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5"/>
  </p:notesMasterIdLst>
  <p:handoutMasterIdLst>
    <p:handoutMasterId r:id="rId26"/>
  </p:handoutMasterIdLst>
  <p:sldIdLst>
    <p:sldId id="256" r:id="rId2"/>
    <p:sldId id="289" r:id="rId3"/>
    <p:sldId id="290" r:id="rId4"/>
    <p:sldId id="291" r:id="rId5"/>
    <p:sldId id="280" r:id="rId6"/>
    <p:sldId id="285" r:id="rId7"/>
    <p:sldId id="292" r:id="rId8"/>
    <p:sldId id="293" r:id="rId9"/>
    <p:sldId id="294" r:id="rId10"/>
    <p:sldId id="281" r:id="rId11"/>
    <p:sldId id="282" r:id="rId12"/>
    <p:sldId id="295" r:id="rId13"/>
    <p:sldId id="276" r:id="rId14"/>
    <p:sldId id="296" r:id="rId15"/>
    <p:sldId id="283" r:id="rId16"/>
    <p:sldId id="297" r:id="rId17"/>
    <p:sldId id="284" r:id="rId18"/>
    <p:sldId id="257" r:id="rId19"/>
    <p:sldId id="262" r:id="rId20"/>
    <p:sldId id="264" r:id="rId21"/>
    <p:sldId id="265"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2</a:t>
            </a:r>
            <a:r>
              <a:rPr lang="el-GR" sz="2600" dirty="0" smtClean="0"/>
              <a:t>:</a:t>
            </a:r>
            <a:r>
              <a:rPr lang="en-US" sz="2600" dirty="0"/>
              <a:t> </a:t>
            </a:r>
            <a:r>
              <a:rPr lang="el-GR" sz="2600" dirty="0" smtClean="0"/>
              <a:t>Ιστορικά στοιχεία για τον τουρισμό και σύγχρονες μορφές τουρισμού</a:t>
            </a:r>
            <a:endParaRPr lang="el-GR" sz="2200" dirty="0" smtClean="0"/>
          </a:p>
          <a:p>
            <a:pPr>
              <a:spcBef>
                <a:spcPts val="0"/>
              </a:spcBef>
            </a:pPr>
            <a:r>
              <a:rPr lang="el-GR" sz="2200" dirty="0" smtClean="0"/>
              <a:t>Διονυσία Φράγκου</a:t>
            </a:r>
            <a:endParaRPr lang="el-GR" sz="2200" dirty="0"/>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Σύγχρονες μορφές τουρισμού </a:t>
            </a:r>
            <a:r>
              <a:rPr lang="el-GR" sz="3600" b="0" dirty="0" smtClean="0"/>
              <a:t>1/8</a:t>
            </a:r>
            <a:endParaRPr lang="el-GR" sz="3600" b="0" dirty="0"/>
          </a:p>
        </p:txBody>
      </p:sp>
      <p:sp>
        <p:nvSpPr>
          <p:cNvPr id="3" name="Θέση περιεχομένου 2"/>
          <p:cNvSpPr>
            <a:spLocks noGrp="1"/>
          </p:cNvSpPr>
          <p:nvPr>
            <p:ph idx="1"/>
          </p:nvPr>
        </p:nvSpPr>
        <p:spPr/>
        <p:txBody>
          <a:bodyPr>
            <a:normAutofit fontScale="85000" lnSpcReduction="20000"/>
          </a:bodyPr>
          <a:lstStyle/>
          <a:p>
            <a:r>
              <a:rPr lang="el-GR" sz="3000" dirty="0" smtClean="0"/>
              <a:t>Πολιτισμικός τουρισμός</a:t>
            </a:r>
          </a:p>
          <a:p>
            <a:r>
              <a:rPr lang="el-GR" sz="3000" dirty="0"/>
              <a:t>Θρησκευτικός τουρισμός</a:t>
            </a:r>
          </a:p>
          <a:p>
            <a:r>
              <a:rPr lang="el-GR" sz="3000" dirty="0"/>
              <a:t>Αστικός </a:t>
            </a:r>
            <a:r>
              <a:rPr lang="el-GR" sz="3000" dirty="0" smtClean="0"/>
              <a:t>τουρισμός</a:t>
            </a:r>
          </a:p>
          <a:p>
            <a:r>
              <a:rPr lang="el-GR" sz="3000" dirty="0" smtClean="0"/>
              <a:t>Αγροτουρισμός</a:t>
            </a:r>
          </a:p>
          <a:p>
            <a:r>
              <a:rPr lang="el-GR" sz="3000" dirty="0" smtClean="0"/>
              <a:t>Οικοτουρισμός</a:t>
            </a:r>
          </a:p>
          <a:p>
            <a:r>
              <a:rPr lang="el-GR" sz="3000" dirty="0" smtClean="0"/>
              <a:t>Χιονοδρομικός τουρισμός</a:t>
            </a:r>
          </a:p>
          <a:p>
            <a:r>
              <a:rPr lang="el-GR" sz="3000" dirty="0"/>
              <a:t>Ιαματικός Τουρισμός</a:t>
            </a:r>
            <a:endParaRPr lang="el-GR" sz="3000" dirty="0" smtClean="0"/>
          </a:p>
          <a:p>
            <a:r>
              <a:rPr lang="el-GR" sz="3000" dirty="0" smtClean="0"/>
              <a:t>Ορειβατικός/ορεινός τουρισμός</a:t>
            </a:r>
          </a:p>
          <a:p>
            <a:r>
              <a:rPr lang="el-GR" sz="3000" dirty="0"/>
              <a:t>Θαλάσσιος Τουρισμός/ Τουρισμός Κρουαζιέρας</a:t>
            </a:r>
            <a:endParaRPr lang="el-GR" sz="3000" dirty="0" smtClean="0"/>
          </a:p>
          <a:p>
            <a:r>
              <a:rPr lang="el-GR" sz="3000" dirty="0" smtClean="0"/>
              <a:t>Εκπαιδευτικός τουρισμός</a:t>
            </a:r>
          </a:p>
          <a:p>
            <a:r>
              <a:rPr lang="el-GR" sz="3000" dirty="0" smtClean="0"/>
              <a:t>Συνεδριακός τουρισμός</a:t>
            </a:r>
          </a:p>
          <a:p>
            <a:r>
              <a:rPr lang="el-GR" sz="3000" dirty="0"/>
              <a:t>Εκθεσιακός Τουρισμός</a:t>
            </a:r>
            <a:endParaRPr lang="el-GR" sz="3000"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1366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Σύγχρονες μορφές τουρισμού </a:t>
            </a:r>
            <a:r>
              <a:rPr lang="el-GR" sz="3600" b="0" smtClean="0"/>
              <a:t>2/8</a:t>
            </a:r>
            <a:endParaRPr lang="el-GR" dirty="0"/>
          </a:p>
        </p:txBody>
      </p:sp>
      <p:sp>
        <p:nvSpPr>
          <p:cNvPr id="3" name="Θέση περιεχομένου 2"/>
          <p:cNvSpPr>
            <a:spLocks noGrp="1"/>
          </p:cNvSpPr>
          <p:nvPr>
            <p:ph idx="1"/>
          </p:nvPr>
        </p:nvSpPr>
        <p:spPr>
          <a:xfrm>
            <a:off x="457200" y="1052736"/>
            <a:ext cx="8229600" cy="2520280"/>
          </a:xfrm>
        </p:spPr>
        <p:txBody>
          <a:bodyPr>
            <a:normAutofit/>
          </a:bodyPr>
          <a:lstStyle/>
          <a:p>
            <a:r>
              <a:rPr lang="el-GR" dirty="0" smtClean="0"/>
              <a:t>Πολιτισμικός τουρισμός</a:t>
            </a:r>
          </a:p>
          <a:p>
            <a:pPr marL="0" indent="0">
              <a:buNone/>
            </a:pPr>
            <a:r>
              <a:rPr lang="el-GR" sz="2000" dirty="0" smtClean="0"/>
              <a:t>Τουριστικά ταξίδια τα οποία έχουν ως κίνητρο διαφορετικές δραστηριότητες και εμπειρίες σχετικές με τον πολιτισμό, όπως συμμετοχή σε φεστιβάλ και πολιτιστικές εκδηλώσεις, γνωριμία με την ιστορία και την παράδοση τόπων και χωρών, επίσκεψη σε περιοχές με παραδοσιακά δομημένο περιβάλλον , επίσκεψη σε πολιτιστικά μνημεία και μουσεία</a:t>
            </a:r>
            <a:r>
              <a:rPr lang="en-US" sz="2000" dirty="0" smtClean="0"/>
              <a:t>,</a:t>
            </a:r>
            <a:r>
              <a:rPr lang="el-GR" sz="2000" dirty="0" smtClean="0"/>
              <a:t> γνωριμία με τα τοπικά ήθη και έθιμα καθώς και την τοπική γαστρονομία.</a:t>
            </a:r>
            <a:endParaRPr lang="en-US" sz="2000" dirty="0" smtClean="0"/>
          </a:p>
          <a:p>
            <a:pPr marL="0" indent="0">
              <a:buNone/>
            </a:pPr>
            <a:endParaRPr lang="el-GR" dirty="0" smtClean="0"/>
          </a:p>
          <a:p>
            <a:endParaRPr lang="el-GR" dirty="0" smtClean="0"/>
          </a:p>
          <a:p>
            <a:endParaRPr lang="el-GR" dirty="0" smtClean="0"/>
          </a:p>
          <a:p>
            <a:endParaRPr lang="el-GR" dirty="0" smtClean="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1026" name="Picture 2" descr="C:\Users\User\Desktop\ΤΕΙ\SYNEDRIA\ΙΜΙC\eikones santorini\arxaiologikoi_xoroi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3810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ΤΕΙ\SYNEDRIA\ΙΜΙC\eikones santorini\17004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607" y="4345145"/>
            <a:ext cx="4032448" cy="220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64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Σύγχρονες μορφές </a:t>
            </a:r>
            <a:r>
              <a:rPr lang="el-GR" dirty="0" smtClean="0"/>
              <a:t>τουρισμού </a:t>
            </a:r>
            <a:r>
              <a:rPr lang="el-GR" sz="3600" b="0" dirty="0" smtClean="0"/>
              <a:t>3/8</a:t>
            </a:r>
            <a:endParaRPr lang="el-GR" dirty="0"/>
          </a:p>
        </p:txBody>
      </p:sp>
      <p:sp>
        <p:nvSpPr>
          <p:cNvPr id="3" name="Θέση περιεχομένου 2"/>
          <p:cNvSpPr>
            <a:spLocks noGrp="1"/>
          </p:cNvSpPr>
          <p:nvPr>
            <p:ph idx="1"/>
          </p:nvPr>
        </p:nvSpPr>
        <p:spPr>
          <a:xfrm>
            <a:off x="457200" y="980728"/>
            <a:ext cx="8229600" cy="5256584"/>
          </a:xfrm>
        </p:spPr>
        <p:txBody>
          <a:bodyPr>
            <a:normAutofit/>
          </a:bodyPr>
          <a:lstStyle/>
          <a:p>
            <a:r>
              <a:rPr lang="el-GR" dirty="0"/>
              <a:t>Θρησκευτικός </a:t>
            </a:r>
            <a:r>
              <a:rPr lang="el-GR" dirty="0" smtClean="0"/>
              <a:t>τουρισμός</a:t>
            </a:r>
            <a:endParaRPr lang="en-US" dirty="0" smtClean="0"/>
          </a:p>
          <a:p>
            <a:pPr marL="0" indent="0">
              <a:lnSpc>
                <a:spcPct val="110000"/>
              </a:lnSpc>
              <a:spcBef>
                <a:spcPts val="0"/>
              </a:spcBef>
              <a:buNone/>
            </a:pPr>
            <a:endParaRPr lang="en-US" sz="2400" dirty="0" smtClean="0"/>
          </a:p>
          <a:p>
            <a:pPr marL="0" indent="0">
              <a:lnSpc>
                <a:spcPct val="110000"/>
              </a:lnSpc>
              <a:spcBef>
                <a:spcPts val="0"/>
              </a:spcBef>
              <a:buNone/>
            </a:pPr>
            <a:r>
              <a:rPr lang="el-GR" sz="2400" dirty="0" smtClean="0"/>
              <a:t>Αφορά </a:t>
            </a:r>
            <a:r>
              <a:rPr lang="el-GR" sz="2400" dirty="0"/>
              <a:t>ταξίδια σε τόπους </a:t>
            </a:r>
            <a:endParaRPr lang="en-US" sz="2400" dirty="0" smtClean="0"/>
          </a:p>
          <a:p>
            <a:pPr marL="0" indent="0">
              <a:lnSpc>
                <a:spcPct val="110000"/>
              </a:lnSpc>
              <a:spcBef>
                <a:spcPts val="0"/>
              </a:spcBef>
              <a:buNone/>
            </a:pPr>
            <a:r>
              <a:rPr lang="el-GR" sz="2400" dirty="0" smtClean="0"/>
              <a:t>θρησκευτικής </a:t>
            </a:r>
            <a:r>
              <a:rPr lang="el-GR" sz="2400" dirty="0"/>
              <a:t>λατρείας</a:t>
            </a:r>
            <a:r>
              <a:rPr lang="el-GR" sz="2400" dirty="0" smtClean="0"/>
              <a:t>.</a:t>
            </a:r>
            <a:endParaRPr lang="en-US" sz="2400" dirty="0" smtClean="0"/>
          </a:p>
          <a:p>
            <a:pPr marL="0" indent="0">
              <a:buNone/>
            </a:pPr>
            <a:endParaRPr lang="en-US" dirty="0" smtClean="0"/>
          </a:p>
          <a:p>
            <a:r>
              <a:rPr lang="el-GR" dirty="0" smtClean="0"/>
              <a:t>Αστικός </a:t>
            </a:r>
            <a:r>
              <a:rPr lang="el-GR" dirty="0"/>
              <a:t>τουρισμός</a:t>
            </a:r>
          </a:p>
          <a:p>
            <a:pPr marL="0" indent="0">
              <a:buNone/>
            </a:pPr>
            <a:r>
              <a:rPr lang="el-GR" sz="2400" dirty="0"/>
              <a:t>Ταξίδι -μικρής διάρκειας συνήθως- σε αστικά κέντρα σκοπός του οποίου είναι οι </a:t>
            </a:r>
            <a:r>
              <a:rPr lang="el-GR" sz="2400" dirty="0" smtClean="0"/>
              <a:t>διακοπές, </a:t>
            </a:r>
            <a:r>
              <a:rPr lang="el-GR" sz="2400" dirty="0"/>
              <a:t>η παρακολούθηση πολιτισμικών εκδηλώσεων και εκθέσεων, οι αγορές και γενικότερα η γνωριμία με το αστικό περιβάλλον και τον πολιτιστικό χαρακτήρα της συγκεκριμένης πόλης.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2050" name="Picture 2" descr="C:\Users\User\Desktop\ΤΕΙ\SYNEDRIA\ΙΜΙC\eikones santorini\4-places-to-visit-meteora-111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593254"/>
            <a:ext cx="4848551" cy="183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20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Σύγχρονες μορφές </a:t>
            </a:r>
            <a:r>
              <a:rPr lang="el-GR" dirty="0" smtClean="0"/>
              <a:t>τουρισμού </a:t>
            </a:r>
            <a:r>
              <a:rPr lang="el-GR" sz="3600" b="0" dirty="0" smtClean="0"/>
              <a:t>4/8</a:t>
            </a:r>
            <a:endParaRPr lang="el-GR" dirty="0"/>
          </a:p>
        </p:txBody>
      </p:sp>
      <p:sp>
        <p:nvSpPr>
          <p:cNvPr id="3" name="2 - Θέση περιεχομένου"/>
          <p:cNvSpPr>
            <a:spLocks noGrp="1"/>
          </p:cNvSpPr>
          <p:nvPr>
            <p:ph idx="1"/>
          </p:nvPr>
        </p:nvSpPr>
        <p:spPr>
          <a:xfrm>
            <a:off x="457200" y="836712"/>
            <a:ext cx="4474840" cy="5688632"/>
          </a:xfrm>
        </p:spPr>
        <p:txBody>
          <a:bodyPr>
            <a:normAutofit fontScale="85000" lnSpcReduction="20000"/>
          </a:bodyPr>
          <a:lstStyle/>
          <a:p>
            <a:pPr marL="0" indent="0"/>
            <a:endParaRPr lang="en-US" dirty="0" smtClean="0"/>
          </a:p>
          <a:p>
            <a:r>
              <a:rPr lang="el-GR" dirty="0" smtClean="0"/>
              <a:t>Αγροτουρισμός</a:t>
            </a:r>
          </a:p>
          <a:p>
            <a:pPr marL="0" indent="0">
              <a:buNone/>
            </a:pPr>
            <a:r>
              <a:rPr lang="el-GR" sz="2100" dirty="0" smtClean="0"/>
              <a:t>Εξειδικευμένη μορφή </a:t>
            </a:r>
            <a:r>
              <a:rPr lang="el-GR" sz="2100" dirty="0"/>
              <a:t>τουρισμού στην </a:t>
            </a:r>
            <a:r>
              <a:rPr lang="el-GR" sz="2100" dirty="0" smtClean="0"/>
              <a:t>ύπαιθρο, </a:t>
            </a:r>
            <a:r>
              <a:rPr lang="el-GR" sz="2100" dirty="0"/>
              <a:t>στόχος της οποίας είναι η ένωση τουρισμού και αγροτικού τομέα με στόχο την παράλληλη και αμοιβαία ενίσχυση και των δύο </a:t>
            </a:r>
            <a:r>
              <a:rPr lang="el-GR" sz="2100" dirty="0" smtClean="0"/>
              <a:t>πλευρών.</a:t>
            </a:r>
            <a:endParaRPr lang="en-US" sz="2100" dirty="0" smtClean="0"/>
          </a:p>
          <a:p>
            <a:pPr marL="0" indent="0">
              <a:buNone/>
            </a:pPr>
            <a:endParaRPr lang="en-US" sz="2100" dirty="0" smtClean="0"/>
          </a:p>
          <a:p>
            <a:pPr marL="0" indent="0">
              <a:buNone/>
            </a:pPr>
            <a:endParaRPr lang="el-GR" sz="2000" dirty="0"/>
          </a:p>
          <a:p>
            <a:r>
              <a:rPr lang="el-GR" dirty="0" smtClean="0"/>
              <a:t>Οικοτουρισμός</a:t>
            </a:r>
          </a:p>
          <a:p>
            <a:pPr marL="0" indent="0">
              <a:buNone/>
            </a:pPr>
            <a:r>
              <a:rPr lang="el-GR" sz="2100" dirty="0" smtClean="0"/>
              <a:t>Μορφή </a:t>
            </a:r>
            <a:r>
              <a:rPr lang="el-GR" sz="2100" dirty="0"/>
              <a:t>τουρισμού στόχος της οποίας είναι η αξιοποίηση των τουριστικών δυνατοτήτων σε περιοχές με πλούσιο φυσικό περιβάλλον με τη διαμόρφωση ενός τουριστικού προϊόντος που ικανοποιεί ανάγκες και ενδιαφέροντα τα οποία σχετίζονται άμεσα με την </a:t>
            </a:r>
            <a:r>
              <a:rPr lang="el-GR" sz="2100" dirty="0" smtClean="0"/>
              <a:t>παρατήρηση, </a:t>
            </a:r>
            <a:r>
              <a:rPr lang="el-GR" sz="2100" dirty="0"/>
              <a:t>την </a:t>
            </a:r>
            <a:r>
              <a:rPr lang="el-GR" sz="2100" dirty="0" smtClean="0"/>
              <a:t>περιήγηση, </a:t>
            </a:r>
            <a:r>
              <a:rPr lang="el-GR" sz="2100" dirty="0"/>
              <a:t>και τη διαμονή στην </a:t>
            </a:r>
            <a:r>
              <a:rPr lang="el-GR" sz="2100" dirty="0" smtClean="0"/>
              <a:t>ύπαιθρο, </a:t>
            </a:r>
            <a:r>
              <a:rPr lang="el-GR" sz="2100" dirty="0"/>
              <a:t>σεβόμενοι την τοπική κοινωνία και παρέχοντας στους επισκέπτες υψηλής ποιότητας </a:t>
            </a:r>
            <a:r>
              <a:rPr lang="el-GR" sz="2100" dirty="0" smtClean="0"/>
              <a:t>εμπειρίες</a:t>
            </a:r>
            <a:r>
              <a:rPr lang="el-GR" sz="2000"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3074" name="Picture 2" descr="C:\Users\User\Desktop\ΤΕΙ\SYNEDRIA\ΙΜΙC\eikones santorini\f_agritourism_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112" y="980728"/>
            <a:ext cx="3577578" cy="26831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ΤΕΙ\SYNEDRIA\ΙΜΙC\eikones santorini\hiking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112" y="4077072"/>
            <a:ext cx="3603262" cy="2029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Σύγχρονες μορφές </a:t>
            </a:r>
            <a:r>
              <a:rPr lang="el-GR" dirty="0" smtClean="0"/>
              <a:t>τουρισμού </a:t>
            </a:r>
            <a:r>
              <a:rPr lang="el-GR" sz="3600" b="0" dirty="0" smtClean="0"/>
              <a:t>5/8</a:t>
            </a:r>
            <a:endParaRPr lang="el-GR" dirty="0"/>
          </a:p>
        </p:txBody>
      </p:sp>
      <p:sp>
        <p:nvSpPr>
          <p:cNvPr id="3" name="Θέση περιεχομένου 2"/>
          <p:cNvSpPr>
            <a:spLocks noGrp="1"/>
          </p:cNvSpPr>
          <p:nvPr>
            <p:ph idx="1"/>
          </p:nvPr>
        </p:nvSpPr>
        <p:spPr>
          <a:xfrm>
            <a:off x="457200" y="1052736"/>
            <a:ext cx="3898776" cy="5184576"/>
          </a:xfrm>
        </p:spPr>
        <p:txBody>
          <a:bodyPr>
            <a:normAutofit/>
          </a:bodyPr>
          <a:lstStyle/>
          <a:p>
            <a:r>
              <a:rPr lang="el-GR" dirty="0"/>
              <a:t>Ιαματικός Τουρισμός</a:t>
            </a:r>
          </a:p>
          <a:p>
            <a:pPr marL="0" indent="0">
              <a:buNone/>
            </a:pPr>
            <a:r>
              <a:rPr lang="el-GR" sz="2000" dirty="0"/>
              <a:t>Απευθύνεται κυρίως σε άτομα που αντιμετωπίζουν κάποια ασθένεια ή βρίσκονται στην τρίτη ηλικία και έχουν ανάγκη κάποια συγκεκριμένη περιποίηση και φροντίδα, αλλά και σε υγιή άτομα ανεξαρτήτου ηλικίας τα οποία έχουν ως σκοπό να επωφεληθούν από ιαματικές θεραπείες , την άσκηση , την καλή διατροφή και την υιοθέτηση ενός καλού τόπου ζωής γενικότερα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4098" name="Picture 2" descr="C:\Users\User\AppData\Local\Temp\Rar$DIa0.699\F_is_spa03_re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276872"/>
            <a:ext cx="4464181" cy="334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8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Σύγχρονες μορφές τουρισμού 6/8</a:t>
            </a:r>
            <a:endParaRPr lang="el-GR" dirty="0"/>
          </a:p>
        </p:txBody>
      </p:sp>
      <p:sp>
        <p:nvSpPr>
          <p:cNvPr id="3" name="Content Placeholder 2"/>
          <p:cNvSpPr>
            <a:spLocks noGrp="1"/>
          </p:cNvSpPr>
          <p:nvPr>
            <p:ph idx="1"/>
          </p:nvPr>
        </p:nvSpPr>
        <p:spPr/>
        <p:txBody>
          <a:bodyPr>
            <a:normAutofit/>
          </a:bodyPr>
          <a:lstStyle/>
          <a:p>
            <a:r>
              <a:rPr lang="el-GR" dirty="0" smtClean="0"/>
              <a:t>Χιονοδρομικός τουρισμός</a:t>
            </a:r>
          </a:p>
          <a:p>
            <a:pPr marL="0" indent="0">
              <a:buNone/>
            </a:pPr>
            <a:r>
              <a:rPr lang="el-GR" sz="2400" dirty="0" smtClean="0"/>
              <a:t>Αναπτύσσεται σε μέρη που προσφέρονται οι υποδομές και το φυσικό περιβάλλον για την ανάπτυξη τουριστικών - αθλητικών δράσεων , σε συνδυασμό ίσως και με άλλες δραστηριότητες σε ορεινό περιβάλλον.</a:t>
            </a:r>
          </a:p>
          <a:p>
            <a:r>
              <a:rPr lang="el-GR" dirty="0" smtClean="0"/>
              <a:t>Ορειβατικός/ορεινός τουρισμός</a:t>
            </a:r>
          </a:p>
          <a:p>
            <a:pPr marL="0" indent="0">
              <a:buNone/>
            </a:pPr>
            <a:r>
              <a:rPr lang="el-GR" sz="2200" dirty="0" smtClean="0"/>
              <a:t>Σκοπός του ορεινού τουρισμού είναι η ανάπτυξη δραστηριοτήτων και υποδομών περιήγησης στο φυσικό τοπίο , ορειβασίας και άλλων αθλητικών δραστηριοτήτων εντός του ορεινού περιβάλλοντος. Ειδικό κίνητρο για τον τύπο αυτού του τουριστικού προϊόντος είναι η φυσιολατρία των τουριστών.</a:t>
            </a:r>
            <a:endParaRPr lang="el-GR" sz="2200" dirty="0"/>
          </a:p>
        </p:txBody>
      </p:sp>
      <p:sp>
        <p:nvSpPr>
          <p:cNvPr id="4" name="Slide Number Placeholder 3"/>
          <p:cNvSpPr>
            <a:spLocks noGrp="1"/>
          </p:cNvSpPr>
          <p:nvPr>
            <p:ph type="sldNum" sz="quarter" idx="12"/>
          </p:nvPr>
        </p:nvSpPr>
        <p:spPr/>
        <p:txBody>
          <a:bodyPr/>
          <a:lstStyle/>
          <a:p>
            <a:fld id="{7E55E3B3-0445-4CFC-BED8-763D4409E61F}" type="slidenum">
              <a:rPr lang="el-GR" smtClean="0"/>
              <a:pPr/>
              <a:t>14</a:t>
            </a:fld>
            <a:endParaRPr lang="el-GR" dirty="0"/>
          </a:p>
        </p:txBody>
      </p:sp>
    </p:spTree>
    <p:extLst>
      <p:ext uri="{BB962C8B-B14F-4D97-AF65-F5344CB8AC3E}">
        <p14:creationId xmlns:p14="http://schemas.microsoft.com/office/powerpoint/2010/main" val="206368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Σύγχρονες μορφές τουρισμού 7/8</a:t>
            </a: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15</a:t>
            </a:fld>
            <a:endParaRPr lang="el-GR" dirty="0"/>
          </a:p>
        </p:txBody>
      </p:sp>
      <p:sp>
        <p:nvSpPr>
          <p:cNvPr id="11" name="Θέση περιεχομένου 10"/>
          <p:cNvSpPr>
            <a:spLocks noGrp="1"/>
          </p:cNvSpPr>
          <p:nvPr>
            <p:ph idx="1"/>
          </p:nvPr>
        </p:nvSpPr>
        <p:spPr>
          <a:xfrm>
            <a:off x="457200" y="1196752"/>
            <a:ext cx="5050904" cy="5040560"/>
          </a:xfrm>
        </p:spPr>
        <p:txBody>
          <a:bodyPr>
            <a:normAutofit/>
          </a:bodyPr>
          <a:lstStyle/>
          <a:p>
            <a:pPr lvl="0"/>
            <a:r>
              <a:rPr lang="el-GR" dirty="0"/>
              <a:t>Θαλάσσιος Τουρισμός Τουρισμός Κρουαζιέρας</a:t>
            </a:r>
          </a:p>
          <a:p>
            <a:pPr marL="0" indent="0">
              <a:buNone/>
            </a:pPr>
            <a:r>
              <a:rPr lang="el-GR" sz="2000" dirty="0"/>
              <a:t>Τουριστική δραστηριότητα που έχει ως κυρίαρχο κίνητρο τη θάλασσα και τις ακτές της –είτε ως πεδίο δραστηριοτήτων τουρισμού, είτε ως ειδικό ενδιαφέρον, συχνά με αθλητική ή πολιτιστική διάσταση. Ο τουρισμός κρουαζιέρας, συνδυάζει σε ένα ταξίδι μεταφορά, εστίαση , πολιτισμό τουρισμό αναψυχής ,και δραστηριότητες ψυχαγωγίας εν πλω.</a:t>
            </a:r>
          </a:p>
          <a:p>
            <a:endParaRPr lang="el-GR"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09638"/>
            <a:ext cx="31813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45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Σύγχρονες μορφές </a:t>
            </a:r>
            <a:r>
              <a:rPr lang="el-GR" dirty="0" smtClean="0"/>
              <a:t>τουρισμού </a:t>
            </a:r>
            <a:r>
              <a:rPr lang="el-GR" sz="3600" b="0" dirty="0" smtClean="0"/>
              <a:t>8/8</a:t>
            </a:r>
            <a:endParaRPr lang="el-GR" dirty="0"/>
          </a:p>
        </p:txBody>
      </p:sp>
      <p:sp>
        <p:nvSpPr>
          <p:cNvPr id="3" name="Content Placeholder 2"/>
          <p:cNvSpPr>
            <a:spLocks noGrp="1"/>
          </p:cNvSpPr>
          <p:nvPr>
            <p:ph idx="1"/>
          </p:nvPr>
        </p:nvSpPr>
        <p:spPr/>
        <p:txBody>
          <a:bodyPr>
            <a:normAutofit/>
          </a:bodyPr>
          <a:lstStyle/>
          <a:p>
            <a:r>
              <a:rPr lang="el-GR" dirty="0" smtClean="0"/>
              <a:t>Εκπαιδευτικός τουρισμός</a:t>
            </a:r>
          </a:p>
          <a:p>
            <a:pPr marL="0" indent="0">
              <a:buNone/>
            </a:pPr>
            <a:r>
              <a:rPr lang="el-GR" sz="2000" dirty="0"/>
              <a:t>Ε</a:t>
            </a:r>
            <a:r>
              <a:rPr lang="el-GR" sz="2000" dirty="0" smtClean="0"/>
              <a:t>κπαιδευτικός </a:t>
            </a:r>
            <a:r>
              <a:rPr lang="el-GR" sz="2000" dirty="0"/>
              <a:t>και επιστημονικός τουρισμός θεωρείται το ταξίδι με </a:t>
            </a:r>
            <a:r>
              <a:rPr lang="el-GR" sz="2000" dirty="0" smtClean="0"/>
              <a:t>κίνητρο, </a:t>
            </a:r>
            <a:r>
              <a:rPr lang="el-GR" sz="2000" dirty="0"/>
              <a:t>αφενός την εκπαίδευση </a:t>
            </a:r>
            <a:r>
              <a:rPr lang="el-GR" sz="2000" dirty="0" smtClean="0"/>
              <a:t>και αφετέρου, </a:t>
            </a:r>
            <a:r>
              <a:rPr lang="el-GR" sz="2000" dirty="0"/>
              <a:t>την </a:t>
            </a:r>
            <a:r>
              <a:rPr lang="el-GR" sz="2000" dirty="0" smtClean="0"/>
              <a:t>επιστήμη.</a:t>
            </a:r>
            <a:endParaRPr lang="el-GR" dirty="0"/>
          </a:p>
          <a:p>
            <a:r>
              <a:rPr lang="el-GR" dirty="0"/>
              <a:t>Συνεδριακός τουρισμός</a:t>
            </a:r>
          </a:p>
          <a:p>
            <a:pPr marL="0" indent="0">
              <a:buNone/>
            </a:pPr>
            <a:r>
              <a:rPr lang="el-GR" sz="2000" dirty="0"/>
              <a:t>Οργανωμένες συναντήσεις ατόμων με κοινά ενδιαφέροντα ή επαγγελματικές ιδιότητες και με πρωτεύοντα σκοπό την επιστημονική </a:t>
            </a:r>
            <a:r>
              <a:rPr lang="el-GR" sz="2000" dirty="0" smtClean="0"/>
              <a:t>ενημέρωση.</a:t>
            </a:r>
            <a:endParaRPr lang="el-GR" sz="2000" dirty="0"/>
          </a:p>
          <a:p>
            <a:r>
              <a:rPr lang="el-GR" dirty="0"/>
              <a:t>Εκθεσιακός </a:t>
            </a:r>
            <a:r>
              <a:rPr lang="el-GR" dirty="0" smtClean="0"/>
              <a:t>Τουρισμός</a:t>
            </a:r>
          </a:p>
          <a:p>
            <a:pPr marL="0" indent="0">
              <a:buNone/>
            </a:pPr>
            <a:r>
              <a:rPr lang="el-GR" sz="2000" dirty="0"/>
              <a:t>Η μορφή αυτή τουρισμού περιλαμβάνει παρουσιάσεις προϊόντων ή υπηρεσιών σε συγκεκριμένους </a:t>
            </a:r>
            <a:r>
              <a:rPr lang="el-GR" sz="2000" dirty="0" smtClean="0"/>
              <a:t>χώρους, </a:t>
            </a:r>
            <a:r>
              <a:rPr lang="el-GR" sz="2000" dirty="0"/>
              <a:t>με πρωτεύοντα σκοπό την πληροφόρηση των ενδιαφερόντων- </a:t>
            </a:r>
            <a:r>
              <a:rPr lang="el-GR" sz="2000" dirty="0" smtClean="0"/>
              <a:t>επισκεπτών, </a:t>
            </a:r>
            <a:r>
              <a:rPr lang="el-GR" sz="2000" dirty="0"/>
              <a:t>εκθετών- και δευτερεύοντα σκοπό την αγορά </a:t>
            </a:r>
            <a:r>
              <a:rPr lang="el-GR" sz="2000" dirty="0" smtClean="0"/>
              <a:t>αυτών.</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8325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Εξέλιξη του τουρισμού-Ιστορικά στοιχεία</a:t>
            </a:r>
          </a:p>
        </p:txBody>
      </p:sp>
      <p:sp>
        <p:nvSpPr>
          <p:cNvPr id="3" name="Θέση περιεχομένου 2"/>
          <p:cNvSpPr>
            <a:spLocks noGrp="1"/>
          </p:cNvSpPr>
          <p:nvPr>
            <p:ph idx="1"/>
          </p:nvPr>
        </p:nvSpPr>
        <p:spPr/>
        <p:txBody>
          <a:bodyPr/>
          <a:lstStyle/>
          <a:p>
            <a:pPr marL="0" indent="0">
              <a:buNone/>
            </a:pPr>
            <a:r>
              <a:rPr lang="el-GR" dirty="0"/>
              <a:t>Διακρίνονται τρεις φάσεις:</a:t>
            </a:r>
          </a:p>
          <a:p>
            <a:pPr marL="0" indent="0">
              <a:buNone/>
            </a:pPr>
            <a:r>
              <a:rPr lang="el-GR" b="1" dirty="0"/>
              <a:t>Α΄ φάση</a:t>
            </a:r>
          </a:p>
          <a:p>
            <a:r>
              <a:rPr lang="el-GR" dirty="0"/>
              <a:t>αφορά περιόδους που η επικινδυνότητα και η δυσκολία των ταξιδιών περιόριζε τις ατομικές μετακινήσεις.  </a:t>
            </a:r>
          </a:p>
          <a:p>
            <a:r>
              <a:rPr lang="el-GR" dirty="0"/>
              <a:t>Ο ξένος ήταν σπάνιο φαινόμενο, περιζήτητος , όλοι επιζητούσαν την συντροφιά του και ήθελαν να τον φιλοξενήσουν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054291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2</a:t>
            </a:r>
            <a:r>
              <a:rPr lang="en-US" sz="2000" dirty="0" smtClean="0"/>
              <a:t>:</a:t>
            </a:r>
            <a:r>
              <a:rPr lang="el-GR" sz="2000" dirty="0" smtClean="0"/>
              <a:t> </a:t>
            </a:r>
            <a:r>
              <a:rPr lang="el-GR" sz="2000" dirty="0"/>
              <a:t>Ιστορικά στοιχεία για τον τουρισμό και σύγχρονες μορφές </a:t>
            </a:r>
            <a:r>
              <a:rPr lang="el-GR" sz="2000" dirty="0" smtClean="0"/>
              <a:t>τουρισμού».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Εξέλιξη του </a:t>
            </a:r>
            <a:r>
              <a:rPr lang="el-GR" dirty="0" smtClean="0"/>
              <a:t>τουρισμού </a:t>
            </a:r>
            <a:r>
              <a:rPr lang="el-GR"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b="1" dirty="0"/>
              <a:t>Β΄ φάση</a:t>
            </a:r>
          </a:p>
          <a:p>
            <a:r>
              <a:rPr lang="el-GR" dirty="0"/>
              <a:t>αφορά περιόδους που το εμπόριο και άλλες δραστηριότητες λειτουργούν ως κίνητρο για ταξίδια. </a:t>
            </a:r>
          </a:p>
          <a:p>
            <a:r>
              <a:rPr lang="el-GR" dirty="0"/>
              <a:t>Ο αριθμός των ξένων μεγάλωνε και μειώθηκε το ενδιαφέρον γι΄αυτούς. </a:t>
            </a:r>
          </a:p>
          <a:p>
            <a:r>
              <a:rPr lang="el-GR" dirty="0"/>
              <a:t>Υπήρχαν πολλοί που ζητούσαν φιλοξενία και χρειάστηκε η πολιτεία να αντιμετωπίσει το πρόβλημα του καταλύματος των ξένων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68244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Εξέλιξη του </a:t>
            </a:r>
            <a:r>
              <a:rPr lang="el-GR" dirty="0" smtClean="0"/>
              <a:t>τουρισμού </a:t>
            </a:r>
            <a:r>
              <a:rPr lang="el-GR" sz="3600" b="0" dirty="0" smtClean="0"/>
              <a:t>2/2</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t>Γ΄ φάση</a:t>
            </a:r>
          </a:p>
          <a:p>
            <a:r>
              <a:rPr lang="el-GR" dirty="0"/>
              <a:t>η βελτίωση των συνθηκών μετακίνησης, η ασφάλεια και η βελτίωση του οδικού δικτύου κάνουν συνηθισμένο φαινόμενο τις μετακινήσεις. </a:t>
            </a:r>
          </a:p>
          <a:p>
            <a:r>
              <a:rPr lang="el-GR" dirty="0"/>
              <a:t>Το εμπόριο της φιλοξενίας έχει πάρει επιστημονικές διαστάσεις και ο τουρισμός αποτελεί μεγάλης σημασίας κοινωνικό και οικονομικό φαινόμενο, τόσο για τις χώρες που δέχονται τουρισμό, όσο και για τις χώρες από τις οποίες προέρχονται οι τουρίστες.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11780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Ιστορικά στοιχεία</a:t>
            </a:r>
          </a:p>
        </p:txBody>
      </p:sp>
      <p:sp>
        <p:nvSpPr>
          <p:cNvPr id="3" name="Θέση περιεχομένου 2"/>
          <p:cNvSpPr>
            <a:spLocks noGrp="1"/>
          </p:cNvSpPr>
          <p:nvPr>
            <p:ph idx="1"/>
          </p:nvPr>
        </p:nvSpPr>
        <p:spPr>
          <a:xfrm>
            <a:off x="457200" y="908720"/>
            <a:ext cx="8229600" cy="5544616"/>
          </a:xfrm>
        </p:spPr>
        <p:txBody>
          <a:bodyPr>
            <a:normAutofit fontScale="70000" lnSpcReduction="20000"/>
          </a:bodyPr>
          <a:lstStyle/>
          <a:p>
            <a:pPr marL="0" indent="0">
              <a:buNone/>
            </a:pPr>
            <a:endParaRPr lang="en-US" dirty="0" smtClean="0"/>
          </a:p>
          <a:p>
            <a:r>
              <a:rPr lang="el-GR" sz="3400" dirty="0" smtClean="0"/>
              <a:t>Προϊστορικά χρόνια</a:t>
            </a:r>
            <a:endParaRPr lang="en-US" sz="3400" dirty="0" smtClean="0"/>
          </a:p>
          <a:p>
            <a:pPr marL="0" indent="0">
              <a:buNone/>
            </a:pPr>
            <a:r>
              <a:rPr lang="el-GR" sz="2100" dirty="0" smtClean="0"/>
              <a:t>       </a:t>
            </a:r>
            <a:r>
              <a:rPr lang="el-GR" sz="2300" dirty="0" smtClean="0"/>
              <a:t>Μετακίνηση από τόπο σε τόπο για εξεύρεση τροφής και καλύτερων συνθηκών ζωής</a:t>
            </a:r>
          </a:p>
          <a:p>
            <a:pPr marL="0" indent="0">
              <a:buNone/>
            </a:pPr>
            <a:endParaRPr lang="el-GR" sz="1700" dirty="0"/>
          </a:p>
          <a:p>
            <a:r>
              <a:rPr lang="el-GR" sz="3400" dirty="0" smtClean="0"/>
              <a:t>Αιγύπτιοι</a:t>
            </a:r>
          </a:p>
          <a:p>
            <a:pPr marL="0" indent="0">
              <a:buNone/>
            </a:pPr>
            <a:r>
              <a:rPr lang="el-GR" sz="2300" dirty="0"/>
              <a:t> </a:t>
            </a:r>
            <a:r>
              <a:rPr lang="el-GR" sz="2300" dirty="0" smtClean="0"/>
              <a:t>       Ο τουρισμός αποτέλεσε μέρος της θρησκευτικής λατρείας και των πολιτιστικών δράσεων</a:t>
            </a:r>
          </a:p>
          <a:p>
            <a:pPr marL="0" indent="0">
              <a:buNone/>
            </a:pPr>
            <a:endParaRPr lang="en-US" sz="1700" dirty="0" smtClean="0"/>
          </a:p>
          <a:p>
            <a:r>
              <a:rPr lang="el-GR" sz="3400" dirty="0" smtClean="0"/>
              <a:t>Αρχαίοι </a:t>
            </a:r>
            <a:r>
              <a:rPr lang="el-GR" sz="3400" dirty="0"/>
              <a:t>Έλληνες </a:t>
            </a:r>
            <a:endParaRPr lang="el-GR" sz="3400" dirty="0" smtClean="0"/>
          </a:p>
          <a:p>
            <a:pPr marL="357188" indent="0">
              <a:buNone/>
            </a:pPr>
            <a:r>
              <a:rPr lang="el-GR" sz="2300" dirty="0" smtClean="0"/>
              <a:t>Πραγματοποίηση </a:t>
            </a:r>
            <a:r>
              <a:rPr lang="el-GR" sz="2300" dirty="0"/>
              <a:t>ταξιδιών για λόγους </a:t>
            </a:r>
            <a:r>
              <a:rPr lang="el-GR" sz="2300" dirty="0" smtClean="0"/>
              <a:t>αναψυχής</a:t>
            </a:r>
            <a:r>
              <a:rPr lang="el-GR" sz="2300" dirty="0"/>
              <a:t>, θρησκευτικούς, μορφωτικούς ή </a:t>
            </a:r>
            <a:r>
              <a:rPr lang="el-GR" sz="2300" dirty="0" smtClean="0"/>
              <a:t>         ακόμα </a:t>
            </a:r>
            <a:r>
              <a:rPr lang="el-GR" sz="2300" dirty="0"/>
              <a:t>και </a:t>
            </a:r>
            <a:r>
              <a:rPr lang="el-GR" sz="2300" dirty="0" smtClean="0"/>
              <a:t>πολιτιστικούς </a:t>
            </a:r>
          </a:p>
          <a:p>
            <a:pPr marL="357188" indent="0">
              <a:buNone/>
            </a:pPr>
            <a:r>
              <a:rPr lang="el-GR" sz="2300" dirty="0" smtClean="0"/>
              <a:t>εθνογραφικού</a:t>
            </a:r>
            <a:r>
              <a:rPr lang="el-GR" sz="2300" dirty="0"/>
              <a:t>, πολιτικού και ερευνητικού ενδιαφέροντος ταξίδια του Ηρόδοτου στη Μεσόγειο, στη Μεσοποταμία και τη Μαύρη </a:t>
            </a:r>
            <a:r>
              <a:rPr lang="el-GR" sz="2300" dirty="0" smtClean="0"/>
              <a:t>Θάλασσα</a:t>
            </a:r>
          </a:p>
          <a:p>
            <a:pPr marL="357188" indent="0">
              <a:buNone/>
            </a:pPr>
            <a:r>
              <a:rPr lang="el-GR" sz="2300" dirty="0"/>
              <a:t>Ολυμπιακοί </a:t>
            </a:r>
            <a:r>
              <a:rPr lang="el-GR" sz="2300" dirty="0" smtClean="0"/>
              <a:t>Αγώνες</a:t>
            </a:r>
            <a:endParaRPr lang="el-GR" sz="3000" dirty="0" smtClean="0"/>
          </a:p>
          <a:p>
            <a:r>
              <a:rPr lang="el-GR" sz="3400" dirty="0" smtClean="0"/>
              <a:t>Ρωμαίοι </a:t>
            </a:r>
          </a:p>
          <a:p>
            <a:pPr marL="357188" indent="0">
              <a:buNone/>
            </a:pPr>
            <a:r>
              <a:rPr lang="el-GR" sz="2300" dirty="0"/>
              <a:t>Δ</a:t>
            </a:r>
            <a:r>
              <a:rPr lang="el-GR" sz="2300" dirty="0" smtClean="0"/>
              <a:t>ημόσιες </a:t>
            </a:r>
            <a:r>
              <a:rPr lang="el-GR" sz="2300" dirty="0"/>
              <a:t>εγκαταστάσεις «αναψυχής» για τις μάζες πληθυσμού των αστικών κέντρων </a:t>
            </a:r>
            <a:endParaRPr lang="el-GR" sz="2300" dirty="0" smtClean="0"/>
          </a:p>
          <a:p>
            <a:pPr marL="357188" indent="0">
              <a:buNone/>
            </a:pPr>
            <a:r>
              <a:rPr lang="el-GR" sz="2300" dirty="0" smtClean="0"/>
              <a:t>εκτεταμένο </a:t>
            </a:r>
            <a:r>
              <a:rPr lang="el-GR" sz="2300" dirty="0"/>
              <a:t>οδικό </a:t>
            </a:r>
            <a:r>
              <a:rPr lang="el-GR" sz="2300" dirty="0" smtClean="0"/>
              <a:t>δίκτυο </a:t>
            </a:r>
            <a:r>
              <a:rPr lang="el-GR" sz="2300" dirty="0"/>
              <a:t>συνέδεε την Ρώμη με το </a:t>
            </a:r>
            <a:r>
              <a:rPr lang="el-GR" sz="2300" dirty="0" smtClean="0"/>
              <a:t>Μπρίντιζι </a:t>
            </a:r>
          </a:p>
          <a:p>
            <a:pPr marL="357188" indent="0">
              <a:buNone/>
            </a:pPr>
            <a:r>
              <a:rPr lang="el-GR" sz="2300" dirty="0" smtClean="0"/>
              <a:t>αύξηση </a:t>
            </a:r>
            <a:r>
              <a:rPr lang="el-GR" sz="2300" dirty="0"/>
              <a:t>των διεθνών επισκεπτών εντός της ρωμαϊκής αυτοκρατορίας για εμπορικούς </a:t>
            </a:r>
            <a:r>
              <a:rPr lang="el-GR" sz="2300" dirty="0" smtClean="0"/>
              <a:t>λόγους</a:t>
            </a:r>
          </a:p>
          <a:p>
            <a:r>
              <a:rPr lang="el-GR" sz="3400" dirty="0" smtClean="0"/>
              <a:t>Αναγέννηση</a:t>
            </a:r>
          </a:p>
          <a:p>
            <a:pPr marL="357188" indent="-357188">
              <a:buNone/>
            </a:pPr>
            <a:r>
              <a:rPr lang="el-GR" sz="3400" dirty="0"/>
              <a:t>     </a:t>
            </a:r>
            <a:r>
              <a:rPr lang="el-GR" sz="2300" dirty="0"/>
              <a:t>Α</a:t>
            </a:r>
            <a:r>
              <a:rPr lang="el-GR" sz="2300" dirty="0" smtClean="0"/>
              <a:t>παγορεύσεις </a:t>
            </a:r>
            <a:r>
              <a:rPr lang="el-GR" sz="2300" dirty="0"/>
              <a:t>στα ταξίδια που είχαν ως καθαρούς σκοπούς την ψυχαγωγία και την </a:t>
            </a:r>
            <a:r>
              <a:rPr lang="el-GR" sz="2300" dirty="0" smtClean="0"/>
              <a:t> ευχαρίστηση</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3773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
            </a:r>
            <a:br>
              <a:rPr lang="en-US" dirty="0" smtClean="0"/>
            </a:br>
            <a:r>
              <a:rPr lang="el-GR" dirty="0" smtClean="0"/>
              <a:t>Μετα-αναγεννησιακή </a:t>
            </a:r>
            <a:r>
              <a:rPr lang="el-GR" dirty="0"/>
              <a:t>ανάπτυξη του τουρισμού</a:t>
            </a:r>
          </a:p>
        </p:txBody>
      </p:sp>
      <p:sp>
        <p:nvSpPr>
          <p:cNvPr id="3" name="Θέση περιεχομένου 2"/>
          <p:cNvSpPr>
            <a:spLocks noGrp="1"/>
          </p:cNvSpPr>
          <p:nvPr>
            <p:ph idx="1"/>
          </p:nvPr>
        </p:nvSpPr>
        <p:spPr/>
        <p:txBody>
          <a:bodyPr>
            <a:normAutofit fontScale="70000" lnSpcReduction="20000"/>
          </a:bodyPr>
          <a:lstStyle/>
          <a:p>
            <a:endParaRPr lang="en-US" dirty="0" smtClean="0"/>
          </a:p>
          <a:p>
            <a:r>
              <a:rPr lang="el-GR" dirty="0" smtClean="0"/>
              <a:t>Ανάπτυξη </a:t>
            </a:r>
            <a:r>
              <a:rPr lang="el-GR" dirty="0"/>
              <a:t>του “Grand Tour’’ </a:t>
            </a:r>
            <a:endParaRPr lang="el-GR" dirty="0" smtClean="0"/>
          </a:p>
          <a:p>
            <a:pPr marL="0" indent="0">
              <a:buNone/>
            </a:pPr>
            <a:r>
              <a:rPr lang="el-GR" sz="2600" dirty="0" smtClean="0"/>
              <a:t>Από </a:t>
            </a:r>
            <a:r>
              <a:rPr lang="el-GR" sz="2600" dirty="0"/>
              <a:t>το 1670 και μετά , νεαροί άνδρες οι οποίοι ανήκαν στην αριστοκρατική κοινωνία στέλνονταν στα μεγάλα πολιτιστικά κέντρα της Ευρώπης για να διευρύνουν τους πνευματικούς τους ορίζοντες , τις γνώσεις τους , τις εμπειρίες ζωής καθώς επίσης και να αποκτήσουν γνώσεις πάνω στο επάγγελμα που θα ακολουθούσαν στην συνέχεια</a:t>
            </a:r>
            <a:r>
              <a:rPr lang="el-GR" sz="2600" dirty="0" smtClean="0"/>
              <a:t>.</a:t>
            </a:r>
            <a:endParaRPr lang="el-GR" sz="2600" dirty="0"/>
          </a:p>
          <a:p>
            <a:r>
              <a:rPr lang="el-GR" dirty="0"/>
              <a:t>Καθιέρωση των ιαματικών λουτρών ως τουριστικός </a:t>
            </a:r>
            <a:r>
              <a:rPr lang="el-GR" dirty="0" smtClean="0"/>
              <a:t>προορισμός</a:t>
            </a:r>
            <a:r>
              <a:rPr lang="en-US" dirty="0" smtClean="0"/>
              <a:t>.</a:t>
            </a:r>
            <a:endParaRPr lang="el-GR" dirty="0" smtClean="0"/>
          </a:p>
          <a:p>
            <a:pPr marL="0" indent="0">
              <a:buNone/>
            </a:pPr>
            <a:r>
              <a:rPr lang="en-US" dirty="0" smtClean="0"/>
              <a:t> </a:t>
            </a:r>
            <a:r>
              <a:rPr lang="en-US" sz="2600" dirty="0"/>
              <a:t>A</a:t>
            </a:r>
            <a:r>
              <a:rPr lang="el-GR" sz="2600" dirty="0" smtClean="0"/>
              <a:t>πό </a:t>
            </a:r>
            <a:r>
              <a:rPr lang="el-GR" sz="2600" dirty="0"/>
              <a:t>τον 16ο αιώνα και μετά ξεκίνησε η δυνητική τουριστική αξιοποίησή τους καθώς και η αύξηση της δημοτικότητάς </a:t>
            </a:r>
            <a:r>
              <a:rPr lang="el-GR" sz="2600" dirty="0" smtClean="0"/>
              <a:t>τους.</a:t>
            </a:r>
            <a:endParaRPr lang="el-GR" sz="2600" dirty="0"/>
          </a:p>
          <a:p>
            <a:r>
              <a:rPr lang="el-GR" dirty="0"/>
              <a:t>Βιομηχανική </a:t>
            </a:r>
            <a:r>
              <a:rPr lang="el-GR" dirty="0" smtClean="0"/>
              <a:t>επανάσταση</a:t>
            </a:r>
          </a:p>
          <a:p>
            <a:pPr marL="0" indent="0">
              <a:buNone/>
            </a:pPr>
            <a:r>
              <a:rPr lang="el-GR" sz="2600" dirty="0"/>
              <a:t>Το άγχος και η καταπόνηση από τους μονότονους ρυθμούς εργασίας σε συνδυασμό </a:t>
            </a:r>
            <a:r>
              <a:rPr lang="el-GR" sz="2600" dirty="0" smtClean="0"/>
              <a:t>με τις επικίνδυνες </a:t>
            </a:r>
            <a:r>
              <a:rPr lang="el-GR" sz="2600" dirty="0"/>
              <a:t>συνθήκες εργασίας που επικρατούσαν , προέτρεψαν τους ανθρώπους να αποδράσουν από το αστικό τοπίο και να αναζητήσουν την ηρεμία και την ησυχία στις ακτές και την εξοχή</a:t>
            </a:r>
            <a:r>
              <a:rPr lang="el-GR" sz="2600" dirty="0" smtClean="0"/>
              <a:t>.</a:t>
            </a:r>
            <a:endParaRPr lang="el-GR" dirty="0"/>
          </a:p>
          <a:p>
            <a:r>
              <a:rPr lang="el-GR" dirty="0"/>
              <a:t>Ανάπτυξη των παραθαλάσσιων </a:t>
            </a:r>
            <a:r>
              <a:rPr lang="el-GR" dirty="0" smtClean="0"/>
              <a:t>καταλυμάτων</a:t>
            </a:r>
          </a:p>
          <a:p>
            <a:pPr marL="0" indent="0">
              <a:buNone/>
            </a:pPr>
            <a:r>
              <a:rPr lang="el-GR" sz="2600" dirty="0"/>
              <a:t>Στις αρχές του 18ου αιώνα η ιατρική επιστήμη ανακάλυψε και </a:t>
            </a:r>
            <a:r>
              <a:rPr lang="el-GR" sz="2600" dirty="0" smtClean="0"/>
              <a:t>ότι η </a:t>
            </a:r>
            <a:r>
              <a:rPr lang="el-GR" sz="2600" dirty="0"/>
              <a:t>ευεργετική ικανότητα των ιαματικών πηγών παρουσιαζόταν και στο θαλασσινό </a:t>
            </a:r>
            <a:r>
              <a:rPr lang="el-GR" sz="2600" dirty="0" smtClean="0"/>
              <a:t>νερό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5541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τουρισμός στον 20ο αιώνα</a:t>
            </a:r>
          </a:p>
        </p:txBody>
      </p:sp>
      <p:sp>
        <p:nvSpPr>
          <p:cNvPr id="3" name="Θέση περιεχομένου 2"/>
          <p:cNvSpPr>
            <a:spLocks noGrp="1"/>
          </p:cNvSpPr>
          <p:nvPr>
            <p:ph idx="1"/>
          </p:nvPr>
        </p:nvSpPr>
        <p:spPr/>
        <p:txBody>
          <a:bodyPr>
            <a:normAutofit/>
          </a:bodyPr>
          <a:lstStyle/>
          <a:p>
            <a:pPr marL="357188" indent="-357188" algn="just"/>
            <a:endParaRPr lang="el-GR" sz="2000" dirty="0" smtClean="0"/>
          </a:p>
          <a:p>
            <a:pPr marL="357188" indent="-357188" algn="just"/>
            <a:r>
              <a:rPr lang="el-GR" sz="2200" dirty="0" smtClean="0"/>
              <a:t> </a:t>
            </a:r>
            <a:r>
              <a:rPr lang="el-GR" sz="2000" dirty="0" smtClean="0"/>
              <a:t>Ο 20ος αιώνας σηματοδότησε </a:t>
            </a:r>
            <a:r>
              <a:rPr lang="el-GR" sz="2000" dirty="0"/>
              <a:t>την αρχή μεγάλων μεταβολών στον μέχρι τότε τουρισμό δεδομένου των δύο παγκοσμίων πολέμων που έλαβαν χώρα το 1914 έως το 1918 και το 1939 έως το 1945 αντίστοιχα, καθώς επίσης και της παγκόσμιας οικονομικής ύφεσης του 1930</a:t>
            </a:r>
            <a:r>
              <a:rPr lang="el-GR" sz="2000" dirty="0" smtClean="0"/>
              <a:t>.</a:t>
            </a:r>
          </a:p>
          <a:p>
            <a:pPr marL="357188" indent="-357188" algn="just"/>
            <a:r>
              <a:rPr lang="el-GR" sz="2000" dirty="0"/>
              <a:t>Οι εξελίξεις που σημειώθηκαν ακριβώς μετά το τέλος και του Δευτέρου Παγκοσμίου Πολέμου είχαν τεράστια επίδραση στην εξέλιξη και το μέλλον του τουρισμού και οδήγησαν σε μεγάλη αύξηση των εγχώριων και των παγκόσμιων μετακινήσεων για τουριστικούς λόγους . </a:t>
            </a:r>
            <a:endParaRPr lang="el-GR" sz="2000" dirty="0" smtClean="0"/>
          </a:p>
          <a:p>
            <a:pPr marL="357188" indent="-357188" algn="just"/>
            <a:r>
              <a:rPr lang="el-GR" sz="2000" dirty="0" smtClean="0"/>
              <a:t>Επιπροσθέτως </a:t>
            </a:r>
            <a:r>
              <a:rPr lang="el-GR" sz="2000" dirty="0"/>
              <a:t>οι γενικές βελτιώσεις στις κοινωνικές και οικονομικές συνθήκες μετά τον πόλεμο ξεχώρισαν ως παράγοντες ιδιαίτερης σημασίας για την ανάπτυξη του </a:t>
            </a:r>
            <a:r>
              <a:rPr lang="el-GR" sz="2000" dirty="0" smtClean="0"/>
              <a:t>τουρισμού, </a:t>
            </a:r>
            <a:r>
              <a:rPr lang="el-GR" sz="2000" dirty="0"/>
              <a:t>συμβάλλοντας στην ανάπτυξη των εναερίων μετακινήσεων και των υπερατλαντικών ταξιδιών.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689125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Λόγοι Αμφισβήτησης του Προτύπου Οργανωμένου </a:t>
            </a:r>
            <a:r>
              <a:rPr lang="el-GR" dirty="0" smtClean="0"/>
              <a:t>Τουρισμού </a:t>
            </a:r>
            <a:r>
              <a:rPr lang="el-GR" sz="3600" b="0" dirty="0" smtClean="0"/>
              <a:t>1/2</a:t>
            </a:r>
            <a:endParaRPr lang="el-GR" sz="3600" b="0" dirty="0"/>
          </a:p>
        </p:txBody>
      </p:sp>
      <p:sp>
        <p:nvSpPr>
          <p:cNvPr id="3" name="Θέση περιεχομένου 2"/>
          <p:cNvSpPr>
            <a:spLocks noGrp="1"/>
          </p:cNvSpPr>
          <p:nvPr>
            <p:ph idx="1"/>
          </p:nvPr>
        </p:nvSpPr>
        <p:spPr/>
        <p:txBody>
          <a:bodyPr>
            <a:noAutofit/>
          </a:bodyPr>
          <a:lstStyle/>
          <a:p>
            <a:r>
              <a:rPr lang="el-GR" sz="2800" dirty="0" smtClean="0"/>
              <a:t>Υιοθέτηση </a:t>
            </a:r>
            <a:r>
              <a:rPr lang="el-GR" sz="2800" dirty="0"/>
              <a:t>νέων τουριστικών προτύπων τα οποία θα διαμορφώνονται και θα προσαρμόζονται στα σύγχρονα κοινωνικά ζητήματα όπως είναι η φροντίδα του περιβάλλοντος, η αποκέντρωση, ο σεβασμός των τοπικών ιδιομορφιών και η συμμετοχή των τοπικών κοινωνιών στις οποίες εφαρμόζονται τα πρότυπα αυτά</a:t>
            </a:r>
            <a:r>
              <a:rPr lang="el-GR" sz="2800" dirty="0" smtClean="0"/>
              <a:t>.</a:t>
            </a:r>
            <a:endParaRPr lang="en-US" sz="2800" dirty="0" smtClean="0"/>
          </a:p>
          <a:p>
            <a:r>
              <a:rPr lang="el-GR" sz="2800" dirty="0" smtClean="0"/>
              <a:t>Η συμμετοχή της </a:t>
            </a:r>
            <a:r>
              <a:rPr lang="el-GR" sz="2800" dirty="0"/>
              <a:t>κοινωνιολογίας του </a:t>
            </a:r>
            <a:r>
              <a:rPr lang="el-GR" sz="2800" dirty="0" smtClean="0"/>
              <a:t>τουρισμού, στην </a:t>
            </a:r>
            <a:r>
              <a:rPr lang="el-GR" sz="2800" dirty="0"/>
              <a:t>κριτική ανάλυση του τρόπου εξέλιξης και ανάπτυξης του τουρισμού αλλά και στον τρόπο ερμηνείας των τάσεων που </a:t>
            </a:r>
            <a:r>
              <a:rPr lang="el-GR" sz="2800" dirty="0" smtClean="0"/>
              <a:t>διαφαίνονται.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86648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Λόγοι Αμφισβήτησης του Προτύπου Οργανωμένου Τουρισμού </a:t>
            </a:r>
            <a:r>
              <a:rPr lang="el-GR" sz="3600" b="0" dirty="0" smtClean="0"/>
              <a:t>2/2</a:t>
            </a:r>
            <a:endParaRPr lang="el-GR" sz="3600" b="0" dirty="0"/>
          </a:p>
        </p:txBody>
      </p:sp>
      <p:sp>
        <p:nvSpPr>
          <p:cNvPr id="3" name="Θέση περιεχομένου 2"/>
          <p:cNvSpPr>
            <a:spLocks noGrp="1"/>
          </p:cNvSpPr>
          <p:nvPr>
            <p:ph idx="1"/>
          </p:nvPr>
        </p:nvSpPr>
        <p:spPr/>
        <p:txBody>
          <a:bodyPr>
            <a:normAutofit fontScale="92500"/>
          </a:bodyPr>
          <a:lstStyle/>
          <a:p>
            <a:r>
              <a:rPr lang="el-GR" sz="3000" dirty="0"/>
              <a:t>Σύνδεση  των τουριστικών κινήτρων με τις σύγχρονες </a:t>
            </a:r>
            <a:r>
              <a:rPr lang="el-GR" sz="3000" dirty="0" smtClean="0"/>
              <a:t>τάσεις, </a:t>
            </a:r>
            <a:r>
              <a:rPr lang="el-GR" sz="3000" dirty="0"/>
              <a:t>δίνοντας έμφαση στην προστατευμένη και υγιή ανάπτυξη του τουρισμού.</a:t>
            </a:r>
          </a:p>
          <a:p>
            <a:r>
              <a:rPr lang="el-GR" sz="3000" dirty="0"/>
              <a:t> Αλλαγές στα καταναλωτικά και κοινωνικά πρότυπα των ταξιδιωτών, τα οποία έχουν ως αποτέλεσμα την μετατροπή των μέχρι τώρα παθητικών συμμετεχόντων και των θεατών των διαφόρων τουριστικών δραστηριοτήτων σε ενεργητικά μέλη και διαμορφωτές της εμπειρίας του τουρισμού, και κατ’ επέκταση της ανάπτυξης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6033997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257</TotalTime>
  <Words>1549</Words>
  <Application>Microsoft Office PowerPoint</Application>
  <PresentationFormat>Προβολή στην οθόνη (4:3)</PresentationFormat>
  <Paragraphs>161</Paragraphs>
  <Slides>23</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Λιθογραφία - Offset</vt:lpstr>
      <vt:lpstr>Αρχιτεκτονική εσωτερικών χώρων Χώροι αναψυχής</vt:lpstr>
      <vt:lpstr>Εξέλιξη του τουρισμού-Ιστορικά στοιχεία</vt:lpstr>
      <vt:lpstr>Εξέλιξη του τουρισμού 1/2</vt:lpstr>
      <vt:lpstr>Εξέλιξη του τουρισμού 2/2</vt:lpstr>
      <vt:lpstr>Ιστορικά στοιχεία</vt:lpstr>
      <vt:lpstr> Μετα-αναγεννησιακή ανάπτυξη του τουρισμού</vt:lpstr>
      <vt:lpstr>Ο τουρισμός στον 20ο αιώνα</vt:lpstr>
      <vt:lpstr>Λόγοι Αμφισβήτησης του Προτύπου Οργανωμένου Τουρισμού 1/2</vt:lpstr>
      <vt:lpstr>Λόγοι Αμφισβήτησης του Προτύπου Οργανωμένου Τουρισμού 2/2</vt:lpstr>
      <vt:lpstr>Σύγχρονες μορφές τουρισμού 1/8</vt:lpstr>
      <vt:lpstr>Σύγχρονες μορφές τουρισμού 2/8</vt:lpstr>
      <vt:lpstr>Σύγχρονες μορφές τουρισμού 3/8</vt:lpstr>
      <vt:lpstr>Σύγχρονες μορφές τουρισμού 4/8</vt:lpstr>
      <vt:lpstr>Σύγχρονες μορφές τουρισμού 5/8</vt:lpstr>
      <vt:lpstr>Σύγχρονες μορφές τουρισμού 6/8</vt:lpstr>
      <vt:lpstr>Σύγχρονες μορφές τουρισμού 7/8</vt:lpstr>
      <vt:lpstr>Σύγχρονες μορφές τουρισμού 8/8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40</cp:revision>
  <dcterms:created xsi:type="dcterms:W3CDTF">2014-11-09T10:17:43Z</dcterms:created>
  <dcterms:modified xsi:type="dcterms:W3CDTF">2015-12-28T08:14:55Z</dcterms:modified>
</cp:coreProperties>
</file>