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7" r:id="rId18"/>
    <p:sldId id="262" r:id="rId19"/>
    <p:sldId id="264" r:id="rId20"/>
    <p:sldId id="283" r:id="rId21"/>
    <p:sldId id="284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15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Clr>
                <a:srgbClr val="004A82"/>
              </a:buClr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HP4r0E7hg&amp;feature=rela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νόργανη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Ηλεκτρολύτες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Οξέα – Βάσεις κατά </a:t>
            </a:r>
            <a:r>
              <a:rPr lang="en-US" dirty="0" smtClean="0"/>
              <a:t>Lewis</a:t>
            </a:r>
            <a:r>
              <a:rPr lang="el-GR" dirty="0" smtClean="0"/>
              <a:t>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Οξύ είναι μόριο ή ιόν που συμπεριφέρεται σαν δέκτης </a:t>
            </a:r>
            <a:r>
              <a:rPr lang="el-GR" dirty="0" err="1"/>
              <a:t>ασύζευκτου</a:t>
            </a:r>
            <a:r>
              <a:rPr lang="el-GR" dirty="0"/>
              <a:t> (δηλ. όχι δεσμευμένου σε χημικό δεσμό) ζεύγους ηλεκτρονίων (</a:t>
            </a:r>
            <a:r>
              <a:rPr lang="el-GR" dirty="0" err="1"/>
              <a:t>ηλεκτρονιοδέκτης</a:t>
            </a:r>
            <a:r>
              <a:rPr lang="el-GR" dirty="0"/>
              <a:t>). </a:t>
            </a:r>
          </a:p>
          <a:p>
            <a:r>
              <a:rPr lang="el-GR" dirty="0"/>
              <a:t>Βάση είναι μόριο ή ιόν που συμπεριφέρεται σαν δότης </a:t>
            </a:r>
            <a:r>
              <a:rPr lang="el-GR" dirty="0" err="1"/>
              <a:t>ασύζευκτου</a:t>
            </a:r>
            <a:r>
              <a:rPr lang="el-GR" dirty="0"/>
              <a:t> (δηλ. όχι δεσμευμένου σε χημικό δεσμό) ζεύγους ηλεκτρονίων (</a:t>
            </a:r>
            <a:r>
              <a:rPr lang="el-GR" dirty="0" err="1"/>
              <a:t>ηλεκτρονιοδότης</a:t>
            </a:r>
            <a:r>
              <a:rPr lang="el-GR" dirty="0"/>
              <a:t>). </a:t>
            </a:r>
          </a:p>
          <a:p>
            <a:r>
              <a:rPr lang="el-GR" dirty="0"/>
              <a:t>Στη θεωρία του </a:t>
            </a:r>
            <a:r>
              <a:rPr lang="el-GR" dirty="0" err="1"/>
              <a:t>Lewis</a:t>
            </a:r>
            <a:r>
              <a:rPr lang="el-GR" dirty="0"/>
              <a:t>, όλα τα </a:t>
            </a:r>
            <a:r>
              <a:rPr lang="el-GR" b="1" dirty="0" err="1">
                <a:solidFill>
                  <a:srgbClr val="820000"/>
                </a:solidFill>
              </a:rPr>
              <a:t>κατιόντα</a:t>
            </a:r>
            <a:r>
              <a:rPr lang="el-GR" dirty="0"/>
              <a:t> είναι οξέα και όλα τα </a:t>
            </a:r>
            <a:r>
              <a:rPr lang="el-GR" b="1" dirty="0">
                <a:solidFill>
                  <a:srgbClr val="820000"/>
                </a:solidFill>
              </a:rPr>
              <a:t>ανιόντα</a:t>
            </a:r>
            <a:r>
              <a:rPr lang="el-GR" dirty="0"/>
              <a:t> είναι βάσεις</a:t>
            </a:r>
            <a:r>
              <a:rPr lang="el-GR" dirty="0" smtClean="0"/>
              <a:t>.</a:t>
            </a:r>
          </a:p>
          <a:p>
            <a:r>
              <a:rPr lang="el-GR" dirty="0"/>
              <a:t>Το προϊόν της αντίδρασης οξέος-βάσης λέγεται </a:t>
            </a:r>
            <a:r>
              <a:rPr lang="el-GR" dirty="0" err="1"/>
              <a:t>σύμπλοκο</a:t>
            </a:r>
            <a:r>
              <a:rPr lang="el-GR" dirty="0"/>
              <a:t> παρά άλας.</a:t>
            </a:r>
          </a:p>
          <a:p>
            <a:r>
              <a:rPr lang="el-GR" altLang="el-GR" dirty="0"/>
              <a:t>Δέχεται ως οξέα όχι μόνο τις ενώσεις του τύπου </a:t>
            </a:r>
            <a:r>
              <a:rPr lang="el-GR" altLang="el-GR" dirty="0" err="1"/>
              <a:t>Η</a:t>
            </a:r>
            <a:r>
              <a:rPr lang="el-GR" altLang="el-GR" baseline="-25000" dirty="0" err="1"/>
              <a:t>x</a:t>
            </a:r>
            <a:r>
              <a:rPr lang="el-GR" altLang="el-GR" dirty="0" err="1"/>
              <a:t>A</a:t>
            </a:r>
            <a:r>
              <a:rPr lang="el-GR" altLang="el-GR" dirty="0"/>
              <a:t> αλλά και τα κανονικά οξείδια των </a:t>
            </a:r>
            <a:r>
              <a:rPr lang="el-GR" altLang="el-GR" dirty="0" err="1"/>
              <a:t>αμετάλλων</a:t>
            </a:r>
            <a:r>
              <a:rPr lang="el-GR" altLang="el-GR" dirty="0"/>
              <a:t> (όπως είναι τα SO</a:t>
            </a:r>
            <a:r>
              <a:rPr lang="el-GR" altLang="el-GR" baseline="-25000" dirty="0"/>
              <a:t>3</a:t>
            </a:r>
            <a:r>
              <a:rPr lang="el-GR" altLang="el-GR" dirty="0"/>
              <a:t>, N</a:t>
            </a:r>
            <a:r>
              <a:rPr lang="el-GR" altLang="el-GR" baseline="-25000" dirty="0"/>
              <a:t>2</a:t>
            </a:r>
            <a:r>
              <a:rPr lang="el-GR" altLang="el-GR" dirty="0"/>
              <a:t>O</a:t>
            </a:r>
            <a:r>
              <a:rPr lang="el-GR" altLang="el-GR" baseline="-25000" dirty="0"/>
              <a:t>5</a:t>
            </a:r>
            <a:r>
              <a:rPr lang="el-GR" altLang="el-GR" dirty="0"/>
              <a:t> κ.ά</a:t>
            </a:r>
            <a:r>
              <a:rPr lang="el-GR" altLang="el-GR" dirty="0" smtClean="0"/>
              <a:t>.).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1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Οξέα – Βάσεις κατά </a:t>
            </a:r>
            <a:r>
              <a:rPr lang="en-US" dirty="0"/>
              <a:t>Lewis</a:t>
            </a:r>
            <a:r>
              <a:rPr lang="el-GR" dirty="0"/>
              <a:t> </a:t>
            </a:r>
            <a:r>
              <a:rPr lang="el-GR" sz="32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83" y="1600005"/>
            <a:ext cx="8229600" cy="1512168"/>
          </a:xfrm>
        </p:spPr>
        <p:txBody>
          <a:bodyPr/>
          <a:lstStyle/>
          <a:p>
            <a:r>
              <a:rPr lang="el-GR" dirty="0"/>
              <a:t>Σε μια αντίδραση, μια ουσία θα θεωρείται οξύ κατά </a:t>
            </a:r>
            <a:r>
              <a:rPr lang="el-GR" dirty="0" err="1"/>
              <a:t>Lewis</a:t>
            </a:r>
            <a:r>
              <a:rPr lang="el-GR" dirty="0"/>
              <a:t> αν αντιδρά με άλλη ουσία που είναι ασθενέστερο οξύ από την πρώτη, οπότε η δεύτερη θεωρείται αυτομάτως βάση.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cxnSp>
        <p:nvCxnSpPr>
          <p:cNvPr id="5" name="Straight Arrow Connector 30"/>
          <p:cNvCxnSpPr/>
          <p:nvPr/>
        </p:nvCxnSpPr>
        <p:spPr>
          <a:xfrm rot="5400000">
            <a:off x="4068415" y="3458145"/>
            <a:ext cx="7207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827584" y="4167661"/>
            <a:ext cx="801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ισχύς οξέων- βάσεων εξαρτάται από τη βάση </a:t>
            </a:r>
            <a:r>
              <a:rPr lang="el-GR" sz="2400" dirty="0" smtClean="0">
                <a:latin typeface="+mn-lt"/>
              </a:rPr>
              <a:t>σύγκρισης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Οξέα – Βάσεις κατά </a:t>
            </a:r>
            <a:r>
              <a:rPr lang="en-US" dirty="0"/>
              <a:t>Lewis</a:t>
            </a:r>
            <a:r>
              <a:rPr lang="el-GR" dirty="0"/>
              <a:t>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l-GR" altLang="el-GR" b="1" dirty="0"/>
              <a:t>H</a:t>
            </a:r>
            <a:r>
              <a:rPr lang="el-GR" altLang="el-GR" b="1" baseline="30000" dirty="0"/>
              <a:t>+</a:t>
            </a:r>
            <a:r>
              <a:rPr lang="el-GR" altLang="el-GR" b="1" dirty="0"/>
              <a:t> + :NH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 → NH</a:t>
            </a:r>
            <a:r>
              <a:rPr lang="el-GR" altLang="el-GR" b="1" baseline="-25000" dirty="0"/>
              <a:t>4</a:t>
            </a:r>
            <a:r>
              <a:rPr lang="el-GR" altLang="el-GR" b="1" baseline="30000" dirty="0"/>
              <a:t>+</a:t>
            </a:r>
            <a:r>
              <a:rPr lang="el-GR" altLang="el-GR" dirty="0"/>
              <a:t>. Ως οξύ δρα το Η</a:t>
            </a:r>
            <a:r>
              <a:rPr lang="el-GR" altLang="el-GR" baseline="30000" dirty="0"/>
              <a:t>+</a:t>
            </a:r>
            <a:r>
              <a:rPr lang="el-GR" altLang="el-GR" dirty="0"/>
              <a:t> και ως βάση η ΝΗ</a:t>
            </a:r>
            <a:r>
              <a:rPr lang="el-GR" altLang="el-GR" baseline="-25000" dirty="0"/>
              <a:t>3</a:t>
            </a:r>
            <a:r>
              <a:rPr lang="el-GR" altLang="el-GR" dirty="0"/>
              <a:t>.</a:t>
            </a:r>
          </a:p>
          <a:p>
            <a:r>
              <a:rPr lang="el-GR" altLang="el-GR" b="1" dirty="0" err="1"/>
              <a:t>CaO</a:t>
            </a:r>
            <a:r>
              <a:rPr lang="el-GR" altLang="el-GR" b="1" dirty="0"/>
              <a:t>: + SO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 → CaΟ:SO</a:t>
            </a:r>
            <a:r>
              <a:rPr lang="el-GR" altLang="el-GR" b="1" baseline="-25000" dirty="0"/>
              <a:t>3</a:t>
            </a:r>
            <a:r>
              <a:rPr lang="el-GR" altLang="el-GR" dirty="0"/>
              <a:t> ως οξύ δρα το SO</a:t>
            </a:r>
            <a:r>
              <a:rPr lang="el-GR" altLang="el-GR" baseline="-25000" dirty="0"/>
              <a:t>3</a:t>
            </a:r>
            <a:r>
              <a:rPr lang="el-GR" altLang="el-GR" dirty="0"/>
              <a:t> και ως βάση το </a:t>
            </a:r>
            <a:r>
              <a:rPr lang="el-GR" altLang="el-GR" dirty="0" err="1" smtClean="0"/>
              <a:t>CaO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b="1" dirty="0"/>
              <a:t>PtCl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 + 2 :NH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 ⇆ (H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N)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PtCl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,</a:t>
            </a:r>
            <a:r>
              <a:rPr lang="el-GR" altLang="el-GR" dirty="0"/>
              <a:t> η ΝΗ</a:t>
            </a:r>
            <a:r>
              <a:rPr lang="el-GR" altLang="el-GR" baseline="-25000" dirty="0"/>
              <a:t>3</a:t>
            </a:r>
            <a:r>
              <a:rPr lang="el-GR" altLang="el-GR" dirty="0"/>
              <a:t> είναι δότης </a:t>
            </a:r>
            <a:r>
              <a:rPr lang="el-GR" altLang="el-GR" dirty="0" err="1"/>
              <a:t>ασύζευκτου</a:t>
            </a:r>
            <a:r>
              <a:rPr lang="el-GR" altLang="el-GR" dirty="0"/>
              <a:t> ζεύγους ηλεκτρονίων (</a:t>
            </a:r>
            <a:r>
              <a:rPr lang="el-GR" altLang="el-GR" b="1" dirty="0"/>
              <a:t>:</a:t>
            </a:r>
            <a:r>
              <a:rPr lang="el-GR" altLang="el-GR" dirty="0"/>
              <a:t>) και είναι βάση κατά </a:t>
            </a:r>
            <a:r>
              <a:rPr lang="el-GR" altLang="el-GR" dirty="0" err="1"/>
              <a:t>Lewis</a:t>
            </a:r>
            <a:r>
              <a:rPr lang="el-GR" altLang="el-GR" dirty="0"/>
              <a:t> ενωμένη ημιπολικά με τον PtCl</a:t>
            </a:r>
            <a:r>
              <a:rPr lang="el-GR" altLang="el-GR" baseline="-25000" dirty="0"/>
              <a:t>2</a:t>
            </a:r>
            <a:r>
              <a:rPr lang="el-GR" altLang="el-GR" dirty="0"/>
              <a:t> που είναι το οξύ κατά </a:t>
            </a:r>
            <a:r>
              <a:rPr lang="el-GR" altLang="el-GR" dirty="0" err="1"/>
              <a:t>Lewis</a:t>
            </a:r>
            <a:r>
              <a:rPr lang="el-GR" altLang="el-GR" dirty="0"/>
              <a:t>.</a:t>
            </a:r>
          </a:p>
          <a:p>
            <a:r>
              <a:rPr lang="el-GR" altLang="el-GR" b="1" dirty="0"/>
              <a:t>F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B + :NH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 → F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B:NH</a:t>
            </a:r>
            <a:r>
              <a:rPr lang="el-GR" altLang="el-GR" b="1" baseline="-25000" dirty="0"/>
              <a:t>3</a:t>
            </a:r>
            <a:r>
              <a:rPr lang="el-GR" altLang="el-GR" dirty="0"/>
              <a:t>. Το BF</a:t>
            </a:r>
            <a:r>
              <a:rPr lang="el-GR" altLang="el-GR" baseline="-25000" dirty="0"/>
              <a:t>3</a:t>
            </a:r>
            <a:r>
              <a:rPr lang="el-GR" altLang="el-GR" dirty="0"/>
              <a:t> είναι οξύ κατά </a:t>
            </a:r>
            <a:r>
              <a:rPr lang="el-GR" altLang="el-GR" dirty="0" err="1"/>
              <a:t>Lewis</a:t>
            </a:r>
            <a:r>
              <a:rPr lang="el-GR" altLang="el-GR" dirty="0"/>
              <a:t> και η ΝΗ</a:t>
            </a:r>
            <a:r>
              <a:rPr lang="el-GR" altLang="el-GR" baseline="-25000" dirty="0"/>
              <a:t>3</a:t>
            </a:r>
            <a:r>
              <a:rPr lang="el-GR" altLang="el-GR" dirty="0"/>
              <a:t> η </a:t>
            </a:r>
            <a:r>
              <a:rPr lang="el-GR" altLang="el-GR" dirty="0" smtClean="0"/>
              <a:t>βάση.</a:t>
            </a:r>
          </a:p>
          <a:p>
            <a:r>
              <a:rPr lang="el-GR" altLang="el-GR" b="1" dirty="0"/>
              <a:t>PO</a:t>
            </a:r>
            <a:r>
              <a:rPr lang="el-GR" altLang="el-GR" b="1" baseline="-25000" dirty="0"/>
              <a:t>4</a:t>
            </a:r>
            <a:r>
              <a:rPr lang="el-GR" altLang="el-GR" b="1" baseline="30000" dirty="0"/>
              <a:t>-3</a:t>
            </a:r>
            <a:r>
              <a:rPr lang="el-GR" altLang="el-GR" b="1" dirty="0"/>
              <a:t> + H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O ⇆ HPO</a:t>
            </a:r>
            <a:r>
              <a:rPr lang="el-GR" altLang="el-GR" b="1" baseline="-25000" dirty="0"/>
              <a:t>4</a:t>
            </a:r>
            <a:r>
              <a:rPr lang="el-GR" altLang="el-GR" b="1" baseline="30000" dirty="0"/>
              <a:t>-2</a:t>
            </a:r>
            <a:r>
              <a:rPr lang="el-GR" altLang="el-GR" b="1" dirty="0"/>
              <a:t> + OH</a:t>
            </a:r>
            <a:r>
              <a:rPr lang="el-GR" altLang="el-GR" b="1" baseline="30000" dirty="0"/>
              <a:t>-</a:t>
            </a:r>
            <a:r>
              <a:rPr lang="el-GR" altLang="el-GR" b="1" dirty="0"/>
              <a:t>.</a:t>
            </a:r>
            <a:r>
              <a:rPr lang="el-GR" altLang="el-GR" dirty="0"/>
              <a:t> Το PO</a:t>
            </a:r>
            <a:r>
              <a:rPr lang="el-GR" altLang="el-GR" baseline="-25000" dirty="0"/>
              <a:t>4</a:t>
            </a:r>
            <a:r>
              <a:rPr lang="el-GR" altLang="el-GR" baseline="30000" dirty="0"/>
              <a:t>-3</a:t>
            </a:r>
            <a:r>
              <a:rPr lang="el-GR" altLang="el-GR" dirty="0"/>
              <a:t> δρα ως βάση και το Η</a:t>
            </a:r>
            <a:r>
              <a:rPr lang="el-GR" altLang="el-GR" baseline="-25000" dirty="0"/>
              <a:t>2</a:t>
            </a:r>
            <a:r>
              <a:rPr lang="el-GR" altLang="el-GR" dirty="0"/>
              <a:t>Ο είναι το </a:t>
            </a:r>
            <a:r>
              <a:rPr lang="el-GR" altLang="el-GR" dirty="0" smtClean="0"/>
              <a:t>οξύ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9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των </a:t>
            </a:r>
            <a:r>
              <a:rPr lang="el-GR" dirty="0" smtClean="0"/>
              <a:t>οξέων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Σε </a:t>
            </a:r>
            <a:r>
              <a:rPr lang="el-GR" altLang="el-GR" b="1" dirty="0"/>
              <a:t>ανόργανα</a:t>
            </a:r>
            <a:r>
              <a:rPr lang="el-GR" altLang="el-GR" dirty="0"/>
              <a:t> (π.χ. νιτρικό οξύ, HNO</a:t>
            </a:r>
            <a:r>
              <a:rPr lang="el-GR" altLang="el-GR" baseline="-25000" dirty="0"/>
              <a:t>3</a:t>
            </a:r>
            <a:r>
              <a:rPr lang="el-GR" altLang="el-GR" dirty="0"/>
              <a:t>) και </a:t>
            </a:r>
            <a:r>
              <a:rPr lang="el-GR" altLang="el-GR" b="1" dirty="0"/>
              <a:t>οργανικά</a:t>
            </a:r>
            <a:r>
              <a:rPr lang="el-GR" altLang="el-GR" dirty="0"/>
              <a:t> (π.χ. </a:t>
            </a:r>
            <a:r>
              <a:rPr lang="el-GR" altLang="el-GR" dirty="0" err="1"/>
              <a:t>αιθανικό</a:t>
            </a:r>
            <a:r>
              <a:rPr lang="el-GR" altLang="el-GR" dirty="0"/>
              <a:t> οξύ, CH</a:t>
            </a:r>
            <a:r>
              <a:rPr lang="el-GR" altLang="el-GR" baseline="-25000" dirty="0"/>
              <a:t>3</a:t>
            </a:r>
            <a:r>
              <a:rPr lang="el-GR" altLang="el-GR" dirty="0"/>
              <a:t>COOH) ανάλογα αν μελετώνται από την ανόργανη ή την οργανική χημεία, αντίστοιχα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/>
              <a:t>οξυγονούχα</a:t>
            </a:r>
            <a:r>
              <a:rPr lang="el-GR" altLang="el-GR" dirty="0"/>
              <a:t>, αν περιέχουν οξυγόνο (π.χ. </a:t>
            </a:r>
            <a:r>
              <a:rPr lang="el-GR" altLang="el-GR" dirty="0" err="1"/>
              <a:t>Θειϊκό</a:t>
            </a:r>
            <a:r>
              <a:rPr lang="el-GR" altLang="el-GR" dirty="0"/>
              <a:t> οξύ H</a:t>
            </a:r>
            <a:r>
              <a:rPr lang="el-GR" altLang="el-GR" baseline="-25000" dirty="0"/>
              <a:t>2</a:t>
            </a:r>
            <a:r>
              <a:rPr lang="el-GR" altLang="el-GR" dirty="0"/>
              <a:t>SO</a:t>
            </a:r>
            <a:r>
              <a:rPr lang="el-GR" altLang="el-GR" baseline="-25000" dirty="0"/>
              <a:t>4</a:t>
            </a:r>
            <a:r>
              <a:rPr lang="el-GR" altLang="el-GR" dirty="0"/>
              <a:t>), και </a:t>
            </a:r>
            <a:r>
              <a:rPr lang="el-GR" altLang="el-GR" b="1" dirty="0"/>
              <a:t>μη οξυγονούχα</a:t>
            </a:r>
            <a:r>
              <a:rPr lang="el-GR" altLang="el-GR" dirty="0"/>
              <a:t>, αν δεν περιέχουν (π.χ. υδρόθειο Η</a:t>
            </a:r>
            <a:r>
              <a:rPr lang="el-GR" altLang="el-GR" baseline="-25000" dirty="0"/>
              <a:t>2</a:t>
            </a:r>
            <a:r>
              <a:rPr lang="el-GR" altLang="el-GR" dirty="0"/>
              <a:t>S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/>
              <a:t>ισχυρά</a:t>
            </a:r>
            <a:r>
              <a:rPr lang="el-GR" altLang="el-GR" dirty="0"/>
              <a:t>, αν ιοντίζονται πλήρως και σε </a:t>
            </a:r>
            <a:r>
              <a:rPr lang="el-GR" altLang="el-GR" b="1" dirty="0"/>
              <a:t>ασθενή</a:t>
            </a:r>
            <a:r>
              <a:rPr lang="el-GR" altLang="el-GR" dirty="0"/>
              <a:t>, αν ιοντίζονται εν μέρει. Ισχυρά είναι μόνο τα : </a:t>
            </a:r>
            <a:r>
              <a:rPr lang="el-GR" altLang="el-GR" dirty="0" err="1"/>
              <a:t>υπερχλωρικό</a:t>
            </a:r>
            <a:r>
              <a:rPr lang="el-GR" altLang="el-GR" dirty="0"/>
              <a:t> (HClO</a:t>
            </a:r>
            <a:r>
              <a:rPr lang="el-GR" altLang="el-GR" baseline="-25000" dirty="0"/>
              <a:t>4</a:t>
            </a:r>
            <a:r>
              <a:rPr lang="el-GR" altLang="el-GR" dirty="0"/>
              <a:t>), νιτρικό (ΗΝΟ</a:t>
            </a:r>
            <a:r>
              <a:rPr lang="el-GR" altLang="el-GR" baseline="-25000" dirty="0"/>
              <a:t>3</a:t>
            </a:r>
            <a:r>
              <a:rPr lang="el-GR" altLang="el-GR" dirty="0"/>
              <a:t>), υδροχλωρικό (</a:t>
            </a:r>
            <a:r>
              <a:rPr lang="el-GR" altLang="el-GR" dirty="0" err="1"/>
              <a:t>HCl</a:t>
            </a:r>
            <a:r>
              <a:rPr lang="el-GR" altLang="el-GR" dirty="0"/>
              <a:t>), </a:t>
            </a:r>
            <a:r>
              <a:rPr lang="el-GR" altLang="el-GR" dirty="0" err="1"/>
              <a:t>υδροβρωμικό</a:t>
            </a:r>
            <a:r>
              <a:rPr lang="el-GR" altLang="el-GR" dirty="0"/>
              <a:t> (</a:t>
            </a:r>
            <a:r>
              <a:rPr lang="el-GR" altLang="el-GR" dirty="0" err="1"/>
              <a:t>HBr</a:t>
            </a:r>
            <a:r>
              <a:rPr lang="el-GR" altLang="el-GR" dirty="0"/>
              <a:t>), υδροϊωδικό (ΗΙ), και θειικό (H</a:t>
            </a:r>
            <a:r>
              <a:rPr lang="el-GR" altLang="el-GR" baseline="-25000" dirty="0"/>
              <a:t>2</a:t>
            </a:r>
            <a:r>
              <a:rPr lang="el-GR" altLang="el-GR" dirty="0"/>
              <a:t>SO</a:t>
            </a:r>
            <a:r>
              <a:rPr lang="el-GR" altLang="el-GR" baseline="-25000" dirty="0"/>
              <a:t>4</a:t>
            </a:r>
            <a:r>
              <a:rPr lang="el-GR" altLang="el-GR" dirty="0"/>
              <a:t>, στο α' στάδιο ιοντισμού) π.χ. </a:t>
            </a:r>
            <a:r>
              <a:rPr lang="el-GR" altLang="el-GR" dirty="0" err="1"/>
              <a:t>HCl</a:t>
            </a:r>
            <a:r>
              <a:rPr lang="el-GR" altLang="el-GR" dirty="0"/>
              <a:t> + H</a:t>
            </a:r>
            <a:r>
              <a:rPr lang="el-GR" altLang="el-GR" baseline="-25000" dirty="0"/>
              <a:t>2</a:t>
            </a:r>
            <a:r>
              <a:rPr lang="el-GR" altLang="el-GR" dirty="0"/>
              <a:t>O → H</a:t>
            </a:r>
            <a:r>
              <a:rPr lang="el-GR" altLang="el-GR" baseline="-25000" dirty="0"/>
              <a:t>3</a:t>
            </a:r>
            <a:r>
              <a:rPr lang="el-GR" altLang="el-GR" dirty="0"/>
              <a:t>O</a:t>
            </a:r>
            <a:r>
              <a:rPr lang="el-GR" altLang="el-GR" baseline="30000" dirty="0"/>
              <a:t>+</a:t>
            </a:r>
            <a:r>
              <a:rPr lang="el-GR" altLang="el-GR" dirty="0"/>
              <a:t> + </a:t>
            </a:r>
            <a:r>
              <a:rPr lang="el-GR" altLang="el-GR" dirty="0" err="1"/>
              <a:t>Cl</a:t>
            </a:r>
            <a:r>
              <a:rPr lang="el-GR" altLang="el-GR" baseline="30000" dirty="0"/>
              <a:t>-</a:t>
            </a:r>
            <a:r>
              <a:rPr lang="el-GR" altLang="el-GR" dirty="0"/>
              <a:t>. Όλα τα άλλα οξέα είναι ασθενή π.χ.CH</a:t>
            </a:r>
            <a:r>
              <a:rPr lang="el-GR" altLang="el-GR" baseline="-25000" dirty="0"/>
              <a:t>3</a:t>
            </a:r>
            <a:r>
              <a:rPr lang="el-GR" altLang="el-GR" dirty="0"/>
              <a:t>COOH + H</a:t>
            </a:r>
            <a:r>
              <a:rPr lang="el-GR" altLang="el-GR" baseline="-25000" dirty="0"/>
              <a:t>2</a:t>
            </a:r>
            <a:r>
              <a:rPr lang="el-GR" altLang="el-GR" dirty="0"/>
              <a:t>O ⇆ CH</a:t>
            </a:r>
            <a:r>
              <a:rPr lang="el-GR" altLang="el-GR" baseline="-25000" dirty="0"/>
              <a:t>3</a:t>
            </a:r>
            <a:r>
              <a:rPr lang="el-GR" altLang="el-GR" dirty="0"/>
              <a:t>COO</a:t>
            </a:r>
            <a:r>
              <a:rPr lang="el-GR" altLang="el-GR" baseline="30000" dirty="0"/>
              <a:t>-</a:t>
            </a:r>
            <a:r>
              <a:rPr lang="el-GR" altLang="el-GR" dirty="0"/>
              <a:t> + H</a:t>
            </a:r>
            <a:r>
              <a:rPr lang="el-GR" altLang="el-GR" baseline="-25000" dirty="0"/>
              <a:t>3</a:t>
            </a:r>
            <a:r>
              <a:rPr lang="el-GR" altLang="el-GR" dirty="0"/>
              <a:t>O</a:t>
            </a:r>
            <a:r>
              <a:rPr lang="el-GR" altLang="el-GR" baseline="30000" dirty="0"/>
              <a:t>+</a:t>
            </a:r>
            <a:r>
              <a:rPr lang="el-GR" alt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3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των οξέων </a:t>
            </a:r>
            <a:r>
              <a:rPr lang="el-GR" sz="32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 </a:t>
            </a:r>
            <a:r>
              <a:rPr lang="el-GR" altLang="el-GR" dirty="0" err="1"/>
              <a:t>Pearson</a:t>
            </a:r>
            <a:r>
              <a:rPr lang="el-GR" altLang="el-GR" dirty="0"/>
              <a:t> (1963) υποδιαιρεί τα οξέα και τις βάσεις κατά </a:t>
            </a:r>
            <a:r>
              <a:rPr lang="el-GR" altLang="el-GR" dirty="0" err="1"/>
              <a:t>Lewis</a:t>
            </a:r>
            <a:r>
              <a:rPr lang="el-GR" altLang="el-GR" dirty="0"/>
              <a:t> σε </a:t>
            </a:r>
            <a:r>
              <a:rPr lang="el-GR" altLang="el-GR" b="1" dirty="0"/>
              <a:t>σκληρά</a:t>
            </a:r>
            <a:r>
              <a:rPr lang="el-GR" altLang="el-GR" dirty="0"/>
              <a:t> και </a:t>
            </a:r>
            <a:r>
              <a:rPr lang="el-GR" altLang="el-GR" b="1" dirty="0"/>
              <a:t>ήπια</a:t>
            </a:r>
            <a:r>
              <a:rPr lang="el-GR" altLang="el-GR" dirty="0"/>
              <a:t> ή </a:t>
            </a:r>
            <a:r>
              <a:rPr lang="el-GR" altLang="el-GR" b="1" dirty="0"/>
              <a:t>μαλακά</a:t>
            </a:r>
            <a:r>
              <a:rPr lang="el-GR" altLang="el-GR" dirty="0"/>
              <a:t>. Τα σκληρά οξέα προέρχονται από άτομα μικρού ατομικού αριθμού με μικρή επιδεκτικότητα πόλωσης, ενώ τα μαλακά από άτομα μεγάλου ατομικού αριθμού με μεγάλη επιδεκτικότητα πόλωσης και συνήθως περιέχουν d ηλεκτρόνια. Σκληρά οξέα είναι τα H</a:t>
            </a:r>
            <a:r>
              <a:rPr lang="el-GR" altLang="el-GR" baseline="30000" dirty="0"/>
              <a:t>+</a:t>
            </a:r>
            <a:r>
              <a:rPr lang="el-GR" altLang="el-GR" dirty="0"/>
              <a:t>, </a:t>
            </a:r>
            <a:r>
              <a:rPr lang="el-GR" altLang="el-GR" dirty="0" err="1"/>
              <a:t>Na</a:t>
            </a:r>
            <a:r>
              <a:rPr lang="el-GR" altLang="el-GR" baseline="30000" dirty="0"/>
              <a:t>+</a:t>
            </a:r>
            <a:r>
              <a:rPr lang="el-GR" altLang="el-GR" dirty="0"/>
              <a:t>, K</a:t>
            </a:r>
            <a:r>
              <a:rPr lang="el-GR" altLang="el-GR" baseline="30000" dirty="0"/>
              <a:t>+</a:t>
            </a:r>
            <a:r>
              <a:rPr lang="el-GR" altLang="el-GR" dirty="0"/>
              <a:t>, RC</a:t>
            </a:r>
            <a:r>
              <a:rPr lang="el-GR" altLang="el-GR" baseline="30000" dirty="0"/>
              <a:t>+</a:t>
            </a:r>
            <a:r>
              <a:rPr lang="el-GR" altLang="el-GR" dirty="0"/>
              <a:t>O, R</a:t>
            </a:r>
            <a:r>
              <a:rPr lang="el-GR" altLang="el-GR" baseline="30000" dirty="0"/>
              <a:t>+</a:t>
            </a:r>
            <a:r>
              <a:rPr lang="el-GR" altLang="el-GR" dirty="0"/>
              <a:t>, BF3 κ.ά. Μαλακά οξέα είναι τα </a:t>
            </a:r>
            <a:r>
              <a:rPr lang="el-GR" altLang="el-GR" dirty="0" err="1"/>
              <a:t>Cu</a:t>
            </a:r>
            <a:r>
              <a:rPr lang="el-GR" altLang="el-GR" baseline="30000" dirty="0"/>
              <a:t>+</a:t>
            </a:r>
            <a:r>
              <a:rPr lang="el-GR" altLang="el-GR" dirty="0"/>
              <a:t>, </a:t>
            </a:r>
            <a:r>
              <a:rPr lang="el-GR" altLang="el-GR" dirty="0" err="1"/>
              <a:t>Ag</a:t>
            </a:r>
            <a:r>
              <a:rPr lang="el-GR" altLang="el-GR" baseline="30000" dirty="0"/>
              <a:t>+</a:t>
            </a:r>
            <a:r>
              <a:rPr lang="el-GR" altLang="el-GR" dirty="0"/>
              <a:t>, </a:t>
            </a:r>
            <a:r>
              <a:rPr lang="el-GR" altLang="el-GR" dirty="0" err="1"/>
              <a:t>Hg</a:t>
            </a:r>
            <a:r>
              <a:rPr lang="el-GR" altLang="el-GR" baseline="30000" dirty="0"/>
              <a:t>+</a:t>
            </a:r>
            <a:r>
              <a:rPr lang="el-GR" altLang="el-GR" dirty="0"/>
              <a:t> κ.ά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 err="1"/>
              <a:t>μονοπρωτικά</a:t>
            </a:r>
            <a:r>
              <a:rPr lang="el-GR" altLang="el-GR" dirty="0"/>
              <a:t> (ή </a:t>
            </a:r>
            <a:r>
              <a:rPr lang="el-GR" altLang="el-GR" dirty="0" err="1"/>
              <a:t>μονοβασικά</a:t>
            </a:r>
            <a:r>
              <a:rPr lang="el-GR" altLang="el-GR" dirty="0"/>
              <a:t>), αν αποδίδουν πρωτόνιο σε ένα στάδιο ιοντισμού (π.χ. </a:t>
            </a:r>
            <a:r>
              <a:rPr lang="el-GR" altLang="el-GR" dirty="0" err="1"/>
              <a:t>HCl</a:t>
            </a:r>
            <a:r>
              <a:rPr lang="el-GR" altLang="el-GR" dirty="0"/>
              <a:t>), και σε </a:t>
            </a:r>
            <a:r>
              <a:rPr lang="el-GR" altLang="el-GR" b="1" dirty="0" err="1"/>
              <a:t>πολυπρωτικά</a:t>
            </a:r>
            <a:r>
              <a:rPr lang="el-GR" altLang="el-GR" dirty="0"/>
              <a:t> (ή </a:t>
            </a:r>
            <a:r>
              <a:rPr lang="el-GR" altLang="el-GR" dirty="0" err="1"/>
              <a:t>πολυβασικά</a:t>
            </a:r>
            <a:r>
              <a:rPr lang="el-GR" altLang="el-GR" dirty="0"/>
              <a:t>), αν αποδίδουν πρωτόνια σε πολλά στάδια (π.χ. φωσφορικό H</a:t>
            </a:r>
            <a:r>
              <a:rPr lang="el-GR" altLang="el-GR" baseline="-25000" dirty="0"/>
              <a:t>3</a:t>
            </a:r>
            <a:r>
              <a:rPr lang="el-GR" altLang="el-GR" dirty="0"/>
              <a:t>PO</a:t>
            </a:r>
            <a:r>
              <a:rPr lang="el-GR" altLang="el-GR" baseline="-25000" dirty="0"/>
              <a:t>4</a:t>
            </a:r>
            <a:r>
              <a:rPr lang="el-GR" altLang="el-GR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5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των οξέων </a:t>
            </a:r>
            <a:r>
              <a:rPr lang="el-GR" sz="32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Σε </a:t>
            </a:r>
            <a:r>
              <a:rPr lang="el-GR" altLang="el-GR" b="1" dirty="0" err="1"/>
              <a:t>ορθο</a:t>
            </a:r>
            <a:r>
              <a:rPr lang="el-GR" altLang="el-GR" b="1" dirty="0"/>
              <a:t>-οξέα</a:t>
            </a:r>
            <a:r>
              <a:rPr lang="el-GR" altLang="el-GR" dirty="0"/>
              <a:t> που περιέχουν τόσα άτομα οξυγόνου και υδρογόνου όσος είναι ο αριθμός οξείδωσης του κεντρικού στοιχείου του χημικού τους τύπου π.χ. </a:t>
            </a:r>
            <a:r>
              <a:rPr lang="el-GR" altLang="el-GR" dirty="0" err="1"/>
              <a:t>ορθο</a:t>
            </a:r>
            <a:r>
              <a:rPr lang="el-GR" altLang="el-GR" dirty="0"/>
              <a:t>-βορικό οξύ ή απλά βορικό οξύ (H</a:t>
            </a:r>
            <a:r>
              <a:rPr lang="el-GR" altLang="el-GR" baseline="-25000" dirty="0"/>
              <a:t>3</a:t>
            </a:r>
            <a:r>
              <a:rPr lang="el-GR" altLang="el-GR" dirty="0"/>
              <a:t>BO</a:t>
            </a:r>
            <a:r>
              <a:rPr lang="el-GR" altLang="el-GR" baseline="-25000" dirty="0"/>
              <a:t>3</a:t>
            </a:r>
            <a:r>
              <a:rPr lang="el-GR" altLang="el-GR" dirty="0"/>
              <a:t>), </a:t>
            </a:r>
            <a:r>
              <a:rPr lang="el-GR" altLang="el-GR" dirty="0" err="1"/>
              <a:t>ορθο</a:t>
            </a:r>
            <a:r>
              <a:rPr lang="el-GR" altLang="el-GR" dirty="0"/>
              <a:t>-πυριτικό οξύ (H</a:t>
            </a:r>
            <a:r>
              <a:rPr lang="el-GR" altLang="el-GR" baseline="-25000" dirty="0"/>
              <a:t>4</a:t>
            </a:r>
            <a:r>
              <a:rPr lang="el-GR" altLang="el-GR" dirty="0"/>
              <a:t>SiO</a:t>
            </a:r>
            <a:r>
              <a:rPr lang="el-GR" altLang="el-GR" baseline="-25000" dirty="0"/>
              <a:t>4</a:t>
            </a:r>
            <a:r>
              <a:rPr lang="el-GR" altLang="el-GR" dirty="0"/>
              <a:t>) κ.ά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 err="1"/>
              <a:t>μετα</a:t>
            </a:r>
            <a:r>
              <a:rPr lang="el-GR" altLang="el-GR" b="1" dirty="0"/>
              <a:t>-οξέα</a:t>
            </a:r>
            <a:r>
              <a:rPr lang="el-GR" altLang="el-GR" dirty="0"/>
              <a:t> τα οποία προέρχονται από τα </a:t>
            </a:r>
            <a:r>
              <a:rPr lang="el-GR" altLang="el-GR" dirty="0" err="1"/>
              <a:t>ορθο</a:t>
            </a:r>
            <a:r>
              <a:rPr lang="el-GR" altLang="el-GR" dirty="0"/>
              <a:t>-οξέα με αφαίρεση ενός μορίου νερού π.χ. </a:t>
            </a:r>
            <a:r>
              <a:rPr lang="el-GR" altLang="el-GR" dirty="0" err="1"/>
              <a:t>μετα</a:t>
            </a:r>
            <a:r>
              <a:rPr lang="el-GR" altLang="el-GR" dirty="0"/>
              <a:t>-πυριτικό οξύ (H</a:t>
            </a:r>
            <a:r>
              <a:rPr lang="el-GR" altLang="el-GR" baseline="-25000" dirty="0"/>
              <a:t>2</a:t>
            </a:r>
            <a:r>
              <a:rPr lang="el-GR" altLang="el-GR" dirty="0"/>
              <a:t>SiO</a:t>
            </a:r>
            <a:r>
              <a:rPr lang="el-GR" altLang="el-GR" baseline="-25000" dirty="0"/>
              <a:t>3</a:t>
            </a:r>
            <a:r>
              <a:rPr lang="el-GR" altLang="el-GR" dirty="0"/>
              <a:t>) κ.ά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l-GR" altLang="el-GR" dirty="0"/>
              <a:t>Σε </a:t>
            </a:r>
            <a:r>
              <a:rPr lang="el-GR" altLang="el-GR" b="1" dirty="0" err="1"/>
              <a:t>σύμπλοκα</a:t>
            </a:r>
            <a:r>
              <a:rPr lang="el-GR" altLang="el-GR" b="1" dirty="0"/>
              <a:t> οξέα</a:t>
            </a:r>
            <a:r>
              <a:rPr lang="el-GR" altLang="el-GR" dirty="0"/>
              <a:t> που προκύπτουν θεωρητικά από τα οξυγονούχα οξέα αν αντικατασταθούν άτομα οξυγόνου από ίσο αριθμό ατόμων άλλου αμετάλλου ή ιόντος π.χ. </a:t>
            </a:r>
            <a:r>
              <a:rPr lang="el-GR" altLang="el-GR" dirty="0" err="1"/>
              <a:t>εξαφθοριοπυριτικό</a:t>
            </a:r>
            <a:r>
              <a:rPr lang="el-GR" altLang="el-GR" dirty="0"/>
              <a:t> οξύ (H</a:t>
            </a:r>
            <a:r>
              <a:rPr lang="el-GR" altLang="el-GR" baseline="-25000" dirty="0"/>
              <a:t>2</a:t>
            </a:r>
            <a:r>
              <a:rPr lang="el-GR" altLang="el-GR" dirty="0"/>
              <a:t>SiF</a:t>
            </a:r>
            <a:r>
              <a:rPr lang="el-GR" altLang="el-GR" baseline="-25000" dirty="0"/>
              <a:t>6</a:t>
            </a:r>
            <a:r>
              <a:rPr lang="el-GR" altLang="el-GR" dirty="0"/>
              <a:t>) κ.ά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6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των οξέων </a:t>
            </a:r>
            <a:r>
              <a:rPr lang="el-GR" sz="32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Σε </a:t>
            </a:r>
            <a:r>
              <a:rPr lang="el-GR" altLang="el-GR" b="1" dirty="0" err="1"/>
              <a:t>υπεροξυ</a:t>
            </a:r>
            <a:r>
              <a:rPr lang="el-GR" altLang="el-GR" b="1" dirty="0"/>
              <a:t>-οξέα</a:t>
            </a:r>
            <a:r>
              <a:rPr lang="el-GR" altLang="el-GR" dirty="0"/>
              <a:t> αν περιέχουν </a:t>
            </a:r>
            <a:r>
              <a:rPr lang="el-GR" altLang="el-GR" dirty="0" err="1"/>
              <a:t>υπεροξειδική</a:t>
            </a:r>
            <a:r>
              <a:rPr lang="el-GR" altLang="el-GR" dirty="0"/>
              <a:t> γέφυρα (— Ο — Ο —) π.χ. </a:t>
            </a:r>
            <a:r>
              <a:rPr lang="el-GR" altLang="el-GR" dirty="0" err="1"/>
              <a:t>υπεροξυνιτρικό</a:t>
            </a:r>
            <a:r>
              <a:rPr lang="el-GR" altLang="el-GR" dirty="0"/>
              <a:t> οξύ (HNO</a:t>
            </a:r>
            <a:r>
              <a:rPr lang="el-GR" altLang="el-GR" baseline="-25000" dirty="0"/>
              <a:t>4</a:t>
            </a:r>
            <a:r>
              <a:rPr lang="el-GR" altLang="el-GR" dirty="0"/>
              <a:t>) κ.ά.</a:t>
            </a:r>
          </a:p>
          <a:p>
            <a:r>
              <a:rPr lang="el-GR" altLang="el-GR" dirty="0"/>
              <a:t>Σε </a:t>
            </a:r>
            <a:r>
              <a:rPr lang="el-GR" altLang="el-GR" b="1" dirty="0" err="1"/>
              <a:t>θειοξέα</a:t>
            </a:r>
            <a:r>
              <a:rPr lang="el-GR" altLang="el-GR" dirty="0"/>
              <a:t> που προέρχονται από τα </a:t>
            </a:r>
            <a:r>
              <a:rPr lang="el-GR" altLang="el-GR" dirty="0" err="1"/>
              <a:t>οξοοξέα</a:t>
            </a:r>
            <a:r>
              <a:rPr lang="el-GR" altLang="el-GR" dirty="0"/>
              <a:t> με αντικατάσταση ατόμων οξυγόνου από θείο π.χ. </a:t>
            </a:r>
            <a:r>
              <a:rPr lang="el-GR" altLang="el-GR" dirty="0" err="1"/>
              <a:t>θειοθειικό</a:t>
            </a:r>
            <a:r>
              <a:rPr lang="el-GR" altLang="el-GR" dirty="0"/>
              <a:t> οξύ (H</a:t>
            </a:r>
            <a:r>
              <a:rPr lang="el-GR" altLang="el-GR" baseline="-25000" dirty="0"/>
              <a:t>2</a:t>
            </a:r>
            <a:r>
              <a:rPr lang="el-GR" altLang="el-GR" dirty="0"/>
              <a:t>S</a:t>
            </a:r>
            <a:r>
              <a:rPr lang="el-GR" altLang="el-GR" baseline="-25000" dirty="0"/>
              <a:t>2</a:t>
            </a:r>
            <a:r>
              <a:rPr lang="el-GR" altLang="el-GR" dirty="0"/>
              <a:t>O</a:t>
            </a:r>
            <a:r>
              <a:rPr lang="el-GR" altLang="el-GR" baseline="-25000" dirty="0"/>
              <a:t>3</a:t>
            </a:r>
            <a:r>
              <a:rPr lang="el-GR" altLang="el-GR" dirty="0"/>
              <a:t>), </a:t>
            </a:r>
            <a:r>
              <a:rPr lang="el-GR" altLang="el-GR" dirty="0" err="1"/>
              <a:t>διθειοφωσφορικό</a:t>
            </a:r>
            <a:r>
              <a:rPr lang="el-GR" altLang="el-GR" dirty="0"/>
              <a:t> οξύ (H</a:t>
            </a:r>
            <a:r>
              <a:rPr lang="el-GR" altLang="el-GR" baseline="-25000" dirty="0"/>
              <a:t>3</a:t>
            </a:r>
            <a:r>
              <a:rPr lang="el-GR" altLang="el-GR" dirty="0"/>
              <a:t>PO</a:t>
            </a:r>
            <a:r>
              <a:rPr lang="el-GR" altLang="el-GR" baseline="-25000" dirty="0"/>
              <a:t>2</a:t>
            </a:r>
            <a:r>
              <a:rPr lang="el-GR" altLang="el-GR" dirty="0"/>
              <a:t>S</a:t>
            </a:r>
            <a:r>
              <a:rPr lang="el-GR" altLang="el-GR" baseline="-25000" dirty="0"/>
              <a:t>2</a:t>
            </a:r>
            <a:r>
              <a:rPr lang="el-GR" altLang="el-GR" dirty="0"/>
              <a:t>) κ.ά.</a:t>
            </a:r>
          </a:p>
          <a:p>
            <a:r>
              <a:rPr lang="el-GR" altLang="el-GR" dirty="0"/>
              <a:t>Σε </a:t>
            </a:r>
            <a:r>
              <a:rPr lang="el-GR" altLang="el-GR" b="1" dirty="0" err="1"/>
              <a:t>πολυοξέα</a:t>
            </a:r>
            <a:r>
              <a:rPr lang="el-GR" altLang="el-GR" dirty="0"/>
              <a:t> που προκύπτουν από τη συνένωση απλών οξέων με ταυτόχρονη απόσπαση μορίων νερού π.χ. </a:t>
            </a:r>
            <a:r>
              <a:rPr lang="el-GR" altLang="el-GR" dirty="0" err="1"/>
              <a:t>τριπυριτικό</a:t>
            </a:r>
            <a:r>
              <a:rPr lang="el-GR" altLang="el-GR" dirty="0"/>
              <a:t> οξύ (H</a:t>
            </a:r>
            <a:r>
              <a:rPr lang="el-GR" altLang="el-GR" baseline="-25000" dirty="0"/>
              <a:t>8</a:t>
            </a:r>
            <a:r>
              <a:rPr lang="el-GR" altLang="el-GR" dirty="0"/>
              <a:t>Si</a:t>
            </a:r>
            <a:r>
              <a:rPr lang="el-GR" altLang="el-GR" baseline="-25000" dirty="0"/>
              <a:t>3</a:t>
            </a:r>
            <a:r>
              <a:rPr lang="el-GR" altLang="el-GR" dirty="0"/>
              <a:t>O</a:t>
            </a:r>
            <a:r>
              <a:rPr lang="el-GR" altLang="el-GR" baseline="-25000" dirty="0"/>
              <a:t>10</a:t>
            </a:r>
            <a:r>
              <a:rPr lang="el-GR" altLang="el-GR" dirty="0"/>
              <a:t>) κ.ά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«Ανόργανη Χημεία (Θ). Ενότητα </a:t>
            </a:r>
            <a:r>
              <a:rPr lang="en-US" sz="2000" dirty="0"/>
              <a:t>3</a:t>
            </a:r>
            <a:r>
              <a:rPr lang="en-US" sz="2000" dirty="0" smtClean="0"/>
              <a:t>:</a:t>
            </a:r>
            <a:r>
              <a:rPr lang="el-GR" sz="2000" dirty="0"/>
              <a:t> Ηλεκτρολύτες».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Ηλεκτρολύτες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Ουσίες που άγουν το ηλεκτρικό ρεύμα με ταυτόχρονη χημική </a:t>
            </a:r>
            <a:r>
              <a:rPr lang="el-GR" dirty="0" smtClean="0"/>
              <a:t>μεταβολή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66102"/>
              </p:ext>
            </p:extLst>
          </p:nvPr>
        </p:nvGraphicFramePr>
        <p:xfrm>
          <a:off x="1763688" y="2204864"/>
          <a:ext cx="5616971" cy="1920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971"/>
              </a:tblGrid>
              <a:tr h="640292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ym typeface="Wingdings"/>
                        </a:rPr>
                        <a:t> </a:t>
                      </a:r>
                      <a:r>
                        <a:rPr lang="el-GR" sz="2200" dirty="0" smtClean="0"/>
                        <a:t>Οξέα </a:t>
                      </a:r>
                      <a:r>
                        <a:rPr lang="en-US" sz="2200" dirty="0" smtClean="0"/>
                        <a:t>(</a:t>
                      </a:r>
                      <a:r>
                        <a:rPr lang="en-US" sz="2200" dirty="0" err="1" smtClean="0"/>
                        <a:t>HCl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HF, H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baseline="0" dirty="0" smtClean="0"/>
                        <a:t>SO</a:t>
                      </a:r>
                      <a:r>
                        <a:rPr lang="en-US" sz="2200" baseline="-25000" dirty="0" smtClean="0"/>
                        <a:t>4</a:t>
                      </a:r>
                      <a:r>
                        <a:rPr lang="en-US" sz="2200" baseline="0" dirty="0" smtClean="0"/>
                        <a:t>, HNO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baseline="0" dirty="0" smtClean="0"/>
                        <a:t>, RCOOH,…)</a:t>
                      </a:r>
                      <a:endParaRPr lang="el-GR" sz="2200" dirty="0"/>
                    </a:p>
                  </a:txBody>
                  <a:tcPr marL="91452" marR="91452" marT="45735" marB="45735"/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ym typeface="Wingdings"/>
                        </a:rPr>
                        <a:t> </a:t>
                      </a:r>
                      <a:r>
                        <a:rPr lang="el-GR" sz="2200" dirty="0" smtClean="0"/>
                        <a:t>Βάσεις</a:t>
                      </a:r>
                      <a:r>
                        <a:rPr lang="en-US" sz="2200" dirty="0" smtClean="0"/>
                        <a:t> ( KOH, </a:t>
                      </a:r>
                      <a:r>
                        <a:rPr lang="en-US" sz="2200" dirty="0" err="1" smtClean="0"/>
                        <a:t>NaOH</a:t>
                      </a:r>
                      <a:r>
                        <a:rPr lang="en-US" sz="2200" dirty="0" smtClean="0"/>
                        <a:t>, Ca(OH)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NH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baseline="0" dirty="0" smtClean="0"/>
                        <a:t>, RNH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baseline="0" dirty="0" smtClean="0"/>
                        <a:t>,…)</a:t>
                      </a:r>
                      <a:endParaRPr lang="el-GR" sz="2200" dirty="0"/>
                    </a:p>
                  </a:txBody>
                  <a:tcPr marL="91452" marR="91452" marT="45735" marB="45735"/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ym typeface="Wingdings"/>
                        </a:rPr>
                        <a:t> </a:t>
                      </a:r>
                      <a:r>
                        <a:rPr lang="el-GR" sz="2200" dirty="0" smtClean="0"/>
                        <a:t>Άλατα</a:t>
                      </a:r>
                      <a:r>
                        <a:rPr lang="en-US" sz="2200" dirty="0" smtClean="0"/>
                        <a:t> </a:t>
                      </a:r>
                      <a:r>
                        <a:rPr lang="el-GR" sz="2200" dirty="0" smtClean="0"/>
                        <a:t>(</a:t>
                      </a:r>
                      <a:r>
                        <a:rPr lang="en-US" sz="2200" dirty="0" err="1" smtClean="0"/>
                        <a:t>NaCl</a:t>
                      </a:r>
                      <a:r>
                        <a:rPr lang="en-US" sz="2200" dirty="0" smtClean="0"/>
                        <a:t>, CaCl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, NH</a:t>
                      </a:r>
                      <a:r>
                        <a:rPr lang="en-US" sz="2200" baseline="-25000" dirty="0" smtClean="0"/>
                        <a:t>4</a:t>
                      </a:r>
                      <a:r>
                        <a:rPr lang="en-US" sz="2200" dirty="0" smtClean="0"/>
                        <a:t>Cl, CH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dirty="0" smtClean="0"/>
                        <a:t>COONa,…)</a:t>
                      </a:r>
                      <a:endParaRPr lang="el-GR" sz="2200" dirty="0"/>
                    </a:p>
                  </a:txBody>
                  <a:tcPr marL="91452" marR="91452" marT="45735" marB="45735"/>
                </a:tc>
              </a:tr>
            </a:tbl>
          </a:graphicData>
        </a:graphic>
      </p:graphicFrame>
      <p:graphicFrame>
        <p:nvGraphicFramePr>
          <p:cNvPr id="6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64874"/>
              </p:ext>
            </p:extLst>
          </p:nvPr>
        </p:nvGraphicFramePr>
        <p:xfrm>
          <a:off x="457200" y="4437112"/>
          <a:ext cx="8568952" cy="15239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4216"/>
                <a:gridCol w="6624736"/>
              </a:tblGrid>
              <a:tr h="6397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Ταξινόμηση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ηλεκτρολυτών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 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ιοντικές ενώσεις (άλατα, υδροξείδια αλκαλίων και αλκαλικών γαιών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horzOverflow="overflow"/>
                </a:tc>
              </a:tr>
              <a:tr h="6397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 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μοριακές ενώσεις (οξέα και βάσεις, εκτός των ιοντικών)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FF"/>
                        </a:solidFill>
                        <a:effectLst/>
                        <a:latin typeface="+mn-lt"/>
                      </a:endParaRPr>
                    </a:p>
                  </a:txBody>
                  <a:tcPr marT="45697" marB="45697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3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Διάσταση </a:t>
            </a:r>
            <a:r>
              <a:rPr lang="el-GR" dirty="0" smtClean="0"/>
              <a:t>ηλεκτρολυτών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Διάλυση ιοντικής ένωσης στο νερό</a:t>
            </a:r>
          </a:p>
          <a:p>
            <a:r>
              <a:rPr lang="el-GR" dirty="0" smtClean="0"/>
              <a:t>Παρακολουθήστε το παρακάτω βίντεο</a:t>
            </a:r>
            <a:r>
              <a:rPr lang="en-US" dirty="0" smtClean="0"/>
              <a:t>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492120" cy="49212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58040" y="2204864"/>
            <a:ext cx="273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Dissociation of </a:t>
            </a:r>
            <a:r>
              <a:rPr lang="en-US" sz="2400" dirty="0" err="1">
                <a:latin typeface="+mn-lt"/>
                <a:hlinkClick r:id="rId3"/>
              </a:rPr>
              <a:t>NaCl</a:t>
            </a:r>
            <a:r>
              <a:rPr lang="en-US" sz="2400" dirty="0">
                <a:latin typeface="+mn-lt"/>
                <a:hlinkClick r:id="rId3"/>
              </a:rPr>
              <a:t> </a:t>
            </a:r>
            <a:endParaRPr lang="el-GR" sz="2400" dirty="0">
              <a:latin typeface="+mn-lt"/>
            </a:endParaRPr>
          </a:p>
        </p:txBody>
      </p:sp>
      <p:pic>
        <p:nvPicPr>
          <p:cNvPr id="7" name="Picture 2" descr="http://learnbiochemistry.files.wordpress.com/2011/08/nacl2.gif?w=500&amp;h=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457" y="2852936"/>
            <a:ext cx="4762500" cy="2476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Ορθογώνιο 7"/>
          <p:cNvSpPr/>
          <p:nvPr/>
        </p:nvSpPr>
        <p:spPr>
          <a:xfrm>
            <a:off x="5292080" y="3660117"/>
            <a:ext cx="3474028" cy="461665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r>
              <a:rPr lang="pt-BR" sz="2400" dirty="0">
                <a:latin typeface="+mn-lt"/>
              </a:rPr>
              <a:t>NaCl(s) = Na+(aq) + Cl-(aq)</a:t>
            </a:r>
          </a:p>
        </p:txBody>
      </p:sp>
    </p:spTree>
    <p:extLst>
      <p:ext uri="{BB962C8B-B14F-4D97-AF65-F5344CB8AC3E}">
        <p14:creationId xmlns:p14="http://schemas.microsoft.com/office/powerpoint/2010/main" val="24476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Διάσταση ηλεκτρολυτών</a:t>
            </a:r>
            <a:r>
              <a:rPr lang="en-US" dirty="0"/>
              <a:t>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Ιοντικές ενώσεις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dirty="0" smtClean="0"/>
              <a:t>πλήρης διάσταση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l-GR" dirty="0" smtClean="0"/>
              <a:t>ισχυροί </a:t>
            </a:r>
            <a:r>
              <a:rPr lang="el-GR" dirty="0"/>
              <a:t>ηλεκτρολύτες 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l-GR" dirty="0"/>
              <a:t>άλατα ανόργανων </a:t>
            </a:r>
            <a:r>
              <a:rPr lang="el-GR" dirty="0" smtClean="0"/>
              <a:t>οξέων</a:t>
            </a:r>
            <a:r>
              <a:rPr lang="en-US" dirty="0" smtClean="0"/>
              <a:t>,</a:t>
            </a:r>
            <a:r>
              <a:rPr lang="el-GR" dirty="0"/>
              <a:t>	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υδροξείδια αλκαλίων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άλατα </a:t>
            </a:r>
            <a:r>
              <a:rPr lang="el-GR" dirty="0" err="1"/>
              <a:t>καρβοξυλικών</a:t>
            </a:r>
            <a:r>
              <a:rPr lang="el-GR" dirty="0"/>
              <a:t> </a:t>
            </a:r>
            <a:r>
              <a:rPr lang="el-GR" dirty="0" smtClean="0"/>
              <a:t>οξέων</a:t>
            </a:r>
            <a:r>
              <a:rPr lang="en-US" dirty="0" smtClean="0"/>
              <a:t>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υδροξείδια </a:t>
            </a:r>
            <a:r>
              <a:rPr lang="el-GR" dirty="0"/>
              <a:t>αλκαλικών </a:t>
            </a:r>
            <a:r>
              <a:rPr lang="el-GR" dirty="0" smtClean="0"/>
              <a:t>γαιών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άλατα </a:t>
            </a:r>
            <a:r>
              <a:rPr lang="el-GR" dirty="0" err="1"/>
              <a:t>αμινών</a:t>
            </a:r>
            <a:r>
              <a:rPr lang="el-GR" dirty="0"/>
              <a:t> 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6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ηλεκτρολυτών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Διάλυση </a:t>
            </a:r>
            <a:r>
              <a:rPr lang="el-GR" dirty="0"/>
              <a:t>μοριακής ένωσης στο νερό</a:t>
            </a:r>
          </a:p>
          <a:p>
            <a:pPr marL="0" indent="0" algn="ctr">
              <a:buNone/>
            </a:pPr>
            <a:r>
              <a:rPr lang="en-US" altLang="el-GR" dirty="0" err="1"/>
              <a:t>HCl</a:t>
            </a:r>
            <a:r>
              <a:rPr lang="en-US" altLang="el-GR" dirty="0"/>
              <a:t> + H</a:t>
            </a:r>
            <a:r>
              <a:rPr lang="en-US" altLang="el-GR" baseline="-25000" dirty="0"/>
              <a:t>2</a:t>
            </a:r>
            <a:r>
              <a:rPr lang="en-US" altLang="el-GR" dirty="0"/>
              <a:t>O → H</a:t>
            </a:r>
            <a:r>
              <a:rPr lang="en-US" altLang="el-GR" baseline="-25000" dirty="0"/>
              <a:t>3</a:t>
            </a:r>
            <a:r>
              <a:rPr lang="en-US" altLang="el-GR" dirty="0"/>
              <a:t>O</a:t>
            </a:r>
            <a:r>
              <a:rPr lang="en-US" altLang="el-GR" baseline="30000" dirty="0"/>
              <a:t>+</a:t>
            </a:r>
            <a:r>
              <a:rPr lang="en-US" altLang="el-GR" dirty="0"/>
              <a:t> + Cl</a:t>
            </a:r>
            <a:r>
              <a:rPr lang="en-US" altLang="el-GR" baseline="30000" dirty="0" smtClean="0"/>
              <a:t>−   </a:t>
            </a:r>
            <a:r>
              <a:rPr lang="el-GR" altLang="el-GR" baseline="30000" dirty="0" smtClean="0"/>
              <a:t> </a:t>
            </a:r>
            <a:r>
              <a:rPr lang="el-GR" dirty="0" smtClean="0"/>
              <a:t>Ισχυρός </a:t>
            </a:r>
            <a:r>
              <a:rPr lang="el-GR" dirty="0"/>
              <a:t>ηλεκτρολύτης</a:t>
            </a:r>
          </a:p>
          <a:p>
            <a:pPr marL="0" indent="0" algn="ctr">
              <a:buNone/>
            </a:pPr>
            <a:r>
              <a:rPr lang="en-US" altLang="el-GR" dirty="0" smtClean="0"/>
              <a:t>NH</a:t>
            </a:r>
            <a:r>
              <a:rPr lang="en-US" altLang="el-GR" baseline="-25000" dirty="0" smtClean="0"/>
              <a:t>3</a:t>
            </a:r>
            <a:r>
              <a:rPr lang="en-US" altLang="el-GR" dirty="0" smtClean="0"/>
              <a:t> + 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  </a:t>
            </a:r>
            <a:r>
              <a:rPr lang="en-US" altLang="el-GR" dirty="0" smtClean="0">
                <a:latin typeface="Calibri" panose="020F0502020204030204" pitchFamily="34" charset="0"/>
              </a:rPr>
              <a:t>↔</a:t>
            </a:r>
            <a:r>
              <a:rPr lang="el-GR" altLang="el-GR" dirty="0" smtClean="0"/>
              <a:t> </a:t>
            </a:r>
            <a:r>
              <a:rPr lang="en-US" altLang="el-GR" dirty="0" smtClean="0"/>
              <a:t>NH</a:t>
            </a:r>
            <a:r>
              <a:rPr lang="en-US" altLang="el-GR" baseline="-25000" dirty="0" smtClean="0"/>
              <a:t>4</a:t>
            </a:r>
            <a:r>
              <a:rPr lang="en-US" altLang="el-GR" baseline="30000" dirty="0" smtClean="0"/>
              <a:t>+</a:t>
            </a:r>
            <a:r>
              <a:rPr lang="en-US" altLang="el-GR" dirty="0" smtClean="0"/>
              <a:t> + OH</a:t>
            </a:r>
            <a:r>
              <a:rPr lang="en-US" altLang="el-GR" baseline="30000" dirty="0" smtClean="0"/>
              <a:t>-</a:t>
            </a:r>
            <a:r>
              <a:rPr lang="el-GR" altLang="el-GR" baseline="30000" dirty="0" smtClean="0"/>
              <a:t>  </a:t>
            </a:r>
            <a:r>
              <a:rPr lang="el-GR" altLang="el-GR" dirty="0" smtClean="0"/>
              <a:t>Ασθενής </a:t>
            </a:r>
            <a:r>
              <a:rPr lang="el-GR" altLang="el-GR" dirty="0"/>
              <a:t>ηλεκτρολύτης</a:t>
            </a:r>
          </a:p>
          <a:p>
            <a:pPr lvl="1">
              <a:spcBef>
                <a:spcPts val="1800"/>
              </a:spcBef>
            </a:pPr>
            <a:r>
              <a:rPr lang="el-GR" altLang="el-GR" dirty="0"/>
              <a:t>οξέα (</a:t>
            </a:r>
            <a:r>
              <a:rPr lang="el-GR" altLang="el-GR" dirty="0" err="1"/>
              <a:t>HCl</a:t>
            </a:r>
            <a:r>
              <a:rPr lang="el-GR" altLang="el-GR" dirty="0"/>
              <a:t>, HCN, HNO3</a:t>
            </a:r>
            <a:r>
              <a:rPr lang="el-GR" altLang="el-GR" dirty="0" smtClean="0"/>
              <a:t>,…).</a:t>
            </a:r>
            <a:endParaRPr lang="el-GR" altLang="el-GR" dirty="0"/>
          </a:p>
          <a:p>
            <a:pPr lvl="1"/>
            <a:r>
              <a:rPr lang="el-GR" altLang="el-GR" dirty="0"/>
              <a:t> βάσεις (NH3, RNH2, … εκτός από αυτές που </a:t>
            </a:r>
            <a:r>
              <a:rPr lang="el-GR" altLang="el-GR" dirty="0" err="1"/>
              <a:t>διϊστανται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7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Οξέα – Βάσεις κατά </a:t>
            </a:r>
            <a:r>
              <a:rPr lang="en-US" dirty="0"/>
              <a:t>Arrhenius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Οξύ είναι η ένωση, η οποία όταν διαλύεται στο νερό αποδίδει </a:t>
            </a:r>
            <a:r>
              <a:rPr lang="el-GR" dirty="0" err="1"/>
              <a:t>κατιόντα</a:t>
            </a:r>
            <a:r>
              <a:rPr lang="el-GR" dirty="0"/>
              <a:t> υδρογόνου (Η</a:t>
            </a:r>
            <a:r>
              <a:rPr lang="el-GR" dirty="0" smtClean="0"/>
              <a:t>+).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12" descr="http://facultyfp.salisbury.edu/dfrieck/htdocs/212/rev/acidbase/acidbase.htg/im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349500"/>
            <a:ext cx="4156075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 descr="http://facultyfp.salisbury.edu/dfrieck/htdocs/212/rev/acidbase/acidbase.htg/img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068638"/>
            <a:ext cx="506571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457200" y="3684588"/>
            <a:ext cx="7859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Βάση είναι η ένωση, οποία όταν διαλύεται στο νερό αποδίδει ανιόντα υδροξειδίου (ΟΗ-).</a:t>
            </a:r>
          </a:p>
        </p:txBody>
      </p:sp>
      <p:pic>
        <p:nvPicPr>
          <p:cNvPr id="8" name="Picture 13" descr="http://facultyfp.salisbury.edu/dfrieck/htdocs/212/rev/acidbase/acidbase.htg/img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006" y="4515585"/>
            <a:ext cx="4889500" cy="5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Ορθογώνιο 8"/>
          <p:cNvSpPr/>
          <p:nvPr/>
        </p:nvSpPr>
        <p:spPr>
          <a:xfrm>
            <a:off x="467544" y="5135357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Μειονεκτήματα:</a:t>
            </a:r>
          </a:p>
          <a:p>
            <a:pPr marL="800100" lvl="1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Απαραίτητη </a:t>
            </a:r>
            <a:r>
              <a:rPr lang="el-GR" sz="2400" dirty="0">
                <a:latin typeface="+mn-lt"/>
              </a:rPr>
              <a:t>η παρουσία </a:t>
            </a:r>
            <a:r>
              <a:rPr lang="el-GR" sz="2400" dirty="0" smtClean="0">
                <a:latin typeface="+mn-lt"/>
              </a:rPr>
              <a:t>νερού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800100" lvl="1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Εμφάνιση </a:t>
            </a:r>
            <a:r>
              <a:rPr lang="el-GR" sz="2400" dirty="0">
                <a:latin typeface="+mn-lt"/>
              </a:rPr>
              <a:t>όξινου ή βασικού χαρακτήρα και σε άλλους </a:t>
            </a:r>
            <a:r>
              <a:rPr lang="el-GR" sz="2400" dirty="0" smtClean="0">
                <a:latin typeface="+mn-lt"/>
              </a:rPr>
              <a:t>διαλύτες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Οξέα – Βάσεις κατά </a:t>
            </a:r>
            <a:r>
              <a:rPr lang="el-GR" dirty="0" err="1"/>
              <a:t>Brönsted-Lowry</a:t>
            </a:r>
            <a:r>
              <a:rPr lang="el-GR" dirty="0"/>
              <a:t> </a:t>
            </a:r>
            <a:r>
              <a:rPr lang="en-US" sz="3600" b="0" dirty="0" smtClean="0"/>
              <a:t>1/</a:t>
            </a:r>
            <a:r>
              <a:rPr lang="el-GR" sz="3600" b="0" dirty="0" smtClean="0"/>
              <a:t>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Οξύ </a:t>
            </a:r>
            <a:r>
              <a:rPr lang="el-GR" dirty="0"/>
              <a:t>είναι μόριο ή ιόν που μπορεί να αποδώσει πρωτόνιο σ' ένα άλλο μόριο ή ιόν που μπορεί να δεχθεί το πρωτόνιο </a:t>
            </a:r>
            <a:r>
              <a:rPr lang="el-GR" b="1" dirty="0">
                <a:solidFill>
                  <a:srgbClr val="820000"/>
                </a:solidFill>
              </a:rPr>
              <a:t>(βάση).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15" descr="http://facultyfp.salisbury.edu/dfrieck/htdocs/212/rev/acidbase/acidbase.htg/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708920"/>
            <a:ext cx="5065713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457200" y="339009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το </a:t>
            </a:r>
            <a:r>
              <a:rPr lang="el-GR" sz="2400" dirty="0" err="1">
                <a:latin typeface="+mn-lt"/>
              </a:rPr>
              <a:t>HCl</a:t>
            </a:r>
            <a:r>
              <a:rPr lang="el-GR" sz="2400" dirty="0">
                <a:latin typeface="+mn-lt"/>
              </a:rPr>
              <a:t> δρα ως οξύ (</a:t>
            </a:r>
            <a:r>
              <a:rPr lang="el-GR" sz="2400" dirty="0" err="1">
                <a:latin typeface="+mn-lt"/>
              </a:rPr>
              <a:t>πρωτονιοδότης</a:t>
            </a:r>
            <a:r>
              <a:rPr lang="el-GR" sz="2400" dirty="0">
                <a:latin typeface="+mn-lt"/>
              </a:rPr>
              <a:t>) δίνοντας ένα Η+ στο Η2Ο (που δρα ως βάση δηλ. </a:t>
            </a:r>
            <a:r>
              <a:rPr lang="el-GR" sz="2400" dirty="0" err="1">
                <a:latin typeface="+mn-lt"/>
              </a:rPr>
              <a:t>πρωτονιοδέκτης</a:t>
            </a:r>
            <a:r>
              <a:rPr lang="el-GR" sz="2400" dirty="0">
                <a:latin typeface="+mn-lt"/>
              </a:rPr>
              <a:t>).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95536" y="430209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Στο μόριο </a:t>
            </a:r>
            <a:r>
              <a:rPr lang="el-GR" altLang="el-GR" sz="2400" dirty="0" err="1">
                <a:latin typeface="+mn-lt"/>
              </a:rPr>
              <a:t>HCl</a:t>
            </a:r>
            <a:r>
              <a:rPr lang="el-GR" altLang="el-GR" sz="2400" dirty="0">
                <a:latin typeface="+mn-lt"/>
              </a:rPr>
              <a:t> αντιστοιχεί η συζυγής βάση </a:t>
            </a:r>
            <a:r>
              <a:rPr lang="el-GR" altLang="el-GR" sz="2400" dirty="0" err="1">
                <a:latin typeface="+mn-lt"/>
              </a:rPr>
              <a:t>Cl</a:t>
            </a:r>
            <a:r>
              <a:rPr lang="el-GR" altLang="el-GR" sz="2400" baseline="30000" dirty="0">
                <a:latin typeface="+mn-lt"/>
              </a:rPr>
              <a:t>-</a:t>
            </a:r>
            <a:r>
              <a:rPr lang="el-GR" altLang="el-GR" sz="2400" dirty="0">
                <a:latin typeface="+mn-lt"/>
              </a:rPr>
              <a:t> (συζυγές ζεύγος </a:t>
            </a:r>
            <a:r>
              <a:rPr lang="el-GR" altLang="el-GR" sz="2400" dirty="0" err="1">
                <a:latin typeface="+mn-lt"/>
              </a:rPr>
              <a:t>HCl</a:t>
            </a:r>
            <a:r>
              <a:rPr lang="el-GR" altLang="el-GR" sz="2400" dirty="0">
                <a:latin typeface="+mn-lt"/>
              </a:rPr>
              <a:t> - </a:t>
            </a:r>
            <a:r>
              <a:rPr lang="el-GR" altLang="el-GR" sz="2400" dirty="0" err="1">
                <a:latin typeface="+mn-lt"/>
              </a:rPr>
              <a:t>Cl</a:t>
            </a:r>
            <a:r>
              <a:rPr lang="el-GR" altLang="el-GR" sz="2400" baseline="30000" dirty="0">
                <a:latin typeface="+mn-lt"/>
              </a:rPr>
              <a:t>-</a:t>
            </a:r>
            <a:r>
              <a:rPr lang="el-GR" altLang="el-GR" sz="2400" dirty="0">
                <a:latin typeface="+mn-lt"/>
              </a:rPr>
              <a:t>) και στο μόριο Η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Ο αντιστοιχεί το συζυγές οξύ H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O</a:t>
            </a:r>
            <a:r>
              <a:rPr lang="el-GR" altLang="el-GR" sz="2400" baseline="30000" dirty="0">
                <a:latin typeface="+mn-lt"/>
              </a:rPr>
              <a:t>+</a:t>
            </a:r>
            <a:r>
              <a:rPr lang="el-GR" altLang="el-GR" sz="2400" dirty="0">
                <a:latin typeface="+mn-lt"/>
              </a:rPr>
              <a:t> (συζυγές ζεύγος 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O - H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O</a:t>
            </a:r>
            <a:r>
              <a:rPr lang="el-GR" altLang="el-GR" sz="2400" baseline="30000" dirty="0">
                <a:latin typeface="+mn-lt"/>
              </a:rPr>
              <a:t>+</a:t>
            </a:r>
            <a:r>
              <a:rPr lang="el-GR" altLang="el-GR" sz="2400" dirty="0">
                <a:latin typeface="+mn-lt"/>
              </a:rPr>
              <a:t>).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971600" y="558690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>
                <a:latin typeface="+mn-lt"/>
              </a:rPr>
              <a:t>Ισχυρό οξύ δίνει ασθενή </a:t>
            </a:r>
            <a:r>
              <a:rPr lang="el-GR" sz="2200" dirty="0" smtClean="0">
                <a:latin typeface="+mn-lt"/>
              </a:rPr>
              <a:t>βάση</a:t>
            </a:r>
            <a:r>
              <a:rPr lang="en-US" sz="2200" dirty="0" smtClean="0">
                <a:latin typeface="+mn-lt"/>
              </a:rPr>
              <a:t>,</a:t>
            </a:r>
            <a:endParaRPr lang="el-GR" sz="2200" dirty="0">
              <a:latin typeface="+mn-lt"/>
            </a:endParaRPr>
          </a:p>
          <a:p>
            <a:pPr marL="342900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>
                <a:latin typeface="+mn-lt"/>
              </a:rPr>
              <a:t> Ισχυρή βάση δίνει ασθενές </a:t>
            </a:r>
            <a:r>
              <a:rPr lang="el-GR" sz="2200" dirty="0" smtClean="0">
                <a:latin typeface="+mn-lt"/>
              </a:rPr>
              <a:t>οξύ</a:t>
            </a:r>
            <a:r>
              <a:rPr lang="en-US" sz="220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3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Οξέα – Βάσεις κατά </a:t>
            </a:r>
            <a:r>
              <a:rPr lang="el-GR" dirty="0" err="1"/>
              <a:t>Brönsted-Lowry</a:t>
            </a:r>
            <a:r>
              <a:rPr lang="el-GR" dirty="0"/>
              <a:t> </a:t>
            </a:r>
            <a:r>
              <a:rPr lang="en-US" sz="3600" b="0" dirty="0" smtClean="0"/>
              <a:t>2/</a:t>
            </a:r>
            <a:r>
              <a:rPr lang="el-GR" sz="3600" b="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b="1" dirty="0"/>
              <a:t>H</a:t>
            </a:r>
            <a:r>
              <a:rPr lang="en-US" altLang="el-GR" b="1" baseline="-25000" dirty="0"/>
              <a:t>2</a:t>
            </a:r>
            <a:r>
              <a:rPr lang="en-US" altLang="el-GR" b="1" dirty="0"/>
              <a:t>SO</a:t>
            </a:r>
            <a:r>
              <a:rPr lang="en-US" altLang="el-GR" b="1" baseline="-25000" dirty="0"/>
              <a:t>4</a:t>
            </a:r>
            <a:r>
              <a:rPr lang="en-US" altLang="el-GR" b="1" dirty="0"/>
              <a:t> + H</a:t>
            </a:r>
            <a:r>
              <a:rPr lang="en-US" altLang="el-GR" b="1" baseline="-25000" dirty="0"/>
              <a:t>2</a:t>
            </a:r>
            <a:r>
              <a:rPr lang="en-US" altLang="el-GR" b="1" dirty="0"/>
              <a:t>O → HSO</a:t>
            </a:r>
            <a:r>
              <a:rPr lang="en-US" altLang="el-GR" b="1" baseline="-25000" dirty="0"/>
              <a:t>4</a:t>
            </a:r>
            <a:r>
              <a:rPr lang="en-US" altLang="el-GR" b="1" baseline="30000" dirty="0"/>
              <a:t>-</a:t>
            </a:r>
            <a:r>
              <a:rPr lang="en-US" altLang="el-GR" b="1" dirty="0"/>
              <a:t> + H</a:t>
            </a:r>
            <a:r>
              <a:rPr lang="en-US" altLang="el-GR" b="1" baseline="-25000" dirty="0"/>
              <a:t>3</a:t>
            </a:r>
            <a:r>
              <a:rPr lang="en-US" altLang="el-GR" b="1" dirty="0"/>
              <a:t>O</a:t>
            </a:r>
            <a:r>
              <a:rPr lang="en-US" altLang="el-GR" b="1" baseline="30000" dirty="0"/>
              <a:t>+</a:t>
            </a:r>
            <a:endParaRPr lang="el-GR" altLang="el-GR" b="1" dirty="0"/>
          </a:p>
          <a:p>
            <a:pPr lvl="1"/>
            <a:r>
              <a:rPr lang="el-GR" altLang="el-GR" dirty="0"/>
              <a:t>Συζυγή ζεύγη οξέος-βάσης : </a:t>
            </a:r>
            <a:r>
              <a:rPr lang="en-US" altLang="el-GR" dirty="0"/>
              <a:t>H</a:t>
            </a:r>
            <a:r>
              <a:rPr lang="en-US" altLang="el-GR" baseline="-25000" dirty="0"/>
              <a:t>2</a:t>
            </a:r>
            <a:r>
              <a:rPr lang="en-US" altLang="el-GR" dirty="0"/>
              <a:t>SO</a:t>
            </a:r>
            <a:r>
              <a:rPr lang="en-US" altLang="el-GR" baseline="-25000" dirty="0"/>
              <a:t>4</a:t>
            </a:r>
            <a:r>
              <a:rPr lang="en-US" altLang="el-GR" dirty="0"/>
              <a:t>-HSO</a:t>
            </a:r>
            <a:r>
              <a:rPr lang="en-US" altLang="el-GR" baseline="-25000" dirty="0"/>
              <a:t>4</a:t>
            </a:r>
            <a:r>
              <a:rPr lang="en-US" altLang="el-GR" baseline="30000" dirty="0"/>
              <a:t>-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/>
              <a:t>H</a:t>
            </a:r>
            <a:r>
              <a:rPr lang="en-US" altLang="el-GR" baseline="-25000" dirty="0"/>
              <a:t>3</a:t>
            </a:r>
            <a:r>
              <a:rPr lang="en-US" altLang="el-GR" dirty="0"/>
              <a:t>O</a:t>
            </a:r>
            <a:r>
              <a:rPr lang="en-US" altLang="el-GR" baseline="30000" dirty="0"/>
              <a:t>+</a:t>
            </a:r>
            <a:r>
              <a:rPr lang="en-US" altLang="el-GR" dirty="0"/>
              <a:t>-H</a:t>
            </a:r>
            <a:r>
              <a:rPr lang="en-US" altLang="el-GR" baseline="-25000" dirty="0"/>
              <a:t>2</a:t>
            </a:r>
            <a:r>
              <a:rPr lang="en-US" altLang="el-GR" dirty="0"/>
              <a:t>O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n-US" altLang="el-GR" b="1" dirty="0"/>
              <a:t>NH</a:t>
            </a:r>
            <a:r>
              <a:rPr lang="en-US" altLang="el-GR" b="1" baseline="-25000" dirty="0"/>
              <a:t>3</a:t>
            </a:r>
            <a:r>
              <a:rPr lang="en-US" altLang="el-GR" b="1" dirty="0"/>
              <a:t> + </a:t>
            </a:r>
            <a:r>
              <a:rPr lang="en-US" altLang="el-GR" b="1" dirty="0" err="1"/>
              <a:t>HCl</a:t>
            </a:r>
            <a:r>
              <a:rPr lang="en-US" altLang="el-GR" b="1" dirty="0"/>
              <a:t> → NH</a:t>
            </a:r>
            <a:r>
              <a:rPr lang="en-US" altLang="el-GR" b="1" baseline="-25000" dirty="0"/>
              <a:t>4</a:t>
            </a:r>
            <a:r>
              <a:rPr lang="en-US" altLang="el-GR" b="1" baseline="30000" dirty="0"/>
              <a:t>+</a:t>
            </a:r>
            <a:r>
              <a:rPr lang="en-US" altLang="el-GR" b="1" dirty="0"/>
              <a:t> + Cl</a:t>
            </a:r>
            <a:r>
              <a:rPr lang="en-US" altLang="el-GR" b="1" baseline="30000" dirty="0"/>
              <a:t>-</a:t>
            </a:r>
            <a:endParaRPr lang="el-GR" altLang="el-GR" b="1" dirty="0"/>
          </a:p>
          <a:p>
            <a:pPr lvl="1"/>
            <a:r>
              <a:rPr lang="el-GR" altLang="el-GR" dirty="0"/>
              <a:t>Συζυγή ζεύγη οξέος-βάσης : </a:t>
            </a:r>
            <a:r>
              <a:rPr lang="en-US" altLang="el-GR" dirty="0"/>
              <a:t>NH</a:t>
            </a:r>
            <a:r>
              <a:rPr lang="en-US" altLang="el-GR" baseline="-25000" dirty="0"/>
              <a:t>4</a:t>
            </a:r>
            <a:r>
              <a:rPr lang="en-US" altLang="el-GR" baseline="30000" dirty="0"/>
              <a:t>+</a:t>
            </a:r>
            <a:r>
              <a:rPr lang="en-US" altLang="el-GR" dirty="0"/>
              <a:t>-NH</a:t>
            </a:r>
            <a:r>
              <a:rPr lang="en-US" altLang="el-GR" baseline="-25000" dirty="0"/>
              <a:t>3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HCl</a:t>
            </a:r>
            <a:r>
              <a:rPr lang="en-US" altLang="el-GR" dirty="0"/>
              <a:t>-Cl</a:t>
            </a:r>
            <a:r>
              <a:rPr lang="en-US" altLang="el-GR" baseline="30000" dirty="0"/>
              <a:t>-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b="1" dirty="0"/>
              <a:t>Η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Ο + Η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Ο ⇄ Η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Ο</a:t>
            </a:r>
            <a:r>
              <a:rPr lang="el-GR" altLang="el-GR" b="1" baseline="30000" dirty="0"/>
              <a:t>+</a:t>
            </a:r>
            <a:r>
              <a:rPr lang="el-GR" altLang="el-GR" b="1" dirty="0"/>
              <a:t> + ΟΗ</a:t>
            </a:r>
            <a:r>
              <a:rPr lang="el-GR" altLang="el-GR" b="1" baseline="30000" dirty="0"/>
              <a:t>-</a:t>
            </a:r>
            <a:endParaRPr lang="el-GR" altLang="el-GR" b="1" dirty="0"/>
          </a:p>
          <a:p>
            <a:pPr lvl="1"/>
            <a:r>
              <a:rPr lang="el-GR" altLang="el-GR" dirty="0"/>
              <a:t>Συζυγή ζεύγη οξέος-βάσης : Η</a:t>
            </a:r>
            <a:r>
              <a:rPr lang="el-GR" altLang="el-GR" baseline="-25000" dirty="0"/>
              <a:t>2</a:t>
            </a:r>
            <a:r>
              <a:rPr lang="el-GR" altLang="el-GR" dirty="0"/>
              <a:t>Ο-ΟΗ</a:t>
            </a:r>
            <a:r>
              <a:rPr lang="el-GR" altLang="el-GR" baseline="30000" dirty="0"/>
              <a:t>-</a:t>
            </a:r>
            <a:r>
              <a:rPr lang="el-GR" altLang="el-GR" dirty="0"/>
              <a:t> και Η</a:t>
            </a:r>
            <a:r>
              <a:rPr lang="el-GR" altLang="el-GR" baseline="-25000" dirty="0"/>
              <a:t>3</a:t>
            </a:r>
            <a:r>
              <a:rPr lang="el-GR" altLang="el-GR" dirty="0"/>
              <a:t>Ο</a:t>
            </a:r>
            <a:r>
              <a:rPr lang="el-GR" altLang="el-GR" baseline="30000" dirty="0"/>
              <a:t>+</a:t>
            </a:r>
            <a:r>
              <a:rPr lang="el-GR" altLang="el-GR" dirty="0"/>
              <a:t>-Η</a:t>
            </a:r>
            <a:r>
              <a:rPr lang="el-GR" altLang="el-GR" baseline="-25000" dirty="0"/>
              <a:t>2</a:t>
            </a:r>
            <a:r>
              <a:rPr lang="el-GR" altLang="el-GR" dirty="0"/>
              <a:t>Ο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r>
              <a:rPr lang="en-US" altLang="el-GR" b="1" dirty="0"/>
              <a:t>HS</a:t>
            </a:r>
            <a:r>
              <a:rPr lang="en-US" altLang="el-GR" b="1" baseline="30000" dirty="0"/>
              <a:t>-</a:t>
            </a:r>
            <a:r>
              <a:rPr lang="en-US" altLang="el-GR" b="1" dirty="0"/>
              <a:t> + H</a:t>
            </a:r>
            <a:r>
              <a:rPr lang="en-US" altLang="el-GR" b="1" baseline="-25000" dirty="0"/>
              <a:t>2</a:t>
            </a:r>
            <a:r>
              <a:rPr lang="en-US" altLang="el-GR" b="1" dirty="0"/>
              <a:t>O ⇄ S</a:t>
            </a:r>
            <a:r>
              <a:rPr lang="en-US" altLang="el-GR" b="1" baseline="30000" dirty="0"/>
              <a:t>-2</a:t>
            </a:r>
            <a:r>
              <a:rPr lang="en-US" altLang="el-GR" b="1" dirty="0"/>
              <a:t> + H</a:t>
            </a:r>
            <a:r>
              <a:rPr lang="en-US" altLang="el-GR" b="1" baseline="-25000" dirty="0"/>
              <a:t>3</a:t>
            </a:r>
            <a:r>
              <a:rPr lang="en-US" altLang="el-GR" b="1" dirty="0"/>
              <a:t>O</a:t>
            </a:r>
            <a:r>
              <a:rPr lang="en-US" altLang="el-GR" b="1" baseline="30000" dirty="0"/>
              <a:t>+</a:t>
            </a:r>
            <a:endParaRPr lang="el-GR" altLang="el-GR" b="1" dirty="0"/>
          </a:p>
          <a:p>
            <a:pPr lvl="1"/>
            <a:r>
              <a:rPr lang="el-GR" altLang="el-GR" dirty="0"/>
              <a:t>Συζυγή ζεύγη οξέος-βάσης : </a:t>
            </a:r>
            <a:r>
              <a:rPr lang="en-US" altLang="el-GR" dirty="0"/>
              <a:t>HS</a:t>
            </a:r>
            <a:r>
              <a:rPr lang="en-US" altLang="el-GR" baseline="30000" dirty="0"/>
              <a:t>-</a:t>
            </a:r>
            <a:r>
              <a:rPr lang="en-US" altLang="el-GR" dirty="0"/>
              <a:t>-S</a:t>
            </a:r>
            <a:r>
              <a:rPr lang="en-US" altLang="el-GR" baseline="30000" dirty="0"/>
              <a:t>-2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/>
              <a:t>H</a:t>
            </a:r>
            <a:r>
              <a:rPr lang="en-US" altLang="el-GR" baseline="-25000" dirty="0"/>
              <a:t>3</a:t>
            </a:r>
            <a:r>
              <a:rPr lang="en-US" altLang="el-GR" dirty="0"/>
              <a:t>O</a:t>
            </a:r>
            <a:r>
              <a:rPr lang="en-US" altLang="el-GR" baseline="30000" dirty="0"/>
              <a:t>+</a:t>
            </a:r>
            <a:r>
              <a:rPr lang="en-US" altLang="el-GR" dirty="0"/>
              <a:t>-</a:t>
            </a:r>
            <a:r>
              <a:rPr lang="en-US" altLang="el-GR" dirty="0" smtClean="0"/>
              <a:t>H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O.</a:t>
            </a:r>
            <a:endParaRPr lang="en-US" alt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/>
              <a:t>Π</a:t>
            </a:r>
            <a:r>
              <a:rPr lang="el-GR" dirty="0" err="1" smtClean="0"/>
              <a:t>ρωτολυτική</a:t>
            </a:r>
            <a:r>
              <a:rPr lang="el-GR" dirty="0" smtClean="0"/>
              <a:t> </a:t>
            </a:r>
            <a:r>
              <a:rPr lang="el-GR" dirty="0" smtClean="0"/>
              <a:t>αντίδραση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 smtClean="0"/>
              <a:t>Αμφιπρωτικές</a:t>
            </a:r>
            <a:r>
              <a:rPr lang="el-GR" dirty="0" smtClean="0"/>
              <a:t> </a:t>
            </a:r>
            <a:r>
              <a:rPr lang="el-GR" dirty="0"/>
              <a:t>ουσίες ή </a:t>
            </a:r>
            <a:r>
              <a:rPr lang="el-GR" dirty="0" err="1"/>
              <a:t>αμφολύτες</a:t>
            </a:r>
            <a:r>
              <a:rPr lang="el-GR" dirty="0"/>
              <a:t> ή επαμφοτερίζοντα   σώματα.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</a:t>
            </a:r>
            <a:r>
              <a:rPr lang="en-US" dirty="0"/>
              <a:t>Arrhenius </a:t>
            </a:r>
            <a:r>
              <a:rPr lang="el-GR" dirty="0"/>
              <a:t>και </a:t>
            </a:r>
            <a:r>
              <a:rPr lang="en-US" dirty="0" err="1"/>
              <a:t>Brönsted</a:t>
            </a:r>
            <a:r>
              <a:rPr lang="en-US" dirty="0"/>
              <a:t>-Lowry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84209"/>
            <a:ext cx="8229600" cy="2592288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b="1" dirty="0">
                <a:solidFill>
                  <a:srgbClr val="820000"/>
                </a:solidFill>
              </a:rPr>
              <a:t>Θεωρία </a:t>
            </a:r>
            <a:r>
              <a:rPr lang="el-GR" sz="2200" b="1" dirty="0" err="1" smtClean="0">
                <a:solidFill>
                  <a:srgbClr val="820000"/>
                </a:solidFill>
              </a:rPr>
              <a:t>Arrhenius</a:t>
            </a:r>
            <a:endParaRPr lang="el-GR" sz="2200" b="1" dirty="0">
              <a:solidFill>
                <a:srgbClr val="820000"/>
              </a:solidFill>
            </a:endParaRPr>
          </a:p>
          <a:p>
            <a:r>
              <a:rPr lang="el-GR" sz="2200" dirty="0" smtClean="0"/>
              <a:t>Η </a:t>
            </a:r>
            <a:r>
              <a:rPr lang="el-GR" sz="2200" dirty="0"/>
              <a:t>συμπεριφορά ενός οξέος και μιας βάσης εκδηλώνεται μόνο σε υδατικά διαλύματα και ανεξάρτητα από την παρουσία βάσης και οξέος, αντίστοιχα.</a:t>
            </a:r>
          </a:p>
          <a:p>
            <a:pPr>
              <a:defRPr/>
            </a:pPr>
            <a:r>
              <a:rPr lang="el-GR" sz="2200" dirty="0"/>
              <a:t>Εξουδετέρωση:</a:t>
            </a:r>
          </a:p>
          <a:p>
            <a:pPr marL="355600" indent="0">
              <a:buNone/>
              <a:defRPr/>
            </a:pPr>
            <a:r>
              <a:rPr lang="el-GR" sz="2200" dirty="0"/>
              <a:t>Η</a:t>
            </a:r>
            <a:r>
              <a:rPr lang="el-GR" sz="2200" baseline="30000" dirty="0"/>
              <a:t>+</a:t>
            </a:r>
            <a:r>
              <a:rPr lang="el-GR" sz="2200" dirty="0"/>
              <a:t> + ΟΗ</a:t>
            </a:r>
            <a:r>
              <a:rPr lang="el-GR" sz="2200" baseline="30000" dirty="0"/>
              <a:t>-</a:t>
            </a:r>
            <a:r>
              <a:rPr lang="el-GR" sz="2200" dirty="0"/>
              <a:t> </a:t>
            </a:r>
            <a:r>
              <a:rPr lang="el-GR" sz="2200" dirty="0">
                <a:sym typeface="Wingdings"/>
              </a:rPr>
              <a:t> </a:t>
            </a:r>
            <a:r>
              <a:rPr lang="el-GR" sz="2200" dirty="0"/>
              <a:t>Η</a:t>
            </a:r>
            <a:r>
              <a:rPr lang="el-GR" sz="2200" baseline="-25000" dirty="0"/>
              <a:t>2</a:t>
            </a:r>
            <a:r>
              <a:rPr lang="el-GR" sz="2200" dirty="0"/>
              <a:t>Ο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4" y="3764062"/>
            <a:ext cx="8229600" cy="2761282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820000"/>
                </a:solidFill>
              </a:rPr>
              <a:t>Θεωρία </a:t>
            </a:r>
            <a:r>
              <a:rPr lang="en-US" b="1" dirty="0" err="1">
                <a:solidFill>
                  <a:srgbClr val="820000"/>
                </a:solidFill>
              </a:rPr>
              <a:t>Brönsted</a:t>
            </a:r>
            <a:r>
              <a:rPr lang="en-US" b="1" dirty="0">
                <a:solidFill>
                  <a:srgbClr val="820000"/>
                </a:solidFill>
              </a:rPr>
              <a:t>-Lowry</a:t>
            </a:r>
          </a:p>
          <a:p>
            <a:pPr fontAlgn="auto">
              <a:spcAft>
                <a:spcPts val="0"/>
              </a:spcAft>
            </a:pPr>
            <a:r>
              <a:rPr lang="el-GR" dirty="0" smtClean="0"/>
              <a:t>Η </a:t>
            </a:r>
            <a:r>
              <a:rPr lang="el-GR" dirty="0"/>
              <a:t>συμπεριφορά ενός οξέος και μιας βάσης εκδηλώνεται σε οποιοδήποτε περιβάλλον</a:t>
            </a:r>
          </a:p>
          <a:p>
            <a:pPr fontAlgn="auto">
              <a:spcAft>
                <a:spcPts val="0"/>
              </a:spcAft>
            </a:pPr>
            <a:r>
              <a:rPr lang="el-GR" dirty="0" smtClean="0"/>
              <a:t>Για </a:t>
            </a:r>
            <a:r>
              <a:rPr lang="el-GR" dirty="0"/>
              <a:t>τη δράση του οξέος απαιτείται η παρουσία βάσης και αντίστροφα.</a:t>
            </a:r>
          </a:p>
          <a:p>
            <a:pPr fontAlgn="auto">
              <a:spcAft>
                <a:spcPts val="0"/>
              </a:spcAft>
            </a:pPr>
            <a:r>
              <a:rPr lang="el-GR" dirty="0" smtClean="0"/>
              <a:t>Εξουδετέρωση</a:t>
            </a:r>
            <a:r>
              <a:rPr lang="el-GR" dirty="0" smtClean="0"/>
              <a:t>:</a:t>
            </a:r>
          </a:p>
          <a:p>
            <a:pPr marL="355600" indent="0" fontAlgn="auto">
              <a:spcAft>
                <a:spcPts val="0"/>
              </a:spcAft>
              <a:buNone/>
            </a:pPr>
            <a:r>
              <a:rPr lang="el-GR" dirty="0"/>
              <a:t>Οξύ </a:t>
            </a:r>
            <a:r>
              <a:rPr lang="el-GR" baseline="-25000" dirty="0"/>
              <a:t>(1)</a:t>
            </a:r>
            <a:r>
              <a:rPr lang="el-GR" dirty="0"/>
              <a:t> + βάση </a:t>
            </a:r>
            <a:r>
              <a:rPr lang="el-GR" baseline="-25000" dirty="0"/>
              <a:t>(2)</a:t>
            </a:r>
            <a:r>
              <a:rPr lang="el-GR" dirty="0"/>
              <a:t> </a:t>
            </a:r>
            <a:r>
              <a:rPr lang="el-GR" dirty="0">
                <a:sym typeface="Wingdings"/>
              </a:rPr>
              <a:t> </a:t>
            </a:r>
            <a:r>
              <a:rPr lang="el-GR" dirty="0"/>
              <a:t>Οξύ </a:t>
            </a:r>
            <a:r>
              <a:rPr lang="el-GR" baseline="-25000" dirty="0"/>
              <a:t>(2)</a:t>
            </a:r>
            <a:r>
              <a:rPr lang="el-GR" dirty="0"/>
              <a:t> + βάση </a:t>
            </a:r>
            <a:r>
              <a:rPr lang="el-GR" baseline="-25000" dirty="0"/>
              <a:t>(1)</a:t>
            </a:r>
            <a:r>
              <a:rPr lang="el-GR" dirty="0"/>
              <a:t> </a:t>
            </a:r>
          </a:p>
          <a:p>
            <a:pPr fontAlgn="auto">
              <a:spcAft>
                <a:spcPts val="0"/>
              </a:spcAft>
            </a:pPr>
            <a:endParaRPr lang="el-GR" dirty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7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f67b6b55018932de6dc666d1ea65c7a106cac"/>
  <p:tag name="ISPRING_RESOURCE_PATHS_HASH_PRESENTER" val="cd5528bda9c426c20604c535e737e9520f9da8"/>
</p:tagLst>
</file>

<file path=ppt/theme/theme1.xml><?xml version="1.0" encoding="utf-8"?>
<a:theme xmlns:a="http://schemas.openxmlformats.org/drawingml/2006/main" name="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1527</Words>
  <Application>Microsoft Office PowerPoint</Application>
  <PresentationFormat>Προβολή στην οθόνη (4:3)</PresentationFormat>
  <Paragraphs>172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OC_template_updated</vt:lpstr>
      <vt:lpstr>Ανόργανη Χημεία (Θ)</vt:lpstr>
      <vt:lpstr>Ηλεκτρολύτες</vt:lpstr>
      <vt:lpstr>Διάσταση ηλεκτρολυτών 1/2</vt:lpstr>
      <vt:lpstr>Διάσταση ηλεκτρολυτών 2/2</vt:lpstr>
      <vt:lpstr>Ιοντισμός ηλεκτρολυτών</vt:lpstr>
      <vt:lpstr>Οξέα – Βάσεις κατά Arrhenius</vt:lpstr>
      <vt:lpstr>Οξέα – Βάσεις κατά Brönsted-Lowry 1/2</vt:lpstr>
      <vt:lpstr>Οξέα – Βάσεις κατά Brönsted-Lowry 2/2</vt:lpstr>
      <vt:lpstr>Διαφορές Arrhenius και Brönsted-Lowry</vt:lpstr>
      <vt:lpstr>Οξέα – Βάσεις κατά Lewis 1/3</vt:lpstr>
      <vt:lpstr>Οξέα – Βάσεις κατά Lewis 2/3</vt:lpstr>
      <vt:lpstr>Οξέα – Βάσεις κατά Lewis 3/3</vt:lpstr>
      <vt:lpstr>Ταξινόμηση των οξέων 1/4</vt:lpstr>
      <vt:lpstr>Ταξινόμηση των οξέων 2/4</vt:lpstr>
      <vt:lpstr>Ταξινόμηση των οξέων 3/4</vt:lpstr>
      <vt:lpstr>Ταξινόμηση των οξέων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49</cp:revision>
  <dcterms:created xsi:type="dcterms:W3CDTF">2013-03-04T13:35:19Z</dcterms:created>
  <dcterms:modified xsi:type="dcterms:W3CDTF">2015-05-28T12:31:01Z</dcterms:modified>
</cp:coreProperties>
</file>