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  <p:sldMasterId id="2147483707" r:id="rId3"/>
    <p:sldMasterId id="2147483718" r:id="rId4"/>
    <p:sldMasterId id="2147483729" r:id="rId5"/>
    <p:sldMasterId id="2147483740" r:id="rId6"/>
    <p:sldMasterId id="2147483751" r:id="rId7"/>
    <p:sldMasterId id="2147483762" r:id="rId8"/>
  </p:sldMasterIdLst>
  <p:notesMasterIdLst>
    <p:notesMasterId r:id="rId46"/>
  </p:notesMasterIdLst>
  <p:handoutMasterIdLst>
    <p:handoutMasterId r:id="rId47"/>
  </p:handoutMasterIdLst>
  <p:sldIdLst>
    <p:sldId id="287" r:id="rId9"/>
    <p:sldId id="258" r:id="rId10"/>
    <p:sldId id="295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1" r:id="rId22"/>
    <p:sldId id="272" r:id="rId23"/>
    <p:sldId id="273" r:id="rId24"/>
    <p:sldId id="296" r:id="rId25"/>
    <p:sldId id="297" r:id="rId26"/>
    <p:sldId id="275" r:id="rId27"/>
    <p:sldId id="298" r:id="rId28"/>
    <p:sldId id="299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x="9144000" cy="6858000" type="screen4x3"/>
  <p:notesSz cx="7104063" cy="10234613"/>
  <p:custDataLst>
    <p:tags r:id="rId48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333399"/>
    <a:srgbClr val="820000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>
      <p:cViewPr varScale="1">
        <p:scale>
          <a:sx n="73" d="100"/>
          <a:sy n="73" d="100"/>
        </p:scale>
        <p:origin x="-102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5/11/2015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5/11/2015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29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706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64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81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6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7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33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1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6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7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0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5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6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4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blateSpheroid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Sam_Derbyshir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oceanservice.noaa.gov/education/welcome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hyperlink" Target="http://oceanservice.noaa.gov/education/welcome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oceanservice.noaa.gov/education/welcome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4" Type="http://schemas.openxmlformats.org/officeDocument/2006/relationships/hyperlink" Target="http://oceanservice.noaa.gov/education/welcome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www.edc.uri.edu/nrs/classes/NRS409509/Lectures/4MapBasics/Map_Basics.htm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>
                <a:solidFill>
                  <a:schemeClr val="tx1"/>
                </a:solidFill>
              </a:rPr>
              <a:t>Βασικές Αρχές Γεωδαισίας –Τοπογραφίας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l-GR" sz="2800" b="1" dirty="0" smtClean="0"/>
              <a:t>Ενότητα </a:t>
            </a:r>
            <a:r>
              <a:rPr lang="en-US" sz="2800" b="1" dirty="0" smtClean="0"/>
              <a:t>2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smtClean="0"/>
              <a:t>Προκαταρτικά </a:t>
            </a:r>
            <a:r>
              <a:rPr lang="el-GR" sz="2800" dirty="0"/>
              <a:t>στοιχεία – Βασικοί </a:t>
            </a:r>
            <a:r>
              <a:rPr lang="el-GR" sz="2800" dirty="0" smtClean="0"/>
              <a:t>Υπολογισμοί</a:t>
            </a:r>
            <a:endParaRPr lang="en-US" sz="2800" dirty="0" smtClean="0"/>
          </a:p>
          <a:p>
            <a:endParaRPr lang="en-US" sz="2800" dirty="0"/>
          </a:p>
          <a:p>
            <a:r>
              <a:rPr lang="el-GR" sz="2800" dirty="0"/>
              <a:t>Βασίλης Παγούνης</a:t>
            </a:r>
            <a:br>
              <a:rPr lang="el-GR" sz="2800" dirty="0"/>
            </a:br>
            <a:r>
              <a:rPr lang="el-GR" sz="2800" dirty="0"/>
              <a:t>Αναπληρωτής Καθηγητής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54893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/>
          <a:stretch/>
        </p:blipFill>
        <p:spPr bwMode="auto">
          <a:xfrm>
            <a:off x="4044034" y="5367126"/>
            <a:ext cx="334609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σχήμα της γης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2411760" y="6309320"/>
            <a:ext cx="28525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+mn-lt"/>
              </a:rPr>
              <a:t>http://blogs.auth.gr/ogalanis/archives/162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860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Σφαιρικό μοντέλο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996760"/>
            <a:ext cx="2883658" cy="243861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133509" y="486916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OblateSpheroid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Sam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Derbyshireavailable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92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Ελλειψοειδές </a:t>
            </a:r>
            <a:r>
              <a:rPr lang="el-GR" dirty="0" smtClean="0"/>
              <a:t> μοντέλο εκ </a:t>
            </a:r>
            <a:r>
              <a:rPr lang="el-GR" dirty="0"/>
              <a:t>περιστροφής</a:t>
            </a:r>
            <a:br>
              <a:rPr lang="el-GR" dirty="0"/>
            </a:br>
            <a:r>
              <a:rPr lang="el-GR" dirty="0"/>
              <a:t>(Ε.Ε.Π</a:t>
            </a:r>
            <a:r>
              <a:rPr lang="el-GR" dirty="0" smtClean="0"/>
              <a:t>.)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grpSp>
        <p:nvGrpSpPr>
          <p:cNvPr id="23" name="Ομάδα 22"/>
          <p:cNvGrpSpPr/>
          <p:nvPr/>
        </p:nvGrpSpPr>
        <p:grpSpPr>
          <a:xfrm>
            <a:off x="1835696" y="1374635"/>
            <a:ext cx="5966160" cy="4604928"/>
            <a:chOff x="2195736" y="1355726"/>
            <a:chExt cx="5966160" cy="4604928"/>
          </a:xfrm>
        </p:grpSpPr>
        <p:sp>
          <p:nvSpPr>
            <p:cNvPr id="8" name="Έλλειψη 7"/>
            <p:cNvSpPr/>
            <p:nvPr/>
          </p:nvSpPr>
          <p:spPr>
            <a:xfrm>
              <a:off x="2196099" y="3138268"/>
              <a:ext cx="4392488" cy="100811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6" name="Έλλειψη 5"/>
            <p:cNvSpPr/>
            <p:nvPr/>
          </p:nvSpPr>
          <p:spPr>
            <a:xfrm>
              <a:off x="2195736" y="2060848"/>
              <a:ext cx="4392488" cy="31683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7" name="Ελεύθερη σχεδίαση 6"/>
            <p:cNvSpPr/>
            <p:nvPr/>
          </p:nvSpPr>
          <p:spPr>
            <a:xfrm>
              <a:off x="3277086" y="2048842"/>
              <a:ext cx="2240067" cy="3186964"/>
            </a:xfrm>
            <a:custGeom>
              <a:avLst/>
              <a:gdLst>
                <a:gd name="connsiteX0" fmla="*/ 1112034 w 2240067"/>
                <a:gd name="connsiteY0" fmla="*/ 1339 h 3186964"/>
                <a:gd name="connsiteX1" fmla="*/ 861777 w 2240067"/>
                <a:gd name="connsiteY1" fmla="*/ 126467 h 3186964"/>
                <a:gd name="connsiteX2" fmla="*/ 553769 w 2240067"/>
                <a:gd name="connsiteY2" fmla="*/ 328598 h 3186964"/>
                <a:gd name="connsiteX3" fmla="*/ 284261 w 2240067"/>
                <a:gd name="connsiteY3" fmla="*/ 665482 h 3186964"/>
                <a:gd name="connsiteX4" fmla="*/ 53255 w 2240067"/>
                <a:gd name="connsiteY4" fmla="*/ 1127495 h 3186964"/>
                <a:gd name="connsiteX5" fmla="*/ 5129 w 2240067"/>
                <a:gd name="connsiteY5" fmla="*/ 1685760 h 3186964"/>
                <a:gd name="connsiteX6" fmla="*/ 139882 w 2240067"/>
                <a:gd name="connsiteY6" fmla="*/ 2301777 h 3186964"/>
                <a:gd name="connsiteX7" fmla="*/ 650021 w 2240067"/>
                <a:gd name="connsiteY7" fmla="*/ 2917794 h 3186964"/>
                <a:gd name="connsiteX8" fmla="*/ 1112034 w 2240067"/>
                <a:gd name="connsiteY8" fmla="*/ 3168051 h 3186964"/>
                <a:gd name="connsiteX9" fmla="*/ 1112034 w 2240067"/>
                <a:gd name="connsiteY9" fmla="*/ 3158425 h 3186964"/>
                <a:gd name="connsiteX10" fmla="*/ 1362291 w 2240067"/>
                <a:gd name="connsiteY10" fmla="*/ 3071798 h 3186964"/>
                <a:gd name="connsiteX11" fmla="*/ 1708800 w 2240067"/>
                <a:gd name="connsiteY11" fmla="*/ 2811916 h 3186964"/>
                <a:gd name="connsiteX12" fmla="*/ 1987933 w 2240067"/>
                <a:gd name="connsiteY12" fmla="*/ 2465406 h 3186964"/>
                <a:gd name="connsiteX13" fmla="*/ 2209314 w 2240067"/>
                <a:gd name="connsiteY13" fmla="*/ 1936017 h 3186964"/>
                <a:gd name="connsiteX14" fmla="*/ 2209314 w 2240067"/>
                <a:gd name="connsiteY14" fmla="*/ 1271874 h 3186964"/>
                <a:gd name="connsiteX15" fmla="*/ 1939807 w 2240067"/>
                <a:gd name="connsiteY15" fmla="*/ 617356 h 3186964"/>
                <a:gd name="connsiteX16" fmla="*/ 1343040 w 2240067"/>
                <a:gd name="connsiteY16" fmla="*/ 97592 h 3186964"/>
                <a:gd name="connsiteX17" fmla="*/ 1112034 w 2240067"/>
                <a:gd name="connsiteY17" fmla="*/ 1339 h 318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0067" h="3186964">
                  <a:moveTo>
                    <a:pt x="1112034" y="1339"/>
                  </a:moveTo>
                  <a:cubicBezTo>
                    <a:pt x="1031823" y="6152"/>
                    <a:pt x="954821" y="71924"/>
                    <a:pt x="861777" y="126467"/>
                  </a:cubicBezTo>
                  <a:cubicBezTo>
                    <a:pt x="768733" y="181010"/>
                    <a:pt x="650022" y="238762"/>
                    <a:pt x="553769" y="328598"/>
                  </a:cubicBezTo>
                  <a:cubicBezTo>
                    <a:pt x="457516" y="418434"/>
                    <a:pt x="367680" y="532333"/>
                    <a:pt x="284261" y="665482"/>
                  </a:cubicBezTo>
                  <a:cubicBezTo>
                    <a:pt x="200842" y="798631"/>
                    <a:pt x="99777" y="957449"/>
                    <a:pt x="53255" y="1127495"/>
                  </a:cubicBezTo>
                  <a:cubicBezTo>
                    <a:pt x="6733" y="1297541"/>
                    <a:pt x="-9309" y="1490046"/>
                    <a:pt x="5129" y="1685760"/>
                  </a:cubicBezTo>
                  <a:cubicBezTo>
                    <a:pt x="19567" y="1881474"/>
                    <a:pt x="32400" y="2096438"/>
                    <a:pt x="139882" y="2301777"/>
                  </a:cubicBezTo>
                  <a:cubicBezTo>
                    <a:pt x="247364" y="2507116"/>
                    <a:pt x="487996" y="2773415"/>
                    <a:pt x="650021" y="2917794"/>
                  </a:cubicBezTo>
                  <a:cubicBezTo>
                    <a:pt x="812046" y="3062173"/>
                    <a:pt x="1035032" y="3127946"/>
                    <a:pt x="1112034" y="3168051"/>
                  </a:cubicBezTo>
                  <a:cubicBezTo>
                    <a:pt x="1189036" y="3208156"/>
                    <a:pt x="1070325" y="3174467"/>
                    <a:pt x="1112034" y="3158425"/>
                  </a:cubicBezTo>
                  <a:cubicBezTo>
                    <a:pt x="1153743" y="3142383"/>
                    <a:pt x="1262830" y="3129549"/>
                    <a:pt x="1362291" y="3071798"/>
                  </a:cubicBezTo>
                  <a:cubicBezTo>
                    <a:pt x="1461752" y="3014047"/>
                    <a:pt x="1604526" y="2912981"/>
                    <a:pt x="1708800" y="2811916"/>
                  </a:cubicBezTo>
                  <a:cubicBezTo>
                    <a:pt x="1813074" y="2710851"/>
                    <a:pt x="1904514" y="2611389"/>
                    <a:pt x="1987933" y="2465406"/>
                  </a:cubicBezTo>
                  <a:cubicBezTo>
                    <a:pt x="2071352" y="2319423"/>
                    <a:pt x="2172417" y="2134939"/>
                    <a:pt x="2209314" y="1936017"/>
                  </a:cubicBezTo>
                  <a:cubicBezTo>
                    <a:pt x="2246211" y="1737095"/>
                    <a:pt x="2254232" y="1491651"/>
                    <a:pt x="2209314" y="1271874"/>
                  </a:cubicBezTo>
                  <a:cubicBezTo>
                    <a:pt x="2164396" y="1052097"/>
                    <a:pt x="2084186" y="813070"/>
                    <a:pt x="1939807" y="617356"/>
                  </a:cubicBezTo>
                  <a:cubicBezTo>
                    <a:pt x="1795428" y="421642"/>
                    <a:pt x="1474585" y="195449"/>
                    <a:pt x="1343040" y="97592"/>
                  </a:cubicBezTo>
                  <a:cubicBezTo>
                    <a:pt x="1211495" y="-265"/>
                    <a:pt x="1192245" y="-3474"/>
                    <a:pt x="1112034" y="1339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10" name="Ευθεία γραμμή σύνδεσης 9"/>
            <p:cNvCxnSpPr/>
            <p:nvPr/>
          </p:nvCxnSpPr>
          <p:spPr>
            <a:xfrm flipH="1">
              <a:off x="3277086" y="3642324"/>
              <a:ext cx="1114894" cy="434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Ευθεία γραμμή σύνδεσης 11"/>
            <p:cNvCxnSpPr>
              <a:stCxn id="7" idx="0"/>
            </p:cNvCxnSpPr>
            <p:nvPr/>
          </p:nvCxnSpPr>
          <p:spPr>
            <a:xfrm>
              <a:off x="4389120" y="2050181"/>
              <a:ext cx="2860" cy="1592143"/>
            </a:xfrm>
            <a:prstGeom prst="line">
              <a:avLst/>
            </a:prstGeom>
            <a:ln w="41275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εία γραμμή σύνδεσης 12"/>
            <p:cNvCxnSpPr>
              <a:stCxn id="6" idx="6"/>
            </p:cNvCxnSpPr>
            <p:nvPr/>
          </p:nvCxnSpPr>
          <p:spPr>
            <a:xfrm flipH="1" flipV="1">
              <a:off x="4389120" y="3642324"/>
              <a:ext cx="2199104" cy="2700"/>
            </a:xfrm>
            <a:prstGeom prst="line">
              <a:avLst/>
            </a:prstGeom>
            <a:ln w="41275">
              <a:solidFill>
                <a:srgbClr val="8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Ευθεία γραμμή σύνδεσης 16"/>
            <p:cNvCxnSpPr>
              <a:endCxn id="7" idx="0"/>
            </p:cNvCxnSpPr>
            <p:nvPr/>
          </p:nvCxnSpPr>
          <p:spPr>
            <a:xfrm>
              <a:off x="4389120" y="1612591"/>
              <a:ext cx="0" cy="43759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/>
            <p:cNvCxnSpPr/>
            <p:nvPr/>
          </p:nvCxnSpPr>
          <p:spPr>
            <a:xfrm>
              <a:off x="4383692" y="3658103"/>
              <a:ext cx="13427" cy="230255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677763" y="1355726"/>
              <a:ext cx="16561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>
                  <a:solidFill>
                    <a:srgbClr val="004A82"/>
                  </a:solidFill>
                  <a:latin typeface="+mn-lt"/>
                </a:rPr>
                <a:t>Μικρός Ημιάξονας (</a:t>
              </a:r>
              <a:r>
                <a:rPr lang="en-US" sz="2000" dirty="0" smtClean="0">
                  <a:solidFill>
                    <a:srgbClr val="004A82"/>
                  </a:solidFill>
                  <a:latin typeface="+mn-lt"/>
                </a:rPr>
                <a:t>b)</a:t>
              </a:r>
              <a:endParaRPr lang="el-GR" sz="2000" dirty="0">
                <a:solidFill>
                  <a:srgbClr val="004A82"/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05712" y="3369186"/>
              <a:ext cx="16561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>
                  <a:solidFill>
                    <a:srgbClr val="820000"/>
                  </a:solidFill>
                  <a:latin typeface="+mn-lt"/>
                </a:rPr>
                <a:t>Μεγάλος  Ημιάξονας (</a:t>
              </a:r>
              <a:r>
                <a:rPr lang="en-US" sz="2000" dirty="0">
                  <a:solidFill>
                    <a:srgbClr val="820000"/>
                  </a:solidFill>
                  <a:latin typeface="+mn-lt"/>
                </a:rPr>
                <a:t>a</a:t>
              </a:r>
              <a:r>
                <a:rPr lang="en-US" sz="2000" dirty="0" smtClean="0">
                  <a:solidFill>
                    <a:srgbClr val="820000"/>
                  </a:solidFill>
                  <a:latin typeface="+mn-lt"/>
                </a:rPr>
                <a:t>)</a:t>
              </a:r>
              <a:endParaRPr lang="el-GR" sz="2000" dirty="0">
                <a:solidFill>
                  <a:srgbClr val="82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Autofit/>
          </a:bodyPr>
          <a:lstStyle/>
          <a:p>
            <a:r>
              <a:rPr lang="el-GR" sz="3200" dirty="0" smtClean="0"/>
              <a:t>Σχετικές θέσεις της µέσης στάθµης της θάλασσας, του γεωειδούς και του ελλειψοειδούς 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grpSp>
        <p:nvGrpSpPr>
          <p:cNvPr id="32" name="Ομάδα 31"/>
          <p:cNvGrpSpPr/>
          <p:nvPr/>
        </p:nvGrpSpPr>
        <p:grpSpPr>
          <a:xfrm>
            <a:off x="446180" y="2193723"/>
            <a:ext cx="8336012" cy="3044453"/>
            <a:chOff x="446180" y="2193723"/>
            <a:chExt cx="8336012" cy="3044453"/>
          </a:xfrm>
        </p:grpSpPr>
        <p:sp>
          <p:nvSpPr>
            <p:cNvPr id="25" name="Ελεύθερη σχεδίαση 24"/>
            <p:cNvSpPr/>
            <p:nvPr/>
          </p:nvSpPr>
          <p:spPr>
            <a:xfrm>
              <a:off x="7008417" y="4777867"/>
              <a:ext cx="1773775" cy="460309"/>
            </a:xfrm>
            <a:custGeom>
              <a:avLst/>
              <a:gdLst>
                <a:gd name="connsiteX0" fmla="*/ 8400 w 1773775"/>
                <a:gd name="connsiteY0" fmla="*/ 5889 h 460309"/>
                <a:gd name="connsiteX1" fmla="*/ 557040 w 1773775"/>
                <a:gd name="connsiteY1" fmla="*/ 34765 h 460309"/>
                <a:gd name="connsiteX2" fmla="*/ 1375187 w 1773775"/>
                <a:gd name="connsiteY2" fmla="*/ 131017 h 460309"/>
                <a:gd name="connsiteX3" fmla="*/ 1577318 w 1773775"/>
                <a:gd name="connsiteY3" fmla="*/ 140642 h 460309"/>
                <a:gd name="connsiteX4" fmla="*/ 1683196 w 1773775"/>
                <a:gd name="connsiteY4" fmla="*/ 236895 h 460309"/>
                <a:gd name="connsiteX5" fmla="*/ 1721697 w 1773775"/>
                <a:gd name="connsiteY5" fmla="*/ 390899 h 460309"/>
                <a:gd name="connsiteX6" fmla="*/ 1721697 w 1773775"/>
                <a:gd name="connsiteY6" fmla="*/ 458276 h 460309"/>
                <a:gd name="connsiteX7" fmla="*/ 1038303 w 1773775"/>
                <a:gd name="connsiteY7" fmla="*/ 439026 h 460309"/>
                <a:gd name="connsiteX8" fmla="*/ 701419 w 1773775"/>
                <a:gd name="connsiteY8" fmla="*/ 400525 h 460309"/>
                <a:gd name="connsiteX9" fmla="*/ 460787 w 1773775"/>
                <a:gd name="connsiteY9" fmla="*/ 265771 h 460309"/>
                <a:gd name="connsiteX10" fmla="*/ 239406 w 1773775"/>
                <a:gd name="connsiteY10" fmla="*/ 140642 h 460309"/>
                <a:gd name="connsiteX11" fmla="*/ 8400 w 1773775"/>
                <a:gd name="connsiteY11" fmla="*/ 5889 h 46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3775" h="460309">
                  <a:moveTo>
                    <a:pt x="8400" y="5889"/>
                  </a:moveTo>
                  <a:cubicBezTo>
                    <a:pt x="61339" y="-11757"/>
                    <a:pt x="329242" y="13910"/>
                    <a:pt x="557040" y="34765"/>
                  </a:cubicBezTo>
                  <a:cubicBezTo>
                    <a:pt x="784838" y="55620"/>
                    <a:pt x="1205141" y="113371"/>
                    <a:pt x="1375187" y="131017"/>
                  </a:cubicBezTo>
                  <a:cubicBezTo>
                    <a:pt x="1545233" y="148663"/>
                    <a:pt x="1525983" y="122996"/>
                    <a:pt x="1577318" y="140642"/>
                  </a:cubicBezTo>
                  <a:cubicBezTo>
                    <a:pt x="1628653" y="158288"/>
                    <a:pt x="1659133" y="195186"/>
                    <a:pt x="1683196" y="236895"/>
                  </a:cubicBezTo>
                  <a:cubicBezTo>
                    <a:pt x="1707259" y="278605"/>
                    <a:pt x="1715280" y="354002"/>
                    <a:pt x="1721697" y="390899"/>
                  </a:cubicBezTo>
                  <a:cubicBezTo>
                    <a:pt x="1728114" y="427796"/>
                    <a:pt x="1835596" y="450255"/>
                    <a:pt x="1721697" y="458276"/>
                  </a:cubicBezTo>
                  <a:cubicBezTo>
                    <a:pt x="1607798" y="466297"/>
                    <a:pt x="1208349" y="448651"/>
                    <a:pt x="1038303" y="439026"/>
                  </a:cubicBezTo>
                  <a:cubicBezTo>
                    <a:pt x="868257" y="429401"/>
                    <a:pt x="797672" y="429401"/>
                    <a:pt x="701419" y="400525"/>
                  </a:cubicBezTo>
                  <a:cubicBezTo>
                    <a:pt x="605166" y="371649"/>
                    <a:pt x="460787" y="265771"/>
                    <a:pt x="460787" y="265771"/>
                  </a:cubicBezTo>
                  <a:lnTo>
                    <a:pt x="239406" y="140642"/>
                  </a:lnTo>
                  <a:cubicBezTo>
                    <a:pt x="167217" y="100537"/>
                    <a:pt x="-44539" y="23535"/>
                    <a:pt x="8400" y="58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3" name="Ελεύθερη σχεδίαση 22"/>
            <p:cNvSpPr/>
            <p:nvPr/>
          </p:nvSpPr>
          <p:spPr>
            <a:xfrm>
              <a:off x="446180" y="4388273"/>
              <a:ext cx="1398020" cy="652508"/>
            </a:xfrm>
            <a:custGeom>
              <a:avLst/>
              <a:gdLst>
                <a:gd name="connsiteX0" fmla="*/ 25458 w 1398020"/>
                <a:gd name="connsiteY0" fmla="*/ 29723 h 652508"/>
                <a:gd name="connsiteX1" fmla="*/ 6207 w 1398020"/>
                <a:gd name="connsiteY1" fmla="*/ 501361 h 652508"/>
                <a:gd name="connsiteX2" fmla="*/ 6207 w 1398020"/>
                <a:gd name="connsiteY2" fmla="*/ 645740 h 652508"/>
                <a:gd name="connsiteX3" fmla="*/ 35083 w 1398020"/>
                <a:gd name="connsiteY3" fmla="*/ 616864 h 652508"/>
                <a:gd name="connsiteX4" fmla="*/ 256464 w 1398020"/>
                <a:gd name="connsiteY4" fmla="*/ 510986 h 652508"/>
                <a:gd name="connsiteX5" fmla="*/ 651100 w 1398020"/>
                <a:gd name="connsiteY5" fmla="*/ 337731 h 652508"/>
                <a:gd name="connsiteX6" fmla="*/ 1103487 w 1398020"/>
                <a:gd name="connsiteY6" fmla="*/ 193352 h 652508"/>
                <a:gd name="connsiteX7" fmla="*/ 1286367 w 1398020"/>
                <a:gd name="connsiteY7" fmla="*/ 135601 h 652508"/>
                <a:gd name="connsiteX8" fmla="*/ 1382620 w 1398020"/>
                <a:gd name="connsiteY8" fmla="*/ 87474 h 652508"/>
                <a:gd name="connsiteX9" fmla="*/ 959108 w 1398020"/>
                <a:gd name="connsiteY9" fmla="*/ 87474 h 652508"/>
                <a:gd name="connsiteX10" fmla="*/ 612599 w 1398020"/>
                <a:gd name="connsiteY10" fmla="*/ 68224 h 652508"/>
                <a:gd name="connsiteX11" fmla="*/ 275715 w 1398020"/>
                <a:gd name="connsiteY11" fmla="*/ 48973 h 652508"/>
                <a:gd name="connsiteX12" fmla="*/ 25458 w 1398020"/>
                <a:gd name="connsiteY12" fmla="*/ 29723 h 65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8020" h="652508">
                  <a:moveTo>
                    <a:pt x="25458" y="29723"/>
                  </a:moveTo>
                  <a:cubicBezTo>
                    <a:pt x="-19460" y="105121"/>
                    <a:pt x="9415" y="398692"/>
                    <a:pt x="6207" y="501361"/>
                  </a:cubicBezTo>
                  <a:cubicBezTo>
                    <a:pt x="2999" y="604030"/>
                    <a:pt x="1394" y="626490"/>
                    <a:pt x="6207" y="645740"/>
                  </a:cubicBezTo>
                  <a:cubicBezTo>
                    <a:pt x="11020" y="664990"/>
                    <a:pt x="-6626" y="639323"/>
                    <a:pt x="35083" y="616864"/>
                  </a:cubicBezTo>
                  <a:cubicBezTo>
                    <a:pt x="76792" y="594405"/>
                    <a:pt x="153795" y="557508"/>
                    <a:pt x="256464" y="510986"/>
                  </a:cubicBezTo>
                  <a:cubicBezTo>
                    <a:pt x="359133" y="464464"/>
                    <a:pt x="509930" y="390670"/>
                    <a:pt x="651100" y="337731"/>
                  </a:cubicBezTo>
                  <a:cubicBezTo>
                    <a:pt x="792271" y="284792"/>
                    <a:pt x="1103487" y="193352"/>
                    <a:pt x="1103487" y="193352"/>
                  </a:cubicBezTo>
                  <a:cubicBezTo>
                    <a:pt x="1209365" y="159664"/>
                    <a:pt x="1239845" y="153247"/>
                    <a:pt x="1286367" y="135601"/>
                  </a:cubicBezTo>
                  <a:cubicBezTo>
                    <a:pt x="1332889" y="117955"/>
                    <a:pt x="1437163" y="95495"/>
                    <a:pt x="1382620" y="87474"/>
                  </a:cubicBezTo>
                  <a:cubicBezTo>
                    <a:pt x="1328077" y="79453"/>
                    <a:pt x="1087445" y="90682"/>
                    <a:pt x="959108" y="87474"/>
                  </a:cubicBezTo>
                  <a:cubicBezTo>
                    <a:pt x="830771" y="84266"/>
                    <a:pt x="612599" y="68224"/>
                    <a:pt x="612599" y="68224"/>
                  </a:cubicBezTo>
                  <a:lnTo>
                    <a:pt x="275715" y="48973"/>
                  </a:lnTo>
                  <a:cubicBezTo>
                    <a:pt x="184275" y="45765"/>
                    <a:pt x="70376" y="-45675"/>
                    <a:pt x="25458" y="2972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1" name="Ελεύθερη σχεδίαση 10"/>
            <p:cNvSpPr/>
            <p:nvPr/>
          </p:nvSpPr>
          <p:spPr>
            <a:xfrm>
              <a:off x="4572000" y="3773827"/>
              <a:ext cx="1241107" cy="243447"/>
            </a:xfrm>
            <a:custGeom>
              <a:avLst/>
              <a:gdLst>
                <a:gd name="connsiteX0" fmla="*/ 6973 w 1241107"/>
                <a:gd name="connsiteY0" fmla="*/ 31451 h 243447"/>
                <a:gd name="connsiteX1" fmla="*/ 343857 w 1241107"/>
                <a:gd name="connsiteY1" fmla="*/ 12201 h 243447"/>
                <a:gd name="connsiteX2" fmla="*/ 728867 w 1241107"/>
                <a:gd name="connsiteY2" fmla="*/ 2576 h 243447"/>
                <a:gd name="connsiteX3" fmla="*/ 1056126 w 1241107"/>
                <a:gd name="connsiteY3" fmla="*/ 60327 h 243447"/>
                <a:gd name="connsiteX4" fmla="*/ 1239006 w 1241107"/>
                <a:gd name="connsiteY4" fmla="*/ 79578 h 243447"/>
                <a:gd name="connsiteX5" fmla="*/ 940623 w 1241107"/>
                <a:gd name="connsiteY5" fmla="*/ 214331 h 243447"/>
                <a:gd name="connsiteX6" fmla="*/ 603739 w 1241107"/>
                <a:gd name="connsiteY6" fmla="*/ 243207 h 243447"/>
                <a:gd name="connsiteX7" fmla="*/ 343857 w 1241107"/>
                <a:gd name="connsiteY7" fmla="*/ 223957 h 243447"/>
                <a:gd name="connsiteX8" fmla="*/ 132101 w 1241107"/>
                <a:gd name="connsiteY8" fmla="*/ 156580 h 243447"/>
                <a:gd name="connsiteX9" fmla="*/ 6973 w 1241107"/>
                <a:gd name="connsiteY9" fmla="*/ 31451 h 24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1107" h="243447">
                  <a:moveTo>
                    <a:pt x="6973" y="31451"/>
                  </a:moveTo>
                  <a:cubicBezTo>
                    <a:pt x="42266" y="7388"/>
                    <a:pt x="223541" y="17013"/>
                    <a:pt x="343857" y="12201"/>
                  </a:cubicBezTo>
                  <a:cubicBezTo>
                    <a:pt x="464173" y="7389"/>
                    <a:pt x="610155" y="-5445"/>
                    <a:pt x="728867" y="2576"/>
                  </a:cubicBezTo>
                  <a:cubicBezTo>
                    <a:pt x="847579" y="10597"/>
                    <a:pt x="971103" y="47493"/>
                    <a:pt x="1056126" y="60327"/>
                  </a:cubicBezTo>
                  <a:cubicBezTo>
                    <a:pt x="1141149" y="73161"/>
                    <a:pt x="1258257" y="53911"/>
                    <a:pt x="1239006" y="79578"/>
                  </a:cubicBezTo>
                  <a:cubicBezTo>
                    <a:pt x="1219756" y="105245"/>
                    <a:pt x="1046501" y="187059"/>
                    <a:pt x="940623" y="214331"/>
                  </a:cubicBezTo>
                  <a:cubicBezTo>
                    <a:pt x="834745" y="241603"/>
                    <a:pt x="703200" y="241603"/>
                    <a:pt x="603739" y="243207"/>
                  </a:cubicBezTo>
                  <a:cubicBezTo>
                    <a:pt x="504278" y="244811"/>
                    <a:pt x="422463" y="238395"/>
                    <a:pt x="343857" y="223957"/>
                  </a:cubicBezTo>
                  <a:cubicBezTo>
                    <a:pt x="265251" y="209519"/>
                    <a:pt x="185040" y="185456"/>
                    <a:pt x="132101" y="156580"/>
                  </a:cubicBezTo>
                  <a:cubicBezTo>
                    <a:pt x="79162" y="127704"/>
                    <a:pt x="-28320" y="55514"/>
                    <a:pt x="6973" y="3145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6" name="Ελεύθερη σχεδίαση 5"/>
            <p:cNvSpPr/>
            <p:nvPr/>
          </p:nvSpPr>
          <p:spPr>
            <a:xfrm>
              <a:off x="452387" y="2708032"/>
              <a:ext cx="8239226" cy="2239353"/>
            </a:xfrm>
            <a:custGeom>
              <a:avLst/>
              <a:gdLst>
                <a:gd name="connsiteX0" fmla="*/ 0 w 8239226"/>
                <a:gd name="connsiteY0" fmla="*/ 1575210 h 2239353"/>
                <a:gd name="connsiteX1" fmla="*/ 202131 w 8239226"/>
                <a:gd name="connsiteY1" fmla="*/ 1613711 h 2239353"/>
                <a:gd name="connsiteX2" fmla="*/ 298384 w 8239226"/>
                <a:gd name="connsiteY2" fmla="*/ 1623336 h 2239353"/>
                <a:gd name="connsiteX3" fmla="*/ 365760 w 8239226"/>
                <a:gd name="connsiteY3" fmla="*/ 1575210 h 2239353"/>
                <a:gd name="connsiteX4" fmla="*/ 404261 w 8239226"/>
                <a:gd name="connsiteY4" fmla="*/ 1430831 h 2239353"/>
                <a:gd name="connsiteX5" fmla="*/ 481264 w 8239226"/>
                <a:gd name="connsiteY5" fmla="*/ 1247951 h 2239353"/>
                <a:gd name="connsiteX6" fmla="*/ 635268 w 8239226"/>
                <a:gd name="connsiteY6" fmla="*/ 1036195 h 2239353"/>
                <a:gd name="connsiteX7" fmla="*/ 741146 w 8239226"/>
                <a:gd name="connsiteY7" fmla="*/ 853315 h 2239353"/>
                <a:gd name="connsiteX8" fmla="*/ 933651 w 8239226"/>
                <a:gd name="connsiteY8" fmla="*/ 622309 h 2239353"/>
                <a:gd name="connsiteX9" fmla="*/ 1058779 w 8239226"/>
                <a:gd name="connsiteY9" fmla="*/ 449054 h 2239353"/>
                <a:gd name="connsiteX10" fmla="*/ 1203158 w 8239226"/>
                <a:gd name="connsiteY10" fmla="*/ 362427 h 2239353"/>
                <a:gd name="connsiteX11" fmla="*/ 1376413 w 8239226"/>
                <a:gd name="connsiteY11" fmla="*/ 449054 h 2239353"/>
                <a:gd name="connsiteX12" fmla="*/ 1414914 w 8239226"/>
                <a:gd name="connsiteY12" fmla="*/ 603059 h 2239353"/>
                <a:gd name="connsiteX13" fmla="*/ 1482291 w 8239226"/>
                <a:gd name="connsiteY13" fmla="*/ 814814 h 2239353"/>
                <a:gd name="connsiteX14" fmla="*/ 1597794 w 8239226"/>
                <a:gd name="connsiteY14" fmla="*/ 882191 h 2239353"/>
                <a:gd name="connsiteX15" fmla="*/ 1780674 w 8239226"/>
                <a:gd name="connsiteY15" fmla="*/ 795564 h 2239353"/>
                <a:gd name="connsiteX16" fmla="*/ 1867301 w 8239226"/>
                <a:gd name="connsiteY16" fmla="*/ 670435 h 2239353"/>
                <a:gd name="connsiteX17" fmla="*/ 1953929 w 8239226"/>
                <a:gd name="connsiteY17" fmla="*/ 612684 h 2239353"/>
                <a:gd name="connsiteX18" fmla="*/ 2127184 w 8239226"/>
                <a:gd name="connsiteY18" fmla="*/ 641560 h 2239353"/>
                <a:gd name="connsiteX19" fmla="*/ 2261937 w 8239226"/>
                <a:gd name="connsiteY19" fmla="*/ 747437 h 2239353"/>
                <a:gd name="connsiteX20" fmla="*/ 2338939 w 8239226"/>
                <a:gd name="connsiteY20" fmla="*/ 795564 h 2239353"/>
                <a:gd name="connsiteX21" fmla="*/ 2512194 w 8239226"/>
                <a:gd name="connsiteY21" fmla="*/ 843690 h 2239353"/>
                <a:gd name="connsiteX22" fmla="*/ 2646948 w 8239226"/>
                <a:gd name="connsiteY22" fmla="*/ 776313 h 2239353"/>
                <a:gd name="connsiteX23" fmla="*/ 2762451 w 8239226"/>
                <a:gd name="connsiteY23" fmla="*/ 526056 h 2239353"/>
                <a:gd name="connsiteX24" fmla="*/ 2877954 w 8239226"/>
                <a:gd name="connsiteY24" fmla="*/ 372052 h 2239353"/>
                <a:gd name="connsiteX25" fmla="*/ 3041584 w 8239226"/>
                <a:gd name="connsiteY25" fmla="*/ 189172 h 2239353"/>
                <a:gd name="connsiteX26" fmla="*/ 3185962 w 8239226"/>
                <a:gd name="connsiteY26" fmla="*/ 112170 h 2239353"/>
                <a:gd name="connsiteX27" fmla="*/ 3349592 w 8239226"/>
                <a:gd name="connsiteY27" fmla="*/ 25543 h 2239353"/>
                <a:gd name="connsiteX28" fmla="*/ 3455470 w 8239226"/>
                <a:gd name="connsiteY28" fmla="*/ 6292 h 2239353"/>
                <a:gd name="connsiteX29" fmla="*/ 3590224 w 8239226"/>
                <a:gd name="connsiteY29" fmla="*/ 121795 h 2239353"/>
                <a:gd name="connsiteX30" fmla="*/ 3696101 w 8239226"/>
                <a:gd name="connsiteY30" fmla="*/ 362427 h 2239353"/>
                <a:gd name="connsiteX31" fmla="*/ 3792354 w 8239226"/>
                <a:gd name="connsiteY31" fmla="*/ 603059 h 2239353"/>
                <a:gd name="connsiteX32" fmla="*/ 3984859 w 8239226"/>
                <a:gd name="connsiteY32" fmla="*/ 920692 h 2239353"/>
                <a:gd name="connsiteX33" fmla="*/ 4023360 w 8239226"/>
                <a:gd name="connsiteY33" fmla="*/ 1026570 h 2239353"/>
                <a:gd name="connsiteX34" fmla="*/ 4206240 w 8239226"/>
                <a:gd name="connsiteY34" fmla="*/ 1219075 h 2239353"/>
                <a:gd name="connsiteX35" fmla="*/ 4552750 w 8239226"/>
                <a:gd name="connsiteY35" fmla="*/ 1334579 h 2239353"/>
                <a:gd name="connsiteX36" fmla="*/ 4937760 w 8239226"/>
                <a:gd name="connsiteY36" fmla="*/ 1315328 h 2239353"/>
                <a:gd name="connsiteX37" fmla="*/ 5351647 w 8239226"/>
                <a:gd name="connsiteY37" fmla="*/ 1180574 h 2239353"/>
                <a:gd name="connsiteX38" fmla="*/ 5534527 w 8239226"/>
                <a:gd name="connsiteY38" fmla="*/ 1093947 h 2239353"/>
                <a:gd name="connsiteX39" fmla="*/ 5688531 w 8239226"/>
                <a:gd name="connsiteY39" fmla="*/ 1007320 h 2239353"/>
                <a:gd name="connsiteX40" fmla="*/ 5852160 w 8239226"/>
                <a:gd name="connsiteY40" fmla="*/ 939943 h 2239353"/>
                <a:gd name="connsiteX41" fmla="*/ 6044666 w 8239226"/>
                <a:gd name="connsiteY41" fmla="*/ 911067 h 2239353"/>
                <a:gd name="connsiteX42" fmla="*/ 6150544 w 8239226"/>
                <a:gd name="connsiteY42" fmla="*/ 920692 h 2239353"/>
                <a:gd name="connsiteX43" fmla="*/ 6275672 w 8239226"/>
                <a:gd name="connsiteY43" fmla="*/ 968819 h 2239353"/>
                <a:gd name="connsiteX44" fmla="*/ 6439301 w 8239226"/>
                <a:gd name="connsiteY44" fmla="*/ 1276827 h 2239353"/>
                <a:gd name="connsiteX45" fmla="*/ 6756935 w 8239226"/>
                <a:gd name="connsiteY45" fmla="*/ 1450082 h 2239353"/>
                <a:gd name="connsiteX46" fmla="*/ 6949440 w 8239226"/>
                <a:gd name="connsiteY46" fmla="*/ 1488583 h 2239353"/>
                <a:gd name="connsiteX47" fmla="*/ 7199697 w 8239226"/>
                <a:gd name="connsiteY47" fmla="*/ 1440456 h 2239353"/>
                <a:gd name="connsiteX48" fmla="*/ 7382577 w 8239226"/>
                <a:gd name="connsiteY48" fmla="*/ 1411581 h 2239353"/>
                <a:gd name="connsiteX49" fmla="*/ 7565457 w 8239226"/>
                <a:gd name="connsiteY49" fmla="*/ 1430831 h 2239353"/>
                <a:gd name="connsiteX50" fmla="*/ 7729087 w 8239226"/>
                <a:gd name="connsiteY50" fmla="*/ 1584835 h 2239353"/>
                <a:gd name="connsiteX51" fmla="*/ 7902341 w 8239226"/>
                <a:gd name="connsiteY51" fmla="*/ 1815842 h 2239353"/>
                <a:gd name="connsiteX52" fmla="*/ 8017845 w 8239226"/>
                <a:gd name="connsiteY52" fmla="*/ 2027597 h 2239353"/>
                <a:gd name="connsiteX53" fmla="*/ 8133348 w 8239226"/>
                <a:gd name="connsiteY53" fmla="*/ 2133475 h 2239353"/>
                <a:gd name="connsiteX54" fmla="*/ 8191099 w 8239226"/>
                <a:gd name="connsiteY54" fmla="*/ 2200852 h 2239353"/>
                <a:gd name="connsiteX55" fmla="*/ 8239226 w 8239226"/>
                <a:gd name="connsiteY55" fmla="*/ 2239353 h 223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8239226" h="2239353">
                  <a:moveTo>
                    <a:pt x="0" y="1575210"/>
                  </a:moveTo>
                  <a:lnTo>
                    <a:pt x="202131" y="1613711"/>
                  </a:lnTo>
                  <a:cubicBezTo>
                    <a:pt x="251862" y="1621732"/>
                    <a:pt x="271113" y="1629753"/>
                    <a:pt x="298384" y="1623336"/>
                  </a:cubicBezTo>
                  <a:cubicBezTo>
                    <a:pt x="325655" y="1616919"/>
                    <a:pt x="348114" y="1607294"/>
                    <a:pt x="365760" y="1575210"/>
                  </a:cubicBezTo>
                  <a:cubicBezTo>
                    <a:pt x="383406" y="1543126"/>
                    <a:pt x="385010" y="1485374"/>
                    <a:pt x="404261" y="1430831"/>
                  </a:cubicBezTo>
                  <a:cubicBezTo>
                    <a:pt x="423512" y="1376288"/>
                    <a:pt x="442763" y="1313724"/>
                    <a:pt x="481264" y="1247951"/>
                  </a:cubicBezTo>
                  <a:cubicBezTo>
                    <a:pt x="519765" y="1182178"/>
                    <a:pt x="591954" y="1101967"/>
                    <a:pt x="635268" y="1036195"/>
                  </a:cubicBezTo>
                  <a:cubicBezTo>
                    <a:pt x="678582" y="970423"/>
                    <a:pt x="691416" y="922296"/>
                    <a:pt x="741146" y="853315"/>
                  </a:cubicBezTo>
                  <a:cubicBezTo>
                    <a:pt x="790876" y="784334"/>
                    <a:pt x="880712" y="689686"/>
                    <a:pt x="933651" y="622309"/>
                  </a:cubicBezTo>
                  <a:cubicBezTo>
                    <a:pt x="986590" y="554932"/>
                    <a:pt x="1013861" y="492368"/>
                    <a:pt x="1058779" y="449054"/>
                  </a:cubicBezTo>
                  <a:cubicBezTo>
                    <a:pt x="1103697" y="405740"/>
                    <a:pt x="1150219" y="362427"/>
                    <a:pt x="1203158" y="362427"/>
                  </a:cubicBezTo>
                  <a:cubicBezTo>
                    <a:pt x="1256097" y="362427"/>
                    <a:pt x="1341120" y="408949"/>
                    <a:pt x="1376413" y="449054"/>
                  </a:cubicBezTo>
                  <a:cubicBezTo>
                    <a:pt x="1411706" y="489159"/>
                    <a:pt x="1397268" y="542099"/>
                    <a:pt x="1414914" y="603059"/>
                  </a:cubicBezTo>
                  <a:cubicBezTo>
                    <a:pt x="1432560" y="664019"/>
                    <a:pt x="1451811" y="768292"/>
                    <a:pt x="1482291" y="814814"/>
                  </a:cubicBezTo>
                  <a:cubicBezTo>
                    <a:pt x="1512771" y="861336"/>
                    <a:pt x="1548064" y="885399"/>
                    <a:pt x="1597794" y="882191"/>
                  </a:cubicBezTo>
                  <a:cubicBezTo>
                    <a:pt x="1647524" y="878983"/>
                    <a:pt x="1735756" y="830857"/>
                    <a:pt x="1780674" y="795564"/>
                  </a:cubicBezTo>
                  <a:cubicBezTo>
                    <a:pt x="1825592" y="760271"/>
                    <a:pt x="1838425" y="700915"/>
                    <a:pt x="1867301" y="670435"/>
                  </a:cubicBezTo>
                  <a:cubicBezTo>
                    <a:pt x="1896177" y="639955"/>
                    <a:pt x="1910615" y="617496"/>
                    <a:pt x="1953929" y="612684"/>
                  </a:cubicBezTo>
                  <a:cubicBezTo>
                    <a:pt x="1997243" y="607871"/>
                    <a:pt x="2075849" y="619101"/>
                    <a:pt x="2127184" y="641560"/>
                  </a:cubicBezTo>
                  <a:cubicBezTo>
                    <a:pt x="2178519" y="664019"/>
                    <a:pt x="2226645" y="721770"/>
                    <a:pt x="2261937" y="747437"/>
                  </a:cubicBezTo>
                  <a:cubicBezTo>
                    <a:pt x="2297229" y="773104"/>
                    <a:pt x="2297230" y="779522"/>
                    <a:pt x="2338939" y="795564"/>
                  </a:cubicBezTo>
                  <a:cubicBezTo>
                    <a:pt x="2380648" y="811606"/>
                    <a:pt x="2460859" y="846898"/>
                    <a:pt x="2512194" y="843690"/>
                  </a:cubicBezTo>
                  <a:cubicBezTo>
                    <a:pt x="2563529" y="840482"/>
                    <a:pt x="2605239" y="829252"/>
                    <a:pt x="2646948" y="776313"/>
                  </a:cubicBezTo>
                  <a:cubicBezTo>
                    <a:pt x="2688657" y="723374"/>
                    <a:pt x="2723950" y="593433"/>
                    <a:pt x="2762451" y="526056"/>
                  </a:cubicBezTo>
                  <a:cubicBezTo>
                    <a:pt x="2800952" y="458679"/>
                    <a:pt x="2831432" y="428199"/>
                    <a:pt x="2877954" y="372052"/>
                  </a:cubicBezTo>
                  <a:cubicBezTo>
                    <a:pt x="2924476" y="315905"/>
                    <a:pt x="2990249" y="232486"/>
                    <a:pt x="3041584" y="189172"/>
                  </a:cubicBezTo>
                  <a:cubicBezTo>
                    <a:pt x="3092919" y="145858"/>
                    <a:pt x="3185962" y="112170"/>
                    <a:pt x="3185962" y="112170"/>
                  </a:cubicBezTo>
                  <a:cubicBezTo>
                    <a:pt x="3237297" y="84899"/>
                    <a:pt x="3304674" y="43189"/>
                    <a:pt x="3349592" y="25543"/>
                  </a:cubicBezTo>
                  <a:cubicBezTo>
                    <a:pt x="3394510" y="7897"/>
                    <a:pt x="3415365" y="-9750"/>
                    <a:pt x="3455470" y="6292"/>
                  </a:cubicBezTo>
                  <a:cubicBezTo>
                    <a:pt x="3495575" y="22334"/>
                    <a:pt x="3550119" y="62439"/>
                    <a:pt x="3590224" y="121795"/>
                  </a:cubicBezTo>
                  <a:cubicBezTo>
                    <a:pt x="3630329" y="181151"/>
                    <a:pt x="3662413" y="282216"/>
                    <a:pt x="3696101" y="362427"/>
                  </a:cubicBezTo>
                  <a:cubicBezTo>
                    <a:pt x="3729789" y="442638"/>
                    <a:pt x="3744228" y="510015"/>
                    <a:pt x="3792354" y="603059"/>
                  </a:cubicBezTo>
                  <a:cubicBezTo>
                    <a:pt x="3840480" y="696103"/>
                    <a:pt x="3946358" y="850107"/>
                    <a:pt x="3984859" y="920692"/>
                  </a:cubicBezTo>
                  <a:cubicBezTo>
                    <a:pt x="4023360" y="991277"/>
                    <a:pt x="3986463" y="976840"/>
                    <a:pt x="4023360" y="1026570"/>
                  </a:cubicBezTo>
                  <a:cubicBezTo>
                    <a:pt x="4060257" y="1076300"/>
                    <a:pt x="4118008" y="1167740"/>
                    <a:pt x="4206240" y="1219075"/>
                  </a:cubicBezTo>
                  <a:cubicBezTo>
                    <a:pt x="4294472" y="1270410"/>
                    <a:pt x="4430830" y="1318537"/>
                    <a:pt x="4552750" y="1334579"/>
                  </a:cubicBezTo>
                  <a:cubicBezTo>
                    <a:pt x="4674670" y="1350621"/>
                    <a:pt x="4804611" y="1340995"/>
                    <a:pt x="4937760" y="1315328"/>
                  </a:cubicBezTo>
                  <a:cubicBezTo>
                    <a:pt x="5070909" y="1289661"/>
                    <a:pt x="5252186" y="1217471"/>
                    <a:pt x="5351647" y="1180574"/>
                  </a:cubicBezTo>
                  <a:cubicBezTo>
                    <a:pt x="5451108" y="1143677"/>
                    <a:pt x="5478380" y="1122823"/>
                    <a:pt x="5534527" y="1093947"/>
                  </a:cubicBezTo>
                  <a:cubicBezTo>
                    <a:pt x="5590674" y="1065071"/>
                    <a:pt x="5635592" y="1032987"/>
                    <a:pt x="5688531" y="1007320"/>
                  </a:cubicBezTo>
                  <a:cubicBezTo>
                    <a:pt x="5741470" y="981653"/>
                    <a:pt x="5792804" y="955985"/>
                    <a:pt x="5852160" y="939943"/>
                  </a:cubicBezTo>
                  <a:cubicBezTo>
                    <a:pt x="5911516" y="923901"/>
                    <a:pt x="5994935" y="914275"/>
                    <a:pt x="6044666" y="911067"/>
                  </a:cubicBezTo>
                  <a:cubicBezTo>
                    <a:pt x="6094397" y="907859"/>
                    <a:pt x="6112043" y="911067"/>
                    <a:pt x="6150544" y="920692"/>
                  </a:cubicBezTo>
                  <a:cubicBezTo>
                    <a:pt x="6189045" y="930317"/>
                    <a:pt x="6227546" y="909463"/>
                    <a:pt x="6275672" y="968819"/>
                  </a:cubicBezTo>
                  <a:cubicBezTo>
                    <a:pt x="6323798" y="1028175"/>
                    <a:pt x="6359091" y="1196617"/>
                    <a:pt x="6439301" y="1276827"/>
                  </a:cubicBezTo>
                  <a:cubicBezTo>
                    <a:pt x="6519511" y="1357037"/>
                    <a:pt x="6671912" y="1414789"/>
                    <a:pt x="6756935" y="1450082"/>
                  </a:cubicBezTo>
                  <a:cubicBezTo>
                    <a:pt x="6841958" y="1485375"/>
                    <a:pt x="6875646" y="1490187"/>
                    <a:pt x="6949440" y="1488583"/>
                  </a:cubicBezTo>
                  <a:cubicBezTo>
                    <a:pt x="7023234" y="1486979"/>
                    <a:pt x="7127508" y="1453290"/>
                    <a:pt x="7199697" y="1440456"/>
                  </a:cubicBezTo>
                  <a:cubicBezTo>
                    <a:pt x="7271887" y="1427622"/>
                    <a:pt x="7321617" y="1413185"/>
                    <a:pt x="7382577" y="1411581"/>
                  </a:cubicBezTo>
                  <a:cubicBezTo>
                    <a:pt x="7443537" y="1409977"/>
                    <a:pt x="7507706" y="1401955"/>
                    <a:pt x="7565457" y="1430831"/>
                  </a:cubicBezTo>
                  <a:cubicBezTo>
                    <a:pt x="7623208" y="1459707"/>
                    <a:pt x="7672940" y="1520666"/>
                    <a:pt x="7729087" y="1584835"/>
                  </a:cubicBezTo>
                  <a:cubicBezTo>
                    <a:pt x="7785234" y="1649004"/>
                    <a:pt x="7854215" y="1742048"/>
                    <a:pt x="7902341" y="1815842"/>
                  </a:cubicBezTo>
                  <a:cubicBezTo>
                    <a:pt x="7950467" y="1889636"/>
                    <a:pt x="7979344" y="1974658"/>
                    <a:pt x="8017845" y="2027597"/>
                  </a:cubicBezTo>
                  <a:cubicBezTo>
                    <a:pt x="8056346" y="2080536"/>
                    <a:pt x="8104472" y="2104599"/>
                    <a:pt x="8133348" y="2133475"/>
                  </a:cubicBezTo>
                  <a:cubicBezTo>
                    <a:pt x="8162224" y="2162351"/>
                    <a:pt x="8173453" y="2183206"/>
                    <a:pt x="8191099" y="2200852"/>
                  </a:cubicBezTo>
                  <a:cubicBezTo>
                    <a:pt x="8208745" y="2218498"/>
                    <a:pt x="8223985" y="2228925"/>
                    <a:pt x="8239226" y="2239353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8" name="Ελεύθερη σχεδίαση 7"/>
            <p:cNvSpPr/>
            <p:nvPr/>
          </p:nvSpPr>
          <p:spPr>
            <a:xfrm>
              <a:off x="462013" y="3915825"/>
              <a:ext cx="8230024" cy="916057"/>
            </a:xfrm>
            <a:custGeom>
              <a:avLst/>
              <a:gdLst>
                <a:gd name="connsiteX0" fmla="*/ 0 w 8230024"/>
                <a:gd name="connsiteY0" fmla="*/ 511796 h 916057"/>
                <a:gd name="connsiteX1" fmla="*/ 548640 w 8230024"/>
                <a:gd name="connsiteY1" fmla="*/ 357792 h 916057"/>
                <a:gd name="connsiteX2" fmla="*/ 1183907 w 8230024"/>
                <a:gd name="connsiteY2" fmla="*/ 223038 h 916057"/>
                <a:gd name="connsiteX3" fmla="*/ 1819174 w 8230024"/>
                <a:gd name="connsiteY3" fmla="*/ 146036 h 916057"/>
                <a:gd name="connsiteX4" fmla="*/ 2435191 w 8230024"/>
                <a:gd name="connsiteY4" fmla="*/ 59409 h 916057"/>
                <a:gd name="connsiteX5" fmla="*/ 2935705 w 8230024"/>
                <a:gd name="connsiteY5" fmla="*/ 49783 h 916057"/>
                <a:gd name="connsiteX6" fmla="*/ 3407343 w 8230024"/>
                <a:gd name="connsiteY6" fmla="*/ 11282 h 916057"/>
                <a:gd name="connsiteX7" fmla="*/ 3821229 w 8230024"/>
                <a:gd name="connsiteY7" fmla="*/ 1657 h 916057"/>
                <a:gd name="connsiteX8" fmla="*/ 4485372 w 8230024"/>
                <a:gd name="connsiteY8" fmla="*/ 40158 h 916057"/>
                <a:gd name="connsiteX9" fmla="*/ 5053263 w 8230024"/>
                <a:gd name="connsiteY9" fmla="*/ 88284 h 916057"/>
                <a:gd name="connsiteX10" fmla="*/ 5755907 w 8230024"/>
                <a:gd name="connsiteY10" fmla="*/ 194162 h 916057"/>
                <a:gd name="connsiteX11" fmla="*/ 6622181 w 8230024"/>
                <a:gd name="connsiteY11" fmla="*/ 367417 h 916057"/>
                <a:gd name="connsiteX12" fmla="*/ 7180446 w 8230024"/>
                <a:gd name="connsiteY12" fmla="*/ 521421 h 916057"/>
                <a:gd name="connsiteX13" fmla="*/ 7690585 w 8230024"/>
                <a:gd name="connsiteY13" fmla="*/ 704301 h 916057"/>
                <a:gd name="connsiteX14" fmla="*/ 8142972 w 8230024"/>
                <a:gd name="connsiteY14" fmla="*/ 867931 h 916057"/>
                <a:gd name="connsiteX15" fmla="*/ 8229600 w 8230024"/>
                <a:gd name="connsiteY15" fmla="*/ 916057 h 91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30024" h="916057">
                  <a:moveTo>
                    <a:pt x="0" y="511796"/>
                  </a:moveTo>
                  <a:cubicBezTo>
                    <a:pt x="175661" y="458857"/>
                    <a:pt x="351322" y="405918"/>
                    <a:pt x="548640" y="357792"/>
                  </a:cubicBezTo>
                  <a:cubicBezTo>
                    <a:pt x="745958" y="309666"/>
                    <a:pt x="972151" y="258331"/>
                    <a:pt x="1183907" y="223038"/>
                  </a:cubicBezTo>
                  <a:cubicBezTo>
                    <a:pt x="1395663" y="187745"/>
                    <a:pt x="1819174" y="146036"/>
                    <a:pt x="1819174" y="146036"/>
                  </a:cubicBezTo>
                  <a:cubicBezTo>
                    <a:pt x="2027721" y="118764"/>
                    <a:pt x="2249103" y="75451"/>
                    <a:pt x="2435191" y="59409"/>
                  </a:cubicBezTo>
                  <a:cubicBezTo>
                    <a:pt x="2621279" y="43367"/>
                    <a:pt x="2773680" y="57804"/>
                    <a:pt x="2935705" y="49783"/>
                  </a:cubicBezTo>
                  <a:cubicBezTo>
                    <a:pt x="3097730" y="41762"/>
                    <a:pt x="3259756" y="19303"/>
                    <a:pt x="3407343" y="11282"/>
                  </a:cubicBezTo>
                  <a:cubicBezTo>
                    <a:pt x="3554930" y="3261"/>
                    <a:pt x="3641558" y="-3156"/>
                    <a:pt x="3821229" y="1657"/>
                  </a:cubicBezTo>
                  <a:cubicBezTo>
                    <a:pt x="4000900" y="6470"/>
                    <a:pt x="4280033" y="25720"/>
                    <a:pt x="4485372" y="40158"/>
                  </a:cubicBezTo>
                  <a:cubicBezTo>
                    <a:pt x="4690711" y="54596"/>
                    <a:pt x="4841507" y="62617"/>
                    <a:pt x="5053263" y="88284"/>
                  </a:cubicBezTo>
                  <a:cubicBezTo>
                    <a:pt x="5265019" y="113951"/>
                    <a:pt x="5494421" y="147640"/>
                    <a:pt x="5755907" y="194162"/>
                  </a:cubicBezTo>
                  <a:cubicBezTo>
                    <a:pt x="6017393" y="240684"/>
                    <a:pt x="6384758" y="312874"/>
                    <a:pt x="6622181" y="367417"/>
                  </a:cubicBezTo>
                  <a:cubicBezTo>
                    <a:pt x="6859604" y="421960"/>
                    <a:pt x="7002379" y="465274"/>
                    <a:pt x="7180446" y="521421"/>
                  </a:cubicBezTo>
                  <a:cubicBezTo>
                    <a:pt x="7358513" y="577568"/>
                    <a:pt x="7690585" y="704301"/>
                    <a:pt x="7690585" y="704301"/>
                  </a:cubicBezTo>
                  <a:lnTo>
                    <a:pt x="8142972" y="867931"/>
                  </a:lnTo>
                  <a:cubicBezTo>
                    <a:pt x="8232808" y="903224"/>
                    <a:pt x="8231204" y="909640"/>
                    <a:pt x="8229600" y="91605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7" name="Ελεύθερη σχεδίαση 6"/>
            <p:cNvSpPr/>
            <p:nvPr/>
          </p:nvSpPr>
          <p:spPr>
            <a:xfrm>
              <a:off x="452387" y="3656583"/>
              <a:ext cx="8240820" cy="1352982"/>
            </a:xfrm>
            <a:custGeom>
              <a:avLst/>
              <a:gdLst>
                <a:gd name="connsiteX0" fmla="*/ 0 w 8240820"/>
                <a:gd name="connsiteY0" fmla="*/ 549657 h 1352982"/>
                <a:gd name="connsiteX1" fmla="*/ 298384 w 8240820"/>
                <a:gd name="connsiteY1" fmla="*/ 414903 h 1352982"/>
                <a:gd name="connsiteX2" fmla="*/ 510139 w 8240820"/>
                <a:gd name="connsiteY2" fmla="*/ 366777 h 1352982"/>
                <a:gd name="connsiteX3" fmla="*/ 635268 w 8240820"/>
                <a:gd name="connsiteY3" fmla="*/ 289775 h 1352982"/>
                <a:gd name="connsiteX4" fmla="*/ 1106906 w 8240820"/>
                <a:gd name="connsiteY4" fmla="*/ 174272 h 1352982"/>
                <a:gd name="connsiteX5" fmla="*/ 1549668 w 8240820"/>
                <a:gd name="connsiteY5" fmla="*/ 116520 h 1352982"/>
                <a:gd name="connsiteX6" fmla="*/ 1876927 w 8240820"/>
                <a:gd name="connsiteY6" fmla="*/ 68394 h 1352982"/>
                <a:gd name="connsiteX7" fmla="*/ 2030931 w 8240820"/>
                <a:gd name="connsiteY7" fmla="*/ 49143 h 1352982"/>
                <a:gd name="connsiteX8" fmla="*/ 2136809 w 8240820"/>
                <a:gd name="connsiteY8" fmla="*/ 58769 h 1352982"/>
                <a:gd name="connsiteX9" fmla="*/ 2319689 w 8240820"/>
                <a:gd name="connsiteY9" fmla="*/ 29893 h 1352982"/>
                <a:gd name="connsiteX10" fmla="*/ 2531445 w 8240820"/>
                <a:gd name="connsiteY10" fmla="*/ 1017 h 1352982"/>
                <a:gd name="connsiteX11" fmla="*/ 2781701 w 8240820"/>
                <a:gd name="connsiteY11" fmla="*/ 68394 h 1352982"/>
                <a:gd name="connsiteX12" fmla="*/ 3253339 w 8240820"/>
                <a:gd name="connsiteY12" fmla="*/ 106895 h 1352982"/>
                <a:gd name="connsiteX13" fmla="*/ 3724977 w 8240820"/>
                <a:gd name="connsiteY13" fmla="*/ 145396 h 1352982"/>
                <a:gd name="connsiteX14" fmla="*/ 4292868 w 8240820"/>
                <a:gd name="connsiteY14" fmla="*/ 155021 h 1352982"/>
                <a:gd name="connsiteX15" fmla="*/ 4687504 w 8240820"/>
                <a:gd name="connsiteY15" fmla="*/ 155021 h 1352982"/>
                <a:gd name="connsiteX16" fmla="*/ 5091765 w 8240820"/>
                <a:gd name="connsiteY16" fmla="*/ 183897 h 1352982"/>
                <a:gd name="connsiteX17" fmla="*/ 5553777 w 8240820"/>
                <a:gd name="connsiteY17" fmla="*/ 222398 h 1352982"/>
                <a:gd name="connsiteX18" fmla="*/ 5909912 w 8240820"/>
                <a:gd name="connsiteY18" fmla="*/ 241649 h 1352982"/>
                <a:gd name="connsiteX19" fmla="*/ 6294922 w 8240820"/>
                <a:gd name="connsiteY19" fmla="*/ 376402 h 1352982"/>
                <a:gd name="connsiteX20" fmla="*/ 6641432 w 8240820"/>
                <a:gd name="connsiteY20" fmla="*/ 491905 h 1352982"/>
                <a:gd name="connsiteX21" fmla="*/ 7103445 w 8240820"/>
                <a:gd name="connsiteY21" fmla="*/ 732537 h 1352982"/>
                <a:gd name="connsiteX22" fmla="*/ 7536581 w 8240820"/>
                <a:gd name="connsiteY22" fmla="*/ 915417 h 1352982"/>
                <a:gd name="connsiteX23" fmla="*/ 7969718 w 8240820"/>
                <a:gd name="connsiteY23" fmla="*/ 1165674 h 1352982"/>
                <a:gd name="connsiteX24" fmla="*/ 8210350 w 8240820"/>
                <a:gd name="connsiteY24" fmla="*/ 1329303 h 1352982"/>
                <a:gd name="connsiteX25" fmla="*/ 8229600 w 8240820"/>
                <a:gd name="connsiteY25" fmla="*/ 1348554 h 1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240820" h="1352982">
                  <a:moveTo>
                    <a:pt x="0" y="549657"/>
                  </a:moveTo>
                  <a:cubicBezTo>
                    <a:pt x="106680" y="497520"/>
                    <a:pt x="213361" y="445383"/>
                    <a:pt x="298384" y="414903"/>
                  </a:cubicBezTo>
                  <a:cubicBezTo>
                    <a:pt x="383407" y="384423"/>
                    <a:pt x="453992" y="387632"/>
                    <a:pt x="510139" y="366777"/>
                  </a:cubicBezTo>
                  <a:cubicBezTo>
                    <a:pt x="566286" y="345922"/>
                    <a:pt x="535807" y="321859"/>
                    <a:pt x="635268" y="289775"/>
                  </a:cubicBezTo>
                  <a:cubicBezTo>
                    <a:pt x="734729" y="257691"/>
                    <a:pt x="954506" y="203148"/>
                    <a:pt x="1106906" y="174272"/>
                  </a:cubicBezTo>
                  <a:cubicBezTo>
                    <a:pt x="1259306" y="145396"/>
                    <a:pt x="1549668" y="116520"/>
                    <a:pt x="1549668" y="116520"/>
                  </a:cubicBezTo>
                  <a:lnTo>
                    <a:pt x="1876927" y="68394"/>
                  </a:lnTo>
                  <a:cubicBezTo>
                    <a:pt x="1957138" y="57164"/>
                    <a:pt x="1987617" y="50747"/>
                    <a:pt x="2030931" y="49143"/>
                  </a:cubicBezTo>
                  <a:cubicBezTo>
                    <a:pt x="2074245" y="47539"/>
                    <a:pt x="2088683" y="61977"/>
                    <a:pt x="2136809" y="58769"/>
                  </a:cubicBezTo>
                  <a:cubicBezTo>
                    <a:pt x="2184935" y="55561"/>
                    <a:pt x="2319689" y="29893"/>
                    <a:pt x="2319689" y="29893"/>
                  </a:cubicBezTo>
                  <a:cubicBezTo>
                    <a:pt x="2385462" y="20268"/>
                    <a:pt x="2454443" y="-5400"/>
                    <a:pt x="2531445" y="1017"/>
                  </a:cubicBezTo>
                  <a:cubicBezTo>
                    <a:pt x="2608447" y="7434"/>
                    <a:pt x="2661385" y="50748"/>
                    <a:pt x="2781701" y="68394"/>
                  </a:cubicBezTo>
                  <a:cubicBezTo>
                    <a:pt x="2902017" y="86040"/>
                    <a:pt x="3253339" y="106895"/>
                    <a:pt x="3253339" y="106895"/>
                  </a:cubicBezTo>
                  <a:cubicBezTo>
                    <a:pt x="3410551" y="119729"/>
                    <a:pt x="3551722" y="137375"/>
                    <a:pt x="3724977" y="145396"/>
                  </a:cubicBezTo>
                  <a:cubicBezTo>
                    <a:pt x="3898232" y="153417"/>
                    <a:pt x="4292868" y="155021"/>
                    <a:pt x="4292868" y="155021"/>
                  </a:cubicBezTo>
                  <a:cubicBezTo>
                    <a:pt x="4453289" y="156625"/>
                    <a:pt x="4554355" y="150208"/>
                    <a:pt x="4687504" y="155021"/>
                  </a:cubicBezTo>
                  <a:cubicBezTo>
                    <a:pt x="4820653" y="159834"/>
                    <a:pt x="5091765" y="183897"/>
                    <a:pt x="5091765" y="183897"/>
                  </a:cubicBezTo>
                  <a:lnTo>
                    <a:pt x="5553777" y="222398"/>
                  </a:lnTo>
                  <a:cubicBezTo>
                    <a:pt x="5690135" y="232023"/>
                    <a:pt x="5786388" y="215982"/>
                    <a:pt x="5909912" y="241649"/>
                  </a:cubicBezTo>
                  <a:cubicBezTo>
                    <a:pt x="6033436" y="267316"/>
                    <a:pt x="6294922" y="376402"/>
                    <a:pt x="6294922" y="376402"/>
                  </a:cubicBezTo>
                  <a:cubicBezTo>
                    <a:pt x="6416842" y="418111"/>
                    <a:pt x="6506678" y="432549"/>
                    <a:pt x="6641432" y="491905"/>
                  </a:cubicBezTo>
                  <a:cubicBezTo>
                    <a:pt x="6776186" y="551261"/>
                    <a:pt x="6954254" y="661952"/>
                    <a:pt x="7103445" y="732537"/>
                  </a:cubicBezTo>
                  <a:cubicBezTo>
                    <a:pt x="7252637" y="803122"/>
                    <a:pt x="7392202" y="843228"/>
                    <a:pt x="7536581" y="915417"/>
                  </a:cubicBezTo>
                  <a:cubicBezTo>
                    <a:pt x="7680960" y="987607"/>
                    <a:pt x="7857423" y="1096693"/>
                    <a:pt x="7969718" y="1165674"/>
                  </a:cubicBezTo>
                  <a:cubicBezTo>
                    <a:pt x="8082013" y="1234655"/>
                    <a:pt x="8167036" y="1298823"/>
                    <a:pt x="8210350" y="1329303"/>
                  </a:cubicBezTo>
                  <a:cubicBezTo>
                    <a:pt x="8253664" y="1359783"/>
                    <a:pt x="8241632" y="1354168"/>
                    <a:pt x="8229600" y="134855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9" name="Ελεύθερη σχεδίαση 8"/>
            <p:cNvSpPr/>
            <p:nvPr/>
          </p:nvSpPr>
          <p:spPr>
            <a:xfrm>
              <a:off x="452387" y="4215865"/>
              <a:ext cx="7247824" cy="962527"/>
            </a:xfrm>
            <a:custGeom>
              <a:avLst/>
              <a:gdLst>
                <a:gd name="connsiteX0" fmla="*/ 0 w 7247824"/>
                <a:gd name="connsiteY0" fmla="*/ 808522 h 962527"/>
                <a:gd name="connsiteX1" fmla="*/ 269508 w 7247824"/>
                <a:gd name="connsiteY1" fmla="*/ 693019 h 962527"/>
                <a:gd name="connsiteX2" fmla="*/ 837398 w 7247824"/>
                <a:gd name="connsiteY2" fmla="*/ 452388 h 962527"/>
                <a:gd name="connsiteX3" fmla="*/ 1732548 w 7247824"/>
                <a:gd name="connsiteY3" fmla="*/ 192506 h 962527"/>
                <a:gd name="connsiteX4" fmla="*/ 2598821 w 7247824"/>
                <a:gd name="connsiteY4" fmla="*/ 38501 h 962527"/>
                <a:gd name="connsiteX5" fmla="*/ 3715352 w 7247824"/>
                <a:gd name="connsiteY5" fmla="*/ 0 h 962527"/>
                <a:gd name="connsiteX6" fmla="*/ 4398746 w 7247824"/>
                <a:gd name="connsiteY6" fmla="*/ 38501 h 962527"/>
                <a:gd name="connsiteX7" fmla="*/ 5197642 w 7247824"/>
                <a:gd name="connsiteY7" fmla="*/ 192506 h 962527"/>
                <a:gd name="connsiteX8" fmla="*/ 5746282 w 7247824"/>
                <a:gd name="connsiteY8" fmla="*/ 346510 h 962527"/>
                <a:gd name="connsiteX9" fmla="*/ 6391175 w 7247824"/>
                <a:gd name="connsiteY9" fmla="*/ 529390 h 962527"/>
                <a:gd name="connsiteX10" fmla="*/ 6910939 w 7247824"/>
                <a:gd name="connsiteY10" fmla="*/ 770021 h 962527"/>
                <a:gd name="connsiteX11" fmla="*/ 7199697 w 7247824"/>
                <a:gd name="connsiteY11" fmla="*/ 933651 h 962527"/>
                <a:gd name="connsiteX12" fmla="*/ 7247824 w 7247824"/>
                <a:gd name="connsiteY12" fmla="*/ 962527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47824" h="962527">
                  <a:moveTo>
                    <a:pt x="0" y="808522"/>
                  </a:moveTo>
                  <a:lnTo>
                    <a:pt x="269508" y="693019"/>
                  </a:lnTo>
                  <a:cubicBezTo>
                    <a:pt x="409074" y="633663"/>
                    <a:pt x="593558" y="535807"/>
                    <a:pt x="837398" y="452388"/>
                  </a:cubicBezTo>
                  <a:cubicBezTo>
                    <a:pt x="1081238" y="368969"/>
                    <a:pt x="1438977" y="261487"/>
                    <a:pt x="1732548" y="192506"/>
                  </a:cubicBezTo>
                  <a:cubicBezTo>
                    <a:pt x="2026119" y="123525"/>
                    <a:pt x="2268354" y="70585"/>
                    <a:pt x="2598821" y="38501"/>
                  </a:cubicBezTo>
                  <a:cubicBezTo>
                    <a:pt x="2929288" y="6417"/>
                    <a:pt x="3415365" y="0"/>
                    <a:pt x="3715352" y="0"/>
                  </a:cubicBezTo>
                  <a:cubicBezTo>
                    <a:pt x="4015339" y="0"/>
                    <a:pt x="4151698" y="6417"/>
                    <a:pt x="4398746" y="38501"/>
                  </a:cubicBezTo>
                  <a:cubicBezTo>
                    <a:pt x="4645794" y="70585"/>
                    <a:pt x="4973053" y="141171"/>
                    <a:pt x="5197642" y="192506"/>
                  </a:cubicBezTo>
                  <a:cubicBezTo>
                    <a:pt x="5422231" y="243841"/>
                    <a:pt x="5746282" y="346510"/>
                    <a:pt x="5746282" y="346510"/>
                  </a:cubicBezTo>
                  <a:cubicBezTo>
                    <a:pt x="5945204" y="402657"/>
                    <a:pt x="6197066" y="458805"/>
                    <a:pt x="6391175" y="529390"/>
                  </a:cubicBezTo>
                  <a:cubicBezTo>
                    <a:pt x="6585284" y="599975"/>
                    <a:pt x="6776185" y="702644"/>
                    <a:pt x="6910939" y="770021"/>
                  </a:cubicBezTo>
                  <a:cubicBezTo>
                    <a:pt x="7045693" y="837398"/>
                    <a:pt x="7143550" y="901567"/>
                    <a:pt x="7199697" y="933651"/>
                  </a:cubicBezTo>
                  <a:cubicBezTo>
                    <a:pt x="7255844" y="965735"/>
                    <a:pt x="7239803" y="960923"/>
                    <a:pt x="7247824" y="962527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2" name="Ελεύθερη σχεδίαση 11"/>
            <p:cNvSpPr/>
            <p:nvPr/>
          </p:nvSpPr>
          <p:spPr>
            <a:xfrm>
              <a:off x="452371" y="4052065"/>
              <a:ext cx="447499" cy="241685"/>
            </a:xfrm>
            <a:custGeom>
              <a:avLst/>
              <a:gdLst>
                <a:gd name="connsiteX0" fmla="*/ 16 w 447499"/>
                <a:gd name="connsiteY0" fmla="*/ 192676 h 241685"/>
                <a:gd name="connsiteX1" fmla="*/ 163646 w 447499"/>
                <a:gd name="connsiteY1" fmla="*/ 115674 h 241685"/>
                <a:gd name="connsiteX2" fmla="*/ 404277 w 447499"/>
                <a:gd name="connsiteY2" fmla="*/ 29047 h 241685"/>
                <a:gd name="connsiteX3" fmla="*/ 442778 w 447499"/>
                <a:gd name="connsiteY3" fmla="*/ 9796 h 241685"/>
                <a:gd name="connsiteX4" fmla="*/ 346526 w 447499"/>
                <a:gd name="connsiteY4" fmla="*/ 173426 h 241685"/>
                <a:gd name="connsiteX5" fmla="*/ 259898 w 447499"/>
                <a:gd name="connsiteY5" fmla="*/ 240802 h 241685"/>
                <a:gd name="connsiteX6" fmla="*/ 154021 w 447499"/>
                <a:gd name="connsiteY6" fmla="*/ 211927 h 241685"/>
                <a:gd name="connsiteX7" fmla="*/ 16 w 447499"/>
                <a:gd name="connsiteY7" fmla="*/ 192676 h 24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499" h="241685">
                  <a:moveTo>
                    <a:pt x="16" y="192676"/>
                  </a:moveTo>
                  <a:cubicBezTo>
                    <a:pt x="1620" y="176634"/>
                    <a:pt x="96269" y="142945"/>
                    <a:pt x="163646" y="115674"/>
                  </a:cubicBezTo>
                  <a:cubicBezTo>
                    <a:pt x="231023" y="88403"/>
                    <a:pt x="357755" y="46693"/>
                    <a:pt x="404277" y="29047"/>
                  </a:cubicBezTo>
                  <a:cubicBezTo>
                    <a:pt x="450799" y="11401"/>
                    <a:pt x="452403" y="-14267"/>
                    <a:pt x="442778" y="9796"/>
                  </a:cubicBezTo>
                  <a:cubicBezTo>
                    <a:pt x="433153" y="33859"/>
                    <a:pt x="377006" y="134925"/>
                    <a:pt x="346526" y="173426"/>
                  </a:cubicBezTo>
                  <a:cubicBezTo>
                    <a:pt x="316046" y="211927"/>
                    <a:pt x="291982" y="234385"/>
                    <a:pt x="259898" y="240802"/>
                  </a:cubicBezTo>
                  <a:cubicBezTo>
                    <a:pt x="227814" y="247219"/>
                    <a:pt x="192522" y="216740"/>
                    <a:pt x="154021" y="211927"/>
                  </a:cubicBezTo>
                  <a:cubicBezTo>
                    <a:pt x="115520" y="207115"/>
                    <a:pt x="-1588" y="208718"/>
                    <a:pt x="16" y="19267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14" name="Ευθεία γραμμή σύνδεσης 13"/>
            <p:cNvCxnSpPr/>
            <p:nvPr/>
          </p:nvCxnSpPr>
          <p:spPr>
            <a:xfrm>
              <a:off x="4932040" y="2874133"/>
              <a:ext cx="0" cy="8996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/>
            <p:cNvCxnSpPr/>
            <p:nvPr/>
          </p:nvCxnSpPr>
          <p:spPr>
            <a:xfrm>
              <a:off x="5192553" y="3542127"/>
              <a:ext cx="0" cy="2217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100456" y="2193723"/>
              <a:ext cx="2796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Επιφάνεια θάλασσας (μη διορθωμένη)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63494" y="3157178"/>
              <a:ext cx="713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ΜΣΘ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7355" y="2701554"/>
              <a:ext cx="2796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Φυσική γήινη επιφάνεια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20782757">
              <a:off x="990050" y="3524868"/>
              <a:ext cx="11518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Γεωειδές 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21160730">
              <a:off x="1190707" y="3743382"/>
              <a:ext cx="1779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Ελλειψοειδές 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20893033">
              <a:off x="1187056" y="4080533"/>
              <a:ext cx="1779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latin typeface="+mn-lt"/>
                </a:rPr>
                <a:t>γ</a:t>
              </a:r>
              <a:r>
                <a:rPr lang="el-GR" sz="2000" dirty="0" smtClean="0">
                  <a:latin typeface="+mn-lt"/>
                </a:rPr>
                <a:t>ήινη σφαίρα</a:t>
              </a:r>
              <a:endParaRPr lang="el-GR" sz="20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2821"/>
            <a:ext cx="8229600" cy="72008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Προσδιορισμός θέσης σημείου</a:t>
            </a:r>
            <a:endParaRPr lang="el-G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Θέση περιεχομένου 4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276040" y="609808"/>
              <a:ext cx="4320480" cy="61315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01124"/>
                    <a:gridCol w="2619356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l-GR" sz="1500" dirty="0" smtClean="0"/>
                            <a:t>Απόσταση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𝑃𝑃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el-GR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sz="1500" dirty="0" smtClean="0"/>
                            <a:t>Αποδοχή</a:t>
                          </a:r>
                          <a:r>
                            <a:rPr lang="en-US" sz="1500" baseline="0" dirty="0" smtClean="0"/>
                            <a:t>d, </a:t>
                          </a:r>
                          <a:r>
                            <a:rPr lang="el-GR" sz="1500" baseline="0" dirty="0" smtClean="0"/>
                            <a:t>από γήινη σφαίρα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77232">
                    <a:tc>
                      <a:txBody>
                        <a:bodyPr/>
                        <a:lstStyle/>
                        <a:p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0.2 mm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10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0.8mm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2.0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6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2.8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70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3.8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80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5.0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90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6.4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100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7.8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1</a:t>
                          </a:r>
                          <a:r>
                            <a:rPr lang="el-GR" sz="1500" dirty="0" smtClean="0"/>
                            <a:t>5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17.7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200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31.4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2</a:t>
                          </a:r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49.0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300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70.6</a:t>
                          </a:r>
                          <a:r>
                            <a:rPr lang="en-US" sz="1500" baseline="0" dirty="0" smtClean="0"/>
                            <a:t>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3</a:t>
                          </a:r>
                          <a:r>
                            <a:rPr lang="el-GR" sz="1500" dirty="0" smtClean="0"/>
                            <a:t>5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96.1cm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357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 m</a:t>
                          </a:r>
                          <a:endParaRPr lang="el-GR" sz="1500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400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1.26 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450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1.59 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dirty="0" smtClean="0"/>
                            <a:t>00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1.96 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20340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5048 m</a:t>
                          </a:r>
                          <a:endParaRPr lang="el-GR" sz="1500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2m</a:t>
                          </a:r>
                          <a:endParaRPr lang="el-GR" sz="1500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Θέση περιεχομένου 4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276040" y="609808"/>
              <a:ext cx="4320480" cy="61315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01124"/>
                    <a:gridCol w="2619356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57" t="-3279" r="-154286" b="-15672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sz="1500" dirty="0" smtClean="0"/>
                            <a:t>Αποδοχή</a:t>
                          </a:r>
                          <a:r>
                            <a:rPr lang="en-US" sz="1500" baseline="0" dirty="0" smtClean="0"/>
                            <a:t>d, </a:t>
                          </a:r>
                          <a:r>
                            <a:rPr lang="el-GR" sz="1500" baseline="0" dirty="0" smtClean="0"/>
                            <a:t>από γήινη σφαίρα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0.2 mm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10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0.8mm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2.0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6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2.8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70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3.8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80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5.0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90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6.4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100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7.8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1</a:t>
                          </a:r>
                          <a:r>
                            <a:rPr lang="el-GR" sz="1500" dirty="0" smtClean="0"/>
                            <a:t>5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17.7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200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31.4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2</a:t>
                          </a:r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49.0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300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70.6</a:t>
                          </a:r>
                          <a:r>
                            <a:rPr lang="en-US" sz="1500" baseline="0" dirty="0" smtClean="0"/>
                            <a:t> 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3</a:t>
                          </a:r>
                          <a:r>
                            <a:rPr lang="el-GR" sz="1500" dirty="0" smtClean="0"/>
                            <a:t>5</a:t>
                          </a:r>
                          <a:r>
                            <a:rPr lang="en-US" sz="1500" dirty="0" smtClean="0"/>
                            <a:t>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96.1cm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357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 m</a:t>
                          </a:r>
                          <a:endParaRPr lang="el-GR" sz="1500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400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1.26 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450</a:t>
                          </a:r>
                          <a:r>
                            <a:rPr lang="el-GR" sz="1500" dirty="0" smtClean="0"/>
                            <a:t>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1.59 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500" dirty="0" smtClean="0"/>
                            <a:t>50</a:t>
                          </a:r>
                          <a:r>
                            <a:rPr lang="en-US" sz="1500" dirty="0" smtClean="0"/>
                            <a:t>00</a:t>
                          </a:r>
                          <a:r>
                            <a:rPr lang="en-US" sz="1500" baseline="0" dirty="0" smtClean="0"/>
                            <a:t> m</a:t>
                          </a:r>
                          <a:endParaRPr lang="el-GR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1.96 m</a:t>
                          </a:r>
                          <a:endParaRPr lang="el-GR" sz="15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5048 m</a:t>
                          </a:r>
                          <a:endParaRPr lang="el-GR" sz="1500" dirty="0" smtClean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dirty="0" smtClean="0"/>
                            <a:t>2m</a:t>
                          </a:r>
                          <a:endParaRPr lang="el-GR" sz="1500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grpSp>
        <p:nvGrpSpPr>
          <p:cNvPr id="6" name="Ομάδα 5"/>
          <p:cNvGrpSpPr/>
          <p:nvPr/>
        </p:nvGrpSpPr>
        <p:grpSpPr>
          <a:xfrm>
            <a:off x="4788025" y="2204864"/>
            <a:ext cx="3898776" cy="2095982"/>
            <a:chOff x="3059832" y="1261010"/>
            <a:chExt cx="4492345" cy="2095982"/>
          </a:xfrm>
        </p:grpSpPr>
        <p:sp>
          <p:nvSpPr>
            <p:cNvPr id="7" name="Έλλειψη 6"/>
            <p:cNvSpPr/>
            <p:nvPr/>
          </p:nvSpPr>
          <p:spPr>
            <a:xfrm>
              <a:off x="3059832" y="1412776"/>
              <a:ext cx="2304256" cy="19442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8" name="Ευθεία γραμμή σύνδεσης 7"/>
            <p:cNvCxnSpPr/>
            <p:nvPr/>
          </p:nvCxnSpPr>
          <p:spPr>
            <a:xfrm flipV="1">
              <a:off x="3635896" y="1268760"/>
              <a:ext cx="2088232" cy="720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Ευθεία γραμμή σύνδεσης 8"/>
            <p:cNvCxnSpPr/>
            <p:nvPr/>
          </p:nvCxnSpPr>
          <p:spPr>
            <a:xfrm flipV="1">
              <a:off x="3059832" y="1340768"/>
              <a:ext cx="576064" cy="1152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Ευθεία γραμμή σύνδεσης 9"/>
            <p:cNvCxnSpPr/>
            <p:nvPr/>
          </p:nvCxnSpPr>
          <p:spPr>
            <a:xfrm flipV="1">
              <a:off x="5076056" y="1268762"/>
              <a:ext cx="648072" cy="1224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Ευθεία γραμμή σύνδεσης 10"/>
            <p:cNvCxnSpPr/>
            <p:nvPr/>
          </p:nvCxnSpPr>
          <p:spPr>
            <a:xfrm>
              <a:off x="3059832" y="2485764"/>
              <a:ext cx="2016224" cy="7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Ευθύγραμμο βέλος σύνδεσης 11"/>
            <p:cNvCxnSpPr/>
            <p:nvPr/>
          </p:nvCxnSpPr>
          <p:spPr>
            <a:xfrm flipH="1">
              <a:off x="3419872" y="1708917"/>
              <a:ext cx="720080" cy="423939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ύγραμμο βέλος σύνδεσης 12"/>
            <p:cNvCxnSpPr/>
            <p:nvPr/>
          </p:nvCxnSpPr>
          <p:spPr>
            <a:xfrm>
              <a:off x="4139952" y="1708917"/>
              <a:ext cx="792088" cy="4970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Ελεύθερη σχεδίαση 13"/>
            <p:cNvSpPr/>
            <p:nvPr/>
          </p:nvSpPr>
          <p:spPr>
            <a:xfrm>
              <a:off x="3645836" y="1742173"/>
              <a:ext cx="454526" cy="625642"/>
            </a:xfrm>
            <a:custGeom>
              <a:avLst/>
              <a:gdLst>
                <a:gd name="connsiteX0" fmla="*/ 454526 w 454526"/>
                <a:gd name="connsiteY0" fmla="*/ 0 h 625642"/>
                <a:gd name="connsiteX1" fmla="*/ 281271 w 454526"/>
                <a:gd name="connsiteY1" fmla="*/ 154004 h 625642"/>
                <a:gd name="connsiteX2" fmla="*/ 156143 w 454526"/>
                <a:gd name="connsiteY2" fmla="*/ 327259 h 625642"/>
                <a:gd name="connsiteX3" fmla="*/ 21389 w 454526"/>
                <a:gd name="connsiteY3" fmla="*/ 558265 h 625642"/>
                <a:gd name="connsiteX4" fmla="*/ 2139 w 454526"/>
                <a:gd name="connsiteY4" fmla="*/ 625642 h 62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526" h="625642">
                  <a:moveTo>
                    <a:pt x="454526" y="0"/>
                  </a:moveTo>
                  <a:cubicBezTo>
                    <a:pt x="392763" y="49730"/>
                    <a:pt x="331001" y="99461"/>
                    <a:pt x="281271" y="154004"/>
                  </a:cubicBezTo>
                  <a:cubicBezTo>
                    <a:pt x="231540" y="208547"/>
                    <a:pt x="199457" y="259882"/>
                    <a:pt x="156143" y="327259"/>
                  </a:cubicBezTo>
                  <a:cubicBezTo>
                    <a:pt x="112829" y="394636"/>
                    <a:pt x="47056" y="508535"/>
                    <a:pt x="21389" y="558265"/>
                  </a:cubicBezTo>
                  <a:cubicBezTo>
                    <a:pt x="-4278" y="607995"/>
                    <a:pt x="-1070" y="616818"/>
                    <a:pt x="2139" y="62564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5" name="Ελεύθερη σχεδίαση 14"/>
            <p:cNvSpPr/>
            <p:nvPr/>
          </p:nvSpPr>
          <p:spPr>
            <a:xfrm>
              <a:off x="4133589" y="1741118"/>
              <a:ext cx="864296" cy="288098"/>
            </a:xfrm>
            <a:custGeom>
              <a:avLst/>
              <a:gdLst>
                <a:gd name="connsiteX0" fmla="*/ 0 w 864296"/>
                <a:gd name="connsiteY0" fmla="*/ 0 h 288098"/>
                <a:gd name="connsiteX1" fmla="*/ 350729 w 864296"/>
                <a:gd name="connsiteY1" fmla="*/ 62630 h 288098"/>
                <a:gd name="connsiteX2" fmla="*/ 688932 w 864296"/>
                <a:gd name="connsiteY2" fmla="*/ 187890 h 288098"/>
                <a:gd name="connsiteX3" fmla="*/ 864296 w 864296"/>
                <a:gd name="connsiteY3" fmla="*/ 288098 h 28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296" h="288098">
                  <a:moveTo>
                    <a:pt x="0" y="0"/>
                  </a:moveTo>
                  <a:cubicBezTo>
                    <a:pt x="117953" y="15657"/>
                    <a:pt x="235907" y="31315"/>
                    <a:pt x="350729" y="62630"/>
                  </a:cubicBezTo>
                  <a:cubicBezTo>
                    <a:pt x="465551" y="93945"/>
                    <a:pt x="603338" y="150312"/>
                    <a:pt x="688932" y="187890"/>
                  </a:cubicBezTo>
                  <a:cubicBezTo>
                    <a:pt x="774526" y="225468"/>
                    <a:pt x="819411" y="256783"/>
                    <a:pt x="864296" y="288098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16" name="Ευθεία γραμμή σύνδεσης 15"/>
            <p:cNvCxnSpPr/>
            <p:nvPr/>
          </p:nvCxnSpPr>
          <p:spPr>
            <a:xfrm>
              <a:off x="3419872" y="2156696"/>
              <a:ext cx="192737" cy="2274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607961" y="1261010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Τοπογραφικό επίπεδο</a:t>
              </a:r>
              <a:endParaRPr lang="el-GR" dirty="0"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7567" y="2661138"/>
              <a:ext cx="1580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Γήινη σφαίρα</a:t>
              </a:r>
              <a:endParaRPr lang="el-GR" dirty="0"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31348" y="1356009"/>
              <a:ext cx="32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P</a:t>
              </a:r>
              <a:endParaRPr lang="el-GR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918590" y="1661007"/>
                  <a:ext cx="3230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8590" y="1661007"/>
                  <a:ext cx="323056" cy="369332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 r="-2173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135902" y="2012811"/>
                  <a:ext cx="3230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902" y="2012811"/>
                  <a:ext cx="323056" cy="369332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 r="-2173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3422649" y="2011386"/>
              <a:ext cx="32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d</a:t>
              </a:r>
              <a:endParaRPr lang="el-GR" dirty="0">
                <a:latin typeface="+mn-lt"/>
              </a:endParaRPr>
            </a:p>
          </p:txBody>
        </p:sp>
      </p:grpSp>
      <p:sp>
        <p:nvSpPr>
          <p:cNvPr id="3" name="Ορθογώνιο 2"/>
          <p:cNvSpPr/>
          <p:nvPr/>
        </p:nvSpPr>
        <p:spPr>
          <a:xfrm>
            <a:off x="4978643" y="6338857"/>
            <a:ext cx="2122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000" dirty="0">
                <a:latin typeface="+mn-lt"/>
                <a:cs typeface="Arial" charset="0"/>
              </a:rPr>
              <a:t>[Λιβιεράτος,1999]</a:t>
            </a:r>
          </a:p>
        </p:txBody>
      </p:sp>
    </p:spTree>
    <p:extLst>
      <p:ext uri="{BB962C8B-B14F-4D97-AF65-F5344CB8AC3E}">
        <p14:creationId xmlns:p14="http://schemas.microsoft.com/office/powerpoint/2010/main" val="12212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Μη  παραλληλία των </a:t>
            </a:r>
            <a:r>
              <a:rPr lang="el-GR" sz="3600" dirty="0" err="1" smtClean="0"/>
              <a:t>κατακορύφων</a:t>
            </a:r>
            <a:r>
              <a:rPr lang="el-GR" sz="3600" dirty="0" smtClean="0"/>
              <a:t> </a:t>
            </a:r>
            <a:r>
              <a:rPr lang="el-GR" sz="3200" b="0" dirty="0" smtClean="0"/>
              <a:t>1</a:t>
            </a:r>
            <a:r>
              <a:rPr lang="en-US" sz="3200" b="0" dirty="0" smtClean="0"/>
              <a:t>/</a:t>
            </a:r>
            <a:r>
              <a:rPr lang="el-GR" sz="3200" b="0" dirty="0" smtClean="0"/>
              <a:t>2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grpSp>
        <p:nvGrpSpPr>
          <p:cNvPr id="41" name="Ομάδα 40"/>
          <p:cNvGrpSpPr/>
          <p:nvPr/>
        </p:nvGrpSpPr>
        <p:grpSpPr>
          <a:xfrm>
            <a:off x="2553776" y="1863486"/>
            <a:ext cx="3999424" cy="3654730"/>
            <a:chOff x="284544" y="1173186"/>
            <a:chExt cx="3999424" cy="3654730"/>
          </a:xfrm>
        </p:grpSpPr>
        <p:sp>
          <p:nvSpPr>
            <p:cNvPr id="42" name="Ελεύθερη σχεδίαση 41"/>
            <p:cNvSpPr/>
            <p:nvPr/>
          </p:nvSpPr>
          <p:spPr>
            <a:xfrm>
              <a:off x="284544" y="3832154"/>
              <a:ext cx="3402011" cy="995762"/>
            </a:xfrm>
            <a:custGeom>
              <a:avLst/>
              <a:gdLst>
                <a:gd name="connsiteX0" fmla="*/ 2670412 w 3402011"/>
                <a:gd name="connsiteY0" fmla="*/ 970852 h 995762"/>
                <a:gd name="connsiteX1" fmla="*/ 2805165 w 3402011"/>
                <a:gd name="connsiteY1" fmla="*/ 797598 h 995762"/>
                <a:gd name="connsiteX2" fmla="*/ 2959170 w 3402011"/>
                <a:gd name="connsiteY2" fmla="*/ 595467 h 995762"/>
                <a:gd name="connsiteX3" fmla="*/ 3161300 w 3402011"/>
                <a:gd name="connsiteY3" fmla="*/ 325960 h 995762"/>
                <a:gd name="connsiteX4" fmla="*/ 3334555 w 3402011"/>
                <a:gd name="connsiteY4" fmla="*/ 104579 h 995762"/>
                <a:gd name="connsiteX5" fmla="*/ 3392307 w 3402011"/>
                <a:gd name="connsiteY5" fmla="*/ 17951 h 995762"/>
                <a:gd name="connsiteX6" fmla="*/ 3401932 w 3402011"/>
                <a:gd name="connsiteY6" fmla="*/ 17951 h 995762"/>
                <a:gd name="connsiteX7" fmla="*/ 3296054 w 3402011"/>
                <a:gd name="connsiteY7" fmla="*/ 8326 h 995762"/>
                <a:gd name="connsiteX8" fmla="*/ 2882168 w 3402011"/>
                <a:gd name="connsiteY8" fmla="*/ 17951 h 995762"/>
                <a:gd name="connsiteX9" fmla="*/ 2169898 w 3402011"/>
                <a:gd name="connsiteY9" fmla="*/ 17951 h 995762"/>
                <a:gd name="connsiteX10" fmla="*/ 1698260 w 3402011"/>
                <a:gd name="connsiteY10" fmla="*/ 8326 h 995762"/>
                <a:gd name="connsiteX11" fmla="*/ 1159245 w 3402011"/>
                <a:gd name="connsiteY11" fmla="*/ 8326 h 995762"/>
                <a:gd name="connsiteX12" fmla="*/ 831987 w 3402011"/>
                <a:gd name="connsiteY12" fmla="*/ 17951 h 995762"/>
                <a:gd name="connsiteX13" fmla="*/ 764610 w 3402011"/>
                <a:gd name="connsiteY13" fmla="*/ 8326 h 995762"/>
                <a:gd name="connsiteX14" fmla="*/ 754984 w 3402011"/>
                <a:gd name="connsiteY14" fmla="*/ 17951 h 995762"/>
                <a:gd name="connsiteX15" fmla="*/ 600980 w 3402011"/>
                <a:gd name="connsiteY15" fmla="*/ 210457 h 995762"/>
                <a:gd name="connsiteX16" fmla="*/ 302597 w 3402011"/>
                <a:gd name="connsiteY16" fmla="*/ 595467 h 995762"/>
                <a:gd name="connsiteX17" fmla="*/ 13839 w 3402011"/>
                <a:gd name="connsiteY17" fmla="*/ 961227 h 995762"/>
                <a:gd name="connsiteX18" fmla="*/ 42715 w 3402011"/>
                <a:gd name="connsiteY18" fmla="*/ 980478 h 995762"/>
                <a:gd name="connsiteX19" fmla="*/ 581730 w 3402011"/>
                <a:gd name="connsiteY19" fmla="*/ 970852 h 995762"/>
                <a:gd name="connsiteX20" fmla="*/ 1101494 w 3402011"/>
                <a:gd name="connsiteY20" fmla="*/ 970852 h 995762"/>
                <a:gd name="connsiteX21" fmla="*/ 2044770 w 3402011"/>
                <a:gd name="connsiteY21" fmla="*/ 951602 h 995762"/>
                <a:gd name="connsiteX22" fmla="*/ 2429780 w 3402011"/>
                <a:gd name="connsiteY22" fmla="*/ 970852 h 995762"/>
                <a:gd name="connsiteX23" fmla="*/ 2670412 w 3402011"/>
                <a:gd name="connsiteY23" fmla="*/ 970852 h 99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02011" h="995762">
                  <a:moveTo>
                    <a:pt x="2670412" y="970852"/>
                  </a:moveTo>
                  <a:lnTo>
                    <a:pt x="2805165" y="797598"/>
                  </a:lnTo>
                  <a:cubicBezTo>
                    <a:pt x="2853291" y="735034"/>
                    <a:pt x="2959170" y="595467"/>
                    <a:pt x="2959170" y="595467"/>
                  </a:cubicBezTo>
                  <a:cubicBezTo>
                    <a:pt x="3018526" y="516861"/>
                    <a:pt x="3098736" y="407775"/>
                    <a:pt x="3161300" y="325960"/>
                  </a:cubicBezTo>
                  <a:cubicBezTo>
                    <a:pt x="3223864" y="244145"/>
                    <a:pt x="3296054" y="155914"/>
                    <a:pt x="3334555" y="104579"/>
                  </a:cubicBezTo>
                  <a:cubicBezTo>
                    <a:pt x="3373056" y="53244"/>
                    <a:pt x="3381078" y="32389"/>
                    <a:pt x="3392307" y="17951"/>
                  </a:cubicBezTo>
                  <a:cubicBezTo>
                    <a:pt x="3403536" y="3513"/>
                    <a:pt x="3401932" y="17951"/>
                    <a:pt x="3401932" y="17951"/>
                  </a:cubicBezTo>
                  <a:cubicBezTo>
                    <a:pt x="3385890" y="16347"/>
                    <a:pt x="3382681" y="8326"/>
                    <a:pt x="3296054" y="8326"/>
                  </a:cubicBezTo>
                  <a:cubicBezTo>
                    <a:pt x="3209427" y="8326"/>
                    <a:pt x="2882168" y="17951"/>
                    <a:pt x="2882168" y="17951"/>
                  </a:cubicBezTo>
                  <a:lnTo>
                    <a:pt x="2169898" y="17951"/>
                  </a:lnTo>
                  <a:cubicBezTo>
                    <a:pt x="1972580" y="16347"/>
                    <a:pt x="1698260" y="8326"/>
                    <a:pt x="1698260" y="8326"/>
                  </a:cubicBezTo>
                  <a:lnTo>
                    <a:pt x="1159245" y="8326"/>
                  </a:lnTo>
                  <a:cubicBezTo>
                    <a:pt x="1014866" y="9930"/>
                    <a:pt x="897759" y="17951"/>
                    <a:pt x="831987" y="17951"/>
                  </a:cubicBezTo>
                  <a:cubicBezTo>
                    <a:pt x="766215" y="17951"/>
                    <a:pt x="777444" y="8326"/>
                    <a:pt x="764610" y="8326"/>
                  </a:cubicBezTo>
                  <a:cubicBezTo>
                    <a:pt x="751776" y="8326"/>
                    <a:pt x="782256" y="-15737"/>
                    <a:pt x="754984" y="17951"/>
                  </a:cubicBezTo>
                  <a:cubicBezTo>
                    <a:pt x="727712" y="51639"/>
                    <a:pt x="676378" y="114204"/>
                    <a:pt x="600980" y="210457"/>
                  </a:cubicBezTo>
                  <a:cubicBezTo>
                    <a:pt x="525582" y="306710"/>
                    <a:pt x="400454" y="470339"/>
                    <a:pt x="302597" y="595467"/>
                  </a:cubicBezTo>
                  <a:cubicBezTo>
                    <a:pt x="204740" y="720595"/>
                    <a:pt x="57153" y="897058"/>
                    <a:pt x="13839" y="961227"/>
                  </a:cubicBezTo>
                  <a:cubicBezTo>
                    <a:pt x="-29475" y="1025396"/>
                    <a:pt x="42715" y="980478"/>
                    <a:pt x="42715" y="980478"/>
                  </a:cubicBezTo>
                  <a:lnTo>
                    <a:pt x="581730" y="970852"/>
                  </a:lnTo>
                  <a:lnTo>
                    <a:pt x="1101494" y="970852"/>
                  </a:lnTo>
                  <a:lnTo>
                    <a:pt x="2044770" y="951602"/>
                  </a:lnTo>
                  <a:cubicBezTo>
                    <a:pt x="2266151" y="951602"/>
                    <a:pt x="2429780" y="970852"/>
                    <a:pt x="2429780" y="970852"/>
                  </a:cubicBezTo>
                  <a:lnTo>
                    <a:pt x="2670412" y="9708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43" name="Ελεύθερη σχεδίαση 42"/>
            <p:cNvSpPr/>
            <p:nvPr/>
          </p:nvSpPr>
          <p:spPr>
            <a:xfrm>
              <a:off x="769765" y="1982131"/>
              <a:ext cx="2329570" cy="1194206"/>
            </a:xfrm>
            <a:custGeom>
              <a:avLst/>
              <a:gdLst>
                <a:gd name="connsiteX0" fmla="*/ 256 w 2329570"/>
                <a:gd name="connsiteY0" fmla="*/ 1059452 h 1194206"/>
                <a:gd name="connsiteX1" fmla="*/ 29132 w 2329570"/>
                <a:gd name="connsiteY1" fmla="*/ 770694 h 1194206"/>
                <a:gd name="connsiteX2" fmla="*/ 183136 w 2329570"/>
                <a:gd name="connsiteY2" fmla="*/ 472311 h 1194206"/>
                <a:gd name="connsiteX3" fmla="*/ 481519 w 2329570"/>
                <a:gd name="connsiteY3" fmla="*/ 193178 h 1194206"/>
                <a:gd name="connsiteX4" fmla="*/ 808778 w 2329570"/>
                <a:gd name="connsiteY4" fmla="*/ 48800 h 1194206"/>
                <a:gd name="connsiteX5" fmla="*/ 1107161 w 2329570"/>
                <a:gd name="connsiteY5" fmla="*/ 673 h 1194206"/>
                <a:gd name="connsiteX6" fmla="*/ 1463296 w 2329570"/>
                <a:gd name="connsiteY6" fmla="*/ 29549 h 1194206"/>
                <a:gd name="connsiteX7" fmla="*/ 1771304 w 2329570"/>
                <a:gd name="connsiteY7" fmla="*/ 145052 h 1194206"/>
                <a:gd name="connsiteX8" fmla="*/ 2002311 w 2329570"/>
                <a:gd name="connsiteY8" fmla="*/ 308682 h 1194206"/>
                <a:gd name="connsiteX9" fmla="*/ 2204441 w 2329570"/>
                <a:gd name="connsiteY9" fmla="*/ 568564 h 1194206"/>
                <a:gd name="connsiteX10" fmla="*/ 2281443 w 2329570"/>
                <a:gd name="connsiteY10" fmla="*/ 761069 h 1194206"/>
                <a:gd name="connsiteX11" fmla="*/ 2329570 w 2329570"/>
                <a:gd name="connsiteY11" fmla="*/ 1069077 h 1194206"/>
                <a:gd name="connsiteX12" fmla="*/ 2281443 w 2329570"/>
                <a:gd name="connsiteY12" fmla="*/ 1194206 h 1194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9570" h="1194206">
                  <a:moveTo>
                    <a:pt x="256" y="1059452"/>
                  </a:moveTo>
                  <a:cubicBezTo>
                    <a:pt x="-546" y="964001"/>
                    <a:pt x="-1348" y="868551"/>
                    <a:pt x="29132" y="770694"/>
                  </a:cubicBezTo>
                  <a:cubicBezTo>
                    <a:pt x="59612" y="672837"/>
                    <a:pt x="107738" y="568564"/>
                    <a:pt x="183136" y="472311"/>
                  </a:cubicBezTo>
                  <a:cubicBezTo>
                    <a:pt x="258534" y="376058"/>
                    <a:pt x="377245" y="263763"/>
                    <a:pt x="481519" y="193178"/>
                  </a:cubicBezTo>
                  <a:cubicBezTo>
                    <a:pt x="585793" y="122593"/>
                    <a:pt x="704504" y="80884"/>
                    <a:pt x="808778" y="48800"/>
                  </a:cubicBezTo>
                  <a:cubicBezTo>
                    <a:pt x="913052" y="16716"/>
                    <a:pt x="998075" y="3881"/>
                    <a:pt x="1107161" y="673"/>
                  </a:cubicBezTo>
                  <a:cubicBezTo>
                    <a:pt x="1216247" y="-2535"/>
                    <a:pt x="1352606" y="5486"/>
                    <a:pt x="1463296" y="29549"/>
                  </a:cubicBezTo>
                  <a:cubicBezTo>
                    <a:pt x="1573986" y="53612"/>
                    <a:pt x="1681468" y="98530"/>
                    <a:pt x="1771304" y="145052"/>
                  </a:cubicBezTo>
                  <a:cubicBezTo>
                    <a:pt x="1861140" y="191574"/>
                    <a:pt x="1930121" y="238097"/>
                    <a:pt x="2002311" y="308682"/>
                  </a:cubicBezTo>
                  <a:cubicBezTo>
                    <a:pt x="2074501" y="379267"/>
                    <a:pt x="2157919" y="493166"/>
                    <a:pt x="2204441" y="568564"/>
                  </a:cubicBezTo>
                  <a:cubicBezTo>
                    <a:pt x="2250963" y="643962"/>
                    <a:pt x="2260588" y="677650"/>
                    <a:pt x="2281443" y="761069"/>
                  </a:cubicBezTo>
                  <a:cubicBezTo>
                    <a:pt x="2302298" y="844488"/>
                    <a:pt x="2329570" y="996888"/>
                    <a:pt x="2329570" y="1069077"/>
                  </a:cubicBezTo>
                  <a:cubicBezTo>
                    <a:pt x="2329570" y="1141266"/>
                    <a:pt x="2305506" y="1167736"/>
                    <a:pt x="2281443" y="119420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44" name="Ευθύγραμμο βέλος σύνδεσης 43"/>
            <p:cNvCxnSpPr/>
            <p:nvPr/>
          </p:nvCxnSpPr>
          <p:spPr>
            <a:xfrm flipV="1">
              <a:off x="1934550" y="1412776"/>
              <a:ext cx="981266" cy="157548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Ευθύγραμμο βέλος σύνδεσης 44"/>
            <p:cNvCxnSpPr/>
            <p:nvPr/>
          </p:nvCxnSpPr>
          <p:spPr>
            <a:xfrm flipV="1">
              <a:off x="1934550" y="1326314"/>
              <a:ext cx="0" cy="165944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Ευθεία γραμμή σύνδεσης 45"/>
            <p:cNvCxnSpPr>
              <a:stCxn id="43" idx="5"/>
            </p:cNvCxnSpPr>
            <p:nvPr/>
          </p:nvCxnSpPr>
          <p:spPr>
            <a:xfrm flipV="1">
              <a:off x="1876926" y="1982131"/>
              <a:ext cx="966882" cy="6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Ελεύθερη σχεδίαση 46"/>
            <p:cNvSpPr/>
            <p:nvPr/>
          </p:nvSpPr>
          <p:spPr>
            <a:xfrm>
              <a:off x="1934678" y="2642316"/>
              <a:ext cx="173255" cy="52758"/>
            </a:xfrm>
            <a:custGeom>
              <a:avLst/>
              <a:gdLst>
                <a:gd name="connsiteX0" fmla="*/ 0 w 173255"/>
                <a:gd name="connsiteY0" fmla="*/ 4631 h 52758"/>
                <a:gd name="connsiteX1" fmla="*/ 67377 w 173255"/>
                <a:gd name="connsiteY1" fmla="*/ 4631 h 52758"/>
                <a:gd name="connsiteX2" fmla="*/ 173255 w 173255"/>
                <a:gd name="connsiteY2" fmla="*/ 52758 h 5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255" h="52758">
                  <a:moveTo>
                    <a:pt x="0" y="4631"/>
                  </a:moveTo>
                  <a:cubicBezTo>
                    <a:pt x="19250" y="620"/>
                    <a:pt x="38501" y="-3390"/>
                    <a:pt x="67377" y="4631"/>
                  </a:cubicBezTo>
                  <a:cubicBezTo>
                    <a:pt x="96253" y="12652"/>
                    <a:pt x="134754" y="32705"/>
                    <a:pt x="173255" y="5275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48" name="Ευθύγραμμο βέλος σύνδεσης 47"/>
            <p:cNvCxnSpPr/>
            <p:nvPr/>
          </p:nvCxnSpPr>
          <p:spPr>
            <a:xfrm flipV="1">
              <a:off x="2699792" y="1326314"/>
              <a:ext cx="0" cy="65581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Ευθεία γραμμή σύνδεσης 48"/>
            <p:cNvCxnSpPr/>
            <p:nvPr/>
          </p:nvCxnSpPr>
          <p:spPr>
            <a:xfrm>
              <a:off x="1331640" y="4221088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Ευθύγραμμο βέλος σύνδεσης 49"/>
            <p:cNvCxnSpPr/>
            <p:nvPr/>
          </p:nvCxnSpPr>
          <p:spPr>
            <a:xfrm flipV="1">
              <a:off x="1331640" y="3501008"/>
              <a:ext cx="0" cy="7200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Ευθύγραμμο βέλος σύνδεσης 50"/>
            <p:cNvCxnSpPr/>
            <p:nvPr/>
          </p:nvCxnSpPr>
          <p:spPr>
            <a:xfrm flipV="1">
              <a:off x="2195736" y="3212976"/>
              <a:ext cx="576064" cy="100811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Ευθύγραμμο βέλος σύνδεσης 51"/>
            <p:cNvCxnSpPr/>
            <p:nvPr/>
          </p:nvCxnSpPr>
          <p:spPr>
            <a:xfrm flipV="1">
              <a:off x="2551232" y="3176337"/>
              <a:ext cx="0" cy="104475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Ελεύθερη σχεδίαση 52"/>
            <p:cNvSpPr/>
            <p:nvPr/>
          </p:nvSpPr>
          <p:spPr>
            <a:xfrm>
              <a:off x="2541069" y="3407343"/>
              <a:ext cx="96253" cy="28876"/>
            </a:xfrm>
            <a:custGeom>
              <a:avLst/>
              <a:gdLst>
                <a:gd name="connsiteX0" fmla="*/ 0 w 96253"/>
                <a:gd name="connsiteY0" fmla="*/ 0 h 28876"/>
                <a:gd name="connsiteX1" fmla="*/ 57752 w 96253"/>
                <a:gd name="connsiteY1" fmla="*/ 9625 h 28876"/>
                <a:gd name="connsiteX2" fmla="*/ 96253 w 96253"/>
                <a:gd name="connsiteY2" fmla="*/ 28876 h 2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53" h="28876">
                  <a:moveTo>
                    <a:pt x="0" y="0"/>
                  </a:moveTo>
                  <a:cubicBezTo>
                    <a:pt x="20855" y="2406"/>
                    <a:pt x="41710" y="4812"/>
                    <a:pt x="57752" y="9625"/>
                  </a:cubicBezTo>
                  <a:cubicBezTo>
                    <a:pt x="73794" y="14438"/>
                    <a:pt x="85023" y="21657"/>
                    <a:pt x="96253" y="2887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54" name="Ευθεία γραμμή σύνδεσης 53"/>
            <p:cNvCxnSpPr/>
            <p:nvPr/>
          </p:nvCxnSpPr>
          <p:spPr>
            <a:xfrm flipV="1">
              <a:off x="1331640" y="4579027"/>
              <a:ext cx="284904" cy="21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Ευθεία γραμμή σύνδεσης 54"/>
            <p:cNvCxnSpPr/>
            <p:nvPr/>
          </p:nvCxnSpPr>
          <p:spPr>
            <a:xfrm>
              <a:off x="2267744" y="4578795"/>
              <a:ext cx="272643" cy="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Ευθεία γραμμή σύνδεσης 55"/>
            <p:cNvCxnSpPr/>
            <p:nvPr/>
          </p:nvCxnSpPr>
          <p:spPr>
            <a:xfrm flipV="1">
              <a:off x="1331640" y="4509120"/>
              <a:ext cx="0" cy="1398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Ευθεία γραμμή σύνδεσης 56"/>
            <p:cNvCxnSpPr/>
            <p:nvPr/>
          </p:nvCxnSpPr>
          <p:spPr>
            <a:xfrm flipV="1">
              <a:off x="2540387" y="4524168"/>
              <a:ext cx="0" cy="1398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Ευθεία γραμμή σύνδεσης 57"/>
            <p:cNvCxnSpPr/>
            <p:nvPr/>
          </p:nvCxnSpPr>
          <p:spPr>
            <a:xfrm flipV="1">
              <a:off x="2661516" y="3647125"/>
              <a:ext cx="0" cy="213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Ευθεία γραμμή σύνδεσης 58"/>
            <p:cNvCxnSpPr/>
            <p:nvPr/>
          </p:nvCxnSpPr>
          <p:spPr>
            <a:xfrm flipV="1">
              <a:off x="2569757" y="3644075"/>
              <a:ext cx="183519" cy="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Ευθεία γραμμή σύνδεσης 59"/>
            <p:cNvCxnSpPr/>
            <p:nvPr/>
          </p:nvCxnSpPr>
          <p:spPr>
            <a:xfrm flipV="1">
              <a:off x="2661516" y="4007165"/>
              <a:ext cx="0" cy="213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Ευθεία γραμμή σύνδεσης 60"/>
            <p:cNvCxnSpPr/>
            <p:nvPr/>
          </p:nvCxnSpPr>
          <p:spPr>
            <a:xfrm flipV="1">
              <a:off x="2589195" y="4221002"/>
              <a:ext cx="183519" cy="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Ευθεία γραμμή σύνδεσης 61"/>
            <p:cNvCxnSpPr/>
            <p:nvPr/>
          </p:nvCxnSpPr>
          <p:spPr>
            <a:xfrm flipV="1">
              <a:off x="2528475" y="4330035"/>
              <a:ext cx="0" cy="1398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Ευθεία γραμμή σύνδεσης 62"/>
            <p:cNvCxnSpPr/>
            <p:nvPr/>
          </p:nvCxnSpPr>
          <p:spPr>
            <a:xfrm flipV="1">
              <a:off x="2203075" y="4330035"/>
              <a:ext cx="0" cy="1398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2915816" y="1206693"/>
                  <a:ext cx="136815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500" dirty="0" smtClean="0">
                      <a:latin typeface="+mn-lt"/>
                    </a:rPr>
                    <a:t>Κατακόρυφος στο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l-GR" sz="15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5816" y="1206693"/>
                  <a:ext cx="1368152" cy="553998"/>
                </a:xfrm>
                <a:prstGeom prst="rect">
                  <a:avLst/>
                </a:prstGeom>
                <a:blipFill rotWithShape="0">
                  <a:blip r:embed="rId2" cstate="print"/>
                  <a:stretch>
                    <a:fillRect l="-1786" t="-2198" b="-1208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606116" y="1173186"/>
                  <a:ext cx="136815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500" dirty="0" smtClean="0">
                      <a:latin typeface="+mn-lt"/>
                    </a:rPr>
                    <a:t>Κατακόρυφος στο </a:t>
                  </a:r>
                  <a14:m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a14:m>
                  <a:endParaRPr lang="el-GR" sz="15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116" y="1173186"/>
                  <a:ext cx="1368152" cy="553998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 l="-1786" t="-3297" b="-1098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Ελεύθερη σχεδίαση 65"/>
            <p:cNvSpPr/>
            <p:nvPr/>
          </p:nvSpPr>
          <p:spPr>
            <a:xfrm>
              <a:off x="2705149" y="1557505"/>
              <a:ext cx="96253" cy="28876"/>
            </a:xfrm>
            <a:custGeom>
              <a:avLst/>
              <a:gdLst>
                <a:gd name="connsiteX0" fmla="*/ 0 w 96253"/>
                <a:gd name="connsiteY0" fmla="*/ 0 h 28876"/>
                <a:gd name="connsiteX1" fmla="*/ 57752 w 96253"/>
                <a:gd name="connsiteY1" fmla="*/ 9625 h 28876"/>
                <a:gd name="connsiteX2" fmla="*/ 96253 w 96253"/>
                <a:gd name="connsiteY2" fmla="*/ 28876 h 2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53" h="28876">
                  <a:moveTo>
                    <a:pt x="0" y="0"/>
                  </a:moveTo>
                  <a:cubicBezTo>
                    <a:pt x="20855" y="2406"/>
                    <a:pt x="41710" y="4812"/>
                    <a:pt x="57752" y="9625"/>
                  </a:cubicBezTo>
                  <a:cubicBezTo>
                    <a:pt x="73794" y="14438"/>
                    <a:pt x="85023" y="21657"/>
                    <a:pt x="96253" y="2887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Ορθογώνιο 66"/>
                <p:cNvSpPr/>
                <p:nvPr/>
              </p:nvSpPr>
              <p:spPr>
                <a:xfrm>
                  <a:off x="1649404" y="1713832"/>
                  <a:ext cx="36086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l-GR" sz="1500" dirty="0"/>
                </a:p>
              </p:txBody>
            </p:sp>
          </mc:Choice>
          <mc:Fallback xmlns="">
            <p:sp>
              <p:nvSpPr>
                <p:cNvPr id="67" name="Ορθογώνιο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9404" y="1713832"/>
                  <a:ext cx="360868" cy="323165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Ορθογώνιο 67"/>
                <p:cNvSpPr/>
                <p:nvPr/>
              </p:nvSpPr>
              <p:spPr>
                <a:xfrm>
                  <a:off x="2644779" y="1621241"/>
                  <a:ext cx="39805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68" name="Ορθογώνιο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779" y="1621241"/>
                  <a:ext cx="398058" cy="323165"/>
                </a:xfrm>
                <a:prstGeom prst="rect">
                  <a:avLst/>
                </a:prstGeom>
                <a:blipFill rotWithShape="0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Ορθογώνιο 68"/>
                <p:cNvSpPr/>
                <p:nvPr/>
              </p:nvSpPr>
              <p:spPr>
                <a:xfrm>
                  <a:off x="2199692" y="3479416"/>
                  <a:ext cx="39805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69" name="Ορθογώνιο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9692" y="3479416"/>
                  <a:ext cx="398058" cy="323165"/>
                </a:xfrm>
                <a:prstGeom prst="rect">
                  <a:avLst/>
                </a:prstGeom>
                <a:blipFill rotWithShape="0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Ορθογώνιο 69"/>
                <p:cNvSpPr/>
                <p:nvPr/>
              </p:nvSpPr>
              <p:spPr>
                <a:xfrm>
                  <a:off x="1046535" y="4032560"/>
                  <a:ext cx="36086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l-GR" sz="1500" dirty="0"/>
                </a:p>
              </p:txBody>
            </p:sp>
          </mc:Choice>
          <mc:Fallback xmlns="">
            <p:sp>
              <p:nvSpPr>
                <p:cNvPr id="70" name="Ορθογώνιο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535" y="4032560"/>
                  <a:ext cx="360868" cy="323165"/>
                </a:xfrm>
                <a:prstGeom prst="rect">
                  <a:avLst/>
                </a:prstGeom>
                <a:blipFill rotWithShape="0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Ορθογώνιο 70"/>
                <p:cNvSpPr/>
                <p:nvPr/>
              </p:nvSpPr>
              <p:spPr>
                <a:xfrm>
                  <a:off x="1520148" y="4421759"/>
                  <a:ext cx="85991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5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71" name="Ορθογώνιο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0148" y="4421759"/>
                  <a:ext cx="859915" cy="323165"/>
                </a:xfrm>
                <a:prstGeom prst="rect">
                  <a:avLst/>
                </a:prstGeom>
                <a:blipFill rotWithShape="0"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Ορθογώνιο 71"/>
                <p:cNvSpPr/>
                <p:nvPr/>
              </p:nvSpPr>
              <p:spPr>
                <a:xfrm>
                  <a:off x="1871286" y="2390576"/>
                  <a:ext cx="36086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l-GR" sz="1500" dirty="0"/>
                </a:p>
              </p:txBody>
            </p:sp>
          </mc:Choice>
          <mc:Fallback xmlns="">
            <p:sp>
              <p:nvSpPr>
                <p:cNvPr id="72" name="Ορθογώνιο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286" y="2390576"/>
                  <a:ext cx="360868" cy="323165"/>
                </a:xfrm>
                <a:prstGeom prst="rect">
                  <a:avLst/>
                </a:prstGeom>
                <a:blipFill rotWithShape="0"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Ορθογώνιο 72"/>
                <p:cNvSpPr/>
                <p:nvPr/>
              </p:nvSpPr>
              <p:spPr>
                <a:xfrm>
                  <a:off x="2440534" y="3148738"/>
                  <a:ext cx="36086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l-GR" sz="1500" dirty="0"/>
                </a:p>
              </p:txBody>
            </p:sp>
          </mc:Choice>
          <mc:Fallback xmlns="">
            <p:sp>
              <p:nvSpPr>
                <p:cNvPr id="73" name="Ορθογώνιο 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0534" y="3148738"/>
                  <a:ext cx="360868" cy="323165"/>
                </a:xfrm>
                <a:prstGeom prst="rect">
                  <a:avLst/>
                </a:prstGeom>
                <a:blipFill rotWithShape="0">
                  <a:blip r:embed="rId10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Ορθογώνιο 73"/>
                <p:cNvSpPr/>
                <p:nvPr/>
              </p:nvSpPr>
              <p:spPr>
                <a:xfrm>
                  <a:off x="2157779" y="4230877"/>
                  <a:ext cx="441916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oMath>
                    </m:oMathPara>
                  </a14:m>
                  <a:endParaRPr lang="el-GR" sz="1500" dirty="0"/>
                </a:p>
              </p:txBody>
            </p:sp>
          </mc:Choice>
          <mc:Fallback xmlns="">
            <p:sp>
              <p:nvSpPr>
                <p:cNvPr id="74" name="Ορθογώνιο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7779" y="4230877"/>
                  <a:ext cx="441916" cy="323165"/>
                </a:xfrm>
                <a:prstGeom prst="rect">
                  <a:avLst/>
                </a:prstGeom>
                <a:blipFill rotWithShape="0">
                  <a:blip r:embed="rId11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Ορθογώνιο 74"/>
                <p:cNvSpPr/>
                <p:nvPr/>
              </p:nvSpPr>
              <p:spPr>
                <a:xfrm>
                  <a:off x="2483768" y="3775841"/>
                  <a:ext cx="382669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l-GR" sz="1500" dirty="0"/>
                </a:p>
              </p:txBody>
            </p:sp>
          </mc:Choice>
          <mc:Fallback xmlns="">
            <p:sp>
              <p:nvSpPr>
                <p:cNvPr id="75" name="Ορθογώνιο 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3768" y="3775841"/>
                  <a:ext cx="382669" cy="323165"/>
                </a:xfrm>
                <a:prstGeom prst="rect">
                  <a:avLst/>
                </a:prstGeom>
                <a:blipFill rotWithShape="0">
                  <a:blip r:embed="rId1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Ορθογώνιο 75"/>
                <p:cNvSpPr/>
                <p:nvPr/>
              </p:nvSpPr>
              <p:spPr>
                <a:xfrm>
                  <a:off x="2527725" y="1936231"/>
                  <a:ext cx="36086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l-GR" sz="1500" dirty="0"/>
                </a:p>
              </p:txBody>
            </p:sp>
          </mc:Choice>
          <mc:Fallback xmlns="">
            <p:sp>
              <p:nvSpPr>
                <p:cNvPr id="76" name="Ορθογώνιο 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7725" y="1936231"/>
                  <a:ext cx="360868" cy="323165"/>
                </a:xfrm>
                <a:prstGeom prst="rect">
                  <a:avLst/>
                </a:prstGeom>
                <a:blipFill rotWithShape="0">
                  <a:blip r:embed="rId1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Ορθογώνιο 39"/>
          <p:cNvSpPr/>
          <p:nvPr/>
        </p:nvSpPr>
        <p:spPr>
          <a:xfrm>
            <a:off x="3179020" y="5813643"/>
            <a:ext cx="2080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latin typeface="+mn-lt"/>
              </a:rPr>
              <a:t>[Λιβιεράτος,1999]</a:t>
            </a:r>
          </a:p>
        </p:txBody>
      </p:sp>
    </p:spTree>
    <p:extLst>
      <p:ext uri="{BB962C8B-B14F-4D97-AF65-F5344CB8AC3E}">
        <p14:creationId xmlns:p14="http://schemas.microsoft.com/office/powerpoint/2010/main" val="301825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Τιμές των γωνιών α μεταξύ των κατακορύφων στο </a:t>
            </a:r>
            <a:r>
              <a:rPr lang="en-US" sz="2400" dirty="0" smtClean="0"/>
              <a:t>P </a:t>
            </a:r>
            <a:r>
              <a:rPr lang="el-GR" sz="2400" dirty="0" smtClean="0"/>
              <a:t>και στα </a:t>
            </a:r>
            <a:r>
              <a:rPr lang="en-US" sz="2400" dirty="0" smtClean="0"/>
              <a:t>Pi</a:t>
            </a:r>
            <a:r>
              <a:rPr lang="el-GR" sz="2400" dirty="0" smtClean="0"/>
              <a:t> ανάλογα με τις υψομετρικές διαφορές </a:t>
            </a:r>
            <a:r>
              <a:rPr lang="el-GR" sz="2400" b="0" dirty="0" smtClean="0"/>
              <a:t>2</a:t>
            </a:r>
            <a:r>
              <a:rPr lang="en-US" sz="2400" b="0" dirty="0" smtClean="0"/>
              <a:t>/</a:t>
            </a:r>
            <a:r>
              <a:rPr lang="el-GR" sz="2400" b="0" dirty="0" smtClean="0"/>
              <a:t>2 </a:t>
            </a:r>
            <a:endParaRPr lang="el-GR" sz="24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" name="Πίνακας 10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547664" y="1700808"/>
              <a:ext cx="6192688" cy="3474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/>
                    <a:gridCol w="1008112"/>
                    <a:gridCol w="936104"/>
                    <a:gridCol w="988368"/>
                    <a:gridCol w="1315888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b="1" dirty="0" smtClean="0"/>
                            <a:t>Απόσταση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2000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𝑷𝑷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endParaRPr lang="el-GR" sz="2000" b="1" dirty="0"/>
                        </a:p>
                        <a:p>
                          <a:endParaRPr lang="el-GR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b="1" dirty="0" smtClean="0"/>
                            <a:t>Γωνία α</a:t>
                          </a:r>
                          <a:endParaRPr lang="el-GR" b="1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el-GR" sz="2000" b="1" dirty="0" smtClean="0"/>
                            <a:t>Υψομετρική διαφορά σε </a:t>
                          </a:r>
                          <a:r>
                            <a:rPr lang="en-US" sz="2000" b="1" dirty="0" smtClean="0"/>
                            <a:t>(arc)</a:t>
                          </a:r>
                          <a:endParaRPr lang="el-GR" sz="2000" b="1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</a:tr>
                  <a:tr h="370840">
                    <a:tc gridSpan="2">
                      <a:txBody>
                        <a:bodyPr/>
                        <a:lstStyle/>
                        <a:p>
                          <a:endParaRPr lang="el-GR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1 m</a:t>
                          </a:r>
                          <a:endParaRPr lang="el-GR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10 m</a:t>
                          </a:r>
                          <a:endParaRPr lang="el-GR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100m</a:t>
                          </a:r>
                          <a:endParaRPr lang="el-GR" sz="20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500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1.6’’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8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0.1</a:t>
                          </a:r>
                          <a:r>
                            <a:rPr lang="en-US" sz="2000" baseline="0" dirty="0" smtClean="0"/>
                            <a:t>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 mm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3.2’’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16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0.2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 mm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500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16.2’’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0.1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1000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32.4’’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0.2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2000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1’4.7’’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0.3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3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3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5000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2’42’’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0.8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8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8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3" name="Πίνακας 10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547664" y="1700808"/>
              <a:ext cx="6192688" cy="3474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/>
                    <a:gridCol w="1008112"/>
                    <a:gridCol w="936104"/>
                    <a:gridCol w="988368"/>
                    <a:gridCol w="1315888"/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3" t="-4348" r="-219436" b="-41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b="1" dirty="0" smtClean="0"/>
                            <a:t>Γωνία α</a:t>
                          </a:r>
                          <a:endParaRPr lang="el-GR" b="1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el-GR" sz="2000" b="1" dirty="0" smtClean="0"/>
                            <a:t>Υψομετρική διαφορά σε </a:t>
                          </a:r>
                          <a:r>
                            <a:rPr lang="en-US" sz="2000" b="1" dirty="0" smtClean="0"/>
                            <a:t>(arc)</a:t>
                          </a:r>
                          <a:endParaRPr lang="el-GR" sz="2000" b="1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</a:tr>
                  <a:tr h="396240">
                    <a:tc gridSpan="2">
                      <a:txBody>
                        <a:bodyPr/>
                        <a:lstStyle/>
                        <a:p>
                          <a:endParaRPr lang="el-GR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1 m</a:t>
                          </a:r>
                          <a:endParaRPr lang="el-GR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10 m</a:t>
                          </a:r>
                          <a:endParaRPr lang="el-GR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 smtClean="0"/>
                            <a:t>100m</a:t>
                          </a:r>
                          <a:endParaRPr lang="el-GR" sz="2000" b="1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500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1.6’’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8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0.1</a:t>
                          </a:r>
                          <a:r>
                            <a:rPr lang="en-US" sz="2000" baseline="0" dirty="0" smtClean="0"/>
                            <a:t>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 mm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3.2’’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16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0.2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 mm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500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16.2’’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0.1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1000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32.4’’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0.2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2000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1’4.7’’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0.3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3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3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5000 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2’42’’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0.8 </a:t>
                          </a:r>
                          <a:r>
                            <a:rPr lang="el-GR" sz="2000" dirty="0" smtClean="0"/>
                            <a:t>μ</a:t>
                          </a:r>
                          <a:r>
                            <a:rPr lang="en-US" sz="2000" dirty="0" smtClean="0"/>
                            <a:t>m</a:t>
                          </a:r>
                          <a:endParaRPr lang="el-GR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8 mm</a:t>
                          </a:r>
                          <a:endParaRPr lang="el-GR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8 cm</a:t>
                          </a:r>
                          <a:endParaRPr lang="el-GR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Ορθογώνιο 2"/>
          <p:cNvSpPr/>
          <p:nvPr/>
        </p:nvSpPr>
        <p:spPr>
          <a:xfrm>
            <a:off x="3419872" y="5373216"/>
            <a:ext cx="2080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latin typeface="+mn-lt"/>
              </a:rPr>
              <a:t>[Λιβιεράτος,1999]</a:t>
            </a:r>
          </a:p>
        </p:txBody>
      </p:sp>
    </p:spTree>
    <p:extLst>
      <p:ext uri="{BB962C8B-B14F-4D97-AF65-F5344CB8AC3E}">
        <p14:creationId xmlns:p14="http://schemas.microsoft.com/office/powerpoint/2010/main" val="3916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Υπολογισμός περιφέρειας γης από Ερατοσθένη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303461"/>
            <a:ext cx="389336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987824" y="6486882"/>
            <a:ext cx="2087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  <a:hlinkClick r:id="rId4"/>
              </a:rPr>
              <a:t>http://oceanservice.noaa.gov/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0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Υποθέσεις Ερατοσθένη για υπολογισμό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9163" y="1196975"/>
            <a:ext cx="628567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131840" y="6237312"/>
            <a:ext cx="2087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  <a:hlinkClick r:id="rId4"/>
              </a:rPr>
              <a:t>http://oceanservice.noaa.gov/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8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Ποσειδώνιος (2</a:t>
            </a:r>
            <a:r>
              <a:rPr lang="el-GR" baseline="30000" dirty="0" smtClean="0"/>
              <a:t>ος</a:t>
            </a:r>
            <a:r>
              <a:rPr lang="el-GR" dirty="0" smtClean="0"/>
              <a:t> αιώνας π.Χ.)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grpSp>
        <p:nvGrpSpPr>
          <p:cNvPr id="46" name="Ομάδα 45"/>
          <p:cNvGrpSpPr/>
          <p:nvPr/>
        </p:nvGrpSpPr>
        <p:grpSpPr>
          <a:xfrm>
            <a:off x="2011591" y="1333491"/>
            <a:ext cx="5950602" cy="4027987"/>
            <a:chOff x="2011591" y="1333491"/>
            <a:chExt cx="5950602" cy="4027987"/>
          </a:xfrm>
        </p:grpSpPr>
        <p:sp>
          <p:nvSpPr>
            <p:cNvPr id="6" name="Ελεύθερη σχεδίαση 5"/>
            <p:cNvSpPr/>
            <p:nvPr/>
          </p:nvSpPr>
          <p:spPr>
            <a:xfrm>
              <a:off x="2011591" y="1722020"/>
              <a:ext cx="3346369" cy="3639458"/>
            </a:xfrm>
            <a:custGeom>
              <a:avLst/>
              <a:gdLst>
                <a:gd name="connsiteX0" fmla="*/ 89 w 3346369"/>
                <a:gd name="connsiteY0" fmla="*/ 732422 h 3639458"/>
                <a:gd name="connsiteX1" fmla="*/ 288847 w 3346369"/>
                <a:gd name="connsiteY1" fmla="*/ 453289 h 3639458"/>
                <a:gd name="connsiteX2" fmla="*/ 616106 w 3346369"/>
                <a:gd name="connsiteY2" fmla="*/ 203033 h 3639458"/>
                <a:gd name="connsiteX3" fmla="*/ 1183996 w 3346369"/>
                <a:gd name="connsiteY3" fmla="*/ 29778 h 3639458"/>
                <a:gd name="connsiteX4" fmla="*/ 1578632 w 3346369"/>
                <a:gd name="connsiteY4" fmla="*/ 902 h 3639458"/>
                <a:gd name="connsiteX5" fmla="*/ 1934767 w 3346369"/>
                <a:gd name="connsiteY5" fmla="*/ 39403 h 3639458"/>
                <a:gd name="connsiteX6" fmla="*/ 2425655 w 3346369"/>
                <a:gd name="connsiteY6" fmla="*/ 241534 h 3639458"/>
                <a:gd name="connsiteX7" fmla="*/ 2762540 w 3346369"/>
                <a:gd name="connsiteY7" fmla="*/ 491791 h 3639458"/>
                <a:gd name="connsiteX8" fmla="*/ 3070548 w 3346369"/>
                <a:gd name="connsiteY8" fmla="*/ 847925 h 3639458"/>
                <a:gd name="connsiteX9" fmla="*/ 3234177 w 3346369"/>
                <a:gd name="connsiteY9" fmla="*/ 1204060 h 3639458"/>
                <a:gd name="connsiteX10" fmla="*/ 3301554 w 3346369"/>
                <a:gd name="connsiteY10" fmla="*/ 1473567 h 3639458"/>
                <a:gd name="connsiteX11" fmla="*/ 3340055 w 3346369"/>
                <a:gd name="connsiteY11" fmla="*/ 1954831 h 3639458"/>
                <a:gd name="connsiteX12" fmla="*/ 3166801 w 3346369"/>
                <a:gd name="connsiteY12" fmla="*/ 2570847 h 3639458"/>
                <a:gd name="connsiteX13" fmla="*/ 2829916 w 3346369"/>
                <a:gd name="connsiteY13" fmla="*/ 3042485 h 3639458"/>
                <a:gd name="connsiteX14" fmla="*/ 2348653 w 3346369"/>
                <a:gd name="connsiteY14" fmla="*/ 3398620 h 3639458"/>
                <a:gd name="connsiteX15" fmla="*/ 1877015 w 3346369"/>
                <a:gd name="connsiteY15" fmla="*/ 3562249 h 3639458"/>
                <a:gd name="connsiteX16" fmla="*/ 1588257 w 3346369"/>
                <a:gd name="connsiteY16" fmla="*/ 3620001 h 3639458"/>
                <a:gd name="connsiteX17" fmla="*/ 1530506 w 3346369"/>
                <a:gd name="connsiteY17" fmla="*/ 3620001 h 3639458"/>
                <a:gd name="connsiteX18" fmla="*/ 1530506 w 3346369"/>
                <a:gd name="connsiteY18" fmla="*/ 3388995 h 3639458"/>
                <a:gd name="connsiteX19" fmla="*/ 1299500 w 3346369"/>
                <a:gd name="connsiteY19" fmla="*/ 2801854 h 3639458"/>
                <a:gd name="connsiteX20" fmla="*/ 981866 w 3346369"/>
                <a:gd name="connsiteY20" fmla="*/ 2147336 h 3639458"/>
                <a:gd name="connsiteX21" fmla="*/ 664232 w 3346369"/>
                <a:gd name="connsiteY21" fmla="*/ 1589071 h 3639458"/>
                <a:gd name="connsiteX22" fmla="*/ 317723 w 3346369"/>
                <a:gd name="connsiteY22" fmla="*/ 1098182 h 3639458"/>
                <a:gd name="connsiteX23" fmla="*/ 89 w 3346369"/>
                <a:gd name="connsiteY23" fmla="*/ 732422 h 36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46369" h="3639458">
                  <a:moveTo>
                    <a:pt x="89" y="732422"/>
                  </a:moveTo>
                  <a:cubicBezTo>
                    <a:pt x="-4724" y="624940"/>
                    <a:pt x="186178" y="541520"/>
                    <a:pt x="288847" y="453289"/>
                  </a:cubicBezTo>
                  <a:cubicBezTo>
                    <a:pt x="391516" y="365058"/>
                    <a:pt x="466915" y="273618"/>
                    <a:pt x="616106" y="203033"/>
                  </a:cubicBezTo>
                  <a:cubicBezTo>
                    <a:pt x="765297" y="132448"/>
                    <a:pt x="1023575" y="63467"/>
                    <a:pt x="1183996" y="29778"/>
                  </a:cubicBezTo>
                  <a:cubicBezTo>
                    <a:pt x="1344417" y="-3911"/>
                    <a:pt x="1453504" y="-702"/>
                    <a:pt x="1578632" y="902"/>
                  </a:cubicBezTo>
                  <a:cubicBezTo>
                    <a:pt x="1703760" y="2506"/>
                    <a:pt x="1793596" y="-702"/>
                    <a:pt x="1934767" y="39403"/>
                  </a:cubicBezTo>
                  <a:cubicBezTo>
                    <a:pt x="2075938" y="79508"/>
                    <a:pt x="2287693" y="166136"/>
                    <a:pt x="2425655" y="241534"/>
                  </a:cubicBezTo>
                  <a:cubicBezTo>
                    <a:pt x="2563617" y="316932"/>
                    <a:pt x="2655058" y="390726"/>
                    <a:pt x="2762540" y="491791"/>
                  </a:cubicBezTo>
                  <a:cubicBezTo>
                    <a:pt x="2870022" y="592856"/>
                    <a:pt x="2991942" y="729213"/>
                    <a:pt x="3070548" y="847925"/>
                  </a:cubicBezTo>
                  <a:cubicBezTo>
                    <a:pt x="3149154" y="966637"/>
                    <a:pt x="3195676" y="1099786"/>
                    <a:pt x="3234177" y="1204060"/>
                  </a:cubicBezTo>
                  <a:cubicBezTo>
                    <a:pt x="3272678" y="1308334"/>
                    <a:pt x="3283908" y="1348439"/>
                    <a:pt x="3301554" y="1473567"/>
                  </a:cubicBezTo>
                  <a:cubicBezTo>
                    <a:pt x="3319200" y="1598695"/>
                    <a:pt x="3362514" y="1771951"/>
                    <a:pt x="3340055" y="1954831"/>
                  </a:cubicBezTo>
                  <a:cubicBezTo>
                    <a:pt x="3317596" y="2137711"/>
                    <a:pt x="3251824" y="2389571"/>
                    <a:pt x="3166801" y="2570847"/>
                  </a:cubicBezTo>
                  <a:cubicBezTo>
                    <a:pt x="3081778" y="2752123"/>
                    <a:pt x="2966274" y="2904523"/>
                    <a:pt x="2829916" y="3042485"/>
                  </a:cubicBezTo>
                  <a:cubicBezTo>
                    <a:pt x="2693558" y="3180447"/>
                    <a:pt x="2507470" y="3311993"/>
                    <a:pt x="2348653" y="3398620"/>
                  </a:cubicBezTo>
                  <a:cubicBezTo>
                    <a:pt x="2189836" y="3485247"/>
                    <a:pt x="2003748" y="3525352"/>
                    <a:pt x="1877015" y="3562249"/>
                  </a:cubicBezTo>
                  <a:cubicBezTo>
                    <a:pt x="1750282" y="3599146"/>
                    <a:pt x="1646009" y="3610376"/>
                    <a:pt x="1588257" y="3620001"/>
                  </a:cubicBezTo>
                  <a:cubicBezTo>
                    <a:pt x="1530505" y="3629626"/>
                    <a:pt x="1540131" y="3658502"/>
                    <a:pt x="1530506" y="3620001"/>
                  </a:cubicBezTo>
                  <a:cubicBezTo>
                    <a:pt x="1520881" y="3581500"/>
                    <a:pt x="1569007" y="3525353"/>
                    <a:pt x="1530506" y="3388995"/>
                  </a:cubicBezTo>
                  <a:cubicBezTo>
                    <a:pt x="1492005" y="3252637"/>
                    <a:pt x="1390940" y="3008797"/>
                    <a:pt x="1299500" y="2801854"/>
                  </a:cubicBezTo>
                  <a:cubicBezTo>
                    <a:pt x="1208060" y="2594911"/>
                    <a:pt x="1087744" y="2349467"/>
                    <a:pt x="981866" y="2147336"/>
                  </a:cubicBezTo>
                  <a:cubicBezTo>
                    <a:pt x="875988" y="1945206"/>
                    <a:pt x="774923" y="1763930"/>
                    <a:pt x="664232" y="1589071"/>
                  </a:cubicBezTo>
                  <a:cubicBezTo>
                    <a:pt x="553542" y="1414212"/>
                    <a:pt x="421997" y="1237748"/>
                    <a:pt x="317723" y="1098182"/>
                  </a:cubicBezTo>
                  <a:cubicBezTo>
                    <a:pt x="213449" y="958616"/>
                    <a:pt x="4902" y="839904"/>
                    <a:pt x="89" y="73242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8" name="Ευθύγραμμο βέλος σύνδεσης 7"/>
            <p:cNvCxnSpPr/>
            <p:nvPr/>
          </p:nvCxnSpPr>
          <p:spPr>
            <a:xfrm flipV="1">
              <a:off x="3563888" y="1700808"/>
              <a:ext cx="0" cy="18002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Ευθύγραμμο βέλος σύνδεσης 9"/>
            <p:cNvCxnSpPr/>
            <p:nvPr/>
          </p:nvCxnSpPr>
          <p:spPr>
            <a:xfrm flipV="1">
              <a:off x="3563888" y="3212976"/>
              <a:ext cx="1794072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ύγραμμο βέλος σύνδεσης 14"/>
            <p:cNvCxnSpPr/>
            <p:nvPr/>
          </p:nvCxnSpPr>
          <p:spPr>
            <a:xfrm>
              <a:off x="5357960" y="3212976"/>
              <a:ext cx="18783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ύγραμμο βέλος σύνδεσης 15"/>
            <p:cNvCxnSpPr/>
            <p:nvPr/>
          </p:nvCxnSpPr>
          <p:spPr>
            <a:xfrm>
              <a:off x="2555776" y="1697342"/>
              <a:ext cx="3600400" cy="2467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/>
            <p:cNvCxnSpPr/>
            <p:nvPr/>
          </p:nvCxnSpPr>
          <p:spPr>
            <a:xfrm>
              <a:off x="5357960" y="3234189"/>
              <a:ext cx="294160" cy="168630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Ελεύθερη σχεδίαση 30"/>
            <p:cNvSpPr/>
            <p:nvPr/>
          </p:nvSpPr>
          <p:spPr>
            <a:xfrm>
              <a:off x="3570973" y="2933887"/>
              <a:ext cx="617085" cy="483081"/>
            </a:xfrm>
            <a:custGeom>
              <a:avLst/>
              <a:gdLst>
                <a:gd name="connsiteX0" fmla="*/ 0 w 617085"/>
                <a:gd name="connsiteY0" fmla="*/ 1818 h 483081"/>
                <a:gd name="connsiteX1" fmla="*/ 211755 w 617085"/>
                <a:gd name="connsiteY1" fmla="*/ 11444 h 483081"/>
                <a:gd name="connsiteX2" fmla="*/ 394635 w 617085"/>
                <a:gd name="connsiteY2" fmla="*/ 88446 h 483081"/>
                <a:gd name="connsiteX3" fmla="*/ 539014 w 617085"/>
                <a:gd name="connsiteY3" fmla="*/ 203949 h 483081"/>
                <a:gd name="connsiteX4" fmla="*/ 606391 w 617085"/>
                <a:gd name="connsiteY4" fmla="*/ 396454 h 483081"/>
                <a:gd name="connsiteX5" fmla="*/ 616016 w 617085"/>
                <a:gd name="connsiteY5" fmla="*/ 483081 h 48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085" h="483081">
                  <a:moveTo>
                    <a:pt x="0" y="1818"/>
                  </a:moveTo>
                  <a:cubicBezTo>
                    <a:pt x="72991" y="-588"/>
                    <a:pt x="145982" y="-2994"/>
                    <a:pt x="211755" y="11444"/>
                  </a:cubicBezTo>
                  <a:cubicBezTo>
                    <a:pt x="277528" y="25882"/>
                    <a:pt x="340092" y="56362"/>
                    <a:pt x="394635" y="88446"/>
                  </a:cubicBezTo>
                  <a:cubicBezTo>
                    <a:pt x="449178" y="120530"/>
                    <a:pt x="503721" y="152614"/>
                    <a:pt x="539014" y="203949"/>
                  </a:cubicBezTo>
                  <a:cubicBezTo>
                    <a:pt x="574307" y="255284"/>
                    <a:pt x="593557" y="349932"/>
                    <a:pt x="606391" y="396454"/>
                  </a:cubicBezTo>
                  <a:cubicBezTo>
                    <a:pt x="619225" y="442976"/>
                    <a:pt x="617620" y="463028"/>
                    <a:pt x="616016" y="48308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3" name="Έλλειψη 32"/>
            <p:cNvSpPr/>
            <p:nvPr/>
          </p:nvSpPr>
          <p:spPr>
            <a:xfrm>
              <a:off x="6948264" y="1952948"/>
              <a:ext cx="880581" cy="5040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2" name="Ελεύθερη σχεδίαση 31"/>
            <p:cNvSpPr/>
            <p:nvPr/>
          </p:nvSpPr>
          <p:spPr>
            <a:xfrm>
              <a:off x="5447899" y="3205213"/>
              <a:ext cx="547394" cy="664143"/>
            </a:xfrm>
            <a:custGeom>
              <a:avLst/>
              <a:gdLst>
                <a:gd name="connsiteX0" fmla="*/ 529389 w 547394"/>
                <a:gd name="connsiteY0" fmla="*/ 0 h 664143"/>
                <a:gd name="connsiteX1" fmla="*/ 539015 w 547394"/>
                <a:gd name="connsiteY1" fmla="*/ 221381 h 664143"/>
                <a:gd name="connsiteX2" fmla="*/ 423512 w 547394"/>
                <a:gd name="connsiteY2" fmla="*/ 471638 h 664143"/>
                <a:gd name="connsiteX3" fmla="*/ 211756 w 547394"/>
                <a:gd name="connsiteY3" fmla="*/ 616016 h 664143"/>
                <a:gd name="connsiteX4" fmla="*/ 0 w 547394"/>
                <a:gd name="connsiteY4" fmla="*/ 664143 h 66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394" h="664143">
                  <a:moveTo>
                    <a:pt x="529389" y="0"/>
                  </a:moveTo>
                  <a:cubicBezTo>
                    <a:pt x="543025" y="71387"/>
                    <a:pt x="556661" y="142775"/>
                    <a:pt x="539015" y="221381"/>
                  </a:cubicBezTo>
                  <a:cubicBezTo>
                    <a:pt x="521369" y="299987"/>
                    <a:pt x="478055" y="405866"/>
                    <a:pt x="423512" y="471638"/>
                  </a:cubicBezTo>
                  <a:cubicBezTo>
                    <a:pt x="368969" y="537411"/>
                    <a:pt x="282341" y="583932"/>
                    <a:pt x="211756" y="616016"/>
                  </a:cubicBezTo>
                  <a:cubicBezTo>
                    <a:pt x="141171" y="648100"/>
                    <a:pt x="70585" y="656121"/>
                    <a:pt x="0" y="6641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442538" y="1861293"/>
                  <a:ext cx="51965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l-GR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2538" y="1861293"/>
                  <a:ext cx="519655" cy="369332"/>
                </a:xfrm>
                <a:prstGeom prst="rect">
                  <a:avLst/>
                </a:prstGeom>
                <a:blipFill rotWithShape="0">
                  <a:blip r:embed="rId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Αστέρι 4 ακτινών 34"/>
            <p:cNvSpPr/>
            <p:nvPr/>
          </p:nvSpPr>
          <p:spPr>
            <a:xfrm>
              <a:off x="7162903" y="2181740"/>
              <a:ext cx="72008" cy="9776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6" name="Αστέρι 4 ακτινών 35"/>
            <p:cNvSpPr/>
            <p:nvPr/>
          </p:nvSpPr>
          <p:spPr>
            <a:xfrm rot="2908319">
              <a:off x="7143766" y="2170151"/>
              <a:ext cx="110282" cy="136996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07904" y="1333491"/>
              <a:ext cx="2658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Ορίζοντας της Ρόδου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32645" y="4331672"/>
              <a:ext cx="1755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Ορίζοντας Αλεξάνδρειας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25447" y="3534696"/>
              <a:ext cx="1299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latin typeface="+mn-lt"/>
                </a:rPr>
                <a:t>Κέντρο της Γης</a:t>
              </a:r>
              <a:endParaRPr lang="el-GR" sz="2000" b="1" dirty="0"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16026" y="1667120"/>
              <a:ext cx="1299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latin typeface="+mn-lt"/>
                </a:rPr>
                <a:t>Ρόδος</a:t>
              </a:r>
              <a:endParaRPr lang="el-GR" sz="2000" b="1" dirty="0"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67685" y="2833305"/>
              <a:ext cx="20954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latin typeface="+mn-lt"/>
                </a:rPr>
                <a:t>Αλεξάνδρεια</a:t>
              </a:r>
              <a:endParaRPr lang="el-GR" sz="2000" b="1" dirty="0"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13226">
              <a:off x="3479447" y="3033359"/>
              <a:ext cx="870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7</a:t>
              </a:r>
              <a:r>
                <a:rPr lang="el-GR" sz="2000" dirty="0" smtClean="0">
                  <a:latin typeface="+mn-lt"/>
                  <a:ea typeface="Cambria Math" panose="02040503050406030204" pitchFamily="18" charset="0"/>
                </a:rPr>
                <a:t>°30’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8358154">
              <a:off x="5328612" y="3253850"/>
              <a:ext cx="870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7</a:t>
              </a:r>
              <a:r>
                <a:rPr lang="el-GR" sz="2000" dirty="0" smtClean="0">
                  <a:latin typeface="+mn-lt"/>
                  <a:ea typeface="Cambria Math" panose="02040503050406030204" pitchFamily="18" charset="0"/>
                </a:rPr>
                <a:t>°30’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791175">
              <a:off x="3742435" y="2297114"/>
              <a:ext cx="1755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3750 στάδια</a:t>
              </a:r>
              <a:endParaRPr lang="el-GR" sz="20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9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Αντικείμενο της Γεωδαισίας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376264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 smtClean="0"/>
              <a:t>Προσδιορισμός 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>
              <a:spcBef>
                <a:spcPts val="1800"/>
              </a:spcBef>
            </a:pPr>
            <a:r>
              <a:rPr lang="el-GR" sz="2400" dirty="0" smtClean="0"/>
              <a:t>της μορφής της γης,</a:t>
            </a:r>
          </a:p>
          <a:p>
            <a:pPr>
              <a:spcBef>
                <a:spcPts val="1800"/>
              </a:spcBef>
            </a:pPr>
            <a:r>
              <a:rPr lang="el-GR" sz="2400" dirty="0" smtClean="0"/>
              <a:t>Των διαστάσεων της γης,</a:t>
            </a:r>
          </a:p>
          <a:p>
            <a:pPr>
              <a:spcBef>
                <a:spcPts val="1800"/>
              </a:spcBef>
            </a:pPr>
            <a:r>
              <a:rPr lang="el-GR" sz="2400" dirty="0" smtClean="0"/>
              <a:t>Μελέτη του γήινου βαρυτικο</a:t>
            </a:r>
            <a:r>
              <a:rPr lang="el-GR" sz="2400" dirty="0"/>
              <a:t>ύ</a:t>
            </a:r>
            <a:r>
              <a:rPr lang="el-GR" sz="2400" dirty="0" smtClean="0"/>
              <a:t> πεδίου της γης.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grpSp>
        <p:nvGrpSpPr>
          <p:cNvPr id="5" name="Ομάδα 4"/>
          <p:cNvGrpSpPr/>
          <p:nvPr/>
        </p:nvGrpSpPr>
        <p:grpSpPr>
          <a:xfrm>
            <a:off x="683568" y="3630606"/>
            <a:ext cx="7214735" cy="2750856"/>
            <a:chOff x="827584" y="2996952"/>
            <a:chExt cx="7214735" cy="2750856"/>
          </a:xfrm>
        </p:grpSpPr>
        <p:sp>
          <p:nvSpPr>
            <p:cNvPr id="6" name="Έλλειψη 5"/>
            <p:cNvSpPr/>
            <p:nvPr/>
          </p:nvSpPr>
          <p:spPr>
            <a:xfrm>
              <a:off x="827584" y="2996952"/>
              <a:ext cx="2232248" cy="223224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7" name="Έλλειψη 6"/>
            <p:cNvSpPr/>
            <p:nvPr/>
          </p:nvSpPr>
          <p:spPr>
            <a:xfrm>
              <a:off x="3275856" y="2996952"/>
              <a:ext cx="2273267" cy="223224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8" name="Ευθύγραμμο βέλος σύνδεσης 7"/>
            <p:cNvCxnSpPr/>
            <p:nvPr/>
          </p:nvCxnSpPr>
          <p:spPr>
            <a:xfrm>
              <a:off x="3419872" y="3789040"/>
              <a:ext cx="2016224" cy="64807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Ευθύγραμμο βέλος σύνδεσης 8"/>
            <p:cNvCxnSpPr/>
            <p:nvPr/>
          </p:nvCxnSpPr>
          <p:spPr>
            <a:xfrm flipH="1">
              <a:off x="4052451" y="3157086"/>
              <a:ext cx="702429" cy="20001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Έλλειψη 9"/>
            <p:cNvSpPr/>
            <p:nvPr/>
          </p:nvSpPr>
          <p:spPr>
            <a:xfrm>
              <a:off x="5769052" y="3041015"/>
              <a:ext cx="2273267" cy="223224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1" name="Έλλειψη 10"/>
            <p:cNvSpPr/>
            <p:nvPr/>
          </p:nvSpPr>
          <p:spPr>
            <a:xfrm>
              <a:off x="6212691" y="3272860"/>
              <a:ext cx="879589" cy="103235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2" name="Έλλειψη 11"/>
            <p:cNvSpPr/>
            <p:nvPr/>
          </p:nvSpPr>
          <p:spPr>
            <a:xfrm>
              <a:off x="7273046" y="3401070"/>
              <a:ext cx="467306" cy="3879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3" name="Έλλειψη 12"/>
            <p:cNvSpPr/>
            <p:nvPr/>
          </p:nvSpPr>
          <p:spPr>
            <a:xfrm>
              <a:off x="6325718" y="4565306"/>
              <a:ext cx="766562" cy="5481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4" name="Έλλειψη 13"/>
            <p:cNvSpPr/>
            <p:nvPr/>
          </p:nvSpPr>
          <p:spPr>
            <a:xfrm>
              <a:off x="7110655" y="3958589"/>
              <a:ext cx="792088" cy="813030"/>
            </a:xfrm>
            <a:prstGeom prst="ellipse">
              <a:avLst/>
            </a:prstGeom>
            <a:pattFill prst="dkDnDiag">
              <a:fgClr>
                <a:schemeClr val="tx1"/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5" name="Έλλειψη 14"/>
            <p:cNvSpPr/>
            <p:nvPr/>
          </p:nvSpPr>
          <p:spPr>
            <a:xfrm>
              <a:off x="5909008" y="4149080"/>
              <a:ext cx="319334" cy="296125"/>
            </a:xfrm>
            <a:prstGeom prst="ellipse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75656" y="5304688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200" dirty="0" smtClean="0">
                  <a:latin typeface="+mn-lt"/>
                </a:rPr>
                <a:t>Σχήμα </a:t>
              </a:r>
              <a:endParaRPr lang="el-GR" sz="2200" dirty="0"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46415" y="5301788"/>
              <a:ext cx="13631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200" dirty="0" smtClean="0">
                  <a:latin typeface="+mn-lt"/>
                </a:rPr>
                <a:t>Μέγεθος </a:t>
              </a:r>
              <a:endParaRPr lang="el-GR" sz="2200" dirty="0"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07634" y="5316921"/>
              <a:ext cx="16951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200" dirty="0">
                  <a:latin typeface="+mn-lt"/>
                </a:rPr>
                <a:t>Π</a:t>
              </a:r>
              <a:r>
                <a:rPr lang="el-GR" sz="2200" dirty="0" smtClean="0">
                  <a:latin typeface="+mn-lt"/>
                </a:rPr>
                <a:t>υκνότητες </a:t>
              </a:r>
              <a:endParaRPr lang="el-GR" sz="2200" dirty="0">
                <a:latin typeface="+mn-lt"/>
              </a:endParaRPr>
            </a:p>
          </p:txBody>
        </p:sp>
      </p:grpSp>
      <p:sp>
        <p:nvSpPr>
          <p:cNvPr id="19" name="Ορθογώνιο 18"/>
          <p:cNvSpPr/>
          <p:nvPr/>
        </p:nvSpPr>
        <p:spPr>
          <a:xfrm>
            <a:off x="3192326" y="6422800"/>
            <a:ext cx="2122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000" dirty="0">
                <a:latin typeface="+mn-lt"/>
                <a:cs typeface="Arial" charset="0"/>
              </a:rPr>
              <a:t>[Λιβιεράτος,1999]</a:t>
            </a:r>
          </a:p>
        </p:txBody>
      </p:sp>
    </p:spTree>
    <p:extLst>
      <p:ext uri="{BB962C8B-B14F-4D97-AF65-F5344CB8AC3E}">
        <p14:creationId xmlns:p14="http://schemas.microsoft.com/office/powerpoint/2010/main" val="25322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Εξέλιξη της αντίληψης για το σχήμα της γης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556792"/>
            <a:ext cx="8229600" cy="362650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419872" y="6093296"/>
            <a:ext cx="2087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  <a:hlinkClick r:id="rId4"/>
              </a:rPr>
              <a:t>http://oceanservice.noaa.gov/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90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Μαθηματικά μοντέλα βάσει σχήματος γης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268760"/>
            <a:ext cx="4115868" cy="532836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347864" y="6453336"/>
            <a:ext cx="20873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  <a:hlinkClick r:id="rId4"/>
              </a:rPr>
              <a:t>http://oceanservice.noaa.gov/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9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Είδη μετρήσεων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l-GR" sz="2400" dirty="0"/>
              <a:t>Μετρήσεις </a:t>
            </a:r>
            <a:r>
              <a:rPr lang="el-GR" sz="2400" dirty="0" smtClean="0"/>
              <a:t>μηκών,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Μετρήσεις </a:t>
            </a:r>
            <a:r>
              <a:rPr lang="el-GR" sz="2400" dirty="0" smtClean="0"/>
              <a:t>γωνιών,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Μετρήσεις υψομετρικών </a:t>
            </a:r>
            <a:r>
              <a:rPr lang="el-GR" sz="2400" dirty="0" smtClean="0"/>
              <a:t>διαφορών.</a:t>
            </a:r>
            <a:endParaRPr lang="el-GR" sz="2400" dirty="0"/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32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Μονάδες </a:t>
            </a:r>
            <a:r>
              <a:rPr lang="el-GR" dirty="0" smtClean="0"/>
              <a:t>τοπογραφικών </a:t>
            </a:r>
            <a:r>
              <a:rPr lang="el-GR" dirty="0"/>
              <a:t>μετρήσεων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200"/>
              </a:spcBef>
            </a:pPr>
            <a:r>
              <a:rPr lang="el-GR" sz="2400" b="1" dirty="0"/>
              <a:t>Μονάδες μέτρησης γωνιών</a:t>
            </a:r>
            <a:r>
              <a:rPr lang="el-GR" sz="2400" b="1" dirty="0" smtClean="0"/>
              <a:t>:</a:t>
            </a:r>
            <a:endParaRPr lang="el-GR" sz="2400" b="1" dirty="0"/>
          </a:p>
          <a:p>
            <a:pPr marL="0" indent="0">
              <a:spcBef>
                <a:spcPts val="4200"/>
              </a:spcBef>
              <a:buNone/>
            </a:pPr>
            <a:r>
              <a:rPr lang="el-GR" sz="2400" dirty="0"/>
              <a:t>στο </a:t>
            </a:r>
            <a:r>
              <a:rPr lang="el-GR" sz="2400" b="1" dirty="0"/>
              <a:t>S.I.</a:t>
            </a:r>
            <a:r>
              <a:rPr lang="el-GR" sz="2400" dirty="0"/>
              <a:t> (Systeme Internationale D’ Unites) </a:t>
            </a:r>
            <a:r>
              <a:rPr lang="el-GR" sz="2400" b="1" dirty="0"/>
              <a:t>ακτίνιο (rad</a:t>
            </a:r>
            <a:r>
              <a:rPr lang="el-GR" sz="2400" b="1" dirty="0" smtClean="0"/>
              <a:t>).</a:t>
            </a:r>
          </a:p>
          <a:p>
            <a:pPr marL="0" indent="0">
              <a:spcBef>
                <a:spcPts val="4200"/>
              </a:spcBef>
              <a:buNone/>
            </a:pPr>
            <a:r>
              <a:rPr lang="el-GR" sz="2400" b="1" dirty="0" smtClean="0"/>
              <a:t>1 </a:t>
            </a:r>
            <a:r>
              <a:rPr lang="el-GR" sz="2400" b="1" dirty="0"/>
              <a:t>ακτίνιο </a:t>
            </a:r>
            <a:r>
              <a:rPr lang="el-GR" sz="2400" dirty="0"/>
              <a:t>αντιστοιχεί σε γωνία με μήκος τόξου ίσο με την ακτίνα</a:t>
            </a:r>
            <a:r>
              <a:rPr lang="el-GR" sz="2400" dirty="0" smtClean="0"/>
              <a:t>.</a:t>
            </a:r>
            <a:endParaRPr lang="el-GR" sz="2400" dirty="0"/>
          </a:p>
          <a:p>
            <a:pPr marL="0" indent="0">
              <a:spcBef>
                <a:spcPts val="4200"/>
              </a:spcBef>
              <a:buNone/>
            </a:pPr>
            <a:r>
              <a:rPr lang="el-GR" sz="2400" b="1" dirty="0" smtClean="0"/>
              <a:t>2π </a:t>
            </a:r>
            <a:r>
              <a:rPr lang="el-GR" sz="2400" b="1" dirty="0"/>
              <a:t>rad = 1 περιφέρεια = 4 ορθές γωνίες</a:t>
            </a:r>
          </a:p>
          <a:p>
            <a:pPr marL="0" indent="0">
              <a:spcBef>
                <a:spcPts val="4200"/>
              </a:spcBef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70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Συνηθέστερες μονάδες μέτρησης γωνιών στην Τοπογραφία</a:t>
            </a:r>
            <a:r>
              <a:rPr lang="el-GR" dirty="0" smtClean="0"/>
              <a:t>: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l-GR" sz="2600" dirty="0" smtClean="0"/>
                  <a:t>Μοίρα - (</a:t>
                </a:r>
                <a:r>
                  <a:rPr lang="el-GR" sz="2600" b="1" dirty="0"/>
                  <a:t>deg</a:t>
                </a:r>
                <a:r>
                  <a:rPr lang="el-GR" sz="2600" dirty="0"/>
                  <a:t>rees) – εξηκονταδικό σύστημα - </a:t>
                </a:r>
                <a:r>
                  <a:rPr lang="el-GR" sz="2600" dirty="0" smtClean="0"/>
                  <a:t>1º</a:t>
                </a:r>
                <a:endParaRPr lang="el-GR" sz="2600" dirty="0"/>
              </a:p>
              <a:p>
                <a:pPr>
                  <a:spcBef>
                    <a:spcPts val="1800"/>
                  </a:spcBef>
                </a:pPr>
                <a:r>
                  <a:rPr lang="el-GR" sz="2600" dirty="0"/>
                  <a:t>Βαθμός – (</a:t>
                </a:r>
                <a:r>
                  <a:rPr lang="el-GR" sz="2600" b="1" dirty="0"/>
                  <a:t>grad</a:t>
                </a:r>
                <a:r>
                  <a:rPr lang="el-GR" sz="2600" dirty="0"/>
                  <a:t>es ή </a:t>
                </a:r>
                <a:r>
                  <a:rPr lang="el-GR" sz="2600" b="1" dirty="0"/>
                  <a:t>gon</a:t>
                </a:r>
                <a:r>
                  <a:rPr lang="el-GR" sz="2600" dirty="0"/>
                  <a:t>) – εκατονταδικό σύστημα - </a:t>
                </a:r>
                <a:r>
                  <a:rPr lang="el-GR" sz="2600" dirty="0" smtClean="0"/>
                  <a:t>1g</a:t>
                </a:r>
                <a:endParaRPr lang="el-GR" sz="2600" dirty="0"/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l-GR" sz="2600" dirty="0"/>
                  <a:t>Μοίρα: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l-GR" sz="2600" dirty="0"/>
                  <a:t>Τόξο ίσο με το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2600" b="0" i="1" smtClean="0"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l-GR" sz="2600" dirty="0"/>
                  <a:t>του κύκλου</a:t>
                </a:r>
                <a:r>
                  <a:rPr lang="el-GR" sz="2600" dirty="0" smtClean="0"/>
                  <a:t>.</a:t>
                </a:r>
                <a:endParaRPr lang="el-GR" sz="2600" dirty="0"/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l-GR" sz="2600" dirty="0"/>
                  <a:t>1º = 60' </a:t>
                </a:r>
                <a:r>
                  <a:rPr lang="el-GR" sz="2600" dirty="0" smtClean="0"/>
                  <a:t> και 1</a:t>
                </a:r>
                <a:r>
                  <a:rPr lang="el-GR" sz="2600" dirty="0"/>
                  <a:t>'= 60</a:t>
                </a:r>
                <a:r>
                  <a:rPr lang="el-GR" sz="2600" dirty="0" smtClean="0"/>
                  <a:t>''</a:t>
                </a:r>
                <a:endParaRPr lang="el-GR" sz="2600" dirty="0"/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l-GR" sz="2600" dirty="0"/>
                  <a:t>Βαθμός: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l-GR" sz="2600" dirty="0"/>
                  <a:t>Τόξο ίσο με </a:t>
                </a:r>
                <a:r>
                  <a:rPr lang="el-GR" sz="2600" dirty="0" smtClean="0"/>
                  <a:t>το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600" i="1">
                            <a:latin typeface="Cambria Math"/>
                          </a:rPr>
                        </m:ctrlPr>
                      </m:fPr>
                      <m:num>
                        <m:r>
                          <a:rPr lang="el-GR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2600" b="0" i="1" smtClean="0">
                            <a:latin typeface="Cambria Math" panose="02040503050406030204" pitchFamily="18" charset="0"/>
                          </a:rPr>
                          <m:t>400</m:t>
                        </m:r>
                      </m:den>
                    </m:f>
                  </m:oMath>
                </a14:m>
                <a:r>
                  <a:rPr lang="el-GR" sz="2600" dirty="0" smtClean="0"/>
                  <a:t>του </a:t>
                </a:r>
                <a:r>
                  <a:rPr lang="el-GR" sz="2600" dirty="0"/>
                  <a:t>κύκλου</a:t>
                </a:r>
                <a:r>
                  <a:rPr lang="el-GR" sz="2600" dirty="0" smtClean="0"/>
                  <a:t>.</a:t>
                </a:r>
                <a:endParaRPr lang="el-GR" sz="2600" dirty="0"/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l-GR" sz="2600" dirty="0"/>
                  <a:t>1g = </a:t>
                </a:r>
                <a:r>
                  <a:rPr lang="el-GR" sz="2600" dirty="0" smtClean="0"/>
                  <a:t>100c και 1c </a:t>
                </a:r>
                <a:r>
                  <a:rPr lang="el-GR" sz="2600" dirty="0"/>
                  <a:t>= 100cc</a:t>
                </a:r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 cstate="print"/>
                <a:stretch>
                  <a:fillRect l="-1111" t="-229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95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Στρατιωτική </a:t>
            </a:r>
            <a:r>
              <a:rPr lang="el-GR" dirty="0"/>
              <a:t>μονάδα μέτρησης γωνιών</a:t>
            </a:r>
            <a:r>
              <a:rPr lang="el-GR" dirty="0" smtClean="0"/>
              <a:t>: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Bef>
                    <a:spcPts val="3600"/>
                  </a:spcBef>
                </a:pPr>
                <a:r>
                  <a:rPr lang="el-GR" sz="2400" b="1" dirty="0" smtClean="0"/>
                  <a:t>χιλιοστό πυροβολικού </a:t>
                </a:r>
                <a:r>
                  <a:rPr lang="el-GR" sz="2400" dirty="0" smtClean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6400</m:t>
                        </m:r>
                      </m:den>
                    </m:f>
                  </m:oMath>
                </a14:m>
                <a:r>
                  <a:rPr lang="el-GR" sz="2400" dirty="0"/>
                  <a:t>     του κύκλου – γωνία υπό την οποία φαίνεται μήκος 1m σε απόσταση 1Km</a:t>
                </a:r>
                <a:r>
                  <a:rPr lang="el-GR" sz="2400" dirty="0" smtClean="0"/>
                  <a:t>)</a:t>
                </a:r>
                <a:endParaRPr lang="el-GR" sz="2400" dirty="0"/>
              </a:p>
              <a:p>
                <a:pPr>
                  <a:spcBef>
                    <a:spcPts val="3600"/>
                  </a:spcBef>
                </a:pPr>
                <a:r>
                  <a:rPr lang="el-GR" sz="2400" dirty="0"/>
                  <a:t>αστρονομία μονάδα μέτρησης γωνιών</a:t>
                </a:r>
                <a:r>
                  <a:rPr lang="el-GR" sz="2400" dirty="0" smtClean="0"/>
                  <a:t>:</a:t>
                </a:r>
                <a:endParaRPr lang="el-GR" sz="2400" dirty="0"/>
              </a:p>
              <a:p>
                <a:pPr>
                  <a:spcBef>
                    <a:spcPts val="3600"/>
                  </a:spcBef>
                </a:pPr>
                <a:r>
                  <a:rPr lang="el-GR" sz="2400" b="1" dirty="0"/>
                  <a:t>ώρα</a:t>
                </a:r>
                <a:r>
                  <a:rPr lang="el-GR" sz="2400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l-GR" sz="2400" dirty="0"/>
                  <a:t>   του κύκλου – </a:t>
                </a:r>
                <a:r>
                  <a:rPr lang="el-GR" sz="2400" b="1" dirty="0"/>
                  <a:t>1ω = 60λ </a:t>
                </a:r>
                <a:r>
                  <a:rPr lang="el-GR" sz="2400" b="1" dirty="0" smtClean="0"/>
                  <a:t> και 1λ</a:t>
                </a:r>
                <a:r>
                  <a:rPr lang="el-GR" sz="2400" b="1" dirty="0"/>
                  <a:t>= 60δ </a:t>
                </a:r>
                <a:r>
                  <a:rPr lang="el-GR" sz="2400" dirty="0"/>
                  <a:t>)</a:t>
                </a:r>
              </a:p>
              <a:p>
                <a:pPr>
                  <a:spcBef>
                    <a:spcPts val="3600"/>
                  </a:spcBef>
                </a:pPr>
                <a:endParaRPr lang="el-GR" sz="2400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 cstate="print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33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Μετατροπή μοιρών σε ώρες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3000" b="1" dirty="0"/>
              <a:t>360º = 400g = 2π rad =6400 χιλιοστά = </a:t>
            </a:r>
            <a:r>
              <a:rPr lang="el-GR" sz="3000" b="1" dirty="0" smtClean="0"/>
              <a:t>24ω</a:t>
            </a:r>
          </a:p>
          <a:p>
            <a:pPr lvl="0" fontAlgn="base">
              <a:spcBef>
                <a:spcPts val="6600"/>
              </a:spcBef>
              <a:spcAft>
                <a:spcPct val="0"/>
              </a:spcAft>
              <a:buNone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123</a:t>
            </a:r>
            <a:r>
              <a:rPr lang="en-US" sz="2400" kern="0" dirty="0">
                <a:solidFill>
                  <a:srgbClr val="000000"/>
                </a:solidFill>
                <a:cs typeface="Arial"/>
              </a:rPr>
              <a:t>º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35</a:t>
            </a:r>
            <a:r>
              <a:rPr lang="en-US" sz="2400" kern="0" dirty="0">
                <a:solidFill>
                  <a:srgbClr val="000000"/>
                </a:solidFill>
                <a:cs typeface="Arial"/>
              </a:rPr>
              <a:t>'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43</a:t>
            </a:r>
            <a:r>
              <a:rPr lang="en-US" sz="2400" kern="0" dirty="0">
                <a:solidFill>
                  <a:srgbClr val="000000"/>
                </a:solidFill>
                <a:cs typeface="Arial"/>
              </a:rPr>
              <a:t>''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.</a:t>
            </a:r>
            <a:r>
              <a:rPr lang="el-GR" sz="2400" kern="0" dirty="0" smtClean="0">
                <a:solidFill>
                  <a:srgbClr val="000000"/>
                </a:solidFill>
                <a:cs typeface="Arial"/>
              </a:rPr>
              <a:t>234</a:t>
            </a:r>
          </a:p>
          <a:p>
            <a:pPr lvl="0" fontAlgn="base">
              <a:spcBef>
                <a:spcPts val="6600"/>
              </a:spcBef>
              <a:spcAft>
                <a:spcPct val="0"/>
              </a:spcAft>
              <a:buNone/>
              <a:defRPr/>
            </a:pPr>
            <a:r>
              <a:rPr lang="el-GR" sz="2400" kern="0" dirty="0" smtClean="0">
                <a:solidFill>
                  <a:srgbClr val="000000"/>
                </a:solidFill>
                <a:cs typeface="Arial"/>
              </a:rPr>
              <a:t>123</a:t>
            </a:r>
            <a:r>
              <a:rPr lang="en-US" sz="2400" kern="0" dirty="0">
                <a:solidFill>
                  <a:srgbClr val="000000"/>
                </a:solidFill>
                <a:cs typeface="Arial"/>
              </a:rPr>
              <a:t>º</a:t>
            </a:r>
            <a:r>
              <a:rPr lang="el-GR" sz="2400" kern="0" dirty="0" smtClean="0">
                <a:solidFill>
                  <a:srgbClr val="000000"/>
                </a:solidFill>
                <a:cs typeface="Arial"/>
              </a:rPr>
              <a:t>.ΧΧΧΧΧΧΧΧΧ</a:t>
            </a:r>
            <a:endParaRPr lang="el-GR" sz="2400" kern="0" dirty="0">
              <a:solidFill>
                <a:srgbClr val="000000"/>
              </a:solidFill>
              <a:cs typeface="Arial"/>
            </a:endParaRPr>
          </a:p>
          <a:p>
            <a:pPr lvl="0" fontAlgn="base">
              <a:spcBef>
                <a:spcPts val="6600"/>
              </a:spcBef>
              <a:spcAft>
                <a:spcPct val="0"/>
              </a:spcAft>
              <a:buNone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ΧΧΧ</a:t>
            </a:r>
            <a:r>
              <a:rPr lang="en-US" sz="2400" kern="0" baseline="50000" dirty="0">
                <a:solidFill>
                  <a:srgbClr val="000000"/>
                </a:solidFill>
                <a:cs typeface="Arial"/>
              </a:rPr>
              <a:t>g</a:t>
            </a:r>
            <a:r>
              <a:rPr lang="en-US" sz="2400" kern="0" dirty="0">
                <a:solidFill>
                  <a:srgbClr val="000000"/>
                </a:solidFill>
                <a:cs typeface="Arial"/>
              </a:rPr>
              <a:t>.YYYYYYYYY</a:t>
            </a:r>
          </a:p>
          <a:p>
            <a:pPr marL="0" indent="0">
              <a:buNone/>
            </a:pP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72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</a:t>
            </a:r>
            <a:r>
              <a:rPr lang="el-GR" dirty="0" smtClean="0"/>
              <a:t>υντελεστής ρ</a:t>
            </a:r>
            <a:r>
              <a:rPr lang="en-US" dirty="0" smtClean="0"/>
              <a:t> </a:t>
            </a:r>
            <a:r>
              <a:rPr lang="en-US" sz="3600" b="0" dirty="0" smtClean="0"/>
              <a:t>1/</a:t>
            </a:r>
            <a:r>
              <a:rPr lang="el-GR" sz="3600" b="0" dirty="0" smtClean="0"/>
              <a:t>2</a:t>
            </a:r>
            <a:endParaRPr lang="el-GR" sz="36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0" fontAlgn="base">
                  <a:lnSpc>
                    <a:spcPct val="80000"/>
                  </a:lnSpc>
                  <a:spcBef>
                    <a:spcPts val="3000"/>
                  </a:spcBef>
                  <a:spcAft>
                    <a:spcPct val="0"/>
                  </a:spcAft>
                  <a:buNone/>
                  <a:defRPr/>
                </a:pPr>
                <a:r>
                  <a:rPr lang="el-GR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θ</a:t>
                </a:r>
                <a:r>
                  <a:rPr lang="en-US" sz="2400" b="1" kern="0" baseline="50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rad</a:t>
                </a: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= arc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θ ≈ </a:t>
                </a: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sin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θ ≈ </a:t>
                </a: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tan</a:t>
                </a:r>
                <a:r>
                  <a:rPr lang="el-GR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θ</a:t>
                </a:r>
                <a:endParaRPr lang="el-GR" sz="2400" b="1" kern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lvl="0" fontAlgn="base">
                  <a:lnSpc>
                    <a:spcPct val="80000"/>
                  </a:lnSpc>
                  <a:spcBef>
                    <a:spcPts val="3000"/>
                  </a:spcBef>
                  <a:spcAft>
                    <a:spcPct val="0"/>
                  </a:spcAft>
                  <a:buNone/>
                  <a:defRPr/>
                </a:pP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arc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θ = θ</a:t>
                </a:r>
                <a:r>
                  <a:rPr lang="en-US" sz="2400" b="1" kern="0" baseline="50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</a:t>
                </a: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* </a:t>
                </a:r>
                <a:r>
                  <a:rPr lang="en-US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arc1</a:t>
                </a:r>
                <a:r>
                  <a:rPr lang="en-US" sz="2400" b="1" kern="0" baseline="500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 </a:t>
                </a:r>
                <a:r>
                  <a:rPr lang="en-US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(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ακριβής σχέση</a:t>
                </a:r>
                <a:r>
                  <a:rPr lang="el-GR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)</a:t>
                </a:r>
                <a:endParaRPr lang="en-US" sz="2400" b="1" kern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lvl="0" fontAlgn="base">
                  <a:lnSpc>
                    <a:spcPct val="80000"/>
                  </a:lnSpc>
                  <a:spcBef>
                    <a:spcPts val="3000"/>
                  </a:spcBef>
                  <a:spcAft>
                    <a:spcPct val="0"/>
                  </a:spcAft>
                  <a:buNone/>
                  <a:defRPr/>
                </a:pP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sin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θ = θ</a:t>
                </a:r>
                <a:r>
                  <a:rPr lang="en-US" sz="2400" b="1" kern="0" baseline="50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</a:t>
                </a: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* </a:t>
                </a:r>
                <a:r>
                  <a:rPr lang="en-US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sin1</a:t>
                </a:r>
                <a:r>
                  <a:rPr lang="en-US" sz="2400" b="1" kern="0" baseline="500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</a:t>
                </a:r>
                <a:r>
                  <a:rPr lang="en-US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(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προσεγγιστική σχέση</a:t>
                </a:r>
                <a:r>
                  <a:rPr lang="el-GR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)</a:t>
                </a:r>
                <a:endParaRPr lang="el-GR" sz="2400" b="1" kern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lvl="0" fontAlgn="base">
                  <a:lnSpc>
                    <a:spcPct val="80000"/>
                  </a:lnSpc>
                  <a:spcBef>
                    <a:spcPts val="3000"/>
                  </a:spcBef>
                  <a:spcAft>
                    <a:spcPct val="0"/>
                  </a:spcAft>
                  <a:buNone/>
                  <a:defRPr/>
                </a:pP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tan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θ = θ</a:t>
                </a:r>
                <a:r>
                  <a:rPr lang="en-US" sz="2400" b="1" kern="0" baseline="50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</a:t>
                </a:r>
                <a:r>
                  <a:rPr lang="en-US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* </a:t>
                </a:r>
                <a:r>
                  <a:rPr lang="en-US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tan1</a:t>
                </a:r>
                <a:r>
                  <a:rPr lang="en-US" sz="2400" b="1" kern="0" baseline="500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</a:t>
                </a:r>
                <a:r>
                  <a:rPr lang="en-US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(</a:t>
                </a:r>
                <a:r>
                  <a:rPr lang="el-GR" sz="2400" b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προσεγγιστική σχέση</a:t>
                </a:r>
                <a:r>
                  <a:rPr lang="el-GR" sz="2400" b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)</a:t>
                </a:r>
                <a:endParaRPr lang="en-US" sz="2400" b="1" kern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lvl="0" fontAlgn="base">
                  <a:lnSpc>
                    <a:spcPct val="80000"/>
                  </a:lnSpc>
                  <a:spcBef>
                    <a:spcPts val="3000"/>
                  </a:spcBef>
                  <a:spcAft>
                    <a:spcPct val="0"/>
                  </a:spcAft>
                  <a:buNone/>
                  <a:defRPr/>
                </a:pPr>
                <a:r>
                  <a:rPr lang="en-US" sz="2400" b="1" kern="0" dirty="0" smtClean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arc1</a:t>
                </a:r>
                <a:r>
                  <a:rPr lang="en-US" sz="2400" b="1" kern="0" baseline="50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</a:t>
                </a:r>
                <a:r>
                  <a:rPr lang="el-GR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≈</a:t>
                </a:r>
                <a:r>
                  <a:rPr lang="en-US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sin1</a:t>
                </a:r>
                <a:r>
                  <a:rPr lang="en-US" sz="2400" b="1" kern="0" baseline="50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 </a:t>
                </a:r>
                <a:r>
                  <a:rPr lang="el-GR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≈</a:t>
                </a:r>
                <a:r>
                  <a:rPr lang="en-US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tan1</a:t>
                </a:r>
                <a:r>
                  <a:rPr lang="en-US" sz="2400" b="1" kern="0" baseline="50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cc </a:t>
                </a:r>
                <a:r>
                  <a:rPr lang="el-GR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400" i="1"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636620</m:t>
                        </m:r>
                      </m:den>
                    </m:f>
                    <m:r>
                      <a:rPr lang="el-GR" sz="24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400" i="1" smtClean="0"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l-GR" sz="2400" i="1" smtClean="0">
                                <a:effectLst/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ρ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cc</m:t>
                            </m:r>
                          </m:sup>
                        </m:sSup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lvl="0" fontAlgn="base">
                  <a:lnSpc>
                    <a:spcPct val="80000"/>
                  </a:lnSpc>
                  <a:spcBef>
                    <a:spcPts val="3000"/>
                  </a:spcBef>
                  <a:spcAft>
                    <a:spcPct val="0"/>
                  </a:spcAft>
                  <a:buNone/>
                  <a:defRPr/>
                </a:pPr>
                <a:r>
                  <a:rPr lang="en-US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arc1'' </a:t>
                </a:r>
                <a:r>
                  <a:rPr lang="el-GR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≈</a:t>
                </a:r>
                <a:r>
                  <a:rPr lang="en-US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sin1 ''</a:t>
                </a:r>
                <a:r>
                  <a:rPr lang="el-GR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≈</a:t>
                </a:r>
                <a:r>
                  <a:rPr lang="en-US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tan1 ''</a:t>
                </a:r>
                <a:r>
                  <a:rPr lang="el-GR" sz="2400" b="1" kern="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206265</m:t>
                        </m:r>
                      </m:den>
                    </m:f>
                    <m:r>
                      <a:rPr lang="el-GR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l-GR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ρ</m:t>
                            </m:r>
                          </m:e>
                          <m: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lvl="0" fontAlgn="base">
                  <a:lnSpc>
                    <a:spcPct val="80000"/>
                  </a:lnSpc>
                  <a:spcBef>
                    <a:spcPts val="3000"/>
                  </a:spcBef>
                  <a:spcAft>
                    <a:spcPct val="0"/>
                  </a:spcAft>
                  <a:buNone/>
                  <a:defRPr/>
                </a:pPr>
                <a:endParaRPr lang="el-GR" sz="2400" b="1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 cstate="print"/>
                <a:stretch>
                  <a:fillRect l="-1111" t="-290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8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Συντελεστής ρ</a:t>
            </a:r>
            <a:r>
              <a:rPr lang="en-US" dirty="0"/>
              <a:t> </a:t>
            </a:r>
            <a:r>
              <a:rPr lang="el-GR" sz="3600" b="0" dirty="0" smtClean="0"/>
              <a:t>2</a:t>
            </a:r>
            <a:r>
              <a:rPr lang="en-US" sz="3600" b="0" dirty="0"/>
              <a:t>/</a:t>
            </a:r>
            <a:r>
              <a:rPr lang="el-GR" sz="3600" b="0" dirty="0" smtClean="0"/>
              <a:t>2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spcBef>
                <a:spcPts val="4200"/>
              </a:spcBef>
              <a:buNone/>
            </a:pPr>
            <a:r>
              <a:rPr lang="el-GR" sz="2400" b="1" dirty="0" smtClean="0"/>
              <a:t>ρ</a:t>
            </a:r>
            <a:r>
              <a:rPr lang="en-US" sz="2400" b="1" baseline="50000" dirty="0" smtClean="0"/>
              <a:t>g</a:t>
            </a:r>
            <a:r>
              <a:rPr lang="el-GR" sz="2400" b="1" dirty="0" smtClean="0"/>
              <a:t> </a:t>
            </a:r>
            <a:r>
              <a:rPr lang="en-US" sz="2400" b="1" dirty="0" smtClean="0"/>
              <a:t>=</a:t>
            </a:r>
            <a:r>
              <a:rPr lang="el-GR" sz="2400" b="1" dirty="0"/>
              <a:t> </a:t>
            </a:r>
            <a:r>
              <a:rPr lang="el-GR" sz="2400" b="1" dirty="0" smtClean="0"/>
              <a:t>63.66198</a:t>
            </a:r>
            <a:r>
              <a:rPr lang="el-GR" sz="2400" b="1" dirty="0"/>
              <a:t> </a:t>
            </a:r>
            <a:r>
              <a:rPr lang="el-GR" sz="2400" b="1" dirty="0" smtClean="0"/>
              <a:t> ρ</a:t>
            </a:r>
            <a:r>
              <a:rPr lang="en-US" sz="2400" b="1" dirty="0" smtClean="0"/>
              <a:t>º</a:t>
            </a:r>
            <a:r>
              <a:rPr lang="el-GR" sz="2400" b="1" dirty="0" smtClean="0"/>
              <a:t>=</a:t>
            </a:r>
            <a:r>
              <a:rPr lang="el-GR" sz="2400" b="1" dirty="0"/>
              <a:t> </a:t>
            </a:r>
            <a:r>
              <a:rPr lang="el-GR" sz="2400" b="1" dirty="0" smtClean="0"/>
              <a:t>57.29578</a:t>
            </a:r>
          </a:p>
          <a:p>
            <a:pPr marL="0" indent="0" fontAlgn="base">
              <a:spcBef>
                <a:spcPts val="4200"/>
              </a:spcBef>
              <a:buNone/>
            </a:pPr>
            <a:r>
              <a:rPr lang="el-GR" sz="2400" b="1" dirty="0" smtClean="0"/>
              <a:t>ρ</a:t>
            </a:r>
            <a:r>
              <a:rPr lang="en-US" sz="2400" b="1" baseline="50000" dirty="0" smtClean="0"/>
              <a:t>c</a:t>
            </a:r>
            <a:r>
              <a:rPr lang="en-US" sz="2400" b="1" dirty="0" smtClean="0"/>
              <a:t>=</a:t>
            </a:r>
            <a:r>
              <a:rPr lang="el-GR" sz="2400" b="1" dirty="0" smtClean="0"/>
              <a:t> 6366.198   ρ</a:t>
            </a:r>
            <a:r>
              <a:rPr lang="en-US" sz="2400" b="1" dirty="0" smtClean="0"/>
              <a:t>'</a:t>
            </a:r>
            <a:r>
              <a:rPr lang="el-GR" sz="2400" b="1" dirty="0" smtClean="0"/>
              <a:t>=3437.747</a:t>
            </a:r>
          </a:p>
          <a:p>
            <a:pPr marL="0" indent="0" fontAlgn="base">
              <a:spcBef>
                <a:spcPts val="4200"/>
              </a:spcBef>
              <a:buNone/>
            </a:pPr>
            <a:r>
              <a:rPr lang="el-GR" sz="2400" b="1" dirty="0" smtClean="0"/>
              <a:t>ρ</a:t>
            </a:r>
            <a:r>
              <a:rPr lang="en-US" sz="2400" b="1" baseline="50000" dirty="0" smtClean="0"/>
              <a:t>cc</a:t>
            </a:r>
            <a:r>
              <a:rPr lang="en-US" sz="2400" b="1" dirty="0" smtClean="0"/>
              <a:t>=</a:t>
            </a:r>
            <a:r>
              <a:rPr lang="el-GR" sz="2400" b="1" dirty="0"/>
              <a:t> </a:t>
            </a:r>
            <a:r>
              <a:rPr lang="el-GR" sz="2400" b="1" dirty="0" smtClean="0"/>
              <a:t>636619.8</a:t>
            </a:r>
            <a:r>
              <a:rPr lang="el-GR" sz="2400" b="1" dirty="0"/>
              <a:t> </a:t>
            </a:r>
            <a:r>
              <a:rPr lang="el-GR" sz="2400" b="1" dirty="0" smtClean="0"/>
              <a:t> ρ</a:t>
            </a:r>
            <a:r>
              <a:rPr lang="en-US" sz="2400" b="1" dirty="0" smtClean="0"/>
              <a:t>''</a:t>
            </a:r>
            <a:r>
              <a:rPr lang="el-GR" sz="2400" b="1" dirty="0" smtClean="0"/>
              <a:t>=</a:t>
            </a:r>
            <a:r>
              <a:rPr lang="el-GR" sz="2400" b="1" dirty="0"/>
              <a:t> </a:t>
            </a:r>
            <a:r>
              <a:rPr lang="el-GR" sz="2400" b="1" dirty="0" smtClean="0"/>
              <a:t>206264.8</a:t>
            </a:r>
            <a:endParaRPr lang="el-GR" sz="2400" b="1" dirty="0"/>
          </a:p>
          <a:p>
            <a:pPr marL="0" indent="0">
              <a:spcBef>
                <a:spcPts val="4200"/>
              </a:spcBef>
              <a:buNone/>
            </a:pPr>
            <a:endParaRPr lang="el-GR" sz="24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72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Πολλαπλάσια και υποπολλαπλάσια του </a:t>
            </a:r>
            <a:r>
              <a:rPr lang="el-GR" dirty="0" smtClean="0"/>
              <a:t>μέτρου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pm </a:t>
            </a:r>
            <a:r>
              <a:rPr lang="el-GR" sz="2400" u="sng" kern="0" dirty="0" smtClean="0">
                <a:solidFill>
                  <a:srgbClr val="004A82"/>
                </a:solidFill>
                <a:cs typeface="Arial"/>
              </a:rPr>
              <a:t>πικόμετρο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 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−12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m</a:t>
            </a:r>
          </a:p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nm </a:t>
            </a:r>
            <a:r>
              <a:rPr lang="el-GR" sz="2400" u="sng" kern="0" dirty="0" smtClean="0">
                <a:solidFill>
                  <a:srgbClr val="004A82"/>
                </a:solidFill>
                <a:cs typeface="Arial"/>
              </a:rPr>
              <a:t>νανόμετρο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 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−9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m</a:t>
            </a:r>
          </a:p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μm </a:t>
            </a:r>
            <a:r>
              <a:rPr lang="el-GR" sz="2400" u="sng" kern="0" dirty="0" smtClean="0">
                <a:solidFill>
                  <a:srgbClr val="004A82"/>
                </a:solidFill>
                <a:cs typeface="Arial"/>
              </a:rPr>
              <a:t>μικρόμετρο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 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−6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m</a:t>
            </a:r>
          </a:p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mm </a:t>
            </a:r>
            <a:r>
              <a:rPr lang="el-GR" sz="2400" u="sng" kern="0" dirty="0" smtClean="0">
                <a:solidFill>
                  <a:srgbClr val="004A82"/>
                </a:solidFill>
                <a:cs typeface="Arial"/>
              </a:rPr>
              <a:t>χιλιοστόμετρο</a:t>
            </a:r>
            <a:r>
              <a:rPr lang="el-GR" sz="2400" u="sng" kern="0" dirty="0">
                <a:solidFill>
                  <a:srgbClr val="004A82"/>
                </a:solidFill>
                <a:cs typeface="Arial"/>
              </a:rPr>
              <a:t> 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−3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m</a:t>
            </a:r>
          </a:p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cm </a:t>
            </a:r>
            <a:r>
              <a:rPr lang="el-GR" sz="2400" u="sng" kern="0" dirty="0" smtClean="0">
                <a:solidFill>
                  <a:srgbClr val="004A82"/>
                </a:solidFill>
                <a:cs typeface="Arial"/>
              </a:rPr>
              <a:t>εκατοστόμετρο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 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−2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m</a:t>
            </a:r>
          </a:p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dm </a:t>
            </a:r>
            <a:r>
              <a:rPr lang="el-GR" sz="2400" u="sng" kern="0" dirty="0" smtClean="0">
                <a:solidFill>
                  <a:srgbClr val="004A82"/>
                </a:solidFill>
                <a:cs typeface="Arial"/>
              </a:rPr>
              <a:t>δεκατόμετρο</a:t>
            </a:r>
            <a:r>
              <a:rPr lang="el-GR" sz="2400" u="sng" kern="0" dirty="0">
                <a:solidFill>
                  <a:srgbClr val="004A82"/>
                </a:solidFill>
                <a:cs typeface="Arial"/>
              </a:rPr>
              <a:t> 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−1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m</a:t>
            </a:r>
          </a:p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l-GR" sz="2400" kern="0" dirty="0">
                <a:solidFill>
                  <a:srgbClr val="000000"/>
                </a:solidFill>
                <a:cs typeface="Arial"/>
              </a:rPr>
              <a:t>km </a:t>
            </a:r>
            <a:r>
              <a:rPr lang="el-GR" sz="2400" u="sng" kern="0" dirty="0" smtClean="0">
                <a:solidFill>
                  <a:srgbClr val="004A82"/>
                </a:solidFill>
                <a:cs typeface="Arial"/>
              </a:rPr>
              <a:t>χιλιόμετρο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 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3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m</a:t>
            </a:r>
          </a:p>
          <a:p>
            <a:pPr lvl="0" fontAlgn="base">
              <a:spcBef>
                <a:spcPts val="24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cs typeface="Arial"/>
              </a:rPr>
              <a:t>Mm 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μεγάμετρο = 10</a:t>
            </a:r>
            <a:r>
              <a:rPr lang="el-GR" sz="2400" kern="0" baseline="50000" dirty="0">
                <a:solidFill>
                  <a:srgbClr val="000000"/>
                </a:solidFill>
                <a:cs typeface="Arial"/>
              </a:rPr>
              <a:t>6</a:t>
            </a:r>
            <a:r>
              <a:rPr lang="el-GR" sz="2400" kern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0" dirty="0">
                <a:solidFill>
                  <a:srgbClr val="000000"/>
                </a:solidFill>
                <a:cs typeface="Arial"/>
              </a:rPr>
              <a:t>m</a:t>
            </a:r>
            <a:endParaRPr lang="el-GR" sz="2400" kern="0" dirty="0">
              <a:solidFill>
                <a:srgbClr val="000000"/>
              </a:solidFill>
              <a:cs typeface="Arial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9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Εντοπισμός τοποθεσίας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8760"/>
            <a:ext cx="5704760" cy="4176464"/>
          </a:xfr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692357" y="555013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>
                <a:solidFill>
                  <a:prstClr val="black"/>
                </a:solidFill>
                <a:latin typeface="Calibri"/>
                <a:hlinkClick r:id="rId4"/>
              </a:rPr>
              <a:t>edc.uri.edu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6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Παραδείγματα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x.yy x 10</a:t>
            </a:r>
            <a:r>
              <a:rPr lang="en-US" sz="2400" baseline="500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-z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 = 0.000….0xyy</a:t>
            </a:r>
            <a:endParaRPr lang="el-GR" sz="2400" dirty="0"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572000" y="1025352"/>
            <a:ext cx="1199899" cy="74746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5580110" y="1772816"/>
            <a:ext cx="973089" cy="119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555566" y="1642581"/>
            <a:ext cx="130475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+mn-lt"/>
                <a:cs typeface="Arial" charset="0"/>
              </a:rPr>
              <a:t>z </a:t>
            </a:r>
            <a:r>
              <a:rPr lang="el-GR" sz="2000" dirty="0">
                <a:latin typeface="+mn-lt"/>
                <a:cs typeface="Arial" charset="0"/>
              </a:rPr>
              <a:t>μηδενικά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467544" y="278673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2.34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x10</a:t>
            </a:r>
            <a:r>
              <a:rPr lang="en-US" sz="2400" baseline="50000" dirty="0">
                <a:latin typeface="Cambria Math" panose="02040503050406030204" pitchFamily="18" charset="0"/>
                <a:ea typeface="Cambria Math" panose="02040503050406030204" pitchFamily="18" charset="0"/>
              </a:rPr>
              <a:t>-4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0.000234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eaLnBrk="1" hangingPunct="1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7.26 x10</a:t>
            </a:r>
            <a:r>
              <a:rPr lang="en-US" sz="2400" baseline="50000" dirty="0">
                <a:latin typeface="Cambria Math" panose="02040503050406030204" pitchFamily="18" charset="0"/>
                <a:ea typeface="Cambria Math" panose="02040503050406030204" pitchFamily="18" charset="0"/>
              </a:rPr>
              <a:t>-2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</a:p>
          <a:p>
            <a:pPr marL="342900" indent="-342900" eaLnBrk="1" hangingPunct="1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41.28 x10</a:t>
            </a:r>
            <a:r>
              <a:rPr lang="en-US" sz="2400" baseline="50000" dirty="0">
                <a:latin typeface="Cambria Math" panose="02040503050406030204" pitchFamily="18" charset="0"/>
                <a:ea typeface="Cambria Math" panose="02040503050406030204" pitchFamily="18" charset="0"/>
              </a:rPr>
              <a:t>-9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=</a:t>
            </a:r>
            <a:endParaRPr lang="el-G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41" y="5931169"/>
            <a:ext cx="1971675" cy="702000"/>
          </a:xfrm>
          <a:prstGeom prst="rect">
            <a:avLst/>
          </a:prstGeom>
          <a:noFill/>
        </p:spPr>
      </p:pic>
      <p:pic>
        <p:nvPicPr>
          <p:cNvPr id="10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/>
          <a:stretch/>
        </p:blipFill>
        <p:spPr bwMode="auto">
          <a:xfrm>
            <a:off x="3995936" y="5931169"/>
            <a:ext cx="334609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19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Φραγκίσκη Ανθούλη 2014. Βασίλειος Παγούνης. «Βασικές Αρχές Γεωδαισίας –Τοπογραφίας (Θ). Ενότητα </a:t>
            </a:r>
            <a:r>
              <a:rPr lang="en-US" sz="2000" dirty="0" smtClean="0"/>
              <a:t>2</a:t>
            </a:r>
            <a:r>
              <a:rPr lang="el-GR" sz="2000" dirty="0" smtClean="0"/>
              <a:t>: </a:t>
            </a:r>
            <a:r>
              <a:rPr lang="el-GR" sz="2000" dirty="0" smtClean="0"/>
              <a:t>Προκαταρτικά στοιχεία- </a:t>
            </a:r>
            <a:r>
              <a:rPr lang="el-GR" sz="2000" smtClean="0"/>
              <a:t>Βασικοί υπολογισμοί</a:t>
            </a:r>
            <a:r>
              <a:rPr lang="el-GR" sz="2000" smtClean="0"/>
              <a:t>». </a:t>
            </a:r>
            <a:r>
              <a:rPr lang="el-GR" sz="2000" dirty="0" smtClean="0"/>
              <a:t>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77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4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0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367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Προσδιορισμός αποστάσεων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grpSp>
        <p:nvGrpSpPr>
          <p:cNvPr id="17" name="Ομάδα 16"/>
          <p:cNvGrpSpPr/>
          <p:nvPr/>
        </p:nvGrpSpPr>
        <p:grpSpPr>
          <a:xfrm>
            <a:off x="64319" y="1854113"/>
            <a:ext cx="9036050" cy="3673475"/>
            <a:chOff x="36513" y="908050"/>
            <a:chExt cx="9036050" cy="3673475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36513" y="908050"/>
              <a:ext cx="9036050" cy="3673475"/>
            </a:xfrm>
            <a:prstGeom prst="parallelogram">
              <a:avLst>
                <a:gd name="adj" fmla="val 61495"/>
              </a:avLst>
            </a:prstGeom>
            <a:solidFill>
              <a:srgbClr val="CCECFF">
                <a:alpha val="39999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006600" y="3743325"/>
              <a:ext cx="90488" cy="90488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7451725" y="1538288"/>
              <a:ext cx="90488" cy="90487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692275" y="3789363"/>
              <a:ext cx="539750" cy="3667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l-GR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Α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407275" y="1314450"/>
              <a:ext cx="539750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l-GR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Β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2051050" y="1584325"/>
              <a:ext cx="5446713" cy="220503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051050" y="1808163"/>
              <a:ext cx="1530350" cy="19812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3581400" y="1584325"/>
              <a:ext cx="3916363" cy="22383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2051050" y="3833813"/>
              <a:ext cx="4500563" cy="5397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6551613" y="1628775"/>
              <a:ext cx="946150" cy="2744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2051050" y="1133475"/>
              <a:ext cx="1665288" cy="26558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3716338" y="1133475"/>
              <a:ext cx="3781425" cy="4508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2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Βέλτιστη απόσταση από το Α στο Β</a:t>
            </a:r>
            <a:endParaRPr lang="el-GR" dirty="0"/>
          </a:p>
        </p:txBody>
      </p:sp>
      <p:pic>
        <p:nvPicPr>
          <p:cNvPr id="14" name="Θέση περιεχομένου 1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6660" y="1205518"/>
            <a:ext cx="545136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50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Μικρότερη απόσταση μεταξύ δύο σημείων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6156" y="1916832"/>
            <a:ext cx="8229600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Η απόσταση εκείνη που «διανύεται» σε τόξο μικρότερο των 180° επί του μεγίστου κύκλου (της σφαίρας) που ενώνει τα σημεία </a:t>
            </a:r>
            <a:r>
              <a:rPr lang="el-GR" sz="2400" b="1" dirty="0"/>
              <a:t>Α </a:t>
            </a:r>
            <a:r>
              <a:rPr lang="el-GR" sz="2400" dirty="0"/>
              <a:t>και </a:t>
            </a:r>
            <a:r>
              <a:rPr lang="el-GR" sz="2400" b="1" dirty="0"/>
              <a:t>Β</a:t>
            </a:r>
            <a:r>
              <a:rPr lang="el-GR" sz="2400" dirty="0"/>
              <a:t> είναι η μικρότερη μεταξύ αυτών των σημείων </a:t>
            </a:r>
            <a:r>
              <a:rPr lang="el-GR" sz="2400" b="1" dirty="0"/>
              <a:t>απόσταση.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98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Επιφάνειες α</a:t>
            </a:r>
            <a:r>
              <a:rPr lang="el-GR" dirty="0" smtClean="0"/>
              <a:t>ναφοράς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728192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Η τοπογραφική επιφάνεια </a:t>
            </a:r>
            <a:r>
              <a:rPr lang="el-GR" sz="2400" dirty="0" smtClean="0"/>
              <a:t>αναφοράς,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Η γεωδαιτική επιφάνεια </a:t>
            </a:r>
            <a:r>
              <a:rPr lang="el-GR" sz="2400" dirty="0" smtClean="0"/>
              <a:t>αναφοράς.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5364088" y="2896289"/>
            <a:ext cx="1672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latin typeface="+mn-lt"/>
              </a:rPr>
              <a:t>[Βλάχος,1987]</a:t>
            </a:r>
          </a:p>
        </p:txBody>
      </p:sp>
    </p:spTree>
    <p:extLst>
      <p:ext uri="{BB962C8B-B14F-4D97-AF65-F5344CB8AC3E}">
        <p14:creationId xmlns:p14="http://schemas.microsoft.com/office/powerpoint/2010/main" val="6599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Τοπογραφικές </a:t>
            </a:r>
            <a:r>
              <a:rPr lang="el-GR" dirty="0" smtClean="0"/>
              <a:t>μετρήσεις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4804405" cy="381620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3209" y="4149080"/>
            <a:ext cx="2763935" cy="2074257"/>
          </a:xfrm>
          <a:prstGeom prst="rect">
            <a:avLst/>
          </a:prstGeom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6948264" y="1025352"/>
            <a:ext cx="0" cy="36443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 flipV="1">
            <a:off x="1917700" y="2924944"/>
            <a:ext cx="4814540" cy="1944216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6452964" y="4418164"/>
            <a:ext cx="495300" cy="315913"/>
          </a:xfrm>
          <a:custGeom>
            <a:avLst/>
            <a:gdLst>
              <a:gd name="T0" fmla="*/ 0 w 312"/>
              <a:gd name="T1" fmla="*/ 199 h 199"/>
              <a:gd name="T2" fmla="*/ 312 w 312"/>
              <a:gd name="T3" fmla="*/ 0 h 199"/>
              <a:gd name="T4" fmla="*/ 0 60000 65536"/>
              <a:gd name="T5" fmla="*/ 0 60000 65536"/>
              <a:gd name="T6" fmla="*/ 0 w 312"/>
              <a:gd name="T7" fmla="*/ 0 h 199"/>
              <a:gd name="T8" fmla="*/ 312 w 312"/>
              <a:gd name="T9" fmla="*/ 199 h 1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2" h="199">
                <a:moveTo>
                  <a:pt x="0" y="199"/>
                </a:moveTo>
                <a:cubicBezTo>
                  <a:pt x="130" y="113"/>
                  <a:pt x="260" y="28"/>
                  <a:pt x="312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369984" y="4254809"/>
            <a:ext cx="352121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latin typeface="+mn-lt"/>
                <a:cs typeface="Arial" charset="0"/>
              </a:rPr>
              <a:t>v</a:t>
            </a:r>
            <a:endParaRPr lang="el-GR" sz="2000" b="1" dirty="0">
              <a:latin typeface="+mn-lt"/>
              <a:cs typeface="Arial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1701676" y="3573016"/>
            <a:ext cx="2654300" cy="46038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12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Ορισμός οριζόντιων και κατακόρυφων γωνιών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grpSp>
        <p:nvGrpSpPr>
          <p:cNvPr id="59" name="Ομάδα 58"/>
          <p:cNvGrpSpPr/>
          <p:nvPr/>
        </p:nvGrpSpPr>
        <p:grpSpPr>
          <a:xfrm>
            <a:off x="1043608" y="1025352"/>
            <a:ext cx="7353641" cy="5285005"/>
            <a:chOff x="1106791" y="1041444"/>
            <a:chExt cx="7353641" cy="5285005"/>
          </a:xfrm>
        </p:grpSpPr>
        <p:cxnSp>
          <p:nvCxnSpPr>
            <p:cNvPr id="7" name="Ευθύγραμμο βέλος σύνδεσης 6"/>
            <p:cNvCxnSpPr/>
            <p:nvPr/>
          </p:nvCxnSpPr>
          <p:spPr>
            <a:xfrm flipH="1" flipV="1">
              <a:off x="3635896" y="1268760"/>
              <a:ext cx="216024" cy="216024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Ευθεία γραμμή σύνδεσης 11"/>
            <p:cNvCxnSpPr/>
            <p:nvPr/>
          </p:nvCxnSpPr>
          <p:spPr>
            <a:xfrm flipV="1">
              <a:off x="3851920" y="2420888"/>
              <a:ext cx="1656184" cy="100811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εία γραμμή σύνδεσης 12"/>
            <p:cNvCxnSpPr/>
            <p:nvPr/>
          </p:nvCxnSpPr>
          <p:spPr>
            <a:xfrm flipV="1">
              <a:off x="3917971" y="3356992"/>
              <a:ext cx="2886277" cy="5545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Ευθεία γραμμή σύνδεσης 16"/>
            <p:cNvCxnSpPr/>
            <p:nvPr/>
          </p:nvCxnSpPr>
          <p:spPr>
            <a:xfrm flipV="1">
              <a:off x="4067944" y="4221088"/>
              <a:ext cx="1584176" cy="1152128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/>
            <p:cNvCxnSpPr/>
            <p:nvPr/>
          </p:nvCxnSpPr>
          <p:spPr>
            <a:xfrm>
              <a:off x="4067944" y="5373216"/>
              <a:ext cx="2808312" cy="28803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Ευθεία γραμμή σύνδεσης 22"/>
            <p:cNvCxnSpPr/>
            <p:nvPr/>
          </p:nvCxnSpPr>
          <p:spPr>
            <a:xfrm flipV="1">
              <a:off x="1938914" y="6029319"/>
              <a:ext cx="5681086" cy="3899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Ευθεία γραμμή σύνδεσης 24"/>
            <p:cNvCxnSpPr/>
            <p:nvPr/>
          </p:nvCxnSpPr>
          <p:spPr>
            <a:xfrm flipV="1">
              <a:off x="1938914" y="4580251"/>
              <a:ext cx="760878" cy="1488067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Ευθεία γραμμή σύνδεσης 26"/>
            <p:cNvCxnSpPr/>
            <p:nvPr/>
          </p:nvCxnSpPr>
          <p:spPr>
            <a:xfrm flipV="1">
              <a:off x="7610412" y="4509120"/>
              <a:ext cx="850020" cy="152020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Ελεύθερη σχεδίαση 28"/>
            <p:cNvSpPr/>
            <p:nvPr/>
          </p:nvSpPr>
          <p:spPr>
            <a:xfrm>
              <a:off x="3744227" y="2059806"/>
              <a:ext cx="1171560" cy="731520"/>
            </a:xfrm>
            <a:custGeom>
              <a:avLst/>
              <a:gdLst>
                <a:gd name="connsiteX0" fmla="*/ 0 w 1171560"/>
                <a:gd name="connsiteY0" fmla="*/ 0 h 731520"/>
                <a:gd name="connsiteX1" fmla="*/ 356135 w 1171560"/>
                <a:gd name="connsiteY1" fmla="*/ 48127 h 731520"/>
                <a:gd name="connsiteX2" fmla="*/ 721895 w 1171560"/>
                <a:gd name="connsiteY2" fmla="*/ 221381 h 731520"/>
                <a:gd name="connsiteX3" fmla="*/ 952901 w 1171560"/>
                <a:gd name="connsiteY3" fmla="*/ 442762 h 731520"/>
                <a:gd name="connsiteX4" fmla="*/ 1145407 w 1171560"/>
                <a:gd name="connsiteY4" fmla="*/ 683394 h 731520"/>
                <a:gd name="connsiteX5" fmla="*/ 1164657 w 1171560"/>
                <a:gd name="connsiteY5" fmla="*/ 73152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60" h="731520">
                  <a:moveTo>
                    <a:pt x="0" y="0"/>
                  </a:moveTo>
                  <a:cubicBezTo>
                    <a:pt x="117909" y="5615"/>
                    <a:pt x="235819" y="11230"/>
                    <a:pt x="356135" y="48127"/>
                  </a:cubicBezTo>
                  <a:cubicBezTo>
                    <a:pt x="476451" y="85024"/>
                    <a:pt x="622434" y="155609"/>
                    <a:pt x="721895" y="221381"/>
                  </a:cubicBezTo>
                  <a:cubicBezTo>
                    <a:pt x="821356" y="287154"/>
                    <a:pt x="882316" y="365760"/>
                    <a:pt x="952901" y="442762"/>
                  </a:cubicBezTo>
                  <a:cubicBezTo>
                    <a:pt x="1023486" y="519764"/>
                    <a:pt x="1110114" y="635268"/>
                    <a:pt x="1145407" y="683394"/>
                  </a:cubicBezTo>
                  <a:cubicBezTo>
                    <a:pt x="1180700" y="731520"/>
                    <a:pt x="1172678" y="731520"/>
                    <a:pt x="1164657" y="73152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0" name="Ελεύθερη σχεδίαση 29"/>
            <p:cNvSpPr/>
            <p:nvPr/>
          </p:nvSpPr>
          <p:spPr>
            <a:xfrm>
              <a:off x="3832964" y="2830882"/>
              <a:ext cx="602327" cy="551145"/>
            </a:xfrm>
            <a:custGeom>
              <a:avLst/>
              <a:gdLst>
                <a:gd name="connsiteX0" fmla="*/ 0 w 602327"/>
                <a:gd name="connsiteY0" fmla="*/ 0 h 551145"/>
                <a:gd name="connsiteX1" fmla="*/ 200417 w 602327"/>
                <a:gd name="connsiteY1" fmla="*/ 50104 h 551145"/>
                <a:gd name="connsiteX2" fmla="*/ 425885 w 602327"/>
                <a:gd name="connsiteY2" fmla="*/ 187891 h 551145"/>
                <a:gd name="connsiteX3" fmla="*/ 576198 w 602327"/>
                <a:gd name="connsiteY3" fmla="*/ 450937 h 551145"/>
                <a:gd name="connsiteX4" fmla="*/ 601250 w 602327"/>
                <a:gd name="connsiteY4" fmla="*/ 551145 h 55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27" h="551145">
                  <a:moveTo>
                    <a:pt x="0" y="0"/>
                  </a:moveTo>
                  <a:cubicBezTo>
                    <a:pt x="64718" y="9394"/>
                    <a:pt x="129436" y="18789"/>
                    <a:pt x="200417" y="50104"/>
                  </a:cubicBezTo>
                  <a:cubicBezTo>
                    <a:pt x="271398" y="81419"/>
                    <a:pt x="363255" y="121086"/>
                    <a:pt x="425885" y="187891"/>
                  </a:cubicBezTo>
                  <a:cubicBezTo>
                    <a:pt x="488515" y="254696"/>
                    <a:pt x="546971" y="390395"/>
                    <a:pt x="576198" y="450937"/>
                  </a:cubicBezTo>
                  <a:cubicBezTo>
                    <a:pt x="605425" y="511479"/>
                    <a:pt x="603337" y="531312"/>
                    <a:pt x="601250" y="55114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32" name="Ευθεία γραμμή σύνδεσης 31"/>
            <p:cNvCxnSpPr/>
            <p:nvPr/>
          </p:nvCxnSpPr>
          <p:spPr>
            <a:xfrm>
              <a:off x="5508104" y="2420887"/>
              <a:ext cx="107693" cy="181675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Ευθεία γραμμή σύνδεσης 32"/>
            <p:cNvCxnSpPr/>
            <p:nvPr/>
          </p:nvCxnSpPr>
          <p:spPr>
            <a:xfrm>
              <a:off x="6787940" y="3372423"/>
              <a:ext cx="114490" cy="227226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Ευθεία γραμμή σύνδεσης 34"/>
            <p:cNvCxnSpPr/>
            <p:nvPr/>
          </p:nvCxnSpPr>
          <p:spPr>
            <a:xfrm>
              <a:off x="3898391" y="3440169"/>
              <a:ext cx="169553" cy="19121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Ελεύθερη σχεδίαση 36"/>
            <p:cNvSpPr/>
            <p:nvPr/>
          </p:nvSpPr>
          <p:spPr>
            <a:xfrm>
              <a:off x="4581625" y="5043638"/>
              <a:ext cx="93819" cy="388945"/>
            </a:xfrm>
            <a:custGeom>
              <a:avLst/>
              <a:gdLst>
                <a:gd name="connsiteX0" fmla="*/ 0 w 93819"/>
                <a:gd name="connsiteY0" fmla="*/ 0 h 388945"/>
                <a:gd name="connsiteX1" fmla="*/ 86628 w 93819"/>
                <a:gd name="connsiteY1" fmla="*/ 144379 h 388945"/>
                <a:gd name="connsiteX2" fmla="*/ 86628 w 93819"/>
                <a:gd name="connsiteY2" fmla="*/ 356135 h 388945"/>
                <a:gd name="connsiteX3" fmla="*/ 67377 w 93819"/>
                <a:gd name="connsiteY3" fmla="*/ 385010 h 38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19" h="388945">
                  <a:moveTo>
                    <a:pt x="0" y="0"/>
                  </a:moveTo>
                  <a:cubicBezTo>
                    <a:pt x="36095" y="42511"/>
                    <a:pt x="72190" y="85023"/>
                    <a:pt x="86628" y="144379"/>
                  </a:cubicBezTo>
                  <a:cubicBezTo>
                    <a:pt x="101066" y="203735"/>
                    <a:pt x="89836" y="316030"/>
                    <a:pt x="86628" y="356135"/>
                  </a:cubicBezTo>
                  <a:cubicBezTo>
                    <a:pt x="83420" y="396240"/>
                    <a:pt x="75398" y="390625"/>
                    <a:pt x="67377" y="38501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39" name="Ευθεία γραμμή σύνδεσης 38"/>
            <p:cNvCxnSpPr/>
            <p:nvPr/>
          </p:nvCxnSpPr>
          <p:spPr>
            <a:xfrm flipH="1">
              <a:off x="2932124" y="1758363"/>
              <a:ext cx="703772" cy="4025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Ελεύθερη σχεδίαση 39"/>
            <p:cNvSpPr/>
            <p:nvPr/>
          </p:nvSpPr>
          <p:spPr>
            <a:xfrm>
              <a:off x="3657600" y="3423311"/>
              <a:ext cx="750771" cy="304081"/>
            </a:xfrm>
            <a:custGeom>
              <a:avLst/>
              <a:gdLst>
                <a:gd name="connsiteX0" fmla="*/ 0 w 750771"/>
                <a:gd name="connsiteY0" fmla="*/ 61034 h 304081"/>
                <a:gd name="connsiteX1" fmla="*/ 134754 w 750771"/>
                <a:gd name="connsiteY1" fmla="*/ 3283 h 304081"/>
                <a:gd name="connsiteX2" fmla="*/ 259882 w 750771"/>
                <a:gd name="connsiteY2" fmla="*/ 12908 h 304081"/>
                <a:gd name="connsiteX3" fmla="*/ 288758 w 750771"/>
                <a:gd name="connsiteY3" fmla="*/ 61034 h 304081"/>
                <a:gd name="connsiteX4" fmla="*/ 365760 w 750771"/>
                <a:gd name="connsiteY4" fmla="*/ 32158 h 304081"/>
                <a:gd name="connsiteX5" fmla="*/ 510139 w 750771"/>
                <a:gd name="connsiteY5" fmla="*/ 166912 h 304081"/>
                <a:gd name="connsiteX6" fmla="*/ 673768 w 750771"/>
                <a:gd name="connsiteY6" fmla="*/ 292041 h 304081"/>
                <a:gd name="connsiteX7" fmla="*/ 750771 w 750771"/>
                <a:gd name="connsiteY7" fmla="*/ 292041 h 3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0771" h="304081">
                  <a:moveTo>
                    <a:pt x="0" y="61034"/>
                  </a:moveTo>
                  <a:cubicBezTo>
                    <a:pt x="45720" y="36169"/>
                    <a:pt x="91440" y="11304"/>
                    <a:pt x="134754" y="3283"/>
                  </a:cubicBezTo>
                  <a:cubicBezTo>
                    <a:pt x="178068" y="-4738"/>
                    <a:pt x="234215" y="3283"/>
                    <a:pt x="259882" y="12908"/>
                  </a:cubicBezTo>
                  <a:cubicBezTo>
                    <a:pt x="285549" y="22533"/>
                    <a:pt x="271112" y="57826"/>
                    <a:pt x="288758" y="61034"/>
                  </a:cubicBezTo>
                  <a:cubicBezTo>
                    <a:pt x="306404" y="64242"/>
                    <a:pt x="328863" y="14512"/>
                    <a:pt x="365760" y="32158"/>
                  </a:cubicBezTo>
                  <a:cubicBezTo>
                    <a:pt x="402657" y="49804"/>
                    <a:pt x="458804" y="123598"/>
                    <a:pt x="510139" y="166912"/>
                  </a:cubicBezTo>
                  <a:cubicBezTo>
                    <a:pt x="561474" y="210226"/>
                    <a:pt x="633663" y="271186"/>
                    <a:pt x="673768" y="292041"/>
                  </a:cubicBezTo>
                  <a:cubicBezTo>
                    <a:pt x="713873" y="312896"/>
                    <a:pt x="732322" y="302468"/>
                    <a:pt x="750771" y="292041"/>
                  </a:cubicBezTo>
                </a:path>
              </a:pathLst>
            </a:custGeom>
            <a:noFill/>
            <a:ln w="1016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42" name="Ελεύθερη σχεδίαση 41"/>
            <p:cNvSpPr/>
            <p:nvPr/>
          </p:nvSpPr>
          <p:spPr>
            <a:xfrm>
              <a:off x="6641432" y="3282107"/>
              <a:ext cx="623425" cy="125323"/>
            </a:xfrm>
            <a:custGeom>
              <a:avLst/>
              <a:gdLst>
                <a:gd name="connsiteX0" fmla="*/ 0 w 623425"/>
                <a:gd name="connsiteY0" fmla="*/ 105986 h 125323"/>
                <a:gd name="connsiteX1" fmla="*/ 154004 w 623425"/>
                <a:gd name="connsiteY1" fmla="*/ 108 h 125323"/>
                <a:gd name="connsiteX2" fmla="*/ 269507 w 623425"/>
                <a:gd name="connsiteY2" fmla="*/ 86735 h 125323"/>
                <a:gd name="connsiteX3" fmla="*/ 423511 w 623425"/>
                <a:gd name="connsiteY3" fmla="*/ 125236 h 125323"/>
                <a:gd name="connsiteX4" fmla="*/ 539014 w 623425"/>
                <a:gd name="connsiteY4" fmla="*/ 96360 h 125323"/>
                <a:gd name="connsiteX5" fmla="*/ 616016 w 623425"/>
                <a:gd name="connsiteY5" fmla="*/ 67485 h 125323"/>
                <a:gd name="connsiteX6" fmla="*/ 616016 w 623425"/>
                <a:gd name="connsiteY6" fmla="*/ 77110 h 12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425" h="125323">
                  <a:moveTo>
                    <a:pt x="0" y="105986"/>
                  </a:moveTo>
                  <a:cubicBezTo>
                    <a:pt x="54543" y="54651"/>
                    <a:pt x="109086" y="3316"/>
                    <a:pt x="154004" y="108"/>
                  </a:cubicBezTo>
                  <a:cubicBezTo>
                    <a:pt x="198922" y="-3101"/>
                    <a:pt x="224589" y="65880"/>
                    <a:pt x="269507" y="86735"/>
                  </a:cubicBezTo>
                  <a:cubicBezTo>
                    <a:pt x="314425" y="107590"/>
                    <a:pt x="378593" y="123632"/>
                    <a:pt x="423511" y="125236"/>
                  </a:cubicBezTo>
                  <a:cubicBezTo>
                    <a:pt x="468429" y="126840"/>
                    <a:pt x="506930" y="105985"/>
                    <a:pt x="539014" y="96360"/>
                  </a:cubicBezTo>
                  <a:cubicBezTo>
                    <a:pt x="571098" y="86735"/>
                    <a:pt x="603182" y="70693"/>
                    <a:pt x="616016" y="67485"/>
                  </a:cubicBezTo>
                  <a:cubicBezTo>
                    <a:pt x="628850" y="64277"/>
                    <a:pt x="622433" y="70693"/>
                    <a:pt x="616016" y="77110"/>
                  </a:cubicBezTo>
                </a:path>
              </a:pathLst>
            </a:custGeom>
            <a:noFill/>
            <a:ln w="1016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43" name="Ελεύθερη σχεδίαση 42"/>
            <p:cNvSpPr/>
            <p:nvPr/>
          </p:nvSpPr>
          <p:spPr>
            <a:xfrm>
              <a:off x="5373666" y="2390906"/>
              <a:ext cx="501041" cy="151878"/>
            </a:xfrm>
            <a:custGeom>
              <a:avLst/>
              <a:gdLst>
                <a:gd name="connsiteX0" fmla="*/ 0 w 501041"/>
                <a:gd name="connsiteY0" fmla="*/ 76721 h 151878"/>
                <a:gd name="connsiteX1" fmla="*/ 50104 w 501041"/>
                <a:gd name="connsiteY1" fmla="*/ 14091 h 151878"/>
                <a:gd name="connsiteX2" fmla="*/ 237994 w 501041"/>
                <a:gd name="connsiteY2" fmla="*/ 1565 h 151878"/>
                <a:gd name="connsiteX3" fmla="*/ 400833 w 501041"/>
                <a:gd name="connsiteY3" fmla="*/ 39143 h 151878"/>
                <a:gd name="connsiteX4" fmla="*/ 501041 w 501041"/>
                <a:gd name="connsiteY4" fmla="*/ 151878 h 15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041" h="151878">
                  <a:moveTo>
                    <a:pt x="0" y="76721"/>
                  </a:moveTo>
                  <a:cubicBezTo>
                    <a:pt x="5219" y="51669"/>
                    <a:pt x="10438" y="26617"/>
                    <a:pt x="50104" y="14091"/>
                  </a:cubicBezTo>
                  <a:cubicBezTo>
                    <a:pt x="89770" y="1565"/>
                    <a:pt x="179539" y="-2610"/>
                    <a:pt x="237994" y="1565"/>
                  </a:cubicBezTo>
                  <a:cubicBezTo>
                    <a:pt x="296449" y="5740"/>
                    <a:pt x="356992" y="14091"/>
                    <a:pt x="400833" y="39143"/>
                  </a:cubicBezTo>
                  <a:cubicBezTo>
                    <a:pt x="444674" y="64195"/>
                    <a:pt x="472857" y="108036"/>
                    <a:pt x="501041" y="151878"/>
                  </a:cubicBezTo>
                </a:path>
              </a:pathLst>
            </a:custGeom>
            <a:noFill/>
            <a:ln w="825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46038" y="1041444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Ζ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12641" y="4917067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γ</a:t>
              </a:r>
              <a:endParaRPr lang="el-GR" sz="2000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420794" y="4990711"/>
                  <a:ext cx="591325" cy="409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l-GR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794" y="4990711"/>
                  <a:ext cx="591325" cy="409984"/>
                </a:xfrm>
                <a:prstGeom prst="rect">
                  <a:avLst/>
                </a:prstGeom>
                <a:blipFill rotWithShape="0">
                  <a:blip r:embed="rId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804248" y="5317177"/>
                  <a:ext cx="591325" cy="409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l-GR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248" y="5317177"/>
                  <a:ext cx="591325" cy="409984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502965" y="3874072"/>
                  <a:ext cx="591325" cy="409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l-GR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2965" y="3874072"/>
                  <a:ext cx="591325" cy="409984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080534" y="1573875"/>
                  <a:ext cx="54131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el-GR" sz="2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534" y="1573875"/>
                  <a:ext cx="541317" cy="400110"/>
                </a:xfrm>
                <a:prstGeom prst="rect">
                  <a:avLst/>
                </a:prstGeom>
                <a:blipFill rotWithShape="0">
                  <a:blip r:embed="rId5" cstate="print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5074480" y="1805160"/>
                  <a:ext cx="54131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l-GR" sz="20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4480" y="1805160"/>
                  <a:ext cx="541317" cy="400110"/>
                </a:xfrm>
                <a:prstGeom prst="rect">
                  <a:avLst/>
                </a:prstGeom>
                <a:blipFill rotWithShape="0">
                  <a:blip r:embed="rId6" cstate="print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6556920" y="2724889"/>
                  <a:ext cx="54131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l-GR" sz="20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6920" y="2724889"/>
                  <a:ext cx="541317" cy="400110"/>
                </a:xfrm>
                <a:prstGeom prst="rect">
                  <a:avLst/>
                </a:prstGeom>
                <a:blipFill rotWithShape="0">
                  <a:blip r:embed="rId7" cstate="print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237312" y="2776656"/>
                  <a:ext cx="54131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l-GR" sz="20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7312" y="2776656"/>
                  <a:ext cx="541317" cy="400110"/>
                </a:xfrm>
                <a:prstGeom prst="rect">
                  <a:avLst/>
                </a:prstGeom>
                <a:blipFill rotWithShape="0">
                  <a:blip r:embed="rId8" cstate="print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3886332" y="2390906"/>
                  <a:ext cx="54131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</m:oMath>
                    </m:oMathPara>
                  </a14:m>
                  <a:endParaRPr lang="el-GR" sz="20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332" y="2390906"/>
                  <a:ext cx="541317" cy="400110"/>
                </a:xfrm>
                <a:prstGeom prst="rect">
                  <a:avLst/>
                </a:prstGeom>
                <a:blipFill rotWithShape="0">
                  <a:blip r:embed="rId9" cstate="print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/>
            <p:cNvSpPr txBox="1"/>
            <p:nvPr/>
          </p:nvSpPr>
          <p:spPr>
            <a:xfrm>
              <a:off x="1106791" y="2011436"/>
              <a:ext cx="1838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κατακόρυφος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64502" y="5618563"/>
              <a:ext cx="26901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Το οριζόντιο επίπεδο</a:t>
              </a:r>
            </a:p>
            <a:p>
              <a:endParaRPr lang="el-GR" sz="2000" dirty="0">
                <a:latin typeface="+mn-lt"/>
              </a:endParaRPr>
            </a:p>
          </p:txBody>
        </p:sp>
      </p:grpSp>
      <p:sp>
        <p:nvSpPr>
          <p:cNvPr id="60" name="Ορθογώνιο 59"/>
          <p:cNvSpPr/>
          <p:nvPr/>
        </p:nvSpPr>
        <p:spPr>
          <a:xfrm>
            <a:off x="3861072" y="6253158"/>
            <a:ext cx="2025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000" dirty="0">
                <a:latin typeface="+mn-lt"/>
                <a:cs typeface="Arial" charset="0"/>
              </a:rPr>
              <a:t>[Καλτσίκης,2000]</a:t>
            </a:r>
          </a:p>
        </p:txBody>
      </p:sp>
    </p:spTree>
    <p:extLst>
      <p:ext uri="{BB962C8B-B14F-4D97-AF65-F5344CB8AC3E}">
        <p14:creationId xmlns:p14="http://schemas.microsoft.com/office/powerpoint/2010/main" val="18140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Προσαρμοσμένο 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Προσαρμοσμένο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C_template_updated">
  <a:themeElements>
    <a:clrScheme name="Προσαρμοσμένο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C_template_updated">
  <a:themeElements>
    <a:clrScheme name="Προσαρμοσμένο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C_template_updated">
  <a:themeElements>
    <a:clrScheme name="Προσαρμοσμένο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C_template_updated">
  <a:themeElements>
    <a:clrScheme name="Προσαρμοσμένο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C_template_updated">
  <a:themeElements>
    <a:clrScheme name="Προσαρμοσμένο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360</TotalTime>
  <Words>1520</Words>
  <Application>Microsoft Office PowerPoint</Application>
  <PresentationFormat>Προβολή στην οθόνη (4:3)</PresentationFormat>
  <Paragraphs>322</Paragraphs>
  <Slides>37</Slides>
  <Notes>14</Notes>
  <HiddenSlides>0</HiddenSlides>
  <MMClips>0</MMClips>
  <ScaleCrop>false</ScaleCrop>
  <HeadingPairs>
    <vt:vector size="4" baseType="variant">
      <vt:variant>
        <vt:lpstr>Θέμα</vt:lpstr>
      </vt:variant>
      <vt:variant>
        <vt:i4>8</vt:i4>
      </vt:variant>
      <vt:variant>
        <vt:lpstr>Τίτλοι διαφανειών</vt:lpstr>
      </vt:variant>
      <vt:variant>
        <vt:i4>37</vt:i4>
      </vt:variant>
    </vt:vector>
  </HeadingPairs>
  <TitlesOfParts>
    <vt:vector size="45" baseType="lpstr">
      <vt:lpstr>OC_template_updated</vt:lpstr>
      <vt:lpstr>1_OC_template_updated</vt:lpstr>
      <vt:lpstr>2_OC_template_updated</vt:lpstr>
      <vt:lpstr>3_OC_template_updated</vt:lpstr>
      <vt:lpstr>4_OC_template_updated</vt:lpstr>
      <vt:lpstr>5_OC_template_updated</vt:lpstr>
      <vt:lpstr>6_OC_template_updated</vt:lpstr>
      <vt:lpstr>7_OC_template_updated</vt:lpstr>
      <vt:lpstr>Βασικές Αρχές Γεωδαισίας –Τοπογραφίας (Θ)</vt:lpstr>
      <vt:lpstr>Αντικείμενο της Γεωδαισίας</vt:lpstr>
      <vt:lpstr>Εντοπισμός τοποθεσίας</vt:lpstr>
      <vt:lpstr>Προσδιορισμός αποστάσεων</vt:lpstr>
      <vt:lpstr>Βέλτιστη απόσταση από το Α στο Β</vt:lpstr>
      <vt:lpstr>Μικρότερη απόσταση μεταξύ δύο σημείων</vt:lpstr>
      <vt:lpstr>Επιφάνειες αναφοράς</vt:lpstr>
      <vt:lpstr>Τοπογραφικές μετρήσεις</vt:lpstr>
      <vt:lpstr>Ορισμός οριζόντιων και κατακόρυφων γωνιών</vt:lpstr>
      <vt:lpstr>Το σχήμα της γης</vt:lpstr>
      <vt:lpstr>Σφαιρικό μοντέλο</vt:lpstr>
      <vt:lpstr>Ελλειψοειδές  μοντέλο εκ περιστροφής (Ε.Ε.Π.)</vt:lpstr>
      <vt:lpstr>Σχετικές θέσεις της µέσης στάθµης της θάλασσας, του γεωειδούς και του ελλειψοειδούς </vt:lpstr>
      <vt:lpstr>Προσδιορισμός θέσης σημείου</vt:lpstr>
      <vt:lpstr>Μη  παραλληλία των κατακορύφων 1/2</vt:lpstr>
      <vt:lpstr>Τιμές των γωνιών α μεταξύ των κατακορύφων στο P και στα Pi ανάλογα με τις υψομετρικές διαφορές 2/2 </vt:lpstr>
      <vt:lpstr>Υπολογισμός περιφέρειας γης από Ερατοσθένη</vt:lpstr>
      <vt:lpstr>Υποθέσεις Ερατοσθένη για υπολογισμό</vt:lpstr>
      <vt:lpstr>Ποσειδώνιος (2ος αιώνας π.Χ.)</vt:lpstr>
      <vt:lpstr>Εξέλιξη της αντίληψης για το σχήμα της γης</vt:lpstr>
      <vt:lpstr>Μαθηματικά μοντέλα βάσει σχήματος γης</vt:lpstr>
      <vt:lpstr>Είδη μετρήσεων</vt:lpstr>
      <vt:lpstr>Μονάδες τοπογραφικών μετρήσεων</vt:lpstr>
      <vt:lpstr>Συνηθέστερες μονάδες μέτρησης γωνιών στην Τοπογραφία:</vt:lpstr>
      <vt:lpstr>Στρατιωτική μονάδα μέτρησης γωνιών:</vt:lpstr>
      <vt:lpstr>Μετατροπή μοιρών σε ώρες</vt:lpstr>
      <vt:lpstr>Συντελεστής ρ 1/2</vt:lpstr>
      <vt:lpstr>Συντελεστής ρ 2/2</vt:lpstr>
      <vt:lpstr>Πολλαπλάσια και υποπολλαπλάσια του μέτρου</vt:lpstr>
      <vt:lpstr>Παραδείγματα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Elenh Xoumh</dc:creator>
  <cp:lastModifiedBy>natasakar new</cp:lastModifiedBy>
  <cp:revision>33</cp:revision>
  <dcterms:created xsi:type="dcterms:W3CDTF">2014-01-02T10:49:35Z</dcterms:created>
  <dcterms:modified xsi:type="dcterms:W3CDTF">2015-11-05T11:11:53Z</dcterms:modified>
</cp:coreProperties>
</file>