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9"/>
  </p:notesMasterIdLst>
  <p:handoutMasterIdLst>
    <p:handoutMasterId r:id="rId30"/>
  </p:handoutMasterIdLst>
  <p:sldIdLst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1" r:id="rId25"/>
    <p:sldId id="282" r:id="rId26"/>
    <p:sldId id="279" r:id="rId27"/>
    <p:sldId id="280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1657" autoAdjust="0"/>
  </p:normalViewPr>
  <p:slideViewPr>
    <p:cSldViewPr>
      <p:cViewPr varScale="1">
        <p:scale>
          <a:sx n="107" d="100"/>
          <a:sy n="107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30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43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43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29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29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6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5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4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3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1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1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13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Σπέρμα – Κολποτραχηλικό υγρό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Παράγοντες που </a:t>
            </a:r>
            <a:r>
              <a:rPr lang="el-GR" dirty="0" smtClean="0"/>
              <a:t>επηρεάζουν </a:t>
            </a:r>
            <a:r>
              <a:rPr lang="el-GR" dirty="0"/>
              <a:t>την </a:t>
            </a:r>
            <a:r>
              <a:rPr lang="el-GR" dirty="0" smtClean="0"/>
              <a:t>ποιότητα </a:t>
            </a:r>
            <a:r>
              <a:rPr lang="el-GR" dirty="0"/>
              <a:t>του </a:t>
            </a:r>
            <a:r>
              <a:rPr lang="el-GR" dirty="0"/>
              <a:t>σ</a:t>
            </a:r>
            <a:r>
              <a:rPr lang="el-GR" dirty="0" smtClean="0"/>
              <a:t>πέρματος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5112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b="1" dirty="0" smtClean="0"/>
              <a:t>Προβλήματα υγείας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Πυρετός πάνω από 37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</a:t>
            </a:r>
            <a:r>
              <a:rPr lang="en-US" sz="2200" dirty="0" smtClean="0"/>
              <a:t>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Λοιμώξεις.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Παλίνδρομη </a:t>
            </a:r>
            <a:r>
              <a:rPr lang="el-GR" sz="2200" dirty="0"/>
              <a:t>ή ανάστροφη εκσπερμάτιση</a:t>
            </a:r>
            <a:r>
              <a:rPr lang="el-GR" sz="2200" dirty="0" smtClean="0"/>
              <a:t>.</a:t>
            </a:r>
          </a:p>
          <a:p>
            <a:pPr marL="7175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 smtClean="0"/>
              <a:t>(</a:t>
            </a:r>
            <a:r>
              <a:rPr lang="el-GR" sz="2200" dirty="0"/>
              <a:t>Εκτός όμως από τα οργανικά αίτια η παλίνδρομη εκσπερμάτιση έχει και ψυχολογικά αίτια</a:t>
            </a:r>
            <a:r>
              <a:rPr lang="el-GR" sz="2200" dirty="0" smtClean="0"/>
              <a:t>.)</a:t>
            </a:r>
          </a:p>
          <a:p>
            <a:pPr marL="801688" lvl="1" indent="-342900">
              <a:lnSpc>
                <a:spcPct val="100000"/>
              </a:lnSpc>
              <a:spcBef>
                <a:spcPts val="600"/>
              </a:spcBef>
            </a:pPr>
            <a:r>
              <a:rPr lang="el-GR" sz="2200" dirty="0"/>
              <a:t>Η στυτική δυσλειτουργία επηρεάζει φυσικά και τη συλλογή του σπέρματος. Σήμερα αντιμετωπίζεται αποτελεσματικά με πολλές μεθόδους μεταξύ άλλων και με τα γνωστά φάρμακα σιλδεναφίλη (</a:t>
            </a:r>
            <a:r>
              <a:rPr lang="en-US" sz="2200" dirty="0"/>
              <a:t>Viagra</a:t>
            </a:r>
            <a:r>
              <a:rPr lang="el-GR" sz="2200" dirty="0"/>
              <a:t>), ταδαλαφίλη (</a:t>
            </a:r>
            <a:r>
              <a:rPr lang="en-US" sz="2200" dirty="0"/>
              <a:t>Cialis</a:t>
            </a:r>
            <a:r>
              <a:rPr lang="el-GR" sz="2200" dirty="0"/>
              <a:t>) και βαρδεναφίλη (</a:t>
            </a:r>
            <a:r>
              <a:rPr lang="en-US" sz="2200" dirty="0"/>
              <a:t>Levitra</a:t>
            </a:r>
            <a:r>
              <a:rPr lang="el-GR" sz="2200" dirty="0" smtClean="0"/>
              <a:t>).</a:t>
            </a:r>
          </a:p>
          <a:p>
            <a:pPr marL="801688" lvl="1" indent="-342900"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Παραπληγία </a:t>
            </a:r>
            <a:r>
              <a:rPr lang="el-GR" sz="2200" dirty="0"/>
              <a:t>– ημιπληγία επειδή προκαλεί προβλήματα </a:t>
            </a:r>
            <a:r>
              <a:rPr lang="el-GR" sz="2200" dirty="0" smtClean="0"/>
              <a:t>στύσης.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26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Παράγοντες που </a:t>
            </a:r>
            <a:r>
              <a:rPr lang="el-GR" dirty="0" smtClean="0"/>
              <a:t>επηρεάζουν </a:t>
            </a:r>
            <a:r>
              <a:rPr lang="el-GR" dirty="0"/>
              <a:t>την </a:t>
            </a:r>
            <a:r>
              <a:rPr lang="el-GR" dirty="0" smtClean="0"/>
              <a:t>ποιότητα </a:t>
            </a:r>
            <a:r>
              <a:rPr lang="el-GR" dirty="0"/>
              <a:t>του </a:t>
            </a:r>
            <a:r>
              <a:rPr lang="el-GR" dirty="0"/>
              <a:t>σ</a:t>
            </a:r>
            <a:r>
              <a:rPr lang="el-GR" dirty="0" smtClean="0"/>
              <a:t>πέρματος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5112568"/>
          </a:xfrm>
        </p:spPr>
        <p:txBody>
          <a:bodyPr>
            <a:normAutofit/>
          </a:bodyPr>
          <a:lstStyle/>
          <a:p>
            <a:r>
              <a:rPr lang="el-GR" b="1" dirty="0" smtClean="0"/>
              <a:t>Περιβάλλον</a:t>
            </a:r>
          </a:p>
          <a:p>
            <a:pPr marL="360363" indent="0">
              <a:buNone/>
            </a:pPr>
            <a:r>
              <a:rPr lang="el-GR" dirty="0" smtClean="0"/>
              <a:t>Η </a:t>
            </a:r>
            <a:r>
              <a:rPr lang="el-GR" dirty="0"/>
              <a:t>υψηλή θερμοκρασία μειώνει την ποιότητα του σπέρματος και η χαμηλή την αυξάνει. Έτσι η γονιμότητα των ανδρών στην Ελλάδα μειώνεται το </a:t>
            </a:r>
            <a:r>
              <a:rPr lang="el-GR" dirty="0" smtClean="0"/>
              <a:t>καλοκαίρι και </a:t>
            </a:r>
            <a:r>
              <a:rPr lang="el-GR" dirty="0"/>
              <a:t>αυξάνεται το χειμώνα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Τρόπος ζωής</a:t>
            </a:r>
          </a:p>
          <a:p>
            <a:pPr marL="360363" indent="0">
              <a:buNone/>
            </a:pPr>
            <a:r>
              <a:rPr lang="el-GR" dirty="0"/>
              <a:t>Ο τρόπος ζωής επηρεάζει δραματικά την ποιότητα του σπέρματος (</a:t>
            </a:r>
            <a:r>
              <a:rPr lang="el-GR" dirty="0" smtClean="0"/>
              <a:t>το </a:t>
            </a:r>
            <a:r>
              <a:rPr lang="el-GR" dirty="0"/>
              <a:t>κάπνισμα, ο αλκοολισμός, η παχυσαρκία, </a:t>
            </a:r>
            <a:r>
              <a:rPr lang="el-GR" dirty="0" smtClean="0"/>
              <a:t>η </a:t>
            </a:r>
            <a:r>
              <a:rPr lang="el-GR" dirty="0"/>
              <a:t>λήψη στεροειδών </a:t>
            </a:r>
            <a:r>
              <a:rPr lang="el-GR" dirty="0" smtClean="0"/>
              <a:t>αναβολικών).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8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Χειρουργική συλλογή του σπέρματος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βιοψία γίνεται υπό αναισθησία του ασθενούς είτε χειρουργικά με διάνοιξη του οσχέου και τομή του </a:t>
            </a:r>
            <a:r>
              <a:rPr lang="el-GR" dirty="0" smtClean="0"/>
              <a:t>όρχεως </a:t>
            </a:r>
            <a:r>
              <a:rPr lang="el-GR" dirty="0"/>
              <a:t>είτε με παρακέντηση αυτού με πολύ λεπτή βελόνα</a:t>
            </a:r>
            <a:r>
              <a:rPr lang="el-GR" dirty="0" smtClean="0"/>
              <a:t>.</a:t>
            </a:r>
          </a:p>
          <a:p>
            <a:r>
              <a:rPr lang="el-GR" dirty="0"/>
              <a:t>Αναρρόφηση Ορχικού Ιστού με Λεπτή </a:t>
            </a:r>
            <a:r>
              <a:rPr lang="el-GR" dirty="0" smtClean="0"/>
              <a:t>Βελόνα.</a:t>
            </a:r>
          </a:p>
          <a:p>
            <a:r>
              <a:rPr lang="el-GR" dirty="0"/>
              <a:t>Λήψη σπέρματος από τον </a:t>
            </a:r>
            <a:r>
              <a:rPr lang="el-GR" dirty="0" smtClean="0"/>
              <a:t>όρχι.</a:t>
            </a:r>
          </a:p>
          <a:p>
            <a:r>
              <a:rPr lang="el-GR" dirty="0"/>
              <a:t>Μικροχειρουργική αναρρόφηση σπέρματος από την </a:t>
            </a:r>
            <a:r>
              <a:rPr lang="el-GR" dirty="0" smtClean="0"/>
              <a:t>επιδιδυμίδα.</a:t>
            </a:r>
          </a:p>
          <a:p>
            <a:r>
              <a:rPr lang="el-GR" dirty="0"/>
              <a:t>Διαδερμική αναρρόφηση σπέρματος από την </a:t>
            </a:r>
            <a:r>
              <a:rPr lang="el-GR" dirty="0" smtClean="0"/>
              <a:t>επιδιδυμίδα.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99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Τράπεζες σπέρματος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Συλλέγουν </a:t>
            </a:r>
            <a:r>
              <a:rPr lang="el-GR" dirty="0"/>
              <a:t>και συντηρούν το σπέρμα </a:t>
            </a:r>
            <a:r>
              <a:rPr lang="el-GR" dirty="0" smtClean="0"/>
              <a:t>για </a:t>
            </a:r>
            <a:r>
              <a:rPr lang="el-GR" dirty="0"/>
              <a:t>εξωσωματική γονιμοποίηση του ίδιου ή αγνώστου ανδρός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Ψύξη </a:t>
            </a:r>
            <a:r>
              <a:rPr lang="el-GR" dirty="0"/>
              <a:t>στους -</a:t>
            </a:r>
            <a:r>
              <a:rPr lang="el-GR" dirty="0" smtClean="0"/>
              <a:t>196</a:t>
            </a:r>
            <a:r>
              <a:rPr lang="el-GR" baseline="30000" dirty="0" smtClean="0"/>
              <a:t>o</a:t>
            </a:r>
            <a:r>
              <a:rPr lang="el-GR" dirty="0" smtClean="0"/>
              <a:t> </a:t>
            </a:r>
            <a:r>
              <a:rPr lang="el-GR" dirty="0"/>
              <a:t>C σε υγρό </a:t>
            </a:r>
            <a:r>
              <a:rPr lang="el-GR" dirty="0" smtClean="0"/>
              <a:t>άζωτο.</a:t>
            </a:r>
          </a:p>
          <a:p>
            <a:r>
              <a:rPr lang="el-GR" dirty="0" smtClean="0"/>
              <a:t>Λήψη </a:t>
            </a:r>
            <a:r>
              <a:rPr lang="el-GR" dirty="0"/>
              <a:t>από άγνωστο άνδρα </a:t>
            </a:r>
            <a:r>
              <a:rPr lang="el-GR" dirty="0" smtClean="0"/>
              <a:t>«</a:t>
            </a:r>
            <a:r>
              <a:rPr lang="el-GR" dirty="0"/>
              <a:t>ετερόλογη λήψη</a:t>
            </a:r>
            <a:r>
              <a:rPr lang="el-GR" dirty="0" smtClean="0"/>
              <a:t>» 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l-GR" dirty="0"/>
              <a:t>όταν ο λήπτης πάσχει από κάποια κληρονομική </a:t>
            </a:r>
            <a:r>
              <a:rPr lang="el-GR" dirty="0" smtClean="0"/>
              <a:t>ασθένεια</a:t>
            </a:r>
            <a:r>
              <a:rPr lang="el-GR" dirty="0"/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l-GR" dirty="0" smtClean="0"/>
              <a:t>λήρη </a:t>
            </a:r>
            <a:r>
              <a:rPr lang="el-GR" dirty="0"/>
              <a:t>ανωνυμία του </a:t>
            </a:r>
            <a:r>
              <a:rPr lang="el-GR" dirty="0" smtClean="0"/>
              <a:t>δότη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Στο </a:t>
            </a:r>
            <a:r>
              <a:rPr lang="el-GR" dirty="0"/>
              <a:t>ζευγάρι γνωστοποιούνται μόνο τα σωματομετρικά χαρακτηριστικά του δότη (βάρος, ύψος, χρώμα, μαλλιών κ.ά.). Επιλέγεται φυσικά σπέρμα από δότη που μοιάζει όσο τον δυνατόν με τον υποψήφιο πατέρα. 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9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Τράπεζες σπέρματος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 smtClean="0"/>
              <a:t>Λόγοι συντήρησης σπέρματος:</a:t>
            </a:r>
          </a:p>
          <a:p>
            <a:r>
              <a:rPr lang="el-GR" sz="2200" dirty="0" smtClean="0"/>
              <a:t>Ο δότης θα απουσιάζει την ημέρα που θα γίνει η εξωσωματική γονιμοποίηση σε ταξίδι.</a:t>
            </a:r>
          </a:p>
          <a:p>
            <a:r>
              <a:rPr lang="el-GR" sz="2200" dirty="0" smtClean="0"/>
              <a:t>Ο δότης εργάζεται σε περιβάλλον που βλάπτει το σπέρμα. Π.χ. στη βιομηχανική παραγωγή όπου έρχεται σε επαφή με υψηλές θερμοκρασίες ή τοξικά.</a:t>
            </a:r>
          </a:p>
          <a:p>
            <a:r>
              <a:rPr lang="el-GR" sz="2200" dirty="0" smtClean="0"/>
              <a:t>Ο δότης επρόκειτο να υποστεί θεραπεία για τον καρκίνο των όρχεων.</a:t>
            </a:r>
          </a:p>
          <a:p>
            <a:r>
              <a:rPr lang="el-GR" sz="2200" dirty="0" smtClean="0"/>
              <a:t>Ο δότης πρόκειται να χειρουργηθεί στους όρχεις ή στον προστάτη.</a:t>
            </a:r>
          </a:p>
          <a:p>
            <a:r>
              <a:rPr lang="el-GR" sz="2200" dirty="0" smtClean="0"/>
              <a:t>Ο δότης πρόκειται να κάνει χρήση απαγορευμένων ουσιών (αναβολικά, ναρκωτικά).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01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Παράμετροι της βασικής ανάλυσης σπέρματος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71579"/>
              </p:ext>
            </p:extLst>
          </p:nvPr>
        </p:nvGraphicFramePr>
        <p:xfrm>
          <a:off x="1043608" y="1371560"/>
          <a:ext cx="7920880" cy="4937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Όγκος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Χροιά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Οσμή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Ρευστότητα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Γλοιότητα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Κινητικότητα σπερματοζωαρίων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Ζωτικότητα σπερματοζωαρίων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Μορφολογία σπερματοζωαρίων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Μέτρηση πυοσφαιρίων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Μέτρηση μικροβίων, επιθηλιακών κυττάρων, ερυθρών.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Προσδιορισμός συσσωματωμάτων και συσσωρεύσεων σπερματοζωαρίων.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Λήψη κολποτραχηλικού επιχρίσματος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4968552"/>
          </a:xfrm>
        </p:spPr>
        <p:txBody>
          <a:bodyPr/>
          <a:lstStyle/>
          <a:p>
            <a:r>
              <a:rPr lang="el-GR" dirty="0"/>
              <a:t>Τα δείγματα μπορούν να ληφθούν με τρεις διαφορετικούς </a:t>
            </a:r>
            <a:r>
              <a:rPr lang="el-GR" dirty="0" smtClean="0"/>
              <a:t>τρόπους</a:t>
            </a:r>
            <a:endParaRPr lang="el-GR" dirty="0"/>
          </a:p>
          <a:p>
            <a:pPr lvl="1"/>
            <a:r>
              <a:rPr lang="el-GR" dirty="0" smtClean="0"/>
              <a:t>Ξύσιμο </a:t>
            </a:r>
            <a:r>
              <a:rPr lang="el-GR" dirty="0"/>
              <a:t>του εξωτραχήλου με μία τροποποιημένη σπάτουλα (σπάτουλα Ayre ή παραλλαγή αυτής). </a:t>
            </a:r>
          </a:p>
          <a:p>
            <a:pPr lvl="1"/>
            <a:r>
              <a:rPr lang="el-GR" dirty="0" smtClean="0"/>
              <a:t>Με </a:t>
            </a:r>
            <a:r>
              <a:rPr lang="el-GR" dirty="0"/>
              <a:t>χρήση ενδοτραχηλικής ψήκτρας για λήψη δείγματος από τον ενδοτράχηλο.</a:t>
            </a:r>
          </a:p>
          <a:p>
            <a:pPr lvl="1"/>
            <a:r>
              <a:rPr lang="el-GR" dirty="0" smtClean="0"/>
              <a:t>Με </a:t>
            </a:r>
            <a:r>
              <a:rPr lang="el-GR" dirty="0"/>
              <a:t>χρήση συσκευής που μοιάζει με σκούπα και παίρνει δείγμα και από τον ενδοτράχηλο και από τον εξωτράχηλο.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4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Λήψη κολποτραχηλικού επιχρίσματος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sz="3300" b="0" dirty="0"/>
          </a:p>
        </p:txBody>
      </p:sp>
      <p:pic>
        <p:nvPicPr>
          <p:cNvPr id="6" name="Picture 7" descr="Σπάτουλες και ψήκτρες για λήψη κολποτραχηλικού υλικού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25009" r="12491" b="33336"/>
          <a:stretch>
            <a:fillRect/>
          </a:stretch>
        </p:blipFill>
        <p:spPr bwMode="auto">
          <a:xfrm>
            <a:off x="827584" y="1464601"/>
            <a:ext cx="4587875" cy="2011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7344" y="187011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Σπάτουλες και ψήκτρες για λήψη κολποτραχηλικού υλικού</a:t>
            </a:r>
            <a:endParaRPr lang="el-GR" sz="2400" dirty="0">
              <a:latin typeface="+mn-lt"/>
            </a:endParaRPr>
          </a:p>
        </p:txBody>
      </p:sp>
      <p:pic>
        <p:nvPicPr>
          <p:cNvPr id="7" name="Picture 9" descr="Υλικά για λήψη κολποτραχηλικού επιχρίσματος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6682" r="9367" b="13347"/>
          <a:stretch>
            <a:fillRect/>
          </a:stretch>
        </p:blipFill>
        <p:spPr bwMode="auto">
          <a:xfrm>
            <a:off x="5292080" y="3789040"/>
            <a:ext cx="3509640" cy="23208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7574" y="45091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Υλικά για λήψη κολποτραχηλικού επιχρίσματος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3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Συλλογή σπέρματος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Πρέπει να γίνεται με συγκεκριμένους κανόνες.</a:t>
            </a:r>
          </a:p>
          <a:p>
            <a:r>
              <a:rPr lang="el-GR" dirty="0" smtClean="0"/>
              <a:t>Η βασική ανάλυση σπέρματος, σπερμοδιάγραμμα, ελέγχει αν υπάρχει υπογονιμότητα.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4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Σπέρμα – Κολποτραχηλικό υγρό».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4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ασθενή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968552"/>
          </a:xfrm>
        </p:spPr>
        <p:txBody>
          <a:bodyPr>
            <a:normAutofit/>
          </a:bodyPr>
          <a:lstStyle/>
          <a:p>
            <a:r>
              <a:rPr lang="el-GR" sz="2200" dirty="0"/>
              <a:t>Προτιμάται η συλλογή του δείγματος να γίνεται πρωί</a:t>
            </a:r>
            <a:r>
              <a:rPr lang="el-GR" sz="2200" dirty="0" smtClean="0"/>
              <a:t>. Εξασφαλίζονται έτσι </a:t>
            </a:r>
            <a:r>
              <a:rPr lang="el-GR" sz="2200" dirty="0"/>
              <a:t>συγκρίσιμα αποτέλεσμα στην περίπτωση </a:t>
            </a:r>
            <a:r>
              <a:rPr lang="el-GR" sz="2200" dirty="0" smtClean="0"/>
              <a:t>επανελέγχου γιατί </a:t>
            </a:r>
            <a:r>
              <a:rPr lang="el-GR" sz="2200" dirty="0"/>
              <a:t>οι ανδρικές ορμόνες, με την επίδραση των οποίων παράγεται το σπέρμα, δεν παράγονται ομοιόμορφα </a:t>
            </a:r>
            <a:r>
              <a:rPr lang="el-GR" sz="2200" dirty="0" smtClean="0"/>
              <a:t>καθ’όλη </a:t>
            </a:r>
            <a:r>
              <a:rPr lang="el-GR" sz="2200" dirty="0"/>
              <a:t>την διάρκεια της ημέρας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Αποχή από </a:t>
            </a:r>
            <a:r>
              <a:rPr lang="el-GR" sz="2200" dirty="0"/>
              <a:t>κάθε σεξουαλική επαφή και εκσπερμάτιση για 2 – 9 ημέρες. </a:t>
            </a:r>
            <a:r>
              <a:rPr lang="el-GR" sz="2200" dirty="0" smtClean="0"/>
              <a:t>Δύο </a:t>
            </a:r>
            <a:r>
              <a:rPr lang="el-GR" sz="2200" dirty="0"/>
              <a:t>ημέρες απαιτούνται για την αναγέννηση των σπερματοζωαρίων και </a:t>
            </a:r>
            <a:r>
              <a:rPr lang="el-GR" sz="2200" dirty="0" smtClean="0"/>
              <a:t>εννιά </a:t>
            </a:r>
            <a:r>
              <a:rPr lang="el-GR" sz="2200" dirty="0"/>
              <a:t>ημέρες είναι ο μέγιστος χρόνος διατήρησης καλής ποιότητας σπέρματος. </a:t>
            </a:r>
            <a:endParaRPr lang="el-GR" sz="2200" dirty="0" smtClean="0"/>
          </a:p>
          <a:p>
            <a:r>
              <a:rPr lang="el-GR" sz="2200" dirty="0" smtClean="0"/>
              <a:t>Στενότερο </a:t>
            </a:r>
            <a:r>
              <a:rPr lang="el-GR" sz="2200" dirty="0"/>
              <a:t>όριο αποχής, 3–4 ημέρες για να είναι τα αποτελέσματα συγκρίσιμα σε περίπτωση επαναλέγχου.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0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ασθενή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Συχνές σεξουαλικές επαφές διατηρούν το αναπαραγωγικό σύστημα σε φυσιολογική κατάσταση.</a:t>
            </a:r>
          </a:p>
          <a:p>
            <a:r>
              <a:rPr lang="el-GR" dirty="0" smtClean="0"/>
              <a:t>Συνιστάται ο εξεταζόμενος </a:t>
            </a:r>
            <a:r>
              <a:rPr lang="el-GR" dirty="0"/>
              <a:t>να έχει πριν την ενδεδειγμένη αποχή τακτικές σεξουαλικές επαφές για όσο το δυνατόν μεγαλύτερο χρονικό διάστημα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0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Συλλογή σπέρματος </a:t>
            </a:r>
            <a:r>
              <a:rPr lang="el-GR" sz="32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Σκεύη: </a:t>
            </a:r>
            <a:r>
              <a:rPr lang="el-GR" dirty="0"/>
              <a:t>Αποστειρωμένο ουροδοχείο.</a:t>
            </a:r>
          </a:p>
          <a:p>
            <a:r>
              <a:rPr lang="el-GR" b="1" dirty="0"/>
              <a:t>Χώρος: </a:t>
            </a:r>
            <a:r>
              <a:rPr lang="el-GR" dirty="0" smtClean="0"/>
              <a:t>Ειδικός χώρος </a:t>
            </a:r>
            <a:r>
              <a:rPr lang="el-GR" dirty="0"/>
              <a:t>του </a:t>
            </a:r>
            <a:r>
              <a:rPr lang="el-GR" dirty="0" smtClean="0"/>
              <a:t>εργαστηρίου (</a:t>
            </a:r>
            <a:r>
              <a:rPr lang="el-GR" dirty="0"/>
              <a:t>άνετος, καθαρός και </a:t>
            </a:r>
            <a:r>
              <a:rPr lang="el-GR" dirty="0" smtClean="0"/>
              <a:t>διακριτικός) </a:t>
            </a:r>
            <a:r>
              <a:rPr lang="el-GR" dirty="0"/>
              <a:t>είτε ακόμα και στο σπίτι του </a:t>
            </a:r>
            <a:r>
              <a:rPr lang="el-GR" dirty="0" smtClean="0"/>
              <a:t>εξεταζόμενου όπου το </a:t>
            </a:r>
            <a:r>
              <a:rPr lang="el-GR" dirty="0"/>
              <a:t>δείγμα μεταφέρεται γρήγορα στο εργαστήριο. </a:t>
            </a:r>
            <a:endParaRPr lang="el-GR" dirty="0" smtClean="0"/>
          </a:p>
          <a:p>
            <a:r>
              <a:rPr lang="el-GR" b="1" dirty="0" smtClean="0"/>
              <a:t>Διαδικασία</a:t>
            </a:r>
            <a:r>
              <a:rPr lang="el-GR" b="1" dirty="0"/>
              <a:t>: </a:t>
            </a:r>
            <a:r>
              <a:rPr lang="el-GR" dirty="0"/>
              <a:t>Μ</a:t>
            </a:r>
            <a:r>
              <a:rPr lang="el-GR" dirty="0" smtClean="0"/>
              <a:t>ε </a:t>
            </a:r>
            <a:r>
              <a:rPr lang="el-GR" dirty="0"/>
              <a:t>προκλητή εκσπερμάτιση είτε με διακοπή της συνουσίας προ εκσπερματίσεως. </a:t>
            </a:r>
            <a:r>
              <a:rPr lang="el-GR" dirty="0" smtClean="0"/>
              <a:t>Συλλέγεται ολόκληρη </a:t>
            </a:r>
            <a:r>
              <a:rPr lang="el-GR" dirty="0"/>
              <a:t>η ποσότητα του </a:t>
            </a:r>
            <a:r>
              <a:rPr lang="el-GR" dirty="0" smtClean="0"/>
              <a:t>σπέρματος για μέτρηση του όγκου του.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1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Συλλογή σπέρματος </a:t>
            </a:r>
            <a:r>
              <a:rPr lang="el-GR" sz="32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968552"/>
          </a:xfrm>
        </p:spPr>
        <p:txBody>
          <a:bodyPr/>
          <a:lstStyle/>
          <a:p>
            <a:r>
              <a:rPr lang="el-GR" dirty="0" smtClean="0"/>
              <a:t>Αποφεύγονται </a:t>
            </a:r>
            <a:r>
              <a:rPr lang="el-GR" dirty="0"/>
              <a:t>οι μαλάξεις στο τέλος για να μην επιμολυνθεί το δείγμα από μικρόβια του δέρματος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δείγμα να έχει προέλθει ύστερα από πολύ καλή </a:t>
            </a:r>
            <a:r>
              <a:rPr lang="el-GR" dirty="0" smtClean="0"/>
              <a:t>στύση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ο χώρος σπερμοληψίας </a:t>
            </a:r>
            <a:r>
              <a:rPr lang="el-GR" dirty="0" smtClean="0">
                <a:sym typeface="Wingdings" panose="05000000000000000000" pitchFamily="2" charset="2"/>
              </a:rPr>
              <a:t>να είναι </a:t>
            </a:r>
            <a:r>
              <a:rPr lang="el-GR" dirty="0">
                <a:sym typeface="Wingdings" panose="05000000000000000000" pitchFamily="2" charset="2"/>
              </a:rPr>
              <a:t>καθαρός, άνετος και </a:t>
            </a:r>
            <a:r>
              <a:rPr lang="el-GR" dirty="0" smtClean="0">
                <a:sym typeface="Wingdings" panose="05000000000000000000" pitchFamily="2" charset="2"/>
              </a:rPr>
              <a:t>να περιέχει </a:t>
            </a:r>
            <a:r>
              <a:rPr lang="el-GR" dirty="0">
                <a:sym typeface="Wingdings" panose="05000000000000000000" pitchFamily="2" charset="2"/>
              </a:rPr>
              <a:t>οπτικό </a:t>
            </a:r>
            <a:r>
              <a:rPr lang="el-GR" dirty="0" smtClean="0">
                <a:sym typeface="Wingdings" panose="05000000000000000000" pitchFamily="2" charset="2"/>
              </a:rPr>
              <a:t>υλικό (</a:t>
            </a:r>
            <a:r>
              <a:rPr lang="el-GR" dirty="0"/>
              <a:t>Μερικοί άνδρες επιθυμούν την βοήθεια της συντρόφου </a:t>
            </a:r>
            <a:r>
              <a:rPr lang="el-GR" dirty="0" smtClean="0"/>
              <a:t>τους)</a:t>
            </a:r>
            <a:r>
              <a:rPr lang="el-GR" dirty="0" smtClean="0">
                <a:sym typeface="Wingdings" panose="05000000000000000000" pitchFamily="2" charset="2"/>
              </a:rPr>
              <a:t>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Η </a:t>
            </a:r>
            <a:r>
              <a:rPr lang="el-GR" dirty="0">
                <a:sym typeface="Wingdings" panose="05000000000000000000" pitchFamily="2" charset="2"/>
              </a:rPr>
              <a:t>λήψη με την χρήση προφυλακτικού </a:t>
            </a:r>
            <a:r>
              <a:rPr lang="el-GR" dirty="0" smtClean="0">
                <a:sym typeface="Wingdings" panose="05000000000000000000" pitchFamily="2" charset="2"/>
              </a:rPr>
              <a:t>απαγορεύεται επειδή </a:t>
            </a:r>
            <a:r>
              <a:rPr lang="el-GR" dirty="0">
                <a:sym typeface="Wingdings" panose="05000000000000000000" pitchFamily="2" charset="2"/>
              </a:rPr>
              <a:t>περιέχει σπερματοκτόνες ουσίες. </a:t>
            </a:r>
            <a:r>
              <a:rPr lang="el-GR" dirty="0" smtClean="0">
                <a:sym typeface="Wingdings" panose="05000000000000000000" pitchFamily="2" charset="2"/>
              </a:rPr>
              <a:t>Υπάρχουν </a:t>
            </a:r>
            <a:r>
              <a:rPr lang="el-GR" dirty="0" smtClean="0"/>
              <a:t>ειδικά </a:t>
            </a:r>
            <a:r>
              <a:rPr lang="el-GR" dirty="0"/>
              <a:t>προφυλακτικά χωρίς σπερματοκτόνα που πωλούνται στα φαρμακεία.</a:t>
            </a:r>
            <a:endParaRPr lang="el-GR" dirty="0" smtClean="0">
              <a:sym typeface="Wingdings" panose="05000000000000000000" pitchFamily="2" charset="2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93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Συνθήκες συντήρησης σπέρματος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δείγμα τοποθετείται σε επωαστικό κλίβανο στους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</a:t>
            </a:r>
            <a:r>
              <a:rPr lang="el-GR" dirty="0"/>
              <a:t>. Εκεί παραμένει για τουλάχιστον 20 λεπτά πριν την πρώτη μέτρηση της κινητικότητας των σπερματοζωαρίων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 η συλλογή του δείγματος δεν έγινε στον χώρο του εργαστηρίου, </a:t>
            </a:r>
            <a:r>
              <a:rPr lang="el-GR" dirty="0"/>
              <a:t>τότε μεταφέρεται στο εργαστήριο σε θερμοκρασία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</a:t>
            </a:r>
            <a:r>
              <a:rPr lang="el-GR" dirty="0"/>
              <a:t>. </a:t>
            </a:r>
            <a:r>
              <a:rPr lang="el-GR" dirty="0" smtClean="0"/>
              <a:t>Το </a:t>
            </a:r>
            <a:r>
              <a:rPr lang="el-GR" dirty="0"/>
              <a:t>χειμώνα προτείνεται το δείγμα να τοποθετείται μέσα από το μπουφάν και να μεταφέρεται έτσι στο εργαστήριο στη θερμοκρασία του σώματος.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0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8965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Ο ιατρός μπορεί να ζητήσει και άλλες εξετάσεις </a:t>
            </a:r>
            <a:r>
              <a:rPr lang="el-GR" dirty="0"/>
              <a:t>π.χ. καλλιέργεια σπέρματος, μοριακό έλεγχο κ.ά. </a:t>
            </a:r>
            <a:r>
              <a:rPr lang="el-GR" dirty="0" smtClean="0"/>
              <a:t>Τότε ο εξεταζόμενος δίνει </a:t>
            </a:r>
            <a:r>
              <a:rPr lang="el-GR" dirty="0"/>
              <a:t>μόνο ένα δείγμα και το εργαστήριο το διαχωρίζει σε δύο ή περισσότερα μέρη αμέσως μετά την μέτρηση του όγκου του, χρησιμοποιώντας πάντα πλαστικά αποστειρωμένα σκεύη μιας χρήσεως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1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Ταυτοποίηση 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Συμπληρώνεται η καρτέλα ασθενή με:</a:t>
            </a:r>
          </a:p>
          <a:p>
            <a:pPr lvl="1"/>
            <a:r>
              <a:rPr lang="el-GR" dirty="0" smtClean="0"/>
              <a:t>Δημογραφικά </a:t>
            </a:r>
            <a:r>
              <a:rPr lang="el-GR" dirty="0"/>
              <a:t>στοιχεία 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/>
              <a:t>ακριβής ώρα λήψης του δείγματος.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ημέρες της αποχής.</a:t>
            </a:r>
          </a:p>
          <a:p>
            <a:pPr lvl="1"/>
            <a:r>
              <a:rPr lang="el-GR" dirty="0" smtClean="0"/>
              <a:t>Αν </a:t>
            </a:r>
            <a:r>
              <a:rPr lang="el-GR" dirty="0"/>
              <a:t>έχει γίνει ολική λήψη ή έχει χαθεί μέρος του δείγματος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1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435</TotalTime>
  <Words>1522</Words>
  <Application>Microsoft Office PowerPoint</Application>
  <PresentationFormat>Προβολή στην οθόνη (4:3)</PresentationFormat>
  <Paragraphs>167</Paragraphs>
  <Slides>24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Συλλογή σπέρματος 1/3</vt:lpstr>
      <vt:lpstr>Προετοιμασία ασθενή 1/2</vt:lpstr>
      <vt:lpstr>Προετοιμασία ασθενή 2/2</vt:lpstr>
      <vt:lpstr>Συλλογή σπέρματος 2/3</vt:lpstr>
      <vt:lpstr>Συλλογή σπέρματος 3/3</vt:lpstr>
      <vt:lpstr>Συνθήκες συντήρησης σπέρματος</vt:lpstr>
      <vt:lpstr>Διαχωρισμός δείγματος</vt:lpstr>
      <vt:lpstr>Ταυτοποίηση δείγματος</vt:lpstr>
      <vt:lpstr>Παράγοντες που επηρεάζουν την ποιότητα του σπέρματος 1/2</vt:lpstr>
      <vt:lpstr>Παράγοντες που επηρεάζουν την ποιότητα του σπέρματος 2/2</vt:lpstr>
      <vt:lpstr>Χειρουργική συλλογή του σπέρματος</vt:lpstr>
      <vt:lpstr>Τράπεζες σπέρματος 1/2</vt:lpstr>
      <vt:lpstr>Τράπεζες σπέρματος 2/2</vt:lpstr>
      <vt:lpstr>Παράμετροι της βασικής ανάλυσης σπέρματος</vt:lpstr>
      <vt:lpstr>Λήψη κολποτραχηλικού επιχρίσματος 1/2</vt:lpstr>
      <vt:lpstr>Λήψη κολποτραχηλικού επιχρίσματος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22</cp:revision>
  <dcterms:created xsi:type="dcterms:W3CDTF">2014-06-03T13:00:43Z</dcterms:created>
  <dcterms:modified xsi:type="dcterms:W3CDTF">2015-02-27T14:56:52Z</dcterms:modified>
</cp:coreProperties>
</file>