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40"/>
  </p:notesMasterIdLst>
  <p:handoutMasterIdLst>
    <p:handoutMasterId r:id="rId41"/>
  </p:handoutMasterIdLst>
  <p:sldIdLst>
    <p:sldId id="256"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57" r:id="rId33"/>
    <p:sldId id="262" r:id="rId34"/>
    <p:sldId id="264" r:id="rId35"/>
    <p:sldId id="298" r:id="rId36"/>
    <p:sldId id="299" r:id="rId37"/>
    <p:sldId id="266" r:id="rId38"/>
    <p:sldId id="261" r:id="rId39"/>
  </p:sldIdLst>
  <p:sldSz cx="9144000" cy="6858000" type="screen4x3"/>
  <p:notesSz cx="7104063" cy="10234613"/>
  <p:custDataLst>
    <p:tags r:id="rId42"/>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4660"/>
  </p:normalViewPr>
  <p:slideViewPr>
    <p:cSldViewPr>
      <p:cViewPr varScale="1">
        <p:scale>
          <a:sx n="107" d="100"/>
          <a:sy n="107" d="100"/>
        </p:scale>
        <p:origin x="-182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24/2/2015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24/2/2015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30</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31</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32</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33</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35</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36</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a:t>
            </a:fld>
            <a:endParaRPr lang="el-GR">
              <a:solidFill>
                <a:prstClr val="black"/>
              </a:solidFill>
            </a:endParaRPr>
          </a:p>
        </p:txBody>
      </p:sp>
    </p:spTree>
    <p:extLst>
      <p:ext uri="{BB962C8B-B14F-4D97-AF65-F5344CB8AC3E}">
        <p14:creationId xmlns:p14="http://schemas.microsoft.com/office/powerpoint/2010/main" val="58437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a:t>
            </a:fld>
            <a:endParaRPr lang="el-GR">
              <a:solidFill>
                <a:prstClr val="black"/>
              </a:solidFill>
            </a:endParaRPr>
          </a:p>
        </p:txBody>
      </p:sp>
    </p:spTree>
    <p:extLst>
      <p:ext uri="{BB962C8B-B14F-4D97-AF65-F5344CB8AC3E}">
        <p14:creationId xmlns:p14="http://schemas.microsoft.com/office/powerpoint/2010/main" val="240093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a:t>
            </a:fld>
            <a:endParaRPr lang="el-GR">
              <a:solidFill>
                <a:prstClr val="black"/>
              </a:solidFill>
            </a:endParaRPr>
          </a:p>
        </p:txBody>
      </p:sp>
    </p:spTree>
    <p:extLst>
      <p:ext uri="{BB962C8B-B14F-4D97-AF65-F5344CB8AC3E}">
        <p14:creationId xmlns:p14="http://schemas.microsoft.com/office/powerpoint/2010/main" val="249992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a:t>
            </a:fld>
            <a:endParaRPr lang="el-GR">
              <a:solidFill>
                <a:prstClr val="black"/>
              </a:solidFill>
            </a:endParaRPr>
          </a:p>
        </p:txBody>
      </p:sp>
    </p:spTree>
    <p:extLst>
      <p:ext uri="{BB962C8B-B14F-4D97-AF65-F5344CB8AC3E}">
        <p14:creationId xmlns:p14="http://schemas.microsoft.com/office/powerpoint/2010/main" val="141027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11</a:t>
            </a:fld>
            <a:endParaRPr lang="el-GR">
              <a:solidFill>
                <a:prstClr val="black"/>
              </a:solidFill>
            </a:endParaRPr>
          </a:p>
        </p:txBody>
      </p:sp>
    </p:spTree>
    <p:extLst>
      <p:ext uri="{BB962C8B-B14F-4D97-AF65-F5344CB8AC3E}">
        <p14:creationId xmlns:p14="http://schemas.microsoft.com/office/powerpoint/2010/main" val="4181149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12</a:t>
            </a:fld>
            <a:endParaRPr lang="el-GR">
              <a:solidFill>
                <a:prstClr val="black"/>
              </a:solidFill>
            </a:endParaRPr>
          </a:p>
        </p:txBody>
      </p:sp>
    </p:spTree>
    <p:extLst>
      <p:ext uri="{BB962C8B-B14F-4D97-AF65-F5344CB8AC3E}">
        <p14:creationId xmlns:p14="http://schemas.microsoft.com/office/powerpoint/2010/main" val="262352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15</a:t>
            </a:fld>
            <a:endParaRPr lang="el-GR">
              <a:solidFill>
                <a:prstClr val="black"/>
              </a:solidFill>
            </a:endParaRPr>
          </a:p>
        </p:txBody>
      </p:sp>
    </p:spTree>
    <p:extLst>
      <p:ext uri="{BB962C8B-B14F-4D97-AF65-F5344CB8AC3E}">
        <p14:creationId xmlns:p14="http://schemas.microsoft.com/office/powerpoint/2010/main" val="3610230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27</a:t>
            </a:fld>
            <a:endParaRPr lang="el-GR">
              <a:solidFill>
                <a:prstClr val="black"/>
              </a:solidFill>
            </a:endParaRPr>
          </a:p>
        </p:txBody>
      </p:sp>
    </p:spTree>
    <p:extLst>
      <p:ext uri="{BB962C8B-B14F-4D97-AF65-F5344CB8AC3E}">
        <p14:creationId xmlns:p14="http://schemas.microsoft.com/office/powerpoint/2010/main" val="401392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38260529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2408104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3135423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43102950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01480840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49777434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66146885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1849367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6076370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8479554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476485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052736"/>
            <a:ext cx="7772400" cy="1068239"/>
          </a:xfrm>
        </p:spPr>
        <p:txBody>
          <a:bodyPr>
            <a:normAutofit/>
          </a:bodyPr>
          <a:lstStyle/>
          <a:p>
            <a:pPr lvl="1" algn="ctr"/>
            <a:r>
              <a:rPr lang="el-GR" sz="4000" b="1" dirty="0" smtClean="0">
                <a:solidFill>
                  <a:schemeClr val="tx1"/>
                </a:solidFill>
                <a:latin typeface="+mn-lt"/>
              </a:rPr>
              <a:t>Συντήρηση Υφάσματος (Θ)</a:t>
            </a:r>
            <a:endParaRPr lang="el-GR" sz="4000" b="1" dirty="0">
              <a:solidFill>
                <a:schemeClr val="tx1"/>
              </a:solidFill>
              <a:latin typeface="+mn-lt"/>
            </a:endParaRPr>
          </a:p>
        </p:txBody>
      </p:sp>
      <p:sp>
        <p:nvSpPr>
          <p:cNvPr id="3" name="Υπότιτλος 2"/>
          <p:cNvSpPr>
            <a:spLocks noGrp="1"/>
          </p:cNvSpPr>
          <p:nvPr>
            <p:ph type="subTitle" idx="1"/>
          </p:nvPr>
        </p:nvSpPr>
        <p:spPr>
          <a:xfrm>
            <a:off x="0" y="3573016"/>
            <a:ext cx="9144000" cy="1752600"/>
          </a:xfrm>
        </p:spPr>
        <p:txBody>
          <a:bodyPr>
            <a:normAutofit fontScale="92500" lnSpcReduction="10000"/>
          </a:bodyPr>
          <a:lstStyle/>
          <a:p>
            <a:pPr>
              <a:spcBef>
                <a:spcPts val="600"/>
              </a:spcBef>
              <a:spcAft>
                <a:spcPts val="1800"/>
              </a:spcAft>
            </a:pPr>
            <a:r>
              <a:rPr lang="el-GR" sz="2600" b="1" dirty="0" smtClean="0"/>
              <a:t>Ενότητα 10</a:t>
            </a:r>
            <a:r>
              <a:rPr lang="el-GR" sz="2600" dirty="0" smtClean="0"/>
              <a:t>: </a:t>
            </a:r>
            <a:r>
              <a:rPr lang="el-GR" sz="2800" dirty="0"/>
              <a:t>Τεκμηρίωση αντικειμένων και Απολύμανση – </a:t>
            </a:r>
            <a:r>
              <a:rPr lang="el-GR" sz="2800" dirty="0" smtClean="0"/>
              <a:t>απεντόμωση</a:t>
            </a:r>
            <a:endParaRPr lang="en-US" sz="2600" dirty="0" smtClean="0"/>
          </a:p>
          <a:p>
            <a:pPr>
              <a:spcBef>
                <a:spcPts val="600"/>
              </a:spcBef>
            </a:pPr>
            <a:r>
              <a:rPr lang="el-GR" sz="2400" dirty="0"/>
              <a:t>Άννα </a:t>
            </a:r>
            <a:r>
              <a:rPr lang="el-GR" sz="2400" dirty="0" err="1"/>
              <a:t>Καρατζάνη</a:t>
            </a:r>
            <a:endParaRPr lang="el-GR" sz="2400" dirty="0"/>
          </a:p>
          <a:p>
            <a:pPr>
              <a:spcBef>
                <a:spcPts val="0"/>
              </a:spcBef>
            </a:pPr>
            <a:r>
              <a:rPr lang="el-GR" sz="2400" dirty="0"/>
              <a:t>Τμήμα Συντήρησης Αρχαιοτήτων &amp; Έργων Τέχνης</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Aias\opencourses\Α_ΥΠΟΣΤΗΡΙΞΗ ΑΝΑΠΤΥΞΗΣ ΑΨΜ\ΜΑΘΗΜΑΤΑ ΣΧΟΛΗ-ΚΑΘΗΓΗΤΗΣ\ΣΓΤΚΣ\ΚΑΡΑΤΖΑΝΗ ΑΝΝΑ\ΣΥΝΤΗΡΗΣΗ ΥΦΑΣΜΑΤΟΣ - Θ\ΕΚΠΑΙΔΕΥΤΙΚΟ ΥΛΙΚΟ\ΨΗΦΙΟΠΟΙΗΣΗ_ΒΕΛΤΙΩΣΗ\apo synantisi_01_11_13\prosthikes 23_11_2013\ΘΕΜΑ.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9298" y="1934275"/>
            <a:ext cx="2125404" cy="17107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Οπτικό μικροσκόπιο</a:t>
            </a:r>
          </a:p>
        </p:txBody>
      </p:sp>
      <p:sp>
        <p:nvSpPr>
          <p:cNvPr id="8" name="5 - TextBox"/>
          <p:cNvSpPr txBox="1"/>
          <p:nvPr/>
        </p:nvSpPr>
        <p:spPr>
          <a:xfrm>
            <a:off x="259142" y="4270671"/>
            <a:ext cx="4236749" cy="2246769"/>
          </a:xfrm>
          <a:prstGeom prst="rect">
            <a:avLst/>
          </a:prstGeom>
          <a:solidFill>
            <a:schemeClr val="accent4">
              <a:lumMod val="75000"/>
            </a:schemeClr>
          </a:solidFill>
        </p:spPr>
        <p:txBody>
          <a:bodyPr wrap="square">
            <a:spAutoFit/>
          </a:bodyPr>
          <a:lstStyle/>
          <a:p>
            <a:pPr>
              <a:defRPr/>
            </a:pPr>
            <a:r>
              <a:rPr lang="el-GR" sz="2000" dirty="0">
                <a:solidFill>
                  <a:prstClr val="white"/>
                </a:solidFill>
                <a:latin typeface="Calibri"/>
                <a:cs typeface="Arial" charset="0"/>
              </a:rPr>
              <a:t>Φωτογραφίες στο οπτικό μικροσκόπιο  για την καταγραφή κατασκευαστικών λεπτομερειών αλλά και της κατάστασης διατήρησης του αντικειμένου:</a:t>
            </a:r>
          </a:p>
          <a:p>
            <a:pPr>
              <a:defRPr/>
            </a:pPr>
            <a:r>
              <a:rPr lang="el-GR" sz="2000" dirty="0">
                <a:solidFill>
                  <a:prstClr val="white"/>
                </a:solidFill>
                <a:latin typeface="Calibri"/>
                <a:cs typeface="Arial" charset="0"/>
              </a:rPr>
              <a:t>α) μεταλλική πούλια και β) φθορά στο πέλος του βελούδινου υφάσματος. </a:t>
            </a:r>
          </a:p>
        </p:txBody>
      </p:sp>
      <p:pic>
        <p:nvPicPr>
          <p:cNvPr id="5" name="Θέση περιεχομένου 4" descr="C:\Users\user\Documents\ΣΧΟΛΗ\ΦΩΤΟΓΡΑΦΙΕΣ ΜΑΘΗΜΑ\ΦΩΤΟΣ-2013\DSC03910.JPG" title="κατάσταση διατήρησης του αντικειμένου"/>
          <p:cNvPicPr>
            <a:picLocks noGrp="1" noChangeAspect="1"/>
          </p:cNvPicPr>
          <p:nvPr>
            <p:ph idx="1"/>
          </p:nvPr>
        </p:nvPicPr>
        <p:blipFill>
          <a:blip r:embed="rId3"/>
          <a:stretch>
            <a:fillRect/>
          </a:stretch>
        </p:blipFill>
        <p:spPr>
          <a:xfrm>
            <a:off x="265214" y="1196752"/>
            <a:ext cx="4237087" cy="2517866"/>
          </a:xfrm>
          <a:prstGeom prst="rect">
            <a:avLst/>
          </a:prstGeom>
        </p:spPr>
      </p:pic>
      <p:sp>
        <p:nvSpPr>
          <p:cNvPr id="9" name="TextBox 8"/>
          <p:cNvSpPr txBox="1"/>
          <p:nvPr/>
        </p:nvSpPr>
        <p:spPr>
          <a:xfrm>
            <a:off x="1763688" y="3724444"/>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6" name="Εικόνα 5" descr="C:\Users\user\Desktop\Anna-13\poulia4 X1,2.jpg" title="Φωτογραφίες στο οπτικό μικροσκόπιο - μεταλλική πούλια  "/>
          <p:cNvPicPr>
            <a:picLocks noChangeAspect="1"/>
          </p:cNvPicPr>
          <p:nvPr/>
        </p:nvPicPr>
        <p:blipFill>
          <a:blip r:embed="rId4"/>
          <a:stretch>
            <a:fillRect/>
          </a:stretch>
        </p:blipFill>
        <p:spPr>
          <a:xfrm>
            <a:off x="5076056" y="1196752"/>
            <a:ext cx="3319406" cy="2487980"/>
          </a:xfrm>
          <a:prstGeom prst="rect">
            <a:avLst/>
          </a:prstGeom>
          <a:ln>
            <a:solidFill>
              <a:srgbClr val="7030A0"/>
            </a:solidFill>
          </a:ln>
        </p:spPr>
      </p:pic>
      <p:sp>
        <p:nvSpPr>
          <p:cNvPr id="10" name="TextBox 9"/>
          <p:cNvSpPr txBox="1"/>
          <p:nvPr/>
        </p:nvSpPr>
        <p:spPr>
          <a:xfrm>
            <a:off x="6128830" y="3684732"/>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7" name="Εικόνα 6" descr="C:\Users\user\Desktop\Anna-13\veloudoX1b.jpg" title="Φωτογραφίες στο οπτικό μικροσκόπιο -φθορά στο πέλος του βελούδινου υφάσματος   "/>
          <p:cNvPicPr>
            <a:picLocks noChangeAspect="1"/>
          </p:cNvPicPr>
          <p:nvPr/>
        </p:nvPicPr>
        <p:blipFill>
          <a:blip r:embed="rId5"/>
          <a:stretch>
            <a:fillRect/>
          </a:stretch>
        </p:blipFill>
        <p:spPr>
          <a:xfrm>
            <a:off x="5148064" y="4270671"/>
            <a:ext cx="3261643" cy="2450804"/>
          </a:xfrm>
          <a:prstGeom prst="rect">
            <a:avLst/>
          </a:prstGeom>
          <a:ln>
            <a:solidFill>
              <a:srgbClr val="7030A0"/>
            </a:solidFill>
          </a:ln>
        </p:spPr>
      </p:pic>
      <p:sp>
        <p:nvSpPr>
          <p:cNvPr id="11" name="TextBox 10"/>
          <p:cNvSpPr txBox="1"/>
          <p:nvPr/>
        </p:nvSpPr>
        <p:spPr>
          <a:xfrm rot="16200000">
            <a:off x="7946906" y="5376270"/>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a:t>
            </a:fld>
            <a:endParaRPr lang="el-GR">
              <a:solidFill>
                <a:prstClr val="black"/>
              </a:solidFill>
            </a:endParaRPr>
          </a:p>
        </p:txBody>
      </p:sp>
    </p:spTree>
    <p:extLst>
      <p:ext uri="{BB962C8B-B14F-4D97-AF65-F5344CB8AC3E}">
        <p14:creationId xmlns:p14="http://schemas.microsoft.com/office/powerpoint/2010/main" val="1347884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Εξέταση αντικειμένων </a:t>
            </a:r>
            <a:r>
              <a:rPr lang="el-GR" sz="3200" b="0" dirty="0" smtClean="0">
                <a:solidFill>
                  <a:schemeClr val="accent4">
                    <a:lumMod val="75000"/>
                  </a:schemeClr>
                </a:solidFill>
              </a:rPr>
              <a:t>(1 από 3)</a:t>
            </a:r>
            <a:endParaRPr lang="el-GR" sz="3200" b="0" dirty="0">
              <a:solidFill>
                <a:schemeClr val="accent4">
                  <a:lumMod val="75000"/>
                </a:schemeClr>
              </a:solidFill>
            </a:endParaRPr>
          </a:p>
        </p:txBody>
      </p:sp>
      <p:sp>
        <p:nvSpPr>
          <p:cNvPr id="3" name="Θέση περιεχομένου 2"/>
          <p:cNvSpPr>
            <a:spLocks noGrp="1"/>
          </p:cNvSpPr>
          <p:nvPr>
            <p:ph idx="1"/>
          </p:nvPr>
        </p:nvSpPr>
        <p:spPr/>
        <p:txBody>
          <a:bodyPr>
            <a:normAutofit lnSpcReduction="10000"/>
          </a:bodyPr>
          <a:lstStyle/>
          <a:p>
            <a:pPr>
              <a:spcBef>
                <a:spcPts val="1800"/>
              </a:spcBef>
            </a:pPr>
            <a:r>
              <a:rPr lang="el-GR" sz="2400" dirty="0">
                <a:cs typeface="Arial" panose="020B0604020202020204" pitchFamily="34" charset="0"/>
              </a:rPr>
              <a:t>Προσδιορισμός </a:t>
            </a:r>
            <a:r>
              <a:rPr lang="el-GR" sz="2400" dirty="0" smtClean="0">
                <a:cs typeface="Arial" panose="020B0604020202020204" pitchFamily="34" charset="0"/>
              </a:rPr>
              <a:t>διαστάσεων,</a:t>
            </a:r>
            <a:endParaRPr lang="el-GR" sz="2400" dirty="0">
              <a:cs typeface="Arial" panose="020B0604020202020204" pitchFamily="34" charset="0"/>
            </a:endParaRPr>
          </a:p>
          <a:p>
            <a:pPr>
              <a:spcBef>
                <a:spcPts val="1800"/>
              </a:spcBef>
            </a:pPr>
            <a:r>
              <a:rPr lang="el-GR" sz="2400" dirty="0">
                <a:cs typeface="Arial" panose="020B0604020202020204" pitchFamily="34" charset="0"/>
              </a:rPr>
              <a:t>Προσδιορισμός του τρόπου </a:t>
            </a:r>
            <a:r>
              <a:rPr lang="el-GR" sz="2400" dirty="0" smtClean="0">
                <a:cs typeface="Arial" panose="020B0604020202020204" pitchFamily="34" charset="0"/>
              </a:rPr>
              <a:t>ραψίματος,</a:t>
            </a:r>
            <a:endParaRPr lang="el-GR" sz="2400" dirty="0">
              <a:cs typeface="Arial" panose="020B0604020202020204" pitchFamily="34" charset="0"/>
            </a:endParaRPr>
          </a:p>
          <a:p>
            <a:pPr>
              <a:spcBef>
                <a:spcPts val="1800"/>
              </a:spcBef>
            </a:pPr>
            <a:r>
              <a:rPr lang="el-GR" sz="2400" dirty="0">
                <a:cs typeface="Arial" panose="020B0604020202020204" pitchFamily="34" charset="0"/>
              </a:rPr>
              <a:t>Ταξινόμηση της κατάστασης των ινών (ευαισθησία – ανθεκτικότητα</a:t>
            </a:r>
            <a:r>
              <a:rPr lang="el-GR" sz="2400" dirty="0" smtClean="0">
                <a:cs typeface="Arial" panose="020B0604020202020204" pitchFamily="34" charset="0"/>
              </a:rPr>
              <a:t>),</a:t>
            </a:r>
            <a:endParaRPr lang="el-GR" sz="2400" dirty="0">
              <a:cs typeface="Arial" panose="020B0604020202020204" pitchFamily="34" charset="0"/>
            </a:endParaRPr>
          </a:p>
          <a:p>
            <a:pPr>
              <a:spcBef>
                <a:spcPts val="1800"/>
              </a:spcBef>
            </a:pPr>
            <a:r>
              <a:rPr lang="el-GR" sz="2400" dirty="0">
                <a:cs typeface="Arial" panose="020B0604020202020204" pitchFamily="34" charset="0"/>
              </a:rPr>
              <a:t>Ανάλυση της δομής του υφάσματος (υφαντό, πλεκτό</a:t>
            </a:r>
            <a:r>
              <a:rPr lang="el-GR" sz="2400" dirty="0" smtClean="0">
                <a:cs typeface="Arial" panose="020B0604020202020204" pitchFamily="34" charset="0"/>
              </a:rPr>
              <a:t>),</a:t>
            </a:r>
            <a:endParaRPr lang="el-GR" sz="2400" dirty="0">
              <a:cs typeface="Arial" panose="020B0604020202020204" pitchFamily="34" charset="0"/>
            </a:endParaRPr>
          </a:p>
          <a:p>
            <a:pPr>
              <a:spcBef>
                <a:spcPts val="1800"/>
              </a:spcBef>
            </a:pPr>
            <a:r>
              <a:rPr lang="el-GR" sz="2400" dirty="0">
                <a:cs typeface="Arial" panose="020B0604020202020204" pitchFamily="34" charset="0"/>
              </a:rPr>
              <a:t>Ανάλυση των διακοσμητικών </a:t>
            </a:r>
            <a:r>
              <a:rPr lang="el-GR" sz="2400" dirty="0" smtClean="0">
                <a:cs typeface="Arial" panose="020B0604020202020204" pitchFamily="34" charset="0"/>
              </a:rPr>
              <a:t>στοιχείων,</a:t>
            </a:r>
            <a:endParaRPr lang="el-GR" sz="2400" dirty="0">
              <a:cs typeface="Arial" panose="020B0604020202020204" pitchFamily="34" charset="0"/>
            </a:endParaRPr>
          </a:p>
          <a:p>
            <a:pPr>
              <a:spcBef>
                <a:spcPts val="1800"/>
              </a:spcBef>
            </a:pPr>
            <a:r>
              <a:rPr lang="el-GR" sz="2400" dirty="0">
                <a:cs typeface="Arial" panose="020B0604020202020204" pitchFamily="34" charset="0"/>
              </a:rPr>
              <a:t>Καθορισμός της κατεύθυνσης που έχει γίνει το γνέσιμο (Ζ ή </a:t>
            </a:r>
            <a:r>
              <a:rPr lang="en-US" sz="2400" dirty="0">
                <a:cs typeface="Arial" panose="020B0604020202020204" pitchFamily="34" charset="0"/>
              </a:rPr>
              <a:t>S</a:t>
            </a:r>
            <a:r>
              <a:rPr lang="en-US" sz="2400" dirty="0" smtClean="0">
                <a:cs typeface="Arial" panose="020B0604020202020204" pitchFamily="34" charset="0"/>
              </a:rPr>
              <a:t>)</a:t>
            </a:r>
            <a:r>
              <a:rPr lang="el-GR" sz="2400" dirty="0" smtClean="0">
                <a:cs typeface="Arial" panose="020B0604020202020204" pitchFamily="34" charset="0"/>
              </a:rPr>
              <a:t>,</a:t>
            </a:r>
            <a:endParaRPr lang="el-GR" sz="2400" dirty="0">
              <a:cs typeface="Arial" panose="020B0604020202020204" pitchFamily="34" charset="0"/>
            </a:endParaRPr>
          </a:p>
          <a:p>
            <a:pPr>
              <a:spcBef>
                <a:spcPts val="1800"/>
              </a:spcBef>
            </a:pPr>
            <a:r>
              <a:rPr lang="el-GR" sz="2400" dirty="0">
                <a:cs typeface="Arial" panose="020B0604020202020204" pitchFamily="34" charset="0"/>
              </a:rPr>
              <a:t>Καθορισμός αριθμού ινών για το στημόνι και το υφάδι, και ο αριθμός αυτών σε 1 </a:t>
            </a:r>
            <a:r>
              <a:rPr lang="en-US" sz="2400" dirty="0">
                <a:cs typeface="Arial" panose="020B0604020202020204" pitchFamily="34" charset="0"/>
              </a:rPr>
              <a:t>cm</a:t>
            </a:r>
            <a:r>
              <a:rPr lang="en-US" sz="2400" baseline="30000" dirty="0">
                <a:cs typeface="Arial" panose="020B0604020202020204" pitchFamily="34" charset="0"/>
              </a:rPr>
              <a:t>2</a:t>
            </a:r>
            <a:r>
              <a:rPr lang="en-US" sz="2400" dirty="0">
                <a:cs typeface="Arial" panose="020B0604020202020204" pitchFamily="34" charset="0"/>
              </a:rPr>
              <a:t> </a:t>
            </a:r>
            <a:r>
              <a:rPr lang="el-GR" sz="2400" dirty="0" smtClean="0">
                <a:cs typeface="Arial" panose="020B0604020202020204" pitchFamily="34" charset="0"/>
              </a:rPr>
              <a:t>υφάσματος.</a:t>
            </a:r>
            <a:endParaRPr lang="el-GR" sz="2400" dirty="0">
              <a:cs typeface="Arial" panose="020B0604020202020204" pitchFamily="34" charset="0"/>
            </a:endParaRPr>
          </a:p>
          <a:p>
            <a:pPr>
              <a:spcBef>
                <a:spcPts val="18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a:t>
            </a:fld>
            <a:endParaRPr lang="el-GR">
              <a:solidFill>
                <a:prstClr val="black"/>
              </a:solidFill>
            </a:endParaRPr>
          </a:p>
        </p:txBody>
      </p:sp>
    </p:spTree>
    <p:extLst>
      <p:ext uri="{BB962C8B-B14F-4D97-AF65-F5344CB8AC3E}">
        <p14:creationId xmlns:p14="http://schemas.microsoft.com/office/powerpoint/2010/main" val="2552211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Εξέταση αντικειμένων </a:t>
            </a:r>
            <a:r>
              <a:rPr lang="el-GR" sz="3200" b="0" dirty="0" smtClean="0">
                <a:solidFill>
                  <a:schemeClr val="accent4">
                    <a:lumMod val="75000"/>
                  </a:schemeClr>
                </a:solidFill>
              </a:rPr>
              <a:t>(2 </a:t>
            </a:r>
            <a:r>
              <a:rPr lang="el-GR" sz="3200" b="0" dirty="0">
                <a:solidFill>
                  <a:schemeClr val="accent4">
                    <a:lumMod val="75000"/>
                  </a:schemeClr>
                </a:solidFill>
              </a:rPr>
              <a:t>από </a:t>
            </a:r>
            <a:r>
              <a:rPr lang="el-GR" sz="3200" b="0" dirty="0" smtClean="0">
                <a:solidFill>
                  <a:schemeClr val="accent4">
                    <a:lumMod val="75000"/>
                  </a:schemeClr>
                </a:solidFill>
              </a:rPr>
              <a:t>3)</a:t>
            </a:r>
            <a:endParaRPr lang="el-GR" sz="3200" dirty="0"/>
          </a:p>
        </p:txBody>
      </p:sp>
      <p:sp>
        <p:nvSpPr>
          <p:cNvPr id="6" name="8 - TextBox"/>
          <p:cNvSpPr txBox="1"/>
          <p:nvPr/>
        </p:nvSpPr>
        <p:spPr>
          <a:xfrm>
            <a:off x="181681" y="4879032"/>
            <a:ext cx="4215953" cy="1015663"/>
          </a:xfrm>
          <a:prstGeom prst="rect">
            <a:avLst/>
          </a:prstGeom>
          <a:solidFill>
            <a:schemeClr val="accent4">
              <a:lumMod val="75000"/>
            </a:schemeClr>
          </a:solidFill>
        </p:spPr>
        <p:txBody>
          <a:bodyPr wrap="square">
            <a:spAutoFit/>
          </a:bodyPr>
          <a:lstStyle/>
          <a:p>
            <a:pPr>
              <a:defRPr/>
            </a:pPr>
            <a:r>
              <a:rPr lang="el-GR" sz="2000" dirty="0">
                <a:solidFill>
                  <a:prstClr val="white"/>
                </a:solidFill>
                <a:latin typeface="Calibri"/>
                <a:cs typeface="Arial" charset="0"/>
              </a:rPr>
              <a:t>Χρήση </a:t>
            </a:r>
            <a:r>
              <a:rPr lang="el-GR" sz="2000" dirty="0" err="1">
                <a:solidFill>
                  <a:prstClr val="white"/>
                </a:solidFill>
                <a:latin typeface="Calibri"/>
                <a:cs typeface="Arial" charset="0"/>
              </a:rPr>
              <a:t>κλωστόμετρου</a:t>
            </a:r>
            <a:r>
              <a:rPr lang="el-GR" sz="2000" dirty="0">
                <a:solidFill>
                  <a:prstClr val="white"/>
                </a:solidFill>
                <a:latin typeface="Calibri"/>
                <a:cs typeface="Arial" charset="0"/>
              </a:rPr>
              <a:t> για τον προσδιορισμό του αριθμού στημονιών και υφαδιών σε 1 </a:t>
            </a:r>
            <a:r>
              <a:rPr lang="en-US" sz="2000" dirty="0">
                <a:solidFill>
                  <a:prstClr val="white"/>
                </a:solidFill>
                <a:latin typeface="Calibri"/>
                <a:cs typeface="Arial" charset="0"/>
              </a:rPr>
              <a:t>cm</a:t>
            </a:r>
            <a:r>
              <a:rPr lang="en-US" sz="2000" baseline="30000" dirty="0">
                <a:solidFill>
                  <a:prstClr val="white"/>
                </a:solidFill>
                <a:latin typeface="Calibri"/>
                <a:cs typeface="Arial" charset="0"/>
              </a:rPr>
              <a:t>2</a:t>
            </a:r>
            <a:r>
              <a:rPr lang="en-US" sz="2000" dirty="0">
                <a:solidFill>
                  <a:prstClr val="white"/>
                </a:solidFill>
                <a:latin typeface="Calibri"/>
                <a:cs typeface="Arial" charset="0"/>
              </a:rPr>
              <a:t> </a:t>
            </a:r>
            <a:r>
              <a:rPr lang="el-GR" sz="2000" dirty="0">
                <a:solidFill>
                  <a:prstClr val="white"/>
                </a:solidFill>
                <a:latin typeface="Calibri"/>
                <a:cs typeface="Arial" charset="0"/>
              </a:rPr>
              <a:t>υφάσματος</a:t>
            </a:r>
          </a:p>
        </p:txBody>
      </p:sp>
      <p:pic>
        <p:nvPicPr>
          <p:cNvPr id="5" name="Θέση περιεχομένου 4" descr="C:\Users\user\Documents\ΣΧΟΛΗ\ΦΩΤΟΓΡΑΦΙΕΣ ΜΑΘΗΜΑ\φωτογραφίες\DSC02469.JPG" title="Χρήση κλωστόμετρου "/>
          <p:cNvPicPr>
            <a:picLocks noGrp="1" noChangeAspect="1"/>
          </p:cNvPicPr>
          <p:nvPr>
            <p:ph idx="1"/>
          </p:nvPr>
        </p:nvPicPr>
        <p:blipFill>
          <a:blip r:embed="rId3"/>
          <a:stretch>
            <a:fillRect/>
          </a:stretch>
        </p:blipFill>
        <p:spPr>
          <a:xfrm>
            <a:off x="323528" y="1340768"/>
            <a:ext cx="3932261" cy="3255546"/>
          </a:xfrm>
          <a:prstGeom prst="rect">
            <a:avLst/>
          </a:prstGeom>
          <a:ln>
            <a:solidFill>
              <a:srgbClr val="7030A0"/>
            </a:solidFill>
          </a:ln>
        </p:spPr>
      </p:pic>
      <p:sp>
        <p:nvSpPr>
          <p:cNvPr id="9" name="TextBox 8"/>
          <p:cNvSpPr txBox="1"/>
          <p:nvPr/>
        </p:nvSpPr>
        <p:spPr>
          <a:xfrm>
            <a:off x="1682728" y="4602033"/>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8" name="9 - TextBox"/>
          <p:cNvSpPr txBox="1"/>
          <p:nvPr/>
        </p:nvSpPr>
        <p:spPr>
          <a:xfrm>
            <a:off x="5062059" y="4879032"/>
            <a:ext cx="3500437" cy="707886"/>
          </a:xfrm>
          <a:prstGeom prst="rect">
            <a:avLst/>
          </a:prstGeom>
          <a:solidFill>
            <a:schemeClr val="accent4">
              <a:lumMod val="75000"/>
            </a:schemeClr>
          </a:solidFill>
        </p:spPr>
        <p:txBody>
          <a:bodyPr>
            <a:spAutoFit/>
          </a:bodyPr>
          <a:lstStyle/>
          <a:p>
            <a:pPr>
              <a:defRPr/>
            </a:pPr>
            <a:r>
              <a:rPr lang="el-GR" sz="2000" dirty="0">
                <a:solidFill>
                  <a:prstClr val="white"/>
                </a:solidFill>
                <a:latin typeface="Calibri"/>
                <a:cs typeface="Arial" charset="0"/>
              </a:rPr>
              <a:t>Αναγνώριση ινών στο οπτικό μικροσκόπιο. </a:t>
            </a:r>
          </a:p>
        </p:txBody>
      </p:sp>
      <p:sp>
        <p:nvSpPr>
          <p:cNvPr id="10" name="TextBox 9"/>
          <p:cNvSpPr txBox="1"/>
          <p:nvPr/>
        </p:nvSpPr>
        <p:spPr>
          <a:xfrm>
            <a:off x="6232959" y="4263588"/>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11" name="Picture 10" descr="F:\MIKROSKOPE\INES-ANNA\image012.jpg"/>
          <p:cNvPicPr>
            <a:picLocks noChangeAspect="1" noChangeArrowheads="1"/>
          </p:cNvPicPr>
          <p:nvPr/>
        </p:nvPicPr>
        <p:blipFill>
          <a:blip r:embed="rId4"/>
          <a:srcRect/>
          <a:stretch>
            <a:fillRect/>
          </a:stretch>
        </p:blipFill>
        <p:spPr bwMode="auto">
          <a:xfrm>
            <a:off x="4786313" y="1357313"/>
            <a:ext cx="3863975" cy="2898775"/>
          </a:xfrm>
          <a:prstGeom prst="rect">
            <a:avLst/>
          </a:prstGeom>
          <a:noFill/>
          <a:ln>
            <a:solidFill>
              <a:schemeClr val="accent4">
                <a:lumMod val="60000"/>
                <a:lumOff val="40000"/>
              </a:schemeClr>
            </a:solidFill>
          </a:ln>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a:t>
            </a:fld>
            <a:endParaRPr lang="el-GR">
              <a:solidFill>
                <a:prstClr val="black"/>
              </a:solidFill>
            </a:endParaRPr>
          </a:p>
        </p:txBody>
      </p:sp>
    </p:spTree>
    <p:extLst>
      <p:ext uri="{BB962C8B-B14F-4D97-AF65-F5344CB8AC3E}">
        <p14:creationId xmlns:p14="http://schemas.microsoft.com/office/powerpoint/2010/main" val="2593983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Εξέταση αντικειμένων </a:t>
            </a:r>
            <a:r>
              <a:rPr lang="el-GR" sz="3200" b="0" dirty="0" smtClean="0">
                <a:solidFill>
                  <a:schemeClr val="accent4">
                    <a:lumMod val="75000"/>
                  </a:schemeClr>
                </a:solidFill>
              </a:rPr>
              <a:t>(3 </a:t>
            </a:r>
            <a:r>
              <a:rPr lang="el-GR" sz="3200" b="0" dirty="0">
                <a:solidFill>
                  <a:schemeClr val="accent4">
                    <a:lumMod val="75000"/>
                  </a:schemeClr>
                </a:solidFill>
              </a:rPr>
              <a:t>από </a:t>
            </a:r>
            <a:r>
              <a:rPr lang="el-GR" sz="3200" b="0" dirty="0" smtClean="0">
                <a:solidFill>
                  <a:schemeClr val="accent4">
                    <a:lumMod val="75000"/>
                  </a:schemeClr>
                </a:solidFill>
              </a:rPr>
              <a:t>3)</a:t>
            </a:r>
            <a:endParaRPr lang="el-GR" sz="3200" dirty="0"/>
          </a:p>
        </p:txBody>
      </p:sp>
      <p:sp>
        <p:nvSpPr>
          <p:cNvPr id="3" name="Θέση περιεχομένου 2"/>
          <p:cNvSpPr>
            <a:spLocks noGrp="1"/>
          </p:cNvSpPr>
          <p:nvPr>
            <p:ph idx="1"/>
          </p:nvPr>
        </p:nvSpPr>
        <p:spPr>
          <a:xfrm>
            <a:off x="457200" y="1196752"/>
            <a:ext cx="8229600" cy="1584176"/>
          </a:xfrm>
        </p:spPr>
        <p:txBody>
          <a:bodyPr/>
          <a:lstStyle/>
          <a:p>
            <a:pPr marL="0" indent="0">
              <a:buNone/>
            </a:pPr>
            <a:r>
              <a:rPr lang="el-GR" sz="2400" dirty="0"/>
              <a:t>Η ακτινογραφία μπορεί να χρησιμοποιηθεί για την τεκμηρίωση της κατάστασης διατήρησης  του αλλά και για τον προσδιορισμό της τεχνολογίας κατασκευής και την αναγνώριση κάποιων υλικών.</a:t>
            </a:r>
          </a:p>
          <a:p>
            <a:endParaRPr lang="el-GR" dirty="0"/>
          </a:p>
        </p:txBody>
      </p:sp>
      <p:sp>
        <p:nvSpPr>
          <p:cNvPr id="7" name="4 - TextBox"/>
          <p:cNvSpPr txBox="1"/>
          <p:nvPr/>
        </p:nvSpPr>
        <p:spPr>
          <a:xfrm>
            <a:off x="755576" y="5861725"/>
            <a:ext cx="7310586" cy="707886"/>
          </a:xfrm>
          <a:prstGeom prst="rect">
            <a:avLst/>
          </a:prstGeom>
          <a:solidFill>
            <a:schemeClr val="accent4">
              <a:lumMod val="75000"/>
            </a:schemeClr>
          </a:solidFill>
        </p:spPr>
        <p:txBody>
          <a:bodyPr wrap="square">
            <a:spAutoFit/>
          </a:bodyPr>
          <a:lstStyle/>
          <a:p>
            <a:pPr>
              <a:defRPr/>
            </a:pPr>
            <a:r>
              <a:rPr lang="el-GR" sz="2000" dirty="0">
                <a:solidFill>
                  <a:prstClr val="white"/>
                </a:solidFill>
                <a:latin typeface="Calibri"/>
                <a:cs typeface="Arial" charset="0"/>
              </a:rPr>
              <a:t>Στην ακτινογραφία διακρίνεται ο μεταλλικός σκελετός της κούκλας και οι καρφίτσες που συγκρατούν τα υφάσματα</a:t>
            </a:r>
          </a:p>
        </p:txBody>
      </p:sp>
      <p:pic>
        <p:nvPicPr>
          <p:cNvPr id="5" name="Εικόνα 4" descr="C:\Users\user\Documents\ΣΧΟΛΗ\ΦΩΤΟΓΡΑΦΙΕΣ ΜΑΘΗΜΑ\ΑΚΤΙΝΟΓΡΑΦΙΑ\DSC02389.JPG" title="μεταλλικός σκελετός της κούκλας "/>
          <p:cNvPicPr>
            <a:picLocks noChangeAspect="1"/>
          </p:cNvPicPr>
          <p:nvPr/>
        </p:nvPicPr>
        <p:blipFill>
          <a:blip r:embed="rId3"/>
          <a:stretch>
            <a:fillRect/>
          </a:stretch>
        </p:blipFill>
        <p:spPr>
          <a:xfrm>
            <a:off x="1907704" y="2564904"/>
            <a:ext cx="1730594" cy="3227611"/>
          </a:xfrm>
          <a:prstGeom prst="rect">
            <a:avLst/>
          </a:prstGeom>
          <a:ln>
            <a:solidFill>
              <a:srgbClr val="7030A0"/>
            </a:solidFill>
          </a:ln>
        </p:spPr>
      </p:pic>
      <p:sp>
        <p:nvSpPr>
          <p:cNvPr id="8" name="TextBox 7"/>
          <p:cNvSpPr txBox="1"/>
          <p:nvPr/>
        </p:nvSpPr>
        <p:spPr>
          <a:xfrm>
            <a:off x="3638298" y="5495606"/>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6" name="Εικόνα 5" descr="C:\Users\user\Documents\ΣΧΟΛΗ\ΜΑΘΗΤΕΣ\Εργαστήριο-2012\ΚΟΥΚΛΑ\DSC02244.JPG" title="κούκλα"/>
          <p:cNvPicPr>
            <a:picLocks noChangeAspect="1"/>
          </p:cNvPicPr>
          <p:nvPr/>
        </p:nvPicPr>
        <p:blipFill>
          <a:blip r:embed="rId4"/>
          <a:stretch>
            <a:fillRect/>
          </a:stretch>
        </p:blipFill>
        <p:spPr>
          <a:xfrm>
            <a:off x="5527613" y="2564903"/>
            <a:ext cx="1845838" cy="3227611"/>
          </a:xfrm>
          <a:prstGeom prst="rect">
            <a:avLst/>
          </a:prstGeom>
          <a:ln>
            <a:solidFill>
              <a:srgbClr val="7030A0"/>
            </a:solidFill>
          </a:ln>
        </p:spPr>
      </p:pic>
      <p:sp>
        <p:nvSpPr>
          <p:cNvPr id="9" name="TextBox 8"/>
          <p:cNvSpPr txBox="1"/>
          <p:nvPr/>
        </p:nvSpPr>
        <p:spPr>
          <a:xfrm>
            <a:off x="7373451" y="5515515"/>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a:t>
            </a:fld>
            <a:endParaRPr lang="el-GR">
              <a:solidFill>
                <a:prstClr val="black"/>
              </a:solidFill>
            </a:endParaRPr>
          </a:p>
        </p:txBody>
      </p:sp>
    </p:spTree>
    <p:extLst>
      <p:ext uri="{BB962C8B-B14F-4D97-AF65-F5344CB8AC3E}">
        <p14:creationId xmlns:p14="http://schemas.microsoft.com/office/powerpoint/2010/main" val="7685228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Ολοκλήρωση τεκμηρίωσης </a:t>
            </a:r>
          </a:p>
        </p:txBody>
      </p:sp>
      <p:sp>
        <p:nvSpPr>
          <p:cNvPr id="3" name="Θέση περιεχομένου 2"/>
          <p:cNvSpPr>
            <a:spLocks noGrp="1"/>
          </p:cNvSpPr>
          <p:nvPr>
            <p:ph idx="1"/>
          </p:nvPr>
        </p:nvSpPr>
        <p:spPr/>
        <p:txBody>
          <a:bodyPr>
            <a:normAutofit fontScale="77500" lnSpcReduction="20000"/>
          </a:bodyPr>
          <a:lstStyle/>
          <a:p>
            <a:pPr>
              <a:spcBef>
                <a:spcPts val="2400"/>
              </a:spcBef>
            </a:pPr>
            <a:r>
              <a:rPr lang="el-GR" sz="3100" dirty="0"/>
              <a:t>Η σχεδιαστική τεκμηρίωση του αντικειμένου ολοκληρώνεται με ένα τελευταίο σχέδιο μετά τις επεμβάσεις  συντήρησης.</a:t>
            </a:r>
          </a:p>
          <a:p>
            <a:pPr>
              <a:spcBef>
                <a:spcPts val="2400"/>
              </a:spcBef>
            </a:pPr>
            <a:r>
              <a:rPr lang="el-GR" sz="3100" dirty="0"/>
              <a:t>Στο σχέδιο αυτό καταγράφονται όλες  οι  επεμβάσεις  που πραγματοποιήθηκαν, οι οποίες μπορεί να είναι εμφανείς ή και όχι.</a:t>
            </a:r>
          </a:p>
          <a:p>
            <a:pPr>
              <a:spcBef>
                <a:spcPts val="2400"/>
              </a:spcBef>
            </a:pPr>
            <a:r>
              <a:rPr lang="el-GR" sz="3100" dirty="0"/>
              <a:t>Το σχέδιο αυτό αποτελεί επίσης πολύτιμη πηγή πληροφοριών διότι δείχνει τον τρόπο και τα σημεία στα οποία έχουν πραγματοποιηθεί επεμβάσεις και έχουν προστεθεί υλικά. </a:t>
            </a:r>
          </a:p>
          <a:p>
            <a:pPr>
              <a:spcBef>
                <a:spcPts val="2400"/>
              </a:spcBef>
            </a:pPr>
            <a:r>
              <a:rPr lang="el-GR" sz="3100" dirty="0"/>
              <a:t>Καθώς οι επεμβάσεις μπορεί να μην είναι εμφανείς (να έχουν  καλυφθεί  από  τη φόδρα  του) είναι σημαντικό για το μελλοντικό μελετητή να έχεις αυτές τις πληροφορίες μαζί με το δελτίο συντήρησης του αντικειμένου. </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a:t>
            </a:fld>
            <a:endParaRPr lang="el-GR">
              <a:solidFill>
                <a:prstClr val="black"/>
              </a:solidFill>
            </a:endParaRPr>
          </a:p>
        </p:txBody>
      </p:sp>
    </p:spTree>
    <p:extLst>
      <p:ext uri="{BB962C8B-B14F-4D97-AF65-F5344CB8AC3E}">
        <p14:creationId xmlns:p14="http://schemas.microsoft.com/office/powerpoint/2010/main" val="2950112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Συμπλήρωση Δελτίου Συντήρησης</a:t>
            </a:r>
          </a:p>
        </p:txBody>
      </p:sp>
      <p:sp>
        <p:nvSpPr>
          <p:cNvPr id="3" name="Θέση περιεχομένου 2"/>
          <p:cNvSpPr>
            <a:spLocks noGrp="1"/>
          </p:cNvSpPr>
          <p:nvPr>
            <p:ph idx="1"/>
          </p:nvPr>
        </p:nvSpPr>
        <p:spPr/>
        <p:txBody>
          <a:bodyPr>
            <a:normAutofit/>
          </a:bodyPr>
          <a:lstStyle/>
          <a:p>
            <a:pPr>
              <a:spcBef>
                <a:spcPts val="5400"/>
              </a:spcBef>
            </a:pPr>
            <a:r>
              <a:rPr lang="el-GR" sz="2400" dirty="0"/>
              <a:t>Όλες οι πληροφορίες και οι παρατηρήσεις που συγκέντρωσε ο συντηρητής κατά την μελέτη και την εξέταση του αντικειμένου καταγράφονται στο Δελτίο Συντήρησής του. </a:t>
            </a:r>
          </a:p>
          <a:p>
            <a:pPr>
              <a:spcBef>
                <a:spcPts val="5400"/>
              </a:spcBef>
            </a:pPr>
            <a:r>
              <a:rPr lang="el-GR" sz="2400" dirty="0"/>
              <a:t>Ο συντηρητής είναι υποχρεωμένος να καταγράψει σ' αυτό όχι μόνο τις αρχικές παρατηρήσεις του αλλά, και τα υλικά και τις μεθόδους που χρησιμοποίησε για την αποκατάσταση του υφάσματος.</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a:t>
            </a:fld>
            <a:endParaRPr lang="el-GR">
              <a:solidFill>
                <a:prstClr val="black"/>
              </a:solidFill>
            </a:endParaRPr>
          </a:p>
        </p:txBody>
      </p:sp>
    </p:spTree>
    <p:extLst>
      <p:ext uri="{BB962C8B-B14F-4D97-AF65-F5344CB8AC3E}">
        <p14:creationId xmlns:p14="http://schemas.microsoft.com/office/powerpoint/2010/main" val="2235372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Παράδειγμα Δελτίου Συντήρησης</a:t>
            </a:r>
          </a:p>
        </p:txBody>
      </p:sp>
      <p:pic>
        <p:nvPicPr>
          <p:cNvPr id="5" name="Θέση περιεχομένου 4" descr="ΥΠΟΥΡΓΕΙΟ ΠΟΛΙΤΙΣΜΟΥ-1.jpg" title="Παράδειγμα Δελτίου Συντήρησης"/>
          <p:cNvPicPr>
            <a:picLocks noGrp="1" noChangeAspect="1"/>
          </p:cNvPicPr>
          <p:nvPr>
            <p:ph idx="1"/>
          </p:nvPr>
        </p:nvPicPr>
        <p:blipFill>
          <a:blip r:embed="rId3"/>
          <a:stretch>
            <a:fillRect/>
          </a:stretch>
        </p:blipFill>
        <p:spPr>
          <a:xfrm>
            <a:off x="467544" y="1323298"/>
            <a:ext cx="3544066" cy="4735105"/>
          </a:xfrm>
          <a:prstGeom prst="rect">
            <a:avLst/>
          </a:prstGeom>
        </p:spPr>
      </p:pic>
      <p:sp>
        <p:nvSpPr>
          <p:cNvPr id="7" name="TextBox 6"/>
          <p:cNvSpPr txBox="1"/>
          <p:nvPr/>
        </p:nvSpPr>
        <p:spPr>
          <a:xfrm>
            <a:off x="1664054" y="6028989"/>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6" name="Εικόνα 5" descr="ΥΠΟΥΡΓΕΙΟ ΠΟΛΙΤΙΣΜΟΥ-2.jpg" title="Παράδειγμα Δελτίου Συντήρησης"/>
          <p:cNvPicPr>
            <a:picLocks noChangeAspect="1"/>
          </p:cNvPicPr>
          <p:nvPr/>
        </p:nvPicPr>
        <p:blipFill>
          <a:blip r:embed="rId4"/>
          <a:stretch>
            <a:fillRect/>
          </a:stretch>
        </p:blipFill>
        <p:spPr>
          <a:xfrm>
            <a:off x="5004048" y="1323298"/>
            <a:ext cx="3682752" cy="4844191"/>
          </a:xfrm>
          <a:prstGeom prst="rect">
            <a:avLst/>
          </a:prstGeom>
        </p:spPr>
      </p:pic>
      <p:sp>
        <p:nvSpPr>
          <p:cNvPr id="8" name="TextBox 7"/>
          <p:cNvSpPr txBox="1"/>
          <p:nvPr/>
        </p:nvSpPr>
        <p:spPr>
          <a:xfrm>
            <a:off x="6238495" y="6028989"/>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15</a:t>
            </a:fld>
            <a:endParaRPr lang="el-GR">
              <a:solidFill>
                <a:prstClr val="black"/>
              </a:solidFill>
            </a:endParaRPr>
          </a:p>
        </p:txBody>
      </p:sp>
    </p:spTree>
    <p:extLst>
      <p:ext uri="{BB962C8B-B14F-4D97-AF65-F5344CB8AC3E}">
        <p14:creationId xmlns:p14="http://schemas.microsoft.com/office/powerpoint/2010/main" val="1337298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solidFill>
                  <a:schemeClr val="accent4">
                    <a:lumMod val="75000"/>
                  </a:schemeClr>
                </a:solidFill>
              </a:rPr>
              <a:t>Πρόγραμμα συντήρησης υφασμάτινων αντικειμένων</a:t>
            </a:r>
          </a:p>
        </p:txBody>
      </p:sp>
      <p:sp>
        <p:nvSpPr>
          <p:cNvPr id="3" name="Θέση περιεχομένου 2"/>
          <p:cNvSpPr>
            <a:spLocks noGrp="1"/>
          </p:cNvSpPr>
          <p:nvPr>
            <p:ph idx="1"/>
          </p:nvPr>
        </p:nvSpPr>
        <p:spPr/>
        <p:txBody>
          <a:bodyPr>
            <a:normAutofit/>
          </a:bodyPr>
          <a:lstStyle/>
          <a:p>
            <a:pPr>
              <a:spcBef>
                <a:spcPts val="1200"/>
              </a:spcBef>
            </a:pPr>
            <a:r>
              <a:rPr lang="el-GR" sz="2400" dirty="0"/>
              <a:t>Το πρόγραμμα συντήρησης κάθε αντικειμένου διαμορφώνεται με βάση τις παρατηρήσεις - πληροφορίες που συγκεντρώνει ο συντηρητής από τις αναλύσεις, τη μελέτη και από την οπτική παρατήρηση του αντικειμένου.</a:t>
            </a:r>
          </a:p>
          <a:p>
            <a:pPr>
              <a:spcBef>
                <a:spcPts val="1200"/>
              </a:spcBef>
            </a:pPr>
            <a:r>
              <a:rPr lang="el-GR" sz="2400" dirty="0"/>
              <a:t>Το πρόγραμμα συντήρησης είναι μοναδικό για κάθε αντικείμενο διότι κάθε αντικείμενο είναι μοναδικό και παρουσιάζει ιδιαιτερότητες ως προς τη σύσταση και τις φθορές. </a:t>
            </a:r>
          </a:p>
          <a:p>
            <a:pPr lvl="1">
              <a:spcBef>
                <a:spcPts val="600"/>
              </a:spcBef>
            </a:pPr>
            <a:r>
              <a:rPr lang="el-GR" sz="2200" dirty="0"/>
              <a:t>Επομένως, κάποια από τα στάδια συντήρησης μπορεί να παραλείπονται. </a:t>
            </a:r>
          </a:p>
          <a:p>
            <a:pPr lvl="1">
              <a:spcBef>
                <a:spcPts val="600"/>
              </a:spcBef>
            </a:pPr>
            <a:r>
              <a:rPr lang="el-GR" sz="2200" dirty="0"/>
              <a:t>Ποτέ δεν γίνεται τίποτα παραπάνω απ’ ότι είναι απολύτως απαραίτητο. </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16</a:t>
            </a:fld>
            <a:endParaRPr lang="el-GR">
              <a:solidFill>
                <a:prstClr val="black"/>
              </a:solidFill>
            </a:endParaRPr>
          </a:p>
        </p:txBody>
      </p:sp>
    </p:spTree>
    <p:extLst>
      <p:ext uri="{BB962C8B-B14F-4D97-AF65-F5344CB8AC3E}">
        <p14:creationId xmlns:p14="http://schemas.microsoft.com/office/powerpoint/2010/main" val="1251984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solidFill>
                  <a:schemeClr val="accent4">
                    <a:lumMod val="75000"/>
                  </a:schemeClr>
                </a:solidFill>
              </a:rPr>
              <a:t>Στάδια συντήρησης υφασμάτινων αντικειμένων</a:t>
            </a:r>
          </a:p>
        </p:txBody>
      </p:sp>
      <p:sp>
        <p:nvSpPr>
          <p:cNvPr id="3" name="Θέση περιεχομένου 2"/>
          <p:cNvSpPr>
            <a:spLocks noGrp="1"/>
          </p:cNvSpPr>
          <p:nvPr>
            <p:ph idx="1"/>
          </p:nvPr>
        </p:nvSpPr>
        <p:spPr>
          <a:xfrm>
            <a:off x="457200" y="1196752"/>
            <a:ext cx="8229600" cy="792088"/>
          </a:xfrm>
        </p:spPr>
        <p:txBody>
          <a:bodyPr>
            <a:normAutofit lnSpcReduction="10000"/>
          </a:bodyPr>
          <a:lstStyle/>
          <a:p>
            <a:r>
              <a:rPr lang="el-GR" sz="2400" dirty="0"/>
              <a:t>Οι επεμβάσεις συντήρησης που μπορούν να εφαρμοστούν σε ένα υφασμάτινο αντικείμενο είναι: </a:t>
            </a:r>
          </a:p>
          <a:p>
            <a:endParaRPr lang="el-GR" dirty="0"/>
          </a:p>
        </p:txBody>
      </p:sp>
      <p:sp>
        <p:nvSpPr>
          <p:cNvPr id="5" name="Ορθογώνιο 4"/>
          <p:cNvSpPr/>
          <p:nvPr/>
        </p:nvSpPr>
        <p:spPr>
          <a:xfrm>
            <a:off x="251520" y="2558018"/>
            <a:ext cx="5112568" cy="2985433"/>
          </a:xfrm>
          <a:prstGeom prst="rect">
            <a:avLst/>
          </a:prstGeom>
        </p:spPr>
        <p:txBody>
          <a:bodyPr wrap="square">
            <a:spAutoFit/>
          </a:bodyPr>
          <a:lstStyle/>
          <a:p>
            <a:pPr marL="342900" indent="-342900">
              <a:spcBef>
                <a:spcPts val="1200"/>
              </a:spcBef>
              <a:buFont typeface="Arial" panose="020B0604020202020204" pitchFamily="34" charset="0"/>
              <a:buChar char="•"/>
            </a:pPr>
            <a:r>
              <a:rPr lang="el-GR" sz="2400" dirty="0">
                <a:solidFill>
                  <a:prstClr val="black"/>
                </a:solidFill>
                <a:latin typeface="Calibri"/>
              </a:rPr>
              <a:t>Απολύμανση – </a:t>
            </a:r>
            <a:r>
              <a:rPr lang="el-GR" sz="2400" dirty="0" smtClean="0">
                <a:solidFill>
                  <a:prstClr val="black"/>
                </a:solidFill>
                <a:latin typeface="Calibri"/>
              </a:rPr>
              <a:t>απεντόμωση,</a:t>
            </a:r>
            <a:endParaRPr lang="el-GR" sz="2400" dirty="0">
              <a:solidFill>
                <a:prstClr val="black"/>
              </a:solidFill>
              <a:latin typeface="Calibri"/>
            </a:endParaRPr>
          </a:p>
          <a:p>
            <a:pPr marL="342900" indent="-342900">
              <a:spcBef>
                <a:spcPts val="1200"/>
              </a:spcBef>
              <a:buFont typeface="Arial" panose="020B0604020202020204" pitchFamily="34" charset="0"/>
              <a:buChar char="•"/>
            </a:pPr>
            <a:r>
              <a:rPr lang="el-GR" sz="2400" dirty="0" smtClean="0">
                <a:solidFill>
                  <a:prstClr val="black"/>
                </a:solidFill>
                <a:latin typeface="Calibri"/>
              </a:rPr>
              <a:t>Αφαίρεση </a:t>
            </a:r>
            <a:r>
              <a:rPr lang="el-GR" sz="2400" dirty="0">
                <a:solidFill>
                  <a:prstClr val="black"/>
                </a:solidFill>
                <a:latin typeface="Calibri"/>
              </a:rPr>
              <a:t>παλαιών </a:t>
            </a:r>
            <a:r>
              <a:rPr lang="el-GR" sz="2400" dirty="0" smtClean="0">
                <a:solidFill>
                  <a:prstClr val="black"/>
                </a:solidFill>
                <a:latin typeface="Calibri"/>
              </a:rPr>
              <a:t>επεμβάσεων,</a:t>
            </a:r>
            <a:endParaRPr lang="el-GR" sz="2400" dirty="0">
              <a:solidFill>
                <a:prstClr val="black"/>
              </a:solidFill>
              <a:latin typeface="Calibri"/>
            </a:endParaRPr>
          </a:p>
          <a:p>
            <a:pPr marL="342900" indent="-342900">
              <a:spcBef>
                <a:spcPts val="1200"/>
              </a:spcBef>
              <a:buFont typeface="Arial" panose="020B0604020202020204" pitchFamily="34" charset="0"/>
              <a:buChar char="•"/>
            </a:pPr>
            <a:r>
              <a:rPr lang="el-GR" sz="2400" dirty="0" smtClean="0">
                <a:solidFill>
                  <a:prstClr val="black"/>
                </a:solidFill>
                <a:latin typeface="Calibri"/>
              </a:rPr>
              <a:t>Επιφανειακός καθαρισμός,</a:t>
            </a:r>
            <a:endParaRPr lang="el-GR" sz="2400" dirty="0">
              <a:solidFill>
                <a:prstClr val="black"/>
              </a:solidFill>
              <a:latin typeface="Calibri"/>
            </a:endParaRPr>
          </a:p>
          <a:p>
            <a:pPr marL="342900" indent="-342900">
              <a:spcBef>
                <a:spcPts val="1200"/>
              </a:spcBef>
              <a:buFont typeface="Arial" panose="020B0604020202020204" pitchFamily="34" charset="0"/>
              <a:buChar char="•"/>
            </a:pPr>
            <a:r>
              <a:rPr lang="el-GR" sz="2400" dirty="0" smtClean="0">
                <a:solidFill>
                  <a:prstClr val="black"/>
                </a:solidFill>
                <a:latin typeface="Calibri"/>
              </a:rPr>
              <a:t> </a:t>
            </a:r>
            <a:r>
              <a:rPr lang="el-GR" sz="2400" dirty="0">
                <a:solidFill>
                  <a:prstClr val="black"/>
                </a:solidFill>
                <a:latin typeface="Calibri"/>
              </a:rPr>
              <a:t>Έλεγχος διαλυτότητας των </a:t>
            </a:r>
            <a:r>
              <a:rPr lang="el-GR" sz="2400" dirty="0" smtClean="0">
                <a:solidFill>
                  <a:prstClr val="black"/>
                </a:solidFill>
                <a:latin typeface="Calibri"/>
              </a:rPr>
              <a:t>βαφών,</a:t>
            </a:r>
            <a:endParaRPr lang="el-GR" sz="2400" dirty="0">
              <a:solidFill>
                <a:prstClr val="black"/>
              </a:solidFill>
              <a:latin typeface="Calibri"/>
            </a:endParaRPr>
          </a:p>
          <a:p>
            <a:pPr marL="342900" indent="-342900">
              <a:spcBef>
                <a:spcPts val="1200"/>
              </a:spcBef>
              <a:buFont typeface="Arial" panose="020B0604020202020204" pitchFamily="34" charset="0"/>
              <a:buChar char="•"/>
            </a:pPr>
            <a:r>
              <a:rPr lang="el-GR" sz="2400" dirty="0">
                <a:solidFill>
                  <a:prstClr val="black"/>
                </a:solidFill>
                <a:latin typeface="Calibri"/>
              </a:rPr>
              <a:t>Στερέωση των </a:t>
            </a:r>
            <a:r>
              <a:rPr lang="el-GR" sz="2400" dirty="0" smtClean="0">
                <a:solidFill>
                  <a:prstClr val="black"/>
                </a:solidFill>
                <a:latin typeface="Calibri"/>
              </a:rPr>
              <a:t>βαφών.</a:t>
            </a:r>
            <a:endParaRPr lang="el-GR" sz="2400" dirty="0">
              <a:solidFill>
                <a:prstClr val="black"/>
              </a:solidFill>
              <a:latin typeface="Calibri"/>
            </a:endParaRPr>
          </a:p>
          <a:p>
            <a:pPr>
              <a:spcBef>
                <a:spcPts val="1200"/>
              </a:spcBef>
            </a:pPr>
            <a:endParaRPr lang="el-GR" dirty="0">
              <a:solidFill>
                <a:prstClr val="black"/>
              </a:solidFill>
            </a:endParaRPr>
          </a:p>
        </p:txBody>
      </p:sp>
      <p:sp>
        <p:nvSpPr>
          <p:cNvPr id="6" name="Ορθογώνιο 5"/>
          <p:cNvSpPr/>
          <p:nvPr/>
        </p:nvSpPr>
        <p:spPr>
          <a:xfrm>
            <a:off x="5343211" y="2449046"/>
            <a:ext cx="3689176" cy="3447098"/>
          </a:xfrm>
          <a:prstGeom prst="rect">
            <a:avLst/>
          </a:prstGeom>
        </p:spPr>
        <p:txBody>
          <a:bodyPr wrap="square">
            <a:spAutoFit/>
          </a:bodyPr>
          <a:lstStyle/>
          <a:p>
            <a:pPr marL="342900" indent="-342900">
              <a:spcBef>
                <a:spcPts val="1200"/>
              </a:spcBef>
              <a:buFont typeface="Arial" panose="020B0604020202020204" pitchFamily="34" charset="0"/>
              <a:buChar char="•"/>
            </a:pPr>
            <a:r>
              <a:rPr lang="el-GR" sz="2400" dirty="0">
                <a:solidFill>
                  <a:prstClr val="black"/>
                </a:solidFill>
                <a:latin typeface="Calibri"/>
              </a:rPr>
              <a:t>Υγρός </a:t>
            </a:r>
            <a:r>
              <a:rPr lang="el-GR" sz="2400" dirty="0" smtClean="0">
                <a:solidFill>
                  <a:prstClr val="black"/>
                </a:solidFill>
                <a:latin typeface="Calibri"/>
              </a:rPr>
              <a:t>καθαρισμός, </a:t>
            </a:r>
            <a:endParaRPr lang="el-GR" sz="2400" dirty="0">
              <a:solidFill>
                <a:prstClr val="black"/>
              </a:solidFill>
              <a:latin typeface="Calibri"/>
            </a:endParaRPr>
          </a:p>
          <a:p>
            <a:pPr marL="342900" indent="-342900">
              <a:spcBef>
                <a:spcPts val="1200"/>
              </a:spcBef>
              <a:buFont typeface="Arial" panose="020B0604020202020204" pitchFamily="34" charset="0"/>
              <a:buChar char="•"/>
            </a:pPr>
            <a:r>
              <a:rPr lang="el-GR" sz="2400" dirty="0">
                <a:solidFill>
                  <a:prstClr val="black"/>
                </a:solidFill>
                <a:latin typeface="Calibri"/>
              </a:rPr>
              <a:t>Χημικός </a:t>
            </a:r>
            <a:r>
              <a:rPr lang="el-GR" sz="2400" dirty="0" smtClean="0">
                <a:solidFill>
                  <a:prstClr val="black"/>
                </a:solidFill>
                <a:latin typeface="Calibri"/>
              </a:rPr>
              <a:t>καθαρισμός, </a:t>
            </a:r>
            <a:endParaRPr lang="el-GR" sz="2400" dirty="0">
              <a:solidFill>
                <a:prstClr val="black"/>
              </a:solidFill>
              <a:latin typeface="Calibri"/>
            </a:endParaRPr>
          </a:p>
          <a:p>
            <a:pPr marL="342900" indent="-342900">
              <a:spcBef>
                <a:spcPts val="1200"/>
              </a:spcBef>
              <a:buFont typeface="Arial" panose="020B0604020202020204" pitchFamily="34" charset="0"/>
              <a:buChar char="•"/>
            </a:pPr>
            <a:r>
              <a:rPr lang="el-GR" sz="2400" dirty="0" smtClean="0">
                <a:solidFill>
                  <a:prstClr val="black"/>
                </a:solidFill>
                <a:latin typeface="Calibri"/>
              </a:rPr>
              <a:t>Λεύκανση,</a:t>
            </a:r>
            <a:endParaRPr lang="el-GR" sz="2400" dirty="0">
              <a:solidFill>
                <a:prstClr val="black"/>
              </a:solidFill>
              <a:latin typeface="Calibri"/>
            </a:endParaRPr>
          </a:p>
          <a:p>
            <a:pPr marL="342900" indent="-342900">
              <a:spcBef>
                <a:spcPts val="1200"/>
              </a:spcBef>
              <a:buFont typeface="Arial" panose="020B0604020202020204" pitchFamily="34" charset="0"/>
              <a:buChar char="•"/>
            </a:pPr>
            <a:r>
              <a:rPr lang="el-GR" sz="2400" dirty="0" err="1" smtClean="0">
                <a:solidFill>
                  <a:prstClr val="black"/>
                </a:solidFill>
                <a:latin typeface="Calibri"/>
              </a:rPr>
              <a:t>Εφύγρανση</a:t>
            </a:r>
            <a:r>
              <a:rPr lang="el-GR" sz="2400" dirty="0" smtClean="0">
                <a:solidFill>
                  <a:prstClr val="black"/>
                </a:solidFill>
                <a:latin typeface="Calibri"/>
              </a:rPr>
              <a:t>, </a:t>
            </a:r>
            <a:endParaRPr lang="el-GR" sz="2400" dirty="0">
              <a:solidFill>
                <a:prstClr val="black"/>
              </a:solidFill>
              <a:latin typeface="Calibri"/>
            </a:endParaRPr>
          </a:p>
          <a:p>
            <a:pPr marL="342900" indent="-342900">
              <a:spcBef>
                <a:spcPts val="1200"/>
              </a:spcBef>
              <a:buFont typeface="Arial" panose="020B0604020202020204" pitchFamily="34" charset="0"/>
              <a:buChar char="•"/>
            </a:pPr>
            <a:r>
              <a:rPr lang="el-GR" sz="2400" dirty="0">
                <a:solidFill>
                  <a:prstClr val="black"/>
                </a:solidFill>
                <a:latin typeface="Calibri"/>
              </a:rPr>
              <a:t>Υποστήριξη – </a:t>
            </a:r>
            <a:r>
              <a:rPr lang="el-GR" sz="2400" dirty="0" smtClean="0">
                <a:solidFill>
                  <a:prstClr val="black"/>
                </a:solidFill>
                <a:latin typeface="Calibri"/>
              </a:rPr>
              <a:t>Στερέωση, </a:t>
            </a:r>
            <a:endParaRPr lang="el-GR" sz="2400" dirty="0">
              <a:solidFill>
                <a:prstClr val="black"/>
              </a:solidFill>
              <a:latin typeface="Calibri"/>
            </a:endParaRPr>
          </a:p>
          <a:p>
            <a:pPr marL="342900" indent="-342900">
              <a:spcBef>
                <a:spcPts val="1200"/>
              </a:spcBef>
              <a:buFont typeface="Arial" panose="020B0604020202020204" pitchFamily="34" charset="0"/>
              <a:buChar char="•"/>
            </a:pPr>
            <a:r>
              <a:rPr lang="el-GR" sz="2400" dirty="0">
                <a:solidFill>
                  <a:prstClr val="black"/>
                </a:solidFill>
                <a:latin typeface="Calibri"/>
              </a:rPr>
              <a:t> Έκθεση - Φύλαξη του </a:t>
            </a:r>
            <a:r>
              <a:rPr lang="el-GR" sz="2400" dirty="0" smtClean="0">
                <a:solidFill>
                  <a:prstClr val="black"/>
                </a:solidFill>
                <a:latin typeface="Calibri"/>
              </a:rPr>
              <a:t>αντικειμένου.</a:t>
            </a:r>
            <a:endParaRPr lang="el-GR" sz="2400" dirty="0">
              <a:solidFill>
                <a:prstClr val="black"/>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a:t>
            </a:fld>
            <a:endParaRPr lang="el-GR">
              <a:solidFill>
                <a:prstClr val="black"/>
              </a:solidFill>
            </a:endParaRPr>
          </a:p>
        </p:txBody>
      </p:sp>
    </p:spTree>
    <p:extLst>
      <p:ext uri="{BB962C8B-B14F-4D97-AF65-F5344CB8AC3E}">
        <p14:creationId xmlns:p14="http://schemas.microsoft.com/office/powerpoint/2010/main" val="4172060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276872"/>
            <a:ext cx="8229600" cy="908720"/>
          </a:xfrm>
          <a:ln>
            <a:solidFill>
              <a:schemeClr val="accent4">
                <a:lumMod val="60000"/>
                <a:lumOff val="40000"/>
              </a:schemeClr>
            </a:solidFill>
          </a:ln>
        </p:spPr>
        <p:txBody>
          <a:bodyPr/>
          <a:lstStyle/>
          <a:p>
            <a:r>
              <a:rPr lang="el-GR" dirty="0">
                <a:solidFill>
                  <a:srgbClr val="604A7B"/>
                </a:solidFill>
              </a:rPr>
              <a:t>Απεντόμωση – Απολύμανση</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18</a:t>
            </a:fld>
            <a:endParaRPr lang="el-GR">
              <a:solidFill>
                <a:prstClr val="black"/>
              </a:solidFill>
            </a:endParaRPr>
          </a:p>
        </p:txBody>
      </p:sp>
    </p:spTree>
    <p:extLst>
      <p:ext uri="{BB962C8B-B14F-4D97-AF65-F5344CB8AC3E}">
        <p14:creationId xmlns:p14="http://schemas.microsoft.com/office/powerpoint/2010/main" val="385139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Autofit/>
          </a:bodyPr>
          <a:lstStyle/>
          <a:p>
            <a:r>
              <a:rPr lang="el-GR" sz="3600" dirty="0">
                <a:solidFill>
                  <a:schemeClr val="accent4">
                    <a:lumMod val="75000"/>
                  </a:schemeClr>
                </a:solidFill>
              </a:rPr>
              <a:t>Τεκμηρίωση υφασμάτινων αντικειμένων </a:t>
            </a:r>
          </a:p>
        </p:txBody>
      </p:sp>
      <p:sp>
        <p:nvSpPr>
          <p:cNvPr id="3" name="Θέση περιεχομένου 2"/>
          <p:cNvSpPr>
            <a:spLocks noGrp="1"/>
          </p:cNvSpPr>
          <p:nvPr>
            <p:ph idx="1"/>
          </p:nvPr>
        </p:nvSpPr>
        <p:spPr/>
        <p:txBody>
          <a:bodyPr>
            <a:normAutofit/>
          </a:bodyPr>
          <a:lstStyle/>
          <a:p>
            <a:pPr>
              <a:spcBef>
                <a:spcPts val="1800"/>
              </a:spcBef>
            </a:pPr>
            <a:r>
              <a:rPr lang="el-GR" sz="2400" dirty="0"/>
              <a:t>Πρωταρχικές εργασίες πριν από οποιαδήποτε επέμβαση αποκατάστασης είναι η </a:t>
            </a:r>
            <a:r>
              <a:rPr lang="el-GR" sz="2400" b="1" dirty="0"/>
              <a:t>καταγραφή</a:t>
            </a:r>
            <a:r>
              <a:rPr lang="el-GR" sz="2400" dirty="0"/>
              <a:t> και η </a:t>
            </a:r>
            <a:r>
              <a:rPr lang="el-GR" sz="2400" b="1" dirty="0"/>
              <a:t>τεκμηρίωση</a:t>
            </a:r>
            <a:r>
              <a:rPr lang="el-GR" sz="2400" dirty="0"/>
              <a:t> του αντικειμένου. </a:t>
            </a:r>
          </a:p>
          <a:p>
            <a:pPr>
              <a:spcBef>
                <a:spcPts val="1800"/>
              </a:spcBef>
            </a:pPr>
            <a:r>
              <a:rPr lang="el-GR" sz="2400" dirty="0"/>
              <a:t>Η καταγραφή </a:t>
            </a:r>
            <a:r>
              <a:rPr lang="el-GR" sz="2400" dirty="0" smtClean="0"/>
              <a:t>αφορά</a:t>
            </a:r>
            <a:r>
              <a:rPr lang="el-GR" sz="2400" b="1" dirty="0" smtClean="0"/>
              <a:t> </a:t>
            </a:r>
            <a:r>
              <a:rPr lang="el-GR" sz="2400" dirty="0"/>
              <a:t>στοιχεία όπως: κωδικός αριθμός, ημερομηνία παραλαβής, ιδιοκτήτης, προέλευση, είδος αντικειμένου κ.ά. </a:t>
            </a:r>
          </a:p>
          <a:p>
            <a:pPr>
              <a:spcBef>
                <a:spcPts val="1800"/>
              </a:spcBef>
            </a:pPr>
            <a:r>
              <a:rPr lang="el-GR" sz="2400" dirty="0"/>
              <a:t>Η τεκμηρίωση περιλαμβάνει τη φωτογράφιση του αντικειμένου, την περιγραφή του, τη μέτρηση των διαστάσεών του, την αναγνώριση και καταγραφή των υλικών κατασκευής και την καταγραφή της κατάστασης διατήρησής του.</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a:t>
            </a:fld>
            <a:endParaRPr lang="el-GR">
              <a:solidFill>
                <a:prstClr val="black"/>
              </a:solidFill>
            </a:endParaRPr>
          </a:p>
        </p:txBody>
      </p:sp>
    </p:spTree>
    <p:extLst>
      <p:ext uri="{BB962C8B-B14F-4D97-AF65-F5344CB8AC3E}">
        <p14:creationId xmlns:p14="http://schemas.microsoft.com/office/powerpoint/2010/main" val="29657524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Απεντόμωση – Απολύμανση </a:t>
            </a:r>
          </a:p>
        </p:txBody>
      </p:sp>
      <p:sp>
        <p:nvSpPr>
          <p:cNvPr id="3" name="Θέση περιεχομένου 2"/>
          <p:cNvSpPr>
            <a:spLocks noGrp="1"/>
          </p:cNvSpPr>
          <p:nvPr>
            <p:ph idx="1"/>
          </p:nvPr>
        </p:nvSpPr>
        <p:spPr/>
        <p:txBody>
          <a:bodyPr>
            <a:normAutofit/>
          </a:bodyPr>
          <a:lstStyle/>
          <a:p>
            <a:pPr>
              <a:spcBef>
                <a:spcPts val="1200"/>
              </a:spcBef>
            </a:pPr>
            <a:r>
              <a:rPr lang="el-GR" sz="2400" dirty="0"/>
              <a:t>Τα ιστορικά υφάσματα είναι ευαίσθητα στην προσβολή από έντομα και μικροοργανισμούς. </a:t>
            </a:r>
          </a:p>
          <a:p>
            <a:pPr>
              <a:spcBef>
                <a:spcPts val="1200"/>
              </a:spcBef>
            </a:pPr>
            <a:r>
              <a:rPr lang="el-GR" sz="2400" dirty="0"/>
              <a:t>Το γεγονός ότι τα υφασμάτινα αντικείμενα μένουν για καιρό αποθηκευμένα, μερικές φορές σε ακατάλληλες συνθήκες, σε συνδυασμό με τα υλικά κατασκευής τους και την παρουσία ρύπων στη δομή τους, αποτελούν τις κυριότερες αιτίες για την προσβολή και δράση των βιολογικών παραγόντων φθοράς. </a:t>
            </a:r>
          </a:p>
          <a:p>
            <a:pPr>
              <a:spcBef>
                <a:spcPts val="1200"/>
              </a:spcBef>
            </a:pPr>
            <a:r>
              <a:rPr lang="el-GR" sz="2400" dirty="0"/>
              <a:t>Αν διαπιστωθεί ότι τα αντικείμενα έχουν προσβληθεί από βιολογικούς παράγοντες φθοράς οι επεμβάσεις απεντόμωσης και απολύμανσης  πραγματοποιούνται  πριν από οποιαδήποτε άλλη επέμβαση συντήρησης.  </a:t>
            </a:r>
          </a:p>
          <a:p>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19</a:t>
            </a:fld>
            <a:endParaRPr lang="el-GR">
              <a:solidFill>
                <a:prstClr val="black"/>
              </a:solidFill>
            </a:endParaRPr>
          </a:p>
        </p:txBody>
      </p:sp>
    </p:spTree>
    <p:extLst>
      <p:ext uri="{BB962C8B-B14F-4D97-AF65-F5344CB8AC3E}">
        <p14:creationId xmlns:p14="http://schemas.microsoft.com/office/powerpoint/2010/main" val="33193704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Απεντόμωση</a:t>
            </a:r>
          </a:p>
        </p:txBody>
      </p:sp>
      <p:sp>
        <p:nvSpPr>
          <p:cNvPr id="3" name="Θέση περιεχομένου 2"/>
          <p:cNvSpPr>
            <a:spLocks noGrp="1"/>
          </p:cNvSpPr>
          <p:nvPr>
            <p:ph idx="1"/>
          </p:nvPr>
        </p:nvSpPr>
        <p:spPr/>
        <p:txBody>
          <a:bodyPr>
            <a:normAutofit/>
          </a:bodyPr>
          <a:lstStyle/>
          <a:p>
            <a:pPr>
              <a:spcBef>
                <a:spcPts val="2400"/>
              </a:spcBef>
            </a:pPr>
            <a:r>
              <a:rPr lang="el-GR" sz="2400" dirty="0"/>
              <a:t>Τα έντομα δεν είναι ικανά να προσαρμόσουν τη θερμοκρασία τους σε αυτή του περιβάλλοντος καθιστώντας τα ευαίσθητα στις αλλαγές της θερμοκρασίας. Το γεγονός αυτό εκμεταλλεύονται πολλές μέθοδοι πρόληψης της προσβολής από έντομα προτείνοντας τη διατήρηση της θερμοκρασίας σε χαμηλά επίπεδα. </a:t>
            </a:r>
          </a:p>
          <a:p>
            <a:pPr>
              <a:spcBef>
                <a:spcPts val="2400"/>
              </a:spcBef>
            </a:pPr>
            <a:r>
              <a:rPr lang="el-GR" sz="2400" dirty="0"/>
              <a:t>Οι υψηλές θερμοκρασίες (40 °C) επηρεάζουν επίσης τον κύκλο ζωής των εντόμων, όμως θεωρούνται καταστροφικές για τα ιστορικά υφάσματα, έτσι η μέθοδος αυτή αποφεύγεται.</a:t>
            </a:r>
          </a:p>
          <a:p>
            <a:pPr>
              <a:spcBef>
                <a:spcPts val="24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20</a:t>
            </a:fld>
            <a:endParaRPr lang="el-GR">
              <a:solidFill>
                <a:prstClr val="black"/>
              </a:solidFill>
            </a:endParaRPr>
          </a:p>
        </p:txBody>
      </p:sp>
    </p:spTree>
    <p:extLst>
      <p:ext uri="{BB962C8B-B14F-4D97-AF65-F5344CB8AC3E}">
        <p14:creationId xmlns:p14="http://schemas.microsoft.com/office/powerpoint/2010/main" val="958777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Απεντόμωση με ψύξη </a:t>
            </a:r>
            <a:r>
              <a:rPr lang="el-GR" sz="3200" b="0" dirty="0" smtClean="0">
                <a:solidFill>
                  <a:schemeClr val="accent4">
                    <a:lumMod val="75000"/>
                  </a:schemeClr>
                </a:solidFill>
              </a:rPr>
              <a:t>(1</a:t>
            </a:r>
            <a:r>
              <a:rPr lang="en-US" sz="3200" b="0" dirty="0" smtClean="0">
                <a:solidFill>
                  <a:schemeClr val="accent4">
                    <a:lumMod val="75000"/>
                  </a:schemeClr>
                </a:solidFill>
              </a:rPr>
              <a:t> </a:t>
            </a:r>
            <a:r>
              <a:rPr lang="el-GR" sz="3200" b="0" dirty="0" smtClean="0">
                <a:solidFill>
                  <a:schemeClr val="accent4">
                    <a:lumMod val="75000"/>
                  </a:schemeClr>
                </a:solidFill>
              </a:rPr>
              <a:t>από 2)</a:t>
            </a:r>
            <a:endParaRPr lang="el-GR" sz="3200" b="0" dirty="0">
              <a:solidFill>
                <a:schemeClr val="accent4">
                  <a:lumMod val="75000"/>
                </a:schemeClr>
              </a:solidFill>
            </a:endParaRPr>
          </a:p>
        </p:txBody>
      </p:sp>
      <p:sp>
        <p:nvSpPr>
          <p:cNvPr id="3" name="Θέση περιεχομένου 2"/>
          <p:cNvSpPr>
            <a:spLocks noGrp="1"/>
          </p:cNvSpPr>
          <p:nvPr>
            <p:ph idx="1"/>
          </p:nvPr>
        </p:nvSpPr>
        <p:spPr/>
        <p:txBody>
          <a:bodyPr>
            <a:normAutofit/>
          </a:bodyPr>
          <a:lstStyle/>
          <a:p>
            <a:pPr>
              <a:spcBef>
                <a:spcPts val="2400"/>
              </a:spcBef>
            </a:pPr>
            <a:r>
              <a:rPr lang="el-GR" sz="2400" dirty="0"/>
              <a:t>Οι μέθοδοι ψύξεις έχουν υιοθετηθεί καθώς έχει αποδειχτεί ότι οι πολύ χαμηλές θερμοκρασίες εξοντώνουν τα έντομα σε όλα τα στάδια του κύκλου ζωής τους. Πειράματα έδειξαν ότι τα αυγά του κοινού σκώρου χρειάζονται 15 ώρες στους -20°C για να θανατωθούν.</a:t>
            </a:r>
          </a:p>
          <a:p>
            <a:pPr>
              <a:spcBef>
                <a:spcPts val="2400"/>
              </a:spcBef>
            </a:pPr>
            <a:r>
              <a:rPr lang="el-GR" sz="2400" dirty="0"/>
              <a:t>Η ψύξη στους -30°C για 48 ώρες θεωρείται αποτελεσματική για την εξόντωση τους από πολλούς μελετητές. </a:t>
            </a:r>
          </a:p>
          <a:p>
            <a:pPr>
              <a:spcBef>
                <a:spcPts val="2400"/>
              </a:spcBef>
            </a:pPr>
            <a:r>
              <a:rPr lang="el-GR" sz="2400" dirty="0"/>
              <a:t>Με τον τρόπο αυτό διασφαλίζεται ότι όλα τα τμήματα του αντικειμένου έχουν φτάσει την καθοριστική θερμοκρασία των -20°C. </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a:t>
            </a:fld>
            <a:endParaRPr lang="el-GR">
              <a:solidFill>
                <a:prstClr val="black"/>
              </a:solidFill>
            </a:endParaRPr>
          </a:p>
        </p:txBody>
      </p:sp>
    </p:spTree>
    <p:extLst>
      <p:ext uri="{BB962C8B-B14F-4D97-AF65-F5344CB8AC3E}">
        <p14:creationId xmlns:p14="http://schemas.microsoft.com/office/powerpoint/2010/main" val="34532304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Απεντόμωση με ψύξη </a:t>
            </a:r>
            <a:r>
              <a:rPr lang="el-GR" sz="3200" b="0" dirty="0" smtClean="0">
                <a:solidFill>
                  <a:schemeClr val="accent4">
                    <a:lumMod val="75000"/>
                  </a:schemeClr>
                </a:solidFill>
              </a:rPr>
              <a:t>(2</a:t>
            </a:r>
            <a:r>
              <a:rPr lang="en-US" sz="3200" b="0" dirty="0" smtClean="0">
                <a:solidFill>
                  <a:schemeClr val="accent4">
                    <a:lumMod val="75000"/>
                  </a:schemeClr>
                </a:solidFill>
              </a:rPr>
              <a:t> </a:t>
            </a:r>
            <a:r>
              <a:rPr lang="el-GR" sz="3200" b="0" dirty="0">
                <a:solidFill>
                  <a:schemeClr val="accent4">
                    <a:lumMod val="75000"/>
                  </a:schemeClr>
                </a:solidFill>
              </a:rPr>
              <a:t>από </a:t>
            </a:r>
            <a:r>
              <a:rPr lang="el-GR" sz="3200" b="0" dirty="0" smtClean="0">
                <a:solidFill>
                  <a:schemeClr val="accent4">
                    <a:lumMod val="75000"/>
                  </a:schemeClr>
                </a:solidFill>
              </a:rPr>
              <a:t>2)</a:t>
            </a:r>
            <a:endParaRPr lang="el-GR" sz="3200" dirty="0"/>
          </a:p>
        </p:txBody>
      </p:sp>
      <p:sp>
        <p:nvSpPr>
          <p:cNvPr id="3" name="Θέση περιεχομένου 2"/>
          <p:cNvSpPr>
            <a:spLocks noGrp="1"/>
          </p:cNvSpPr>
          <p:nvPr>
            <p:ph idx="1"/>
          </p:nvPr>
        </p:nvSpPr>
        <p:spPr>
          <a:xfrm>
            <a:off x="457200" y="1196752"/>
            <a:ext cx="8075240" cy="5040560"/>
          </a:xfrm>
        </p:spPr>
        <p:txBody>
          <a:bodyPr>
            <a:normAutofit/>
          </a:bodyPr>
          <a:lstStyle/>
          <a:p>
            <a:pPr>
              <a:spcBef>
                <a:spcPts val="3000"/>
              </a:spcBef>
            </a:pPr>
            <a:r>
              <a:rPr lang="el-GR" sz="2400" dirty="0"/>
              <a:t>Πιο πρόσφατες έρευνες υποστηρίζουν ότι ένα θερμικό σοκ 40 °C είναι ιδιαίτερα αποτελεσματικό για την εξόντωση των εντόμων. </a:t>
            </a:r>
          </a:p>
          <a:p>
            <a:pPr>
              <a:spcBef>
                <a:spcPts val="3000"/>
              </a:spcBef>
            </a:pPr>
            <a:r>
              <a:rPr lang="el-GR" sz="2400" dirty="0"/>
              <a:t>Γενικά η μέθοδος της ψύξης δε συνίσταται για πολύ φθαρμένα αντικείμενα ή για αντικείμενα που περιέχουν διαφορετικά υλικά στη δομή τους ή ανόργανα διακοσμητικά στοιχεία, τα οποία επηρεάζονται από τις χαμηλές θερμοκρασίες. </a:t>
            </a:r>
          </a:p>
          <a:p>
            <a:pPr>
              <a:spcBef>
                <a:spcPts val="30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a:t>
            </a:fld>
            <a:endParaRPr lang="el-GR">
              <a:solidFill>
                <a:prstClr val="black"/>
              </a:solidFill>
            </a:endParaRPr>
          </a:p>
        </p:txBody>
      </p:sp>
    </p:spTree>
    <p:extLst>
      <p:ext uri="{BB962C8B-B14F-4D97-AF65-F5344CB8AC3E}">
        <p14:creationId xmlns:p14="http://schemas.microsoft.com/office/powerpoint/2010/main" val="2021948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Τρόπος εφαρμογής μεθόδου</a:t>
            </a:r>
          </a:p>
        </p:txBody>
      </p:sp>
      <p:sp>
        <p:nvSpPr>
          <p:cNvPr id="3" name="Θέση περιεχομένου 2"/>
          <p:cNvSpPr>
            <a:spLocks noGrp="1"/>
          </p:cNvSpPr>
          <p:nvPr>
            <p:ph idx="1"/>
          </p:nvPr>
        </p:nvSpPr>
        <p:spPr/>
        <p:txBody>
          <a:bodyPr>
            <a:normAutofit/>
          </a:bodyPr>
          <a:lstStyle/>
          <a:p>
            <a:pPr>
              <a:spcBef>
                <a:spcPts val="1800"/>
              </a:spcBef>
            </a:pPr>
            <a:r>
              <a:rPr lang="el-GR" sz="2400" dirty="0"/>
              <a:t>Το αντικείμενο σφραγίζεται σε σακούλα πολυαιθυλενίου, από την οποία έχει αφαιρεθεί ο αέρας και τοποθετείται στην κατάψυξη στους -20°C για 48 ώρες.</a:t>
            </a:r>
          </a:p>
          <a:p>
            <a:pPr>
              <a:spcBef>
                <a:spcPts val="1800"/>
              </a:spcBef>
            </a:pPr>
            <a:r>
              <a:rPr lang="el-GR" sz="2400" dirty="0"/>
              <a:t>Στη συνέχεια το αντικείμενο αφήνεται να ξεπαγώσει σε αργούς ρυθμούς. </a:t>
            </a:r>
          </a:p>
          <a:p>
            <a:pPr>
              <a:spcBef>
                <a:spcPts val="1800"/>
              </a:spcBef>
            </a:pPr>
            <a:r>
              <a:rPr lang="el-GR" sz="2400" dirty="0"/>
              <a:t>Η διαδικασία επαναλαμβάνεται αμέσως και το αντικείμενο αφήνεται στη σακούλα μέχρι να έρθει στη θερμοκρασία δωματίου ή μέχρι να απομακρυνθούν τα ίχνη συμπύκνωσης από την εξωτερική επιφάνεια της σακούλας. Αυτό θα μειώσει την πιθανότητα αύξησης της σχετικής υγρασίας του αντικειμένου όταν αφαιρεθεί από την σακούλα. </a:t>
            </a:r>
          </a:p>
          <a:p>
            <a:pPr>
              <a:spcBef>
                <a:spcPts val="1800"/>
              </a:spcBef>
            </a:pPr>
            <a:endParaRPr lang="el-GR" sz="2400"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23</a:t>
            </a:fld>
            <a:endParaRPr lang="el-GR">
              <a:solidFill>
                <a:prstClr val="black"/>
              </a:solidFill>
            </a:endParaRPr>
          </a:p>
        </p:txBody>
      </p:sp>
    </p:spTree>
    <p:extLst>
      <p:ext uri="{BB962C8B-B14F-4D97-AF65-F5344CB8AC3E}">
        <p14:creationId xmlns:p14="http://schemas.microsoft.com/office/powerpoint/2010/main" val="2456032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Άλλες μέθοδοι απεντόμωσης</a:t>
            </a:r>
          </a:p>
        </p:txBody>
      </p:sp>
      <p:sp>
        <p:nvSpPr>
          <p:cNvPr id="3" name="Θέση περιεχομένου 2"/>
          <p:cNvSpPr>
            <a:spLocks noGrp="1"/>
          </p:cNvSpPr>
          <p:nvPr>
            <p:ph idx="1"/>
          </p:nvPr>
        </p:nvSpPr>
        <p:spPr/>
        <p:txBody>
          <a:bodyPr>
            <a:normAutofit/>
          </a:bodyPr>
          <a:lstStyle/>
          <a:p>
            <a:pPr>
              <a:spcBef>
                <a:spcPts val="2400"/>
              </a:spcBef>
            </a:pPr>
            <a:r>
              <a:rPr lang="el-GR" sz="2400" dirty="0"/>
              <a:t>Άλλες μέθοδοι αφορούν στην αφαίρεση του οξυγόνου, τη χρήση αερίων ή </a:t>
            </a:r>
            <a:r>
              <a:rPr lang="el-GR" sz="2400" dirty="0" err="1"/>
              <a:t>ακτίνων</a:t>
            </a:r>
            <a:r>
              <a:rPr lang="el-GR" sz="2400" dirty="0"/>
              <a:t> γ, όμως οι μέθοδοι αυτές εμπεριέχουν κάποιους κινδύνους για τα αντικείμενα και τους εργαζόμενους στο χώρο και απαιτείται ιδιαίτερη προσοχή και σχεδιασμός για την εφαρμογή τους. </a:t>
            </a:r>
          </a:p>
          <a:p>
            <a:pPr>
              <a:spcBef>
                <a:spcPts val="2400"/>
              </a:spcBef>
            </a:pPr>
            <a:r>
              <a:rPr lang="el-GR" sz="2400" dirty="0"/>
              <a:t>Διάφορες μέθοδοι που αφορούν στη μείωση της σχετικής υγρασίας έχουν προταθεί επίσης για την εξόντωση των εντόμων, όμως σε ξηρές συνθήκες φθείρονται και τα οργανικά υλικά, άρα η μέθοδος αυτή δεν συνίσταται για τα ιστορικά υφάσματα. </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24</a:t>
            </a:fld>
            <a:endParaRPr lang="el-GR">
              <a:solidFill>
                <a:prstClr val="black"/>
              </a:solidFill>
            </a:endParaRPr>
          </a:p>
        </p:txBody>
      </p:sp>
    </p:spTree>
    <p:extLst>
      <p:ext uri="{BB962C8B-B14F-4D97-AF65-F5344CB8AC3E}">
        <p14:creationId xmlns:p14="http://schemas.microsoft.com/office/powerpoint/2010/main" val="2571988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Εντομοκτόνα</a:t>
            </a:r>
          </a:p>
        </p:txBody>
      </p:sp>
      <p:sp>
        <p:nvSpPr>
          <p:cNvPr id="3" name="Θέση περιεχομένου 2"/>
          <p:cNvSpPr>
            <a:spLocks noGrp="1"/>
          </p:cNvSpPr>
          <p:nvPr>
            <p:ph idx="1"/>
          </p:nvPr>
        </p:nvSpPr>
        <p:spPr/>
        <p:txBody>
          <a:bodyPr>
            <a:normAutofit/>
          </a:bodyPr>
          <a:lstStyle/>
          <a:p>
            <a:pPr>
              <a:spcBef>
                <a:spcPts val="2400"/>
              </a:spcBef>
            </a:pPr>
            <a:r>
              <a:rPr lang="el-GR" sz="2400" dirty="0"/>
              <a:t>Η χρήση εντομοκτόνων, με τη μορφή υγρών που εφαρμόζονται στα ιστορικά υφάσματα, αποτελεί μια ακόμη μέθοδο που έχει προταθεί για την προστασία τους. </a:t>
            </a:r>
          </a:p>
          <a:p>
            <a:pPr>
              <a:spcBef>
                <a:spcPts val="2400"/>
              </a:spcBef>
            </a:pPr>
            <a:r>
              <a:rPr lang="el-GR" sz="2400" dirty="0"/>
              <a:t>Η εφαρμογή τους όμως είναι μη αντιστρεπτή καθώς τα υλικά αυτά σχηματίζουν χημικούς δεσμούς με τις ίνες και τις βαφές των υφασμάτων επηρεάζοντας έτσι και τις αναλύσεις που αφορούν στην αναγνώριση των βαφών.  </a:t>
            </a:r>
          </a:p>
          <a:p>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25</a:t>
            </a:fld>
            <a:endParaRPr lang="el-GR">
              <a:solidFill>
                <a:prstClr val="black"/>
              </a:solidFill>
            </a:endParaRPr>
          </a:p>
        </p:txBody>
      </p:sp>
    </p:spTree>
    <p:extLst>
      <p:ext uri="{BB962C8B-B14F-4D97-AF65-F5344CB8AC3E}">
        <p14:creationId xmlns:p14="http://schemas.microsoft.com/office/powerpoint/2010/main" val="14838633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Απολύμανση</a:t>
            </a:r>
          </a:p>
        </p:txBody>
      </p:sp>
      <p:sp>
        <p:nvSpPr>
          <p:cNvPr id="3" name="Θέση περιεχομένου 2"/>
          <p:cNvSpPr>
            <a:spLocks noGrp="1"/>
          </p:cNvSpPr>
          <p:nvPr>
            <p:ph idx="1"/>
          </p:nvPr>
        </p:nvSpPr>
        <p:spPr/>
        <p:txBody>
          <a:bodyPr>
            <a:normAutofit/>
          </a:bodyPr>
          <a:lstStyle/>
          <a:p>
            <a:pPr>
              <a:spcBef>
                <a:spcPts val="2400"/>
              </a:spcBef>
            </a:pPr>
            <a:r>
              <a:rPr lang="el-GR" sz="2400" dirty="0"/>
              <a:t>Απολύμανση είναι η απομάκρυνση των μικροοργανισμών με τη χρήση φυσικό χημικών μεθόδων.</a:t>
            </a:r>
          </a:p>
          <a:p>
            <a:pPr>
              <a:spcBef>
                <a:spcPts val="2400"/>
              </a:spcBef>
            </a:pPr>
            <a:r>
              <a:rPr lang="el-GR" sz="2400" dirty="0"/>
              <a:t>Η κυριότερη μέθοδος για την πρόληψη της εγκατάστασης και ανάπτυξης των βακτηρίων και των μικροοργανισμών στα ιστορικά υφάσματα είναι η δημιουργία ακατάλληλων περιβαλλοντικών συνθηκών. </a:t>
            </a:r>
          </a:p>
          <a:p>
            <a:pPr>
              <a:spcBef>
                <a:spcPts val="2400"/>
              </a:spcBef>
            </a:pPr>
            <a:r>
              <a:rPr lang="el-GR" sz="2400" dirty="0"/>
              <a:t>Αυτές οι συνθήκες είναι η διατήρηση της σχετικής υγρασίας σε ποσοστά κάτω από το 65% και της θερμοκρασίας μεταξύ 16 και 18 °C.</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26</a:t>
            </a:fld>
            <a:endParaRPr lang="el-GR">
              <a:solidFill>
                <a:prstClr val="black"/>
              </a:solidFill>
            </a:endParaRPr>
          </a:p>
        </p:txBody>
      </p:sp>
    </p:spTree>
    <p:extLst>
      <p:ext uri="{BB962C8B-B14F-4D97-AF65-F5344CB8AC3E}">
        <p14:creationId xmlns:p14="http://schemas.microsoft.com/office/powerpoint/2010/main" val="1120061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Εμφάνιση μυκήτων</a:t>
            </a:r>
          </a:p>
        </p:txBody>
      </p:sp>
      <p:sp>
        <p:nvSpPr>
          <p:cNvPr id="7" name="4 - TextBox"/>
          <p:cNvSpPr txBox="1"/>
          <p:nvPr/>
        </p:nvSpPr>
        <p:spPr>
          <a:xfrm>
            <a:off x="323528" y="4797152"/>
            <a:ext cx="8712968" cy="400110"/>
          </a:xfrm>
          <a:prstGeom prst="rect">
            <a:avLst/>
          </a:prstGeom>
          <a:solidFill>
            <a:schemeClr val="accent4">
              <a:lumMod val="75000"/>
            </a:schemeClr>
          </a:solidFill>
        </p:spPr>
        <p:txBody>
          <a:bodyPr wrap="square">
            <a:spAutoFit/>
          </a:bodyPr>
          <a:lstStyle/>
          <a:p>
            <a:pPr fontAlgn="auto">
              <a:spcBef>
                <a:spcPts val="0"/>
              </a:spcBef>
              <a:spcAft>
                <a:spcPts val="0"/>
              </a:spcAft>
              <a:defRPr/>
            </a:pPr>
            <a:r>
              <a:rPr lang="el-GR" sz="2000" dirty="0">
                <a:solidFill>
                  <a:prstClr val="white"/>
                </a:solidFill>
                <a:latin typeface="Calibri"/>
              </a:rPr>
              <a:t>Ανάπτυξη μυκήτων στην επιφάνεια κεντήματος λόγω επαφής του με υγρό τοίχο. </a:t>
            </a:r>
          </a:p>
        </p:txBody>
      </p:sp>
      <p:pic>
        <p:nvPicPr>
          <p:cNvPr id="5" name="Θέση περιεχομένου 4" descr="C:\Users\user\Documents\ΣΧΟΛΗ\ΦΩΤΟΓΡΑΦΙΕΣ ΜΑΘΗΜΑ\κέντημα\fungi\4x67.jpg" title="Ανάπτυξη μυκήτων στην επιφάνεια κεντήματος λόγω επαφής του με υγρό τοίχο"/>
          <p:cNvPicPr>
            <a:picLocks noGrp="1" noChangeAspect="1"/>
          </p:cNvPicPr>
          <p:nvPr>
            <p:ph idx="1"/>
          </p:nvPr>
        </p:nvPicPr>
        <p:blipFill>
          <a:blip r:embed="rId3"/>
          <a:stretch>
            <a:fillRect/>
          </a:stretch>
        </p:blipFill>
        <p:spPr>
          <a:xfrm>
            <a:off x="698989" y="1556792"/>
            <a:ext cx="3877392" cy="2914141"/>
          </a:xfrm>
          <a:prstGeom prst="rect">
            <a:avLst/>
          </a:prstGeom>
          <a:ln>
            <a:solidFill>
              <a:srgbClr val="7030A0"/>
            </a:solidFill>
          </a:ln>
        </p:spPr>
      </p:pic>
      <p:sp>
        <p:nvSpPr>
          <p:cNvPr id="8" name="TextBox 6"/>
          <p:cNvSpPr txBox="1"/>
          <p:nvPr/>
        </p:nvSpPr>
        <p:spPr>
          <a:xfrm>
            <a:off x="2123728" y="4462792"/>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6" name="Εικόνα 5" descr="C:\Users\user\Documents\ΣΧΟΛΗ\ΦΩΤΟΓΡΑΦΙΕΣ ΜΑΘΗΜΑ\κέντημα\fungi\5x1,5.jpg" title="Ανάπτυξη μυκήτων στην επιφάνεια κεντήματος λόγω επαφής του με υγρό τοίχο"/>
          <p:cNvPicPr>
            <a:picLocks noChangeAspect="1"/>
          </p:cNvPicPr>
          <p:nvPr/>
        </p:nvPicPr>
        <p:blipFill>
          <a:blip r:embed="rId4"/>
          <a:stretch>
            <a:fillRect/>
          </a:stretch>
        </p:blipFill>
        <p:spPr>
          <a:xfrm>
            <a:off x="4904406" y="1600873"/>
            <a:ext cx="3826768" cy="2870077"/>
          </a:xfrm>
          <a:prstGeom prst="rect">
            <a:avLst/>
          </a:prstGeom>
          <a:ln>
            <a:solidFill>
              <a:srgbClr val="7030A0"/>
            </a:solidFill>
          </a:ln>
        </p:spPr>
      </p:pic>
      <p:sp>
        <p:nvSpPr>
          <p:cNvPr id="10" name="TextBox 6"/>
          <p:cNvSpPr txBox="1"/>
          <p:nvPr/>
        </p:nvSpPr>
        <p:spPr>
          <a:xfrm>
            <a:off x="6210861" y="4459396"/>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27</a:t>
            </a:fld>
            <a:endParaRPr lang="el-GR">
              <a:solidFill>
                <a:prstClr val="black"/>
              </a:solidFill>
            </a:endParaRPr>
          </a:p>
        </p:txBody>
      </p:sp>
    </p:spTree>
    <p:extLst>
      <p:ext uri="{BB962C8B-B14F-4D97-AF65-F5344CB8AC3E}">
        <p14:creationId xmlns:p14="http://schemas.microsoft.com/office/powerpoint/2010/main" val="19455520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Επίδραση </a:t>
            </a:r>
            <a:r>
              <a:rPr lang="en-US" dirty="0">
                <a:solidFill>
                  <a:schemeClr val="accent4">
                    <a:lumMod val="75000"/>
                  </a:schemeClr>
                </a:solidFill>
              </a:rPr>
              <a:t>pH </a:t>
            </a:r>
            <a:r>
              <a:rPr lang="el-GR" dirty="0">
                <a:solidFill>
                  <a:schemeClr val="accent4">
                    <a:lumMod val="75000"/>
                  </a:schemeClr>
                </a:solidFill>
              </a:rPr>
              <a:t>και υγρασίας</a:t>
            </a:r>
          </a:p>
        </p:txBody>
      </p:sp>
      <p:sp>
        <p:nvSpPr>
          <p:cNvPr id="3" name="Θέση περιεχομένου 2"/>
          <p:cNvSpPr>
            <a:spLocks noGrp="1"/>
          </p:cNvSpPr>
          <p:nvPr>
            <p:ph idx="1"/>
          </p:nvPr>
        </p:nvSpPr>
        <p:spPr/>
        <p:txBody>
          <a:bodyPr>
            <a:normAutofit fontScale="92500"/>
          </a:bodyPr>
          <a:lstStyle/>
          <a:p>
            <a:pPr>
              <a:spcBef>
                <a:spcPts val="1800"/>
              </a:spcBef>
            </a:pPr>
            <a:r>
              <a:rPr lang="el-GR" sz="2600" dirty="0"/>
              <a:t>Το </a:t>
            </a:r>
            <a:r>
              <a:rPr lang="el-GR" sz="2600" dirty="0" err="1"/>
              <a:t>pH</a:t>
            </a:r>
            <a:r>
              <a:rPr lang="el-GR" sz="2600" dirty="0"/>
              <a:t> του υφάσματος είναι ένας ακόμη σημαντικός παράγοντας στην ανάπτυξη των βιολογικών παραγόντων. Οι μύκητες που τρέφονται από την κυτταρίνη δρουν σε συνθήκες </a:t>
            </a:r>
            <a:r>
              <a:rPr lang="el-GR" sz="2600" dirty="0" err="1"/>
              <a:t>pH</a:t>
            </a:r>
            <a:r>
              <a:rPr lang="el-GR" sz="2600" dirty="0"/>
              <a:t> υψηλότερα από 4.0 και 6.5 και τα βακτήρια σε συνθήκες </a:t>
            </a:r>
            <a:r>
              <a:rPr lang="el-GR" sz="2600" dirty="0" err="1"/>
              <a:t>pH</a:t>
            </a:r>
            <a:r>
              <a:rPr lang="el-GR" sz="2600" dirty="0"/>
              <a:t> υψηλότερα από 7.0-9.0. </a:t>
            </a:r>
          </a:p>
          <a:p>
            <a:pPr>
              <a:spcBef>
                <a:spcPts val="1800"/>
              </a:spcBef>
            </a:pPr>
            <a:r>
              <a:rPr lang="el-GR" sz="2600" dirty="0"/>
              <a:t>Η παρουσία ρύπων στα υφάσματα δρα επίσης καταλυτικά στην ανάπτυξή τους.</a:t>
            </a:r>
          </a:p>
          <a:p>
            <a:pPr>
              <a:spcBef>
                <a:spcPts val="1800"/>
              </a:spcBef>
            </a:pPr>
            <a:r>
              <a:rPr lang="el-GR" sz="2600" dirty="0"/>
              <a:t>Υγρές περιοχές στην επιφάνεια των υφασμάτων ευνοούν την ανάπτυξη των μικροοργανισμών, ακόμη και σε ένα καλά ελεγχόμενο περιβάλλον. Από τη στιγμή που θα εγκατασταθούν και θα αναπτυχθούν οι αποικίες των μυκήτων τείνουν να παράγουν και να διατηρούν ένα υγρό περιβάλλον.</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28</a:t>
            </a:fld>
            <a:endParaRPr lang="el-GR">
              <a:solidFill>
                <a:prstClr val="black"/>
              </a:solidFill>
            </a:endParaRPr>
          </a:p>
        </p:txBody>
      </p:sp>
    </p:spTree>
    <p:extLst>
      <p:ext uri="{BB962C8B-B14F-4D97-AF65-F5344CB8AC3E}">
        <p14:creationId xmlns:p14="http://schemas.microsoft.com/office/powerpoint/2010/main" val="1990023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Στάδια τεκμηρίωσης </a:t>
            </a:r>
          </a:p>
        </p:txBody>
      </p:sp>
      <p:sp>
        <p:nvSpPr>
          <p:cNvPr id="3" name="Θέση περιεχομένου 2"/>
          <p:cNvSpPr>
            <a:spLocks noGrp="1"/>
          </p:cNvSpPr>
          <p:nvPr>
            <p:ph idx="1"/>
          </p:nvPr>
        </p:nvSpPr>
        <p:spPr/>
        <p:txBody>
          <a:bodyPr>
            <a:normAutofit/>
          </a:bodyPr>
          <a:lstStyle/>
          <a:p>
            <a:pPr>
              <a:spcBef>
                <a:spcPts val="1800"/>
              </a:spcBef>
            </a:pPr>
            <a:r>
              <a:rPr lang="el-GR" sz="2400" dirty="0"/>
              <a:t>Η περιγραφή του αντικειμένου και η σχεδιαστική απεικόνιση του (σκαρίφημα) ώστε να καταγραφούν οι διαστάσεις του και οι όποιες φθορές (λεκέδες, τσακίσεις, σχισίματα </a:t>
            </a:r>
            <a:r>
              <a:rPr lang="el-GR" sz="2400" dirty="0" err="1"/>
              <a:t>κλπ</a:t>
            </a:r>
            <a:r>
              <a:rPr lang="el-GR" sz="2400" dirty="0"/>
              <a:t>) και προγενέστερες επεμβάσεις (συντήρησης ή αλλαγής χρήσης του αντικειμένου) αποτελούν επίσης βασικά στάδια της τεκμηρίωσης του αντικειμένου. </a:t>
            </a:r>
          </a:p>
          <a:p>
            <a:pPr>
              <a:spcBef>
                <a:spcPts val="1800"/>
              </a:spcBef>
            </a:pPr>
            <a:r>
              <a:rPr lang="el-GR" sz="2400" dirty="0"/>
              <a:t>Δίνεται η δυνατότητα στο συντηρητή να παρατηρήσει και να μελετήσει το αντικείμενο, συμβάλλοντας στην αναγνώριση και καταγραφή σημαντικών πληροφοριών. </a:t>
            </a:r>
          </a:p>
          <a:p>
            <a:pPr>
              <a:spcBef>
                <a:spcPts val="1800"/>
              </a:spcBef>
            </a:pPr>
            <a:r>
              <a:rPr lang="el-GR" sz="2400" dirty="0"/>
              <a:t>Η φωτογραφική τεκμηρίωση συμβάλει στην ολοκλήρωση της σχεδιαστικής τεκμηρίωσης. </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a:t>
            </a:fld>
            <a:endParaRPr lang="el-GR">
              <a:solidFill>
                <a:prstClr val="black"/>
              </a:solidFill>
            </a:endParaRPr>
          </a:p>
        </p:txBody>
      </p:sp>
    </p:spTree>
    <p:extLst>
      <p:ext uri="{BB962C8B-B14F-4D97-AF65-F5344CB8AC3E}">
        <p14:creationId xmlns:p14="http://schemas.microsoft.com/office/powerpoint/2010/main" val="8709844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Άλλες μέθοδοι απολύμανσης</a:t>
            </a:r>
          </a:p>
        </p:txBody>
      </p:sp>
      <p:sp>
        <p:nvSpPr>
          <p:cNvPr id="3" name="Θέση περιεχομένου 2"/>
          <p:cNvSpPr>
            <a:spLocks noGrp="1"/>
          </p:cNvSpPr>
          <p:nvPr>
            <p:ph idx="1"/>
          </p:nvPr>
        </p:nvSpPr>
        <p:spPr/>
        <p:txBody>
          <a:bodyPr>
            <a:normAutofit/>
          </a:bodyPr>
          <a:lstStyle/>
          <a:p>
            <a:pPr>
              <a:spcBef>
                <a:spcPts val="3000"/>
              </a:spcBef>
            </a:pPr>
            <a:r>
              <a:rPr lang="el-GR" sz="2400" dirty="0"/>
              <a:t>Διάφορες από τις μεθόδους που έχουν χρησιμοποιηθεί για την αντιμετώπιση των εντόμων, όπως ψύξη, αύξηση της θερμοκρασίας και χρήση </a:t>
            </a:r>
            <a:r>
              <a:rPr lang="el-GR" sz="2400" dirty="0" err="1"/>
              <a:t>ακτίνων</a:t>
            </a:r>
            <a:r>
              <a:rPr lang="el-GR" sz="2400" dirty="0"/>
              <a:t> γ, έχουν εφαρμοστεί και στην περίπτωση των μικροοργανισμών, αλλά υπάρχουν οι ίδιοι περιορισμοί στην εφαρμογή τους. </a:t>
            </a:r>
          </a:p>
          <a:p>
            <a:pPr>
              <a:spcBef>
                <a:spcPts val="3000"/>
              </a:spcBef>
            </a:pPr>
            <a:r>
              <a:rPr lang="el-GR" sz="2400" dirty="0"/>
              <a:t>Η χρήση χημικών γενικά αποφεύγεται διότι επηρεάζουν τα αντικείμενα αλλάζοντας το χρώμα ή προκαλούν υδρόλυση των ινών και πολλά από αυτά αποτελούν κίνδυνο για την υγεία των συντηρητών.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29</a:t>
            </a:fld>
            <a:endParaRPr lang="el-GR">
              <a:solidFill>
                <a:prstClr val="black"/>
              </a:solidFill>
            </a:endParaRPr>
          </a:p>
        </p:txBody>
      </p:sp>
    </p:spTree>
    <p:extLst>
      <p:ext uri="{BB962C8B-B14F-4D97-AF65-F5344CB8AC3E}">
        <p14:creationId xmlns:p14="http://schemas.microsoft.com/office/powerpoint/2010/main" val="26784309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smtClean="0"/>
              <a:t>Άννα </a:t>
            </a:r>
            <a:r>
              <a:rPr lang="el-GR" sz="2000" dirty="0" err="1" smtClean="0"/>
              <a:t>Καρατζάνη</a:t>
            </a:r>
            <a:r>
              <a:rPr lang="el-GR" sz="2000" dirty="0" smtClean="0"/>
              <a:t> 2014. </a:t>
            </a:r>
            <a:r>
              <a:rPr lang="el-GR" sz="2000" dirty="0"/>
              <a:t>Άννα </a:t>
            </a:r>
            <a:r>
              <a:rPr lang="el-GR" sz="2000" dirty="0" err="1" smtClean="0"/>
              <a:t>Καρατζάνη</a:t>
            </a:r>
            <a:r>
              <a:rPr lang="el-GR" sz="2000" dirty="0" smtClean="0"/>
              <a:t>. </a:t>
            </a:r>
            <a:r>
              <a:rPr lang="el-GR" sz="2000" dirty="0"/>
              <a:t>«Συντήρηση Υφάσματος (Θ). </a:t>
            </a:r>
            <a:r>
              <a:rPr lang="el-GR" sz="2000" dirty="0" smtClean="0"/>
              <a:t>Ενότητα 10</a:t>
            </a:r>
            <a:r>
              <a:rPr lang="en-US" sz="2000" dirty="0" smtClean="0"/>
              <a:t>:</a:t>
            </a:r>
            <a:r>
              <a:rPr lang="el-GR" sz="2000" dirty="0"/>
              <a:t> Τεκμηρίωση αντικειμένων και Απολύμανση – </a:t>
            </a:r>
            <a:r>
              <a:rPr lang="el-GR" sz="2000" dirty="0" smtClean="0"/>
              <a:t>απεντόμωση».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latin typeface="+mn-lt"/>
              </a:rPr>
              <a:t>[1] http://creativecommons.org/licenses/by-nc-sa/4.0/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a:t>
            </a:r>
            <a:r>
              <a:rPr lang="el-GR" dirty="0" err="1">
                <a:latin typeface="+mn-lt"/>
              </a:rPr>
              <a:t>αδειοδόχο</a:t>
            </a:r>
            <a:endParaRPr lang="el-GR" dirty="0">
              <a:latin typeface="+mn-lt"/>
            </a:endParaRP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12314528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34</a:t>
            </a:fld>
            <a:endParaRPr lang="el-G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endParaRPr lang="en-US" sz="1400" dirty="0" smtClean="0">
              <a:solidFill>
                <a:schemeClr val="tx1">
                  <a:lumMod val="75000"/>
                  <a:lumOff val="25000"/>
                </a:schemeClr>
              </a:solidFill>
              <a:latin typeface="+mn-lt"/>
            </a:endParaRPr>
          </a:p>
          <a:p>
            <a:r>
              <a:rPr lang="el-GR" sz="1400" dirty="0">
                <a:solidFill>
                  <a:schemeClr val="tx1">
                    <a:lumMod val="75000"/>
                    <a:lumOff val="25000"/>
                  </a:schemeClr>
                </a:solidFill>
                <a:latin typeface="+mn-lt"/>
              </a:rPr>
              <a:t>και διάθεση του έργου ή του παράγωγου αυτού με την ίδια </a:t>
            </a:r>
            <a:r>
              <a:rPr lang="el-GR" sz="1400" dirty="0" smtClean="0">
                <a:solidFill>
                  <a:schemeClr val="tx1">
                    <a:lumMod val="75000"/>
                    <a:lumOff val="25000"/>
                  </a:schemeClr>
                </a:solidFill>
                <a:latin typeface="+mn-lt"/>
              </a:rPr>
              <a:t>άδεια</a:t>
            </a:r>
            <a:r>
              <a:rPr lang="en-US" sz="1400" dirty="0" smtClean="0">
                <a:solidFill>
                  <a:schemeClr val="tx1">
                    <a:lumMod val="75000"/>
                    <a:lumOff val="25000"/>
                  </a:schemeClr>
                </a:solidFill>
                <a:latin typeface="+mn-lt"/>
              </a:rPr>
              <a:t>.</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6945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Σχεδιαστική τεκμηρίωση </a:t>
            </a:r>
            <a:r>
              <a:rPr lang="el-GR" sz="3200" b="0" dirty="0" smtClean="0">
                <a:solidFill>
                  <a:schemeClr val="accent4">
                    <a:lumMod val="75000"/>
                  </a:schemeClr>
                </a:solidFill>
              </a:rPr>
              <a:t>(1 από 2) </a:t>
            </a:r>
            <a:endParaRPr lang="el-GR" sz="3200" b="0" dirty="0">
              <a:solidFill>
                <a:schemeClr val="accent4">
                  <a:lumMod val="75000"/>
                </a:schemeClr>
              </a:solidFill>
            </a:endParaRPr>
          </a:p>
        </p:txBody>
      </p:sp>
      <p:sp>
        <p:nvSpPr>
          <p:cNvPr id="6" name="11 - TextBox"/>
          <p:cNvSpPr txBox="1"/>
          <p:nvPr/>
        </p:nvSpPr>
        <p:spPr>
          <a:xfrm>
            <a:off x="971601" y="4509120"/>
            <a:ext cx="7439152" cy="707886"/>
          </a:xfrm>
          <a:prstGeom prst="rect">
            <a:avLst/>
          </a:prstGeom>
          <a:solidFill>
            <a:schemeClr val="accent4">
              <a:lumMod val="75000"/>
            </a:schemeClr>
          </a:solidFill>
        </p:spPr>
        <p:txBody>
          <a:bodyPr wrap="square">
            <a:spAutoFit/>
          </a:bodyPr>
          <a:lstStyle/>
          <a:p>
            <a:pPr>
              <a:defRPr/>
            </a:pPr>
            <a:r>
              <a:rPr lang="el-GR" sz="2000" dirty="0">
                <a:solidFill>
                  <a:prstClr val="white"/>
                </a:solidFill>
                <a:latin typeface="Calibri"/>
                <a:cs typeface="Arial" charset="0"/>
              </a:rPr>
              <a:t>Παράδειγμα σκαριφήματος στο οποίο  σημειώνονται οι διαστάσεις του αντικειμένου.</a:t>
            </a:r>
          </a:p>
        </p:txBody>
      </p:sp>
      <p:pic>
        <p:nvPicPr>
          <p:cNvPr id="5" name="Θέση περιεχομένου 4" descr="villy.jpg" title="Παράδειγμα σκαριφήματος "/>
          <p:cNvPicPr>
            <a:picLocks noGrp="1" noChangeAspect="1"/>
          </p:cNvPicPr>
          <p:nvPr>
            <p:ph idx="1"/>
          </p:nvPr>
        </p:nvPicPr>
        <p:blipFill>
          <a:blip r:embed="rId3"/>
          <a:stretch>
            <a:fillRect/>
          </a:stretch>
        </p:blipFill>
        <p:spPr>
          <a:xfrm>
            <a:off x="971600" y="2010860"/>
            <a:ext cx="3078747" cy="2139881"/>
          </a:xfrm>
          <a:prstGeom prst="rect">
            <a:avLst/>
          </a:prstGeom>
          <a:ln>
            <a:solidFill>
              <a:srgbClr val="7030A0"/>
            </a:solidFill>
          </a:ln>
        </p:spPr>
      </p:pic>
      <p:sp>
        <p:nvSpPr>
          <p:cNvPr id="3" name="TextBox 2"/>
          <p:cNvSpPr txBox="1"/>
          <p:nvPr/>
        </p:nvSpPr>
        <p:spPr>
          <a:xfrm>
            <a:off x="1907704" y="4134841"/>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7" name="Εικόνα 6" descr="tekmiriosi.jpg" title="διαστάσεις του αντικειμένου."/>
          <p:cNvPicPr>
            <a:picLocks noChangeAspect="1"/>
          </p:cNvPicPr>
          <p:nvPr/>
        </p:nvPicPr>
        <p:blipFill>
          <a:blip r:embed="rId4"/>
          <a:stretch>
            <a:fillRect/>
          </a:stretch>
        </p:blipFill>
        <p:spPr>
          <a:xfrm>
            <a:off x="5148064" y="2010860"/>
            <a:ext cx="3262689" cy="2023743"/>
          </a:xfrm>
          <a:prstGeom prst="rect">
            <a:avLst/>
          </a:prstGeom>
        </p:spPr>
      </p:pic>
      <p:sp>
        <p:nvSpPr>
          <p:cNvPr id="8" name="TextBox 7"/>
          <p:cNvSpPr txBox="1"/>
          <p:nvPr/>
        </p:nvSpPr>
        <p:spPr>
          <a:xfrm>
            <a:off x="6172479" y="4035226"/>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a:t>
            </a:fld>
            <a:endParaRPr lang="el-GR">
              <a:solidFill>
                <a:prstClr val="black"/>
              </a:solidFill>
            </a:endParaRPr>
          </a:p>
        </p:txBody>
      </p:sp>
    </p:spTree>
    <p:extLst>
      <p:ext uri="{BB962C8B-B14F-4D97-AF65-F5344CB8AC3E}">
        <p14:creationId xmlns:p14="http://schemas.microsoft.com/office/powerpoint/2010/main" val="55427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Σχεδιαστική τεκμηρίωση </a:t>
            </a:r>
            <a:r>
              <a:rPr lang="el-GR" sz="3200" b="0" dirty="0" smtClean="0">
                <a:solidFill>
                  <a:schemeClr val="accent4">
                    <a:lumMod val="75000"/>
                  </a:schemeClr>
                </a:solidFill>
              </a:rPr>
              <a:t>(2 </a:t>
            </a:r>
            <a:r>
              <a:rPr lang="el-GR" sz="3200" b="0" dirty="0">
                <a:solidFill>
                  <a:schemeClr val="accent4">
                    <a:lumMod val="75000"/>
                  </a:schemeClr>
                </a:solidFill>
              </a:rPr>
              <a:t>από </a:t>
            </a:r>
            <a:r>
              <a:rPr lang="el-GR" sz="3200" b="0" dirty="0" smtClean="0">
                <a:solidFill>
                  <a:schemeClr val="accent4">
                    <a:lumMod val="75000"/>
                  </a:schemeClr>
                </a:solidFill>
              </a:rPr>
              <a:t>2) </a:t>
            </a:r>
            <a:endParaRPr lang="el-GR" sz="3200" dirty="0"/>
          </a:p>
        </p:txBody>
      </p:sp>
      <p:sp>
        <p:nvSpPr>
          <p:cNvPr id="3" name="Θέση περιεχομένου 2"/>
          <p:cNvSpPr>
            <a:spLocks noGrp="1"/>
          </p:cNvSpPr>
          <p:nvPr>
            <p:ph idx="1"/>
          </p:nvPr>
        </p:nvSpPr>
        <p:spPr/>
        <p:txBody>
          <a:bodyPr>
            <a:normAutofit/>
          </a:bodyPr>
          <a:lstStyle/>
          <a:p>
            <a:pPr>
              <a:spcBef>
                <a:spcPts val="1800"/>
              </a:spcBef>
            </a:pPr>
            <a:r>
              <a:rPr lang="el-GR" sz="2400" dirty="0"/>
              <a:t>Η σχεδιαστική τεκμηρίωση του αντικειμένου βοηθά στη συλλογή στοιχείων για τη μέθοδο κατασκευής του, και τα διάφορα υλικά που έχουν χρησιμοποιηθεί (διακοσμητικά στοιχεία). Αποτελεί σημαντική πηγή πληροφοριών για τους συντηρητές αλλά και για τους μελετητές του αντικειμένου. </a:t>
            </a:r>
          </a:p>
          <a:p>
            <a:pPr>
              <a:spcBef>
                <a:spcPts val="1800"/>
              </a:spcBef>
            </a:pPr>
            <a:r>
              <a:rPr lang="el-GR" sz="2400" dirty="0"/>
              <a:t>Η αποτύπωση των φθορών αποτελεί ένα δεύτερο στάδιο της σχεδιαστικής τεκμηρίωσης. </a:t>
            </a:r>
          </a:p>
          <a:p>
            <a:pPr lvl="1">
              <a:spcBef>
                <a:spcPts val="1200"/>
              </a:spcBef>
            </a:pPr>
            <a:r>
              <a:rPr lang="el-GR" sz="2200" dirty="0"/>
              <a:t>Καταγράφονται όλες οι εμφανείς φθορές που υπάρχουν στις όψεις του αντικειμένου (σχισίματα, τρύπες, λεκέδες). </a:t>
            </a:r>
          </a:p>
          <a:p>
            <a:pPr lvl="1">
              <a:spcBef>
                <a:spcPts val="1200"/>
              </a:spcBef>
            </a:pPr>
            <a:r>
              <a:rPr lang="el-GR" sz="2200" dirty="0"/>
              <a:t>Η αποτύπωση των φθορών γίνεται με τη βοήθεια χρωμάτων ή άλλων σχεδιαστικών προτύπων, διαφορετικών για κάθε φθορά και συνοδεύεται από επεξηγηματικό υπόμνημα.</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a:t>
            </a:fld>
            <a:endParaRPr lang="el-GR">
              <a:solidFill>
                <a:prstClr val="black"/>
              </a:solidFill>
            </a:endParaRPr>
          </a:p>
        </p:txBody>
      </p:sp>
    </p:spTree>
    <p:extLst>
      <p:ext uri="{BB962C8B-B14F-4D97-AF65-F5344CB8AC3E}">
        <p14:creationId xmlns:p14="http://schemas.microsoft.com/office/powerpoint/2010/main" val="3512310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Αποτύπωση φθορών</a:t>
            </a:r>
          </a:p>
        </p:txBody>
      </p:sp>
      <p:pic>
        <p:nvPicPr>
          <p:cNvPr id="5" name="Θέση περιεχομένου 4" descr="τεκμηρίωση-2.jpg" title="Αποτύπωση φθορών"/>
          <p:cNvPicPr>
            <a:picLocks noGrp="1" noChangeAspect="1"/>
          </p:cNvPicPr>
          <p:nvPr>
            <p:ph idx="1"/>
          </p:nvPr>
        </p:nvPicPr>
        <p:blipFill>
          <a:blip r:embed="rId2"/>
          <a:stretch>
            <a:fillRect/>
          </a:stretch>
        </p:blipFill>
        <p:spPr>
          <a:xfrm>
            <a:off x="184106" y="1690570"/>
            <a:ext cx="5169856" cy="3883489"/>
          </a:xfrm>
          <a:prstGeom prst="rect">
            <a:avLst/>
          </a:prstGeom>
        </p:spPr>
      </p:pic>
      <p:sp>
        <p:nvSpPr>
          <p:cNvPr id="6" name="9 - TextBox"/>
          <p:cNvSpPr txBox="1"/>
          <p:nvPr/>
        </p:nvSpPr>
        <p:spPr>
          <a:xfrm>
            <a:off x="6553200" y="1844824"/>
            <a:ext cx="1450429" cy="430887"/>
          </a:xfrm>
          <a:prstGeom prst="rect">
            <a:avLst/>
          </a:prstGeom>
          <a:noFill/>
        </p:spPr>
        <p:txBody>
          <a:bodyPr wrap="square">
            <a:spAutoFit/>
          </a:bodyPr>
          <a:lstStyle/>
          <a:p>
            <a:pPr>
              <a:defRPr/>
            </a:pPr>
            <a:r>
              <a:rPr lang="el-GR" sz="2200" b="1" dirty="0">
                <a:solidFill>
                  <a:prstClr val="black"/>
                </a:solidFill>
                <a:latin typeface="Calibri"/>
                <a:cs typeface="Arial" charset="0"/>
              </a:rPr>
              <a:t>Υπόμνημα</a:t>
            </a:r>
          </a:p>
        </p:txBody>
      </p:sp>
      <p:pic>
        <p:nvPicPr>
          <p:cNvPr id="7" name="Εικόνα 6" title="Επιφανειακοί ρύποι"/>
          <p:cNvPicPr>
            <a:picLocks noChangeAspect="1"/>
          </p:cNvPicPr>
          <p:nvPr/>
        </p:nvPicPr>
        <p:blipFill>
          <a:blip r:embed="rId3"/>
          <a:stretch>
            <a:fillRect/>
          </a:stretch>
        </p:blipFill>
        <p:spPr>
          <a:xfrm>
            <a:off x="5557557" y="2396719"/>
            <a:ext cx="737680" cy="451143"/>
          </a:xfrm>
          <a:prstGeom prst="rect">
            <a:avLst/>
          </a:prstGeom>
        </p:spPr>
      </p:pic>
      <p:sp>
        <p:nvSpPr>
          <p:cNvPr id="8" name="Ορθογώνιο 7"/>
          <p:cNvSpPr/>
          <p:nvPr/>
        </p:nvSpPr>
        <p:spPr>
          <a:xfrm>
            <a:off x="6321848" y="2416975"/>
            <a:ext cx="2478499" cy="430887"/>
          </a:xfrm>
          <a:prstGeom prst="rect">
            <a:avLst/>
          </a:prstGeom>
        </p:spPr>
        <p:txBody>
          <a:bodyPr wrap="none">
            <a:spAutoFit/>
          </a:bodyPr>
          <a:lstStyle/>
          <a:p>
            <a:pPr>
              <a:defRPr/>
            </a:pPr>
            <a:r>
              <a:rPr lang="el-GR" sz="2200" dirty="0">
                <a:solidFill>
                  <a:prstClr val="black"/>
                </a:solidFill>
                <a:latin typeface="Calibri"/>
                <a:cs typeface="Arial" charset="0"/>
              </a:rPr>
              <a:t>Επιφανειακοί ρύποι</a:t>
            </a:r>
          </a:p>
        </p:txBody>
      </p:sp>
      <p:pic>
        <p:nvPicPr>
          <p:cNvPr id="9" name="Εικόνα 8" title="Απώλεια υφάσματος"/>
          <p:cNvPicPr>
            <a:picLocks noChangeAspect="1"/>
          </p:cNvPicPr>
          <p:nvPr/>
        </p:nvPicPr>
        <p:blipFill>
          <a:blip r:embed="rId4"/>
          <a:stretch>
            <a:fillRect/>
          </a:stretch>
        </p:blipFill>
        <p:spPr>
          <a:xfrm>
            <a:off x="5557874" y="3065353"/>
            <a:ext cx="737680" cy="451143"/>
          </a:xfrm>
          <a:prstGeom prst="rect">
            <a:avLst/>
          </a:prstGeom>
        </p:spPr>
      </p:pic>
      <p:sp>
        <p:nvSpPr>
          <p:cNvPr id="10" name="Ορθογώνιο 9"/>
          <p:cNvSpPr/>
          <p:nvPr/>
        </p:nvSpPr>
        <p:spPr>
          <a:xfrm>
            <a:off x="6352543" y="3060164"/>
            <a:ext cx="2585644" cy="430887"/>
          </a:xfrm>
          <a:prstGeom prst="rect">
            <a:avLst/>
          </a:prstGeom>
        </p:spPr>
        <p:txBody>
          <a:bodyPr wrap="none">
            <a:spAutoFit/>
          </a:bodyPr>
          <a:lstStyle/>
          <a:p>
            <a:pPr>
              <a:defRPr/>
            </a:pPr>
            <a:r>
              <a:rPr lang="el-GR" sz="2200" dirty="0">
                <a:solidFill>
                  <a:prstClr val="black"/>
                </a:solidFill>
                <a:latin typeface="Calibri"/>
                <a:cs typeface="Arial" charset="0"/>
              </a:rPr>
              <a:t>Απώλεια υφάσματος</a:t>
            </a:r>
          </a:p>
        </p:txBody>
      </p:sp>
      <p:sp>
        <p:nvSpPr>
          <p:cNvPr id="11" name="7 - Ορθογώνιο" title="Λεκέδες από προϊόντα διάβρωσης μετάλλων "/>
          <p:cNvSpPr/>
          <p:nvPr/>
        </p:nvSpPr>
        <p:spPr>
          <a:xfrm>
            <a:off x="5569209" y="3815083"/>
            <a:ext cx="714375" cy="428625"/>
          </a:xfrm>
          <a:prstGeom prst="rect">
            <a:avLst/>
          </a:prstGeom>
          <a:solidFill>
            <a:srgbClr val="9966FF"/>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12" name="Ορθογώνιο 11"/>
          <p:cNvSpPr/>
          <p:nvPr/>
        </p:nvSpPr>
        <p:spPr>
          <a:xfrm>
            <a:off x="6356701" y="3741353"/>
            <a:ext cx="2756992" cy="769441"/>
          </a:xfrm>
          <a:prstGeom prst="rect">
            <a:avLst/>
          </a:prstGeom>
        </p:spPr>
        <p:txBody>
          <a:bodyPr wrap="square">
            <a:spAutoFit/>
          </a:bodyPr>
          <a:lstStyle/>
          <a:p>
            <a:pPr>
              <a:defRPr/>
            </a:pPr>
            <a:r>
              <a:rPr lang="el-GR" sz="2200" dirty="0">
                <a:solidFill>
                  <a:prstClr val="black"/>
                </a:solidFill>
                <a:latin typeface="Calibri"/>
                <a:cs typeface="Arial" charset="0"/>
              </a:rPr>
              <a:t>Λεκέδες από προϊόντα διάβρωσης μετάλλων </a:t>
            </a:r>
          </a:p>
        </p:txBody>
      </p:sp>
      <p:pic>
        <p:nvPicPr>
          <p:cNvPr id="13" name="Εικόνα 12" title="Οπές από δράση εντόμων"/>
          <p:cNvPicPr>
            <a:picLocks noChangeAspect="1"/>
          </p:cNvPicPr>
          <p:nvPr/>
        </p:nvPicPr>
        <p:blipFill>
          <a:blip r:embed="rId5"/>
          <a:stretch>
            <a:fillRect/>
          </a:stretch>
        </p:blipFill>
        <p:spPr>
          <a:xfrm>
            <a:off x="5557556" y="4659243"/>
            <a:ext cx="737680" cy="457240"/>
          </a:xfrm>
          <a:prstGeom prst="rect">
            <a:avLst/>
          </a:prstGeom>
        </p:spPr>
      </p:pic>
      <p:sp>
        <p:nvSpPr>
          <p:cNvPr id="14" name="Ορθογώνιο 13"/>
          <p:cNvSpPr/>
          <p:nvPr/>
        </p:nvSpPr>
        <p:spPr>
          <a:xfrm>
            <a:off x="6394368" y="4617288"/>
            <a:ext cx="2405979" cy="769441"/>
          </a:xfrm>
          <a:prstGeom prst="rect">
            <a:avLst/>
          </a:prstGeom>
        </p:spPr>
        <p:txBody>
          <a:bodyPr wrap="square">
            <a:spAutoFit/>
          </a:bodyPr>
          <a:lstStyle/>
          <a:p>
            <a:r>
              <a:rPr lang="el-GR" sz="2200" dirty="0">
                <a:solidFill>
                  <a:prstClr val="black"/>
                </a:solidFill>
                <a:latin typeface="Calibri"/>
              </a:rPr>
              <a:t>Οπές από δράση εντόμων</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a:t>
            </a:fld>
            <a:endParaRPr lang="el-GR">
              <a:solidFill>
                <a:prstClr val="black"/>
              </a:solidFill>
            </a:endParaRPr>
          </a:p>
        </p:txBody>
      </p:sp>
    </p:spTree>
    <p:extLst>
      <p:ext uri="{BB962C8B-B14F-4D97-AF65-F5344CB8AC3E}">
        <p14:creationId xmlns:p14="http://schemas.microsoft.com/office/powerpoint/2010/main" val="9833646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Φωτογράφιση </a:t>
            </a:r>
            <a:r>
              <a:rPr lang="el-GR" sz="3200" b="0" dirty="0" smtClean="0">
                <a:solidFill>
                  <a:schemeClr val="accent4">
                    <a:lumMod val="75000"/>
                  </a:schemeClr>
                </a:solidFill>
              </a:rPr>
              <a:t>(1 από 3)</a:t>
            </a:r>
            <a:endParaRPr lang="el-GR" sz="3200" b="0" dirty="0">
              <a:solidFill>
                <a:schemeClr val="accent4">
                  <a:lumMod val="75000"/>
                </a:schemeClr>
              </a:solidFill>
            </a:endParaRPr>
          </a:p>
        </p:txBody>
      </p:sp>
      <p:sp>
        <p:nvSpPr>
          <p:cNvPr id="3" name="Θέση περιεχομένου 2"/>
          <p:cNvSpPr>
            <a:spLocks noGrp="1"/>
          </p:cNvSpPr>
          <p:nvPr>
            <p:ph idx="1"/>
          </p:nvPr>
        </p:nvSpPr>
        <p:spPr/>
        <p:txBody>
          <a:bodyPr>
            <a:normAutofit fontScale="92500"/>
          </a:bodyPr>
          <a:lstStyle/>
          <a:p>
            <a:pPr>
              <a:spcBef>
                <a:spcPts val="1200"/>
              </a:spcBef>
            </a:pPr>
            <a:r>
              <a:rPr lang="el-GR" sz="2600" dirty="0"/>
              <a:t>Η φωτογράφιση των αντικειμένων είναι πολύ σημαντική διότι παρέχει πληροφορίες για την κατάσταση και τη μορφή του αντικειμένου πριν τις επεμβάσεις συντήρησης αλλά και μετά από τα διάφορα στάδια των επεμβάσεων. </a:t>
            </a:r>
          </a:p>
          <a:p>
            <a:pPr>
              <a:spcBef>
                <a:spcPts val="1200"/>
              </a:spcBef>
            </a:pPr>
            <a:r>
              <a:rPr lang="el-GR" sz="2600" dirty="0"/>
              <a:t>Φωτογραφίες των όψεων του αντικειμένου καθώς και διάφορες λεπτομέρειες (διακοσμητικά στοιχεία, φθορές, προηγούμενες επεμβάσεις) πρέπει να λαμβάνονται χρησιμοποιώντας πάντα κλίμακα διαστάσεων και χρωμάτων. </a:t>
            </a:r>
          </a:p>
          <a:p>
            <a:pPr>
              <a:spcBef>
                <a:spcPts val="1200"/>
              </a:spcBef>
            </a:pPr>
            <a:r>
              <a:rPr lang="el-GR" sz="2600" dirty="0"/>
              <a:t>Είναι επίσης πολύ σημαντικό να λαμβάνονται φωτογραφίες αντικειμένων που θα διαχωριστούν στα επιμέρους κομμάτια τους. Οι φωτογραφίες αυτές είναι πολύ χρήσιμες για την επανασύνδεση των τμημάτων αυτών.   </a:t>
            </a:r>
          </a:p>
          <a:p>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a:t>
            </a:fld>
            <a:endParaRPr lang="el-GR">
              <a:solidFill>
                <a:prstClr val="black"/>
              </a:solidFill>
            </a:endParaRPr>
          </a:p>
        </p:txBody>
      </p:sp>
    </p:spTree>
    <p:extLst>
      <p:ext uri="{BB962C8B-B14F-4D97-AF65-F5344CB8AC3E}">
        <p14:creationId xmlns:p14="http://schemas.microsoft.com/office/powerpoint/2010/main" val="4212964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Φωτογράφιση </a:t>
            </a:r>
            <a:r>
              <a:rPr lang="el-GR" sz="3200" b="0" dirty="0" smtClean="0">
                <a:solidFill>
                  <a:schemeClr val="accent4">
                    <a:lumMod val="75000"/>
                  </a:schemeClr>
                </a:solidFill>
              </a:rPr>
              <a:t>(2 </a:t>
            </a:r>
            <a:r>
              <a:rPr lang="el-GR" sz="3200" b="0" dirty="0">
                <a:solidFill>
                  <a:schemeClr val="accent4">
                    <a:lumMod val="75000"/>
                  </a:schemeClr>
                </a:solidFill>
              </a:rPr>
              <a:t>από </a:t>
            </a:r>
            <a:r>
              <a:rPr lang="el-GR" sz="3200" b="0" dirty="0" smtClean="0">
                <a:solidFill>
                  <a:schemeClr val="accent4">
                    <a:lumMod val="75000"/>
                  </a:schemeClr>
                </a:solidFill>
              </a:rPr>
              <a:t>3)</a:t>
            </a:r>
            <a:endParaRPr lang="el-GR" sz="3200" dirty="0"/>
          </a:p>
        </p:txBody>
      </p:sp>
      <p:sp>
        <p:nvSpPr>
          <p:cNvPr id="8" name="9 - TextBox"/>
          <p:cNvSpPr txBox="1"/>
          <p:nvPr/>
        </p:nvSpPr>
        <p:spPr>
          <a:xfrm>
            <a:off x="4644417" y="4859308"/>
            <a:ext cx="3817565" cy="707886"/>
          </a:xfrm>
          <a:prstGeom prst="rect">
            <a:avLst/>
          </a:prstGeom>
          <a:solidFill>
            <a:schemeClr val="accent4">
              <a:lumMod val="75000"/>
            </a:schemeClr>
          </a:solidFill>
        </p:spPr>
        <p:txBody>
          <a:bodyPr wrap="square">
            <a:spAutoFit/>
          </a:bodyPr>
          <a:lstStyle/>
          <a:p>
            <a:pPr>
              <a:defRPr/>
            </a:pPr>
            <a:r>
              <a:rPr lang="el-GR" sz="2000" dirty="0">
                <a:solidFill>
                  <a:prstClr val="white"/>
                </a:solidFill>
                <a:latin typeface="Calibri"/>
                <a:cs typeface="Arial" charset="0"/>
              </a:rPr>
              <a:t>Φωτογραφίες όψης, πίσω όψης και εσωτερικού.</a:t>
            </a:r>
          </a:p>
        </p:txBody>
      </p:sp>
      <p:pic>
        <p:nvPicPr>
          <p:cNvPr id="5" name="Θέση περιεχομένου 4" descr="IMG_1777.JPG" title="όψη"/>
          <p:cNvPicPr>
            <a:picLocks noGrp="1" noChangeAspect="1"/>
          </p:cNvPicPr>
          <p:nvPr>
            <p:ph idx="1"/>
          </p:nvPr>
        </p:nvPicPr>
        <p:blipFill>
          <a:blip r:embed="rId3"/>
          <a:stretch>
            <a:fillRect/>
          </a:stretch>
        </p:blipFill>
        <p:spPr>
          <a:xfrm>
            <a:off x="323528" y="1556792"/>
            <a:ext cx="3359187" cy="2054530"/>
          </a:xfrm>
          <a:prstGeom prst="rect">
            <a:avLst/>
          </a:prstGeom>
          <a:ln>
            <a:solidFill>
              <a:srgbClr val="7030A0"/>
            </a:solidFill>
          </a:ln>
        </p:spPr>
      </p:pic>
      <p:sp>
        <p:nvSpPr>
          <p:cNvPr id="9" name="TextBox 8"/>
          <p:cNvSpPr txBox="1"/>
          <p:nvPr/>
        </p:nvSpPr>
        <p:spPr>
          <a:xfrm>
            <a:off x="1402289" y="3625321"/>
            <a:ext cx="1259063"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6" name="Εικόνα 5" descr="IMG_1782a.jpg" title="πίσω όψη"/>
          <p:cNvPicPr>
            <a:picLocks noChangeAspect="1"/>
          </p:cNvPicPr>
          <p:nvPr/>
        </p:nvPicPr>
        <p:blipFill>
          <a:blip r:embed="rId4"/>
          <a:stretch>
            <a:fillRect/>
          </a:stretch>
        </p:blipFill>
        <p:spPr>
          <a:xfrm>
            <a:off x="5148064" y="1556792"/>
            <a:ext cx="3206774" cy="2072820"/>
          </a:xfrm>
          <a:prstGeom prst="rect">
            <a:avLst/>
          </a:prstGeom>
          <a:ln>
            <a:solidFill>
              <a:srgbClr val="7030A0"/>
            </a:solidFill>
          </a:ln>
        </p:spPr>
      </p:pic>
      <p:sp>
        <p:nvSpPr>
          <p:cNvPr id="10" name="TextBox 9"/>
          <p:cNvSpPr txBox="1"/>
          <p:nvPr/>
        </p:nvSpPr>
        <p:spPr>
          <a:xfrm>
            <a:off x="6144522" y="3610451"/>
            <a:ext cx="1259063"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7" name="Εικόνα 6" descr="IMG_1783.JPG" title="εσωτερικο"/>
          <p:cNvPicPr>
            <a:picLocks noChangeAspect="1"/>
          </p:cNvPicPr>
          <p:nvPr/>
        </p:nvPicPr>
        <p:blipFill>
          <a:blip r:embed="rId5"/>
          <a:stretch>
            <a:fillRect/>
          </a:stretch>
        </p:blipFill>
        <p:spPr>
          <a:xfrm>
            <a:off x="323528" y="4070152"/>
            <a:ext cx="3371380" cy="2286198"/>
          </a:xfrm>
          <a:prstGeom prst="rect">
            <a:avLst/>
          </a:prstGeom>
          <a:ln>
            <a:solidFill>
              <a:srgbClr val="7030A0"/>
            </a:solidFill>
          </a:ln>
        </p:spPr>
      </p:pic>
      <p:sp>
        <p:nvSpPr>
          <p:cNvPr id="11" name="TextBox 10"/>
          <p:cNvSpPr txBox="1"/>
          <p:nvPr/>
        </p:nvSpPr>
        <p:spPr>
          <a:xfrm>
            <a:off x="1402289" y="6356424"/>
            <a:ext cx="1259063"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a:t>
            </a:fld>
            <a:endParaRPr lang="el-GR">
              <a:solidFill>
                <a:prstClr val="black"/>
              </a:solidFill>
            </a:endParaRPr>
          </a:p>
        </p:txBody>
      </p:sp>
    </p:spTree>
    <p:extLst>
      <p:ext uri="{BB962C8B-B14F-4D97-AF65-F5344CB8AC3E}">
        <p14:creationId xmlns:p14="http://schemas.microsoft.com/office/powerpoint/2010/main" val="4140054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Φωτογράφιση</a:t>
            </a:r>
            <a:r>
              <a:rPr lang="el-GR" sz="4400" dirty="0">
                <a:solidFill>
                  <a:schemeClr val="accent4">
                    <a:lumMod val="75000"/>
                  </a:schemeClr>
                </a:solidFill>
              </a:rPr>
              <a:t> </a:t>
            </a:r>
            <a:r>
              <a:rPr lang="el-GR" sz="3200" b="0" dirty="0" smtClean="0">
                <a:solidFill>
                  <a:schemeClr val="accent4">
                    <a:lumMod val="75000"/>
                  </a:schemeClr>
                </a:solidFill>
              </a:rPr>
              <a:t>(3 </a:t>
            </a:r>
            <a:r>
              <a:rPr lang="el-GR" sz="3200" b="0" dirty="0">
                <a:solidFill>
                  <a:schemeClr val="accent4">
                    <a:lumMod val="75000"/>
                  </a:schemeClr>
                </a:solidFill>
              </a:rPr>
              <a:t>από </a:t>
            </a:r>
            <a:r>
              <a:rPr lang="el-GR" sz="3200" b="0" dirty="0" smtClean="0">
                <a:solidFill>
                  <a:schemeClr val="accent4">
                    <a:lumMod val="75000"/>
                  </a:schemeClr>
                </a:solidFill>
              </a:rPr>
              <a:t>3)</a:t>
            </a:r>
            <a:endParaRPr lang="el-GR" sz="3200" b="0" dirty="0">
              <a:solidFill>
                <a:schemeClr val="accent4">
                  <a:lumMod val="75000"/>
                </a:schemeClr>
              </a:solidFill>
            </a:endParaRPr>
          </a:p>
        </p:txBody>
      </p:sp>
      <p:sp>
        <p:nvSpPr>
          <p:cNvPr id="9" name="6 - TextBox"/>
          <p:cNvSpPr txBox="1"/>
          <p:nvPr/>
        </p:nvSpPr>
        <p:spPr>
          <a:xfrm>
            <a:off x="1042969" y="3681594"/>
            <a:ext cx="7026079" cy="707886"/>
          </a:xfrm>
          <a:prstGeom prst="rect">
            <a:avLst/>
          </a:prstGeom>
          <a:solidFill>
            <a:schemeClr val="accent4">
              <a:lumMod val="75000"/>
            </a:schemeClr>
          </a:solidFill>
        </p:spPr>
        <p:txBody>
          <a:bodyPr wrap="square">
            <a:spAutoFit/>
          </a:bodyPr>
          <a:lstStyle/>
          <a:p>
            <a:pPr>
              <a:defRPr/>
            </a:pPr>
            <a:r>
              <a:rPr lang="el-GR" sz="2000" dirty="0">
                <a:solidFill>
                  <a:prstClr val="white"/>
                </a:solidFill>
                <a:latin typeface="Calibri"/>
                <a:cs typeface="Arial" charset="0"/>
              </a:rPr>
              <a:t>Φωτογραφίες από κατασκευαστικές λεπτομέρειες του αντικειμένου αλλά και </a:t>
            </a:r>
            <a:r>
              <a:rPr lang="el-GR" sz="2000" dirty="0" smtClean="0">
                <a:solidFill>
                  <a:prstClr val="white"/>
                </a:solidFill>
                <a:latin typeface="Calibri"/>
                <a:cs typeface="Arial" charset="0"/>
              </a:rPr>
              <a:t>φθορές.</a:t>
            </a:r>
            <a:endParaRPr lang="el-GR" sz="2000" dirty="0">
              <a:solidFill>
                <a:prstClr val="white"/>
              </a:solidFill>
              <a:latin typeface="Calibri"/>
              <a:cs typeface="Arial" charset="0"/>
            </a:endParaRPr>
          </a:p>
        </p:txBody>
      </p:sp>
      <p:pic>
        <p:nvPicPr>
          <p:cNvPr id="5" name="Θέση περιεχομένου 4" descr="C:\Users\user\Desktop\ΜΠΛΟΥΖΑ\12-11-2012\IMG_1794.JPG" title="Φωτογραφίες από κατασκευαστικές λεπτομέρειες του αντικειμένου αλλά και φθορές ."/>
          <p:cNvPicPr>
            <a:picLocks noGrp="1" noChangeAspect="1"/>
          </p:cNvPicPr>
          <p:nvPr>
            <p:ph idx="1"/>
          </p:nvPr>
        </p:nvPicPr>
        <p:blipFill>
          <a:blip r:embed="rId3"/>
          <a:stretch>
            <a:fillRect/>
          </a:stretch>
        </p:blipFill>
        <p:spPr>
          <a:xfrm>
            <a:off x="1059734" y="1323267"/>
            <a:ext cx="2786113" cy="2091109"/>
          </a:xfrm>
          <a:prstGeom prst="rect">
            <a:avLst/>
          </a:prstGeom>
          <a:ln>
            <a:solidFill>
              <a:srgbClr val="7030A0"/>
            </a:solidFill>
          </a:ln>
        </p:spPr>
      </p:pic>
      <p:sp>
        <p:nvSpPr>
          <p:cNvPr id="10" name="TextBox 9"/>
          <p:cNvSpPr txBox="1"/>
          <p:nvPr/>
        </p:nvSpPr>
        <p:spPr>
          <a:xfrm>
            <a:off x="1829096" y="3414376"/>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6" name="Εικόνα 5" descr="C:\Users\user\Desktop\ΜΠΛΟΥΖΑ\12-11-2012\IMG_1786.JPG" title="Φωτογραφίες από κατασκευαστικές λεπτομέρειες του αντικειμένου αλλά και φθορές ."/>
          <p:cNvPicPr>
            <a:picLocks noChangeAspect="1"/>
          </p:cNvPicPr>
          <p:nvPr/>
        </p:nvPicPr>
        <p:blipFill>
          <a:blip r:embed="rId4"/>
          <a:stretch>
            <a:fillRect/>
          </a:stretch>
        </p:blipFill>
        <p:spPr>
          <a:xfrm>
            <a:off x="5282935" y="1323267"/>
            <a:ext cx="2786113" cy="2091109"/>
          </a:xfrm>
          <a:prstGeom prst="rect">
            <a:avLst/>
          </a:prstGeom>
          <a:ln>
            <a:solidFill>
              <a:srgbClr val="7030A0"/>
            </a:solidFill>
          </a:ln>
        </p:spPr>
      </p:pic>
      <p:sp>
        <p:nvSpPr>
          <p:cNvPr id="11" name="TextBox 10"/>
          <p:cNvSpPr txBox="1"/>
          <p:nvPr/>
        </p:nvSpPr>
        <p:spPr>
          <a:xfrm>
            <a:off x="6069062" y="3401972"/>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7" name="Εικόνα 6" descr="C:\Users\user\Desktop\ΜΠΛΟΥΖΑ\12-11-2012\IMG_1793.JPG" title="Φωτογραφίες από κατασκευαστικές λεπτομέρειες του αντικειμένου αλλά και φθορές ."/>
          <p:cNvPicPr>
            <a:picLocks noChangeAspect="1"/>
          </p:cNvPicPr>
          <p:nvPr/>
        </p:nvPicPr>
        <p:blipFill>
          <a:blip r:embed="rId5"/>
          <a:stretch>
            <a:fillRect/>
          </a:stretch>
        </p:blipFill>
        <p:spPr>
          <a:xfrm>
            <a:off x="1042969" y="4447803"/>
            <a:ext cx="2786113" cy="2091109"/>
          </a:xfrm>
          <a:prstGeom prst="rect">
            <a:avLst/>
          </a:prstGeom>
          <a:ln>
            <a:solidFill>
              <a:srgbClr val="7030A0"/>
            </a:solidFill>
          </a:ln>
        </p:spPr>
      </p:pic>
      <p:sp>
        <p:nvSpPr>
          <p:cNvPr id="12" name="TextBox 11"/>
          <p:cNvSpPr txBox="1"/>
          <p:nvPr/>
        </p:nvSpPr>
        <p:spPr>
          <a:xfrm>
            <a:off x="1829096" y="6538912"/>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8" name="Εικόνα 7" descr="C:\Users\user\Desktop\ΜΠΛΟΥΖΑ\12-11-2012\IMG_1810.JPG" title="Φωτογραφίες από κατασκευαστικές λεπτομέρειες του αντικειμένου αλλά και φθορές ."/>
          <p:cNvPicPr>
            <a:picLocks noChangeAspect="1"/>
          </p:cNvPicPr>
          <p:nvPr/>
        </p:nvPicPr>
        <p:blipFill>
          <a:blip r:embed="rId6"/>
          <a:stretch>
            <a:fillRect/>
          </a:stretch>
        </p:blipFill>
        <p:spPr>
          <a:xfrm>
            <a:off x="5292080" y="4447803"/>
            <a:ext cx="2767824" cy="2072820"/>
          </a:xfrm>
          <a:prstGeom prst="rect">
            <a:avLst/>
          </a:prstGeom>
          <a:ln>
            <a:solidFill>
              <a:srgbClr val="7030A0"/>
            </a:solidFill>
          </a:ln>
        </p:spPr>
      </p:pic>
      <p:sp>
        <p:nvSpPr>
          <p:cNvPr id="13" name="TextBox 12"/>
          <p:cNvSpPr txBox="1"/>
          <p:nvPr/>
        </p:nvSpPr>
        <p:spPr>
          <a:xfrm>
            <a:off x="6069063" y="6522710"/>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a:t>
            </a:fld>
            <a:endParaRPr lang="el-GR">
              <a:solidFill>
                <a:prstClr val="black"/>
              </a:solidFill>
            </a:endParaRPr>
          </a:p>
        </p:txBody>
      </p:sp>
    </p:spTree>
    <p:extLst>
      <p:ext uri="{BB962C8B-B14F-4D97-AF65-F5344CB8AC3E}">
        <p14:creationId xmlns:p14="http://schemas.microsoft.com/office/powerpoint/2010/main" val="306274309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 name="ISPRING_RESOURCE_PATHS_HASH_PRESENTER" val="05d60b23bce8680af6b56111c05ed1737bf38"/>
</p:tagLst>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15</TotalTime>
  <Words>2366</Words>
  <Application>Microsoft Office PowerPoint</Application>
  <PresentationFormat>On-screen Show (4:3)</PresentationFormat>
  <Paragraphs>234</Paragraphs>
  <Slides>37</Slides>
  <Notes>15</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template</vt:lpstr>
      <vt:lpstr>OC_template_updated</vt:lpstr>
      <vt:lpstr>Συντήρηση Υφάσματος (Θ)</vt:lpstr>
      <vt:lpstr>Τεκμηρίωση υφασμάτινων αντικειμένων </vt:lpstr>
      <vt:lpstr>Στάδια τεκμηρίωσης </vt:lpstr>
      <vt:lpstr>Σχεδιαστική τεκμηρίωση (1 από 2) </vt:lpstr>
      <vt:lpstr>Σχεδιαστική τεκμηρίωση (2 από 2) </vt:lpstr>
      <vt:lpstr>Αποτύπωση φθορών</vt:lpstr>
      <vt:lpstr>Φωτογράφιση (1 από 3)</vt:lpstr>
      <vt:lpstr>Φωτογράφιση (2 από 3)</vt:lpstr>
      <vt:lpstr>Φωτογράφιση (3 από 3)</vt:lpstr>
      <vt:lpstr>Οπτικό μικροσκόπιο</vt:lpstr>
      <vt:lpstr>Εξέταση αντικειμένων (1 από 3)</vt:lpstr>
      <vt:lpstr>Εξέταση αντικειμένων (2 από 3)</vt:lpstr>
      <vt:lpstr>Εξέταση αντικειμένων (3 από 3)</vt:lpstr>
      <vt:lpstr>Ολοκλήρωση τεκμηρίωσης </vt:lpstr>
      <vt:lpstr>Συμπλήρωση Δελτίου Συντήρησης</vt:lpstr>
      <vt:lpstr>Παράδειγμα Δελτίου Συντήρησης</vt:lpstr>
      <vt:lpstr>Πρόγραμμα συντήρησης υφασμάτινων αντικειμένων</vt:lpstr>
      <vt:lpstr>Στάδια συντήρησης υφασμάτινων αντικειμένων</vt:lpstr>
      <vt:lpstr>Απεντόμωση – Απολύμανση</vt:lpstr>
      <vt:lpstr>Απεντόμωση – Απολύμανση </vt:lpstr>
      <vt:lpstr>Απεντόμωση</vt:lpstr>
      <vt:lpstr>Απεντόμωση με ψύξη (1 από 2)</vt:lpstr>
      <vt:lpstr>Απεντόμωση με ψύξη (2 από 2)</vt:lpstr>
      <vt:lpstr>Τρόπος εφαρμογής μεθόδου</vt:lpstr>
      <vt:lpstr>Άλλες μέθοδοι απεντόμωσης</vt:lpstr>
      <vt:lpstr>Εντομοκτόνα</vt:lpstr>
      <vt:lpstr>Απολύμανση</vt:lpstr>
      <vt:lpstr>Εμφάνιση μυκήτων</vt:lpstr>
      <vt:lpstr>Επίδραση pH και υγρασίας</vt:lpstr>
      <vt:lpstr>Άλλες μέθοδοι απολύμανσης</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Συντήρηση Υφάσματος</dc:title>
  <dc:creator>opencourses@teiath.gr</dc:creator>
  <cp:lastModifiedBy>alex</cp:lastModifiedBy>
  <cp:revision>8</cp:revision>
  <dcterms:created xsi:type="dcterms:W3CDTF">2014-09-29T12:16:50Z</dcterms:created>
  <dcterms:modified xsi:type="dcterms:W3CDTF">2015-02-24T14:25:43Z</dcterms:modified>
</cp:coreProperties>
</file>