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4"/>
  </p:notesMasterIdLst>
  <p:handoutMasterIdLst>
    <p:handoutMasterId r:id="rId45"/>
  </p:handoutMasterIdLst>
  <p:sldIdLst>
    <p:sldId id="256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331" r:id="rId30"/>
    <p:sldId id="332" r:id="rId31"/>
    <p:sldId id="336" r:id="rId32"/>
    <p:sldId id="339" r:id="rId33"/>
    <p:sldId id="337" r:id="rId34"/>
    <p:sldId id="257" r:id="rId35"/>
    <p:sldId id="340" r:id="rId36"/>
    <p:sldId id="341" r:id="rId37"/>
    <p:sldId id="342" r:id="rId38"/>
    <p:sldId id="347" r:id="rId39"/>
    <p:sldId id="348" r:id="rId40"/>
    <p:sldId id="349" r:id="rId41"/>
    <p:sldId id="345" r:id="rId42"/>
    <p:sldId id="346" r:id="rId43"/>
  </p:sldIdLst>
  <p:sldSz cx="9144000" cy="6858000" type="screen4x3"/>
  <p:notesSz cx="7104063" cy="10234613"/>
  <p:custDataLst>
    <p:tags r:id="rId4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karam2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6600"/>
    <a:srgbClr val="004B82"/>
    <a:srgbClr val="333399"/>
    <a:srgbClr val="8F4813"/>
    <a:srgbClr val="FF9900"/>
    <a:srgbClr val="FF6600"/>
    <a:srgbClr val="CC3300"/>
    <a:srgbClr val="4545C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4" autoAdjust="0"/>
    <p:restoredTop sz="91653" autoAdjust="0"/>
  </p:normalViewPr>
  <p:slideViewPr>
    <p:cSldViewPr>
      <p:cViewPr>
        <p:scale>
          <a:sx n="70" d="100"/>
          <a:sy n="70" d="100"/>
        </p:scale>
        <p:origin x="-246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7269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9446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362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733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6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0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0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36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4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6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3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1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3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search.com/photos-images/asthma-attack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Leinad-Z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rxawordonhealth.com/2011/05/03/you-can-control-your-asthma-2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pnash/602569031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creativecommons.org/licenses/by-nc-nd/2.0/deed.e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hysical_examination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High_Contras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2447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en/people-lady-female-woman-girl-23830/" TargetMode="External"/><Relationship Id="rId5" Type="http://schemas.openxmlformats.org/officeDocument/2006/relationships/hyperlink" Target="http://commons.wikimedia.org/wiki/User:High_Contrast" TargetMode="External"/><Relationship Id="rId4" Type="http://schemas.openxmlformats.org/officeDocument/2006/relationships/hyperlink" Target="http://www.clker.com/profile-1068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-24854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bay.com/en/people-lady-female-woman-girl-23830/" TargetMode="External"/><Relationship Id="rId5" Type="http://schemas.openxmlformats.org/officeDocument/2006/relationships/hyperlink" Target="http://commons.wikimedia.org/wiki/User:High_Contrast" TargetMode="External"/><Relationship Id="rId4" Type="http://schemas.openxmlformats.org/officeDocument/2006/relationships/hyperlink" Target="http://www.clker.com/profile-1068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Leinad-Z" TargetMode="External"/><Relationship Id="rId2" Type="http://schemas.openxmlformats.org/officeDocument/2006/relationships/hyperlink" Target="http://commons.wikimedia.org/wiki/File:Asthma_triggers_2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s://commons.wikimedia.org/wiki/User:7mike500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en/red-sign-black-disco-stop-green-24177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lbi.nih.gov/index.ht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hyperlink" Target="http://pixabay.com/go/?t=http://creativecommons.org/publicdomain/zero/1.0/deed.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User:Juan_Pablo_Arancibia_Medina" TargetMode="External"/><Relationship Id="rId5" Type="http://schemas.openxmlformats.org/officeDocument/2006/relationships/hyperlink" Target="http://pixabay.com/en/users/Nemo/" TargetMode="External"/><Relationship Id="rId4" Type="http://schemas.openxmlformats.org/officeDocument/2006/relationships/hyperlink" Target="http://pixabay.com/en/kids-yoga-cartoon-free-positions-35935/" TargetMode="External"/><Relationship Id="rId9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guidelines/asthma/asthgdln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Leinad-Z" TargetMode="External"/><Relationship Id="rId2" Type="http://schemas.openxmlformats.org/officeDocument/2006/relationships/hyperlink" Target="http://www.fotosearch.gr/CSP990/k9893163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search.com/photos-images/asthma-attack_2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Leinad-Z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Αναπνευστική Φυσικοθεραπεία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87624" y="2852936"/>
            <a:ext cx="6840760" cy="1996207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l-GR" sz="2700" b="1" dirty="0" smtClean="0"/>
              <a:t>Ενότητα 5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 smtClean="0"/>
              <a:t>Η Αναπνευστική Φυσικοθεραπεία στο Άσθμα (α’ μέρος)</a:t>
            </a:r>
          </a:p>
          <a:p>
            <a:r>
              <a:rPr lang="el-GR" sz="2400" dirty="0" smtClean="0"/>
              <a:t>Γραμματοπούλου Ειρήνη</a:t>
            </a:r>
            <a:r>
              <a:rPr lang="en-US" sz="2400" dirty="0" smtClean="0"/>
              <a:t>, </a:t>
            </a:r>
            <a:r>
              <a:rPr lang="el-GR" sz="2400" dirty="0"/>
              <a:t>Αναπληρώτρια Καθηγήτρια </a:t>
            </a:r>
            <a:r>
              <a:rPr lang="el-GR" sz="2400" dirty="0" smtClean="0"/>
              <a:t>Τμήμα Φυσικοθεραπείας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6505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Παράγοντες που επηρεάζουν την ανάπτυξη και την εκδήλωση του </a:t>
            </a:r>
            <a:r>
              <a:rPr lang="el-GR" dirty="0"/>
              <a:t>Ά</a:t>
            </a:r>
            <a:r>
              <a:rPr lang="el-GR" dirty="0" smtClean="0"/>
              <a:t>σθματος </a:t>
            </a: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1872208"/>
          </a:xfrm>
        </p:spPr>
        <p:txBody>
          <a:bodyPr/>
          <a:lstStyle/>
          <a:p>
            <a:pPr>
              <a:spcBef>
                <a:spcPts val="4200"/>
              </a:spcBef>
            </a:pPr>
            <a:r>
              <a:rPr lang="el-GR" sz="2400" b="1" dirty="0"/>
              <a:t>Γενετικοί </a:t>
            </a:r>
            <a:r>
              <a:rPr lang="el-GR" sz="2400" dirty="0"/>
              <a:t>παράγοντες προκαλούν την </a:t>
            </a:r>
            <a:r>
              <a:rPr lang="el-GR" sz="2400" b="1" dirty="0">
                <a:solidFill>
                  <a:srgbClr val="004B82"/>
                </a:solidFill>
              </a:rPr>
              <a:t>ανάπτυξη</a:t>
            </a:r>
            <a:r>
              <a:rPr lang="el-GR" sz="2400" dirty="0"/>
              <a:t> </a:t>
            </a:r>
            <a:r>
              <a:rPr lang="el-GR" sz="2400" dirty="0" smtClean="0"/>
              <a:t>άσθματος</a:t>
            </a:r>
            <a:endParaRPr lang="el-GR" sz="2400" dirty="0"/>
          </a:p>
          <a:p>
            <a:pPr>
              <a:spcBef>
                <a:spcPts val="4200"/>
              </a:spcBef>
            </a:pPr>
            <a:r>
              <a:rPr lang="el-GR" sz="2400" b="1" dirty="0"/>
              <a:t>Περιβαλλοντικοί</a:t>
            </a:r>
            <a:r>
              <a:rPr lang="el-GR" sz="2400" dirty="0"/>
              <a:t> παράγοντες </a:t>
            </a:r>
            <a:r>
              <a:rPr lang="el-GR" sz="2400" b="1" dirty="0">
                <a:solidFill>
                  <a:srgbClr val="820000"/>
                </a:solidFill>
              </a:rPr>
              <a:t>πυροδοτούν</a:t>
            </a:r>
            <a:r>
              <a:rPr lang="el-GR" sz="2400" dirty="0"/>
              <a:t> τα συμπτώματα </a:t>
            </a:r>
            <a:r>
              <a:rPr lang="el-GR" sz="2400" dirty="0" smtClean="0"/>
              <a:t>άσθματος</a:t>
            </a:r>
            <a:endParaRPr lang="el-GR" sz="2400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-393" y="6488668"/>
            <a:ext cx="3198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latin typeface="+mn-lt"/>
              </a:rPr>
              <a:t> (Busse et al., 2001; GINA, </a:t>
            </a:r>
            <a:r>
              <a:rPr lang="da-DK" dirty="0" smtClean="0">
                <a:latin typeface="+mn-lt"/>
              </a:rPr>
              <a:t>201</a:t>
            </a:r>
            <a:r>
              <a:rPr lang="el-GR" dirty="0" smtClean="0">
                <a:latin typeface="+mn-lt"/>
              </a:rPr>
              <a:t>2</a:t>
            </a:r>
            <a:r>
              <a:rPr lang="da-DK" dirty="0" smtClean="0">
                <a:latin typeface="+mn-lt"/>
              </a:rPr>
              <a:t>)</a:t>
            </a:r>
            <a:endParaRPr lang="da-DK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827584" y="4365104"/>
            <a:ext cx="748883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spcBef>
                <a:spcPts val="4200"/>
              </a:spcBef>
              <a:buNone/>
            </a:pPr>
            <a:r>
              <a:rPr lang="el-GR" sz="2400" dirty="0">
                <a:latin typeface="+mn-lt"/>
              </a:rPr>
              <a:t>Οι 2 αυτοί μηχανισμοί είναι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πολύπλοκοι και διαδραστικοί</a:t>
            </a:r>
          </a:p>
        </p:txBody>
      </p:sp>
    </p:spTree>
    <p:extLst>
      <p:ext uri="{BB962C8B-B14F-4D97-AF65-F5344CB8AC3E}">
        <p14:creationId xmlns:p14="http://schemas.microsoft.com/office/powerpoint/2010/main" val="25576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Παράγοντες που επηρεάζουν την ανάπτυξη και την εκδήλωση του Άσθματος </a:t>
            </a:r>
            <a:r>
              <a:rPr lang="el-GR" sz="3200" b="0" dirty="0" smtClean="0"/>
              <a:t>(2 από </a:t>
            </a:r>
            <a:r>
              <a:rPr lang="el-GR" sz="3200" b="0" dirty="0"/>
              <a:t>3)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38437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el-GR" sz="2400" b="1" dirty="0">
                <a:solidFill>
                  <a:srgbClr val="820000"/>
                </a:solidFill>
              </a:rPr>
              <a:t>Γενετικοί παράγοντες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Γονίδια που προδιαθέτουν για ατοπία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Γονίδια που προδιαθέτουν για υπεραντιδραστικότητα των αεραγωγών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Παχυσαρκία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Φύλο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67544" y="6237312"/>
            <a:ext cx="1391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(GINA, </a:t>
            </a:r>
            <a:r>
              <a:rPr lang="en-US" dirty="0" smtClean="0">
                <a:latin typeface="+mn-lt"/>
              </a:rPr>
              <a:t>201</a:t>
            </a:r>
            <a:r>
              <a:rPr lang="el-GR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99592" y="2132856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23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Παράγοντες που επηρεάζουν την ανάπτυξη και την εκδήλωση του Άσθματος </a:t>
            </a:r>
            <a:r>
              <a:rPr lang="el-GR" sz="3600" b="0" dirty="0" smtClean="0"/>
              <a:t>(3 από </a:t>
            </a:r>
            <a:r>
              <a:rPr lang="el-GR" sz="3600" b="0" dirty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el-GR" sz="2400" b="1" dirty="0">
                <a:solidFill>
                  <a:srgbClr val="820000"/>
                </a:solidFill>
              </a:rPr>
              <a:t>Περιβαλλοντικοί παράγοντες </a:t>
            </a:r>
            <a:endParaRPr lang="el-GR" sz="2400" b="1" dirty="0" smtClean="0">
              <a:solidFill>
                <a:srgbClr val="820000"/>
              </a:solidFill>
            </a:endParaRPr>
          </a:p>
          <a:p>
            <a:pPr>
              <a:spcBef>
                <a:spcPts val="1200"/>
              </a:spcBef>
            </a:pPr>
            <a:r>
              <a:rPr lang="el-GR" sz="2400" dirty="0" smtClean="0"/>
              <a:t>Αλλεργιογόνα </a:t>
            </a:r>
            <a:endParaRPr lang="el-GR" sz="2400" dirty="0"/>
          </a:p>
          <a:p>
            <a:pPr marL="627063" indent="-271463">
              <a:spcBef>
                <a:spcPts val="1200"/>
              </a:spcBef>
              <a:buFont typeface="Calibri" pitchFamily="34" charset="0"/>
              <a:buChar char="‐"/>
            </a:pPr>
            <a:r>
              <a:rPr lang="el-GR" sz="2400" u="sng" dirty="0" smtClean="0"/>
              <a:t>Εσωτερικού χώρου</a:t>
            </a:r>
            <a:endParaRPr lang="el-GR" sz="2400" dirty="0"/>
          </a:p>
          <a:p>
            <a:pPr marL="627063" indent="-271463">
              <a:spcBef>
                <a:spcPts val="1200"/>
              </a:spcBef>
              <a:buFont typeface="Calibri" pitchFamily="34" charset="0"/>
              <a:buChar char="‐"/>
            </a:pPr>
            <a:r>
              <a:rPr lang="el-GR" sz="2400" u="sng" dirty="0" smtClean="0"/>
              <a:t>Εξωτερικού χώρου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Λοιμώξεις (κυρίως ιογενείς</a:t>
            </a:r>
            <a:r>
              <a:rPr lang="el-GR" sz="2400" dirty="0" smtClean="0"/>
              <a:t>)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Επαγγελματικοί </a:t>
            </a:r>
            <a:r>
              <a:rPr lang="el-GR" sz="2400" dirty="0" smtClean="0"/>
              <a:t>ευαισθητοποιητές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Καπνός (παθητικό </a:t>
            </a:r>
            <a:r>
              <a:rPr lang="en-US" sz="2400" dirty="0" smtClean="0"/>
              <a:t>- </a:t>
            </a:r>
            <a:r>
              <a:rPr lang="el-GR" sz="2400" dirty="0" smtClean="0"/>
              <a:t>ενεργητικό </a:t>
            </a:r>
            <a:r>
              <a:rPr lang="el-GR" sz="2400" dirty="0"/>
              <a:t>κάπνισμα</a:t>
            </a:r>
            <a:r>
              <a:rPr lang="el-GR" sz="2400" dirty="0" smtClean="0"/>
              <a:t>)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Διατροφή 		</a:t>
            </a:r>
          </a:p>
          <a:p>
            <a:pPr>
              <a:spcBef>
                <a:spcPts val="1200"/>
              </a:spcBef>
            </a:pP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6531433"/>
            <a:ext cx="1391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(GINA, </a:t>
            </a:r>
            <a:r>
              <a:rPr lang="en-US" dirty="0" smtClean="0">
                <a:latin typeface="+mn-lt"/>
              </a:rPr>
              <a:t>201</a:t>
            </a:r>
            <a:r>
              <a:rPr lang="el-GR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99592" y="1916832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8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Άσθματος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652859" y="2276872"/>
            <a:ext cx="26642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Αιτιολογικά</a:t>
            </a:r>
            <a:r>
              <a:rPr lang="el-GR" sz="2400" dirty="0" smtClean="0">
                <a:latin typeface="+mn-lt"/>
              </a:rPr>
              <a:t>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 ατοπικό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 μη </a:t>
            </a:r>
            <a:r>
              <a:rPr lang="el-GR" sz="2400" dirty="0">
                <a:latin typeface="+mn-lt"/>
              </a:rPr>
              <a:t>ατοπικό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4952" y="6488668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(Gina, </a:t>
            </a:r>
            <a:r>
              <a:rPr lang="en-US" dirty="0" smtClean="0">
                <a:latin typeface="+mn-lt"/>
              </a:rPr>
              <a:t>201</a:t>
            </a:r>
            <a:r>
              <a:rPr lang="el-GR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12594" y="63843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4499992" y="2276872"/>
            <a:ext cx="39127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Ανάλογα με τη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σοβαρότητα</a:t>
            </a:r>
            <a:r>
              <a:rPr lang="el-GR" sz="2400" dirty="0" smtClean="0">
                <a:latin typeface="+mn-lt"/>
              </a:rPr>
              <a:t>: </a:t>
            </a:r>
            <a:endParaRPr lang="el-GR" sz="2400" dirty="0">
              <a:latin typeface="+mn-lt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 διαλείπον </a:t>
            </a:r>
            <a:endParaRPr lang="el-GR" sz="2400" dirty="0">
              <a:latin typeface="+mn-lt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 ήπιο </a:t>
            </a:r>
            <a:endParaRPr lang="el-GR" sz="2400" dirty="0">
              <a:latin typeface="+mn-lt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 μέτριο </a:t>
            </a:r>
            <a:endParaRPr lang="el-GR" sz="2400" dirty="0">
              <a:latin typeface="+mn-lt"/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 σοβαρό </a:t>
            </a:r>
            <a:r>
              <a:rPr lang="el-GR" sz="2400" dirty="0">
                <a:latin typeface="+mn-lt"/>
              </a:rPr>
              <a:t>άσθμα</a:t>
            </a:r>
          </a:p>
        </p:txBody>
      </p:sp>
    </p:spTree>
    <p:extLst>
      <p:ext uri="{BB962C8B-B14F-4D97-AF65-F5344CB8AC3E}">
        <p14:creationId xmlns:p14="http://schemas.microsoft.com/office/powerpoint/2010/main" val="12634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Κατευθυντήριες γραμμές για την αντιμετώπιση του Άσθματος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600" b="1" dirty="0" smtClean="0"/>
              <a:t>ΣΤΟΧΟΙ</a:t>
            </a:r>
            <a:r>
              <a:rPr lang="el-GR" sz="2600" b="1" dirty="0"/>
              <a:t>:</a:t>
            </a:r>
          </a:p>
          <a:p>
            <a:pPr>
              <a:spcBef>
                <a:spcPts val="24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Έλεγχος των συμπτωμάτων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Φυσιολογικά επίπεδα </a:t>
            </a:r>
            <a:r>
              <a:rPr lang="el-GR" sz="2400" dirty="0" smtClean="0"/>
              <a:t>δραστηριότητας</a:t>
            </a:r>
            <a:r>
              <a:rPr lang="en-US" sz="2400" dirty="0" smtClean="0"/>
              <a:t>/</a:t>
            </a:r>
            <a:r>
              <a:rPr lang="el-GR" sz="2400" dirty="0" smtClean="0"/>
              <a:t>σωματικής άσκησης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 smtClean="0"/>
              <a:t>Πνευμονική </a:t>
            </a:r>
            <a:r>
              <a:rPr lang="el-GR" sz="2400" dirty="0"/>
              <a:t>λειτουργία κοντά στα φυσιολογικά </a:t>
            </a:r>
            <a:r>
              <a:rPr lang="el-GR" sz="2400" dirty="0" smtClean="0"/>
              <a:t>επίπεδα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Πρόληψη </a:t>
            </a:r>
            <a:r>
              <a:rPr lang="el-GR" sz="2400" dirty="0" smtClean="0"/>
              <a:t>παροξυσμών 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Αποφυγή παρενεργειών από τα φάρμακα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Πρόληψη </a:t>
            </a:r>
            <a:r>
              <a:rPr lang="el-GR" sz="2400" dirty="0" smtClean="0"/>
              <a:t>θνησιμότητας</a:t>
            </a:r>
            <a:endParaRPr lang="el-G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3717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20071" y="6204286"/>
            <a:ext cx="3379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Stock Photography of Asthma word cloud concept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Αποθήκη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Φωτογραφίας,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Royalty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Free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(Χωρίς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Δικαιώματα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1772816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Ορθογώνιο"/>
          <p:cNvSpPr/>
          <p:nvPr/>
        </p:nvSpPr>
        <p:spPr>
          <a:xfrm>
            <a:off x="251520" y="630932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(Gina, 201</a:t>
            </a:r>
            <a:r>
              <a:rPr lang="el-GR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του Άσθματος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152128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l-GR" sz="2600" b="1" dirty="0" smtClean="0">
                <a:solidFill>
                  <a:srgbClr val="820000"/>
                </a:solidFill>
              </a:rPr>
              <a:t>Ορισμός</a:t>
            </a:r>
            <a:endParaRPr lang="en-US" sz="2600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O</a:t>
            </a:r>
            <a:r>
              <a:rPr lang="el-GR" sz="2400" dirty="0" smtClean="0"/>
              <a:t> </a:t>
            </a:r>
            <a:r>
              <a:rPr lang="el-GR" sz="2400" dirty="0"/>
              <a:t>βαθμός στον οποίο ελαχιστοποιούνται οι εκδηλώσεις της πάθησης και επιτυγχάνονται οι στόχοι της θεραπείας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262" y="3299503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l-GR" sz="2400" b="1" dirty="0">
                <a:solidFill>
                  <a:srgbClr val="004B82"/>
                </a:solidFill>
                <a:latin typeface="Calibri"/>
              </a:rPr>
              <a:t>Έλεγχος άσθματος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3767" y="3293887"/>
            <a:ext cx="3125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Έ</a:t>
            </a:r>
            <a:r>
              <a:rPr lang="el-GR" sz="2400" dirty="0" smtClean="0">
                <a:latin typeface="+mn-lt"/>
              </a:rPr>
              <a:t>λεγχος </a:t>
            </a:r>
            <a:r>
              <a:rPr lang="el-GR" sz="2400" dirty="0">
                <a:latin typeface="+mn-lt"/>
              </a:rPr>
              <a:t>συμπτωμάτων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3767" y="4322230"/>
            <a:ext cx="4185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000000"/>
                </a:solidFill>
                <a:latin typeface="+mn-lt"/>
                <a:sym typeface="Wingdings 3" pitchFamily="18" charset="2"/>
              </a:rPr>
              <a:t>Επιλογή </a:t>
            </a:r>
            <a:r>
              <a:rPr lang="el-GR" sz="2400" dirty="0">
                <a:solidFill>
                  <a:srgbClr val="000000"/>
                </a:solidFill>
                <a:latin typeface="+mn-lt"/>
                <a:sym typeface="Wingdings 3" pitchFamily="18" charset="2"/>
              </a:rPr>
              <a:t>θεραπευτικής </a:t>
            </a:r>
            <a:r>
              <a:rPr lang="el-GR" sz="2400" dirty="0">
                <a:solidFill>
                  <a:srgbClr val="000000"/>
                </a:solidFill>
                <a:latin typeface="+mn-lt"/>
              </a:rPr>
              <a:t>αγωγής </a:t>
            </a:r>
            <a:endParaRPr lang="el-GR" sz="24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3767" y="3784353"/>
            <a:ext cx="4970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Καταλληλότητα θεραπευτικής αγωγής 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453262" y="5229200"/>
            <a:ext cx="2108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004B82"/>
                </a:solidFill>
                <a:latin typeface="+mn-lt"/>
              </a:rPr>
              <a:t>	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Αξιολόγηση </a:t>
            </a:r>
            <a:endParaRPr lang="el-GR" sz="2400" b="1" dirty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7529" y="5228949"/>
            <a:ext cx="2969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1 εβδομάδα - 3 μήνες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6488668"/>
            <a:ext cx="567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(Bateman, 2006; Roche et al., 2005; Li et al., 2005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cxnSp>
        <p:nvCxnSpPr>
          <p:cNvPr id="18" name="Straight Connector 17"/>
          <p:cNvCxnSpPr>
            <a:endCxn id="3" idx="3"/>
          </p:cNvCxnSpPr>
          <p:nvPr/>
        </p:nvCxnSpPr>
        <p:spPr>
          <a:xfrm>
            <a:off x="525271" y="1772816"/>
            <a:ext cx="81615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5271" y="2780928"/>
            <a:ext cx="8223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3447640" y="3457295"/>
            <a:ext cx="401659" cy="23054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2" name="Right Arrow 21"/>
          <p:cNvSpPr/>
          <p:nvPr/>
        </p:nvSpPr>
        <p:spPr>
          <a:xfrm>
            <a:off x="3447640" y="3953593"/>
            <a:ext cx="401659" cy="23054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" name="Right Arrow 22"/>
          <p:cNvSpPr/>
          <p:nvPr/>
        </p:nvSpPr>
        <p:spPr>
          <a:xfrm>
            <a:off x="3447640" y="4461490"/>
            <a:ext cx="401659" cy="23054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4" name="Right Arrow 23"/>
          <p:cNvSpPr/>
          <p:nvPr/>
        </p:nvSpPr>
        <p:spPr>
          <a:xfrm>
            <a:off x="2561788" y="5365424"/>
            <a:ext cx="401659" cy="23054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42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του Άσθματος </a:t>
            </a:r>
            <a:r>
              <a:rPr lang="el-GR" sz="3200" b="0" dirty="0" smtClean="0"/>
              <a:t>(2 από 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76" y="1196752"/>
            <a:ext cx="8147248" cy="864096"/>
          </a:xfrm>
          <a:ln>
            <a:solidFill>
              <a:srgbClr val="82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 βέλτιστος έλεγχος του άσθματος δεν έχει πραγματοποιηθεί </a:t>
            </a:r>
            <a:r>
              <a:rPr lang="el-GR" sz="2400" dirty="0" smtClean="0"/>
              <a:t>παγκόσμια για </a:t>
            </a:r>
            <a:r>
              <a:rPr lang="el-GR" sz="2400" dirty="0"/>
              <a:t>την πλειοψηφία των ασθενών </a:t>
            </a:r>
            <a:r>
              <a:rPr lang="el-GR" sz="2000" dirty="0" smtClean="0"/>
              <a:t>(</a:t>
            </a:r>
            <a:r>
              <a:rPr lang="el-GR" sz="2000" dirty="0"/>
              <a:t>Bateman et al., 2004)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29" y="2420888"/>
            <a:ext cx="3029942" cy="2383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5229200"/>
            <a:ext cx="70922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>
                <a:solidFill>
                  <a:srgbClr val="820000"/>
                </a:solidFill>
                <a:latin typeface="+mn-lt"/>
              </a:rPr>
              <a:t>Μη ελεγχόμενο άσθμα</a:t>
            </a:r>
          </a:p>
          <a:p>
            <a:r>
              <a:rPr lang="el-GR" sz="2400" dirty="0" smtClean="0">
                <a:latin typeface="+mn-lt"/>
              </a:rPr>
              <a:t>Ευρώπη</a:t>
            </a:r>
            <a:r>
              <a:rPr lang="el-GR" sz="2400" dirty="0">
                <a:latin typeface="+mn-lt"/>
              </a:rPr>
              <a:t>: 40-60% </a:t>
            </a:r>
            <a:r>
              <a:rPr lang="el-GR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Vervloet et al., 2006) </a:t>
            </a:r>
          </a:p>
          <a:p>
            <a:r>
              <a:rPr lang="el-GR" sz="2400" dirty="0" smtClean="0">
                <a:latin typeface="+mn-lt"/>
              </a:rPr>
              <a:t>Ελλάδα</a:t>
            </a:r>
            <a:r>
              <a:rPr lang="el-GR" sz="2400" dirty="0">
                <a:latin typeface="+mn-lt"/>
              </a:rPr>
              <a:t>: 65% </a:t>
            </a:r>
            <a:r>
              <a:rPr lang="el-GR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Grammatopoulou et al</a:t>
            </a:r>
            <a:r>
              <a:rPr lang="en-US" sz="2000" dirty="0" smtClean="0">
                <a:latin typeface="+mn-lt"/>
              </a:rPr>
              <a:t>.</a:t>
            </a:r>
            <a:r>
              <a:rPr lang="el-GR" sz="2000" dirty="0" smtClean="0">
                <a:latin typeface="+mn-lt"/>
              </a:rPr>
              <a:t>,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2010) </a:t>
            </a: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759406" y="4941179"/>
            <a:ext cx="1625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srxawordonhealth.com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του Άσθματος </a:t>
            </a:r>
            <a:r>
              <a:rPr lang="el-GR" sz="3200" b="0" dirty="0" smtClean="0"/>
              <a:t>(3 </a:t>
            </a:r>
            <a:r>
              <a:rPr lang="el-GR" sz="3200" b="0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Υπεύθυνοι παράγοντες για την αποτυχία απόκτησης ελέγχου του </a:t>
            </a:r>
            <a:r>
              <a:rPr lang="el-GR" sz="2600" b="1" dirty="0" smtClean="0">
                <a:solidFill>
                  <a:srgbClr val="820000"/>
                </a:solidFill>
              </a:rPr>
              <a:t>άσθματος</a:t>
            </a:r>
            <a:endParaRPr lang="el-GR" sz="2600" b="1" dirty="0">
              <a:solidFill>
                <a:srgbClr val="820000"/>
              </a:solidFill>
            </a:endParaRP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/>
              <a:t>Η</a:t>
            </a:r>
            <a:r>
              <a:rPr lang="el-GR" sz="2400" dirty="0" smtClean="0"/>
              <a:t> </a:t>
            </a:r>
            <a:r>
              <a:rPr lang="el-GR" sz="2400" dirty="0"/>
              <a:t>μη εφαρμογή των κατευθυντήριων γραμμών στην πρωτοβάθμια φροντίδας υγείας 		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/>
              <a:t>Η</a:t>
            </a:r>
            <a:r>
              <a:rPr lang="el-GR" sz="2400" dirty="0" smtClean="0"/>
              <a:t> </a:t>
            </a:r>
            <a:r>
              <a:rPr lang="el-GR" sz="2400" dirty="0"/>
              <a:t>υποτίμηση της σοβαρότητας κ η υπερεκτίμηση του ελέγχου της πάθησης από ιατρούς και </a:t>
            </a:r>
            <a:r>
              <a:rPr lang="el-GR" sz="2400" dirty="0" smtClean="0"/>
              <a:t>ασθενείς </a:t>
            </a:r>
            <a:r>
              <a:rPr lang="el-GR" sz="2400" dirty="0"/>
              <a:t>	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/>
              <a:t>Η</a:t>
            </a:r>
            <a:r>
              <a:rPr lang="el-GR" sz="2400" dirty="0" smtClean="0"/>
              <a:t> </a:t>
            </a:r>
            <a:r>
              <a:rPr lang="el-GR" sz="2400" dirty="0"/>
              <a:t>μη συνεκτίμηση </a:t>
            </a:r>
            <a:r>
              <a:rPr lang="el-GR" sz="2400" dirty="0" smtClean="0"/>
              <a:t>άλλων παραγόντων, </a:t>
            </a:r>
            <a:r>
              <a:rPr lang="el-GR" sz="2400" dirty="0"/>
              <a:t>όπως οι επιπτώσεις στην QoL 		</a:t>
            </a:r>
          </a:p>
          <a:p>
            <a:pPr>
              <a:spcBef>
                <a:spcPts val="1800"/>
              </a:spcBef>
              <a:buFont typeface="Wingdings" pitchFamily="2" charset="2"/>
              <a:buChar char="Ø"/>
            </a:pPr>
            <a:r>
              <a:rPr lang="el-GR" sz="2400" dirty="0" smtClean="0"/>
              <a:t>Οικονομικοί </a:t>
            </a:r>
            <a:r>
              <a:rPr lang="el-GR" sz="2400" dirty="0"/>
              <a:t>και πολιτισμικοί παράγοντες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11669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(Asthma in America, 1998; Rabe </a:t>
            </a:r>
            <a:r>
              <a:rPr lang="en-US" dirty="0" smtClean="0">
                <a:latin typeface="+mn-lt"/>
              </a:rPr>
              <a:t>et al</a:t>
            </a:r>
            <a:r>
              <a:rPr lang="el-GR" dirty="0" smtClean="0">
                <a:latin typeface="+mn-lt"/>
              </a:rPr>
              <a:t>., </a:t>
            </a:r>
            <a:r>
              <a:rPr lang="el-GR" dirty="0">
                <a:latin typeface="+mn-lt"/>
              </a:rPr>
              <a:t>2000; </a:t>
            </a:r>
            <a:r>
              <a:rPr lang="en-US" dirty="0">
                <a:latin typeface="+mn-lt"/>
              </a:rPr>
              <a:t>Bateman </a:t>
            </a:r>
            <a:r>
              <a:rPr lang="en-US" dirty="0" smtClean="0">
                <a:latin typeface="+mn-lt"/>
              </a:rPr>
              <a:t>et al</a:t>
            </a:r>
            <a:r>
              <a:rPr lang="el-GR" dirty="0" smtClean="0">
                <a:latin typeface="+mn-lt"/>
              </a:rPr>
              <a:t>., </a:t>
            </a:r>
            <a:r>
              <a:rPr lang="el-GR" dirty="0">
                <a:latin typeface="+mn-lt"/>
              </a:rPr>
              <a:t>2004; </a:t>
            </a:r>
            <a:r>
              <a:rPr lang="en-US" dirty="0">
                <a:latin typeface="+mn-lt"/>
              </a:rPr>
              <a:t>Roche &amp; Godard, 2007)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25270" y="2204864"/>
            <a:ext cx="81615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47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Σοβαρότητα  Άσθματος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6707088" cy="460851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l-GR" sz="2400" b="1" dirty="0">
                <a:solidFill>
                  <a:srgbClr val="820000"/>
                </a:solidFill>
              </a:rPr>
              <a:t>Είναι</a:t>
            </a:r>
            <a:r>
              <a:rPr lang="el-GR" sz="2400" dirty="0"/>
              <a:t> ο βαθμός των παθοφυσιολογικών </a:t>
            </a:r>
            <a:r>
              <a:rPr lang="el-GR" sz="2400" dirty="0" smtClean="0"/>
              <a:t>αλλοιώσεων</a:t>
            </a:r>
            <a:endParaRPr lang="el-GR" sz="2400" dirty="0"/>
          </a:p>
          <a:p>
            <a:pPr>
              <a:spcAft>
                <a:spcPts val="1200"/>
              </a:spcAft>
            </a:pPr>
            <a:r>
              <a:rPr lang="el-GR" sz="2400" b="1" dirty="0">
                <a:solidFill>
                  <a:srgbClr val="820000"/>
                </a:solidFill>
              </a:rPr>
              <a:t>Καθορίζεται πριν την αντιμετώπιση της πάθησης </a:t>
            </a:r>
            <a:r>
              <a:rPr lang="el-GR" sz="2400" dirty="0"/>
              <a:t>με βάση τα συμπτώματα κ τους δείκτες στένωσης των </a:t>
            </a:r>
            <a:r>
              <a:rPr lang="el-GR" sz="2400" dirty="0" smtClean="0"/>
              <a:t>αεραγωγών</a:t>
            </a:r>
            <a:endParaRPr lang="el-GR" sz="2400" dirty="0"/>
          </a:p>
          <a:p>
            <a:pPr>
              <a:spcAft>
                <a:spcPts val="1200"/>
              </a:spcAft>
            </a:pPr>
            <a:r>
              <a:rPr lang="el-GR" sz="2400" b="1" dirty="0">
                <a:solidFill>
                  <a:srgbClr val="820000"/>
                </a:solidFill>
              </a:rPr>
              <a:t>Αξιολογείται μετά από 6 μήνες ή 1 χρόνο, </a:t>
            </a:r>
            <a:r>
              <a:rPr lang="el-GR" sz="2400" dirty="0"/>
              <a:t>εφόσον αποκτηθεί κ διατηρηθεί ο έλεγχος του άσθματος για τουλάχιστον 3 μήνες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150114"/>
            <a:ext cx="42839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(</a:t>
            </a:r>
            <a:r>
              <a:rPr lang="el-GR" dirty="0" smtClean="0">
                <a:latin typeface="+mn-lt"/>
              </a:rPr>
              <a:t>Bateman, 2006; </a:t>
            </a:r>
            <a:r>
              <a:rPr lang="en-US" dirty="0" smtClean="0">
                <a:latin typeface="+mn-lt"/>
              </a:rPr>
              <a:t>Humbert et al., 2007</a:t>
            </a:r>
            <a:r>
              <a:rPr lang="el-GR" dirty="0" smtClean="0">
                <a:latin typeface="+mn-lt"/>
              </a:rPr>
              <a:t>; GINA, 2</a:t>
            </a:r>
            <a:r>
              <a:rPr lang="en-US" dirty="0" smtClean="0">
                <a:latin typeface="+mn-lt"/>
              </a:rPr>
              <a:t>012)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grpSp>
        <p:nvGrpSpPr>
          <p:cNvPr id="7" name="Group 6"/>
          <p:cNvGrpSpPr/>
          <p:nvPr/>
        </p:nvGrpSpPr>
        <p:grpSpPr>
          <a:xfrm>
            <a:off x="7199784" y="2204864"/>
            <a:ext cx="1944216" cy="2736304"/>
            <a:chOff x="6855442" y="1700808"/>
            <a:chExt cx="2448272" cy="3312368"/>
          </a:xfrm>
        </p:grpSpPr>
        <p:pic>
          <p:nvPicPr>
            <p:cNvPr id="1026" name="Picture 2" descr="C:\Users\alex\Desktop\Silver_ribb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1700808"/>
              <a:ext cx="1974537" cy="331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644271">
              <a:off x="6855442" y="3079992"/>
              <a:ext cx="2448272" cy="553998"/>
            </a:xfrm>
            <a:prstGeom prst="rect">
              <a:avLst/>
            </a:prstGeom>
            <a:noFill/>
            <a:scene3d>
              <a:camera prst="perspectiveContrastingLeftFacing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latin typeface="+mn-lt"/>
                </a:rPr>
                <a:t>ASTHMA</a:t>
              </a:r>
              <a:endParaRPr lang="el-GR" sz="30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16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Άσθματος</a:t>
            </a:r>
            <a:r>
              <a:rPr lang="en-US" dirty="0" smtClean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Πίνακας)</a:t>
            </a:r>
            <a:endParaRPr lang="el-GR" sz="3200" b="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797936"/>
              </p:ext>
            </p:extLst>
          </p:nvPr>
        </p:nvGraphicFramePr>
        <p:xfrm>
          <a:off x="179512" y="1052736"/>
          <a:ext cx="8784976" cy="5212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89189"/>
                <a:gridCol w="2162310"/>
                <a:gridCol w="2193618"/>
                <a:gridCol w="2339859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Ταξινόμηση</a:t>
                      </a:r>
                      <a:endParaRPr lang="el-GR" sz="2000" b="1" dirty="0">
                        <a:solidFill>
                          <a:srgbClr val="820000"/>
                        </a:solidFill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«Καλά ελεγχόμενο»</a:t>
                      </a:r>
                      <a:endParaRPr lang="el-GR" sz="2000" b="1" dirty="0">
                        <a:solidFill>
                          <a:srgbClr val="820000"/>
                        </a:solidFill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«Όχι</a:t>
                      </a:r>
                      <a:r>
                        <a:rPr lang="el-GR" sz="2000" baseline="0" dirty="0" smtClean="0"/>
                        <a:t> καλά ελεγχόμενο»</a:t>
                      </a:r>
                      <a:endParaRPr lang="el-GR" sz="2000" b="1" dirty="0">
                        <a:solidFill>
                          <a:srgbClr val="820000"/>
                        </a:solidFill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«Πολύ φτωχά ελεγχόμενο»</a:t>
                      </a:r>
                      <a:endParaRPr lang="el-GR" sz="2000" b="1" dirty="0">
                        <a:solidFill>
                          <a:srgbClr val="820000"/>
                        </a:solidFill>
                      </a:endParaRPr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Συμπτώματα ημέρας</a:t>
                      </a:r>
                      <a:endParaRPr lang="el-GR" sz="2000" b="1" dirty="0">
                        <a:solidFill>
                          <a:srgbClr val="004B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≤ 2 φορές / εβδ.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&gt; 2 φορές / εβδ.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καθημερινά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Περιορισμοί</a:t>
                      </a:r>
                      <a:r>
                        <a:rPr lang="el-GR" sz="2000" b="1" baseline="0" dirty="0" smtClean="0"/>
                        <a:t> Δραστηριότητας</a:t>
                      </a:r>
                      <a:endParaRPr lang="el-GR" sz="2000" b="1" dirty="0">
                        <a:solidFill>
                          <a:srgbClr val="004B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Κανένας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Κάποιοι 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Πλήρης περιορισμός 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Νυχτερινά</a:t>
                      </a:r>
                      <a:r>
                        <a:rPr lang="el-GR" sz="2000" b="1" baseline="0" dirty="0" smtClean="0"/>
                        <a:t> Συμπτώματα / Ξύπνημα τη νύχτα</a:t>
                      </a:r>
                      <a:endParaRPr lang="el-GR" sz="2000" b="1" dirty="0">
                        <a:solidFill>
                          <a:srgbClr val="004B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≤ 2 φορές / μήνα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 – 3 φορές / μήνα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≥ 4 φορές / εβδ.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Ανακουφιστική χρήση β2 - αγωνιστών</a:t>
                      </a:r>
                      <a:endParaRPr lang="el-GR" sz="2000" b="1" dirty="0">
                        <a:solidFill>
                          <a:srgbClr val="004B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≤ 2 φορές / εβδ.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&gt;</a:t>
                      </a:r>
                      <a:r>
                        <a:rPr lang="el-GR" sz="2000" baseline="0" dirty="0" smtClean="0"/>
                        <a:t> 2 φορές / εβδ.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Πολλές φορές /</a:t>
                      </a:r>
                      <a:r>
                        <a:rPr lang="el-GR" sz="2000" baseline="0" dirty="0" smtClean="0"/>
                        <a:t> ημέρα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FEV1 </a:t>
                      </a:r>
                      <a:r>
                        <a:rPr lang="el-GR" sz="2000" b="1" dirty="0" smtClean="0"/>
                        <a:t>ή </a:t>
                      </a:r>
                      <a:r>
                        <a:rPr lang="en-US" sz="2000" b="1" dirty="0" smtClean="0"/>
                        <a:t>PEF</a:t>
                      </a:r>
                      <a:endParaRPr lang="el-GR" sz="2000" b="1" dirty="0">
                        <a:solidFill>
                          <a:srgbClr val="004B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&gt; 80% προβλ. 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60 – 80% προβλ.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&lt; 60% προβλ.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Παροξυσμοί</a:t>
                      </a:r>
                      <a:r>
                        <a:rPr lang="el-GR" sz="2000" b="1" baseline="0" dirty="0" smtClean="0"/>
                        <a:t> </a:t>
                      </a:r>
                      <a:endParaRPr lang="el-GR" sz="2000" b="1" dirty="0">
                        <a:solidFill>
                          <a:srgbClr val="004B8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Κανένας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0</a:t>
                      </a:r>
                      <a:r>
                        <a:rPr lang="el-GR" sz="2000" baseline="0" dirty="0" smtClean="0"/>
                        <a:t> – 1 / χρόνο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≥ 2 φορές / χρόνο</a:t>
                      </a:r>
                      <a:endParaRPr lang="el-GR" sz="2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492009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(GINA, </a:t>
            </a:r>
            <a:r>
              <a:rPr lang="en-US" dirty="0" smtClean="0">
                <a:latin typeface="+mn-lt"/>
              </a:rPr>
              <a:t>2012</a:t>
            </a:r>
            <a:r>
              <a:rPr lang="el-GR" dirty="0" smtClean="0">
                <a:latin typeface="+mn-lt"/>
              </a:rPr>
              <a:t>)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75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700" dirty="0" smtClean="0"/>
              <a:t>Η Αναπνευστική Φυσικοθεραπεία στο </a:t>
            </a:r>
            <a:r>
              <a:rPr lang="el-GR" sz="3700" dirty="0"/>
              <a:t>Ά</a:t>
            </a:r>
            <a:r>
              <a:rPr lang="el-GR" sz="3700" dirty="0" smtClean="0"/>
              <a:t>σθμα</a:t>
            </a:r>
            <a:endParaRPr lang="el-GR" sz="3700" dirty="0"/>
          </a:p>
        </p:txBody>
      </p:sp>
      <p:sp>
        <p:nvSpPr>
          <p:cNvPr id="9" name="Rectangle 8"/>
          <p:cNvSpPr/>
          <p:nvPr/>
        </p:nvSpPr>
        <p:spPr>
          <a:xfrm>
            <a:off x="2383635" y="4869160"/>
            <a:ext cx="4034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Asthma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 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PNASH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endParaRPr lang="el-GR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CC BY-NC-ND 2.0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130280" cy="3294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2" y="537321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l-GR" sz="2400" b="1" dirty="0">
                <a:latin typeface="+mn-lt"/>
              </a:rPr>
              <a:t>Λέξεις κλειδιά: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Άσθμα, Έλεγχος άσθματος, Επανεκπαίδευση της αναπνοής, Εκπαιδευτικές συνεδρίες,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Αυτο-διαχείριση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του άσθματος</a:t>
            </a:r>
          </a:p>
        </p:txBody>
      </p:sp>
    </p:spTree>
    <p:extLst>
      <p:ext uri="{BB962C8B-B14F-4D97-AF65-F5344CB8AC3E}">
        <p14:creationId xmlns:p14="http://schemas.microsoft.com/office/powerpoint/2010/main" val="21160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0" y="375546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Απαραίτητες προϋποθέσεις για την απόκτηση ελέγχου του </a:t>
            </a:r>
            <a:r>
              <a:rPr lang="el-GR" dirty="0"/>
              <a:t>Ά</a:t>
            </a:r>
            <a:r>
              <a:rPr lang="el-GR" dirty="0" smtClean="0"/>
              <a:t>σθματος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6131024" cy="4104456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3000"/>
              </a:spcBef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/>
              <a:t>Ανάπτυξη συνεργασίας </a:t>
            </a:r>
            <a:r>
              <a:rPr lang="el-GR" sz="2400" dirty="0" smtClean="0"/>
              <a:t>ασθενή / ιατρού</a:t>
            </a:r>
            <a:endParaRPr lang="el-GR" sz="2400" dirty="0"/>
          </a:p>
          <a:p>
            <a:pPr marL="457200" indent="-457200">
              <a:spcBef>
                <a:spcPts val="3000"/>
              </a:spcBef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/>
              <a:t>Εντοπισμός  και  μείωση της έκθεσης σε εκλυτικούς </a:t>
            </a:r>
            <a:r>
              <a:rPr lang="el-GR" sz="2400" dirty="0" smtClean="0"/>
              <a:t>παράγοντες</a:t>
            </a:r>
            <a:endParaRPr lang="el-GR" sz="2400" dirty="0"/>
          </a:p>
          <a:p>
            <a:pPr marL="457200" indent="-457200">
              <a:spcBef>
                <a:spcPts val="3000"/>
              </a:spcBef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/>
              <a:t>Αξιολόγηση, θεραπεία και επανέλεγχος του </a:t>
            </a:r>
            <a:r>
              <a:rPr lang="el-GR" sz="2400" dirty="0" smtClean="0"/>
              <a:t>άσθματος</a:t>
            </a:r>
            <a:endParaRPr lang="el-GR" sz="2400" dirty="0"/>
          </a:p>
          <a:p>
            <a:pPr marL="457200" indent="-457200">
              <a:spcBef>
                <a:spcPts val="3000"/>
              </a:spcBef>
              <a:buClr>
                <a:srgbClr val="820000"/>
              </a:buClr>
              <a:buFont typeface="Wingdings" pitchFamily="2" charset="2"/>
              <a:buChar char="q"/>
            </a:pPr>
            <a:r>
              <a:rPr lang="el-GR" sz="2400" dirty="0"/>
              <a:t>Διαχείριση  παροξυσμών του </a:t>
            </a:r>
            <a:r>
              <a:rPr lang="el-GR" sz="2400" dirty="0" smtClean="0"/>
              <a:t>άσθματος</a:t>
            </a:r>
            <a:endParaRPr lang="el-GR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6515681"/>
            <a:ext cx="144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(GINA, </a:t>
            </a:r>
            <a:r>
              <a:rPr lang="en-US" dirty="0" smtClean="0">
                <a:latin typeface="+mn-lt"/>
              </a:rPr>
              <a:t>2012) 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2276872"/>
            <a:ext cx="1699219" cy="2421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28301" y="4797152"/>
            <a:ext cx="1883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Physical examination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High_Contrast,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ως κοινό κτήμα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5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1. Ανάπτυξη συνεργασίας Ασθενή / Ιατρού </a:t>
            </a:r>
            <a:br>
              <a:rPr lang="el-GR" dirty="0" smtClean="0"/>
            </a:br>
            <a:r>
              <a:rPr lang="el-GR" sz="3600" b="0" dirty="0" smtClean="0"/>
              <a:t>(</a:t>
            </a:r>
            <a:r>
              <a:rPr lang="el-GR" sz="3600" b="0" dirty="0"/>
              <a:t>1 από 2</a:t>
            </a:r>
            <a:r>
              <a:rPr lang="el-GR" sz="3600" b="0" dirty="0" smtClean="0"/>
              <a:t>)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01" y="1859848"/>
            <a:ext cx="6707088" cy="201622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u="sng" dirty="0" smtClean="0"/>
              <a:t>Είναι </a:t>
            </a:r>
            <a:r>
              <a:rPr lang="el-GR" sz="2400" u="sng" dirty="0"/>
              <a:t>απαραίτητη προϋπόθεση </a:t>
            </a:r>
            <a:r>
              <a:rPr lang="el-GR" sz="2400" dirty="0"/>
              <a:t>για την επιτυχή αντιμετώπιση του </a:t>
            </a:r>
            <a:r>
              <a:rPr lang="el-GR" sz="2400" dirty="0" smtClean="0"/>
              <a:t>άσθματος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u="sng" dirty="0"/>
              <a:t>Στόχος της </a:t>
            </a:r>
            <a:r>
              <a:rPr lang="el-GR" sz="2400" dirty="0"/>
              <a:t>είναι η απόκτηση γνώσεων και δεξιοτήτων </a:t>
            </a:r>
            <a:r>
              <a:rPr lang="el-GR" sz="2400" dirty="0" smtClean="0"/>
              <a:t>για </a:t>
            </a:r>
            <a:r>
              <a:rPr lang="el-GR" sz="2400" dirty="0"/>
              <a:t>την αυτοδιαχείριση του άσθματος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2280" y="2592000"/>
            <a:ext cx="115212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ASTHMA ACTION PLAN</a:t>
            </a:r>
            <a:endParaRPr lang="el-GR" sz="20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048" y="3749179"/>
            <a:ext cx="787732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Σ</a:t>
            </a:r>
            <a:r>
              <a:rPr lang="el-GR" sz="2400" dirty="0" smtClean="0">
                <a:latin typeface="+mn-lt"/>
              </a:rPr>
              <a:t>υζητείται </a:t>
            </a:r>
            <a:r>
              <a:rPr lang="el-GR" sz="2400" dirty="0">
                <a:latin typeface="+mn-lt"/>
              </a:rPr>
              <a:t>και συναποφασίζεται το γραπτό εξατομικευμένο σχέδιο δράσης (αυτο-καταγραφή συμπτωμάτων, PEF) </a:t>
            </a:r>
            <a:r>
              <a:rPr lang="el-GR" sz="2400" dirty="0" smtClean="0">
                <a:latin typeface="+mn-lt"/>
              </a:rPr>
              <a:t>καθώς και </a:t>
            </a:r>
            <a:r>
              <a:rPr lang="el-GR" sz="2400" dirty="0">
                <a:latin typeface="+mn-lt"/>
              </a:rPr>
              <a:t>η επανεκτίμηση του επιπέδου ελέγχου του </a:t>
            </a:r>
            <a:r>
              <a:rPr lang="el-GR" sz="2400" dirty="0" smtClean="0">
                <a:latin typeface="+mn-lt"/>
              </a:rPr>
              <a:t>άσθματος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Η εκπαίδευση του ασθενή </a:t>
            </a:r>
            <a:r>
              <a:rPr lang="el-GR" sz="2400" dirty="0">
                <a:latin typeface="+mn-lt"/>
              </a:rPr>
              <a:t>με άσθμα είναι αναπόσπαστο μέρος της αλληλεπίδρασης  θεραπευτή-ασθενή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346" y="6488668"/>
            <a:ext cx="144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 (GINA, </a:t>
            </a:r>
            <a:r>
              <a:rPr lang="en-US" dirty="0" smtClean="0">
                <a:latin typeface="+mn-lt"/>
              </a:rPr>
              <a:t>2012)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86873"/>
            <a:ext cx="1457059" cy="29141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42243" y="3908923"/>
            <a:ext cx="1883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Woman Doctor 1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 ,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sz="1200" u="sng" dirty="0">
                <a:latin typeface="+mn-lt"/>
                <a:hlinkClick r:id="rId4"/>
              </a:rPr>
              <a:t>OCAL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,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/>
              </a:rPr>
              <a:t>Public Domain CC0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05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 smtClean="0"/>
              <a:t>1. Ανάπτυξη συνεργασίας Ασθενή / </a:t>
            </a:r>
            <a:r>
              <a:rPr lang="el-GR" sz="3600" dirty="0"/>
              <a:t>Ιατρού 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200" b="0" dirty="0" smtClean="0"/>
              <a:t>(</a:t>
            </a:r>
            <a:r>
              <a:rPr lang="en-US" sz="3200" b="0" dirty="0" smtClean="0"/>
              <a:t>2</a:t>
            </a:r>
            <a:r>
              <a:rPr lang="el-GR" sz="3200" b="0" dirty="0" smtClean="0"/>
              <a:t> από </a:t>
            </a:r>
            <a:r>
              <a:rPr lang="el-GR" sz="3200" b="0" dirty="0"/>
              <a:t>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37950"/>
            <a:ext cx="8229600" cy="766914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l-GR" sz="2600" b="1" dirty="0">
                <a:solidFill>
                  <a:srgbClr val="820000"/>
                </a:solidFill>
              </a:rPr>
              <a:t>Ο ασθενής ενημερώνεται και εκπαιδεύεται ώστε να</a:t>
            </a:r>
            <a:r>
              <a:rPr lang="el-GR" sz="2600" b="1" dirty="0" smtClean="0">
                <a:solidFill>
                  <a:srgbClr val="820000"/>
                </a:solidFill>
              </a:rPr>
              <a:t>:</a:t>
            </a:r>
            <a:endParaRPr lang="el-GR" sz="2600" b="1" dirty="0">
              <a:solidFill>
                <a:srgbClr val="82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(GINA, </a:t>
            </a:r>
            <a:r>
              <a:rPr lang="en-US" dirty="0" smtClean="0">
                <a:latin typeface="+mn-lt"/>
              </a:rPr>
              <a:t>201</a:t>
            </a:r>
            <a:r>
              <a:rPr lang="el-GR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5536" y="2033585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333450"/>
            <a:ext cx="3059832" cy="19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2060848"/>
            <a:ext cx="648072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Αποφεύγει τους εκλυτικούς παράγοντες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Λαμβάνει τα φάρμακά του σωστά και να </a:t>
            </a:r>
            <a:r>
              <a:rPr lang="el-GR" sz="2400" dirty="0" smtClean="0">
                <a:latin typeface="+mn-lt"/>
              </a:rPr>
              <a:t>αντιληφθεί </a:t>
            </a:r>
            <a:r>
              <a:rPr lang="el-GR" sz="2400" dirty="0">
                <a:latin typeface="+mn-lt"/>
              </a:rPr>
              <a:t>τη διαφορά </a:t>
            </a:r>
            <a:r>
              <a:rPr lang="el-GR" sz="2400" dirty="0" smtClean="0">
                <a:latin typeface="+mn-lt"/>
              </a:rPr>
              <a:t>μεταξύ «θεραπευτικού</a:t>
            </a:r>
            <a:r>
              <a:rPr lang="el-GR" sz="2400" dirty="0">
                <a:latin typeface="+mn-lt"/>
              </a:rPr>
              <a:t>» </a:t>
            </a:r>
            <a:r>
              <a:rPr lang="el-GR" sz="2400" dirty="0" smtClean="0">
                <a:latin typeface="+mn-lt"/>
              </a:rPr>
              <a:t>και </a:t>
            </a:r>
            <a:r>
              <a:rPr lang="el-GR" sz="2400" dirty="0">
                <a:latin typeface="+mn-lt"/>
              </a:rPr>
              <a:t>«ανακουφιστικού» φαρμάκου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 smtClean="0">
                <a:latin typeface="+mn-lt"/>
              </a:rPr>
              <a:t>Αξιολογεί </a:t>
            </a:r>
            <a:r>
              <a:rPr lang="el-GR" sz="2400" dirty="0">
                <a:latin typeface="+mn-lt"/>
              </a:rPr>
              <a:t>την </a:t>
            </a:r>
            <a:r>
              <a:rPr lang="el-GR" sz="2400" dirty="0" smtClean="0">
                <a:latin typeface="+mn-lt"/>
              </a:rPr>
              <a:t>κατάσταση της πάθησής του </a:t>
            </a:r>
            <a:r>
              <a:rPr lang="el-GR" sz="2400" dirty="0">
                <a:latin typeface="+mn-lt"/>
              </a:rPr>
              <a:t>καταγράφοντας συμπτώματα </a:t>
            </a:r>
            <a:r>
              <a:rPr lang="el-GR" sz="2400" dirty="0" smtClean="0">
                <a:latin typeface="+mn-lt"/>
              </a:rPr>
              <a:t>και </a:t>
            </a:r>
            <a:r>
              <a:rPr lang="el-GR" sz="2400" dirty="0">
                <a:latin typeface="+mn-lt"/>
              </a:rPr>
              <a:t>PEF 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400" dirty="0">
                <a:latin typeface="+mn-lt"/>
              </a:rPr>
              <a:t>Αναγνωρίζει </a:t>
            </a:r>
            <a:r>
              <a:rPr lang="el-GR" sz="2400" dirty="0" smtClean="0">
                <a:latin typeface="+mn-lt"/>
              </a:rPr>
              <a:t>τα συμπτώματα επιδείνωσης και </a:t>
            </a:r>
            <a:r>
              <a:rPr lang="el-GR" sz="2400" dirty="0">
                <a:latin typeface="+mn-lt"/>
              </a:rPr>
              <a:t>να τα αυτοδιαχειρίζεται  προχωρώντας σε κατάλληλες δράσεις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2240" y="386104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ΑΣΘΜΑ</a:t>
            </a:r>
            <a:endParaRPr lang="el-GR" sz="2400" b="1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54756" y="5661248"/>
            <a:ext cx="2021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People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 ,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sz="1200" u="sng" dirty="0">
                <a:latin typeface="+mn-lt"/>
                <a:hlinkClick r:id="rId4"/>
              </a:rPr>
              <a:t>OCAL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,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/>
              </a:rPr>
              <a:t>Public Domain CC0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95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2. Εντοπισμός  και  Μείωση της </a:t>
            </a:r>
            <a:r>
              <a:rPr lang="el-GR" dirty="0"/>
              <a:t>Έ</a:t>
            </a:r>
            <a:r>
              <a:rPr lang="el-GR" dirty="0" smtClean="0"/>
              <a:t>κθεσης σε Εκλυτικούς Παράγοντες του </a:t>
            </a:r>
            <a:r>
              <a:rPr lang="el-GR" dirty="0"/>
              <a:t>Ά</a:t>
            </a:r>
            <a:r>
              <a:rPr lang="el-GR" dirty="0" smtClean="0"/>
              <a:t>σθματος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2251961"/>
            <a:ext cx="3960440" cy="22322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 smtClean="0"/>
              <a:t>Έγκαιρος προσδιορισμός</a:t>
            </a:r>
          </a:p>
          <a:p>
            <a:pPr>
              <a:spcBef>
                <a:spcPts val="1200"/>
              </a:spcBef>
              <a:buNone/>
            </a:pP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 smtClean="0"/>
              <a:t>Μείωση </a:t>
            </a:r>
            <a:r>
              <a:rPr lang="el-GR" sz="2400" dirty="0"/>
              <a:t>ή αποφυγή της </a:t>
            </a:r>
            <a:r>
              <a:rPr lang="el-GR" sz="2400" dirty="0" smtClean="0"/>
              <a:t>έκθεσης</a:t>
            </a:r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6508483"/>
            <a:ext cx="1391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(GINA, </a:t>
            </a:r>
            <a:r>
              <a:rPr lang="en-US" dirty="0" smtClean="0">
                <a:latin typeface="+mn-lt"/>
              </a:rPr>
              <a:t>201</a:t>
            </a:r>
            <a:r>
              <a:rPr lang="el-GR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6983" y="6265994"/>
            <a:ext cx="4661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Asthma triggers 2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7mike5000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0478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4098" name="Picture 2" descr="C:\Users\alex\Desktop\Asthma_triggers_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96630"/>
            <a:ext cx="4661669" cy="4769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3. Αξιολόγηση, θεραπεία και  παρακολούθηση του </a:t>
            </a:r>
            <a:r>
              <a:rPr lang="el-GR" dirty="0"/>
              <a:t>Ά</a:t>
            </a:r>
            <a:r>
              <a:rPr lang="el-GR" dirty="0" smtClean="0"/>
              <a:t>σθματος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3960440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spcAft>
                <a:spcPts val="600"/>
              </a:spcAft>
              <a:buNone/>
            </a:pPr>
            <a:r>
              <a:rPr lang="el-GR" sz="2400" b="1" dirty="0">
                <a:solidFill>
                  <a:srgbClr val="820000"/>
                </a:solidFill>
              </a:rPr>
              <a:t>Ο κλινικός έλεγχος του άσθματος </a:t>
            </a:r>
            <a:r>
              <a:rPr lang="el-GR" sz="2400" dirty="0"/>
              <a:t>μπορεί να πραγματοποιηθεί μέσα από μια συνεχή διαδικασία που περιλαμβάνει</a:t>
            </a:r>
            <a:r>
              <a:rPr lang="el-GR" sz="2400" dirty="0" smtClean="0"/>
              <a:t>:</a:t>
            </a:r>
            <a:endParaRPr lang="el-GR" sz="2400" dirty="0"/>
          </a:p>
          <a:p>
            <a:pPr>
              <a:spcBef>
                <a:spcPts val="3000"/>
              </a:spcBef>
              <a:buFont typeface="Wingdings" pitchFamily="2" charset="2"/>
              <a:buChar char="ü"/>
            </a:pPr>
            <a:r>
              <a:rPr lang="el-GR" sz="2400" dirty="0" smtClean="0"/>
              <a:t>Αξιολόγηση </a:t>
            </a:r>
            <a:r>
              <a:rPr lang="el-GR" sz="2400" dirty="0"/>
              <a:t>του ελέγχου του άσθματος </a:t>
            </a:r>
            <a:endParaRPr lang="el-GR" sz="2000" dirty="0"/>
          </a:p>
          <a:p>
            <a:pPr>
              <a:spcBef>
                <a:spcPts val="3000"/>
              </a:spcBef>
              <a:buFont typeface="Wingdings" pitchFamily="2" charset="2"/>
              <a:buChar char="ü"/>
            </a:pPr>
            <a:r>
              <a:rPr lang="el-GR" sz="2400" dirty="0" smtClean="0"/>
              <a:t>Κατάλληλη </a:t>
            </a:r>
            <a:r>
              <a:rPr lang="el-GR" sz="2400" dirty="0"/>
              <a:t>αγωγή για την επίτευξη του </a:t>
            </a:r>
            <a:r>
              <a:rPr lang="el-GR" sz="2400" dirty="0" smtClean="0"/>
              <a:t>ελέγχου της πάθησης</a:t>
            </a:r>
            <a:endParaRPr lang="el-GR" sz="2400" dirty="0"/>
          </a:p>
          <a:p>
            <a:pPr>
              <a:spcBef>
                <a:spcPts val="3000"/>
              </a:spcBef>
              <a:buFont typeface="Wingdings" pitchFamily="2" charset="2"/>
              <a:buChar char="ü"/>
            </a:pPr>
            <a:r>
              <a:rPr lang="el-GR" sz="2400" dirty="0" smtClean="0"/>
              <a:t>Επαναξιολόγηση </a:t>
            </a:r>
            <a:r>
              <a:rPr lang="el-GR" sz="2400" dirty="0"/>
              <a:t>του ελέγχου της </a:t>
            </a:r>
            <a:r>
              <a:rPr lang="el-GR" sz="2400" dirty="0" smtClean="0"/>
              <a:t>πάθησης (1-3 μήνες)</a:t>
            </a:r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1554" y="6489003"/>
            <a:ext cx="1391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(GINA, </a:t>
            </a:r>
            <a:r>
              <a:rPr lang="en-US" dirty="0" smtClean="0">
                <a:latin typeface="+mn-lt"/>
              </a:rPr>
              <a:t>201</a:t>
            </a:r>
            <a:r>
              <a:rPr lang="el-GR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11560" y="2708920"/>
            <a:ext cx="78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7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4. Διαχείριση των παροξυσμών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29" y="1521299"/>
            <a:ext cx="8229600" cy="1368152"/>
          </a:xfr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dirty="0" smtClean="0"/>
              <a:t>Οι </a:t>
            </a:r>
            <a:r>
              <a:rPr lang="el-GR" sz="2400" dirty="0"/>
              <a:t>παροξυσμοί του άσθματος είναι επεισόδια προοδευτικά αυξανόμενης δύσπνοιας, βήχα, συριγμού, ή σφιξίματος στο στήθος, ή ένας συνδυασμός αυτών των </a:t>
            </a:r>
            <a:r>
              <a:rPr lang="el-GR" sz="2400" dirty="0" smtClean="0"/>
              <a:t>συμπτωμάτων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-10665" y="6477518"/>
            <a:ext cx="1391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(GINA, </a:t>
            </a:r>
            <a:r>
              <a:rPr lang="en-US" dirty="0" smtClean="0">
                <a:latin typeface="+mn-lt"/>
              </a:rPr>
              <a:t>201</a:t>
            </a:r>
            <a:r>
              <a:rPr lang="el-GR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482858" y="3284984"/>
            <a:ext cx="8185779" cy="461665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ts val="1800"/>
              </a:spcBef>
            </a:pPr>
            <a:r>
              <a:rPr lang="el-GR" sz="2400" dirty="0">
                <a:latin typeface="+mn-lt"/>
              </a:rPr>
              <a:t>Μια κρίση άσθματος μπορεί να είναι απειλητική για τη ζωή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2857" y="4110171"/>
            <a:ext cx="8185779" cy="830997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Σε παροξυσμό άσθματος, ο</a:t>
            </a:r>
            <a:r>
              <a:rPr lang="el-GR" sz="2400" dirty="0" smtClean="0">
                <a:latin typeface="+mn-lt"/>
              </a:rPr>
              <a:t>ι </a:t>
            </a:r>
            <a:r>
              <a:rPr lang="el-GR" sz="2400" dirty="0">
                <a:latin typeface="+mn-lt"/>
              </a:rPr>
              <a:t>ασθενείς </a:t>
            </a:r>
            <a:r>
              <a:rPr lang="el-GR" sz="2400" dirty="0" smtClean="0">
                <a:latin typeface="+mn-lt"/>
              </a:rPr>
              <a:t>πρέπει </a:t>
            </a:r>
            <a:r>
              <a:rPr lang="el-GR" sz="2400" dirty="0">
                <a:latin typeface="+mn-lt"/>
              </a:rPr>
              <a:t>να αναζητούν έγκαιρα επείγουσα </a:t>
            </a:r>
            <a:r>
              <a:rPr lang="el-GR" sz="2400" dirty="0" smtClean="0">
                <a:latin typeface="+mn-lt"/>
              </a:rPr>
              <a:t>περίθαλψη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33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Πλάνο διαχείρισης των </a:t>
            </a:r>
            <a:r>
              <a:rPr lang="el-GR" dirty="0" smtClean="0"/>
              <a:t>παροξυσμών άσθματος «3 </a:t>
            </a:r>
            <a:r>
              <a:rPr lang="el-GR" dirty="0"/>
              <a:t>ζωνών</a:t>
            </a:r>
            <a:r>
              <a:rPr lang="el-GR" dirty="0" smtClean="0"/>
              <a:t>»</a:t>
            </a:r>
            <a:endParaRPr lang="el-G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26" y="1484784"/>
            <a:ext cx="4086349" cy="4807469"/>
          </a:xfrm>
        </p:spPr>
      </p:pic>
      <p:sp>
        <p:nvSpPr>
          <p:cNvPr id="6" name="TextBox 5"/>
          <p:cNvSpPr txBox="1"/>
          <p:nvPr/>
        </p:nvSpPr>
        <p:spPr>
          <a:xfrm>
            <a:off x="3978000" y="2291379"/>
            <a:ext cx="12241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+mn-lt"/>
              </a:rPr>
              <a:t>Emergency Get Help NOW</a:t>
            </a:r>
            <a:endParaRPr lang="el-GR" sz="15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5829" y="3654036"/>
            <a:ext cx="935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+mn-lt"/>
              </a:rPr>
              <a:t>Asthma Control Slipping</a:t>
            </a:r>
            <a:endParaRPr lang="el-GR" sz="15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0852" y="5148000"/>
            <a:ext cx="935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+mn-lt"/>
              </a:rPr>
              <a:t>Asthma Control OK</a:t>
            </a:r>
            <a:endParaRPr lang="el-GR" sz="15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1840" y="6309320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red sign black disco stop green icon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outline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61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0" y="216024"/>
            <a:ext cx="9094680" cy="908720"/>
          </a:xfrm>
        </p:spPr>
        <p:txBody>
          <a:bodyPr>
            <a:noAutofit/>
          </a:bodyPr>
          <a:lstStyle/>
          <a:p>
            <a:r>
              <a:rPr lang="el-GR" dirty="0"/>
              <a:t>Πλάνο Δράσης σ</a:t>
            </a:r>
            <a:r>
              <a:rPr lang="el-GR" dirty="0" smtClean="0"/>
              <a:t>ε Παροξυσμό </a:t>
            </a:r>
            <a:r>
              <a:rPr lang="el-GR" dirty="0"/>
              <a:t>Άσθματος  </a:t>
            </a:r>
            <a:r>
              <a:rPr lang="el-GR" sz="3800" dirty="0" smtClean="0"/>
              <a:t/>
            </a:r>
            <a:br>
              <a:rPr lang="el-GR" sz="3800" dirty="0" smtClean="0"/>
            </a:br>
            <a:r>
              <a:rPr lang="el-GR" sz="2800" b="0" dirty="0" smtClean="0"/>
              <a:t>(</a:t>
            </a:r>
            <a:r>
              <a:rPr lang="el-GR" sz="2800" b="0" dirty="0"/>
              <a:t>1 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32" y="2420888"/>
            <a:ext cx="3456384" cy="3528392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l-GR" sz="2400" b="1" dirty="0" smtClean="0">
                <a:solidFill>
                  <a:srgbClr val="006600"/>
                </a:solidFill>
              </a:rPr>
              <a:t>Έχετε όλα αυτά</a:t>
            </a:r>
            <a:r>
              <a:rPr lang="en-US" sz="2400" b="1" dirty="0" smtClean="0">
                <a:solidFill>
                  <a:srgbClr val="006600"/>
                </a:solidFill>
              </a:rPr>
              <a:t>:</a:t>
            </a:r>
            <a:endParaRPr lang="el-GR" sz="2400" b="1" dirty="0" smtClean="0">
              <a:solidFill>
                <a:srgbClr val="006600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dirty="0" smtClean="0"/>
              <a:t>Εύκολη αναπνοή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Καθόλου βήχα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Πλήρη δραστηριότητα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Συνεχή ύπνο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1" y="1386354"/>
            <a:ext cx="845000" cy="6480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677413" y="323325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</a:pPr>
            <a:r>
              <a:rPr lang="el-GR" sz="2400" b="1" dirty="0">
                <a:solidFill>
                  <a:srgbClr val="006600"/>
                </a:solidFill>
                <a:latin typeface="+mn-lt"/>
              </a:rPr>
              <a:t>Συνεχίστε να παίρνετε τα φάρμακα </a:t>
            </a:r>
            <a:r>
              <a:rPr lang="el-GR" sz="2400" b="1" dirty="0" smtClean="0">
                <a:solidFill>
                  <a:srgbClr val="006600"/>
                </a:solidFill>
                <a:latin typeface="+mn-lt"/>
              </a:rPr>
              <a:t>«συντήρησης» </a:t>
            </a:r>
            <a:r>
              <a:rPr lang="el-GR" sz="2400" b="1" dirty="0">
                <a:solidFill>
                  <a:srgbClr val="006600"/>
                </a:solidFill>
                <a:latin typeface="+mn-lt"/>
              </a:rPr>
              <a:t>του άσθματος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18" y="1511206"/>
            <a:ext cx="2294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l-GR" sz="2800" b="1" dirty="0" smtClean="0">
                <a:solidFill>
                  <a:srgbClr val="006600"/>
                </a:solidFill>
                <a:latin typeface="+mn-lt"/>
              </a:rPr>
              <a:t>Πράσινη ζώνη</a:t>
            </a:r>
            <a:endParaRPr lang="el-GR" sz="2800" b="1" dirty="0">
              <a:solidFill>
                <a:srgbClr val="006600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991" y="2276872"/>
            <a:ext cx="78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355976" y="2544995"/>
            <a:ext cx="0" cy="2632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683568" y="6021288"/>
            <a:ext cx="2129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</a:t>
            </a:r>
            <a:r>
              <a:rPr lang="en-US" dirty="0" smtClean="0"/>
              <a:t>Ring et al</a:t>
            </a:r>
            <a:r>
              <a:rPr lang="el-GR" dirty="0" smtClean="0"/>
              <a:t>., 2011)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90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" y="216024"/>
            <a:ext cx="9116580" cy="908720"/>
          </a:xfrm>
        </p:spPr>
        <p:txBody>
          <a:bodyPr>
            <a:noAutofit/>
          </a:bodyPr>
          <a:lstStyle/>
          <a:p>
            <a:r>
              <a:rPr lang="el-GR" dirty="0"/>
              <a:t>Πλάνο Δράσης </a:t>
            </a:r>
            <a:r>
              <a:rPr lang="el-GR" dirty="0" smtClean="0"/>
              <a:t>σε Παροξυσμό Άσθματος </a:t>
            </a:r>
            <a:r>
              <a:rPr lang="el-GR" sz="2800" b="0" dirty="0" smtClean="0"/>
              <a:t>(2 </a:t>
            </a:r>
            <a:r>
              <a:rPr lang="el-GR" sz="2800" b="0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32" y="2420888"/>
            <a:ext cx="3456384" cy="3528392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Έχετε </a:t>
            </a:r>
            <a:r>
              <a:rPr lang="el-GR" sz="2400" b="1" u="sng" dirty="0">
                <a:solidFill>
                  <a:schemeClr val="accent6">
                    <a:lumMod val="75000"/>
                  </a:schemeClr>
                </a:solidFill>
              </a:rPr>
              <a:t>κάποια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από αυτά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l-G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l-GR" sz="2400" dirty="0">
                <a:solidFill>
                  <a:prstClr val="black"/>
                </a:solidFill>
              </a:rPr>
              <a:t>Συμ/τα κρυολογήματος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solidFill>
                  <a:prstClr val="black"/>
                </a:solidFill>
              </a:rPr>
              <a:t>Βήχα / σφύριγμα εκπνοή</a:t>
            </a:r>
          </a:p>
          <a:p>
            <a:pPr>
              <a:spcBef>
                <a:spcPts val="600"/>
              </a:spcBef>
            </a:pPr>
            <a:r>
              <a:rPr lang="el-GR" sz="2400" dirty="0" smtClean="0">
                <a:solidFill>
                  <a:prstClr val="black"/>
                </a:solidFill>
              </a:rPr>
              <a:t>Σφίξιμο </a:t>
            </a:r>
            <a:r>
              <a:rPr lang="el-GR" sz="2400" dirty="0">
                <a:solidFill>
                  <a:prstClr val="black"/>
                </a:solidFill>
              </a:rPr>
              <a:t>στο θώρακα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solidFill>
                  <a:prstClr val="black"/>
                </a:solidFill>
              </a:rPr>
              <a:t>Ξύπνημα στον ύπνο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solidFill>
                  <a:prstClr val="black"/>
                </a:solidFill>
              </a:rPr>
              <a:t>Περιορισμό δραστηριοτήτων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1" y="1386354"/>
            <a:ext cx="845000" cy="6480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571089" y="2420888"/>
            <a:ext cx="4572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Συνεχίστε τα φάρμακα συντήρησης και προσθέστε το «ανακουφιστικό» φάρμακο</a:t>
            </a:r>
          </a:p>
          <a:p>
            <a:pPr lvl="0">
              <a:spcBef>
                <a:spcPts val="600"/>
              </a:spcBef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(πλάγια ημικαθιστή θέση, αναπνοή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από τη μύτη στον 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T.V.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με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αναπνευστικές παύσεις)</a:t>
            </a:r>
          </a:p>
          <a:p>
            <a:pPr lvl="0">
              <a:spcBef>
                <a:spcPts val="600"/>
              </a:spcBef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Αν για &gt; 2 φορές / εβδ. 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τα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συμπτώματα επιμένουν, ή δεν αποδίδει το «ανακουφιστικό» φάρμακο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καλέστε τον ιατρό σας</a:t>
            </a:r>
            <a:endParaRPr lang="el-GR" sz="2400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6431" y="1511206"/>
            <a:ext cx="2147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Κίτρινη Ζώνη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991" y="2276872"/>
            <a:ext cx="78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355976" y="2544996"/>
            <a:ext cx="0" cy="369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Ορθογώνιο"/>
          <p:cNvSpPr/>
          <p:nvPr/>
        </p:nvSpPr>
        <p:spPr>
          <a:xfrm>
            <a:off x="683568" y="6021288"/>
            <a:ext cx="2129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</a:t>
            </a:r>
            <a:r>
              <a:rPr lang="en-US" dirty="0" smtClean="0"/>
              <a:t>Ring et al</a:t>
            </a:r>
            <a:r>
              <a:rPr lang="el-GR" dirty="0" smtClean="0"/>
              <a:t>., 2011)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90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" y="216024"/>
            <a:ext cx="9094680" cy="908720"/>
          </a:xfrm>
        </p:spPr>
        <p:txBody>
          <a:bodyPr>
            <a:noAutofit/>
          </a:bodyPr>
          <a:lstStyle/>
          <a:p>
            <a:r>
              <a:rPr lang="el-GR" sz="3800" dirty="0"/>
              <a:t>Πλάνο Δράσης </a:t>
            </a:r>
            <a:r>
              <a:rPr lang="el-GR" sz="3800" dirty="0" smtClean="0"/>
              <a:t>σε Παροξυσμό Άσθματος </a:t>
            </a:r>
            <a:br>
              <a:rPr lang="el-GR" sz="3800" dirty="0" smtClean="0"/>
            </a:br>
            <a:r>
              <a:rPr lang="el-GR" sz="2800" b="0" dirty="0" smtClean="0"/>
              <a:t>(3 </a:t>
            </a:r>
            <a:r>
              <a:rPr lang="el-GR" sz="2800" b="0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2420888"/>
            <a:ext cx="4248477" cy="3744416"/>
          </a:xfrm>
        </p:spPr>
        <p:txBody>
          <a:bodyPr>
            <a:noAutofit/>
          </a:bodyPr>
          <a:lstStyle/>
          <a:p>
            <a:pPr marL="0" lvl="0" indent="0">
              <a:spcBef>
                <a:spcPts val="600"/>
              </a:spcBef>
              <a:buNone/>
            </a:pPr>
            <a:r>
              <a:rPr lang="el-GR" sz="2400" b="1" dirty="0" smtClean="0">
                <a:solidFill>
                  <a:srgbClr val="820000"/>
                </a:solidFill>
              </a:rPr>
              <a:t>Αν</a:t>
            </a:r>
            <a:r>
              <a:rPr lang="en-US" sz="2400" b="1" dirty="0" smtClean="0">
                <a:solidFill>
                  <a:srgbClr val="820000"/>
                </a:solidFill>
              </a:rPr>
              <a:t>: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0"/>
              </a:spcBef>
            </a:pPr>
            <a:r>
              <a:rPr lang="el-GR" sz="2400" dirty="0"/>
              <a:t>Δεν μπορείτε να </a:t>
            </a:r>
            <a:r>
              <a:rPr lang="el-GR" sz="2400" dirty="0" smtClean="0"/>
              <a:t>μιλήσετε, να </a:t>
            </a:r>
            <a:r>
              <a:rPr lang="el-GR" sz="2400" dirty="0"/>
              <a:t>φάτε ή να περπατήσετε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Το </a:t>
            </a:r>
            <a:r>
              <a:rPr lang="el-GR" sz="2400" dirty="0" smtClean="0"/>
              <a:t>«ανακουφιστικό» φάρμακο δε </a:t>
            </a:r>
            <a:r>
              <a:rPr lang="el-GR" sz="2400" dirty="0"/>
              <a:t>βοηθάει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Αναπνέετε </a:t>
            </a:r>
            <a:r>
              <a:rPr lang="el-GR" sz="2400" dirty="0" smtClean="0"/>
              <a:t>γρήγορα και με </a:t>
            </a:r>
            <a:r>
              <a:rPr lang="el-GR" sz="2400" dirty="0"/>
              <a:t>δυσκολία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Μελανιάζουν χείλη και νύχια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Νοιώθετε κόπωση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Προβάλλουν οι πλευρές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1" y="1386354"/>
            <a:ext cx="845000" cy="6480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571089" y="25449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800"/>
              </a:spcBef>
            </a:pPr>
            <a:r>
              <a:rPr lang="el-GR" sz="2400" dirty="0">
                <a:solidFill>
                  <a:prstClr val="black"/>
                </a:solidFill>
                <a:latin typeface="+mn-lt"/>
              </a:rPr>
              <a:t>Συνεχίστε τα φάρμακα συντήρησης και το «ανακουφιστικό» φάρμακο και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ΖΗΤΗΣΤΕ ΒΟΗΘΕΙΑ  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(</a:t>
            </a:r>
            <a:r>
              <a:rPr lang="el-GR" sz="2400" dirty="0" smtClean="0">
                <a:solidFill>
                  <a:prstClr val="black"/>
                </a:solidFill>
                <a:latin typeface="+mn-lt"/>
              </a:rPr>
              <a:t>ιατρό / ασθενοφόρο</a:t>
            </a:r>
            <a:r>
              <a:rPr lang="el-GR" sz="2400" dirty="0">
                <a:solidFill>
                  <a:prstClr val="black"/>
                </a:solidFill>
                <a:latin typeface="+mn-lt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6869" y="1511206"/>
            <a:ext cx="224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l-GR" sz="2800" b="1" dirty="0" smtClean="0">
                <a:solidFill>
                  <a:srgbClr val="820000"/>
                </a:solidFill>
                <a:latin typeface="+mn-lt"/>
              </a:rPr>
              <a:t>Κόκκινη Ζώνη</a:t>
            </a:r>
            <a:endParaRPr lang="el-GR" sz="2800" b="1" dirty="0">
              <a:solidFill>
                <a:srgbClr val="820000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3991" y="2276872"/>
            <a:ext cx="78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355976" y="2544996"/>
            <a:ext cx="0" cy="3692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251520" y="6309320"/>
            <a:ext cx="2129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</a:t>
            </a:r>
            <a:r>
              <a:rPr lang="en-US" dirty="0" smtClean="0"/>
              <a:t>Ring et al</a:t>
            </a:r>
            <a:r>
              <a:rPr lang="el-GR" dirty="0" smtClean="0"/>
              <a:t>., 2011)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55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3142678" y="1017039"/>
            <a:ext cx="2736304" cy="2304256"/>
          </a:xfrm>
          <a:prstGeom prst="irregularSeal1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Άσθμα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576" y="1917139"/>
            <a:ext cx="1522512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φλεγμονή</a:t>
            </a:r>
            <a:endParaRPr lang="el-GR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432894"/>
            <a:ext cx="3035176" cy="830997"/>
          </a:xfrm>
          <a:prstGeom prst="rect">
            <a:avLst/>
          </a:prstGeom>
          <a:solidFill>
            <a:schemeClr val="bg1"/>
          </a:solidFill>
          <a:ln>
            <a:solidFill>
              <a:srgbClr val="004B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Υπεραντιδραστικότητα αεραγωγών</a:t>
            </a:r>
            <a:endParaRPr lang="el-GR" sz="2400" dirty="0">
              <a:latin typeface="+mn-lt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682738" y="3571250"/>
            <a:ext cx="1656184" cy="554283"/>
          </a:xfrm>
          <a:prstGeom prst="leftRightArrow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3429000"/>
            <a:ext cx="216024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4B8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Απόφραξη αεραγωγών</a:t>
            </a:r>
            <a:endParaRPr lang="el-GR" sz="2400" dirty="0"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41730" y="5013176"/>
            <a:ext cx="774086" cy="648072"/>
          </a:xfrm>
          <a:prstGeom prst="straightConnector1">
            <a:avLst/>
          </a:prstGeom>
          <a:ln w="508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868144" y="4927662"/>
            <a:ext cx="576064" cy="733586"/>
          </a:xfrm>
          <a:prstGeom prst="straightConnector1">
            <a:avLst/>
          </a:prstGeom>
          <a:ln w="50800"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04494" y="5207852"/>
            <a:ext cx="3012673" cy="461665"/>
          </a:xfrm>
          <a:prstGeom prst="rect">
            <a:avLst/>
          </a:prstGeom>
          <a:noFill/>
          <a:ln w="25400">
            <a:solidFill>
              <a:srgbClr val="004B82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Κλινικά συμπτώματα</a:t>
            </a:r>
            <a:endParaRPr lang="el-GR" sz="24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2" y="6273225"/>
            <a:ext cx="69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  <a:hlinkClick r:id="rId2"/>
              </a:rPr>
              <a:t>National Heart, Lung, and Blood Institute</a:t>
            </a:r>
            <a:r>
              <a:rPr lang="en-US" sz="1600" dirty="0">
                <a:latin typeface="+mn-lt"/>
              </a:rPr>
              <a:t>, Expert panel Report (2007): Guidelines for the Diagnosis, section 2, page 14, fig 2-1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28" name="Bent Arrow 27"/>
          <p:cNvSpPr/>
          <p:nvPr/>
        </p:nvSpPr>
        <p:spPr>
          <a:xfrm rot="5400000">
            <a:off x="6163307" y="1946989"/>
            <a:ext cx="1331364" cy="1425895"/>
          </a:xfrm>
          <a:prstGeom prst="bentArrow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rot="5400000" flipV="1">
            <a:off x="1325401" y="2026627"/>
            <a:ext cx="1331364" cy="1266620"/>
          </a:xfrm>
          <a:prstGeom prst="bentArrow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0" name="Bent Arrow 29"/>
          <p:cNvSpPr/>
          <p:nvPr/>
        </p:nvSpPr>
        <p:spPr>
          <a:xfrm flipV="1">
            <a:off x="1583810" y="4523835"/>
            <a:ext cx="1331364" cy="1266620"/>
          </a:xfrm>
          <a:prstGeom prst="bentArrow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 rot="10800000">
            <a:off x="6116041" y="4523834"/>
            <a:ext cx="1331364" cy="1266620"/>
          </a:xfrm>
          <a:prstGeom prst="bentArrow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Προτεινόμενη βιβλιογραφία </a:t>
            </a:r>
            <a:r>
              <a:rPr lang="el-GR" sz="3200" b="0" dirty="0"/>
              <a:t>(1 από 3</a:t>
            </a:r>
            <a:r>
              <a:rPr lang="el-GR" sz="3200" b="0" dirty="0" smtClean="0"/>
              <a:t>)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Frownfelter D. Chest Physical Therapy and Pulmonary Rehabilitation. Chicago: Year Medical Book Publishers, 1978.</a:t>
            </a:r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Frownfelter D, Dean E. Principles and practice of cardiopulmonary physical therapy. St. Louis Philadelphia</a:t>
            </a:r>
            <a:r>
              <a:rPr lang="el-GR" sz="2400" dirty="0">
                <a:solidFill>
                  <a:schemeClr val="tx1"/>
                </a:solidFill>
              </a:rPr>
              <a:t>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Mosby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Inc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tx1"/>
                </a:solidFill>
              </a:rPr>
              <a:t> 1996.</a:t>
            </a:r>
          </a:p>
          <a:p>
            <a:pPr marL="514350" indent="-514350" algn="l" eaLnBrk="1" hangingPunct="1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Frownfelter D, Dean E. Cardiovascular and Pulmonary Physical Therapy. Evidence and Practice. Elsevier, 2006</a:t>
            </a:r>
            <a:r>
              <a:rPr lang="el-GR" sz="2400" dirty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buFont typeface="Arial" pitchFamily="34" charset="0"/>
              <a:buChar char="•"/>
              <a:defRPr/>
            </a:pPr>
            <a:r>
              <a:rPr lang="en-GB" sz="2400" dirty="0"/>
              <a:t>Hough A. Physiotherapy in respiratory care. London: Chapman &amp; Hall, 1991.</a:t>
            </a:r>
            <a:endParaRPr lang="el-GR" sz="2400" dirty="0"/>
          </a:p>
          <a:p>
            <a:pPr marL="514350" indent="-514350" algn="l">
              <a:buFont typeface="Arial" pitchFamily="34" charset="0"/>
              <a:buChar char="•"/>
              <a:defRPr/>
            </a:pPr>
            <a:r>
              <a:rPr lang="en-GB" sz="2400" dirty="0"/>
              <a:t>Global initiative for asthma (GINA) Global strategy for asthma management and prevention 201</a:t>
            </a:r>
            <a:r>
              <a:rPr lang="el-GR" sz="2400" dirty="0"/>
              <a:t>2</a:t>
            </a:r>
            <a:r>
              <a:rPr lang="en-GB" sz="2400" dirty="0"/>
              <a:t> (update). http: //www.ginasthma.org. </a:t>
            </a:r>
            <a:endParaRPr lang="el-GR" sz="2400" dirty="0"/>
          </a:p>
          <a:p>
            <a:pPr marL="514350" lvl="0" indent="-514350" algn="l">
              <a:buFont typeface="Arial" pitchFamily="34" charset="0"/>
              <a:buChar char="•"/>
              <a:defRPr/>
            </a:pPr>
            <a:r>
              <a:rPr lang="en-GB" sz="2400" dirty="0"/>
              <a:t>Grammatopoulou E</a:t>
            </a:r>
            <a:r>
              <a:rPr lang="el-GR" sz="2400" dirty="0"/>
              <a:t>, </a:t>
            </a:r>
            <a:r>
              <a:rPr lang="en-GB" sz="2400" dirty="0"/>
              <a:t>Skordilis E</a:t>
            </a:r>
            <a:r>
              <a:rPr lang="el-GR" sz="2400" dirty="0"/>
              <a:t>, </a:t>
            </a:r>
            <a:r>
              <a:rPr lang="en-GB" sz="2400" dirty="0"/>
              <a:t>Koutsouki D</a:t>
            </a:r>
            <a:r>
              <a:rPr lang="el-GR" sz="2400" dirty="0"/>
              <a:t>, </a:t>
            </a:r>
            <a:r>
              <a:rPr lang="en-GB" sz="2400" dirty="0"/>
              <a:t>Baltopoulos G</a:t>
            </a:r>
            <a:r>
              <a:rPr lang="el-GR" sz="2400" dirty="0"/>
              <a:t>. </a:t>
            </a:r>
            <a:r>
              <a:rPr lang="en-US" sz="2400" dirty="0"/>
              <a:t>An</a:t>
            </a:r>
            <a:r>
              <a:rPr lang="el-GR" sz="2400" dirty="0"/>
              <a:t> 18-</a:t>
            </a:r>
            <a:r>
              <a:rPr lang="en-US" sz="2400" dirty="0"/>
              <a:t>item standardised Asthma Quality of Life Questionnaire</a:t>
            </a:r>
            <a:r>
              <a:rPr lang="el-GR" sz="2400" dirty="0"/>
              <a:t>. </a:t>
            </a:r>
            <a:r>
              <a:rPr lang="en-GB" sz="2400" dirty="0"/>
              <a:t>Quality of Life Research. 2008; 17(2):323-332. </a:t>
            </a:r>
            <a:endParaRPr lang="el-GR" sz="2000" dirty="0">
              <a:solidFill>
                <a:schemeClr val="tx1"/>
              </a:solidFill>
            </a:endParaRPr>
          </a:p>
          <a:p>
            <a:pPr marL="514350" indent="-514350" algn="l" eaLnBrk="1" hangingPunct="1">
              <a:buFont typeface="+mj-lt"/>
              <a:buAutoNum type="arabicPeriod"/>
              <a:defRPr/>
            </a:pPr>
            <a:endParaRPr lang="el-GR" sz="20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Προτεινόμενη βιβλιογραφία </a:t>
            </a:r>
            <a:r>
              <a:rPr lang="el-GR" sz="3600" b="0" dirty="0" smtClean="0"/>
              <a:t>(2 από 3)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5100" dirty="0" smtClean="0"/>
              <a:t>Grammatopoulou E, Haniotou A, Douka G, Koutsouki D. </a:t>
            </a:r>
            <a:r>
              <a:rPr lang="en-GB" sz="5100" dirty="0" smtClean="0"/>
              <a:t>Factors associated with BMI in Greek adults with asthma. Journal of Asthma, </a:t>
            </a:r>
            <a:r>
              <a:rPr lang="el-GR" sz="5100" dirty="0" smtClean="0"/>
              <a:t>2010; </a:t>
            </a:r>
            <a:r>
              <a:rPr lang="en-GB" sz="5100" dirty="0" smtClean="0"/>
              <a:t>47, 276-280. </a:t>
            </a:r>
            <a:endParaRPr lang="el-GR" sz="5100" dirty="0" smtClean="0"/>
          </a:p>
          <a:p>
            <a:pPr lvl="0">
              <a:lnSpc>
                <a:spcPct val="120000"/>
              </a:lnSpc>
            </a:pPr>
            <a:r>
              <a:rPr lang="en-GB" sz="5100" dirty="0" smtClean="0"/>
              <a:t>Grammatopoulou E</a:t>
            </a:r>
            <a:r>
              <a:rPr lang="en-US" sz="5100" dirty="0" smtClean="0"/>
              <a:t>, </a:t>
            </a:r>
            <a:r>
              <a:rPr lang="en-GB" sz="5100" dirty="0" smtClean="0"/>
              <a:t>Belimpasaki V</a:t>
            </a:r>
            <a:r>
              <a:rPr lang="en-US" sz="5100" dirty="0" smtClean="0"/>
              <a:t>, </a:t>
            </a:r>
            <a:r>
              <a:rPr lang="en-GB" sz="5100" dirty="0" smtClean="0"/>
              <a:t>Valalas A</a:t>
            </a:r>
            <a:r>
              <a:rPr lang="en-US" sz="5100" dirty="0" smtClean="0"/>
              <a:t>, </a:t>
            </a:r>
            <a:r>
              <a:rPr lang="en-GB" sz="5100" dirty="0" smtClean="0"/>
              <a:t>Michos</a:t>
            </a:r>
            <a:r>
              <a:rPr lang="en-US" sz="5100" dirty="0" smtClean="0"/>
              <a:t>, </a:t>
            </a:r>
            <a:r>
              <a:rPr lang="en-GB" sz="5100" dirty="0" smtClean="0"/>
              <a:t>P</a:t>
            </a:r>
            <a:r>
              <a:rPr lang="en-US" sz="5100" dirty="0" smtClean="0"/>
              <a:t>, </a:t>
            </a:r>
            <a:r>
              <a:rPr lang="en-GB" sz="5100" dirty="0" smtClean="0"/>
              <a:t>Skordilis E</a:t>
            </a:r>
            <a:r>
              <a:rPr lang="en-US" sz="5100" dirty="0" smtClean="0"/>
              <a:t>, </a:t>
            </a:r>
            <a:r>
              <a:rPr lang="en-GB" sz="5100" dirty="0" smtClean="0"/>
              <a:t>Koutsouki D</a:t>
            </a:r>
            <a:r>
              <a:rPr lang="en-US" sz="5100" dirty="0" smtClean="0"/>
              <a:t>. </a:t>
            </a:r>
            <a:r>
              <a:rPr lang="en-GB" sz="5100" dirty="0" smtClean="0"/>
              <a:t>Active cycle of breathing techniques</a:t>
            </a:r>
            <a:r>
              <a:rPr lang="en-US" sz="5100" dirty="0" smtClean="0"/>
              <a:t>-</a:t>
            </a:r>
            <a:r>
              <a:rPr lang="en-GB" sz="5100" dirty="0" smtClean="0"/>
              <a:t>ACBT contributes to pain reduction in patients with rib fractures</a:t>
            </a:r>
            <a:r>
              <a:rPr lang="en-US" sz="5100" dirty="0" smtClean="0"/>
              <a:t>. </a:t>
            </a:r>
            <a:r>
              <a:rPr lang="en-GB" sz="5100" dirty="0" smtClean="0"/>
              <a:t>Hellenic Journal of Surgery</a:t>
            </a:r>
            <a:r>
              <a:rPr lang="el-GR" sz="5100" dirty="0" smtClean="0"/>
              <a:t>, 2010; 82:42-47. </a:t>
            </a:r>
          </a:p>
          <a:p>
            <a:pPr lvl="0">
              <a:lnSpc>
                <a:spcPct val="120000"/>
              </a:lnSpc>
            </a:pPr>
            <a:r>
              <a:rPr lang="en-US" sz="5100" dirty="0" smtClean="0"/>
              <a:t>Grammatopoulou E, Stavrou N, Myrianthefs P, Karteroliotis K, Baltopoulos G, Behrakis P, Koutsouki D. Asthma control in Greece: Validity and reliability evidence of the Asthma Control Test-ACT in Greece. </a:t>
            </a:r>
            <a:r>
              <a:rPr lang="en-GB" sz="5100" dirty="0" smtClean="0"/>
              <a:t>Journal of Asthma</a:t>
            </a:r>
            <a:r>
              <a:rPr lang="el-GR" sz="5100" dirty="0" smtClean="0"/>
              <a:t>,</a:t>
            </a:r>
            <a:r>
              <a:rPr lang="en-GB" sz="5100" dirty="0" smtClean="0"/>
              <a:t> 2011; </a:t>
            </a:r>
            <a:r>
              <a:rPr lang="en-US" sz="5100" dirty="0" smtClean="0"/>
              <a:t>48</a:t>
            </a:r>
            <a:r>
              <a:rPr lang="en-GB" sz="5100" dirty="0" smtClean="0"/>
              <a:t>:</a:t>
            </a:r>
            <a:r>
              <a:rPr lang="en-US" sz="5100" dirty="0" smtClean="0"/>
              <a:t>57-64. </a:t>
            </a:r>
            <a:endParaRPr lang="el-GR" sz="5100" dirty="0" smtClean="0"/>
          </a:p>
          <a:p>
            <a:pPr lvl="0">
              <a:lnSpc>
                <a:spcPct val="120000"/>
              </a:lnSpc>
            </a:pPr>
            <a:r>
              <a:rPr lang="en-US" sz="5100" dirty="0" smtClean="0"/>
              <a:t>Grammatopoulou E, Skordilis E, Stavrou N, Myrianthefs P, Karteroliotis K, Baltopoulos G, Behrakis P, Koutsouki D. The effect of physiotherapy-based breathing retraining on asthma control. </a:t>
            </a:r>
            <a:r>
              <a:rPr lang="en-GB" sz="5100" dirty="0" smtClean="0"/>
              <a:t>Journal of Asthma</a:t>
            </a:r>
            <a:r>
              <a:rPr lang="el-GR" sz="5100" dirty="0" smtClean="0"/>
              <a:t>,</a:t>
            </a:r>
            <a:r>
              <a:rPr lang="en-US" sz="5100" dirty="0" smtClean="0"/>
              <a:t> 2011; 48:593-601. </a:t>
            </a:r>
            <a:endParaRPr lang="el-GR" sz="5100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Προτεινόμενη </a:t>
            </a:r>
            <a:r>
              <a:rPr lang="el-GR" dirty="0"/>
              <a:t>βιβλιογραφία </a:t>
            </a:r>
            <a:r>
              <a:rPr lang="el-GR" sz="3200" b="0" dirty="0"/>
              <a:t>(3 από 3</a:t>
            </a:r>
            <a:r>
              <a:rPr lang="el-GR" sz="3200" b="0" dirty="0" smtClean="0"/>
              <a:t>)</a:t>
            </a:r>
            <a:r>
              <a:rPr lang="en-US" sz="3200" b="0" dirty="0" smtClean="0"/>
              <a:t> </a:t>
            </a:r>
            <a:endParaRPr lang="el-GR" sz="3200" b="0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defRPr/>
            </a:pPr>
            <a:r>
              <a:rPr lang="en-US" sz="2400" dirty="0" smtClean="0"/>
              <a:t>Middleton S, Middleton PG. Assessment, investigations, skills,</a:t>
            </a:r>
            <a:r>
              <a:rPr lang="el-GR" sz="2400" dirty="0" smtClean="0"/>
              <a:t> </a:t>
            </a:r>
            <a:r>
              <a:rPr lang="en-US" sz="2400" dirty="0" smtClean="0"/>
              <a:t>techniques and management. In</a:t>
            </a:r>
            <a:r>
              <a:rPr lang="en-GB" sz="2400" dirty="0" smtClean="0"/>
              <a:t> J. Pryor &amp; A. Prasad (Eds.), Physiotherapy for</a:t>
            </a:r>
            <a:r>
              <a:rPr lang="el-GR" sz="2400" dirty="0" smtClean="0"/>
              <a:t> </a:t>
            </a:r>
            <a:r>
              <a:rPr lang="en-GB" sz="2400" dirty="0" smtClean="0"/>
              <a:t>respiratory and cardiac problems. London: Churchill Livingstone,</a:t>
            </a:r>
            <a:r>
              <a:rPr lang="el-GR" sz="2400" dirty="0" smtClean="0"/>
              <a:t> 2002.</a:t>
            </a:r>
            <a:endParaRPr lang="en-US" sz="2400" dirty="0" smtClean="0"/>
          </a:p>
          <a:p>
            <a:pPr marL="514350" indent="-514350">
              <a:defRPr/>
            </a:pPr>
            <a:r>
              <a:rPr lang="en-US" sz="2400" dirty="0" smtClean="0"/>
              <a:t>Morice AH, Fontana GA, Belvisi MG, Birring SS, Chung KF, Dicpinigaitis DV,  et</a:t>
            </a:r>
            <a:r>
              <a:rPr lang="el-GR" sz="2400" dirty="0" smtClean="0"/>
              <a:t> </a:t>
            </a:r>
            <a:r>
              <a:rPr lang="en-US" sz="2400" dirty="0" smtClean="0"/>
              <a:t>al. ERS guidelines on the assessment of cough. </a:t>
            </a:r>
            <a:r>
              <a:rPr lang="fr-FR" sz="2400" dirty="0" smtClean="0"/>
              <a:t>Eur Respir J</a:t>
            </a:r>
            <a:r>
              <a:rPr lang="el-GR" sz="2400" dirty="0" smtClean="0"/>
              <a:t>,</a:t>
            </a:r>
            <a:r>
              <a:rPr lang="fr-FR" sz="2400" dirty="0" smtClean="0"/>
              <a:t> 2007; 29: 1256</a:t>
            </a:r>
            <a:r>
              <a:rPr lang="el-GR" sz="2400" dirty="0" smtClean="0"/>
              <a:t>-</a:t>
            </a:r>
            <a:r>
              <a:rPr lang="fr-FR" sz="2400" dirty="0" smtClean="0"/>
              <a:t>1276.</a:t>
            </a:r>
            <a:endParaRPr lang="el-GR" sz="2400" dirty="0" smtClean="0"/>
          </a:p>
          <a:p>
            <a:pPr marL="514350" indent="-514350">
              <a:defRPr/>
            </a:pPr>
            <a:r>
              <a:rPr lang="en-US" sz="2400" dirty="0" smtClean="0"/>
              <a:t>Prendergast TJ, Russo SJ.</a:t>
            </a:r>
            <a:r>
              <a:rPr lang="el-GR" sz="2400" dirty="0" smtClean="0"/>
              <a:t> </a:t>
            </a:r>
            <a:r>
              <a:rPr lang="en-US" sz="2400" dirty="0" smtClean="0"/>
              <a:t>Pulmonary disease. In SJ. McPhee &amp; WF.</a:t>
            </a:r>
            <a:r>
              <a:rPr lang="el-GR" sz="2400" dirty="0" smtClean="0"/>
              <a:t> </a:t>
            </a:r>
            <a:r>
              <a:rPr lang="en-US" sz="2400" dirty="0" smtClean="0"/>
              <a:t>Ganong (Eds.), Pathophysiology of disease: An introduction to clinical</a:t>
            </a:r>
            <a:r>
              <a:rPr lang="el-GR" sz="2400" dirty="0" smtClean="0"/>
              <a:t> </a:t>
            </a:r>
            <a:r>
              <a:rPr lang="en-US" sz="2400" dirty="0" smtClean="0"/>
              <a:t>medicine. New York: McGraw-Hill,</a:t>
            </a:r>
            <a:r>
              <a:rPr lang="el-GR" sz="2400" dirty="0" smtClean="0"/>
              <a:t> 2006.</a:t>
            </a:r>
          </a:p>
          <a:p>
            <a:pPr marL="514350" indent="-514350">
              <a:defRPr/>
            </a:pPr>
            <a:r>
              <a:rPr lang="en-US" sz="2400" dirty="0" smtClean="0"/>
              <a:t>Pryor J.A</a:t>
            </a:r>
            <a:r>
              <a:rPr lang="en-GB" sz="2400" dirty="0" smtClean="0"/>
              <a:t>,</a:t>
            </a:r>
            <a:r>
              <a:rPr lang="en-US" sz="2400" dirty="0" smtClean="0"/>
              <a:t> Prasad S.A. Physiotherapy for respiratory and Cardiac Problems. Adults and Paediatrics. </a:t>
            </a:r>
            <a:r>
              <a:rPr lang="en-GB" sz="2400" dirty="0" smtClean="0"/>
              <a:t>London: </a:t>
            </a:r>
            <a:r>
              <a:rPr lang="en-US" sz="2400" dirty="0" smtClean="0"/>
              <a:t>Churchill Livingstone, 2002</a:t>
            </a:r>
            <a:r>
              <a:rPr lang="el-GR" sz="2400" dirty="0" smtClean="0"/>
              <a:t>.</a:t>
            </a:r>
          </a:p>
          <a:p>
            <a:pPr>
              <a:buFont typeface="Arial" charset="0"/>
              <a:buNone/>
              <a:defRPr/>
            </a:pPr>
            <a:endParaRPr lang="en-US" sz="2400" dirty="0" smtClean="0"/>
          </a:p>
          <a:p>
            <a:pPr>
              <a:buFont typeface="Arial" charset="0"/>
              <a:buNone/>
              <a:defRPr/>
            </a:pPr>
            <a:endParaRPr lang="el-GR" sz="2400" dirty="0" smtClean="0"/>
          </a:p>
          <a:p>
            <a:pPr>
              <a:buFont typeface="Arial" charset="0"/>
              <a:buNone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48160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Σας ευχαριστώ πολύ</a:t>
            </a:r>
          </a:p>
          <a:p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318031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15" y="1484784"/>
            <a:ext cx="5532204" cy="323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65963" y="4687468"/>
            <a:ext cx="2496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u="sng" dirty="0" smtClean="0">
                <a:latin typeface="+mn-lt"/>
                <a:hlinkClick r:id="rId4"/>
              </a:rPr>
              <a:t>kids</a:t>
            </a:r>
            <a:r>
              <a:rPr lang="en-US" sz="1200" dirty="0">
                <a:latin typeface="+mn-lt"/>
                <a:hlinkClick r:id="rId4"/>
              </a:rPr>
              <a:t> yoga</a:t>
            </a:r>
            <a:r>
              <a:rPr lang="en-US" sz="1200" dirty="0">
                <a:latin typeface="+mn-lt"/>
              </a:rPr>
              <a:t>,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Nemo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</a:t>
            </a:r>
            <a:r>
              <a:rPr lang="en-US" sz="1200" dirty="0">
                <a:latin typeface="+mn-lt"/>
                <a:hlinkClick r:id="rId7"/>
              </a:rPr>
              <a:t>Public Domain CC0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1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3" name="Picture 12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4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42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82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Ειρήνη Γραμματοπούλου 2014. </a:t>
            </a:r>
            <a:r>
              <a:rPr lang="el-GR" sz="2000" dirty="0"/>
              <a:t>Ειρήνη Γραμματοπούλου 2014. </a:t>
            </a:r>
            <a:r>
              <a:rPr lang="el-GR" sz="2000" dirty="0" smtClean="0"/>
              <a:t>«Αναπνευστική Φυσικοθεραπεία. Ενότητα 5</a:t>
            </a:r>
            <a:r>
              <a:rPr lang="en-US" sz="2000" dirty="0" smtClean="0"/>
              <a:t>:</a:t>
            </a:r>
            <a:r>
              <a:rPr lang="el-GR" sz="2000" dirty="0"/>
              <a:t> Η Αναπνευστική Φυσικοθεραπεία στο Άσθμα (α’ μέρος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99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4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848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Άσθματος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5"/>
            <a:ext cx="8229600" cy="26642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l-GR" sz="2400" dirty="0"/>
              <a:t>Το άσθμα </a:t>
            </a:r>
            <a:r>
              <a:rPr lang="el-GR" sz="2400" b="1" dirty="0">
                <a:solidFill>
                  <a:srgbClr val="820000"/>
                </a:solidFill>
              </a:rPr>
              <a:t>δεν αποτελεί μία πάθηση</a:t>
            </a:r>
            <a:r>
              <a:rPr lang="el-GR" sz="2400" dirty="0"/>
              <a:t>, είναι ένα σύμπλεγμα επικαλυπτόμενων φαινοτύπων, με κοινά διαγνωστικά κριτήρια</a:t>
            </a:r>
          </a:p>
          <a:p>
            <a:pPr>
              <a:lnSpc>
                <a:spcPct val="90000"/>
              </a:lnSpc>
              <a:defRPr/>
            </a:pPr>
            <a:endParaRPr lang="el-GR" sz="2400" b="1" dirty="0"/>
          </a:p>
          <a:p>
            <a:pPr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dirty="0" smtClean="0"/>
              <a:t>To </a:t>
            </a:r>
            <a:r>
              <a:rPr lang="el-GR" sz="2400" dirty="0"/>
              <a:t>άσθμα είναι μια</a:t>
            </a:r>
            <a:r>
              <a:rPr lang="el-GR" sz="2400" b="1" dirty="0"/>
              <a:t> </a:t>
            </a:r>
            <a:r>
              <a:rPr lang="el-GR" sz="2400" b="1" dirty="0">
                <a:solidFill>
                  <a:srgbClr val="820000"/>
                </a:solidFill>
              </a:rPr>
              <a:t>χρόνια φλεγμονώδης διαταραχή των αεραγωγών</a:t>
            </a:r>
            <a:r>
              <a:rPr lang="el-GR" sz="2400" b="1" dirty="0"/>
              <a:t> </a:t>
            </a:r>
            <a:r>
              <a:rPr lang="el-GR" sz="2400" dirty="0"/>
              <a:t>στην οποία πολλά κύτταρα και κυτταρικά στοιχεία παίζουν ρόλο:</a:t>
            </a:r>
          </a:p>
          <a:p>
            <a:endParaRPr lang="el-GR" sz="2400" dirty="0"/>
          </a:p>
        </p:txBody>
      </p:sp>
      <p:sp>
        <p:nvSpPr>
          <p:cNvPr id="5" name="Rectangle 4"/>
          <p:cNvSpPr/>
          <p:nvPr/>
        </p:nvSpPr>
        <p:spPr>
          <a:xfrm>
            <a:off x="-35476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+mn-lt"/>
              </a:rPr>
              <a:t>(GINA, </a:t>
            </a:r>
            <a:r>
              <a:rPr lang="en-US" dirty="0" smtClean="0">
                <a:latin typeface="+mn-lt"/>
              </a:rPr>
              <a:t>201</a:t>
            </a:r>
            <a:r>
              <a:rPr lang="el-GR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, </a:t>
            </a:r>
            <a:r>
              <a:rPr lang="en-US" dirty="0">
                <a:latin typeface="+mn-lt"/>
              </a:rPr>
              <a:t>Wenzel, 2006, West, 1999)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779912" y="371273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l-GR" sz="2200" dirty="0">
                <a:latin typeface="+mn-lt"/>
              </a:rPr>
              <a:t>Μακροφάγα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l-GR" sz="2200" dirty="0">
                <a:latin typeface="+mn-lt"/>
              </a:rPr>
              <a:t>Βασεόφιλα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l-GR" sz="2200" dirty="0">
                <a:latin typeface="+mn-lt"/>
              </a:rPr>
              <a:t>Τ-κύτταρα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l-GR" sz="2200" dirty="0">
                <a:latin typeface="+mn-lt"/>
              </a:rPr>
              <a:t>Φλεγμονώδεις μεσολαβητές (κυτταροκίνες, λευκοτριένια, ισταμίνη κ.α.)</a:t>
            </a:r>
            <a:endParaRPr lang="en-US" sz="2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371273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l-GR" sz="2200" dirty="0">
                <a:latin typeface="+mn-lt"/>
              </a:rPr>
              <a:t>Ηωσινόφιλλα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l-GR" sz="2200" dirty="0">
                <a:latin typeface="+mn-lt"/>
              </a:rPr>
              <a:t>Μαστοκύτταρα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l-GR" sz="2200" dirty="0">
                <a:latin typeface="+mn-lt"/>
              </a:rPr>
              <a:t>Ουδετερόφιλα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99592" y="2348880"/>
            <a:ext cx="7344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4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0" indent="0">
              <a:buNone/>
            </a:pPr>
            <a:r>
              <a:rPr lang="en-US" sz="2000" dirty="0"/>
              <a:t>Expert Panel Report 3 (2007): </a:t>
            </a:r>
            <a:r>
              <a:rPr lang="en-US" sz="2000" dirty="0">
                <a:hlinkClick r:id="rId3"/>
              </a:rPr>
              <a:t>Guidelines for the </a:t>
            </a:r>
            <a:r>
              <a:rPr lang="en-US" sz="2000" dirty="0" smtClean="0">
                <a:hlinkClick r:id="rId3"/>
              </a:rPr>
              <a:t>Diagnosis </a:t>
            </a:r>
            <a:r>
              <a:rPr lang="en-US" sz="2000" dirty="0">
                <a:hlinkClick r:id="rId3"/>
              </a:rPr>
              <a:t>and Management of Asthma </a:t>
            </a:r>
            <a:r>
              <a:rPr lang="en-US" sz="2000" dirty="0" smtClean="0"/>
              <a:t>(</a:t>
            </a:r>
            <a:r>
              <a:rPr lang="el-GR" sz="2000" dirty="0" smtClean="0"/>
              <a:t>Σχήμα</a:t>
            </a:r>
            <a:r>
              <a:rPr lang="en-US" sz="2000" dirty="0" smtClean="0"/>
              <a:t> 2–1</a:t>
            </a:r>
            <a:r>
              <a:rPr lang="el-GR" sz="2000" dirty="0" smtClean="0"/>
              <a:t>, Σελίδα</a:t>
            </a:r>
            <a:r>
              <a:rPr lang="en-US" sz="2000" dirty="0" smtClean="0"/>
              <a:t> 14) </a:t>
            </a: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98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Παθογένεια Άσθματος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itchFamily="2" charset="2"/>
              <a:buChar char="v"/>
            </a:pPr>
            <a:r>
              <a:rPr lang="el-GR" sz="2400" dirty="0"/>
              <a:t>Χαρακτηρίζεται από </a:t>
            </a:r>
            <a:r>
              <a:rPr lang="el-GR" sz="2400" b="1" dirty="0">
                <a:solidFill>
                  <a:srgbClr val="820000"/>
                </a:solidFill>
              </a:rPr>
              <a:t>υπεραντιδραστικότητα των αεραγωγών </a:t>
            </a:r>
            <a:r>
              <a:rPr lang="el-GR" sz="2400" dirty="0"/>
              <a:t>σε διάφορα ερεθίσματα και εκδηλώνεται με διάχυτη στένωση των αεραγωγών, η οποία μεταβάλλεται σε σοβαρότητα είτε αυτόματα είτε μετά από </a:t>
            </a:r>
            <a:r>
              <a:rPr lang="el-GR" sz="2400" dirty="0" smtClean="0"/>
              <a:t>θεραπεία</a:t>
            </a:r>
            <a:endParaRPr lang="el-GR" sz="2400" dirty="0"/>
          </a:p>
          <a:p>
            <a:pPr>
              <a:spcBef>
                <a:spcPts val="24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l-GR" sz="2400" b="1" dirty="0">
                <a:solidFill>
                  <a:srgbClr val="820000"/>
                </a:solidFill>
              </a:rPr>
              <a:t>Η υπεραντιδραστικότητα είναι αποτέλεσμα της </a:t>
            </a:r>
            <a:r>
              <a:rPr lang="el-GR" sz="2400" b="1" dirty="0" smtClean="0">
                <a:solidFill>
                  <a:srgbClr val="820000"/>
                </a:solidFill>
              </a:rPr>
              <a:t>φλεγμονής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spcBef>
                <a:spcPts val="2400"/>
              </a:spcBef>
              <a:buClr>
                <a:schemeClr val="tx1"/>
              </a:buClr>
              <a:buFont typeface="Wingdings" pitchFamily="2" charset="2"/>
              <a:buChar char="v"/>
            </a:pPr>
            <a:r>
              <a:rPr lang="el-GR" sz="2400" b="1" dirty="0">
                <a:solidFill>
                  <a:srgbClr val="820000"/>
                </a:solidFill>
              </a:rPr>
              <a:t>Η φλεγμονή </a:t>
            </a:r>
            <a:r>
              <a:rPr lang="el-GR" sz="2400" dirty="0"/>
              <a:t>των αεραγωγών ευθύνεται για την </a:t>
            </a:r>
            <a:r>
              <a:rPr lang="el-GR" sz="2400" b="1" dirty="0">
                <a:solidFill>
                  <a:srgbClr val="820000"/>
                </a:solidFill>
              </a:rPr>
              <a:t>υπεραντιδραστικότητα</a:t>
            </a:r>
            <a:r>
              <a:rPr lang="el-GR" sz="2400" dirty="0"/>
              <a:t> και το οίδημα στους αεραγωγούς, για την υπερέκκριση βλέννης και τη διήθηση από φλεγμονώδη κύτταρα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476167"/>
            <a:ext cx="393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(GINA, </a:t>
            </a:r>
            <a:r>
              <a:rPr lang="en-US" dirty="0" smtClean="0">
                <a:latin typeface="+mn-lt"/>
              </a:rPr>
              <a:t>201</a:t>
            </a:r>
            <a:r>
              <a:rPr lang="el-GR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, </a:t>
            </a:r>
            <a:r>
              <a:rPr lang="en-US" dirty="0">
                <a:latin typeface="+mn-lt"/>
              </a:rPr>
              <a:t>Wenzel, 2006, West, 1999)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2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5050904" cy="28083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400" b="1" dirty="0">
                <a:solidFill>
                  <a:srgbClr val="820000"/>
                </a:solidFill>
              </a:rPr>
              <a:t>Παροξυσμός άσθματος: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Συριγμός </a:t>
            </a:r>
            <a:endParaRPr lang="el-GR" sz="2400" dirty="0"/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Δύσπνοια </a:t>
            </a:r>
            <a:endParaRPr lang="el-GR" sz="2400" dirty="0"/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Σφίξιμο </a:t>
            </a:r>
            <a:r>
              <a:rPr lang="el-GR" sz="2400" dirty="0"/>
              <a:t>στο </a:t>
            </a:r>
            <a:r>
              <a:rPr lang="el-GR" sz="2400" dirty="0" smtClean="0"/>
              <a:t>στήθος </a:t>
            </a:r>
            <a:endParaRPr lang="el-GR" sz="2400" dirty="0"/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Βήχας </a:t>
            </a:r>
            <a:endParaRPr lang="el-GR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l-GR" sz="2400" dirty="0" smtClean="0"/>
              <a:t>Ιδιαίτερα </a:t>
            </a:r>
            <a:r>
              <a:rPr lang="el-GR" sz="2400" dirty="0"/>
              <a:t>τη νύχτα ή νωρίς το πρωί</a:t>
            </a:r>
          </a:p>
          <a:p>
            <a:endParaRPr 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5436738" y="3831431"/>
            <a:ext cx="3311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άσθμα, γενική ιδέα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Αποθήκη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Φωτογραφίας,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Royalty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Free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(Χωρίς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Δικαιώματα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4581128"/>
            <a:ext cx="84249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l-GR" sz="2400" b="1" dirty="0">
                <a:solidFill>
                  <a:srgbClr val="820000"/>
                </a:solidFill>
                <a:latin typeface="+mn-lt"/>
              </a:rPr>
              <a:t>Τα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επεισόδια </a:t>
            </a:r>
            <a:r>
              <a:rPr lang="el-GR" sz="2400" dirty="0" smtClean="0">
                <a:latin typeface="+mn-lt"/>
              </a:rPr>
              <a:t>αυτά </a:t>
            </a:r>
            <a:r>
              <a:rPr lang="el-GR" sz="2400" dirty="0">
                <a:latin typeface="+mn-lt"/>
              </a:rPr>
              <a:t>συνήθως συνδέονται με εκτεταμένο, αλλά μεταβλητό περιορισμό της ροής του αέρα μέσα στους πνεύμονες, η οποία είναι συχνά </a:t>
            </a:r>
            <a:r>
              <a:rPr lang="el-GR" sz="2400" b="1" dirty="0">
                <a:solidFill>
                  <a:srgbClr val="004B82"/>
                </a:solidFill>
                <a:latin typeface="+mn-lt"/>
              </a:rPr>
              <a:t>αναστρέψιμη</a:t>
            </a:r>
            <a:r>
              <a:rPr lang="el-GR" sz="2400" dirty="0">
                <a:latin typeface="+mn-lt"/>
              </a:rPr>
              <a:t> είτε αυτόματα είτε με θεραπεία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23528" y="4293096"/>
            <a:ext cx="8424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82" y="1380431"/>
            <a:ext cx="2373437" cy="2380423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- Ορθογώνιο"/>
          <p:cNvSpPr/>
          <p:nvPr/>
        </p:nvSpPr>
        <p:spPr>
          <a:xfrm>
            <a:off x="0" y="6309320"/>
            <a:ext cx="393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(GINA, 201</a:t>
            </a:r>
            <a:r>
              <a:rPr lang="el-GR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, Wenzel, 2006, West, 1999)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19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Πνευμονική λειτουργία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96" y="1073931"/>
            <a:ext cx="8229600" cy="50405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sz="2400" b="1" dirty="0">
                <a:solidFill>
                  <a:srgbClr val="004B82"/>
                </a:solidFill>
              </a:rPr>
              <a:t>Κατά τη διάρκεια του παροξυσμού άσθματος</a:t>
            </a:r>
            <a:r>
              <a:rPr lang="el-GR" sz="2400" b="1" dirty="0" smtClean="0">
                <a:solidFill>
                  <a:srgbClr val="004B82"/>
                </a:solidFill>
              </a:rPr>
              <a:t>:</a:t>
            </a:r>
          </a:p>
          <a:p>
            <a:pPr marL="0" indent="0">
              <a:buNone/>
            </a:pPr>
            <a:endParaRPr lang="el-GR" sz="2400" b="1" dirty="0">
              <a:solidFill>
                <a:srgbClr val="004B82"/>
              </a:solidFill>
            </a:endParaRPr>
          </a:p>
          <a:p>
            <a:endParaRPr lang="el-GR" dirty="0"/>
          </a:p>
        </p:txBody>
      </p:sp>
      <p:sp>
        <p:nvSpPr>
          <p:cNvPr id="5" name="Down Arrow 4"/>
          <p:cNvSpPr/>
          <p:nvPr/>
        </p:nvSpPr>
        <p:spPr>
          <a:xfrm>
            <a:off x="699828" y="1521397"/>
            <a:ext cx="72008" cy="216024"/>
          </a:xfrm>
          <a:prstGeom prst="down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771836" y="139857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FEV1</a:t>
            </a:r>
            <a:endParaRPr lang="el-GR" sz="2400" dirty="0">
              <a:latin typeface="+mn-lt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99828" y="1924165"/>
            <a:ext cx="72008" cy="216024"/>
          </a:xfrm>
          <a:prstGeom prst="down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771836" y="1860241"/>
            <a:ext cx="1861279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+mn-lt"/>
              </a:rPr>
              <a:t>FEV</a:t>
            </a:r>
            <a:r>
              <a:rPr lang="el-GR" sz="2400" dirty="0">
                <a:latin typeface="+mn-lt"/>
              </a:rPr>
              <a:t>1 / </a:t>
            </a:r>
            <a:r>
              <a:rPr lang="en-US" sz="2400" dirty="0">
                <a:latin typeface="+mn-lt"/>
              </a:rPr>
              <a:t>FVC</a:t>
            </a:r>
            <a:r>
              <a:rPr lang="el-GR" sz="2400" dirty="0">
                <a:latin typeface="+mn-lt"/>
              </a:rPr>
              <a:t> %</a:t>
            </a:r>
            <a:endParaRPr lang="en-US" sz="2400" dirty="0">
              <a:latin typeface="+mn-lt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99828" y="2448296"/>
            <a:ext cx="72008" cy="216024"/>
          </a:xfrm>
          <a:prstGeom prst="down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771836" y="2310601"/>
            <a:ext cx="3058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FEF 25-75%, Vmax 50%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699828" y="2906489"/>
            <a:ext cx="72008" cy="216024"/>
          </a:xfrm>
          <a:prstGeom prst="downArrow">
            <a:avLst/>
          </a:prstGeom>
          <a:solidFill>
            <a:srgbClr val="820000"/>
          </a:solidFill>
          <a:ln>
            <a:solidFill>
              <a:srgbClr val="8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771836" y="2829986"/>
            <a:ext cx="4520244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+mn-lt"/>
                <a:sym typeface="Wingdings 3" pitchFamily="18" charset="2"/>
              </a:rPr>
              <a:t>FVC</a:t>
            </a:r>
            <a:endParaRPr lang="el-GR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87" y="1176707"/>
            <a:ext cx="166370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09177" y="3271741"/>
            <a:ext cx="2351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Stock Illustration of Asthmatic Girl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Αποθήκη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Φωτογραφίας,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Royalty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Free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(Χωρίς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Δικαιώματα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796" y="3594907"/>
            <a:ext cx="7939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Μετά την </a:t>
            </a:r>
            <a:r>
              <a:rPr lang="el-GR" sz="2400" b="1" dirty="0" smtClean="0">
                <a:solidFill>
                  <a:srgbClr val="004B82"/>
                </a:solidFill>
                <a:latin typeface="+mn-lt"/>
              </a:rPr>
              <a:t>εισπνοή βρογχοδιασταλτικού </a:t>
            </a:r>
            <a:endParaRPr lang="el-GR" sz="2400" b="1" dirty="0">
              <a:solidFill>
                <a:srgbClr val="004B82"/>
              </a:solidFill>
              <a:latin typeface="+mn-lt"/>
            </a:endParaRPr>
          </a:p>
          <a:p>
            <a:pPr marL="355600"/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πνευμονική </a:t>
            </a:r>
            <a:r>
              <a:rPr lang="el-GR" sz="2400" dirty="0" smtClean="0">
                <a:latin typeface="+mn-lt"/>
              </a:rPr>
              <a:t>λειτουργία </a:t>
            </a:r>
            <a:r>
              <a:rPr lang="el-GR" sz="2400" dirty="0" smtClean="0">
                <a:solidFill>
                  <a:srgbClr val="004B82"/>
                </a:solidFill>
                <a:sym typeface="Wingdings" pitchFamily="2" charset="2"/>
              </a:rPr>
              <a:t> </a:t>
            </a:r>
            <a:r>
              <a:rPr lang="el-GR" sz="2400" dirty="0" smtClean="0">
                <a:latin typeface="+mn-lt"/>
              </a:rPr>
              <a:t>ανάλογα </a:t>
            </a:r>
            <a:r>
              <a:rPr lang="el-GR" sz="2400" dirty="0">
                <a:latin typeface="+mn-lt"/>
              </a:rPr>
              <a:t>με τη σοβαρότητα της </a:t>
            </a:r>
            <a:r>
              <a:rPr lang="el-GR" sz="2400" dirty="0" smtClean="0">
                <a:latin typeface="+mn-lt"/>
              </a:rPr>
              <a:t>πάθησης</a:t>
            </a:r>
            <a:endParaRPr lang="el-GR" sz="2400" dirty="0">
              <a:solidFill>
                <a:srgbClr val="004B82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2796" y="4904917"/>
            <a:ext cx="83911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l-GR" sz="2400" b="1" dirty="0">
                <a:solidFill>
                  <a:srgbClr val="004B82"/>
                </a:solidFill>
                <a:latin typeface="+mn-lt"/>
              </a:rPr>
              <a:t>Ανισότητα V/Q:</a:t>
            </a:r>
          </a:p>
          <a:p>
            <a:pPr marL="723900" indent="-368300">
              <a:buFont typeface="Calibri" pitchFamily="34" charset="0"/>
              <a:buChar char="₋"/>
            </a:pPr>
            <a:r>
              <a:rPr lang="el-GR" sz="2400" dirty="0" smtClean="0">
                <a:latin typeface="+mn-lt"/>
              </a:rPr>
              <a:t>Φυσιολογική </a:t>
            </a:r>
            <a:r>
              <a:rPr lang="el-GR" sz="2400" dirty="0">
                <a:latin typeface="+mn-lt"/>
              </a:rPr>
              <a:t>ή χαμηλή PO2</a:t>
            </a:r>
          </a:p>
          <a:p>
            <a:pPr marL="723900" indent="-368300">
              <a:buFont typeface="Calibri" pitchFamily="34" charset="0"/>
              <a:buChar char="₋"/>
            </a:pPr>
            <a:r>
              <a:rPr lang="el-GR" sz="2400" dirty="0" smtClean="0">
                <a:latin typeface="+mn-lt"/>
              </a:rPr>
              <a:t>Φυσιολογική </a:t>
            </a:r>
            <a:r>
              <a:rPr lang="el-GR" sz="2400" dirty="0">
                <a:latin typeface="+mn-lt"/>
              </a:rPr>
              <a:t>ή χαμηλή PCO2 </a:t>
            </a:r>
            <a:r>
              <a:rPr lang="el-GR" sz="2400" dirty="0" smtClean="0">
                <a:latin typeface="+mn-lt"/>
              </a:rPr>
              <a:t>λόγω υπεραερισμού</a:t>
            </a:r>
            <a:endParaRPr lang="el-GR" sz="2400" dirty="0">
              <a:latin typeface="+mn-lt"/>
            </a:endParaRPr>
          </a:p>
          <a:p>
            <a:pPr marL="723900" indent="-368300">
              <a:buFont typeface="Calibri" pitchFamily="34" charset="0"/>
              <a:buChar char="₋"/>
            </a:pPr>
            <a:r>
              <a:rPr lang="el-GR" sz="2400" dirty="0" smtClean="0">
                <a:latin typeface="+mn-lt"/>
              </a:rPr>
              <a:t>Αυξημένη </a:t>
            </a:r>
            <a:r>
              <a:rPr lang="el-GR" sz="2400" dirty="0">
                <a:latin typeface="+mn-lt"/>
              </a:rPr>
              <a:t>PCO2 μόνο σε status </a:t>
            </a:r>
            <a:r>
              <a:rPr lang="el-GR" sz="2400" dirty="0" smtClean="0">
                <a:latin typeface="+mn-lt"/>
              </a:rPr>
              <a:t>asthmaticus</a:t>
            </a:r>
            <a:r>
              <a:rPr lang="el-GR" dirty="0"/>
              <a:t>	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478" y="6488668"/>
            <a:ext cx="1380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(West, 1999)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99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Επικράτηση του Άσθματος </a:t>
            </a:r>
            <a:r>
              <a:rPr lang="el-GR" sz="3200" b="0" dirty="0" smtClean="0"/>
              <a:t>(1 </a:t>
            </a:r>
            <a:r>
              <a:rPr lang="el-GR" sz="3200" b="0" dirty="0"/>
              <a:t>από 2)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600" dirty="0"/>
              <a:t>Το άσθμα είναι ένα παγκόσμιο </a:t>
            </a:r>
            <a:r>
              <a:rPr lang="el-GR" sz="2600" dirty="0" smtClean="0"/>
              <a:t>πρόβλημα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600" dirty="0" smtClean="0"/>
              <a:t>Η </a:t>
            </a:r>
            <a:r>
              <a:rPr lang="el-GR" sz="2600" dirty="0"/>
              <a:t>επικράτηση του άσθματος </a:t>
            </a:r>
            <a:r>
              <a:rPr lang="el-GR" sz="2600" b="1" dirty="0">
                <a:solidFill>
                  <a:srgbClr val="820000"/>
                </a:solidFill>
              </a:rPr>
              <a:t>αυξήθηκε</a:t>
            </a:r>
            <a:r>
              <a:rPr lang="el-GR" sz="2600" dirty="0"/>
              <a:t> από 7.3% το 2001 μέχρι 8.4% το 2010 (</a:t>
            </a:r>
            <a:r>
              <a:rPr lang="el-GR" sz="2600" dirty="0" smtClean="0"/>
              <a:t>2</a:t>
            </a:r>
            <a:r>
              <a:rPr lang="en-US" sz="2600" dirty="0" smtClean="0"/>
              <a:t>6</a:t>
            </a:r>
            <a:r>
              <a:rPr lang="el-GR" sz="2600" dirty="0" smtClean="0"/>
              <a:t> </a:t>
            </a:r>
            <a:r>
              <a:rPr lang="el-GR" sz="2600" dirty="0"/>
              <a:t>εκατομμύρια άτομα) </a:t>
            </a:r>
            <a:r>
              <a:rPr lang="el-GR" sz="2200" dirty="0"/>
              <a:t>(GINA, </a:t>
            </a:r>
            <a:r>
              <a:rPr lang="el-GR" sz="2200" dirty="0" smtClean="0"/>
              <a:t>2012)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600" dirty="0" smtClean="0"/>
              <a:t>Συνήθως </a:t>
            </a:r>
            <a:r>
              <a:rPr lang="el-GR" sz="2600" dirty="0"/>
              <a:t>το άσθμα </a:t>
            </a:r>
            <a:r>
              <a:rPr lang="el-GR" sz="2600" u="sng" dirty="0"/>
              <a:t>εμφανίζεται στην παιδική ηλικία </a:t>
            </a:r>
            <a:r>
              <a:rPr lang="el-GR" sz="2600" dirty="0"/>
              <a:t>(10-12%), αλλά μπορεί να προκύψει και σε οποιαδήποτε άλλη ηλικία </a:t>
            </a:r>
            <a:r>
              <a:rPr lang="el-GR" sz="2200" dirty="0"/>
              <a:t>(GINA, </a:t>
            </a:r>
            <a:r>
              <a:rPr lang="el-GR" sz="2200" dirty="0" smtClean="0"/>
              <a:t>2012)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600" b="1" dirty="0" smtClean="0"/>
              <a:t>Οι </a:t>
            </a:r>
            <a:r>
              <a:rPr lang="el-GR" sz="2600" b="1" dirty="0"/>
              <a:t>ετήσιοι θάνατοι από άσθμα </a:t>
            </a:r>
            <a:r>
              <a:rPr lang="el-GR" sz="2600" dirty="0"/>
              <a:t>παγκοσμίως υπολογίζονται σε 250.000 </a:t>
            </a:r>
            <a:r>
              <a:rPr lang="el-GR" sz="2200" dirty="0"/>
              <a:t>(GINA, </a:t>
            </a:r>
            <a:r>
              <a:rPr lang="el-GR" sz="2200" dirty="0" smtClean="0"/>
              <a:t>2012)</a:t>
            </a:r>
            <a:endParaRPr lang="el-GR" sz="22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3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116632"/>
            <a:ext cx="8239958" cy="908720"/>
          </a:xfrm>
        </p:spPr>
        <p:txBody>
          <a:bodyPr>
            <a:normAutofit/>
          </a:bodyPr>
          <a:lstStyle/>
          <a:p>
            <a:r>
              <a:rPr lang="el-GR" dirty="0"/>
              <a:t>Η Επικράτηση </a:t>
            </a:r>
            <a:r>
              <a:rPr lang="el-GR" dirty="0" smtClean="0"/>
              <a:t>του Άσθματος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l-GR" sz="2600" b="1" dirty="0">
                <a:solidFill>
                  <a:srgbClr val="820000"/>
                </a:solidFill>
              </a:rPr>
              <a:t>Ελλάδα: </a:t>
            </a:r>
            <a:r>
              <a:rPr lang="el-GR" sz="2600" b="1" dirty="0"/>
              <a:t>6.5</a:t>
            </a:r>
            <a:r>
              <a:rPr lang="el-GR" sz="2600" b="1" dirty="0" smtClean="0"/>
              <a:t>%</a:t>
            </a:r>
          </a:p>
          <a:p>
            <a:pPr marL="0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l-GR" sz="2600" b="1" dirty="0" smtClean="0"/>
              <a:t>Αυτο-αναφερόμενη </a:t>
            </a:r>
            <a:r>
              <a:rPr lang="el-GR" sz="2600" b="1" dirty="0"/>
              <a:t>συχνότητα ασθματικών κρίσεων και συμπτωμάτων τύπου άσθματος στην </a:t>
            </a:r>
            <a:r>
              <a:rPr lang="el-GR" sz="2600" b="1" dirty="0">
                <a:solidFill>
                  <a:srgbClr val="820000"/>
                </a:solidFill>
              </a:rPr>
              <a:t>Ελλάδα</a:t>
            </a:r>
            <a:r>
              <a:rPr lang="el-GR" sz="2600" b="1" dirty="0">
                <a:solidFill>
                  <a:srgbClr val="004B82"/>
                </a:solidFill>
              </a:rPr>
              <a:t>:</a:t>
            </a:r>
            <a:r>
              <a:rPr lang="el-GR" sz="2600" b="1" dirty="0"/>
              <a:t>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600" dirty="0"/>
              <a:t> </a:t>
            </a:r>
            <a:r>
              <a:rPr lang="el-GR" sz="2600" dirty="0" smtClean="0"/>
              <a:t>Κρίσεις </a:t>
            </a:r>
            <a:r>
              <a:rPr lang="el-GR" sz="2600" dirty="0"/>
              <a:t>άσθματος: 2.1</a:t>
            </a:r>
            <a:r>
              <a:rPr lang="el-GR" sz="2600" dirty="0" smtClean="0"/>
              <a:t>% </a:t>
            </a:r>
            <a:endParaRPr lang="el-GR" sz="2600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600" dirty="0"/>
              <a:t> </a:t>
            </a:r>
            <a:r>
              <a:rPr lang="el-GR" sz="2600" dirty="0" smtClean="0"/>
              <a:t>Ξύπνημα </a:t>
            </a:r>
            <a:r>
              <a:rPr lang="el-GR" sz="2600" dirty="0"/>
              <a:t>με δύσπνοια: 5.6</a:t>
            </a:r>
            <a:r>
              <a:rPr lang="el-GR" sz="2600" dirty="0" smtClean="0"/>
              <a:t>% </a:t>
            </a:r>
            <a:endParaRPr lang="el-GR" sz="2600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600" dirty="0"/>
              <a:t> </a:t>
            </a:r>
            <a:r>
              <a:rPr lang="el-GR" sz="2600" dirty="0" smtClean="0"/>
              <a:t>Ξύπνημα </a:t>
            </a:r>
            <a:r>
              <a:rPr lang="el-GR" sz="2600" dirty="0"/>
              <a:t>από βήχα: 17.8</a:t>
            </a:r>
            <a:r>
              <a:rPr lang="el-GR" sz="2600" dirty="0" smtClean="0"/>
              <a:t>% </a:t>
            </a:r>
            <a:endParaRPr lang="el-GR" sz="2600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600" dirty="0"/>
              <a:t> </a:t>
            </a:r>
            <a:r>
              <a:rPr lang="el-GR" sz="2600" dirty="0" smtClean="0"/>
              <a:t>Συριγμός</a:t>
            </a:r>
            <a:r>
              <a:rPr lang="el-GR" sz="2600" dirty="0"/>
              <a:t>: 15.8%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l-GR" sz="2600" dirty="0"/>
              <a:t> </a:t>
            </a:r>
            <a:r>
              <a:rPr lang="el-GR" sz="2600" dirty="0" smtClean="0"/>
              <a:t>Ρινικές </a:t>
            </a:r>
            <a:r>
              <a:rPr lang="el-GR" sz="2600" dirty="0"/>
              <a:t>αλλεργίες: 18.4% 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0" y="6505657"/>
            <a:ext cx="2706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(Papageorgiou et al., 1997)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772816"/>
            <a:ext cx="720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3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ed7c5d341d2566f6e34e7bf4421c41ebb3a5fe2"/>
</p:tagLst>
</file>

<file path=ppt/theme/theme1.xml><?xml version="1.0" encoding="utf-8"?>
<a:theme xmlns:a="http://schemas.openxmlformats.org/drawingml/2006/main" name="OC_template_updated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4568</TotalTime>
  <Words>2762</Words>
  <Application>Microsoft Office PowerPoint</Application>
  <PresentationFormat>Προβολή στην οθόνη (4:3)</PresentationFormat>
  <Paragraphs>368</Paragraphs>
  <Slides>41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41</vt:i4>
      </vt:variant>
    </vt:vector>
  </HeadingPairs>
  <TitlesOfParts>
    <vt:vector size="43" baseType="lpstr">
      <vt:lpstr>OC_template_updated</vt:lpstr>
      <vt:lpstr>1_OC_template_updated</vt:lpstr>
      <vt:lpstr>Αναπνευστική Φυσικοθεραπεία</vt:lpstr>
      <vt:lpstr>Η Αναπνευστική Φυσικοθεραπεία στο Άσθμα</vt:lpstr>
      <vt:lpstr>Άσθμα</vt:lpstr>
      <vt:lpstr>Ορισμός Άσθματος</vt:lpstr>
      <vt:lpstr>Παθογένεια Άσθματος</vt:lpstr>
      <vt:lpstr>Κλινική εικόνα</vt:lpstr>
      <vt:lpstr>Πνευμονική λειτουργία</vt:lpstr>
      <vt:lpstr>Η Επικράτηση του Άσθματος (1 από 2)</vt:lpstr>
      <vt:lpstr>Η Επικράτηση του Άσθματος (2 από 2)</vt:lpstr>
      <vt:lpstr>Παράγοντες που επηρεάζουν την ανάπτυξη και την εκδήλωση του Άσθματος (1 από 3)</vt:lpstr>
      <vt:lpstr>Παράγοντες που επηρεάζουν την ανάπτυξη και την εκδήλωση του Άσθματος (2 από 3)</vt:lpstr>
      <vt:lpstr>Παράγοντες που επηρεάζουν την ανάπτυξη και την εκδήλωση του Άσθματος (3 από 3)</vt:lpstr>
      <vt:lpstr>Ταξινόμηση Άσθματος</vt:lpstr>
      <vt:lpstr>Κατευθυντήριες γραμμές για την αντιμετώπιση του Άσθματος</vt:lpstr>
      <vt:lpstr>Έλεγχος του Άσθματος (1 από 3)</vt:lpstr>
      <vt:lpstr>Έλεγχος του Άσθματος (2 από 3)</vt:lpstr>
      <vt:lpstr>Έλεγχος του Άσθματος (3 από 3)</vt:lpstr>
      <vt:lpstr>Σοβαρότητα  Άσθματος</vt:lpstr>
      <vt:lpstr>Ταξινόμηση Άσθματος (Πίνακας)</vt:lpstr>
      <vt:lpstr>Απαραίτητες προϋποθέσεις για την απόκτηση ελέγχου του Άσθματος</vt:lpstr>
      <vt:lpstr>1. Ανάπτυξη συνεργασίας Ασθενή / Ιατρού  (1 από 2)</vt:lpstr>
      <vt:lpstr>1. Ανάπτυξη συνεργασίας Ασθενή / Ιατρού  (2 από 2)</vt:lpstr>
      <vt:lpstr>2. Εντοπισμός  και  Μείωση της Έκθεσης σε Εκλυτικούς Παράγοντες του Άσθματος </vt:lpstr>
      <vt:lpstr>3. Αξιολόγηση, θεραπεία και  παρακολούθηση του Άσθματος</vt:lpstr>
      <vt:lpstr>4. Διαχείριση των παροξυσμών</vt:lpstr>
      <vt:lpstr>Πλάνο διαχείρισης των παροξυσμών άσθματος «3 ζωνών»</vt:lpstr>
      <vt:lpstr>Πλάνο Δράσης σε Παροξυσμό Άσθματος   (1 από 3)</vt:lpstr>
      <vt:lpstr>Πλάνο Δράσης σε Παροξυσμό Άσθματος (2 από 3)</vt:lpstr>
      <vt:lpstr>Πλάνο Δράσης σε Παροξυσμό Άσθματος  (3 από 3)</vt:lpstr>
      <vt:lpstr>Προτεινόμενη βιβλιογραφία (1 από 3)</vt:lpstr>
      <vt:lpstr>Προτεινόμενη βιβλιογραφία (2 από 3)</vt:lpstr>
      <vt:lpstr>Προτεινόμενη βιβλιογραφία (3 από 3) </vt:lpstr>
      <vt:lpstr>Τέλος Ενότητας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482</cp:revision>
  <dcterms:created xsi:type="dcterms:W3CDTF">2013-04-29T08:22:01Z</dcterms:created>
  <dcterms:modified xsi:type="dcterms:W3CDTF">2015-05-21T10:27:51Z</dcterms:modified>
</cp:coreProperties>
</file>