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718" r:id="rId2"/>
    <p:sldMasterId id="2147483730" r:id="rId3"/>
    <p:sldMasterId id="2147483741" r:id="rId4"/>
  </p:sldMasterIdLst>
  <p:notesMasterIdLst>
    <p:notesMasterId r:id="rId63"/>
  </p:notesMasterIdLst>
  <p:handoutMasterIdLst>
    <p:handoutMasterId r:id="rId64"/>
  </p:handoutMasterIdLst>
  <p:sldIdLst>
    <p:sldId id="315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72" r:id="rId18"/>
    <p:sldId id="273" r:id="rId19"/>
    <p:sldId id="274" r:id="rId20"/>
    <p:sldId id="276" r:id="rId21"/>
    <p:sldId id="277" r:id="rId22"/>
    <p:sldId id="275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313" r:id="rId33"/>
    <p:sldId id="287" r:id="rId34"/>
    <p:sldId id="288" r:id="rId35"/>
    <p:sldId id="289" r:id="rId36"/>
    <p:sldId id="291" r:id="rId37"/>
    <p:sldId id="292" r:id="rId38"/>
    <p:sldId id="293" r:id="rId39"/>
    <p:sldId id="294" r:id="rId40"/>
    <p:sldId id="295" r:id="rId41"/>
    <p:sldId id="298" r:id="rId42"/>
    <p:sldId id="296" r:id="rId43"/>
    <p:sldId id="299" r:id="rId44"/>
    <p:sldId id="297" r:id="rId45"/>
    <p:sldId id="300" r:id="rId46"/>
    <p:sldId id="301" r:id="rId47"/>
    <p:sldId id="303" r:id="rId48"/>
    <p:sldId id="304" r:id="rId49"/>
    <p:sldId id="314" r:id="rId50"/>
    <p:sldId id="305" r:id="rId51"/>
    <p:sldId id="307" r:id="rId52"/>
    <p:sldId id="308" r:id="rId53"/>
    <p:sldId id="309" r:id="rId54"/>
    <p:sldId id="316" r:id="rId55"/>
    <p:sldId id="317" r:id="rId56"/>
    <p:sldId id="318" r:id="rId57"/>
    <p:sldId id="324" r:id="rId58"/>
    <p:sldId id="325" r:id="rId59"/>
    <p:sldId id="323" r:id="rId60"/>
    <p:sldId id="322" r:id="rId61"/>
    <p:sldId id="321" r:id="rId62"/>
  </p:sldIdLst>
  <p:sldSz cx="9144000" cy="6858000" type="screen4x3"/>
  <p:notesSz cx="7104063" cy="10234613"/>
  <p:custDataLst>
    <p:tags r:id="rId65"/>
  </p:custDataLst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A2"/>
    <a:srgbClr val="F3EE1E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Μεσαίο στυλ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Σκούρο στυλ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27" autoAdjust="0"/>
    <p:restoredTop sz="86385" autoAdjust="0"/>
  </p:normalViewPr>
  <p:slideViewPr>
    <p:cSldViewPr>
      <p:cViewPr varScale="1">
        <p:scale>
          <a:sx n="97" d="100"/>
          <a:sy n="97" d="100"/>
        </p:scale>
        <p:origin x="-193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0A75BCD-A71F-42AD-9698-DA7C9772969B}" type="datetimeFigureOut">
              <a:rPr lang="el-GR"/>
              <a:pPr>
                <a:defRPr/>
              </a:pPr>
              <a:t>26/2/2015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1F47C556-731B-411D-81DB-03380628EB9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4187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32F2D26-E546-4921-A0EA-6668EC4173D3}" type="datetimeFigureOut">
              <a:rPr lang="el-GR"/>
              <a:pPr>
                <a:defRPr/>
              </a:pPr>
              <a:t>26/2/2015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F232BA21-018C-4EB7-AC98-9263A40F3F7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421357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23767314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13316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1DC0758-7108-4E00-9DD6-5F446A916C49}" type="slidenum">
              <a:rPr lang="el-GR" altLang="el-GR" smtClean="0"/>
              <a:pPr/>
              <a:t>6</a:t>
            </a:fld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475857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dirty="0" smtClean="0"/>
          </a:p>
        </p:txBody>
      </p:sp>
      <p:sp>
        <p:nvSpPr>
          <p:cNvPr id="17412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D68C789-FEEE-414E-8A85-0EDAEDB638F5}" type="slidenum">
              <a:rPr lang="el-GR" altLang="el-GR" smtClean="0"/>
              <a:pPr/>
              <a:t>9</a:t>
            </a:fld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3170101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22532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14E6AE3-2EFF-47D8-9692-F821B8D15692}" type="slidenum">
              <a:rPr lang="el-GR" altLang="el-GR" smtClean="0"/>
              <a:pPr/>
              <a:t>13</a:t>
            </a:fld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2078028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26628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C5AA967-E084-47C4-A2A5-426EF9F9B743}" type="slidenum">
              <a:rPr lang="el-GR" altLang="el-GR" smtClean="0"/>
              <a:pPr/>
              <a:t>16</a:t>
            </a:fld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319353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31748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D3D7AD2-74CF-44D8-A825-04EC6CD6882B}" type="slidenum">
              <a:rPr lang="el-GR" altLang="el-GR" smtClean="0"/>
              <a:pPr/>
              <a:t>20</a:t>
            </a:fld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1772025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40964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7A5E437-1645-4F34-92DC-0F98AE4E959E}" type="slidenum">
              <a:rPr lang="el-GR" altLang="el-GR" smtClean="0"/>
              <a:pPr/>
              <a:t>28</a:t>
            </a:fld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4117243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59396" name="Θέση αριθμού διαφάνειας 3"/>
          <p:cNvSpPr txBox="1">
            <a:spLocks noGrp="1"/>
          </p:cNvSpPr>
          <p:nvPr/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75" tIns="49538" rIns="99075" bIns="49538" anchor="b"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8AAE356-0395-4BD5-A8FC-EA869FE1EB57}" type="slidenum">
              <a:rPr lang="el-GR" altLang="el-GR" sz="1300"/>
              <a:pPr algn="r" eaLnBrk="1" hangingPunct="1"/>
              <a:t>45</a:t>
            </a:fld>
            <a:endParaRPr lang="el-GR" altLang="el-GR" sz="1300"/>
          </a:p>
        </p:txBody>
      </p:sp>
    </p:spTree>
    <p:extLst>
      <p:ext uri="{BB962C8B-B14F-4D97-AF65-F5344CB8AC3E}">
        <p14:creationId xmlns:p14="http://schemas.microsoft.com/office/powerpoint/2010/main" val="4175120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 smtClean="0"/>
          </a:p>
        </p:txBody>
      </p:sp>
      <p:sp>
        <p:nvSpPr>
          <p:cNvPr id="61444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72081B2-700B-4BF3-A266-BD6BB8D949D6}" type="slidenum">
              <a:rPr lang="el-GR" altLang="el-GR" smtClean="0"/>
              <a:pPr/>
              <a:t>46</a:t>
            </a:fld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1246164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59CA2-43DF-4B7E-9B46-CE8C8B86ED4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3459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9A791-CF8A-4D00-8E2F-DAE184C6AD7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0687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lex\Desktop\vinager-backgrounds-wallpapers-vinager-background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2"/>
          <p:cNvSpPr/>
          <p:nvPr userDrawn="1"/>
        </p:nvSpPr>
        <p:spPr>
          <a:xfrm>
            <a:off x="179512" y="116632"/>
            <a:ext cx="8784976" cy="6624736"/>
          </a:xfrm>
          <a:prstGeom prst="roundRect">
            <a:avLst>
              <a:gd name="adj" fmla="val 698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el-GR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44016"/>
            <a:ext cx="8229600" cy="90872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285750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/>
          <a:lstStyle>
            <a:lvl1pPr>
              <a:defRPr>
                <a:solidFill>
                  <a:srgbClr val="F3EE1E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solidFill>
                  <a:srgbClr val="F3EE1E"/>
                </a:solidFill>
              </a:defRPr>
            </a:lvl1pPr>
            <a:lvl2pPr marL="742950" indent="-285750">
              <a:buFont typeface="Courier New" panose="02070309020205020404" pitchFamily="49" charset="0"/>
              <a:buChar char="o"/>
              <a:defRPr sz="2200">
                <a:solidFill>
                  <a:srgbClr val="F3EE1E"/>
                </a:solidFill>
              </a:defRPr>
            </a:lvl2pPr>
            <a:lvl3pPr marL="1143000" indent="-228600">
              <a:buFont typeface="Wingdings" panose="05000000000000000000" pitchFamily="2" charset="2"/>
              <a:buChar char="ü"/>
              <a:defRPr sz="2000">
                <a:solidFill>
                  <a:srgbClr val="F3EE1E"/>
                </a:solidFill>
              </a:defRPr>
            </a:lvl3pPr>
            <a:lvl4pPr>
              <a:defRPr>
                <a:solidFill>
                  <a:srgbClr val="F3EE1E"/>
                </a:solidFill>
              </a:defRPr>
            </a:lvl4pPr>
            <a:lvl5pPr>
              <a:defRPr>
                <a:solidFill>
                  <a:srgbClr val="F3EE1E"/>
                </a:solidFill>
              </a:defRPr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3EE1E"/>
                </a:solidFill>
              </a:defRPr>
            </a:lvl1pPr>
          </a:lstStyle>
          <a:p>
            <a:pPr>
              <a:defRPr/>
            </a:pPr>
            <a:fld id="{E021FE46-51B6-47DE-86F7-4AE0AF1124B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7301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D9CB1-5C92-4166-882A-6C7A49FF3425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9019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695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75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570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430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119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520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16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962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69BE8-A6A4-4985-8F6A-AE2DD624BC2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00909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260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03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984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273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986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030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848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622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76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221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AB219-E2F6-4B67-A5F0-71AB2501D8A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93459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979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664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106B0-379F-4C23-9E28-96D3AE52A0B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5683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DE094-1633-4F69-8013-943DD082AF1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6465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7EC91-335F-4C95-BEA9-65C865876ED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5210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εικόνα</a:t>
            </a:r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D4808-AE95-405A-96C1-6A0380C17EF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8927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1BE93-D48F-4D5B-BF43-DED49D687DE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8053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115888"/>
            <a:ext cx="82296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κύριου τίτλου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82296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υποδείγματος κειμένου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4509DF0-935A-4648-85F8-0F6B5781D6A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17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defRPr/>
            </a:pPr>
            <a:endParaRPr lang="el-G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defRPr/>
            </a:pPr>
            <a:endParaRPr lang="el-G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eaLnBrk="1" hangingPunct="1"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 eaLnBrk="1" hangingPunct="1">
                <a:defRPr/>
              </a:pPr>
              <a:t>‹#›</a:t>
            </a:fld>
            <a:endParaRPr lang="el-GR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defRPr/>
            </a:pPr>
            <a:endParaRPr lang="el-G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defRPr/>
            </a:pPr>
            <a:endParaRPr lang="el-GR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eaLnBrk="1" hangingPunct="1"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 eaLnBrk="1" hangingPunct="1">
                <a:defRPr/>
              </a:pPr>
              <a:t>‹#›</a:t>
            </a:fld>
            <a:endParaRPr lang="el-GR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930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hangingPunct="1">
              <a:defRPr/>
            </a:pPr>
            <a:endParaRPr lang="el-GR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eaLnBrk="1" hangingPunct="1"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  <a:latin typeface="Arial" charset="0"/>
              </a:rPr>
              <a:pPr eaLnBrk="1" hangingPunct="1">
                <a:defRPr/>
              </a:pPr>
              <a:t>‹#›</a:t>
            </a:fld>
            <a:endParaRPr lang="el-GR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470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le:Wuchereria_bancrofti_1_DPDX.JPG" TargetMode="External"/><Relationship Id="rId3" Type="http://schemas.openxmlformats.org/officeDocument/2006/relationships/image" Target="../media/image18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ru" TargetMode="External"/><Relationship Id="rId5" Type="http://schemas.openxmlformats.org/officeDocument/2006/relationships/hyperlink" Target="http://commons.wikimedia.org/w/index.php?title=User:DBP&amp;action=edit&amp;redlink=1&amp;uselang=ru" TargetMode="External"/><Relationship Id="rId4" Type="http://schemas.openxmlformats.org/officeDocument/2006/relationships/hyperlink" Target="http://commons.wikimedia.org/wiki/File:CulexPipiens.jpg?uselang=ru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Anopheles_stephensi.jpe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El_Grafo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User:Mikael_H%C3%A4ggstr%C3%B6m" TargetMode="External"/><Relationship Id="rId4" Type="http://schemas.openxmlformats.org/officeDocument/2006/relationships/hyperlink" Target="http://commons.wikimedia.org/wiki/File:Symptoms_of_Malaria.pn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User:CFCF" TargetMode="External"/><Relationship Id="rId4" Type="http://schemas.openxmlformats.org/officeDocument/2006/relationships/hyperlink" Target="http://en.wikipedia.org/wiki/File:Life_Cycle_of_the_Malaria_Parasite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Malaria_lifecycle-CDC.gif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7mike5000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en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hyperlink" Target="http://www.who.int/en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www.who.int/en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5901_lores.jpg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Mfield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en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dpdx/malaria/dx.html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elpno.gr/Portals/0/%CE%91%CF%81%CF%87%CE%B5%CE%AF%CE%B1/%CE%95%CE%BA%CF%80%CE%B1%CE%B9%CE%B4%CE%B5%CF%85%CF%84%CE%B9%CE%BA%CF%8C%20%CF%85%CE%BB%CE%B9%CE%BA%CF%8C/%CE%92%CE%B1%CF%83%CF%83%CE%AC%CE%BB%CE%BF%CF%85%20%CE%B5%CF%81%CE%B3%CE%B1%CF%83%CF%84%CE%B7%CF%81%CE%B9%CE%B1%CE%BA%CE%AE%20%CE%B4%CE%B9%CE%AC%CE%B3%CE%BD%CF%89%CF%83%CE%B7.pdf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en/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hyperlink" Target="http://www.who.int/en/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eelpno.gr/el-gr/%CE%B4%CE%B9%CE%B1%CE%B8%CE%AD%CF%83%CE%B9%CE%BC%CE%BF%CF%85%CE%BB%CE%B9%CE%BA%CF%8C/%CE%B5%CE%BA%CF%80%CE%B1%CE%B9%CE%B4%CE%B5%CF%85%CF%84%CE%B9%CE%BA%CF%8C%CF%85%CE%BB%CE%B9%CE%BA%CF%8C.aspx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id.wikipedia.org/wiki/Berkas:ELISA.jpg" TargetMode="Externa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/index.php?title=User:BiotechMichael&amp;action=edit&amp;redlink=1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licenses/by-sa/3.0/deed.en" TargetMode="External"/><Relationship Id="rId3" Type="http://schemas.openxmlformats.org/officeDocument/2006/relationships/hyperlink" Target="http://en.wikipedia.org/wiki/File:Anopheles_albimanus_mosquito.jpg" TargetMode="External"/><Relationship Id="rId7" Type="http://schemas.openxmlformats.org/officeDocument/2006/relationships/hyperlink" Target="http://commons.wikimedia.org/wiki/User:Bobjgalindo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Plasmodium_sp.JPG" TargetMode="External"/><Relationship Id="rId11" Type="http://schemas.openxmlformats.org/officeDocument/2006/relationships/hyperlink" Target="http://en.wikipedia.org/wiki/User:Dmcdevit" TargetMode="External"/><Relationship Id="rId5" Type="http://schemas.openxmlformats.org/officeDocument/2006/relationships/image" Target="../media/image7.jpeg"/><Relationship Id="rId10" Type="http://schemas.openxmlformats.org/officeDocument/2006/relationships/hyperlink" Target="http://en.wikipedia.org/wiki/File:Plasmodium_vivax_01.png" TargetMode="External"/><Relationship Id="rId4" Type="http://schemas.openxmlformats.org/officeDocument/2006/relationships/hyperlink" Target="http://commons.wikimedia.org/w/index.php?title=User:Fireice&amp;action=edit&amp;redlink=1" TargetMode="External"/><Relationship Id="rId9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dc.gov/malaria/diagnosis_treatment/serology.html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User:Kalumet" TargetMode="External"/><Relationship Id="rId3" Type="http://schemas.openxmlformats.org/officeDocument/2006/relationships/hyperlink" Target="http://picasaweb.google.com/lh/photo/KLZXm0h7ywxEgFLvWWbPmw" TargetMode="External"/><Relationship Id="rId7" Type="http://schemas.openxmlformats.org/officeDocument/2006/relationships/hyperlink" Target="http://commons.wikimedia.org/wiki/File:Babesien_Hund.jpg" TargetMode="External"/><Relationship Id="rId12" Type="http://schemas.openxmlformats.org/officeDocument/2006/relationships/hyperlink" Target="http://commons.wikimedia.org/wiki/User:Anna_Frodesiak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hyperlink" Target="http://en.wikipedia.org/wiki/File:Adult_deer_tick.jpg" TargetMode="External"/><Relationship Id="rId5" Type="http://schemas.openxmlformats.org/officeDocument/2006/relationships/hyperlink" Target="http://creativecommons.org/licenses/by-nc-sa/3.0/" TargetMode="External"/><Relationship Id="rId10" Type="http://schemas.openxmlformats.org/officeDocument/2006/relationships/image" Target="../media/image11.jpeg"/><Relationship Id="rId4" Type="http://schemas.openxmlformats.org/officeDocument/2006/relationships/hyperlink" Target="https://plus.google.com/109955301140051994634/posts" TargetMode="External"/><Relationship Id="rId9" Type="http://schemas.openxmlformats.org/officeDocument/2006/relationships/hyperlink" Target="http://creativecommons.org/licenses/by-sa/3.0/deed.en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hyperlink" Target="http://commons.wikimedia.org/wiki/User:Evanherk" TargetMode="External"/><Relationship Id="rId3" Type="http://schemas.openxmlformats.org/officeDocument/2006/relationships/image" Target="../media/image12.jpeg"/><Relationship Id="rId7" Type="http://schemas.openxmlformats.org/officeDocument/2006/relationships/hyperlink" Target="http://it.wikipedia.org/wiki/File:Trypanosoma_cruzi_B.jpg" TargetMode="External"/><Relationship Id="rId12" Type="http://schemas.openxmlformats.org/officeDocument/2006/relationships/hyperlink" Target="http://commons.wikimedia.org/wiki/File:Tsetse_head-proboscis.jpe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5.jpeg"/><Relationship Id="rId5" Type="http://schemas.openxmlformats.org/officeDocument/2006/relationships/hyperlink" Target="http://creativecommons.org/licenses/by-sa/3.0/deed.en" TargetMode="External"/><Relationship Id="rId10" Type="http://schemas.openxmlformats.org/officeDocument/2006/relationships/hyperlink" Target="http://commons.wikimedia.org/wiki/User:Optigan13" TargetMode="External"/><Relationship Id="rId4" Type="http://schemas.openxmlformats.org/officeDocument/2006/relationships/hyperlink" Target="http://commons.wikimedia.org/wiki/File:Trypanosoma-evansi.jpg" TargetMode="External"/><Relationship Id="rId9" Type="http://schemas.openxmlformats.org/officeDocument/2006/relationships/hyperlink" Target="http://it.wikipedia.org/wiki/File:Triatoma_infestans.j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Leishmania_donovani_01.png" TargetMode="External"/><Relationship Id="rId7" Type="http://schemas.openxmlformats.org/officeDocument/2006/relationships/hyperlink" Target="http://commons.wikimedia.org/wiki/User:Esculapio/gallery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File:Phlebotomus_sp_01.jpg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://commons.wikimedia.org/w/index.php?title=User:Abanima&amp;action=edit&amp;redlink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pPr lvl="1" algn="ctr"/>
            <a:r>
              <a:rPr kumimoji="0" lang="el-GR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ΠΑΡΑΣΙΤΟΛΟΓΙΑ- ΜΥΚΗΤΟΛΟΓΙΑ  (Ε)</a:t>
            </a:r>
            <a:endParaRPr lang="el-G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l-GR" altLang="el-GR" sz="2400" b="1" dirty="0" smtClean="0"/>
              <a:t>Ενότητα 8</a:t>
            </a:r>
            <a:r>
              <a:rPr lang="el-GR" altLang="el-GR" sz="2400" dirty="0" smtClean="0"/>
              <a:t>:</a:t>
            </a:r>
            <a:r>
              <a:rPr lang="en-US" altLang="el-GR" sz="2400" dirty="0" smtClean="0"/>
              <a:t> </a:t>
            </a:r>
            <a:r>
              <a:rPr lang="el-GR" altLang="el-GR" sz="2400" dirty="0" smtClean="0"/>
              <a:t>Παράσιτα του αίματος-Πλασμώδια</a:t>
            </a:r>
            <a:endParaRPr lang="en-US" altLang="el-GR" sz="2400" dirty="0" smtClean="0">
              <a:latin typeface="Arial" panose="020B0604020202020204" pitchFamily="34" charset="0"/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</a:pPr>
            <a:endParaRPr lang="en-US" altLang="el-GR" sz="1800" dirty="0" smtClean="0">
              <a:solidFill>
                <a:prstClr val="black"/>
              </a:solidFill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</a:pPr>
            <a:r>
              <a:rPr lang="el-GR" altLang="el-GR" sz="1800" dirty="0" smtClean="0">
                <a:solidFill>
                  <a:prstClr val="black"/>
                </a:solidFill>
              </a:rPr>
              <a:t>Ανθούλα Νικολαΐδου</a:t>
            </a:r>
            <a:endParaRPr lang="en-US" altLang="el-GR" sz="1800" dirty="0" smtClean="0">
              <a:solidFill>
                <a:prstClr val="black"/>
              </a:solidFill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</a:pPr>
            <a:r>
              <a:rPr lang="en-US" altLang="el-GR" sz="1800" dirty="0" smtClean="0">
                <a:solidFill>
                  <a:prstClr val="black"/>
                </a:solidFill>
              </a:rPr>
              <a:t>T</a:t>
            </a:r>
            <a:r>
              <a:rPr lang="el-GR" altLang="el-GR" sz="1800" dirty="0" err="1" smtClean="0">
                <a:solidFill>
                  <a:prstClr val="black"/>
                </a:solidFill>
              </a:rPr>
              <a:t>εχνολόγος</a:t>
            </a:r>
            <a:r>
              <a:rPr lang="el-GR" altLang="el-GR" sz="1800" dirty="0" smtClean="0">
                <a:solidFill>
                  <a:prstClr val="black"/>
                </a:solidFill>
              </a:rPr>
              <a:t> Ιατρικών Εργαστηρίων</a:t>
            </a:r>
          </a:p>
          <a:p>
            <a:pPr lvl="0" fontAlgn="base">
              <a:lnSpc>
                <a:spcPct val="80000"/>
              </a:lnSpc>
              <a:spcAft>
                <a:spcPct val="0"/>
              </a:spcAft>
            </a:pPr>
            <a:r>
              <a:rPr lang="en-US" altLang="el-GR" sz="1800" dirty="0" err="1" smtClean="0">
                <a:solidFill>
                  <a:prstClr val="black"/>
                </a:solidFill>
              </a:rPr>
              <a:t>Msc</a:t>
            </a:r>
            <a:r>
              <a:rPr lang="en-US" altLang="el-GR" sz="1800" dirty="0" smtClean="0">
                <a:solidFill>
                  <a:prstClr val="black"/>
                </a:solidFill>
              </a:rPr>
              <a:t> Medical Microbiology </a:t>
            </a:r>
            <a:endParaRPr lang="el-GR" altLang="el-GR" sz="1800" dirty="0" smtClean="0">
              <a:solidFill>
                <a:prstClr val="black"/>
              </a:solidFill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</a:pPr>
            <a:r>
              <a:rPr lang="el-GR" altLang="el-GR" sz="1800" dirty="0" smtClean="0">
                <a:solidFill>
                  <a:prstClr val="black"/>
                </a:solidFill>
              </a:rPr>
              <a:t>Τμήμα Δημόσιας και Κοινοτικής Υγείας</a:t>
            </a:r>
            <a:endParaRPr lang="el-GR" altLang="el-GR" sz="1800" dirty="0" smtClean="0">
              <a:solidFill>
                <a:prstClr val="black"/>
              </a:solidFill>
            </a:endParaRPr>
          </a:p>
        </p:txBody>
      </p:sp>
      <p:pic>
        <p:nvPicPr>
          <p:cNvPr id="11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00565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82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pPr eaLnBrk="1" hangingPunct="1"/>
            <a:r>
              <a:rPr lang="el-GR" altLang="el-GR" smtClean="0"/>
              <a:t>Φιλάριες</a:t>
            </a:r>
          </a:p>
        </p:txBody>
      </p:sp>
      <p:pic>
        <p:nvPicPr>
          <p:cNvPr id="16387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87450" y="1700213"/>
            <a:ext cx="2305050" cy="3040062"/>
          </a:xfrm>
        </p:spPr>
      </p:pic>
      <p:sp>
        <p:nvSpPr>
          <p:cNvPr id="6" name="Rectangle 8"/>
          <p:cNvSpPr/>
          <p:nvPr/>
        </p:nvSpPr>
        <p:spPr>
          <a:xfrm>
            <a:off x="1038225" y="4740275"/>
            <a:ext cx="26035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“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  <a:hlinkClick r:id="rId4"/>
              </a:rPr>
              <a:t>CulexPipiens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”,</a:t>
            </a:r>
            <a:r>
              <a:rPr lang="el-GR" sz="1200" dirty="0">
                <a:solidFill>
                  <a:srgbClr val="F3EE1E"/>
                </a:solidFill>
                <a:latin typeface="+mn-lt"/>
                <a:cs typeface="+mn-cs"/>
              </a:rPr>
              <a:t> </a:t>
            </a:r>
            <a:r>
              <a:rPr lang="el-GR" sz="1200" dirty="0" smtClean="0">
                <a:solidFill>
                  <a:srgbClr val="F8F8A2"/>
                </a:solidFill>
                <a:latin typeface="+mn-lt"/>
                <a:cs typeface="+mn-cs"/>
              </a:rPr>
              <a:t>από</a:t>
            </a:r>
            <a:r>
              <a:rPr lang="en-US" sz="1200" dirty="0" smtClean="0">
                <a:solidFill>
                  <a:srgbClr val="F8F8A2"/>
                </a:solidFill>
                <a:latin typeface="+mn-lt"/>
                <a:cs typeface="+mn-cs"/>
              </a:rPr>
              <a:t>  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  <a:hlinkClick r:id="rId5"/>
              </a:rPr>
              <a:t>DBP</a:t>
            </a:r>
            <a:r>
              <a:rPr lang="el-GR" sz="1200" dirty="0">
                <a:solidFill>
                  <a:srgbClr val="F8F8A2"/>
                </a:solidFill>
                <a:latin typeface="+mn-lt"/>
                <a:cs typeface="+mn-cs"/>
              </a:rPr>
              <a:t> </a:t>
            </a:r>
            <a:r>
              <a:rPr lang="el-GR" sz="1200" dirty="0" smtClean="0">
                <a:solidFill>
                  <a:srgbClr val="F8F8A2"/>
                </a:solidFill>
                <a:latin typeface="+mn-lt"/>
                <a:cs typeface="+mn-cs"/>
              </a:rPr>
              <a:t>διαθέσιμο με άδεια </a:t>
            </a:r>
            <a:r>
              <a:rPr lang="en-US" sz="1200" dirty="0" smtClean="0">
                <a:solidFill>
                  <a:srgbClr val="F8F8A2"/>
                </a:solidFill>
                <a:latin typeface="+mn-lt"/>
                <a:cs typeface="+mn-cs"/>
              </a:rPr>
              <a:t> 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  <a:hlinkClick r:id="rId6"/>
              </a:rPr>
              <a:t>CC BY-SA 3.0</a:t>
            </a:r>
            <a:endParaRPr lang="en-US" sz="1200" dirty="0">
              <a:solidFill>
                <a:srgbClr val="F8F8A2"/>
              </a:solidFill>
              <a:latin typeface="+mn-lt"/>
              <a:cs typeface="+mn-cs"/>
            </a:endParaRPr>
          </a:p>
        </p:txBody>
      </p:sp>
      <p:pic>
        <p:nvPicPr>
          <p:cNvPr id="16390" name="Picture 9" descr="Wuchereria_bancroft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41888" y="2133600"/>
            <a:ext cx="32226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8"/>
          <p:cNvSpPr/>
          <p:nvPr/>
        </p:nvSpPr>
        <p:spPr>
          <a:xfrm>
            <a:off x="5364163" y="4600575"/>
            <a:ext cx="26035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“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  <a:hlinkClick r:id="rId8"/>
              </a:rPr>
              <a:t>Wuchereria </a:t>
            </a:r>
            <a:r>
              <a:rPr lang="en-US" sz="1200" dirty="0" err="1">
                <a:solidFill>
                  <a:srgbClr val="F8F8A2"/>
                </a:solidFill>
                <a:latin typeface="+mn-lt"/>
                <a:cs typeface="+mn-cs"/>
                <a:hlinkClick r:id="rId8"/>
              </a:rPr>
              <a:t>bancrofti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  <a:hlinkClick r:id="rId8"/>
              </a:rPr>
              <a:t> 1 DPDX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”,</a:t>
            </a:r>
            <a:r>
              <a:rPr lang="el-GR" sz="1200" dirty="0">
                <a:solidFill>
                  <a:srgbClr val="F3EE1E"/>
                </a:solidFill>
                <a:latin typeface="+mn-lt"/>
                <a:cs typeface="+mn-cs"/>
              </a:rPr>
              <a:t> </a:t>
            </a:r>
            <a:r>
              <a:rPr lang="el-GR" sz="1200" dirty="0" smtClean="0">
                <a:solidFill>
                  <a:srgbClr val="F8F8A2"/>
                </a:solidFill>
                <a:latin typeface="+mn-lt"/>
                <a:cs typeface="+mn-cs"/>
              </a:rPr>
              <a:t>από</a:t>
            </a:r>
            <a:r>
              <a:rPr lang="en-US" sz="1200" dirty="0" smtClean="0">
                <a:solidFill>
                  <a:srgbClr val="F8F8A2"/>
                </a:solidFill>
                <a:latin typeface="+mn-lt"/>
                <a:cs typeface="+mn-cs"/>
              </a:rPr>
              <a:t>  </a:t>
            </a:r>
            <a:r>
              <a:rPr lang="en-US" sz="1200" dirty="0" err="1">
                <a:solidFill>
                  <a:srgbClr val="F8F8A2"/>
                </a:solidFill>
                <a:latin typeface="+mn-lt"/>
                <a:cs typeface="+mn-cs"/>
                <a:hlinkClick r:id="rId8"/>
              </a:rPr>
              <a:t>Eleassar</a:t>
            </a:r>
            <a:r>
              <a:rPr lang="el-GR" sz="1200" dirty="0">
                <a:solidFill>
                  <a:srgbClr val="F8F8A2"/>
                </a:solidFill>
                <a:latin typeface="+mn-lt"/>
                <a:cs typeface="+mn-cs"/>
              </a:rPr>
              <a:t> </a:t>
            </a:r>
            <a:r>
              <a:rPr lang="el-GR" sz="1200" dirty="0" smtClean="0">
                <a:solidFill>
                  <a:srgbClr val="F8F8A2"/>
                </a:solidFill>
                <a:latin typeface="+mn-lt"/>
                <a:cs typeface="+mn-cs"/>
              </a:rPr>
              <a:t> </a:t>
            </a:r>
            <a:r>
              <a:rPr lang="el-GR" sz="1200" dirty="0" smtClean="0">
                <a:solidFill>
                  <a:srgbClr val="F8F8A2"/>
                </a:solidFill>
                <a:latin typeface="Calibri"/>
              </a:rPr>
              <a:t>διαθέσιμο </a:t>
            </a:r>
            <a:r>
              <a:rPr lang="el-GR" sz="1200" dirty="0">
                <a:solidFill>
                  <a:srgbClr val="F8F8A2"/>
                </a:solidFill>
                <a:latin typeface="Calibri"/>
              </a:rPr>
              <a:t>ως κοινό κτήμα</a:t>
            </a:r>
            <a:endParaRPr lang="en-US" sz="1200" dirty="0">
              <a:solidFill>
                <a:srgbClr val="F8F8A2"/>
              </a:solidFill>
              <a:latin typeface="+mn-lt"/>
              <a:cs typeface="+mn-cs"/>
            </a:endParaRPr>
          </a:p>
        </p:txBody>
      </p:sp>
      <p:sp>
        <p:nvSpPr>
          <p:cNvPr id="16391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BAEBC0-9862-48EE-8793-087E3B8A174E}" type="slidenum">
              <a:rPr lang="el-GR" altLang="el-GR" sz="1200" smtClean="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l-GR" altLang="el-GR" sz="1200" smtClean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pPr eaLnBrk="1" hangingPunct="1"/>
            <a:r>
              <a:rPr lang="el-GR" altLang="el-GR" smtClean="0"/>
              <a:t>Μικροφιλάριες</a:t>
            </a:r>
          </a:p>
        </p:txBody>
      </p:sp>
      <p:sp>
        <p:nvSpPr>
          <p:cNvPr id="18435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608513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l-GR" altLang="el-GR" smtClean="0"/>
              <a:t>Διάγνωση- χαμηλή παρασιταιμία </a:t>
            </a:r>
          </a:p>
          <a:p>
            <a:pPr marL="0" indent="0" eaLnBrk="1" hangingPunct="1">
              <a:spcBef>
                <a:spcPts val="1800"/>
              </a:spcBef>
              <a:buFont typeface="Calibri" panose="020F0502020204030204" pitchFamily="34" charset="0"/>
              <a:buAutoNum type="alphaUcPeriod"/>
            </a:pPr>
            <a:r>
              <a:rPr lang="el-GR" altLang="el-GR" smtClean="0"/>
              <a:t>Πρόσφατο αίμα -νωπό παρασκεύασμα, χωρίς χρώση, </a:t>
            </a:r>
          </a:p>
          <a:p>
            <a:pPr marL="857250" lvl="1" indent="-457200" eaLnBrk="1" hangingPunct="1">
              <a:spcBef>
                <a:spcPts val="1200"/>
              </a:spcBef>
              <a:buFont typeface="Calibri" panose="020F0502020204030204" pitchFamily="34" charset="0"/>
              <a:buNone/>
            </a:pPr>
            <a:r>
              <a:rPr lang="el-GR" altLang="el-GR" smtClean="0"/>
              <a:t>α) χαρακτηριστικό  σχήμα </a:t>
            </a:r>
          </a:p>
          <a:p>
            <a:pPr marL="857250" lvl="1" indent="-457200" eaLnBrk="1" hangingPunct="1">
              <a:spcBef>
                <a:spcPts val="1200"/>
              </a:spcBef>
              <a:buFont typeface="Calibri" panose="020F0502020204030204" pitchFamily="34" charset="0"/>
              <a:buNone/>
            </a:pPr>
            <a:r>
              <a:rPr lang="el-GR" altLang="el-GR" smtClean="0"/>
              <a:t>β) κίνηση</a:t>
            </a:r>
          </a:p>
          <a:p>
            <a:pPr marL="0" indent="0" eaLnBrk="1" hangingPunct="1">
              <a:spcBef>
                <a:spcPts val="3000"/>
              </a:spcBef>
              <a:buFont typeface="Calibri" panose="020F0502020204030204" pitchFamily="34" charset="0"/>
              <a:buAutoNum type="alphaUcPeriod" startAt="2"/>
            </a:pPr>
            <a:r>
              <a:rPr lang="el-GR" altLang="el-GR" smtClean="0"/>
              <a:t>Μόνιμα  βαμμένα με Giemsa (παχιά σταγόνα και λεπτή στιβάδα), </a:t>
            </a:r>
          </a:p>
          <a:p>
            <a:pPr marL="857250" lvl="1" indent="-457200" eaLnBrk="1" hangingPunct="1">
              <a:spcBef>
                <a:spcPts val="1200"/>
              </a:spcBef>
              <a:buFont typeface="Calibri" panose="020F0502020204030204" pitchFamily="34" charset="0"/>
              <a:buAutoNum type="arabicPeriod"/>
            </a:pPr>
            <a:r>
              <a:rPr lang="el-GR" altLang="el-GR" smtClean="0"/>
              <a:t>μικρή μεγέθυνση: εύρεση μικροφιλάριων</a:t>
            </a:r>
          </a:p>
          <a:p>
            <a:pPr marL="857250" lvl="1" indent="-457200" eaLnBrk="1" hangingPunct="1">
              <a:spcBef>
                <a:spcPts val="1200"/>
              </a:spcBef>
              <a:buFont typeface="Calibri" panose="020F0502020204030204" pitchFamily="34" charset="0"/>
              <a:buAutoNum type="arabicPeriod"/>
            </a:pPr>
            <a:r>
              <a:rPr lang="el-GR" altLang="el-GR" smtClean="0"/>
              <a:t>μεγαλύτερη μεγέθυνση: χαρακτηρισμός είδους. </a:t>
            </a:r>
          </a:p>
          <a:p>
            <a:pPr marL="0" indent="0" eaLnBrk="1" hangingPunct="1"/>
            <a:endParaRPr lang="el-GR" altLang="el-GR" smtClean="0"/>
          </a:p>
          <a:p>
            <a:pPr marL="0" indent="0" eaLnBrk="1" hangingPunct="1"/>
            <a:endParaRPr lang="el-GR" altLang="el-GR" smtClean="0"/>
          </a:p>
        </p:txBody>
      </p:sp>
      <p:sp>
        <p:nvSpPr>
          <p:cNvPr id="18436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8B0EAF-F2C9-429E-B687-0A55DB2DA12F}" type="slidenum">
              <a:rPr lang="el-GR" altLang="el-GR" sz="1200" smtClean="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l-GR" altLang="el-GR" sz="1200" smtClean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Τίτλος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909637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Ελονοσία-μαλάρια-πλασμώδια </a:t>
            </a:r>
          </a:p>
        </p:txBody>
      </p:sp>
      <p:sp>
        <p:nvSpPr>
          <p:cNvPr id="19459" name="Rectangle 6"/>
          <p:cNvSpPr>
            <a:spLocks noGrp="1"/>
          </p:cNvSpPr>
          <p:nvPr>
            <p:ph type="body" sz="half" idx="4294967295"/>
          </p:nvPr>
        </p:nvSpPr>
        <p:spPr>
          <a:xfrm>
            <a:off x="2484438" y="1268413"/>
            <a:ext cx="4038600" cy="576262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l-GR" sz="2400" smtClean="0">
                <a:solidFill>
                  <a:srgbClr val="F3EE1E"/>
                </a:solidFill>
              </a:rPr>
              <a:t>E</a:t>
            </a:r>
            <a:r>
              <a:rPr lang="el-GR" altLang="el-GR" sz="2400" smtClean="0">
                <a:solidFill>
                  <a:srgbClr val="F3EE1E"/>
                </a:solidFill>
              </a:rPr>
              <a:t>μπύρετη παρασιτική νόσος</a:t>
            </a:r>
          </a:p>
          <a:p>
            <a:pPr eaLnBrk="1" hangingPunct="1"/>
            <a:endParaRPr lang="el-GR" altLang="el-GR" sz="2800" smtClean="0"/>
          </a:p>
        </p:txBody>
      </p:sp>
      <p:pic>
        <p:nvPicPr>
          <p:cNvPr id="19460" name="Θέση περιεχομένου 4"/>
          <p:cNvPicPr>
            <a:picLocks noGrp="1" noChangeAspect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84438" y="2205038"/>
            <a:ext cx="4298950" cy="2849562"/>
          </a:xfrm>
        </p:spPr>
      </p:pic>
      <p:sp>
        <p:nvSpPr>
          <p:cNvPr id="6" name="Rectangle 8"/>
          <p:cNvSpPr/>
          <p:nvPr/>
        </p:nvSpPr>
        <p:spPr>
          <a:xfrm>
            <a:off x="3332163" y="5186363"/>
            <a:ext cx="2601912" cy="457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“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  <a:hlinkClick r:id="rId3"/>
              </a:rPr>
              <a:t>Anopheles </a:t>
            </a:r>
            <a:r>
              <a:rPr lang="en-US" sz="1200" dirty="0" err="1">
                <a:solidFill>
                  <a:srgbClr val="F8F8A2"/>
                </a:solidFill>
                <a:latin typeface="+mn-lt"/>
                <a:cs typeface="+mn-cs"/>
                <a:hlinkClick r:id="rId3"/>
              </a:rPr>
              <a:t>stephensi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”,</a:t>
            </a:r>
            <a:r>
              <a:rPr lang="el-GR" sz="1200" dirty="0">
                <a:solidFill>
                  <a:srgbClr val="F3EE1E"/>
                </a:solidFill>
                <a:latin typeface="+mn-lt"/>
                <a:cs typeface="+mn-cs"/>
              </a:rPr>
              <a:t> </a:t>
            </a:r>
            <a:r>
              <a:rPr lang="el-GR" sz="1200" dirty="0" smtClean="0">
                <a:solidFill>
                  <a:srgbClr val="F8F8A2"/>
                </a:solidFill>
                <a:latin typeface="+mn-lt"/>
                <a:cs typeface="+mn-cs"/>
              </a:rPr>
              <a:t>από</a:t>
            </a:r>
            <a:r>
              <a:rPr lang="en-US" sz="1200" dirty="0" smtClean="0">
                <a:solidFill>
                  <a:srgbClr val="F8F8A2"/>
                </a:solidFill>
                <a:latin typeface="+mn-lt"/>
                <a:cs typeface="+mn-cs"/>
              </a:rPr>
              <a:t>  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  <a:hlinkClick r:id="rId4"/>
              </a:rPr>
              <a:t>El </a:t>
            </a:r>
            <a:r>
              <a:rPr lang="en-US" sz="1200" dirty="0" err="1">
                <a:solidFill>
                  <a:srgbClr val="F8F8A2"/>
                </a:solidFill>
                <a:latin typeface="+mn-lt"/>
                <a:cs typeface="+mn-cs"/>
                <a:hlinkClick r:id="rId4"/>
              </a:rPr>
              <a:t>Grafo</a:t>
            </a:r>
            <a:r>
              <a:rPr lang="el-GR" sz="1200" dirty="0">
                <a:solidFill>
                  <a:srgbClr val="F8F8A2"/>
                </a:solidFill>
                <a:latin typeface="+mn-lt"/>
                <a:cs typeface="+mn-cs"/>
                <a:hlinkClick r:id="rId4"/>
              </a:rPr>
              <a:t> </a:t>
            </a:r>
            <a:r>
              <a:rPr lang="el-GR" sz="1200" dirty="0">
                <a:solidFill>
                  <a:srgbClr val="F8F8A2"/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srgbClr val="F8F8A2"/>
              </a:solidFill>
              <a:latin typeface="+mn-lt"/>
              <a:cs typeface="+mn-cs"/>
            </a:endParaRPr>
          </a:p>
        </p:txBody>
      </p:sp>
      <p:sp>
        <p:nvSpPr>
          <p:cNvPr id="19462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9DAF37-733E-470D-AC0E-6DAD574B663A}" type="slidenum">
              <a:rPr lang="el-GR" altLang="el-GR" sz="1200" smtClean="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l-GR" altLang="el-GR" sz="1200" smtClean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pPr eaLnBrk="1" hangingPunct="1"/>
            <a:r>
              <a:rPr lang="el-GR" altLang="el-GR" smtClean="0"/>
              <a:t>Μετάδοση </a:t>
            </a:r>
          </a:p>
        </p:txBody>
      </p:sp>
      <p:sp>
        <p:nvSpPr>
          <p:cNvPr id="20483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2781300"/>
            <a:ext cx="8229600" cy="1655763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l-GR" altLang="el-GR" smtClean="0"/>
              <a:t>Με τσίμπημα  μολυσμένου θηλυκού κουνουπιού του γένους Anopheles.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el-GR" altLang="el-GR" smtClean="0"/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l-GR" smtClean="0"/>
              <a:t>(</a:t>
            </a:r>
            <a:r>
              <a:rPr lang="el-GR" altLang="el-GR" smtClean="0"/>
              <a:t>μετάγγιση μολυσμένου αίματος</a:t>
            </a:r>
            <a:r>
              <a:rPr lang="en-US" altLang="el-GR" smtClean="0"/>
              <a:t>)</a:t>
            </a:r>
            <a:endParaRPr lang="el-GR" altLang="el-GR" smtClean="0"/>
          </a:p>
        </p:txBody>
      </p:sp>
      <p:sp>
        <p:nvSpPr>
          <p:cNvPr id="20484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8356C3-3D2C-4BCA-AC9F-7B9A9714A89C}" type="slidenum">
              <a:rPr lang="el-GR" altLang="el-GR" sz="1200" smtClean="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l-GR" altLang="el-GR" sz="1200" smtClean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Τίτλος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909637"/>
          </a:xfrm>
        </p:spPr>
        <p:txBody>
          <a:bodyPr/>
          <a:lstStyle/>
          <a:p>
            <a:pPr eaLnBrk="1" hangingPunct="1"/>
            <a:r>
              <a:rPr lang="en-US" altLang="el-GR" sz="3600" dirty="0" smtClean="0"/>
              <a:t>K</a:t>
            </a:r>
            <a:r>
              <a:rPr lang="el-GR" altLang="el-GR" sz="3600" dirty="0" err="1" smtClean="0"/>
              <a:t>λινική</a:t>
            </a:r>
            <a:r>
              <a:rPr lang="el-GR" altLang="el-GR" sz="3600" dirty="0" smtClean="0"/>
              <a:t> εικόνα-συμπτώματα ελονοσίας</a:t>
            </a:r>
          </a:p>
        </p:txBody>
      </p:sp>
      <p:sp>
        <p:nvSpPr>
          <p:cNvPr id="21507" name="Rectangle 8"/>
          <p:cNvSpPr>
            <a:spLocks noGrp="1"/>
          </p:cNvSpPr>
          <p:nvPr>
            <p:ph type="body" sz="half" idx="4294967295"/>
          </p:nvPr>
        </p:nvSpPr>
        <p:spPr>
          <a:xfrm>
            <a:off x="611188" y="1112838"/>
            <a:ext cx="8004175" cy="503237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l-GR" altLang="el-GR" sz="2400" smtClean="0">
                <a:solidFill>
                  <a:srgbClr val="F3EE1E"/>
                </a:solidFill>
              </a:rPr>
              <a:t>Ποικίλλει</a:t>
            </a:r>
            <a:r>
              <a:rPr lang="en-US" altLang="el-GR" sz="2400" smtClean="0">
                <a:solidFill>
                  <a:srgbClr val="F3EE1E"/>
                </a:solidFill>
              </a:rPr>
              <a:t>: </a:t>
            </a:r>
            <a:r>
              <a:rPr lang="el-GR" altLang="el-GR" sz="2400" smtClean="0">
                <a:solidFill>
                  <a:srgbClr val="F3EE1E"/>
                </a:solidFill>
              </a:rPr>
              <a:t>ασυμπτωματική λοίμωξη έως βαριά νόσηση.</a:t>
            </a:r>
          </a:p>
        </p:txBody>
      </p:sp>
      <p:sp>
        <p:nvSpPr>
          <p:cNvPr id="21508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4273B3D-11F8-4E67-AA83-75DB35999DA1}" type="slidenum">
              <a:rPr lang="el-GR" altLang="el-GR" sz="1200" smtClean="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l-GR" altLang="el-GR" sz="1200" smtClean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  <p:grpSp>
        <p:nvGrpSpPr>
          <p:cNvPr id="21509" name="Ομάδα 6"/>
          <p:cNvGrpSpPr>
            <a:grpSpLocks/>
          </p:cNvGrpSpPr>
          <p:nvPr/>
        </p:nvGrpSpPr>
        <p:grpSpPr bwMode="auto">
          <a:xfrm>
            <a:off x="2484438" y="1768475"/>
            <a:ext cx="4464050" cy="3844925"/>
            <a:chOff x="1187624" y="763970"/>
            <a:chExt cx="6552728" cy="5112568"/>
          </a:xfrm>
        </p:grpSpPr>
        <p:sp>
          <p:nvSpPr>
            <p:cNvPr id="6" name="Ορθογώνιο 5"/>
            <p:cNvSpPr/>
            <p:nvPr/>
          </p:nvSpPr>
          <p:spPr>
            <a:xfrm>
              <a:off x="1187624" y="763970"/>
              <a:ext cx="6552728" cy="51125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l-GR"/>
            </a:p>
          </p:txBody>
        </p:sp>
        <p:pic>
          <p:nvPicPr>
            <p:cNvPr id="21512" name="Picture 2" descr="File:Symptoms of Malaria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3" y="828290"/>
              <a:ext cx="4717227" cy="5001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3394075" y="5756275"/>
            <a:ext cx="286702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“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  <a:hlinkClick r:id="rId4"/>
              </a:rPr>
              <a:t>Symptoms of Malaria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”,</a:t>
            </a:r>
            <a:r>
              <a:rPr lang="el-GR" sz="1200" dirty="0">
                <a:solidFill>
                  <a:srgbClr val="F3EE1E"/>
                </a:solidFill>
                <a:latin typeface="+mn-lt"/>
                <a:cs typeface="+mn-cs"/>
              </a:rPr>
              <a:t> </a:t>
            </a:r>
            <a:r>
              <a:rPr lang="el-GR" sz="1200" dirty="0" smtClean="0">
                <a:solidFill>
                  <a:srgbClr val="F8F8A2"/>
                </a:solidFill>
                <a:latin typeface="+mn-lt"/>
                <a:cs typeface="+mn-cs"/>
              </a:rPr>
              <a:t>από</a:t>
            </a:r>
            <a:r>
              <a:rPr lang="en-US" sz="1200" dirty="0" smtClean="0">
                <a:solidFill>
                  <a:srgbClr val="F8F8A2"/>
                </a:solidFill>
                <a:latin typeface="+mn-lt"/>
                <a:cs typeface="+mn-cs"/>
              </a:rPr>
              <a:t> 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  <a:hlinkClick r:id="rId5"/>
              </a:rPr>
              <a:t>Mikael Häggström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 </a:t>
            </a:r>
            <a:r>
              <a:rPr lang="el-GR" sz="1200" dirty="0">
                <a:solidFill>
                  <a:srgbClr val="F8F8A2"/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srgbClr val="F8F8A2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pPr eaLnBrk="1" hangingPunct="1"/>
            <a:r>
              <a:rPr lang="el-GR" altLang="el-GR" smtClean="0"/>
              <a:t>Λοιμογόνος παράγοντας</a:t>
            </a:r>
          </a:p>
        </p:txBody>
      </p:sp>
      <p:sp>
        <p:nvSpPr>
          <p:cNvPr id="23555" name="Θέση περιεχομένου 2"/>
          <p:cNvSpPr>
            <a:spLocks noGrp="1"/>
          </p:cNvSpPr>
          <p:nvPr>
            <p:ph idx="1"/>
          </p:nvPr>
        </p:nvSpPr>
        <p:spPr>
          <a:xfrm>
            <a:off x="488950" y="1700213"/>
            <a:ext cx="8229600" cy="3673475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l-GR" altLang="el-GR" smtClean="0"/>
              <a:t>Τα πλασμώδια (</a:t>
            </a:r>
            <a:r>
              <a:rPr lang="en-US" altLang="el-GR" smtClean="0"/>
              <a:t>Plasmodium) </a:t>
            </a:r>
            <a:r>
              <a:rPr lang="el-GR" altLang="el-GR" smtClean="0"/>
              <a:t>του ανθρώπου</a:t>
            </a:r>
          </a:p>
          <a:p>
            <a:pPr marL="0" indent="0" eaLnBrk="1" hangingPunct="1">
              <a:spcBef>
                <a:spcPts val="2400"/>
              </a:spcBef>
              <a:buFont typeface="Calibri" panose="020F0502020204030204" pitchFamily="34" charset="0"/>
              <a:buAutoNum type="arabicPeriod"/>
            </a:pPr>
            <a:r>
              <a:rPr lang="en-US" altLang="el-GR" b="1" i="1" smtClean="0"/>
              <a:t>P.vivax</a:t>
            </a:r>
            <a:r>
              <a:rPr lang="en-US" altLang="el-GR" smtClean="0"/>
              <a:t> </a:t>
            </a:r>
            <a:r>
              <a:rPr lang="el-GR" altLang="el-GR" smtClean="0"/>
              <a:t>καλοήθης τριταίος,</a:t>
            </a:r>
          </a:p>
          <a:p>
            <a:pPr marL="0" indent="0" eaLnBrk="1" hangingPunct="1">
              <a:spcBef>
                <a:spcPts val="2400"/>
              </a:spcBef>
              <a:buFont typeface="Calibri" panose="020F0502020204030204" pitchFamily="34" charset="0"/>
              <a:buAutoNum type="arabicPeriod"/>
            </a:pPr>
            <a:r>
              <a:rPr lang="en-US" altLang="el-GR" b="1" i="1" smtClean="0"/>
              <a:t>P.malariae</a:t>
            </a:r>
            <a:r>
              <a:rPr lang="en-US" altLang="el-GR" i="1" smtClean="0"/>
              <a:t> </a:t>
            </a:r>
            <a:r>
              <a:rPr lang="el-GR" altLang="el-GR" smtClean="0"/>
              <a:t>τεταρταίος,</a:t>
            </a:r>
          </a:p>
          <a:p>
            <a:pPr marL="0" indent="0" eaLnBrk="1" hangingPunct="1">
              <a:spcBef>
                <a:spcPts val="2400"/>
              </a:spcBef>
              <a:buFont typeface="Calibri" panose="020F0502020204030204" pitchFamily="34" charset="0"/>
              <a:buAutoNum type="arabicPeriod"/>
            </a:pPr>
            <a:r>
              <a:rPr lang="en-US" altLang="el-GR" b="1" i="1" smtClean="0"/>
              <a:t>P.falciparum</a:t>
            </a:r>
            <a:r>
              <a:rPr lang="en-US" altLang="el-GR" smtClean="0"/>
              <a:t> </a:t>
            </a:r>
            <a:r>
              <a:rPr lang="el-GR" altLang="el-GR" smtClean="0"/>
              <a:t>κακοήθης τριταίος,</a:t>
            </a:r>
          </a:p>
          <a:p>
            <a:pPr marL="0" indent="0" eaLnBrk="1" hangingPunct="1">
              <a:spcBef>
                <a:spcPts val="2400"/>
              </a:spcBef>
              <a:buFont typeface="Calibri" panose="020F0502020204030204" pitchFamily="34" charset="0"/>
              <a:buAutoNum type="arabicPeriod"/>
            </a:pPr>
            <a:r>
              <a:rPr lang="en-US" altLang="el-GR" b="1" i="1" smtClean="0"/>
              <a:t>P. ovale</a:t>
            </a:r>
            <a:r>
              <a:rPr lang="en-US" altLang="el-GR" b="1" smtClean="0"/>
              <a:t>. </a:t>
            </a:r>
          </a:p>
          <a:p>
            <a:pPr marL="0" indent="0" eaLnBrk="1" hangingPunct="1"/>
            <a:endParaRPr lang="el-GR" altLang="el-GR" smtClean="0"/>
          </a:p>
        </p:txBody>
      </p:sp>
      <p:sp>
        <p:nvSpPr>
          <p:cNvPr id="23556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73125F-34A5-44A5-B3FC-66A6CC228A8A}" type="slidenum">
              <a:rPr lang="el-GR" altLang="el-GR" sz="1200" smtClean="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l-GR" altLang="el-GR" sz="1200" smtClean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pPr eaLnBrk="1" hangingPunct="1"/>
            <a:r>
              <a:rPr lang="el-GR" altLang="el-GR" smtClean="0"/>
              <a:t>Εργαστηριακά ευρήματα </a:t>
            </a:r>
          </a:p>
        </p:txBody>
      </p:sp>
      <p:sp>
        <p:nvSpPr>
          <p:cNvPr id="24579" name="Θέση περιεχομένου 2"/>
          <p:cNvSpPr>
            <a:spLocks noGrp="1"/>
          </p:cNvSpPr>
          <p:nvPr>
            <p:ph idx="1"/>
          </p:nvPr>
        </p:nvSpPr>
        <p:spPr>
          <a:xfrm>
            <a:off x="423863" y="2205038"/>
            <a:ext cx="8229600" cy="2303462"/>
          </a:xfrm>
        </p:spPr>
        <p:txBody>
          <a:bodyPr/>
          <a:lstStyle/>
          <a:p>
            <a:pPr eaLnBrk="1" hangingPunct="1">
              <a:spcBef>
                <a:spcPts val="3000"/>
              </a:spcBef>
            </a:pPr>
            <a:r>
              <a:rPr lang="el-GR" altLang="el-GR" smtClean="0"/>
              <a:t>Αιμόλυση και αναιμία,</a:t>
            </a:r>
          </a:p>
          <a:p>
            <a:pPr eaLnBrk="1" hangingPunct="1">
              <a:spcBef>
                <a:spcPts val="3000"/>
              </a:spcBef>
            </a:pPr>
            <a:r>
              <a:rPr lang="el-GR" altLang="el-GR" smtClean="0"/>
              <a:t>Θρομβοπενία,</a:t>
            </a:r>
          </a:p>
          <a:p>
            <a:pPr eaLnBrk="1" hangingPunct="1">
              <a:spcBef>
                <a:spcPts val="3000"/>
              </a:spcBef>
            </a:pPr>
            <a:r>
              <a:rPr lang="el-GR" altLang="el-GR" smtClean="0"/>
              <a:t>Υπογλυκαιμία.</a:t>
            </a:r>
          </a:p>
          <a:p>
            <a:pPr eaLnBrk="1" hangingPunct="1"/>
            <a:endParaRPr lang="el-GR" altLang="el-GR" smtClean="0"/>
          </a:p>
        </p:txBody>
      </p:sp>
      <p:sp>
        <p:nvSpPr>
          <p:cNvPr id="24580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9D54DA0-E804-4147-A8B3-F0DCAC65C4D1}" type="slidenum">
              <a:rPr lang="el-GR" altLang="el-GR" sz="1200" smtClean="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l-GR" altLang="el-GR" sz="1200" smtClean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pPr eaLnBrk="1" hangingPunct="1"/>
            <a:r>
              <a:rPr lang="el-GR" altLang="el-GR" smtClean="0"/>
              <a:t>Κύκλος ζωής πλασμωδίων </a:t>
            </a:r>
            <a:r>
              <a:rPr lang="el-GR" altLang="el-GR" sz="3200" b="0" smtClean="0"/>
              <a:t>(1 από </a:t>
            </a:r>
            <a:r>
              <a:rPr lang="en-US" altLang="el-GR" sz="3200" b="0" smtClean="0"/>
              <a:t>2</a:t>
            </a:r>
            <a:r>
              <a:rPr lang="el-GR" altLang="el-GR" sz="3200" b="0" smtClean="0"/>
              <a:t>)</a:t>
            </a:r>
          </a:p>
        </p:txBody>
      </p:sp>
      <p:pic>
        <p:nvPicPr>
          <p:cNvPr id="25604" name="Θέση περιεχομένου 6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16125" y="1169988"/>
            <a:ext cx="5111750" cy="5040312"/>
          </a:xfrm>
        </p:spPr>
      </p:pic>
      <p:sp>
        <p:nvSpPr>
          <p:cNvPr id="8" name="Rectangle 8"/>
          <p:cNvSpPr/>
          <p:nvPr/>
        </p:nvSpPr>
        <p:spPr>
          <a:xfrm>
            <a:off x="2012950" y="6330950"/>
            <a:ext cx="51181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“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  <a:hlinkClick r:id="rId4"/>
              </a:rPr>
              <a:t>Life Cycle of the Malaria Parasite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”,</a:t>
            </a:r>
            <a:r>
              <a:rPr lang="el-GR" sz="1200" dirty="0">
                <a:solidFill>
                  <a:srgbClr val="F3EE1E"/>
                </a:solidFill>
                <a:latin typeface="+mn-lt"/>
                <a:cs typeface="+mn-cs"/>
              </a:rPr>
              <a:t> </a:t>
            </a:r>
            <a:r>
              <a:rPr lang="el-GR" sz="1200" dirty="0" smtClean="0">
                <a:solidFill>
                  <a:srgbClr val="F8F8A2"/>
                </a:solidFill>
                <a:latin typeface="+mn-lt"/>
                <a:cs typeface="+mn-cs"/>
              </a:rPr>
              <a:t>από</a:t>
            </a:r>
            <a:r>
              <a:rPr lang="en-US" sz="1200" dirty="0" smtClean="0">
                <a:solidFill>
                  <a:srgbClr val="F8F8A2"/>
                </a:solidFill>
                <a:latin typeface="+mn-lt"/>
                <a:cs typeface="+mn-cs"/>
              </a:rPr>
              <a:t>  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  <a:hlinkClick r:id="rId5"/>
              </a:rPr>
              <a:t>CFCF</a:t>
            </a:r>
            <a:r>
              <a:rPr lang="el-GR" sz="1200" dirty="0">
                <a:solidFill>
                  <a:srgbClr val="F8F8A2"/>
                </a:solidFill>
                <a:latin typeface="+mn-lt"/>
                <a:cs typeface="+mn-cs"/>
              </a:rPr>
              <a:t> </a:t>
            </a:r>
            <a:r>
              <a:rPr lang="el-GR" sz="1200" dirty="0" smtClean="0">
                <a:solidFill>
                  <a:srgbClr val="F8F8A2"/>
                </a:solidFill>
                <a:latin typeface="+mn-lt"/>
                <a:cs typeface="+mn-cs"/>
              </a:rPr>
              <a:t>διαθέσιμο ως κοινό κτήμα</a:t>
            </a:r>
            <a:endParaRPr lang="en-US" sz="1200" dirty="0">
              <a:solidFill>
                <a:srgbClr val="F8F8A2"/>
              </a:solidFill>
              <a:latin typeface="+mn-lt"/>
              <a:cs typeface="+mn-cs"/>
            </a:endParaRPr>
          </a:p>
        </p:txBody>
      </p:sp>
      <p:sp>
        <p:nvSpPr>
          <p:cNvPr id="25605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C38B89E-A08E-42BD-85C7-27132DBC7597}" type="slidenum">
              <a:rPr lang="el-GR" altLang="el-GR" sz="1200" smtClean="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l-GR" altLang="el-GR" sz="1200" smtClean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pPr eaLnBrk="1" hangingPunct="1"/>
            <a:r>
              <a:rPr lang="el-GR" altLang="el-GR" smtClean="0"/>
              <a:t>Κύκλος ζωής πλασμωδίων </a:t>
            </a:r>
            <a:r>
              <a:rPr lang="el-GR" altLang="el-GR" sz="3200" b="0" smtClean="0"/>
              <a:t>(2 από </a:t>
            </a:r>
            <a:r>
              <a:rPr lang="en-US" altLang="el-GR" sz="3200" b="0" smtClean="0"/>
              <a:t>2</a:t>
            </a:r>
            <a:r>
              <a:rPr lang="el-GR" altLang="el-GR" sz="3200" b="0" smtClean="0"/>
              <a:t>)</a:t>
            </a:r>
            <a:endParaRPr lang="el-GR" altLang="el-GR" smtClean="0"/>
          </a:p>
        </p:txBody>
      </p:sp>
      <p:pic>
        <p:nvPicPr>
          <p:cNvPr id="27652" name="Θέση περιεχομένου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450" y="1025525"/>
            <a:ext cx="6654800" cy="5330825"/>
          </a:xfrm>
        </p:spPr>
      </p:pic>
      <p:sp>
        <p:nvSpPr>
          <p:cNvPr id="8" name="Rectangle 8"/>
          <p:cNvSpPr/>
          <p:nvPr/>
        </p:nvSpPr>
        <p:spPr>
          <a:xfrm>
            <a:off x="2012950" y="6356350"/>
            <a:ext cx="5118100" cy="276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“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  <a:hlinkClick r:id="rId3"/>
              </a:rPr>
              <a:t>Malaria lifecycle-CDC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”,</a:t>
            </a:r>
            <a:r>
              <a:rPr lang="el-GR" sz="1200" dirty="0">
                <a:solidFill>
                  <a:srgbClr val="F3EE1E"/>
                </a:solidFill>
                <a:latin typeface="+mn-lt"/>
                <a:cs typeface="+mn-cs"/>
              </a:rPr>
              <a:t> </a:t>
            </a:r>
            <a:r>
              <a:rPr lang="el-GR" sz="1200" dirty="0" smtClean="0">
                <a:solidFill>
                  <a:srgbClr val="F8F8A2"/>
                </a:solidFill>
                <a:latin typeface="+mn-lt"/>
                <a:cs typeface="+mn-cs"/>
              </a:rPr>
              <a:t>από</a:t>
            </a:r>
            <a:r>
              <a:rPr lang="en-US" sz="1200" dirty="0" smtClean="0">
                <a:solidFill>
                  <a:srgbClr val="F8F8A2"/>
                </a:solidFill>
                <a:latin typeface="+mn-lt"/>
                <a:cs typeface="+mn-cs"/>
              </a:rPr>
              <a:t>  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  <a:hlinkClick r:id="rId4"/>
              </a:rPr>
              <a:t>7mike5000</a:t>
            </a:r>
            <a:r>
              <a:rPr lang="el-GR" sz="1200" dirty="0">
                <a:solidFill>
                  <a:srgbClr val="F8F8A2"/>
                </a:solidFill>
                <a:latin typeface="+mn-lt"/>
                <a:cs typeface="+mn-cs"/>
              </a:rPr>
              <a:t> </a:t>
            </a:r>
            <a:r>
              <a:rPr lang="el-GR" sz="1200" dirty="0">
                <a:solidFill>
                  <a:srgbClr val="F8F8A2"/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srgbClr val="F8F8A2"/>
              </a:solidFill>
              <a:latin typeface="+mn-lt"/>
              <a:cs typeface="+mn-cs"/>
            </a:endParaRPr>
          </a:p>
        </p:txBody>
      </p:sp>
      <p:sp>
        <p:nvSpPr>
          <p:cNvPr id="27653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7402B82-3ED9-4ECF-9A27-60776DAEA538}" type="slidenum">
              <a:rPr lang="el-GR" altLang="el-GR" sz="1200" smtClean="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l-GR" altLang="el-GR" sz="1200" smtClean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pPr eaLnBrk="1" hangingPunct="1"/>
            <a:r>
              <a:rPr lang="el-GR" altLang="el-GR" smtClean="0"/>
              <a:t>Ξενιστές</a:t>
            </a:r>
            <a:endParaRPr lang="el-GR" altLang="el-GR" sz="3200" b="0" smtClean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2420938"/>
            <a:ext cx="8229600" cy="1439862"/>
          </a:xfrm>
        </p:spPr>
        <p:txBody>
          <a:bodyPr rtlCol="0">
            <a:normAutofit/>
          </a:bodyPr>
          <a:lstStyle/>
          <a:p>
            <a:pPr marL="457200" indent="-457200" eaLnBrk="1" fontAlgn="auto" hangingPunct="1">
              <a:spcBef>
                <a:spcPts val="24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dirty="0" smtClean="0"/>
              <a:t>Άνθρωπος </a:t>
            </a:r>
            <a:r>
              <a:rPr lang="el-GR" dirty="0"/>
              <a:t>(ενδιάμεσος ξενιστής)</a:t>
            </a:r>
          </a:p>
          <a:p>
            <a:pPr marL="457200" indent="-457200" eaLnBrk="1" fontAlgn="auto" hangingPunct="1">
              <a:spcBef>
                <a:spcPts val="24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dirty="0" smtClean="0"/>
              <a:t>Θηλυκό </a:t>
            </a:r>
            <a:r>
              <a:rPr lang="el-GR" dirty="0"/>
              <a:t>κουνούπι του γένους </a:t>
            </a:r>
            <a:r>
              <a:rPr lang="el-GR" dirty="0" err="1"/>
              <a:t>Anopheles</a:t>
            </a:r>
            <a:r>
              <a:rPr lang="el-GR" dirty="0"/>
              <a:t> (κύριος ξενιστής).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28676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B5C934-0333-42BA-935C-B95079CAE4D9}" type="slidenum">
              <a:rPr lang="el-GR" altLang="el-GR" sz="1200" smtClean="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l-GR" altLang="el-GR" sz="1200" smtClean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pPr eaLnBrk="1" hangingPunct="1"/>
            <a:r>
              <a:rPr lang="el-GR" altLang="el-GR" smtClean="0"/>
              <a:t>Παράσιτα του αίματος </a:t>
            </a:r>
            <a:r>
              <a:rPr lang="el-GR" altLang="el-GR" sz="3200" b="0" smtClean="0"/>
              <a:t>(1 από 2)</a:t>
            </a:r>
          </a:p>
        </p:txBody>
      </p:sp>
      <p:sp>
        <p:nvSpPr>
          <p:cNvPr id="7171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l-GR" altLang="el-GR" dirty="0" smtClean="0"/>
              <a:t>Στο αίμα σε ορισμένα  στάδια του κύκλου ζωής τους ανιχνεύονται:</a:t>
            </a:r>
          </a:p>
          <a:p>
            <a:pPr marL="0" indent="0" algn="ctr" eaLnBrk="1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el-GR" altLang="el-GR" b="1" dirty="0" smtClean="0"/>
              <a:t>Πρωτόζωα </a:t>
            </a:r>
          </a:p>
          <a:p>
            <a:pPr marL="0" indent="0" eaLnBrk="1" hangingPunct="1">
              <a:lnSpc>
                <a:spcPct val="90000"/>
              </a:lnSpc>
              <a:spcBef>
                <a:spcPts val="1800"/>
              </a:spcBef>
              <a:buFont typeface="Calibri" panose="020F0502020204030204" pitchFamily="34" charset="0"/>
              <a:buAutoNum type="arabicPeriod"/>
            </a:pPr>
            <a:r>
              <a:rPr lang="el-GR" altLang="el-GR" dirty="0" smtClean="0"/>
              <a:t>Πλασμώδια (</a:t>
            </a:r>
            <a:r>
              <a:rPr lang="en-US" altLang="el-GR" dirty="0" smtClean="0"/>
              <a:t>Plasmodium spp. malaria),</a:t>
            </a:r>
          </a:p>
          <a:p>
            <a:pPr marL="0" indent="0" eaLnBrk="1" hangingPunct="1">
              <a:lnSpc>
                <a:spcPct val="90000"/>
              </a:lnSpc>
              <a:spcBef>
                <a:spcPts val="1800"/>
              </a:spcBef>
              <a:buFont typeface="Calibri" panose="020F0502020204030204" pitchFamily="34" charset="0"/>
              <a:buAutoNum type="arabicPeriod"/>
            </a:pPr>
            <a:r>
              <a:rPr lang="el-GR" altLang="el-GR" dirty="0" err="1" smtClean="0"/>
              <a:t>Πιροπλάσματα</a:t>
            </a:r>
            <a:r>
              <a:rPr lang="el-GR" altLang="el-GR" dirty="0" smtClean="0"/>
              <a:t> (</a:t>
            </a:r>
            <a:r>
              <a:rPr lang="en-US" altLang="el-GR" dirty="0" err="1" smtClean="0"/>
              <a:t>Babesia</a:t>
            </a:r>
            <a:r>
              <a:rPr lang="en-US" altLang="el-GR" dirty="0" smtClean="0"/>
              <a:t> spp.), </a:t>
            </a:r>
          </a:p>
          <a:p>
            <a:pPr marL="0" indent="0" eaLnBrk="1" hangingPunct="1">
              <a:lnSpc>
                <a:spcPct val="90000"/>
              </a:lnSpc>
              <a:spcBef>
                <a:spcPts val="1800"/>
              </a:spcBef>
              <a:buFont typeface="Calibri" panose="020F0502020204030204" pitchFamily="34" charset="0"/>
              <a:buAutoNum type="arabicPeriod"/>
            </a:pPr>
            <a:r>
              <a:rPr lang="el-GR" altLang="el-GR" dirty="0" err="1" smtClean="0"/>
              <a:t>Τρυπανοσώματα</a:t>
            </a:r>
            <a:r>
              <a:rPr lang="el-GR" altLang="el-GR" dirty="0" smtClean="0"/>
              <a:t> (</a:t>
            </a:r>
            <a:r>
              <a:rPr lang="en-US" altLang="el-GR" dirty="0" err="1" smtClean="0"/>
              <a:t>Trypanosoma</a:t>
            </a:r>
            <a:r>
              <a:rPr lang="en-US" altLang="el-GR" dirty="0" smtClean="0"/>
              <a:t> spp.) </a:t>
            </a:r>
          </a:p>
          <a:p>
            <a:pPr marL="0" indent="0" eaLnBrk="1" hangingPunct="1">
              <a:lnSpc>
                <a:spcPct val="90000"/>
              </a:lnSpc>
              <a:spcBef>
                <a:spcPts val="1800"/>
              </a:spcBef>
              <a:buFont typeface="Calibri" panose="020F0502020204030204" pitchFamily="34" charset="0"/>
              <a:buAutoNum type="arabicPeriod"/>
            </a:pPr>
            <a:r>
              <a:rPr lang="el-GR" altLang="el-GR" dirty="0" err="1" smtClean="0"/>
              <a:t>Λεϊσμάνια</a:t>
            </a:r>
            <a:r>
              <a:rPr lang="el-GR" altLang="el-GR" dirty="0" smtClean="0"/>
              <a:t> (</a:t>
            </a:r>
            <a:r>
              <a:rPr lang="en-US" altLang="el-GR" i="1" dirty="0" err="1" smtClean="0"/>
              <a:t>Leishmania</a:t>
            </a:r>
            <a:r>
              <a:rPr lang="en-US" altLang="el-GR" i="1" dirty="0" smtClean="0"/>
              <a:t> </a:t>
            </a:r>
            <a:r>
              <a:rPr lang="en-US" altLang="el-GR" i="1" dirty="0" err="1" smtClean="0"/>
              <a:t>donovani</a:t>
            </a:r>
            <a:r>
              <a:rPr lang="en-US" altLang="el-GR" dirty="0" smtClean="0"/>
              <a:t>,)</a:t>
            </a:r>
          </a:p>
          <a:p>
            <a:pPr marL="0" indent="0" eaLnBrk="1" hangingPunct="1">
              <a:lnSpc>
                <a:spcPct val="90000"/>
              </a:lnSpc>
            </a:pPr>
            <a:endParaRPr lang="en-US" altLang="el-GR" dirty="0" smtClean="0"/>
          </a:p>
          <a:p>
            <a:pPr marL="0" indent="0"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l-GR" altLang="el-GR" b="1" dirty="0" err="1" smtClean="0"/>
              <a:t>Έλμινθες</a:t>
            </a:r>
            <a:r>
              <a:rPr lang="el-GR" altLang="el-GR" b="1" dirty="0" smtClean="0"/>
              <a:t> 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l-GR" altLang="el-GR" dirty="0" err="1" smtClean="0"/>
              <a:t>Φιλάριες</a:t>
            </a:r>
            <a:r>
              <a:rPr lang="el-GR" altLang="el-GR" dirty="0" smtClean="0"/>
              <a:t> </a:t>
            </a:r>
            <a:r>
              <a:rPr lang="en-US" altLang="el-GR" dirty="0" err="1" smtClean="0"/>
              <a:t>filaria</a:t>
            </a:r>
            <a:r>
              <a:rPr lang="en-US" altLang="el-GR" dirty="0" smtClean="0"/>
              <a:t> </a:t>
            </a:r>
            <a:r>
              <a:rPr lang="el-GR" altLang="el-GR" dirty="0" smtClean="0"/>
              <a:t>οι </a:t>
            </a:r>
            <a:r>
              <a:rPr lang="el-GR" altLang="el-GR" dirty="0" err="1" smtClean="0"/>
              <a:t>μικροφιλάριες</a:t>
            </a:r>
            <a:r>
              <a:rPr lang="el-GR" altLang="el-GR" dirty="0" smtClean="0"/>
              <a:t> </a:t>
            </a:r>
          </a:p>
          <a:p>
            <a:pPr marL="0" indent="0" eaLnBrk="1" hangingPunct="1">
              <a:lnSpc>
                <a:spcPct val="90000"/>
              </a:lnSpc>
            </a:pPr>
            <a:endParaRPr lang="el-GR" altLang="el-GR" dirty="0" smtClean="0"/>
          </a:p>
        </p:txBody>
      </p:sp>
      <p:sp>
        <p:nvSpPr>
          <p:cNvPr id="7172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FC57E7-F490-4052-97DD-65C8FC5143D5}" type="slidenum">
              <a:rPr lang="el-GR" altLang="el-GR" sz="1200" smtClean="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l-GR" altLang="el-GR" sz="1200" smtClean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pPr eaLnBrk="1" hangingPunct="1"/>
            <a:r>
              <a:rPr lang="el-GR" altLang="el-GR" smtClean="0"/>
              <a:t>Διαγνωστικές τεχνικές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0213" y="2420938"/>
            <a:ext cx="8229600" cy="2087562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Bef>
                <a:spcPts val="240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el-GR" dirty="0"/>
              <a:t>Μικροσκοπική </a:t>
            </a:r>
            <a:r>
              <a:rPr lang="el-GR" dirty="0" smtClean="0"/>
              <a:t>εξέταση,</a:t>
            </a:r>
          </a:p>
          <a:p>
            <a:pPr marL="514350" indent="-514350" eaLnBrk="1" fontAlgn="auto" hangingPunct="1">
              <a:spcBef>
                <a:spcPts val="240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el-GR" dirty="0" smtClean="0"/>
              <a:t>Ανοσολογικές τεχνικές,</a:t>
            </a:r>
          </a:p>
          <a:p>
            <a:pPr marL="514350" indent="-514350" eaLnBrk="1" fontAlgn="auto" hangingPunct="1">
              <a:spcBef>
                <a:spcPts val="2400"/>
              </a:spcBef>
              <a:spcAft>
                <a:spcPts val="0"/>
              </a:spcAft>
              <a:buFont typeface="+mj-lt"/>
              <a:buAutoNum type="romanUcPeriod"/>
              <a:defRPr/>
            </a:pPr>
            <a:r>
              <a:rPr lang="el-GR" dirty="0" smtClean="0"/>
              <a:t>Μοριακές τεχνικές. </a:t>
            </a:r>
            <a:endParaRPr lang="el-GR" dirty="0"/>
          </a:p>
          <a:p>
            <a:pPr eaLnBrk="1" fontAlgn="auto" hangingPunct="1">
              <a:spcBef>
                <a:spcPts val="2400"/>
              </a:spcBef>
              <a:spcAft>
                <a:spcPts val="0"/>
              </a:spcAft>
              <a:defRPr/>
            </a:pPr>
            <a:endParaRPr lang="el-GR" dirty="0"/>
          </a:p>
          <a:p>
            <a:pPr eaLnBrk="1" fontAlgn="auto" hangingPunct="1"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29700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F28172-A26B-40C6-816F-8737B253F48A}" type="slidenum">
              <a:rPr lang="el-GR" altLang="el-GR" sz="1200" smtClean="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l-GR" altLang="el-GR" sz="1200" smtClean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pPr eaLnBrk="1" hangingPunct="1"/>
            <a:r>
              <a:rPr lang="el-GR" altLang="el-GR" smtClean="0"/>
              <a:t>Εργαστηριακή διάγνωση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16038"/>
            <a:ext cx="8229600" cy="504031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Bef>
                <a:spcPts val="24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dirty="0" smtClean="0"/>
              <a:t>Στο </a:t>
            </a:r>
            <a:r>
              <a:rPr lang="el-GR" dirty="0"/>
              <a:t>αίμα του ασθενούς</a:t>
            </a:r>
          </a:p>
          <a:p>
            <a:pPr eaLnBrk="1" fontAlgn="auto" hangingPunct="1">
              <a:spcBef>
                <a:spcPts val="2400"/>
              </a:spcBef>
              <a:spcAft>
                <a:spcPts val="0"/>
              </a:spcAft>
              <a:defRPr/>
            </a:pPr>
            <a:r>
              <a:rPr lang="el-GR" dirty="0" smtClean="0"/>
              <a:t>Ανίχνευση </a:t>
            </a:r>
            <a:r>
              <a:rPr lang="el-GR" dirty="0"/>
              <a:t>του </a:t>
            </a:r>
            <a:r>
              <a:rPr lang="el-GR" dirty="0" smtClean="0"/>
              <a:t>παρασίτου, </a:t>
            </a:r>
            <a:endParaRPr lang="el-GR" dirty="0"/>
          </a:p>
          <a:p>
            <a:pPr eaLnBrk="1" fontAlgn="auto" hangingPunct="1">
              <a:spcBef>
                <a:spcPts val="2400"/>
              </a:spcBef>
              <a:spcAft>
                <a:spcPts val="0"/>
              </a:spcAft>
              <a:defRPr/>
            </a:pPr>
            <a:r>
              <a:rPr lang="el-GR" dirty="0"/>
              <a:t>ή των αντιγόνων/ προϊόντων </a:t>
            </a:r>
            <a:r>
              <a:rPr lang="el-GR" dirty="0" smtClean="0"/>
              <a:t>αυτού,</a:t>
            </a:r>
          </a:p>
          <a:p>
            <a:pPr eaLnBrk="1" fontAlgn="auto" hangingPunct="1">
              <a:spcBef>
                <a:spcPts val="2400"/>
              </a:spcBef>
              <a:spcAft>
                <a:spcPts val="0"/>
              </a:spcAft>
              <a:defRPr/>
            </a:pPr>
            <a:r>
              <a:rPr lang="el-GR" b="1" dirty="0"/>
              <a:t>Μικροσκοπική εξέταση επιχρίσματος περιφερικού </a:t>
            </a:r>
            <a:r>
              <a:rPr lang="el-GR" b="1" dirty="0" smtClean="0"/>
              <a:t>αίματος,</a:t>
            </a:r>
            <a:endParaRPr lang="el-GR" b="1" dirty="0"/>
          </a:p>
          <a:p>
            <a:pPr eaLnBrk="1" fontAlgn="auto" hangingPunct="1">
              <a:spcBef>
                <a:spcPts val="2400"/>
              </a:spcBef>
              <a:spcAft>
                <a:spcPts val="0"/>
              </a:spcAft>
              <a:defRPr/>
            </a:pPr>
            <a:r>
              <a:rPr lang="el-GR" dirty="0"/>
              <a:t>Έλεγχο με τη μέθοδο της αλυσιδωτής </a:t>
            </a:r>
            <a:r>
              <a:rPr lang="el-GR" dirty="0" smtClean="0"/>
              <a:t>αντίδρασης </a:t>
            </a:r>
            <a:r>
              <a:rPr lang="el-GR" dirty="0" err="1"/>
              <a:t>πολυμεράσης</a:t>
            </a:r>
            <a:r>
              <a:rPr lang="el-GR" dirty="0"/>
              <a:t> (PCR),</a:t>
            </a:r>
          </a:p>
          <a:p>
            <a:pPr eaLnBrk="1" fontAlgn="auto" hangingPunct="1">
              <a:spcBef>
                <a:spcPts val="2400"/>
              </a:spcBef>
              <a:spcAft>
                <a:spcPts val="0"/>
              </a:spcAft>
              <a:defRPr/>
            </a:pPr>
            <a:r>
              <a:rPr lang="el-GR" dirty="0"/>
              <a:t> Γρήγορα διαγνωστικά τεστ (</a:t>
            </a:r>
            <a:r>
              <a:rPr lang="el-GR" dirty="0" err="1"/>
              <a:t>Rapid</a:t>
            </a:r>
            <a:r>
              <a:rPr lang="el-GR" dirty="0"/>
              <a:t> </a:t>
            </a:r>
            <a:r>
              <a:rPr lang="el-GR" dirty="0" err="1"/>
              <a:t>Diagnostic</a:t>
            </a:r>
            <a:r>
              <a:rPr lang="el-GR" dirty="0"/>
              <a:t> </a:t>
            </a:r>
            <a:r>
              <a:rPr lang="el-GR" dirty="0" err="1"/>
              <a:t>Tests-RDTs</a:t>
            </a:r>
            <a:r>
              <a:rPr lang="el-GR" dirty="0" smtClean="0"/>
              <a:t>),</a:t>
            </a:r>
            <a:endParaRPr lang="el-GR" dirty="0"/>
          </a:p>
          <a:p>
            <a:pPr eaLnBrk="1" fontAlgn="auto" hangingPunct="1">
              <a:spcBef>
                <a:spcPts val="2400"/>
              </a:spcBef>
              <a:spcAft>
                <a:spcPts val="0"/>
              </a:spcAft>
              <a:defRPr/>
            </a:pPr>
            <a:r>
              <a:rPr lang="el-GR" dirty="0" err="1"/>
              <a:t>Oρολογικές</a:t>
            </a:r>
            <a:r>
              <a:rPr lang="el-GR" dirty="0"/>
              <a:t> </a:t>
            </a:r>
            <a:r>
              <a:rPr lang="el-GR" dirty="0" smtClean="0"/>
              <a:t>μέθοδοι. </a:t>
            </a:r>
            <a:endParaRPr lang="el-GR" dirty="0"/>
          </a:p>
          <a:p>
            <a:pPr eaLnBrk="1" fontAlgn="auto" hangingPunct="1">
              <a:spcBef>
                <a:spcPts val="2400"/>
              </a:spcBef>
              <a:spcAft>
                <a:spcPts val="0"/>
              </a:spcAft>
              <a:defRPr/>
            </a:pPr>
            <a:endParaRPr lang="el-GR" dirty="0"/>
          </a:p>
          <a:p>
            <a:pPr eaLnBrk="1" fontAlgn="auto" hangingPunct="1">
              <a:spcBef>
                <a:spcPts val="2400"/>
              </a:spcBef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30724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FD8016-7FAD-459A-8303-F821E48AAB9C}" type="slidenum">
              <a:rPr lang="el-GR" altLang="el-GR" sz="1200" smtClean="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l-GR" altLang="el-GR" sz="1200" smtClean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pPr eaLnBrk="1" hangingPunct="1"/>
            <a:r>
              <a:rPr lang="el-GR" altLang="el-GR" smtClean="0"/>
              <a:t>Μικροσκοπική εξέταση </a:t>
            </a:r>
            <a:r>
              <a:rPr lang="el-GR" altLang="el-GR" sz="3200" b="0" smtClean="0"/>
              <a:t>(1 από 2)</a:t>
            </a:r>
          </a:p>
        </p:txBody>
      </p:sp>
      <p:sp>
        <p:nvSpPr>
          <p:cNvPr id="32771" name="Θέση περιεχομένου 2"/>
          <p:cNvSpPr>
            <a:spLocks noGrp="1"/>
          </p:cNvSpPr>
          <p:nvPr>
            <p:ph idx="1"/>
          </p:nvPr>
        </p:nvSpPr>
        <p:spPr>
          <a:xfrm>
            <a:off x="539750" y="2466975"/>
            <a:ext cx="8229600" cy="2447925"/>
          </a:xfrm>
        </p:spPr>
        <p:txBody>
          <a:bodyPr/>
          <a:lstStyle/>
          <a:p>
            <a:pPr marL="457200" indent="-457200" eaLnBrk="1" hangingPunct="1">
              <a:spcBef>
                <a:spcPts val="3000"/>
              </a:spcBef>
              <a:buFont typeface="Calibri" panose="020F0502020204030204" pitchFamily="34" charset="0"/>
              <a:buAutoNum type="arabicPeriod"/>
            </a:pPr>
            <a:r>
              <a:rPr lang="el-GR" altLang="el-GR" smtClean="0"/>
              <a:t>Κλασσική μέθοδος: μελέτη επιχρίσματος αίματος - οπτικό μικροσκόπιο, </a:t>
            </a:r>
          </a:p>
          <a:p>
            <a:pPr marL="457200" indent="-457200" eaLnBrk="1" hangingPunct="1">
              <a:spcBef>
                <a:spcPts val="3000"/>
              </a:spcBef>
              <a:buFont typeface="Calibri" panose="020F0502020204030204" pitchFamily="34" charset="0"/>
              <a:buAutoNum type="arabicPeriod"/>
            </a:pPr>
            <a:r>
              <a:rPr lang="el-GR" altLang="el-GR" smtClean="0"/>
              <a:t>Νεότερη μέθοδος ανίχνευσης παρασίτων: - μικροσκόπιο υπεριώδους ακτινοβολίας- φθορισμού.</a:t>
            </a:r>
            <a:br>
              <a:rPr lang="el-GR" altLang="el-GR" smtClean="0"/>
            </a:br>
            <a:endParaRPr lang="el-GR" altLang="el-GR" smtClean="0"/>
          </a:p>
          <a:p>
            <a:pPr marL="457200" indent="-457200" eaLnBrk="1" hangingPunct="1"/>
            <a:endParaRPr lang="el-GR" altLang="el-GR" smtClean="0"/>
          </a:p>
        </p:txBody>
      </p:sp>
      <p:sp>
        <p:nvSpPr>
          <p:cNvPr id="32772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79502E-619A-4BEE-942F-66DD2CEB0472}" type="slidenum">
              <a:rPr lang="el-GR" altLang="el-GR" sz="1200" smtClean="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l-GR" altLang="el-GR" sz="1200" smtClean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pPr eaLnBrk="1" hangingPunct="1"/>
            <a:r>
              <a:rPr lang="el-GR" altLang="el-GR" smtClean="0"/>
              <a:t>Μικροσκοπική εξέταση </a:t>
            </a:r>
            <a:r>
              <a:rPr lang="el-GR" altLang="el-GR" sz="3200" b="0" smtClean="0"/>
              <a:t>(2 από 2)</a:t>
            </a:r>
            <a:endParaRPr lang="el-GR" altLang="el-GR" smtClean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1188" y="1463675"/>
            <a:ext cx="8229600" cy="4465638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Bef>
                <a:spcPts val="3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b="1" dirty="0"/>
              <a:t>Μέθοδος αναφοράς (</a:t>
            </a:r>
            <a:r>
              <a:rPr lang="el-GR" b="1" dirty="0" err="1"/>
              <a:t>gold</a:t>
            </a:r>
            <a:r>
              <a:rPr lang="el-GR" b="1" dirty="0"/>
              <a:t> </a:t>
            </a:r>
            <a:r>
              <a:rPr lang="el-GR" b="1" dirty="0" err="1"/>
              <a:t>standard</a:t>
            </a:r>
            <a:r>
              <a:rPr lang="el-GR" b="1" dirty="0"/>
              <a:t>) </a:t>
            </a:r>
          </a:p>
          <a:p>
            <a:pPr eaLnBrk="1" fontAlgn="auto" hangingPunct="1">
              <a:spcBef>
                <a:spcPts val="3000"/>
              </a:spcBef>
              <a:spcAft>
                <a:spcPts val="0"/>
              </a:spcAft>
              <a:defRPr/>
            </a:pPr>
            <a:r>
              <a:rPr lang="el-GR" dirty="0"/>
              <a:t>λήψη δείγματος περιφερικού αίματος από τον ασθενή, </a:t>
            </a:r>
          </a:p>
          <a:p>
            <a:pPr eaLnBrk="1" fontAlgn="auto" hangingPunct="1">
              <a:spcBef>
                <a:spcPts val="3000"/>
              </a:spcBef>
              <a:spcAft>
                <a:spcPts val="0"/>
              </a:spcAft>
              <a:defRPr/>
            </a:pPr>
            <a:r>
              <a:rPr lang="el-GR" dirty="0"/>
              <a:t>Παρασκευή  παχιάς σταγόνας και λεπτής στιβάδας αίματος επί του πλακιδίου, </a:t>
            </a:r>
          </a:p>
          <a:p>
            <a:pPr eaLnBrk="1" fontAlgn="auto" hangingPunct="1">
              <a:spcBef>
                <a:spcPts val="3000"/>
              </a:spcBef>
              <a:spcAft>
                <a:spcPts val="0"/>
              </a:spcAft>
              <a:defRPr/>
            </a:pPr>
            <a:r>
              <a:rPr lang="el-GR" dirty="0"/>
              <a:t>χρήση χρώσης </a:t>
            </a:r>
            <a:r>
              <a:rPr lang="el-GR" dirty="0" err="1" smtClean="0"/>
              <a:t>Giemsa</a:t>
            </a:r>
            <a:r>
              <a:rPr lang="el-GR" dirty="0" smtClean="0"/>
              <a:t>, </a:t>
            </a:r>
            <a:endParaRPr lang="el-GR" dirty="0"/>
          </a:p>
          <a:p>
            <a:pPr eaLnBrk="1" fontAlgn="auto" hangingPunct="1">
              <a:spcBef>
                <a:spcPts val="3000"/>
              </a:spcBef>
              <a:spcAft>
                <a:spcPts val="0"/>
              </a:spcAft>
              <a:defRPr/>
            </a:pPr>
            <a:r>
              <a:rPr lang="el-GR" dirty="0"/>
              <a:t>εξέταση, με το οπτικό μικροσκόπιο, των ερυθρών αιμοσφαιρίων για παράσιτα </a:t>
            </a:r>
            <a:r>
              <a:rPr lang="el-GR" dirty="0" smtClean="0"/>
              <a:t>ελονοσίας.</a:t>
            </a:r>
            <a:endParaRPr lang="el-GR" dirty="0"/>
          </a:p>
          <a:p>
            <a:pPr eaLnBrk="1" fontAlgn="auto" hangingPunct="1">
              <a:spcBef>
                <a:spcPts val="3000"/>
              </a:spcBef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33796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9A5341-233D-426E-A30A-C72CDAD52A71}" type="slidenum">
              <a:rPr lang="el-GR" altLang="el-GR" sz="1200" smtClean="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l-GR" altLang="el-GR" sz="1200" smtClean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pPr marL="742950" indent="-742950" eaLnBrk="1" hangingPunct="1">
              <a:buFont typeface="Calibri" panose="020F0502020204030204" pitchFamily="34" charset="0"/>
              <a:buAutoNum type="arabicPeriod"/>
            </a:pPr>
            <a:r>
              <a:rPr lang="el-GR" altLang="el-GR" dirty="0" smtClean="0"/>
              <a:t>Συλλογή αίματος</a:t>
            </a:r>
          </a:p>
        </p:txBody>
      </p:sp>
      <p:sp>
        <p:nvSpPr>
          <p:cNvPr id="34819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3960812"/>
          </a:xfrm>
        </p:spPr>
        <p:txBody>
          <a:bodyPr/>
          <a:lstStyle/>
          <a:p>
            <a:pPr eaLnBrk="1" hangingPunct="1">
              <a:spcBef>
                <a:spcPts val="3000"/>
              </a:spcBef>
            </a:pPr>
            <a:r>
              <a:rPr lang="el-GR" altLang="el-GR" smtClean="0"/>
              <a:t>Υποψία ελονοσίας –μπαμπεσίωσης (επείγον),</a:t>
            </a:r>
          </a:p>
          <a:p>
            <a:pPr eaLnBrk="1" hangingPunct="1">
              <a:spcBef>
                <a:spcPts val="3000"/>
              </a:spcBef>
            </a:pPr>
            <a:r>
              <a:rPr lang="el-GR" altLang="el-GR" smtClean="0"/>
              <a:t>Πριν την έναρξη θεραπείας και πριν από το πυρετικό κύμα,</a:t>
            </a:r>
          </a:p>
          <a:p>
            <a:pPr eaLnBrk="1" hangingPunct="1">
              <a:spcBef>
                <a:spcPts val="3000"/>
              </a:spcBef>
            </a:pPr>
            <a:r>
              <a:rPr lang="el-GR" altLang="el-GR" smtClean="0"/>
              <a:t>Παρασιταιμία  κυμαίνεται -πολλαπλά δείγματα, (αρνητικό δείγμα, επανάληψη κάθε 6-8h επί τρεις μέρες),</a:t>
            </a:r>
          </a:p>
          <a:p>
            <a:pPr eaLnBrk="1" hangingPunct="1">
              <a:spcBef>
                <a:spcPts val="3000"/>
              </a:spcBef>
            </a:pPr>
            <a:r>
              <a:rPr lang="el-GR" altLang="el-GR" smtClean="0"/>
              <a:t>Το αίμα σημαίνεται με την ημερομηνία και την ώρα συλλογής. </a:t>
            </a:r>
          </a:p>
          <a:p>
            <a:pPr eaLnBrk="1" hangingPunct="1"/>
            <a:endParaRPr lang="el-GR" altLang="el-GR" smtClean="0"/>
          </a:p>
        </p:txBody>
      </p:sp>
      <p:sp>
        <p:nvSpPr>
          <p:cNvPr id="34820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26AE967-023C-4925-BBFC-3D73FA5D4E38}" type="slidenum">
              <a:rPr lang="el-GR" altLang="el-GR" sz="1200" smtClean="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l-GR" altLang="el-GR" sz="1200" smtClean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pPr eaLnBrk="1" hangingPunct="1"/>
            <a:r>
              <a:rPr lang="el-GR" altLang="el-GR" dirty="0" smtClean="0"/>
              <a:t>Συλλογή αίματος</a:t>
            </a:r>
            <a:r>
              <a:rPr lang="en-US" altLang="el-GR" dirty="0" smtClean="0"/>
              <a:t> </a:t>
            </a:r>
            <a:r>
              <a:rPr lang="el-GR" altLang="el-GR" dirty="0" smtClean="0"/>
              <a:t>-</a:t>
            </a:r>
            <a:r>
              <a:rPr lang="en-US" altLang="el-GR" dirty="0" smtClean="0"/>
              <a:t> </a:t>
            </a:r>
            <a:r>
              <a:rPr lang="el-GR" altLang="el-GR" dirty="0" smtClean="0"/>
              <a:t>δείγμα </a:t>
            </a:r>
          </a:p>
        </p:txBody>
      </p:sp>
      <p:sp>
        <p:nvSpPr>
          <p:cNvPr id="3584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2492375"/>
            <a:ext cx="8229600" cy="2016125"/>
          </a:xfrm>
        </p:spPr>
        <p:txBody>
          <a:bodyPr/>
          <a:lstStyle/>
          <a:p>
            <a:pPr eaLnBrk="1" hangingPunct="1">
              <a:spcBef>
                <a:spcPts val="3000"/>
              </a:spcBef>
            </a:pPr>
            <a:r>
              <a:rPr lang="el-GR" altLang="el-GR" smtClean="0"/>
              <a:t>Τριχοειδικό, </a:t>
            </a:r>
          </a:p>
          <a:p>
            <a:pPr eaLnBrk="1" hangingPunct="1">
              <a:spcBef>
                <a:spcPts val="3000"/>
              </a:spcBef>
            </a:pPr>
            <a:r>
              <a:rPr lang="el-GR" altLang="el-GR" smtClean="0"/>
              <a:t>Φλεβικό αίμα με αντιπηκτικό  (επηρεάζει  μορφολογία –χρώση / όχι καθυστέρηση στην παρασκευή επιχρίσματος).</a:t>
            </a:r>
          </a:p>
          <a:p>
            <a:pPr eaLnBrk="1" hangingPunct="1">
              <a:spcBef>
                <a:spcPts val="3000"/>
              </a:spcBef>
            </a:pPr>
            <a:endParaRPr lang="el-GR" altLang="el-GR" smtClean="0"/>
          </a:p>
        </p:txBody>
      </p:sp>
      <p:sp>
        <p:nvSpPr>
          <p:cNvPr id="35844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D82037-3C56-44A4-AB7F-FF56AE6041F6}" type="slidenum">
              <a:rPr lang="el-GR" altLang="el-GR" sz="1200" smtClean="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l-GR" altLang="el-GR" sz="1200" smtClean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pPr eaLnBrk="1" hangingPunct="1"/>
            <a:r>
              <a:rPr lang="el-GR" altLang="el-GR" smtClean="0"/>
              <a:t>Αντιπηκτικό </a:t>
            </a:r>
            <a:r>
              <a:rPr lang="el-GR" altLang="el-GR" sz="3200" b="0" smtClean="0"/>
              <a:t>(1 από 2)</a:t>
            </a:r>
          </a:p>
        </p:txBody>
      </p:sp>
      <p:sp>
        <p:nvSpPr>
          <p:cNvPr id="36867" name="Θέση περιεχομένου 2"/>
          <p:cNvSpPr>
            <a:spLocks noGrp="1"/>
          </p:cNvSpPr>
          <p:nvPr>
            <p:ph idx="1"/>
          </p:nvPr>
        </p:nvSpPr>
        <p:spPr>
          <a:xfrm>
            <a:off x="488950" y="1916113"/>
            <a:ext cx="8229600" cy="3097212"/>
          </a:xfrm>
        </p:spPr>
        <p:txBody>
          <a:bodyPr/>
          <a:lstStyle/>
          <a:p>
            <a:pPr eaLnBrk="1" hangingPunct="1">
              <a:spcBef>
                <a:spcPts val="3000"/>
              </a:spcBef>
            </a:pPr>
            <a:r>
              <a:rPr lang="el-GR" altLang="el-GR" smtClean="0"/>
              <a:t>Αναζήτηση των πλασμωδίων καλύτερα αίμα </a:t>
            </a:r>
            <a:r>
              <a:rPr lang="el-GR" altLang="el-GR" u="sng" smtClean="0"/>
              <a:t>χωρίς αντιπηκτικό. </a:t>
            </a:r>
          </a:p>
          <a:p>
            <a:pPr eaLnBrk="1" hangingPunct="1">
              <a:spcBef>
                <a:spcPts val="3000"/>
              </a:spcBef>
            </a:pPr>
            <a:r>
              <a:rPr lang="el-GR" altLang="el-GR" u="sng" smtClean="0"/>
              <a:t>Με αντιπηκτικό </a:t>
            </a:r>
            <a:r>
              <a:rPr lang="el-GR" altLang="el-GR" smtClean="0"/>
              <a:t>χωρίς καθυστέρηση η παρασκευή του επιχρίσματος.</a:t>
            </a:r>
          </a:p>
          <a:p>
            <a:pPr eaLnBrk="1" hangingPunct="1">
              <a:spcBef>
                <a:spcPts val="3000"/>
              </a:spcBef>
            </a:pPr>
            <a:r>
              <a:rPr lang="el-GR" altLang="el-GR" smtClean="0"/>
              <a:t>Για τα πλασμώδια αντιπηκτικό EDTA (0.020 g/10 ml αίματος) . </a:t>
            </a:r>
          </a:p>
          <a:p>
            <a:pPr eaLnBrk="1" hangingPunct="1"/>
            <a:endParaRPr lang="el-GR" altLang="el-GR" smtClean="0"/>
          </a:p>
        </p:txBody>
      </p:sp>
      <p:sp>
        <p:nvSpPr>
          <p:cNvPr id="36868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2E49DB-0411-45B7-BB41-EE3758F98EFA}" type="slidenum">
              <a:rPr lang="el-GR" altLang="el-GR" sz="1200" smtClean="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l-GR" altLang="el-GR" sz="1200" smtClean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pPr eaLnBrk="1" hangingPunct="1"/>
            <a:r>
              <a:rPr lang="el-GR" altLang="el-GR" smtClean="0"/>
              <a:t>Αντιπηκτικό </a:t>
            </a:r>
            <a:r>
              <a:rPr lang="el-GR" altLang="el-GR" sz="3200" b="0" smtClean="0"/>
              <a:t>(2 από 2)</a:t>
            </a:r>
            <a:endParaRPr lang="el-GR" altLang="el-GR" smtClean="0"/>
          </a:p>
        </p:txBody>
      </p:sp>
      <p:sp>
        <p:nvSpPr>
          <p:cNvPr id="37891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608512"/>
          </a:xfrm>
        </p:spPr>
        <p:txBody>
          <a:bodyPr/>
          <a:lstStyle/>
          <a:p>
            <a:pPr marL="0" indent="0" eaLnBrk="1" hangingPunct="1">
              <a:spcBef>
                <a:spcPts val="2400"/>
              </a:spcBef>
              <a:buFont typeface="Arial" panose="020B0604020202020204" pitchFamily="34" charset="0"/>
              <a:buNone/>
            </a:pPr>
            <a:r>
              <a:rPr lang="el-GR" altLang="el-GR" smtClean="0"/>
              <a:t>Το αίμα με αντιπηκτικό μπορεί </a:t>
            </a:r>
          </a:p>
          <a:p>
            <a:pPr marL="0" indent="0" eaLnBrk="1" hangingPunct="1">
              <a:spcBef>
                <a:spcPts val="2400"/>
              </a:spcBef>
            </a:pPr>
            <a:r>
              <a:rPr lang="el-GR" altLang="el-GR" smtClean="0"/>
              <a:t>κατά τη διάρκεια της χρώσης να ξεκολλά,</a:t>
            </a:r>
          </a:p>
          <a:p>
            <a:pPr marL="0" indent="0" eaLnBrk="1" hangingPunct="1">
              <a:spcBef>
                <a:spcPts val="2400"/>
              </a:spcBef>
            </a:pPr>
            <a:r>
              <a:rPr lang="el-GR" altLang="el-GR" smtClean="0"/>
              <a:t>να παραμορφώνονται οι τροφοζωίτες και τα γαμετοκύτταρα  (αυτό συμβαίνει και όταν το αίμα διατηρείται στο ψυγείο),</a:t>
            </a:r>
          </a:p>
          <a:p>
            <a:pPr marL="0" indent="0" eaLnBrk="1" hangingPunct="1">
              <a:spcBef>
                <a:spcPts val="2400"/>
              </a:spcBef>
            </a:pPr>
            <a:r>
              <a:rPr lang="el-GR" altLang="el-GR" smtClean="0"/>
              <a:t>να αλλάζει τα σχήμα των τροφοζωιτών, να  χάνεται η κοκκίωση, </a:t>
            </a:r>
          </a:p>
          <a:p>
            <a:pPr marL="0" indent="0" eaLnBrk="1" hangingPunct="1">
              <a:spcBef>
                <a:spcPts val="2400"/>
              </a:spcBef>
            </a:pPr>
            <a:r>
              <a:rPr lang="el-GR" altLang="el-GR" smtClean="0"/>
              <a:t>επηρεάσει την  μορφολογία και τα χαρακτηριστικά των παρασίτων στη χρώση. </a:t>
            </a:r>
          </a:p>
          <a:p>
            <a:pPr marL="0" indent="0" eaLnBrk="1" hangingPunct="1"/>
            <a:endParaRPr lang="el-GR" altLang="el-GR" smtClean="0"/>
          </a:p>
        </p:txBody>
      </p:sp>
      <p:sp>
        <p:nvSpPr>
          <p:cNvPr id="37892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237955-F728-4A2D-9C3D-B1E727052A9D}" type="slidenum">
              <a:rPr lang="el-GR" altLang="el-GR" sz="1200" smtClean="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l-GR" altLang="el-GR" sz="1200" smtClean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Τίτλος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909637"/>
          </a:xfrm>
        </p:spPr>
        <p:txBody>
          <a:bodyPr/>
          <a:lstStyle/>
          <a:p>
            <a:pPr eaLnBrk="1" hangingPunct="1"/>
            <a:r>
              <a:rPr lang="el-GR" altLang="el-GR" smtClean="0"/>
              <a:t>Λήψη του τριχοειδικού αίματος</a:t>
            </a:r>
          </a:p>
        </p:txBody>
      </p:sp>
      <p:sp>
        <p:nvSpPr>
          <p:cNvPr id="38915" name="Θέση περιεχομένου 2"/>
          <p:cNvSpPr>
            <a:spLocks noGrp="1"/>
          </p:cNvSpPr>
          <p:nvPr>
            <p:ph type="body" sz="half" idx="1"/>
          </p:nvPr>
        </p:nvSpPr>
        <p:spPr>
          <a:xfrm>
            <a:off x="461963" y="1939925"/>
            <a:ext cx="4038600" cy="3598863"/>
          </a:xfrm>
        </p:spPr>
        <p:txBody>
          <a:bodyPr/>
          <a:lstStyle/>
          <a:p>
            <a:pPr eaLnBrk="1" hangingPunct="1">
              <a:spcBef>
                <a:spcPts val="2400"/>
              </a:spcBef>
            </a:pPr>
            <a:r>
              <a:rPr lang="el-GR" altLang="el-GR" smtClean="0"/>
              <a:t>Ράγα του μέσου δακτύλου, </a:t>
            </a:r>
          </a:p>
          <a:p>
            <a:pPr eaLnBrk="1" hangingPunct="1">
              <a:spcBef>
                <a:spcPts val="2400"/>
              </a:spcBef>
            </a:pPr>
            <a:r>
              <a:rPr lang="el-GR" altLang="el-GR" smtClean="0"/>
              <a:t>Χωρίς  μεγάλη πίεση για να εμποδίζεται η αραίωση του αίματος από το εξωκυττάριο υγρό  και τον κίνδυνο να μειωθεί η παρασιταιμία κάτω από το ανιχνεύσιμο όριο.</a:t>
            </a:r>
          </a:p>
          <a:p>
            <a:pPr eaLnBrk="1" hangingPunct="1"/>
            <a:endParaRPr lang="el-GR" altLang="el-GR" sz="2000" smtClean="0"/>
          </a:p>
        </p:txBody>
      </p:sp>
      <p:pic>
        <p:nvPicPr>
          <p:cNvPr id="38916" name="Picture 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80063" y="1341438"/>
            <a:ext cx="2243137" cy="20828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7" name="Ορθογώνιο 7"/>
          <p:cNvSpPr>
            <a:spLocks noChangeArrowheads="1"/>
          </p:cNvSpPr>
          <p:nvPr/>
        </p:nvSpPr>
        <p:spPr bwMode="auto">
          <a:xfrm>
            <a:off x="6372225" y="3416300"/>
            <a:ext cx="6572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200">
                <a:hlinkClick r:id="rId3"/>
              </a:rPr>
              <a:t>who.int</a:t>
            </a:r>
            <a:endParaRPr lang="el-GR" altLang="el-GR" sz="1800">
              <a:latin typeface="Arial" panose="020B0604020202020204" pitchFamily="34" charset="0"/>
            </a:endParaRPr>
          </a:p>
        </p:txBody>
      </p:sp>
      <p:pic>
        <p:nvPicPr>
          <p:cNvPr id="38918" name="Picture 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580063" y="3948113"/>
            <a:ext cx="2300287" cy="18065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9" name="Ορθογώνιο 2"/>
          <p:cNvSpPr>
            <a:spLocks noChangeArrowheads="1"/>
          </p:cNvSpPr>
          <p:nvPr/>
        </p:nvSpPr>
        <p:spPr bwMode="auto">
          <a:xfrm>
            <a:off x="6400800" y="5873750"/>
            <a:ext cx="6572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200">
                <a:hlinkClick r:id="rId3"/>
              </a:rPr>
              <a:t>who.int</a:t>
            </a:r>
            <a:endParaRPr lang="el-GR" altLang="el-GR" sz="1800">
              <a:latin typeface="Arial" panose="020B0604020202020204" pitchFamily="34" charset="0"/>
            </a:endParaRPr>
          </a:p>
        </p:txBody>
      </p:sp>
      <p:sp>
        <p:nvSpPr>
          <p:cNvPr id="38920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433F69-5E0A-407A-88A6-09C45E2D23B0}" type="slidenum">
              <a:rPr lang="el-GR" altLang="el-GR" sz="1200" smtClean="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l-GR" altLang="el-GR" sz="1200" smtClean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Τίτλος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l-GR" altLang="el-GR" smtClean="0">
                <a:solidFill>
                  <a:srgbClr val="F3EE1E"/>
                </a:solidFill>
              </a:rPr>
              <a:t>Παρασκευή επιχρίσματος </a:t>
            </a:r>
          </a:p>
        </p:txBody>
      </p:sp>
      <p:pic>
        <p:nvPicPr>
          <p:cNvPr id="39939" name="Picture 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60488" y="1362075"/>
            <a:ext cx="2376487" cy="1643063"/>
          </a:xfrm>
        </p:spPr>
      </p:pic>
      <p:sp>
        <p:nvSpPr>
          <p:cNvPr id="39940" name="Ορθογώνιο 8"/>
          <p:cNvSpPr>
            <a:spLocks noChangeArrowheads="1"/>
          </p:cNvSpPr>
          <p:nvPr/>
        </p:nvSpPr>
        <p:spPr bwMode="auto">
          <a:xfrm>
            <a:off x="2235200" y="3009900"/>
            <a:ext cx="6572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200">
                <a:hlinkClick r:id="rId4"/>
              </a:rPr>
              <a:t>who.int</a:t>
            </a:r>
            <a:endParaRPr lang="el-GR" altLang="el-GR" sz="1800">
              <a:latin typeface="Arial" panose="020B0604020202020204" pitchFamily="34" charset="0"/>
            </a:endParaRPr>
          </a:p>
        </p:txBody>
      </p:sp>
      <p:pic>
        <p:nvPicPr>
          <p:cNvPr id="39941" name="Θέση περιεχομένου 2"/>
          <p:cNvPicPr>
            <a:picLocks noGrp="1"/>
          </p:cNvPicPr>
          <p:nvPr>
            <p:ph type="body" sz="half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44513" y="3360738"/>
            <a:ext cx="4038600" cy="2663825"/>
          </a:xfrm>
        </p:spPr>
      </p:pic>
      <p:sp>
        <p:nvSpPr>
          <p:cNvPr id="39942" name="Ορθογώνιο 2"/>
          <p:cNvSpPr>
            <a:spLocks noChangeArrowheads="1"/>
          </p:cNvSpPr>
          <p:nvPr/>
        </p:nvSpPr>
        <p:spPr bwMode="auto">
          <a:xfrm>
            <a:off x="2235200" y="6081713"/>
            <a:ext cx="6572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200">
                <a:hlinkClick r:id="rId4"/>
              </a:rPr>
              <a:t>who.int</a:t>
            </a:r>
            <a:endParaRPr lang="el-GR" altLang="el-GR" sz="1800">
              <a:latin typeface="Arial" panose="020B0604020202020204" pitchFamily="34" charset="0"/>
            </a:endParaRPr>
          </a:p>
        </p:txBody>
      </p:sp>
      <p:pic>
        <p:nvPicPr>
          <p:cNvPr id="2" name="Picture 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5364163" y="1268413"/>
            <a:ext cx="2520950" cy="2119312"/>
          </a:xfrm>
        </p:spPr>
      </p:pic>
      <p:sp>
        <p:nvSpPr>
          <p:cNvPr id="39944" name="Ορθογώνιο 9"/>
          <p:cNvSpPr>
            <a:spLocks noChangeArrowheads="1"/>
          </p:cNvSpPr>
          <p:nvPr/>
        </p:nvSpPr>
        <p:spPr bwMode="auto">
          <a:xfrm>
            <a:off x="6296025" y="3362325"/>
            <a:ext cx="6572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200">
                <a:hlinkClick r:id="rId4"/>
              </a:rPr>
              <a:t>who.int</a:t>
            </a:r>
            <a:endParaRPr lang="el-GR" altLang="el-GR" sz="1800">
              <a:latin typeface="Arial" panose="020B0604020202020204" pitchFamily="34" charset="0"/>
            </a:endParaRPr>
          </a:p>
        </p:txBody>
      </p:sp>
      <p:pic>
        <p:nvPicPr>
          <p:cNvPr id="39943" name="Picture 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5364163" y="3716338"/>
            <a:ext cx="2530475" cy="19526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46" name="Ορθογώνιο 10"/>
          <p:cNvSpPr>
            <a:spLocks noChangeArrowheads="1"/>
          </p:cNvSpPr>
          <p:nvPr/>
        </p:nvSpPr>
        <p:spPr bwMode="auto">
          <a:xfrm>
            <a:off x="6296025" y="5738813"/>
            <a:ext cx="657225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200">
                <a:hlinkClick r:id="rId4"/>
              </a:rPr>
              <a:t>who.int</a:t>
            </a:r>
            <a:endParaRPr lang="el-GR" altLang="el-GR" sz="1800">
              <a:latin typeface="Arial" panose="020B0604020202020204" pitchFamily="34" charset="0"/>
            </a:endParaRPr>
          </a:p>
        </p:txBody>
      </p:sp>
      <p:sp>
        <p:nvSpPr>
          <p:cNvPr id="39947" name="Θέση αριθμού διαφάνειας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DED4DC7-D343-4590-8F37-929516CB4564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el-GR" altLang="el-GR" sz="120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pPr eaLnBrk="1" hangingPunct="1"/>
            <a:r>
              <a:rPr lang="el-GR" altLang="el-GR" smtClean="0"/>
              <a:t>Παράσιτα του αίματος </a:t>
            </a:r>
            <a:r>
              <a:rPr lang="el-GR" altLang="el-GR" sz="3200" b="0" smtClean="0"/>
              <a:t>(2 από 2)</a:t>
            </a:r>
            <a:endParaRPr lang="el-GR" altLang="el-GR" smtClean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16038"/>
            <a:ext cx="8229600" cy="5040312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u="sng" dirty="0" smtClean="0"/>
              <a:t>Εσωτερικό </a:t>
            </a:r>
            <a:r>
              <a:rPr lang="el-GR" u="sng" dirty="0"/>
              <a:t>των ερυθρών αιμοσφαιρίων</a:t>
            </a:r>
          </a:p>
          <a:p>
            <a:pPr marL="457200" indent="-457200" eaLnBrk="1" fontAlgn="auto" hangingPunct="1"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dirty="0" smtClean="0"/>
              <a:t>Πλασμώδια, </a:t>
            </a:r>
            <a:endParaRPr lang="el-GR" dirty="0"/>
          </a:p>
          <a:p>
            <a:pPr marL="457200" indent="-457200" eaLnBrk="1" fontAlgn="auto" hangingPunct="1"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dirty="0" err="1"/>
              <a:t>Πιροπλάσματα</a:t>
            </a:r>
            <a:r>
              <a:rPr lang="el-GR" dirty="0"/>
              <a:t> </a:t>
            </a:r>
            <a:r>
              <a:rPr lang="el-GR" dirty="0" smtClean="0"/>
              <a:t>.</a:t>
            </a:r>
            <a:endParaRPr lang="el-GR" dirty="0"/>
          </a:p>
          <a:p>
            <a:pPr marL="0" indent="0" eaLnBrk="1" fontAlgn="auto" hangingPunct="1">
              <a:spcBef>
                <a:spcPts val="24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u="sng" dirty="0" smtClean="0"/>
              <a:t>Έξω </a:t>
            </a:r>
            <a:r>
              <a:rPr lang="el-GR" u="sng" dirty="0"/>
              <a:t>από τα ερυθρά αιμοσφαίρια </a:t>
            </a:r>
          </a:p>
          <a:p>
            <a:pPr marL="457200" indent="-457200" eaLnBrk="1" fontAlgn="auto" hangingPunct="1"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dirty="0" err="1" smtClean="0"/>
              <a:t>Τρυπανοσώματα</a:t>
            </a:r>
            <a:r>
              <a:rPr lang="el-GR" dirty="0" smtClean="0"/>
              <a:t>,</a:t>
            </a:r>
            <a:endParaRPr lang="el-GR" dirty="0"/>
          </a:p>
          <a:p>
            <a:pPr marL="457200" indent="-457200" eaLnBrk="1" fontAlgn="auto" hangingPunct="1"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dirty="0" err="1"/>
              <a:t>Φιλάριες</a:t>
            </a:r>
            <a:r>
              <a:rPr lang="el-GR" dirty="0"/>
              <a:t>, οι </a:t>
            </a:r>
            <a:r>
              <a:rPr lang="el-GR" dirty="0" err="1"/>
              <a:t>μικροφιλάριες</a:t>
            </a:r>
            <a:r>
              <a:rPr lang="el-GR" dirty="0"/>
              <a:t> (το στάδιο </a:t>
            </a:r>
            <a:r>
              <a:rPr lang="el-GR" dirty="0" smtClean="0"/>
              <a:t>νύμφης).</a:t>
            </a:r>
            <a:endParaRPr lang="el-GR" dirty="0"/>
          </a:p>
          <a:p>
            <a:pPr marL="0" indent="0" eaLnBrk="1" fontAlgn="auto" hangingPunct="1">
              <a:spcBef>
                <a:spcPts val="24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u="sng" dirty="0" smtClean="0"/>
              <a:t>Μέσα </a:t>
            </a:r>
            <a:r>
              <a:rPr lang="el-GR" u="sng" dirty="0"/>
              <a:t>στα λευκά μονοκύτταρα </a:t>
            </a:r>
          </a:p>
          <a:p>
            <a:pPr marL="457200" indent="-457200" eaLnBrk="1" fontAlgn="auto" hangingPunct="1"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dirty="0" err="1"/>
              <a:t>Λεϊσμάνια</a:t>
            </a:r>
            <a:r>
              <a:rPr lang="el-GR" dirty="0"/>
              <a:t> σπλαχνική λεϊσμανίαση, περιστασιακά, οι </a:t>
            </a:r>
            <a:r>
              <a:rPr lang="el-GR" dirty="0" err="1"/>
              <a:t>αμαστιγωτικές</a:t>
            </a:r>
            <a:r>
              <a:rPr lang="el-GR" dirty="0"/>
              <a:t> </a:t>
            </a:r>
            <a:r>
              <a:rPr lang="el-GR" dirty="0" smtClean="0"/>
              <a:t>μορφές.</a:t>
            </a:r>
            <a:endParaRPr lang="el-GR" dirty="0"/>
          </a:p>
          <a:p>
            <a:pPr eaLnBrk="1" fontAlgn="auto" hangingPunct="1"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8196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553A91D-E463-4712-AA96-B4E741CD8390}" type="slidenum">
              <a:rPr lang="el-GR" altLang="el-GR" sz="1200" smtClean="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l-GR" altLang="el-GR" sz="1200" smtClean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pPr eaLnBrk="1" hangingPunct="1"/>
            <a:r>
              <a:rPr lang="el-GR" altLang="el-GR" smtClean="0"/>
              <a:t>Επιχρίσματα </a:t>
            </a:r>
          </a:p>
        </p:txBody>
      </p:sp>
      <p:sp>
        <p:nvSpPr>
          <p:cNvPr id="41987" name="Θέση περιεχομένου 2"/>
          <p:cNvSpPr>
            <a:spLocks noGrp="1"/>
          </p:cNvSpPr>
          <p:nvPr>
            <p:ph idx="1"/>
          </p:nvPr>
        </p:nvSpPr>
        <p:spPr>
          <a:xfrm>
            <a:off x="444500" y="1412875"/>
            <a:ext cx="8229600" cy="3097213"/>
          </a:xfrm>
        </p:spPr>
        <p:txBody>
          <a:bodyPr/>
          <a:lstStyle/>
          <a:p>
            <a:pPr eaLnBrk="1" hangingPunct="1">
              <a:spcBef>
                <a:spcPts val="3000"/>
              </a:spcBef>
            </a:pPr>
            <a:r>
              <a:rPr lang="el-GR" altLang="el-GR" smtClean="0"/>
              <a:t>Σε ένα πλακάκι παχιά και λεπτή στιβάδα,</a:t>
            </a:r>
          </a:p>
          <a:p>
            <a:pPr eaLnBrk="1" hangingPunct="1">
              <a:spcBef>
                <a:spcPts val="3000"/>
              </a:spcBef>
            </a:pPr>
            <a:r>
              <a:rPr lang="el-GR" altLang="el-GR" smtClean="0"/>
              <a:t>Ή σε δύο πλακάκια ξεχωριστά,</a:t>
            </a:r>
          </a:p>
          <a:p>
            <a:pPr eaLnBrk="1" hangingPunct="1">
              <a:spcBef>
                <a:spcPts val="3000"/>
              </a:spcBef>
            </a:pPr>
            <a:r>
              <a:rPr lang="el-GR" altLang="el-GR" smtClean="0"/>
              <a:t>Αφήνονται να στεγνώσουν πολύ καλά, </a:t>
            </a:r>
          </a:p>
          <a:p>
            <a:pPr eaLnBrk="1" hangingPunct="1">
              <a:spcBef>
                <a:spcPts val="3000"/>
              </a:spcBef>
            </a:pPr>
            <a:r>
              <a:rPr lang="el-GR" altLang="el-GR" smtClean="0"/>
              <a:t>Χρώση αμέσως , (παραμονή επηρεάζει τη χρώση).</a:t>
            </a:r>
          </a:p>
          <a:p>
            <a:pPr eaLnBrk="1" hangingPunct="1"/>
            <a:endParaRPr lang="el-GR" altLang="el-GR" smtClean="0"/>
          </a:p>
          <a:p>
            <a:pPr eaLnBrk="1" hangingPunct="1"/>
            <a:endParaRPr lang="el-GR" altLang="el-GR" smtClean="0"/>
          </a:p>
        </p:txBody>
      </p:sp>
      <p:sp>
        <p:nvSpPr>
          <p:cNvPr id="2" name="Ορθογώνιο 2"/>
          <p:cNvSpPr>
            <a:spLocks noChangeArrowheads="1"/>
          </p:cNvSpPr>
          <p:nvPr/>
        </p:nvSpPr>
        <p:spPr bwMode="auto">
          <a:xfrm>
            <a:off x="4495800" y="6440488"/>
            <a:ext cx="6572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200">
                <a:hlinkClick r:id="rId2"/>
              </a:rPr>
              <a:t>who.int</a:t>
            </a:r>
            <a:endParaRPr lang="el-GR" altLang="el-GR" sz="1800">
              <a:latin typeface="Arial" panose="020B0604020202020204" pitchFamily="34" charset="0"/>
            </a:endParaRPr>
          </a:p>
        </p:txBody>
      </p:sp>
      <p:sp>
        <p:nvSpPr>
          <p:cNvPr id="41990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91BA82-D558-4B1C-A67D-CC4FA0EBFE0A}" type="slidenum">
              <a:rPr lang="el-GR" altLang="el-GR" sz="1200" smtClean="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l-GR" altLang="el-GR" sz="1200" smtClean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505" y="4338896"/>
            <a:ext cx="2633814" cy="2101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pPr eaLnBrk="1" hangingPunct="1"/>
            <a:r>
              <a:rPr lang="el-GR" altLang="el-GR" smtClean="0"/>
              <a:t>Χρώσεις </a:t>
            </a:r>
          </a:p>
        </p:txBody>
      </p:sp>
      <p:sp>
        <p:nvSpPr>
          <p:cNvPr id="43011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3457575"/>
          </a:xfrm>
        </p:spPr>
        <p:txBody>
          <a:bodyPr/>
          <a:lstStyle/>
          <a:p>
            <a:pPr eaLnBrk="1" hangingPunct="1">
              <a:spcBef>
                <a:spcPts val="3000"/>
              </a:spcBef>
            </a:pPr>
            <a:r>
              <a:rPr lang="el-GR" altLang="el-GR" smtClean="0"/>
              <a:t>Χρώση επιλογής Giemsa βάφει τα παράσιτα καθαρά, </a:t>
            </a:r>
          </a:p>
          <a:p>
            <a:pPr eaLnBrk="1" hangingPunct="1">
              <a:spcBef>
                <a:spcPts val="3000"/>
              </a:spcBef>
            </a:pPr>
            <a:r>
              <a:rPr lang="el-GR" altLang="el-GR" smtClean="0"/>
              <a:t>Wright’s,  </a:t>
            </a:r>
          </a:p>
          <a:p>
            <a:pPr eaLnBrk="1" hangingPunct="1">
              <a:spcBef>
                <a:spcPts val="3000"/>
              </a:spcBef>
            </a:pPr>
            <a:r>
              <a:rPr lang="el-GR" altLang="el-GR" smtClean="0"/>
              <a:t>Συνδυασμός Giemsa -Wright’s, </a:t>
            </a:r>
          </a:p>
          <a:p>
            <a:pPr eaLnBrk="1" hangingPunct="1">
              <a:spcBef>
                <a:spcPts val="3000"/>
              </a:spcBef>
            </a:pPr>
            <a:r>
              <a:rPr lang="el-GR" altLang="el-GR" smtClean="0"/>
              <a:t>Και άλλες όπως Delafield’s αιματοξυλίνη ανάλογα με τα παράσιτα που αναζητούνται.</a:t>
            </a:r>
          </a:p>
          <a:p>
            <a:pPr eaLnBrk="1" hangingPunct="1">
              <a:spcBef>
                <a:spcPts val="3000"/>
              </a:spcBef>
            </a:pPr>
            <a:endParaRPr lang="el-GR" altLang="el-GR" smtClean="0"/>
          </a:p>
        </p:txBody>
      </p:sp>
      <p:sp>
        <p:nvSpPr>
          <p:cNvPr id="43012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164523-B6E1-4E46-BEED-39DDA8A1E867}" type="slidenum">
              <a:rPr lang="el-GR" altLang="el-GR" sz="1200" smtClean="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l-GR" altLang="el-GR" sz="1200" smtClean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Τίτλος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909637"/>
          </a:xfrm>
        </p:spPr>
        <p:txBody>
          <a:bodyPr/>
          <a:lstStyle/>
          <a:p>
            <a:pPr eaLnBrk="1" hangingPunct="1"/>
            <a:r>
              <a:rPr lang="el-GR" altLang="el-GR" smtClean="0"/>
              <a:t>Αντικειμενοφόρες πλάκες </a:t>
            </a:r>
            <a:endParaRPr lang="el-GR" altLang="el-GR" sz="3200" b="0" smtClean="0"/>
          </a:p>
        </p:txBody>
      </p:sp>
      <p:sp>
        <p:nvSpPr>
          <p:cNvPr id="44035" name="Θέση περιεχομένου 2"/>
          <p:cNvSpPr>
            <a:spLocks noGrp="1"/>
          </p:cNvSpPr>
          <p:nvPr>
            <p:ph idx="1"/>
          </p:nvPr>
        </p:nvSpPr>
        <p:spPr>
          <a:xfrm>
            <a:off x="179388" y="2081213"/>
            <a:ext cx="4608512" cy="2978150"/>
          </a:xfrm>
        </p:spPr>
        <p:txBody>
          <a:bodyPr/>
          <a:lstStyle/>
          <a:p>
            <a:pPr marL="0" indent="0" algn="ctr" eaLnBrk="1" hangingPunct="1"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l-GR" altLang="el-GR" smtClean="0"/>
              <a:t>Απομάκρυνση λίπους και λέρας</a:t>
            </a:r>
          </a:p>
          <a:p>
            <a:pPr marL="0" indent="0" eaLnBrk="1" hangingPunct="1">
              <a:spcBef>
                <a:spcPts val="3000"/>
              </a:spcBef>
              <a:buFont typeface="Calibri" panose="020F0502020204030204" pitchFamily="34" charset="0"/>
              <a:buAutoNum type="arabicPeriod"/>
            </a:pPr>
            <a:r>
              <a:rPr lang="el-GR" altLang="el-GR" smtClean="0"/>
              <a:t>Καθαρές, </a:t>
            </a:r>
          </a:p>
          <a:p>
            <a:pPr marL="0" indent="0" eaLnBrk="1" hangingPunct="1">
              <a:spcBef>
                <a:spcPts val="3000"/>
              </a:spcBef>
              <a:buFont typeface="Calibri" panose="020F0502020204030204" pitchFamily="34" charset="0"/>
              <a:buAutoNum type="arabicPeriod"/>
            </a:pPr>
            <a:r>
              <a:rPr lang="el-GR" altLang="el-GR" smtClean="0"/>
              <a:t>Βυθίζονται πάντα σε αλκοόλη,</a:t>
            </a:r>
          </a:p>
          <a:p>
            <a:pPr marL="0" indent="0" eaLnBrk="1" hangingPunct="1">
              <a:spcBef>
                <a:spcPts val="3000"/>
              </a:spcBef>
              <a:buFont typeface="Calibri" panose="020F0502020204030204" pitchFamily="34" charset="0"/>
              <a:buAutoNum type="arabicPeriod"/>
            </a:pPr>
            <a:r>
              <a:rPr lang="el-GR" altLang="el-GR" smtClean="0"/>
              <a:t>Σκούπισμα. </a:t>
            </a:r>
          </a:p>
        </p:txBody>
      </p:sp>
      <p:pic>
        <p:nvPicPr>
          <p:cNvPr id="44037" name="Εικόνα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59338" y="2101850"/>
            <a:ext cx="4038600" cy="2344738"/>
          </a:xfrm>
        </p:spPr>
      </p:pic>
      <p:sp>
        <p:nvSpPr>
          <p:cNvPr id="8" name="Rectangle 8"/>
          <p:cNvSpPr/>
          <p:nvPr/>
        </p:nvSpPr>
        <p:spPr>
          <a:xfrm>
            <a:off x="5940425" y="4724400"/>
            <a:ext cx="2447925" cy="457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“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  <a:hlinkClick r:id="rId3"/>
              </a:rPr>
              <a:t>5901 lores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”,</a:t>
            </a:r>
            <a:r>
              <a:rPr lang="el-GR" sz="1200" dirty="0">
                <a:solidFill>
                  <a:srgbClr val="F3EE1E"/>
                </a:solidFill>
                <a:latin typeface="+mn-lt"/>
                <a:cs typeface="+mn-cs"/>
              </a:rPr>
              <a:t> </a:t>
            </a:r>
            <a:r>
              <a:rPr lang="el-GR" sz="1200" dirty="0" smtClean="0">
                <a:solidFill>
                  <a:srgbClr val="F8F8A2"/>
                </a:solidFill>
                <a:latin typeface="+mn-lt"/>
                <a:cs typeface="+mn-cs"/>
              </a:rPr>
              <a:t>από</a:t>
            </a:r>
            <a:r>
              <a:rPr lang="en-US" sz="1200" dirty="0" smtClean="0">
                <a:solidFill>
                  <a:srgbClr val="F8F8A2"/>
                </a:solidFill>
                <a:latin typeface="+mn-lt"/>
                <a:cs typeface="+mn-cs"/>
              </a:rPr>
              <a:t>  </a:t>
            </a:r>
            <a:r>
              <a:rPr lang="en-US" sz="1200" dirty="0" err="1">
                <a:solidFill>
                  <a:srgbClr val="F8F8A2"/>
                </a:solidFill>
                <a:latin typeface="+mn-lt"/>
                <a:cs typeface="+mn-cs"/>
                <a:hlinkClick r:id="rId4"/>
              </a:rPr>
              <a:t>Mfield</a:t>
            </a:r>
            <a:r>
              <a:rPr lang="el-GR" sz="1200" dirty="0">
                <a:solidFill>
                  <a:srgbClr val="F8F8A2"/>
                </a:solidFill>
                <a:latin typeface="+mn-lt"/>
                <a:cs typeface="+mn-cs"/>
              </a:rPr>
              <a:t> </a:t>
            </a:r>
            <a:r>
              <a:rPr lang="el-GR" sz="1200" dirty="0">
                <a:solidFill>
                  <a:srgbClr val="F8F8A2"/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srgbClr val="F8F8A2"/>
              </a:solidFill>
              <a:latin typeface="+mn-lt"/>
              <a:cs typeface="+mn-cs"/>
            </a:endParaRPr>
          </a:p>
        </p:txBody>
      </p:sp>
      <p:sp>
        <p:nvSpPr>
          <p:cNvPr id="44038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04786D-57F8-4F0F-BD06-6E2134353F07}" type="slidenum">
              <a:rPr lang="el-GR" altLang="el-GR" sz="1200" smtClean="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l-GR" altLang="el-GR" sz="1200" smtClean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400" dirty="0"/>
              <a:t>Μικροσκοπική εξέταση επιχρίσματος περιφερικού αίματος </a:t>
            </a:r>
            <a:r>
              <a:rPr lang="el-GR" b="0" dirty="0"/>
              <a:t>(χρώση </a:t>
            </a:r>
            <a:r>
              <a:rPr lang="el-GR" b="0" dirty="0" err="1"/>
              <a:t>Giemsa</a:t>
            </a:r>
            <a:r>
              <a:rPr lang="el-GR" b="0" dirty="0"/>
              <a:t>) </a:t>
            </a:r>
          </a:p>
        </p:txBody>
      </p:sp>
      <p:sp>
        <p:nvSpPr>
          <p:cNvPr id="45059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2492375"/>
            <a:ext cx="8229600" cy="2089150"/>
          </a:xfrm>
        </p:spPr>
        <p:txBody>
          <a:bodyPr/>
          <a:lstStyle/>
          <a:p>
            <a:pPr eaLnBrk="1" hangingPunct="1">
              <a:spcBef>
                <a:spcPts val="2400"/>
              </a:spcBef>
            </a:pPr>
            <a:r>
              <a:rPr lang="el-GR" altLang="el-GR" smtClean="0"/>
              <a:t>100Χ και υγρό κατάδυσης</a:t>
            </a:r>
            <a:r>
              <a:rPr lang="en-US" altLang="el-GR" smtClean="0"/>
              <a:t>,</a:t>
            </a:r>
            <a:endParaRPr lang="el-GR" altLang="el-GR" smtClean="0"/>
          </a:p>
          <a:p>
            <a:pPr eaLnBrk="1" hangingPunct="1">
              <a:spcBef>
                <a:spcPts val="2400"/>
              </a:spcBef>
            </a:pPr>
            <a:r>
              <a:rPr lang="el-GR" altLang="el-GR" smtClean="0"/>
              <a:t>Παχιά σταγόνα</a:t>
            </a:r>
            <a:r>
              <a:rPr lang="en-US" altLang="el-GR" smtClean="0"/>
              <a:t>,</a:t>
            </a:r>
            <a:endParaRPr lang="el-GR" altLang="el-GR" smtClean="0"/>
          </a:p>
          <a:p>
            <a:pPr eaLnBrk="1" hangingPunct="1">
              <a:spcBef>
                <a:spcPts val="2400"/>
              </a:spcBef>
            </a:pPr>
            <a:r>
              <a:rPr lang="el-GR" altLang="el-GR" smtClean="0"/>
              <a:t>Λεπτή στιβάδα αίματος, </a:t>
            </a:r>
          </a:p>
          <a:p>
            <a:pPr eaLnBrk="1" hangingPunct="1"/>
            <a:endParaRPr lang="el-GR" altLang="el-GR" smtClean="0"/>
          </a:p>
          <a:p>
            <a:pPr eaLnBrk="1" hangingPunct="1"/>
            <a:endParaRPr lang="el-GR" altLang="el-GR" smtClean="0"/>
          </a:p>
        </p:txBody>
      </p:sp>
      <p:sp>
        <p:nvSpPr>
          <p:cNvPr id="45060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1A064CD-F308-42D9-B7E6-56DC289136F0}" type="slidenum">
              <a:rPr lang="el-GR" altLang="el-GR" sz="1200" smtClean="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l-GR" altLang="el-GR" sz="1200" smtClean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pPr eaLnBrk="1" hangingPunct="1"/>
            <a:r>
              <a:rPr lang="el-GR" altLang="el-GR" smtClean="0"/>
              <a:t>Παχιά σταγόνα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248150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2400"/>
              </a:spcBef>
              <a:spcAft>
                <a:spcPts val="0"/>
              </a:spcAft>
              <a:defRPr/>
            </a:pPr>
            <a:r>
              <a:rPr lang="el-GR" dirty="0" smtClean="0"/>
              <a:t>Περισσότερο </a:t>
            </a:r>
            <a:r>
              <a:rPr lang="el-GR" dirty="0"/>
              <a:t>αίμα (20Χ) από την λεπτή στιβάδα σε μικρότερη επιφάνεια (εμπλουτισμός)</a:t>
            </a:r>
          </a:p>
          <a:p>
            <a:pPr eaLnBrk="1" fontAlgn="auto" hangingPunct="1">
              <a:spcBef>
                <a:spcPts val="2400"/>
              </a:spcBef>
              <a:spcAft>
                <a:spcPts val="0"/>
              </a:spcAft>
              <a:defRPr/>
            </a:pPr>
            <a:r>
              <a:rPr lang="el-GR" dirty="0" smtClean="0"/>
              <a:t>Τα </a:t>
            </a:r>
            <a:r>
              <a:rPr lang="el-GR" dirty="0"/>
              <a:t>ερυθρά ΔΕΝ μονιμοποιούνται και </a:t>
            </a:r>
            <a:r>
              <a:rPr lang="el-GR" dirty="0" err="1" smtClean="0"/>
              <a:t>αιμολύονται</a:t>
            </a:r>
            <a:r>
              <a:rPr lang="el-GR" dirty="0" smtClean="0"/>
              <a:t>,</a:t>
            </a:r>
            <a:endParaRPr lang="el-GR" dirty="0"/>
          </a:p>
          <a:p>
            <a:pPr eaLnBrk="1" fontAlgn="auto" hangingPunct="1">
              <a:spcBef>
                <a:spcPts val="2400"/>
              </a:spcBef>
              <a:spcAft>
                <a:spcPts val="0"/>
              </a:spcAft>
              <a:defRPr/>
            </a:pPr>
            <a:r>
              <a:rPr lang="el-GR" dirty="0"/>
              <a:t>Στο πλακάκι μένουν : λευκά αιμοσφαίρια –αιμοπετάλια-παράσιτα. </a:t>
            </a:r>
          </a:p>
          <a:p>
            <a:pPr marL="457200" indent="-457200" eaLnBrk="1" fontAlgn="auto" hangingPunct="1">
              <a:spcBef>
                <a:spcPts val="240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el-GR" dirty="0" smtClean="0"/>
              <a:t>διάγνωση </a:t>
            </a:r>
            <a:r>
              <a:rPr lang="el-GR" dirty="0"/>
              <a:t>λοίμωξης, </a:t>
            </a:r>
          </a:p>
          <a:p>
            <a:pPr marL="457200" indent="-457200" eaLnBrk="1" fontAlgn="auto" hangingPunct="1">
              <a:spcBef>
                <a:spcPts val="240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el-GR" dirty="0" smtClean="0"/>
              <a:t>προσδιορισμός </a:t>
            </a:r>
            <a:r>
              <a:rPr lang="el-GR" dirty="0"/>
              <a:t>της </a:t>
            </a:r>
            <a:r>
              <a:rPr lang="el-GR" dirty="0" err="1"/>
              <a:t>παρασιταιμίας</a:t>
            </a:r>
            <a:r>
              <a:rPr lang="el-GR" dirty="0"/>
              <a:t> </a:t>
            </a:r>
          </a:p>
        </p:txBody>
      </p:sp>
      <p:sp>
        <p:nvSpPr>
          <p:cNvPr id="46084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B10D30-1E26-4F83-A708-D39B099E62D6}" type="slidenum">
              <a:rPr lang="el-GR" altLang="el-GR" sz="1200" smtClean="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l-GR" altLang="el-GR" sz="1200" smtClean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pPr eaLnBrk="1" hangingPunct="1"/>
            <a:r>
              <a:rPr lang="el-GR" altLang="el-GR" smtClean="0"/>
              <a:t>Λεπτή στιβάδα αίματος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5138" y="1773238"/>
            <a:ext cx="8229600" cy="3959225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3000"/>
              </a:spcBef>
              <a:spcAft>
                <a:spcPts val="0"/>
              </a:spcAft>
              <a:defRPr/>
            </a:pPr>
            <a:r>
              <a:rPr lang="el-GR" dirty="0"/>
              <a:t>Τα ερυθρά μονιμοποιούνται. </a:t>
            </a:r>
          </a:p>
          <a:p>
            <a:pPr eaLnBrk="1" fontAlgn="auto" hangingPunct="1">
              <a:spcBef>
                <a:spcPts val="3000"/>
              </a:spcBef>
              <a:spcAft>
                <a:spcPts val="0"/>
              </a:spcAft>
              <a:defRPr/>
            </a:pPr>
            <a:r>
              <a:rPr lang="el-GR" dirty="0"/>
              <a:t>Στο πλακάκι παρατηρούνται:  ερυθρά με τα παράσιτα, λευκά αιμοσφαίρια, αιμοπετάλια</a:t>
            </a:r>
          </a:p>
          <a:p>
            <a:pPr marL="457200" indent="-457200" eaLnBrk="1" fontAlgn="auto" hangingPunct="1">
              <a:spcBef>
                <a:spcPts val="240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el-GR" dirty="0" smtClean="0"/>
              <a:t>διάγνωση λοίμωξης,  </a:t>
            </a:r>
          </a:p>
          <a:p>
            <a:pPr marL="457200" indent="-457200" eaLnBrk="1" fontAlgn="auto" hangingPunct="1">
              <a:spcBef>
                <a:spcPts val="240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el-GR" dirty="0" smtClean="0"/>
              <a:t>προσδιορισμός της </a:t>
            </a:r>
            <a:r>
              <a:rPr lang="el-GR" dirty="0" err="1" smtClean="0"/>
              <a:t>παρασιταιμίας</a:t>
            </a:r>
            <a:r>
              <a:rPr lang="el-GR" dirty="0" smtClean="0"/>
              <a:t>, </a:t>
            </a:r>
          </a:p>
          <a:p>
            <a:pPr marL="457200" indent="-457200" eaLnBrk="1" fontAlgn="auto" hangingPunct="1">
              <a:spcBef>
                <a:spcPts val="240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el-GR" dirty="0" smtClean="0"/>
              <a:t>ταυτοποίηση </a:t>
            </a:r>
            <a:r>
              <a:rPr lang="el-GR" dirty="0"/>
              <a:t>του είδους του </a:t>
            </a:r>
            <a:r>
              <a:rPr lang="el-GR" dirty="0" smtClean="0"/>
              <a:t>πλασμωδίου.</a:t>
            </a:r>
            <a:endParaRPr lang="el-GR" dirty="0"/>
          </a:p>
          <a:p>
            <a:pPr eaLnBrk="1" fontAlgn="auto" hangingPunct="1">
              <a:spcBef>
                <a:spcPts val="2400"/>
              </a:spcBef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47108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57A3FB-F0F8-4201-B73D-AA21AB3B4796}" type="slidenum">
              <a:rPr lang="el-GR" altLang="el-GR" sz="1200" smtClean="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l-GR" altLang="el-GR" sz="1200" smtClean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pPr eaLnBrk="1" hangingPunct="1"/>
            <a:r>
              <a:rPr lang="el-GR" altLang="el-GR" smtClean="0"/>
              <a:t>Χρόνος εξέτασης με τον καταδυτικό φακό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3097212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Bef>
                <a:spcPts val="3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dirty="0"/>
              <a:t>Ανάλογα με την πείρα του </a:t>
            </a:r>
            <a:r>
              <a:rPr lang="el-GR" dirty="0" smtClean="0"/>
              <a:t>εξεταστή, </a:t>
            </a:r>
            <a:endParaRPr lang="el-GR" dirty="0"/>
          </a:p>
          <a:p>
            <a:pPr eaLnBrk="1" fontAlgn="auto" hangingPunct="1">
              <a:spcBef>
                <a:spcPts val="3000"/>
              </a:spcBef>
              <a:spcAft>
                <a:spcPts val="0"/>
              </a:spcAft>
              <a:defRPr/>
            </a:pPr>
            <a:r>
              <a:rPr lang="el-GR" dirty="0" smtClean="0"/>
              <a:t>Παχιάς </a:t>
            </a:r>
            <a:r>
              <a:rPr lang="el-GR" dirty="0"/>
              <a:t>σταγόνας είναι συνήθως 5-10 λεπτά (περίπου 100 πεδία</a:t>
            </a:r>
            <a:r>
              <a:rPr lang="el-GR" dirty="0" smtClean="0"/>
              <a:t>),</a:t>
            </a:r>
            <a:endParaRPr lang="el-GR" dirty="0"/>
          </a:p>
          <a:p>
            <a:pPr eaLnBrk="1" fontAlgn="auto" hangingPunct="1">
              <a:spcBef>
                <a:spcPts val="3000"/>
              </a:spcBef>
              <a:spcAft>
                <a:spcPts val="0"/>
              </a:spcAft>
              <a:defRPr/>
            </a:pPr>
            <a:r>
              <a:rPr lang="el-GR" dirty="0"/>
              <a:t>για τη λεπτή επίστρωση 15-20 λεπτά (περίπου 200-300 πεδία).</a:t>
            </a:r>
          </a:p>
          <a:p>
            <a:pPr eaLnBrk="1" fontAlgn="auto" hangingPunct="1">
              <a:spcBef>
                <a:spcPts val="3000"/>
              </a:spcBef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48132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9BD7AF-EBCF-44BA-8643-6D4C1D92C815}" type="slidenum">
              <a:rPr lang="el-GR" altLang="el-GR" sz="1200" smtClean="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l-GR" altLang="el-GR" sz="1200" smtClean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pPr eaLnBrk="1" hangingPunct="1"/>
            <a:r>
              <a:rPr lang="el-GR" altLang="el-GR" smtClean="0"/>
              <a:t>Σημεία παρατήρησης των παρασίτων </a:t>
            </a:r>
          </a:p>
        </p:txBody>
      </p:sp>
      <p:sp>
        <p:nvSpPr>
          <p:cNvPr id="49155" name="Θέση περιεχομένου 2"/>
          <p:cNvSpPr>
            <a:spLocks noGrp="1"/>
          </p:cNvSpPr>
          <p:nvPr>
            <p:ph idx="1"/>
          </p:nvPr>
        </p:nvSpPr>
        <p:spPr>
          <a:xfrm>
            <a:off x="395288" y="1676400"/>
            <a:ext cx="8229600" cy="1871663"/>
          </a:xfrm>
        </p:spPr>
        <p:txBody>
          <a:bodyPr/>
          <a:lstStyle/>
          <a:p>
            <a:pPr eaLnBrk="1" hangingPunct="1"/>
            <a:r>
              <a:rPr lang="el-GR" altLang="el-GR" smtClean="0"/>
              <a:t>Τα Plasmodium και Babesia</a:t>
            </a:r>
            <a:r>
              <a:rPr lang="el-GR" altLang="el-GR" i="1" smtClean="0"/>
              <a:t> </a:t>
            </a:r>
            <a:r>
              <a:rPr lang="el-GR" altLang="el-GR" smtClean="0"/>
              <a:t>spp</a:t>
            </a:r>
            <a:r>
              <a:rPr lang="el-GR" altLang="el-GR" i="1" smtClean="0"/>
              <a:t>., </a:t>
            </a:r>
            <a:r>
              <a:rPr lang="el-GR" altLang="el-GR" smtClean="0"/>
              <a:t>παρατηρούνται στην παχιά σταγόνα αλλά η ταυτοποίηση γίνεται στο κομμάτι της λεπτής επίστρωσης στο οποίο τα κύτταρα είναι το ένα κοντά στο άλλο. (δεν επικαλύπτονται και δεν απέχουν )</a:t>
            </a:r>
          </a:p>
          <a:p>
            <a:pPr eaLnBrk="1" hangingPunct="1"/>
            <a:endParaRPr lang="el-GR" altLang="el-GR" smtClean="0"/>
          </a:p>
        </p:txBody>
      </p:sp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3644900"/>
            <a:ext cx="4848225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 2"/>
          <p:cNvSpPr>
            <a:spLocks noChangeArrowheads="1"/>
          </p:cNvSpPr>
          <p:nvPr/>
        </p:nvSpPr>
        <p:spPr bwMode="auto">
          <a:xfrm>
            <a:off x="4362450" y="5426075"/>
            <a:ext cx="6572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200">
                <a:hlinkClick r:id="rId3"/>
              </a:rPr>
              <a:t>who.int</a:t>
            </a:r>
            <a:endParaRPr lang="el-GR" altLang="el-GR" sz="1800">
              <a:latin typeface="Arial" panose="020B0604020202020204" pitchFamily="34" charset="0"/>
            </a:endParaRPr>
          </a:p>
        </p:txBody>
      </p:sp>
      <p:sp>
        <p:nvSpPr>
          <p:cNvPr id="49158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108AE0B-3924-4C0F-8B7D-BFB58C3275C0}" type="slidenum">
              <a:rPr lang="el-GR" altLang="el-GR" sz="1200" smtClean="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l-GR" altLang="el-GR" sz="1200" smtClean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4400" dirty="0" smtClean="0"/>
              <a:t>Καθορισμός της </a:t>
            </a:r>
            <a:r>
              <a:rPr lang="el-GR" sz="4400" dirty="0" err="1" smtClean="0"/>
              <a:t>παρασιταιμίας</a:t>
            </a:r>
            <a:r>
              <a:rPr lang="el-GR" sz="4400" dirty="0" smtClean="0"/>
              <a:t/>
            </a:r>
            <a:br>
              <a:rPr lang="el-GR" sz="4400" dirty="0" smtClean="0"/>
            </a:br>
            <a:r>
              <a:rPr lang="en-US" b="0" dirty="0" smtClean="0"/>
              <a:t>(Parasite density)</a:t>
            </a:r>
            <a:r>
              <a:rPr lang="el-GR" sz="3600" b="0" dirty="0" smtClean="0"/>
              <a:t> (1 από 4)</a:t>
            </a:r>
            <a:endParaRPr lang="el-GR" sz="3600" dirty="0" smtClean="0"/>
          </a:p>
        </p:txBody>
      </p:sp>
      <p:sp>
        <p:nvSpPr>
          <p:cNvPr id="50179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3529012"/>
          </a:xfrm>
        </p:spPr>
        <p:txBody>
          <a:bodyPr/>
          <a:lstStyle/>
          <a:p>
            <a:pPr eaLnBrk="1" hangingPunct="1">
              <a:spcBef>
                <a:spcPts val="2400"/>
              </a:spcBef>
            </a:pPr>
            <a:r>
              <a:rPr lang="el-GR" altLang="el-GR" dirty="0" smtClean="0"/>
              <a:t>Διαπίστωση της σοβαρότητας της κατάστασης (υψηλή </a:t>
            </a:r>
            <a:r>
              <a:rPr lang="el-GR" altLang="el-GR" dirty="0" err="1" smtClean="0"/>
              <a:t>παρασιταιμία</a:t>
            </a:r>
            <a:r>
              <a:rPr lang="el-GR" altLang="el-GR" dirty="0" smtClean="0"/>
              <a:t> σοβαρή κατάσταση ειδικά στο  </a:t>
            </a:r>
            <a:r>
              <a:rPr lang="el-GR" altLang="el-GR" i="1" dirty="0" smtClean="0"/>
              <a:t>P. </a:t>
            </a:r>
            <a:r>
              <a:rPr lang="el-GR" altLang="el-GR" i="1" dirty="0" err="1" smtClean="0"/>
              <a:t>falciparum</a:t>
            </a:r>
            <a:r>
              <a:rPr lang="el-GR" altLang="el-GR" dirty="0" smtClean="0"/>
              <a:t>)</a:t>
            </a:r>
          </a:p>
          <a:p>
            <a:pPr eaLnBrk="1" hangingPunct="1">
              <a:spcBef>
                <a:spcPts val="2400"/>
              </a:spcBef>
            </a:pPr>
            <a:r>
              <a:rPr lang="el-GR" altLang="el-GR" dirty="0" smtClean="0"/>
              <a:t>Έλεγχος </a:t>
            </a:r>
          </a:p>
          <a:p>
            <a:pPr marL="914400" lvl="1" indent="-457200" eaLnBrk="1" hangingPunct="1">
              <a:spcBef>
                <a:spcPts val="2400"/>
              </a:spcBef>
              <a:buFont typeface="+mj-lt"/>
              <a:buAutoNum type="arabicPeriod"/>
            </a:pPr>
            <a:r>
              <a:rPr lang="el-GR" altLang="el-GR" dirty="0" smtClean="0"/>
              <a:t>Της αποτελεσματικότητας της θεραπείας,  </a:t>
            </a:r>
          </a:p>
          <a:p>
            <a:pPr marL="914400" lvl="1" indent="-457200" eaLnBrk="1" hangingPunct="1">
              <a:spcBef>
                <a:spcPts val="2400"/>
              </a:spcBef>
              <a:buFont typeface="+mj-lt"/>
              <a:buAutoNum type="arabicPeriod"/>
            </a:pPr>
            <a:r>
              <a:rPr lang="el-GR" altLang="el-GR" dirty="0" smtClean="0"/>
              <a:t>Της ανθεκτικότητας των παρασίτων στα ανθελονοσιακά φάρμακα.</a:t>
            </a:r>
          </a:p>
          <a:p>
            <a:pPr eaLnBrk="1" hangingPunct="1"/>
            <a:endParaRPr lang="el-GR" altLang="el-GR" dirty="0" smtClean="0"/>
          </a:p>
        </p:txBody>
      </p:sp>
      <p:sp>
        <p:nvSpPr>
          <p:cNvPr id="50180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AE4FA5E-B79B-479A-BFB7-DEED4F233B32}" type="slidenum">
              <a:rPr lang="el-GR" altLang="el-GR" sz="1200" smtClean="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l-GR" altLang="el-GR" sz="1200" smtClean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4400" dirty="0" smtClean="0"/>
              <a:t>Καθορισμός της </a:t>
            </a:r>
            <a:r>
              <a:rPr lang="el-GR" sz="4400" dirty="0" err="1" smtClean="0"/>
              <a:t>παρασιταιμίας</a:t>
            </a:r>
            <a:r>
              <a:rPr lang="el-GR" sz="4400" dirty="0" smtClean="0"/>
              <a:t/>
            </a:r>
            <a:br>
              <a:rPr lang="el-GR" sz="4400" dirty="0" smtClean="0"/>
            </a:br>
            <a:r>
              <a:rPr lang="en-US" b="0" dirty="0" smtClean="0"/>
              <a:t>(Parasite density)</a:t>
            </a:r>
            <a:r>
              <a:rPr lang="el-GR" b="0" dirty="0" smtClean="0"/>
              <a:t> </a:t>
            </a:r>
            <a:r>
              <a:rPr lang="el-GR" sz="3600" b="0" dirty="0" smtClean="0"/>
              <a:t>(2 από 4)</a:t>
            </a:r>
          </a:p>
        </p:txBody>
      </p:sp>
      <p:sp>
        <p:nvSpPr>
          <p:cNvPr id="51203" name="Θέση περιεχομένου 2"/>
          <p:cNvSpPr>
            <a:spLocks noGrp="1"/>
          </p:cNvSpPr>
          <p:nvPr>
            <p:ph idx="1"/>
          </p:nvPr>
        </p:nvSpPr>
        <p:spPr>
          <a:xfrm>
            <a:off x="468313" y="2462213"/>
            <a:ext cx="8229600" cy="2447925"/>
          </a:xfrm>
        </p:spPr>
        <p:txBody>
          <a:bodyPr/>
          <a:lstStyle/>
          <a:p>
            <a:pPr eaLnBrk="1" hangingPunct="1">
              <a:spcBef>
                <a:spcPts val="3000"/>
              </a:spcBef>
            </a:pPr>
            <a:r>
              <a:rPr lang="el-GR" altLang="el-GR" smtClean="0"/>
              <a:t>Αριθμός παρασίτων ανά μl αίματος, </a:t>
            </a:r>
          </a:p>
          <a:p>
            <a:pPr eaLnBrk="1" hangingPunct="1">
              <a:spcBef>
                <a:spcPts val="3000"/>
              </a:spcBef>
            </a:pPr>
            <a:r>
              <a:rPr lang="el-GR" altLang="el-GR" smtClean="0"/>
              <a:t>Κυρίως στην παχιά στιβάδα,</a:t>
            </a:r>
          </a:p>
          <a:p>
            <a:pPr eaLnBrk="1" hangingPunct="1">
              <a:spcBef>
                <a:spcPts val="3000"/>
              </a:spcBef>
            </a:pPr>
            <a:r>
              <a:rPr lang="el-GR" altLang="el-GR" smtClean="0"/>
              <a:t>(ανάγεται στα 8000λευκά /μl αίματος). </a:t>
            </a:r>
          </a:p>
          <a:p>
            <a:pPr eaLnBrk="1" hangingPunct="1">
              <a:spcBef>
                <a:spcPts val="3000"/>
              </a:spcBef>
            </a:pPr>
            <a:endParaRPr lang="el-GR" altLang="el-GR" smtClean="0"/>
          </a:p>
          <a:p>
            <a:pPr eaLnBrk="1" hangingPunct="1">
              <a:spcBef>
                <a:spcPts val="3000"/>
              </a:spcBef>
            </a:pPr>
            <a:endParaRPr lang="el-GR" altLang="el-GR" smtClean="0"/>
          </a:p>
        </p:txBody>
      </p:sp>
      <p:sp>
        <p:nvSpPr>
          <p:cNvPr id="51204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D2864D7-C698-4206-A274-11ED3D344B85}" type="slidenum">
              <a:rPr lang="el-GR" altLang="el-GR" sz="1200" smtClean="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l-GR" altLang="el-GR" sz="1200" smtClean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pPr eaLnBrk="1" hangingPunct="1"/>
            <a:r>
              <a:rPr lang="el-GR" altLang="el-GR" smtClean="0"/>
              <a:t>Διάγνωση των παρασίτων του αίματος</a:t>
            </a:r>
          </a:p>
        </p:txBody>
      </p:sp>
      <p:sp>
        <p:nvSpPr>
          <p:cNvPr id="9219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2205038"/>
            <a:ext cx="8229600" cy="2447925"/>
          </a:xfrm>
        </p:spPr>
        <p:txBody>
          <a:bodyPr/>
          <a:lstStyle/>
          <a:p>
            <a:pPr eaLnBrk="1" hangingPunct="1">
              <a:spcBef>
                <a:spcPts val="2400"/>
              </a:spcBef>
            </a:pPr>
            <a:r>
              <a:rPr lang="el-GR" altLang="el-GR" b="1" smtClean="0"/>
              <a:t>Κυρίως</a:t>
            </a:r>
            <a:r>
              <a:rPr lang="el-GR" altLang="el-GR" smtClean="0"/>
              <a:t> με εξέταση μονίμων βαμμένων επιχρισμάτων αίματος  (παχιά σταγόνας και λεπτή στιβάδα αίματος).</a:t>
            </a:r>
          </a:p>
          <a:p>
            <a:pPr eaLnBrk="1" hangingPunct="1">
              <a:spcBef>
                <a:spcPts val="2400"/>
              </a:spcBef>
            </a:pPr>
            <a:r>
              <a:rPr lang="el-GR" altLang="el-GR" smtClean="0"/>
              <a:t>Μπορούν να παρασκευαστούν από ολικό αίμα  με ή χωρίς αντιπηκτικό, με ή χωρίς μεθόδους εμπλουτισμού.</a:t>
            </a:r>
          </a:p>
          <a:p>
            <a:pPr eaLnBrk="1" hangingPunct="1">
              <a:spcBef>
                <a:spcPts val="2400"/>
              </a:spcBef>
            </a:pPr>
            <a:endParaRPr lang="el-GR" altLang="el-GR" smtClean="0"/>
          </a:p>
        </p:txBody>
      </p:sp>
      <p:sp>
        <p:nvSpPr>
          <p:cNvPr id="9220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F0482E9-D3FD-40D5-B83B-CCAE1D42C068}" type="slidenum">
              <a:rPr lang="el-GR" altLang="el-GR" sz="1200" smtClean="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l-GR" altLang="el-GR" sz="1200" smtClean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400" dirty="0"/>
              <a:t>Καθορισμός της </a:t>
            </a:r>
            <a:r>
              <a:rPr lang="el-GR" sz="4400" dirty="0" err="1"/>
              <a:t>παρασιταιμίας</a:t>
            </a:r>
            <a:r>
              <a:rPr lang="el-GR" sz="4400" dirty="0"/>
              <a:t/>
            </a:r>
            <a:br>
              <a:rPr lang="el-GR" sz="4400" dirty="0"/>
            </a:br>
            <a:r>
              <a:rPr lang="en-US" b="0" dirty="0"/>
              <a:t>(Parasite density)</a:t>
            </a:r>
            <a:r>
              <a:rPr lang="el-GR" b="0" dirty="0"/>
              <a:t> </a:t>
            </a:r>
            <a:r>
              <a:rPr lang="el-GR" sz="3600" b="0" dirty="0" smtClean="0"/>
              <a:t>(3 </a:t>
            </a:r>
            <a:r>
              <a:rPr lang="el-GR" sz="3600" b="0" dirty="0"/>
              <a:t>από </a:t>
            </a:r>
            <a:r>
              <a:rPr lang="el-GR" sz="3600" b="0" dirty="0" smtClean="0"/>
              <a:t>4)</a:t>
            </a:r>
            <a:endParaRPr lang="el-GR" sz="3600" dirty="0"/>
          </a:p>
        </p:txBody>
      </p:sp>
      <p:sp>
        <p:nvSpPr>
          <p:cNvPr id="52227" name="Θέση περιεχομένου 2"/>
          <p:cNvSpPr>
            <a:spLocks noGrp="1"/>
          </p:cNvSpPr>
          <p:nvPr>
            <p:ph idx="1"/>
          </p:nvPr>
        </p:nvSpPr>
        <p:spPr>
          <a:xfrm>
            <a:off x="463550" y="1700213"/>
            <a:ext cx="8229600" cy="3889375"/>
          </a:xfrm>
        </p:spPr>
        <p:txBody>
          <a:bodyPr/>
          <a:lstStyle/>
          <a:p>
            <a:pPr marL="457200" indent="-457200" eaLnBrk="1" hangingPunct="1">
              <a:spcBef>
                <a:spcPts val="3000"/>
              </a:spcBef>
              <a:buFont typeface="Calibri" panose="020F0502020204030204" pitchFamily="34" charset="0"/>
              <a:buAutoNum type="arabicPeriod"/>
            </a:pPr>
            <a:r>
              <a:rPr lang="el-GR" altLang="el-GR" smtClean="0"/>
              <a:t>Έλεγχος για παράσιτα και ταυτοποίηση του είδους.</a:t>
            </a:r>
          </a:p>
          <a:p>
            <a:pPr marL="457200" indent="-457200" eaLnBrk="1" hangingPunct="1">
              <a:spcBef>
                <a:spcPts val="3000"/>
              </a:spcBef>
              <a:buFont typeface="Calibri" panose="020F0502020204030204" pitchFamily="34" charset="0"/>
              <a:buAutoNum type="arabicPeriod"/>
            </a:pPr>
            <a:r>
              <a:rPr lang="el-GR" altLang="el-GR" smtClean="0"/>
              <a:t>Χρησιμοποίηση συσκευής μέτρησης των λευκοκυττάρων.</a:t>
            </a:r>
          </a:p>
          <a:p>
            <a:pPr marL="457200" indent="-457200" eaLnBrk="1" hangingPunct="1">
              <a:spcBef>
                <a:spcPts val="3000"/>
              </a:spcBef>
              <a:buFont typeface="Calibri" panose="020F0502020204030204" pitchFamily="34" charset="0"/>
              <a:buAutoNum type="arabicPeriod"/>
            </a:pPr>
            <a:r>
              <a:rPr lang="el-GR" altLang="el-GR" smtClean="0"/>
              <a:t>Μέτρηση των λευκών και των παρασίτων σε κάθε οπτικό πεδίο.</a:t>
            </a:r>
          </a:p>
          <a:p>
            <a:pPr marL="457200" indent="-457200" eaLnBrk="1" hangingPunct="1">
              <a:spcBef>
                <a:spcPts val="3000"/>
              </a:spcBef>
              <a:buFont typeface="Calibri" panose="020F0502020204030204" pitchFamily="34" charset="0"/>
              <a:buAutoNum type="arabicPeriod"/>
            </a:pPr>
            <a:r>
              <a:rPr lang="el-GR" altLang="el-GR" smtClean="0"/>
              <a:t>Αναγωγή στο αριθμό των λευκών ανά </a:t>
            </a:r>
            <a:r>
              <a:rPr lang="en-US" altLang="el-GR" smtClean="0"/>
              <a:t>ml</a:t>
            </a:r>
            <a:r>
              <a:rPr lang="el-GR" altLang="el-GR" smtClean="0"/>
              <a:t> αίματος (8000 ή αριθμός των λευκών του εξεταζόμενου).</a:t>
            </a:r>
          </a:p>
          <a:p>
            <a:pPr marL="457200" indent="-457200" eaLnBrk="1" hangingPunct="1">
              <a:spcBef>
                <a:spcPts val="3000"/>
              </a:spcBef>
              <a:buFont typeface="Calibri" panose="020F0502020204030204" pitchFamily="34" charset="0"/>
              <a:buAutoNum type="arabicPeriod"/>
            </a:pPr>
            <a:endParaRPr lang="el-GR" altLang="el-GR" smtClean="0"/>
          </a:p>
        </p:txBody>
      </p:sp>
      <p:sp>
        <p:nvSpPr>
          <p:cNvPr id="52228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A494C5-F926-4A68-A68F-C4D8180A226D}" type="slidenum">
              <a:rPr lang="el-GR" altLang="el-GR" sz="1200" smtClean="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l-GR" altLang="el-GR" sz="1200" smtClean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400" dirty="0"/>
              <a:t>Καθορισμός της </a:t>
            </a:r>
            <a:r>
              <a:rPr lang="el-GR" sz="4400" dirty="0" err="1"/>
              <a:t>παρασιταιμίας</a:t>
            </a:r>
            <a:r>
              <a:rPr lang="el-GR" sz="4400" dirty="0"/>
              <a:t/>
            </a:r>
            <a:br>
              <a:rPr lang="el-GR" sz="4400" dirty="0"/>
            </a:br>
            <a:r>
              <a:rPr lang="en-US" b="0" dirty="0"/>
              <a:t>(Parasite density)</a:t>
            </a:r>
            <a:r>
              <a:rPr lang="el-GR" b="0" dirty="0"/>
              <a:t> </a:t>
            </a:r>
            <a:r>
              <a:rPr lang="el-GR" sz="3600" b="0" dirty="0" smtClean="0"/>
              <a:t>(4 </a:t>
            </a:r>
            <a:r>
              <a:rPr lang="el-GR" sz="3600" b="0" dirty="0"/>
              <a:t>από </a:t>
            </a:r>
            <a:r>
              <a:rPr lang="el-GR" sz="3600" b="0" dirty="0" smtClean="0"/>
              <a:t>4)</a:t>
            </a:r>
            <a:endParaRPr lang="el-GR" sz="3600" dirty="0"/>
          </a:p>
        </p:txBody>
      </p:sp>
      <p:sp>
        <p:nvSpPr>
          <p:cNvPr id="53251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608512"/>
          </a:xfrm>
        </p:spPr>
        <p:txBody>
          <a:bodyPr/>
          <a:lstStyle/>
          <a:p>
            <a:pPr eaLnBrk="1" hangingPunct="1">
              <a:spcBef>
                <a:spcPts val="3000"/>
              </a:spcBef>
            </a:pPr>
            <a:r>
              <a:rPr lang="el-GR" altLang="el-GR" dirty="0" smtClean="0"/>
              <a:t>10+ παράσιτα /200 λευκά,  δίδεται αποτέλεσμα,</a:t>
            </a:r>
          </a:p>
          <a:p>
            <a:pPr eaLnBrk="1" hangingPunct="1">
              <a:spcBef>
                <a:spcPts val="3000"/>
              </a:spcBef>
            </a:pPr>
            <a:r>
              <a:rPr lang="el-GR" altLang="el-GR" dirty="0" smtClean="0"/>
              <a:t>λιγότερα από 10 στα 200 λευκοκύτταρα, </a:t>
            </a:r>
          </a:p>
          <a:p>
            <a:pPr marL="0" indent="0" eaLnBrk="1" hangingPunct="1">
              <a:spcBef>
                <a:spcPts val="3000"/>
              </a:spcBef>
              <a:buNone/>
            </a:pPr>
            <a:r>
              <a:rPr lang="el-GR" altLang="el-GR" dirty="0" smtClean="0"/>
              <a:t>ίδια διαδικασία αριθμός παρασίτων μέχρι 500 λευκά, </a:t>
            </a:r>
          </a:p>
          <a:p>
            <a:pPr eaLnBrk="1" hangingPunct="1">
              <a:spcBef>
                <a:spcPts val="3000"/>
              </a:spcBef>
            </a:pPr>
            <a:r>
              <a:rPr lang="el-GR" altLang="el-GR" dirty="0" smtClean="0"/>
              <a:t>π.χ. στα 200 λευκά βρεθούν 20 παράσιτα, </a:t>
            </a:r>
          </a:p>
          <a:p>
            <a:pPr eaLnBrk="1" hangingPunct="1"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l-GR" altLang="el-GR" dirty="0" smtClean="0"/>
              <a:t>                στα 8000 λευκά  Χ;</a:t>
            </a:r>
          </a:p>
          <a:p>
            <a:pPr eaLnBrk="1" hangingPunct="1"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el-GR" altLang="el-GR" dirty="0" smtClean="0"/>
              <a:t>               800 παράσιτα / </a:t>
            </a:r>
            <a:r>
              <a:rPr lang="el-GR" altLang="el-GR" dirty="0" err="1" smtClean="0"/>
              <a:t>μl</a:t>
            </a:r>
            <a:r>
              <a:rPr lang="el-GR" altLang="el-GR" dirty="0" smtClean="0"/>
              <a:t> αίματος.</a:t>
            </a:r>
          </a:p>
          <a:p>
            <a:pPr eaLnBrk="1" hangingPunct="1">
              <a:spcBef>
                <a:spcPts val="3000"/>
              </a:spcBef>
            </a:pPr>
            <a:endParaRPr lang="el-GR" altLang="el-GR" dirty="0" smtClean="0"/>
          </a:p>
        </p:txBody>
      </p:sp>
      <p:sp>
        <p:nvSpPr>
          <p:cNvPr id="53252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A9C6C87-FE82-4E5E-96AE-B0F0529DD31B}" type="slidenum">
              <a:rPr lang="el-GR" altLang="el-GR" sz="1200" smtClean="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l-GR" altLang="el-GR" sz="1200" smtClean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pPr eaLnBrk="1" hangingPunct="1"/>
            <a:r>
              <a:rPr lang="en-US" altLang="el-GR" smtClean="0"/>
              <a:t>QBC</a:t>
            </a:r>
            <a:r>
              <a:rPr lang="el-GR" altLang="el-GR" smtClean="0"/>
              <a:t>, </a:t>
            </a:r>
            <a:r>
              <a:rPr lang="en-US" altLang="el-GR" smtClean="0"/>
              <a:t>Quantitative Buffy Coat </a:t>
            </a:r>
            <a:endParaRPr lang="el-GR" altLang="el-GR" smtClean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84188" y="2781300"/>
            <a:ext cx="8229600" cy="10795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</a:t>
            </a:r>
            <a:r>
              <a:rPr lang="el-GR" dirty="0" err="1" smtClean="0"/>
              <a:t>εότερη</a:t>
            </a:r>
            <a:r>
              <a:rPr lang="el-GR" dirty="0" smtClean="0"/>
              <a:t> </a:t>
            </a:r>
            <a:r>
              <a:rPr lang="el-GR" dirty="0"/>
              <a:t>μέθοδος ανίχνευσης παρασίτων - μικροσκόπιο υπεριώδους ακτινοβολίας- φθορισμού.</a:t>
            </a:r>
            <a:br>
              <a:rPr lang="el-GR" dirty="0"/>
            </a:br>
            <a:endParaRPr lang="el-GR" dirty="0"/>
          </a:p>
          <a:p>
            <a:pPr eaLnBrk="1" fontAlgn="auto" hangingPunct="1"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54276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AF3676-BF1F-4424-B0D3-1E375C6939AB}" type="slidenum">
              <a:rPr lang="el-GR" altLang="el-GR" sz="1200" smtClean="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l-GR" altLang="el-GR" sz="1200" smtClean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96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400" dirty="0" smtClean="0"/>
              <a:t>Αλυσιδωτή </a:t>
            </a:r>
            <a:r>
              <a:rPr lang="el-GR" sz="4400" dirty="0"/>
              <a:t>αντίδραση </a:t>
            </a:r>
            <a:r>
              <a:rPr lang="el-GR" sz="4400" dirty="0" err="1"/>
              <a:t>πολυμεράσης</a:t>
            </a:r>
            <a:r>
              <a:rPr lang="el-GR" sz="4400" dirty="0"/>
              <a:t> </a:t>
            </a:r>
            <a:r>
              <a:rPr lang="el-GR" b="0" dirty="0"/>
              <a:t>(</a:t>
            </a:r>
            <a:r>
              <a:rPr lang="en-US" b="0" dirty="0"/>
              <a:t>PCR</a:t>
            </a:r>
            <a:r>
              <a:rPr lang="en-US" b="0" dirty="0" smtClean="0"/>
              <a:t>)</a:t>
            </a:r>
            <a:endParaRPr lang="el-GR" sz="3600" b="0" dirty="0"/>
          </a:p>
        </p:txBody>
      </p:sp>
      <p:sp>
        <p:nvSpPr>
          <p:cNvPr id="55299" name="Θέση περιεχομένου 2"/>
          <p:cNvSpPr>
            <a:spLocks noGrp="1"/>
          </p:cNvSpPr>
          <p:nvPr>
            <p:ph idx="1"/>
          </p:nvPr>
        </p:nvSpPr>
        <p:spPr>
          <a:xfrm>
            <a:off x="611188" y="1341438"/>
            <a:ext cx="8229600" cy="1295400"/>
          </a:xfrm>
        </p:spPr>
        <p:txBody>
          <a:bodyPr/>
          <a:lstStyle/>
          <a:p>
            <a:pPr eaLnBrk="1" hangingPunct="1">
              <a:spcBef>
                <a:spcPts val="2400"/>
              </a:spcBef>
            </a:pPr>
            <a:r>
              <a:rPr lang="el-GR" altLang="el-GR" smtClean="0"/>
              <a:t>Είναι πιο ευαίσθητη (μπορεί να ανιχνεύσει &lt;1 παράσιτο/</a:t>
            </a:r>
            <a:r>
              <a:rPr lang="en-US" altLang="el-GR" smtClean="0"/>
              <a:t>m</a:t>
            </a:r>
            <a:r>
              <a:rPr lang="el-GR" altLang="el-GR" smtClean="0"/>
              <a:t>l αίματος σε λιγότερο από μία ώρα) αλλά και πιο δαπανηρή.</a:t>
            </a:r>
          </a:p>
          <a:p>
            <a:pPr eaLnBrk="1" hangingPunct="1">
              <a:spcBef>
                <a:spcPts val="2400"/>
              </a:spcBef>
            </a:pPr>
            <a:endParaRPr lang="el-GR" altLang="el-GR" smtClean="0"/>
          </a:p>
        </p:txBody>
      </p:sp>
      <p:pic>
        <p:nvPicPr>
          <p:cNvPr id="55301" name="Picture 6" descr="Agarose gel (2%) analysis of a PCR diagnostic test for species-specific detection of Plasmodium DNA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2492375"/>
            <a:ext cx="34004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Ορθογώνιο 2"/>
          <p:cNvSpPr/>
          <p:nvPr/>
        </p:nvSpPr>
        <p:spPr>
          <a:xfrm>
            <a:off x="4397375" y="5815013"/>
            <a:ext cx="657225" cy="2778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1200" dirty="0">
                <a:latin typeface="+mn-lt"/>
                <a:hlinkClick r:id="rId3"/>
              </a:rPr>
              <a:t>cdc.gov</a:t>
            </a:r>
            <a:endParaRPr lang="el-GR" sz="1200" dirty="0">
              <a:latin typeface="+mn-lt"/>
            </a:endParaRPr>
          </a:p>
        </p:txBody>
      </p:sp>
      <p:sp>
        <p:nvSpPr>
          <p:cNvPr id="55302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F70875D-1BD3-4DE0-B7DC-2768D086203E}" type="slidenum">
              <a:rPr lang="el-GR" altLang="el-GR" sz="1200" smtClean="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l-GR" altLang="el-GR" sz="1200" smtClean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pPr eaLnBrk="1" hangingPunct="1"/>
            <a:r>
              <a:rPr lang="en-US" altLang="el-GR" smtClean="0"/>
              <a:t>PCR </a:t>
            </a:r>
            <a:r>
              <a:rPr lang="el-GR" altLang="el-GR" smtClean="0"/>
              <a:t>για ανίχνευση πλασμωδίων</a:t>
            </a:r>
          </a:p>
        </p:txBody>
      </p:sp>
      <p:pic>
        <p:nvPicPr>
          <p:cNvPr id="56323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46188" y="1196975"/>
            <a:ext cx="6651625" cy="5040313"/>
          </a:xfrm>
        </p:spPr>
      </p:pic>
      <p:sp>
        <p:nvSpPr>
          <p:cNvPr id="3" name="Ορθογώνιο 2"/>
          <p:cNvSpPr/>
          <p:nvPr/>
        </p:nvSpPr>
        <p:spPr>
          <a:xfrm>
            <a:off x="3635375" y="6237288"/>
            <a:ext cx="2070100" cy="2778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200" dirty="0">
                <a:latin typeface="+mn-lt"/>
                <a:cs typeface="+mn-cs"/>
                <a:hlinkClick r:id="rId3"/>
              </a:rPr>
              <a:t>keelpno.gr</a:t>
            </a:r>
            <a:endParaRPr lang="el-GR" sz="1200" dirty="0">
              <a:latin typeface="+mn-lt"/>
              <a:cs typeface="+mn-cs"/>
            </a:endParaRPr>
          </a:p>
        </p:txBody>
      </p:sp>
      <p:sp>
        <p:nvSpPr>
          <p:cNvPr id="56325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F62779-206D-4209-A1F0-7998BC9E0B1D}" type="slidenum">
              <a:rPr lang="el-GR" altLang="el-GR" sz="1200" smtClean="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l-GR" altLang="el-GR" sz="1200" smtClean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9096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400" dirty="0" smtClean="0"/>
              <a:t>Γρήγορα διαγνωστικά τεστ </a:t>
            </a:r>
            <a:r>
              <a:rPr lang="en-US" b="0" dirty="0" smtClean="0"/>
              <a:t>(Rapid </a:t>
            </a:r>
            <a:r>
              <a:rPr lang="en-US" b="0" dirty="0"/>
              <a:t>Diagnostic Tests-RDTs)</a:t>
            </a:r>
            <a:r>
              <a:rPr lang="el-GR" b="0" dirty="0" smtClean="0"/>
              <a:t> </a:t>
            </a:r>
            <a:endParaRPr lang="el-GR" b="0" dirty="0"/>
          </a:p>
        </p:txBody>
      </p:sp>
      <p:sp>
        <p:nvSpPr>
          <p:cNvPr id="57347" name="Θέση περιεχομένου 2"/>
          <p:cNvSpPr>
            <a:spLocks noGrp="1"/>
          </p:cNvSpPr>
          <p:nvPr>
            <p:ph idx="1"/>
          </p:nvPr>
        </p:nvSpPr>
        <p:spPr>
          <a:xfrm>
            <a:off x="241300" y="1516063"/>
            <a:ext cx="4313238" cy="4579937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l-GR" altLang="el-GR" sz="2200" smtClean="0"/>
              <a:t>Ανίχνευση αντιγόνων ειδικών για το κάθε είδος πλασμωδίου με ανοσοχρωματογραφία. Tα αντιγόνα που ανιχνεύονται είναι:</a:t>
            </a:r>
          </a:p>
          <a:p>
            <a:pPr marL="0" indent="0" eaLnBrk="1" hangingPunct="1">
              <a:spcBef>
                <a:spcPts val="2400"/>
              </a:spcBef>
              <a:buFont typeface="Calibri" panose="020F0502020204030204" pitchFamily="34" charset="0"/>
              <a:buAutoNum type="arabicPeriod"/>
            </a:pPr>
            <a:r>
              <a:rPr lang="el-GR" altLang="el-GR" sz="2200" smtClean="0"/>
              <a:t>η πρωτεΐνη 2 πλούσια σε ιστιδίνη (HRP-2) ειδική για το </a:t>
            </a:r>
            <a:r>
              <a:rPr lang="el-GR" altLang="el-GR" sz="2200" i="1" smtClean="0"/>
              <a:t>P. falciparum, </a:t>
            </a:r>
          </a:p>
          <a:p>
            <a:pPr marL="0" indent="0" eaLnBrk="1" hangingPunct="1">
              <a:spcBef>
                <a:spcPts val="2400"/>
              </a:spcBef>
              <a:buFont typeface="Calibri" panose="020F0502020204030204" pitchFamily="34" charset="0"/>
              <a:buAutoNum type="arabicPeriod"/>
            </a:pPr>
            <a:r>
              <a:rPr lang="el-GR" altLang="el-GR" sz="2200" smtClean="0"/>
              <a:t>η παρασιτική γαλακτική δεϋδρογονάση (pLDH) και η παρασιτική αλδολάση που ανευρίσκονται σε όλα τα είδη πλασμωδίου.</a:t>
            </a:r>
          </a:p>
          <a:p>
            <a:pPr marL="0" indent="0" eaLnBrk="1" hangingPunct="1"/>
            <a:endParaRPr lang="el-GR" altLang="el-GR" smtClean="0"/>
          </a:p>
        </p:txBody>
      </p:sp>
      <p:pic>
        <p:nvPicPr>
          <p:cNvPr id="57349" name="Picture 7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73613" y="1441450"/>
            <a:ext cx="3559175" cy="472916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Ορθογώνιο 2"/>
          <p:cNvSpPr>
            <a:spLocks noChangeArrowheads="1"/>
          </p:cNvSpPr>
          <p:nvPr/>
        </p:nvSpPr>
        <p:spPr bwMode="auto">
          <a:xfrm>
            <a:off x="6224588" y="6192838"/>
            <a:ext cx="6572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200">
                <a:hlinkClick r:id="rId3"/>
              </a:rPr>
              <a:t>who.int</a:t>
            </a:r>
            <a:endParaRPr lang="el-GR" altLang="el-GR" sz="1800">
              <a:latin typeface="Arial" panose="020B0604020202020204" pitchFamily="34" charset="0"/>
            </a:endParaRPr>
          </a:p>
        </p:txBody>
      </p:sp>
      <p:sp>
        <p:nvSpPr>
          <p:cNvPr id="57350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A9B818-7FC4-41C4-A75D-3570FDAF9F9D}" type="slidenum">
              <a:rPr lang="el-GR" altLang="el-GR" sz="1200" smtClean="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l-GR" altLang="el-GR" sz="1200" smtClean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9144000" cy="9096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400" dirty="0">
                <a:solidFill>
                  <a:srgbClr val="F3EE1E"/>
                </a:solidFill>
              </a:rPr>
              <a:t>Δοκιμασία ταχείας διάγνωσης </a:t>
            </a:r>
            <a:r>
              <a:rPr lang="el-GR" b="0" dirty="0">
                <a:solidFill>
                  <a:srgbClr val="F3EE1E"/>
                </a:solidFill>
              </a:rPr>
              <a:t>(Rapid </a:t>
            </a:r>
            <a:r>
              <a:rPr lang="el-GR" b="0" dirty="0" err="1">
                <a:solidFill>
                  <a:srgbClr val="F3EE1E"/>
                </a:solidFill>
              </a:rPr>
              <a:t>Diagnostic</a:t>
            </a:r>
            <a:r>
              <a:rPr lang="el-GR" b="0" dirty="0">
                <a:solidFill>
                  <a:srgbClr val="F3EE1E"/>
                </a:solidFill>
              </a:rPr>
              <a:t> </a:t>
            </a:r>
            <a:r>
              <a:rPr lang="el-GR" b="0" dirty="0" err="1">
                <a:solidFill>
                  <a:srgbClr val="F3EE1E"/>
                </a:solidFill>
              </a:rPr>
              <a:t>Test</a:t>
            </a:r>
            <a:r>
              <a:rPr lang="el-GR" b="0" dirty="0">
                <a:solidFill>
                  <a:srgbClr val="F3EE1E"/>
                </a:solidFill>
              </a:rPr>
              <a:t>, RDT</a:t>
            </a:r>
            <a:r>
              <a:rPr lang="el-GR" b="0" dirty="0" smtClean="0">
                <a:solidFill>
                  <a:srgbClr val="F3EE1E"/>
                </a:solidFill>
              </a:rPr>
              <a:t>)</a:t>
            </a:r>
            <a:r>
              <a:rPr lang="en-US" b="0" dirty="0" smtClean="0">
                <a:solidFill>
                  <a:srgbClr val="F3EE1E"/>
                </a:solidFill>
              </a:rPr>
              <a:t> </a:t>
            </a:r>
            <a:r>
              <a:rPr lang="en-US" sz="3600" b="0" dirty="0" smtClean="0">
                <a:solidFill>
                  <a:srgbClr val="F3EE1E"/>
                </a:solidFill>
              </a:rPr>
              <a:t>(1 </a:t>
            </a:r>
            <a:r>
              <a:rPr lang="el-GR" sz="3600" b="0" dirty="0" smtClean="0">
                <a:solidFill>
                  <a:srgbClr val="F3EE1E"/>
                </a:solidFill>
              </a:rPr>
              <a:t>από 2)</a:t>
            </a:r>
            <a:endParaRPr lang="el-GR" sz="3600" b="0" dirty="0">
              <a:solidFill>
                <a:srgbClr val="F3EE1E"/>
              </a:solidFill>
            </a:endParaRPr>
          </a:p>
        </p:txBody>
      </p:sp>
      <p:pic>
        <p:nvPicPr>
          <p:cNvPr id="5837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100" y="2587625"/>
            <a:ext cx="4537075" cy="209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Ορθογώνιο 2"/>
          <p:cNvSpPr>
            <a:spLocks noChangeArrowheads="1"/>
          </p:cNvSpPr>
          <p:nvPr/>
        </p:nvSpPr>
        <p:spPr bwMode="auto">
          <a:xfrm>
            <a:off x="2339975" y="4797425"/>
            <a:ext cx="6572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200">
                <a:hlinkClick r:id="rId4"/>
              </a:rPr>
              <a:t>who.int</a:t>
            </a:r>
            <a:endParaRPr lang="el-GR" altLang="el-GR" sz="1800">
              <a:latin typeface="Arial" panose="020B0604020202020204" pitchFamily="34" charset="0"/>
            </a:endParaRPr>
          </a:p>
        </p:txBody>
      </p:sp>
      <p:pic>
        <p:nvPicPr>
          <p:cNvPr id="5837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263" y="2727325"/>
            <a:ext cx="3117850" cy="182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4" name="Ορθογώνιο 6"/>
          <p:cNvSpPr>
            <a:spLocks noChangeArrowheads="1"/>
          </p:cNvSpPr>
          <p:nvPr/>
        </p:nvSpPr>
        <p:spPr bwMode="auto">
          <a:xfrm>
            <a:off x="6553200" y="4797425"/>
            <a:ext cx="6572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l-GR" sz="1200">
                <a:hlinkClick r:id="rId4"/>
              </a:rPr>
              <a:t>who.int</a:t>
            </a:r>
            <a:endParaRPr lang="el-GR" altLang="el-GR" sz="1800">
              <a:latin typeface="Arial" panose="020B0604020202020204" pitchFamily="34" charset="0"/>
            </a:endParaRPr>
          </a:p>
        </p:txBody>
      </p:sp>
      <p:sp>
        <p:nvSpPr>
          <p:cNvPr id="58375" name="Θέση αριθμού διαφάνειας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77B8F0E-907E-449E-8B45-BF2BF94030B7}" type="slidenum">
              <a:rPr lang="el-GR" altLang="el-GR" sz="1200">
                <a:solidFill>
                  <a:srgbClr val="F3EE1E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45</a:t>
            </a:fld>
            <a:endParaRPr lang="el-GR" altLang="el-GR" sz="120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400" dirty="0"/>
              <a:t>Δοκιμασία ταχείας διάγνωσης </a:t>
            </a:r>
            <a:r>
              <a:rPr lang="el-GR" b="0" dirty="0"/>
              <a:t>(Rapid </a:t>
            </a:r>
            <a:r>
              <a:rPr lang="el-GR" b="0" dirty="0" err="1"/>
              <a:t>Diagnostic</a:t>
            </a:r>
            <a:r>
              <a:rPr lang="el-GR" b="0" dirty="0"/>
              <a:t> </a:t>
            </a:r>
            <a:r>
              <a:rPr lang="el-GR" b="0" dirty="0" err="1"/>
              <a:t>Test</a:t>
            </a:r>
            <a:r>
              <a:rPr lang="el-GR" b="0" dirty="0"/>
              <a:t>, RDT</a:t>
            </a:r>
            <a:r>
              <a:rPr lang="el-GR" b="0" dirty="0" smtClean="0"/>
              <a:t>)</a:t>
            </a:r>
            <a:r>
              <a:rPr lang="en-US" sz="3600" b="0" dirty="0"/>
              <a:t> </a:t>
            </a:r>
            <a:r>
              <a:rPr lang="en-US" sz="3600" b="0" dirty="0" smtClean="0"/>
              <a:t>(</a:t>
            </a:r>
            <a:r>
              <a:rPr lang="el-GR" sz="3600" b="0" dirty="0" smtClean="0"/>
              <a:t>2</a:t>
            </a:r>
            <a:r>
              <a:rPr lang="en-US" sz="3600" b="0" dirty="0" smtClean="0"/>
              <a:t> </a:t>
            </a:r>
            <a:r>
              <a:rPr lang="el-GR" sz="3600" b="0" dirty="0"/>
              <a:t>από 2)</a:t>
            </a:r>
          </a:p>
        </p:txBody>
      </p:sp>
      <p:pic>
        <p:nvPicPr>
          <p:cNvPr id="60420" name="Picture 2" descr="KANONIKA RDT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520825"/>
            <a:ext cx="76327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Ορθογώνιο 6"/>
          <p:cNvSpPr/>
          <p:nvPr/>
        </p:nvSpPr>
        <p:spPr>
          <a:xfrm>
            <a:off x="4041775" y="5516563"/>
            <a:ext cx="1060450" cy="2778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200" dirty="0">
                <a:latin typeface="+mn-lt"/>
                <a:cs typeface="+mn-cs"/>
                <a:hlinkClick r:id="rId4"/>
              </a:rPr>
              <a:t>keelpno.gr</a:t>
            </a:r>
            <a:endParaRPr lang="el-GR" sz="1200" dirty="0">
              <a:latin typeface="+mn-lt"/>
              <a:cs typeface="+mn-cs"/>
            </a:endParaRPr>
          </a:p>
        </p:txBody>
      </p:sp>
      <p:sp>
        <p:nvSpPr>
          <p:cNvPr id="60421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5B2A0D-9D90-472D-8C0B-5F422FABF5AA}" type="slidenum">
              <a:rPr lang="el-GR" altLang="el-GR" sz="1200" smtClean="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l-GR" altLang="el-GR" sz="1200" smtClean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pPr eaLnBrk="1" hangingPunct="1"/>
            <a:r>
              <a:rPr lang="en-US" altLang="el-GR" dirty="0" smtClean="0"/>
              <a:t>O</a:t>
            </a:r>
            <a:r>
              <a:rPr lang="el-GR" altLang="el-GR" dirty="0" err="1" smtClean="0"/>
              <a:t>ρολογικές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μεθόδοι</a:t>
            </a:r>
            <a:endParaRPr lang="el-GR" altLang="el-GR" dirty="0" smtClean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31152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dirty="0" smtClean="0"/>
              <a:t>Η </a:t>
            </a:r>
            <a:r>
              <a:rPr lang="el-GR" dirty="0"/>
              <a:t>ανίχνευση αντισωμάτων </a:t>
            </a:r>
            <a:r>
              <a:rPr lang="el-GR" dirty="0" smtClean="0"/>
              <a:t>γίνεται</a:t>
            </a:r>
            <a:r>
              <a:rPr lang="en-US" dirty="0" smtClean="0"/>
              <a:t>: </a:t>
            </a:r>
            <a:endParaRPr lang="el-GR" dirty="0"/>
          </a:p>
          <a:p>
            <a:pPr marL="457200" indent="-457200" eaLnBrk="1" fontAlgn="auto" hangingPunct="1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dirty="0"/>
              <a:t>με έμμεσο </a:t>
            </a:r>
            <a:r>
              <a:rPr lang="el-GR" dirty="0" err="1"/>
              <a:t>ανοσοφθορισμό</a:t>
            </a:r>
            <a:r>
              <a:rPr lang="el-GR" dirty="0"/>
              <a:t> (IFA</a:t>
            </a:r>
            <a:r>
              <a:rPr lang="el-GR" dirty="0" smtClean="0"/>
              <a:t>), </a:t>
            </a:r>
            <a:endParaRPr lang="el-GR" dirty="0"/>
          </a:p>
          <a:p>
            <a:pPr marL="45720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l-GR" dirty="0"/>
              <a:t>με </a:t>
            </a:r>
            <a:r>
              <a:rPr lang="el-GR" dirty="0" err="1"/>
              <a:t>ανοσοενζυματική</a:t>
            </a:r>
            <a:r>
              <a:rPr lang="el-GR" dirty="0"/>
              <a:t> μέθοδο (ΕLISA). </a:t>
            </a:r>
          </a:p>
          <a:p>
            <a:pPr marL="0" indent="0" algn="ctr" eaLnBrk="1" fontAlgn="auto" hangingPunct="1">
              <a:spcBef>
                <a:spcPts val="48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dirty="0"/>
              <a:t>Δεν χρησιμοποιούνται συχνά για διαγνωστικούς λόγους.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62468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2449E91-D07D-444C-A9CA-3683A86195E3}" type="slidenum">
              <a:rPr lang="el-GR" altLang="el-GR" sz="1200" smtClean="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l-GR" altLang="el-GR" sz="1200" smtClean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l-GR" dirty="0" smtClean="0"/>
              <a:t>T</a:t>
            </a:r>
            <a:r>
              <a:rPr lang="el-GR" altLang="el-GR" dirty="0" err="1" smtClean="0"/>
              <a:t>εχνική</a:t>
            </a:r>
            <a:r>
              <a:rPr lang="el-GR" altLang="el-GR" dirty="0" smtClean="0"/>
              <a:t> </a:t>
            </a:r>
            <a:r>
              <a:rPr lang="en-US" altLang="el-GR" dirty="0" smtClean="0"/>
              <a:t>ELISA</a:t>
            </a:r>
            <a:endParaRPr lang="el-GR" altLang="el-GR" dirty="0" smtClean="0"/>
          </a:p>
        </p:txBody>
      </p:sp>
      <p:pic>
        <p:nvPicPr>
          <p:cNvPr id="63491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63713" y="1749425"/>
            <a:ext cx="5715000" cy="3810000"/>
          </a:xfrm>
        </p:spPr>
      </p:pic>
      <p:sp>
        <p:nvSpPr>
          <p:cNvPr id="6" name="Rectangle 8"/>
          <p:cNvSpPr/>
          <p:nvPr/>
        </p:nvSpPr>
        <p:spPr>
          <a:xfrm>
            <a:off x="3397250" y="5735638"/>
            <a:ext cx="2447925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“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  <a:hlinkClick r:id="rId3"/>
              </a:rPr>
              <a:t>ELISA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”,</a:t>
            </a:r>
            <a:r>
              <a:rPr lang="el-GR" sz="1200" dirty="0">
                <a:solidFill>
                  <a:srgbClr val="F3EE1E"/>
                </a:solidFill>
                <a:latin typeface="+mn-lt"/>
                <a:cs typeface="+mn-cs"/>
              </a:rPr>
              <a:t> </a:t>
            </a:r>
            <a:r>
              <a:rPr lang="el-GR" sz="1200" dirty="0" smtClean="0">
                <a:solidFill>
                  <a:srgbClr val="F8F8A2"/>
                </a:solidFill>
                <a:latin typeface="+mn-lt"/>
                <a:cs typeface="+mn-cs"/>
              </a:rPr>
              <a:t>από</a:t>
            </a:r>
            <a:r>
              <a:rPr lang="en-US" sz="1200" dirty="0" smtClean="0">
                <a:solidFill>
                  <a:srgbClr val="F8F8A2"/>
                </a:solidFill>
                <a:latin typeface="+mn-lt"/>
                <a:cs typeface="+mn-cs"/>
              </a:rPr>
              <a:t>  </a:t>
            </a:r>
            <a:r>
              <a:rPr lang="en-US" sz="1200" dirty="0" err="1">
                <a:solidFill>
                  <a:srgbClr val="F8F8A2"/>
                </a:solidFill>
                <a:latin typeface="+mn-lt"/>
                <a:cs typeface="+mn-cs"/>
                <a:hlinkClick r:id="rId4"/>
              </a:rPr>
              <a:t>BiotechMichael</a:t>
            </a:r>
            <a:r>
              <a:rPr lang="el-GR" sz="1200" dirty="0">
                <a:solidFill>
                  <a:srgbClr val="F8F8A2"/>
                </a:solidFill>
                <a:latin typeface="+mn-lt"/>
                <a:cs typeface="+mn-cs"/>
              </a:rPr>
              <a:t> </a:t>
            </a:r>
            <a:r>
              <a:rPr lang="el-GR" sz="1200" dirty="0">
                <a:solidFill>
                  <a:srgbClr val="F8F8A2"/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srgbClr val="F8F8A2"/>
              </a:solidFill>
              <a:latin typeface="+mn-lt"/>
              <a:cs typeface="+mn-cs"/>
            </a:endParaRPr>
          </a:p>
        </p:txBody>
      </p:sp>
      <p:sp>
        <p:nvSpPr>
          <p:cNvPr id="63493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A57BEC-0035-4508-A895-80DDA81F0C54}" type="slidenum">
              <a:rPr lang="el-GR" altLang="el-GR" sz="1200" smtClean="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l-GR" altLang="el-GR" sz="1200" smtClean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pPr eaLnBrk="1" hangingPunct="1"/>
            <a:r>
              <a:rPr lang="el-GR" altLang="el-GR" smtClean="0"/>
              <a:t>Πλασμώδια 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61938" y="5195888"/>
            <a:ext cx="8882062" cy="6905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l-GR" sz="2400" dirty="0">
                <a:solidFill>
                  <a:srgbClr val="FFFF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Πλασμώδια (</a:t>
            </a:r>
            <a:r>
              <a:rPr lang="en-GB" sz="2400" dirty="0">
                <a:solidFill>
                  <a:srgbClr val="FFFF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Plasmodium</a:t>
            </a:r>
            <a:r>
              <a:rPr lang="th-TH" sz="2400" dirty="0">
                <a:solidFill>
                  <a:srgbClr val="FFFF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2400" dirty="0" err="1">
                <a:solidFill>
                  <a:srgbClr val="FFFF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spp</a:t>
            </a:r>
            <a:r>
              <a:rPr lang="th-TH" sz="2400" dirty="0">
                <a:solidFill>
                  <a:srgbClr val="FFFF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r>
              <a:rPr lang="en-GB" sz="2400" dirty="0">
                <a:solidFill>
                  <a:srgbClr val="FFFF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malaria</a:t>
            </a:r>
            <a:r>
              <a:rPr lang="th-TH" sz="2400" dirty="0">
                <a:solidFill>
                  <a:srgbClr val="FFFF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),</a:t>
            </a:r>
            <a:r>
              <a:rPr lang="el-GR" sz="2400" dirty="0">
                <a:solidFill>
                  <a:srgbClr val="FFFF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στο </a:t>
            </a:r>
            <a:r>
              <a:rPr lang="el-GR" sz="2400" u="sng" dirty="0">
                <a:solidFill>
                  <a:srgbClr val="FFFF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εσωτερικό</a:t>
            </a:r>
            <a:r>
              <a:rPr lang="el-GR" sz="2400" dirty="0">
                <a:solidFill>
                  <a:srgbClr val="FFFF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l-GR" sz="2400" dirty="0" smtClean="0">
                <a:solidFill>
                  <a:srgbClr val="FFFF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των </a:t>
            </a:r>
            <a:r>
              <a:rPr lang="el-GR" sz="2400" u="sng" dirty="0" smtClean="0">
                <a:solidFill>
                  <a:srgbClr val="FFFF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ερυθρών</a:t>
            </a:r>
            <a:r>
              <a:rPr lang="el-GR" sz="2400" dirty="0" smtClean="0">
                <a:solidFill>
                  <a:srgbClr val="FFFF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l-GR" sz="2400" dirty="0">
                <a:solidFill>
                  <a:srgbClr val="FFFF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αιμοσφαιρίων</a:t>
            </a:r>
          </a:p>
        </p:txBody>
      </p:sp>
      <p:pic>
        <p:nvPicPr>
          <p:cNvPr id="10243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2276475"/>
            <a:ext cx="2617787" cy="1728788"/>
          </a:xfrm>
        </p:spPr>
      </p:pic>
      <p:sp>
        <p:nvSpPr>
          <p:cNvPr id="6" name="Rectangle 8"/>
          <p:cNvSpPr/>
          <p:nvPr/>
        </p:nvSpPr>
        <p:spPr>
          <a:xfrm>
            <a:off x="277813" y="4149725"/>
            <a:ext cx="2997200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“</a:t>
            </a:r>
            <a:r>
              <a:rPr lang="en-US" sz="1200" dirty="0">
                <a:solidFill>
                  <a:srgbClr val="F3EE1E"/>
                </a:solidFill>
                <a:latin typeface="+mn-lt"/>
                <a:cs typeface="+mn-cs"/>
                <a:hlinkClick r:id="rId3"/>
              </a:rPr>
              <a:t>Anopheles </a:t>
            </a:r>
            <a:r>
              <a:rPr lang="en-US" sz="1200" dirty="0" err="1">
                <a:solidFill>
                  <a:srgbClr val="F3EE1E"/>
                </a:solidFill>
                <a:latin typeface="+mn-lt"/>
                <a:cs typeface="+mn-cs"/>
                <a:hlinkClick r:id="rId3"/>
              </a:rPr>
              <a:t>albimanus</a:t>
            </a:r>
            <a:r>
              <a:rPr lang="en-US" sz="1200" dirty="0">
                <a:solidFill>
                  <a:srgbClr val="F3EE1E"/>
                </a:solidFill>
                <a:latin typeface="+mn-lt"/>
                <a:cs typeface="+mn-cs"/>
                <a:hlinkClick r:id="rId3"/>
              </a:rPr>
              <a:t> mosquito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”,</a:t>
            </a:r>
            <a:r>
              <a:rPr lang="el-GR" sz="1200" dirty="0">
                <a:solidFill>
                  <a:srgbClr val="F3EE1E"/>
                </a:solidFill>
                <a:latin typeface="+mn-lt"/>
                <a:cs typeface="+mn-cs"/>
              </a:rPr>
              <a:t> </a:t>
            </a:r>
            <a:r>
              <a:rPr lang="el-GR" sz="1200" dirty="0" smtClean="0">
                <a:solidFill>
                  <a:srgbClr val="F8F8A2"/>
                </a:solidFill>
                <a:latin typeface="+mn-lt"/>
                <a:cs typeface="+mn-cs"/>
              </a:rPr>
              <a:t>από</a:t>
            </a:r>
            <a:r>
              <a:rPr lang="en-US" sz="1200" dirty="0" smtClean="0">
                <a:solidFill>
                  <a:srgbClr val="F8F8A2"/>
                </a:solidFill>
                <a:latin typeface="+mn-lt"/>
                <a:cs typeface="+mn-cs"/>
              </a:rPr>
              <a:t>  </a:t>
            </a:r>
            <a:r>
              <a:rPr lang="en-US" sz="1200" dirty="0" err="1">
                <a:solidFill>
                  <a:srgbClr val="F8F8A2"/>
                </a:solidFill>
                <a:latin typeface="+mn-lt"/>
                <a:cs typeface="+mn-cs"/>
                <a:hlinkClick r:id="rId4"/>
              </a:rPr>
              <a:t>Fireice</a:t>
            </a:r>
            <a:r>
              <a:rPr lang="el-GR" sz="1200" dirty="0">
                <a:solidFill>
                  <a:srgbClr val="F8F8A2"/>
                </a:solidFill>
                <a:latin typeface="+mn-lt"/>
                <a:cs typeface="+mn-cs"/>
              </a:rPr>
              <a:t> </a:t>
            </a:r>
            <a:r>
              <a:rPr lang="el-GR" sz="1200" dirty="0" smtClean="0">
                <a:solidFill>
                  <a:srgbClr val="F8F8A2"/>
                </a:solidFill>
                <a:latin typeface="+mn-lt"/>
                <a:cs typeface="+mn-cs"/>
              </a:rPr>
              <a:t>διαθέσιμο ως κοινό κτήμα</a:t>
            </a:r>
            <a:endParaRPr lang="en-US" sz="1200" dirty="0">
              <a:solidFill>
                <a:srgbClr val="F8F8A2"/>
              </a:solidFill>
              <a:latin typeface="+mn-lt"/>
              <a:cs typeface="+mn-cs"/>
            </a:endParaRPr>
          </a:p>
        </p:txBody>
      </p:sp>
      <p:pic>
        <p:nvPicPr>
          <p:cNvPr id="10246" name="Εικόνα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25838" y="2182813"/>
            <a:ext cx="2324100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8"/>
          <p:cNvSpPr/>
          <p:nvPr/>
        </p:nvSpPr>
        <p:spPr>
          <a:xfrm>
            <a:off x="3324225" y="4149725"/>
            <a:ext cx="2997200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“</a:t>
            </a:r>
            <a:r>
              <a:rPr lang="en-US" sz="1200" dirty="0">
                <a:solidFill>
                  <a:srgbClr val="F3EE1E"/>
                </a:solidFill>
                <a:latin typeface="+mn-lt"/>
                <a:cs typeface="+mn-cs"/>
                <a:hlinkClick r:id="rId6"/>
              </a:rPr>
              <a:t>Plasmodium sp</a:t>
            </a:r>
            <a:r>
              <a:rPr lang="en-US" sz="1200" dirty="0" smtClean="0">
                <a:solidFill>
                  <a:srgbClr val="F8F8A2"/>
                </a:solidFill>
                <a:latin typeface="+mn-lt"/>
                <a:cs typeface="+mn-cs"/>
              </a:rPr>
              <a:t>”,</a:t>
            </a:r>
            <a:r>
              <a:rPr lang="el-GR" sz="1200" dirty="0" smtClean="0">
                <a:solidFill>
                  <a:srgbClr val="F8F8A2"/>
                </a:solidFill>
                <a:latin typeface="+mn-lt"/>
                <a:cs typeface="+mn-cs"/>
              </a:rPr>
              <a:t> </a:t>
            </a:r>
            <a:r>
              <a:rPr lang="el-GR" sz="1200" dirty="0">
                <a:solidFill>
                  <a:srgbClr val="F8F8A2"/>
                </a:solidFill>
                <a:latin typeface="+mn-lt"/>
                <a:cs typeface="+mn-cs"/>
              </a:rPr>
              <a:t>από</a:t>
            </a:r>
            <a:r>
              <a:rPr lang="en-US" sz="1200" dirty="0" smtClean="0">
                <a:solidFill>
                  <a:srgbClr val="F8F8A2"/>
                </a:solidFill>
                <a:latin typeface="+mn-lt"/>
                <a:cs typeface="+mn-cs"/>
              </a:rPr>
              <a:t>  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  <a:hlinkClick r:id="rId7"/>
              </a:rPr>
              <a:t>Bobjgalindo</a:t>
            </a:r>
            <a:r>
              <a:rPr lang="el-GR" sz="1200" dirty="0">
                <a:solidFill>
                  <a:srgbClr val="F8F8A2"/>
                </a:solidFill>
                <a:latin typeface="+mn-lt"/>
                <a:cs typeface="+mn-cs"/>
              </a:rPr>
              <a:t> </a:t>
            </a:r>
            <a:r>
              <a:rPr lang="el-GR" sz="1200" dirty="0" smtClean="0">
                <a:solidFill>
                  <a:srgbClr val="F8F8A2"/>
                </a:solidFill>
                <a:latin typeface="+mn-lt"/>
                <a:cs typeface="+mn-cs"/>
              </a:rPr>
              <a:t>διαθέσιμο με άδεια</a:t>
            </a:r>
            <a:r>
              <a:rPr lang="en-US" sz="1200" dirty="0" smtClean="0">
                <a:solidFill>
                  <a:srgbClr val="F8F8A2"/>
                </a:solidFill>
                <a:latin typeface="+mn-lt"/>
                <a:cs typeface="+mn-cs"/>
              </a:rPr>
              <a:t> 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  <a:hlinkClick r:id="rId8"/>
              </a:rPr>
              <a:t>CC BY-SA 3.0</a:t>
            </a:r>
            <a:endParaRPr lang="en-US" sz="1200" dirty="0">
              <a:solidFill>
                <a:srgbClr val="F8F8A2"/>
              </a:solidFill>
              <a:latin typeface="+mn-lt"/>
              <a:cs typeface="+mn-cs"/>
            </a:endParaRPr>
          </a:p>
        </p:txBody>
      </p:sp>
      <p:pic>
        <p:nvPicPr>
          <p:cNvPr id="10248" name="Εικόνα 8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21425" y="2182813"/>
            <a:ext cx="266065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Rectangle 8"/>
          <p:cNvSpPr>
            <a:spLocks noChangeArrowheads="1"/>
          </p:cNvSpPr>
          <p:nvPr/>
        </p:nvSpPr>
        <p:spPr bwMode="auto">
          <a:xfrm>
            <a:off x="6121400" y="4149725"/>
            <a:ext cx="299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l-GR" sz="1200" dirty="0">
                <a:solidFill>
                  <a:srgbClr val="F8F8A2"/>
                </a:solidFill>
              </a:rPr>
              <a:t>“</a:t>
            </a:r>
            <a:r>
              <a:rPr lang="en-US" altLang="el-GR" sz="1200" i="1" dirty="0">
                <a:solidFill>
                  <a:srgbClr val="F3EE1E"/>
                </a:solidFill>
                <a:hlinkClick r:id="rId10"/>
              </a:rPr>
              <a:t>Plasmodium </a:t>
            </a:r>
            <a:r>
              <a:rPr lang="en-US" altLang="el-GR" sz="1200" i="1" dirty="0" err="1">
                <a:solidFill>
                  <a:srgbClr val="F3EE1E"/>
                </a:solidFill>
                <a:hlinkClick r:id="rId10"/>
              </a:rPr>
              <a:t>vivax</a:t>
            </a:r>
            <a:r>
              <a:rPr lang="en-US" altLang="el-GR" sz="1200" dirty="0">
                <a:solidFill>
                  <a:srgbClr val="F3EE1E"/>
                </a:solidFill>
                <a:hlinkClick r:id="rId10"/>
              </a:rPr>
              <a:t> 01</a:t>
            </a:r>
            <a:r>
              <a:rPr lang="en-US" altLang="el-GR" sz="1200" dirty="0">
                <a:solidFill>
                  <a:srgbClr val="F8F8A2"/>
                </a:solidFill>
              </a:rPr>
              <a:t>”,</a:t>
            </a:r>
            <a:r>
              <a:rPr lang="el-GR" altLang="el-GR" sz="1200" dirty="0">
                <a:solidFill>
                  <a:srgbClr val="F3EE1E"/>
                </a:solidFill>
              </a:rPr>
              <a:t> </a:t>
            </a:r>
            <a:r>
              <a:rPr lang="el-GR" altLang="el-GR" sz="1200" dirty="0" smtClean="0">
                <a:solidFill>
                  <a:srgbClr val="F8F8A2"/>
                </a:solidFill>
              </a:rPr>
              <a:t>από</a:t>
            </a:r>
            <a:r>
              <a:rPr lang="en-US" altLang="el-GR" sz="1200" dirty="0" smtClean="0">
                <a:solidFill>
                  <a:srgbClr val="F8F8A2"/>
                </a:solidFill>
              </a:rPr>
              <a:t>  </a:t>
            </a:r>
            <a:r>
              <a:rPr lang="en-US" altLang="el-GR" sz="1200" dirty="0">
                <a:solidFill>
                  <a:srgbClr val="F8F8A2"/>
                </a:solidFill>
                <a:hlinkClick r:id="rId11"/>
              </a:rPr>
              <a:t>Dominic</a:t>
            </a:r>
            <a:r>
              <a:rPr lang="el-GR" altLang="el-GR" sz="1200" dirty="0">
                <a:solidFill>
                  <a:srgbClr val="F8F8A2"/>
                </a:solidFill>
              </a:rPr>
              <a:t> </a:t>
            </a:r>
            <a:r>
              <a:rPr lang="el-GR" altLang="el-GR" sz="1200" dirty="0" smtClean="0">
                <a:solidFill>
                  <a:srgbClr val="F8F8A2"/>
                </a:solidFill>
              </a:rPr>
              <a:t>διαθέσιμο ως κοινό κτήμα</a:t>
            </a:r>
            <a:endParaRPr lang="en-US" altLang="el-GR" sz="1200" dirty="0">
              <a:solidFill>
                <a:srgbClr val="F8F8A2"/>
              </a:solidFill>
            </a:endParaRPr>
          </a:p>
        </p:txBody>
      </p:sp>
      <p:sp>
        <p:nvSpPr>
          <p:cNvPr id="10250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168172-F366-4D40-902A-309B2D7EC3B7}" type="slidenum">
              <a:rPr lang="el-GR" altLang="el-GR" sz="1200" smtClean="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l-GR" altLang="el-GR" sz="1200" smtClean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pPr eaLnBrk="1" hangingPunct="1"/>
            <a:r>
              <a:rPr lang="en-US" altLang="el-GR" smtClean="0"/>
              <a:t>M</a:t>
            </a:r>
            <a:r>
              <a:rPr lang="el-GR" altLang="el-GR" smtClean="0"/>
              <a:t>ικροσκόπηση φθορισμού</a:t>
            </a:r>
          </a:p>
        </p:txBody>
      </p:sp>
      <p:pic>
        <p:nvPicPr>
          <p:cNvPr id="64516" name="Picture 7" descr="Photomicrograph, showing a dark background against which stand out, fluorescing, approximately 10 parasites of Plasmodium falciparum 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0" y="1695450"/>
            <a:ext cx="514350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4243388" y="5343525"/>
            <a:ext cx="657225" cy="277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l-GR" sz="1200" dirty="0">
                <a:solidFill>
                  <a:srgbClr val="F8F8A2"/>
                </a:solidFill>
                <a:latin typeface="+mn-lt"/>
                <a:hlinkClick r:id="rId4"/>
              </a:rPr>
              <a:t>cdc.gov</a:t>
            </a:r>
            <a:endParaRPr lang="el-GR" sz="1200" dirty="0">
              <a:solidFill>
                <a:srgbClr val="F8F8A2"/>
              </a:solidFill>
              <a:latin typeface="+mn-lt"/>
            </a:endParaRPr>
          </a:p>
        </p:txBody>
      </p:sp>
      <p:sp>
        <p:nvSpPr>
          <p:cNvPr id="64517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963223-FB94-43B5-82FE-61E055648096}" type="slidenum">
              <a:rPr lang="el-GR" altLang="el-GR" sz="1200" smtClean="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l-GR" altLang="el-GR" sz="1200" smtClean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9332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081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err="1" smtClean="0"/>
              <a:t>Ανθούλα</a:t>
            </a:r>
            <a:r>
              <a:rPr lang="el-GR" sz="2000" dirty="0" smtClean="0"/>
              <a:t> </a:t>
            </a:r>
            <a:r>
              <a:rPr lang="el-GR" sz="2000" dirty="0" err="1" smtClean="0"/>
              <a:t>Νικολαΐδου</a:t>
            </a:r>
            <a:r>
              <a:rPr lang="el-GR" sz="2000" dirty="0" smtClean="0"/>
              <a:t> 2014. </a:t>
            </a:r>
            <a:r>
              <a:rPr lang="el-GR" sz="2000" dirty="0" err="1" smtClean="0"/>
              <a:t>Ανθούλα</a:t>
            </a:r>
            <a:r>
              <a:rPr lang="el-GR" sz="2000" dirty="0" smtClean="0"/>
              <a:t> </a:t>
            </a:r>
            <a:r>
              <a:rPr lang="el-GR" sz="2000" dirty="0" err="1" smtClean="0"/>
              <a:t>Νικολαΐδου</a:t>
            </a:r>
            <a:r>
              <a:rPr lang="el-GR" sz="2000" dirty="0" smtClean="0"/>
              <a:t>. «Παρασιτολογία - </a:t>
            </a:r>
            <a:r>
              <a:rPr lang="en-US" sz="2000" dirty="0" smtClean="0"/>
              <a:t>M</a:t>
            </a:r>
            <a:r>
              <a:rPr lang="el-GR" sz="2000" dirty="0" err="1" smtClean="0"/>
              <a:t>υκητολογία</a:t>
            </a:r>
            <a:r>
              <a:rPr lang="el-GR" sz="2000" dirty="0" smtClean="0"/>
              <a:t>  </a:t>
            </a:r>
            <a:r>
              <a:rPr lang="en-US" sz="2000" dirty="0" smtClean="0"/>
              <a:t>(</a:t>
            </a:r>
            <a:r>
              <a:rPr lang="el-GR" sz="2000" dirty="0" smtClean="0"/>
              <a:t>Ε</a:t>
            </a:r>
            <a:r>
              <a:rPr lang="en-US" sz="2000" dirty="0" smtClean="0"/>
              <a:t>)</a:t>
            </a:r>
            <a:r>
              <a:rPr lang="el-GR" sz="2000" dirty="0" smtClean="0"/>
              <a:t>. Ενότητα 8</a:t>
            </a:r>
            <a:r>
              <a:rPr lang="en-US" sz="2000" dirty="0" smtClean="0"/>
              <a:t>:</a:t>
            </a:r>
            <a:r>
              <a:rPr lang="el-GR" sz="2000" dirty="0" smtClean="0"/>
              <a:t> Παράσιτα αίματος, πλασμώδια».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57777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eaLnBrk="1" hangingPunct="1"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creativecommons.org/licenses/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by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-nc-sa/4.0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eaLnBrk="1" hangingPunct="1"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eaLnBrk="1" hangingPunct="1"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04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54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eaLnBrk="1" hangingPunct="1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eaLnBrk="1" hangingPunct="1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631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 err="1" smtClean="0"/>
              <a:t>Σημειωμάτων</a:t>
            </a:r>
            <a:endParaRPr lang="en-US" sz="20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/>
              <a:t>το Σημείωμα Χρήσης Έργων Τρίτων (εφόσον υπάρχει</a:t>
            </a:r>
            <a:r>
              <a:rPr lang="el-GR" sz="2000" smtClean="0"/>
              <a:t>)</a:t>
            </a:r>
            <a:endParaRPr lang="el-GR" sz="2000" dirty="0"/>
          </a:p>
          <a:p>
            <a:pPr marL="0" indent="0">
              <a:buNone/>
            </a:pPr>
            <a:r>
              <a:rPr lang="el-GR" sz="2400" dirty="0" smtClean="0"/>
              <a:t>μαζί </a:t>
            </a:r>
            <a:r>
              <a:rPr lang="el-GR" sz="2400" dirty="0"/>
              <a:t>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00686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</a:t>
            </a:r>
            <a:r>
              <a:rPr lang="el-GR" sz="2000" dirty="0" smtClean="0"/>
              <a:t>περιεχομένου από τα ακόλουθα έργα</a:t>
            </a:r>
            <a:r>
              <a:rPr lang="en-US" sz="2000" dirty="0" smtClean="0"/>
              <a:t>:</a:t>
            </a:r>
          </a:p>
          <a:p>
            <a:r>
              <a:rPr lang="el-GR" sz="2000" dirty="0"/>
              <a:t>Ι</a:t>
            </a:r>
            <a:r>
              <a:rPr lang="el-GR" sz="2000" dirty="0" smtClean="0"/>
              <a:t>στοσελίδα του Παγκόσμιου Οργανισμού Υγείας (</a:t>
            </a:r>
            <a:r>
              <a:rPr lang="en-US" sz="2000" dirty="0" smtClean="0"/>
              <a:t>World Health Organization)</a:t>
            </a:r>
            <a:r>
              <a:rPr lang="el-GR" sz="2000" dirty="0" smtClean="0"/>
              <a:t>, </a:t>
            </a:r>
            <a:r>
              <a:rPr lang="en-US" sz="2000" dirty="0" smtClean="0">
                <a:hlinkClick r:id="rId3"/>
              </a:rPr>
              <a:t>www.who.int</a:t>
            </a:r>
            <a:endParaRPr lang="en-US" sz="2000" dirty="0" smtClean="0"/>
          </a:p>
          <a:p>
            <a:endParaRPr lang="en-US" sz="2000" dirty="0" smtClean="0"/>
          </a:p>
          <a:p>
            <a:pPr marL="0" indent="0">
              <a:buNone/>
            </a:pPr>
            <a:endParaRPr lang="el-GR" sz="2000" dirty="0" smtClean="0"/>
          </a:p>
          <a:p>
            <a:pPr marL="457200" indent="-457200">
              <a:buFont typeface="+mj-lt"/>
              <a:buAutoNum type="arabicPeriod"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81927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1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pPr eaLnBrk="1" hangingPunct="1"/>
            <a:r>
              <a:rPr lang="el-GR" altLang="el-GR" smtClean="0"/>
              <a:t>Πιροπλάσματα (</a:t>
            </a:r>
            <a:r>
              <a:rPr lang="en-US" altLang="el-GR" smtClean="0"/>
              <a:t>Babesia spp.)</a:t>
            </a:r>
            <a:endParaRPr lang="el-GR" altLang="el-GR" smtClean="0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95288" y="5318125"/>
            <a:ext cx="8029575" cy="6905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l-GR" sz="2400" dirty="0" err="1">
                <a:solidFill>
                  <a:srgbClr val="FFFF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Πιροπλάσματα</a:t>
            </a:r>
            <a:r>
              <a:rPr lang="el-GR" sz="2400" dirty="0">
                <a:solidFill>
                  <a:srgbClr val="FFFF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2400" dirty="0" err="1">
                <a:solidFill>
                  <a:srgbClr val="FFFF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Babesia</a:t>
            </a:r>
            <a:r>
              <a:rPr lang="th-TH" sz="2400" dirty="0">
                <a:solidFill>
                  <a:srgbClr val="FFFF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sz="2400" dirty="0" err="1">
                <a:solidFill>
                  <a:srgbClr val="FFFF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spp</a:t>
            </a:r>
            <a:r>
              <a:rPr lang="th-TH" sz="2400" dirty="0">
                <a:solidFill>
                  <a:srgbClr val="FFFF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r>
              <a:rPr lang="el-GR" sz="2400" dirty="0">
                <a:solidFill>
                  <a:srgbClr val="FFFF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, στο </a:t>
            </a:r>
            <a:r>
              <a:rPr lang="el-GR" sz="2400" u="sng" dirty="0">
                <a:solidFill>
                  <a:srgbClr val="FFFF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εσωτερικό</a:t>
            </a:r>
            <a:r>
              <a:rPr lang="el-GR" sz="2400" dirty="0">
                <a:solidFill>
                  <a:srgbClr val="FFFF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των </a:t>
            </a:r>
            <a:r>
              <a:rPr lang="el-GR" sz="2400" u="sng" dirty="0" smtClean="0">
                <a:solidFill>
                  <a:srgbClr val="FFFF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ερυθρών</a:t>
            </a:r>
            <a:r>
              <a:rPr lang="en-US" sz="2400" dirty="0" smtClean="0">
                <a:solidFill>
                  <a:srgbClr val="FFFF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l-GR" sz="2400" dirty="0" smtClean="0">
                <a:solidFill>
                  <a:srgbClr val="FFFF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αιμοσφαιρίων</a:t>
            </a:r>
            <a:endParaRPr lang="el-GR" sz="2400" dirty="0">
              <a:solidFill>
                <a:srgbClr val="FFFF00"/>
              </a:solidFill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1267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2108200"/>
            <a:ext cx="2376488" cy="2376488"/>
          </a:xfrm>
        </p:spPr>
      </p:pic>
      <p:sp>
        <p:nvSpPr>
          <p:cNvPr id="6" name="Rectangle 8"/>
          <p:cNvSpPr/>
          <p:nvPr/>
        </p:nvSpPr>
        <p:spPr>
          <a:xfrm>
            <a:off x="96838" y="4508500"/>
            <a:ext cx="30353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“</a:t>
            </a:r>
            <a:r>
              <a:rPr lang="en-US" sz="1200" dirty="0">
                <a:solidFill>
                  <a:srgbClr val="F3EE1E"/>
                </a:solidFill>
                <a:latin typeface="+mn-lt"/>
                <a:cs typeface="+mn-cs"/>
                <a:hlinkClick r:id="rId3"/>
              </a:rPr>
              <a:t>Babesia. </a:t>
            </a:r>
            <a:r>
              <a:rPr lang="en-US" sz="1200" dirty="0" err="1">
                <a:solidFill>
                  <a:srgbClr val="F3EE1E"/>
                </a:solidFill>
                <a:latin typeface="+mn-lt"/>
                <a:cs typeface="+mn-cs"/>
                <a:hlinkClick r:id="rId3"/>
              </a:rPr>
              <a:t>Giemsa</a:t>
            </a:r>
            <a:r>
              <a:rPr lang="en-US" sz="1200" dirty="0">
                <a:solidFill>
                  <a:srgbClr val="F3EE1E"/>
                </a:solidFill>
                <a:latin typeface="+mn-lt"/>
                <a:cs typeface="+mn-cs"/>
                <a:hlinkClick r:id="rId3"/>
              </a:rPr>
              <a:t> (1)</a:t>
            </a:r>
            <a:r>
              <a:rPr lang="el-GR" sz="1200" dirty="0">
                <a:solidFill>
                  <a:srgbClr val="F3EE1E"/>
                </a:solidFill>
                <a:latin typeface="+mn-lt"/>
                <a:cs typeface="+mn-cs"/>
                <a:hlinkClick r:id="rId3"/>
              </a:rPr>
              <a:t> 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”,</a:t>
            </a:r>
            <a:r>
              <a:rPr lang="el-GR" sz="1200" dirty="0">
                <a:solidFill>
                  <a:srgbClr val="F3EE1E"/>
                </a:solidFill>
                <a:latin typeface="+mn-lt"/>
                <a:cs typeface="+mn-cs"/>
              </a:rPr>
              <a:t> </a:t>
            </a:r>
            <a:r>
              <a:rPr lang="el-GR" sz="1200" dirty="0" smtClean="0">
                <a:solidFill>
                  <a:srgbClr val="F8F8A2"/>
                </a:solidFill>
                <a:latin typeface="+mn-lt"/>
                <a:cs typeface="+mn-cs"/>
              </a:rPr>
              <a:t>από</a:t>
            </a:r>
            <a:r>
              <a:rPr lang="en-US" sz="1200" dirty="0" smtClean="0">
                <a:solidFill>
                  <a:srgbClr val="F8F8A2"/>
                </a:solidFill>
                <a:latin typeface="+mn-lt"/>
                <a:cs typeface="+mn-cs"/>
              </a:rPr>
              <a:t>  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  <a:hlinkClick r:id="rId4"/>
              </a:rPr>
              <a:t>Benito Hernández </a:t>
            </a:r>
            <a:r>
              <a:rPr lang="en-US" sz="1200" dirty="0" err="1">
                <a:solidFill>
                  <a:srgbClr val="F8F8A2"/>
                </a:solidFill>
                <a:latin typeface="+mn-lt"/>
                <a:cs typeface="+mn-cs"/>
                <a:hlinkClick r:id="rId4"/>
              </a:rPr>
              <a:t>Giménez</a:t>
            </a:r>
            <a:r>
              <a:rPr lang="el-GR" sz="1200" dirty="0">
                <a:solidFill>
                  <a:srgbClr val="F8F8A2"/>
                </a:solidFill>
                <a:latin typeface="+mn-lt"/>
                <a:cs typeface="+mn-cs"/>
              </a:rPr>
              <a:t> </a:t>
            </a:r>
            <a:r>
              <a:rPr lang="el-GR" sz="1200" dirty="0" smtClean="0">
                <a:solidFill>
                  <a:srgbClr val="F8F8A2"/>
                </a:solidFill>
                <a:latin typeface="+mn-lt"/>
                <a:cs typeface="+mn-cs"/>
              </a:rPr>
              <a:t>διαθέσιμο με άδεια </a:t>
            </a:r>
            <a:r>
              <a:rPr lang="en-US" sz="1200" dirty="0" smtClean="0">
                <a:solidFill>
                  <a:srgbClr val="F8F8A2"/>
                </a:solidFill>
                <a:latin typeface="+mn-lt"/>
                <a:cs typeface="+mn-cs"/>
              </a:rPr>
              <a:t> </a:t>
            </a:r>
            <a:r>
              <a:rPr lang="en-US" sz="1200" dirty="0" smtClean="0">
                <a:solidFill>
                  <a:srgbClr val="F8F8A2"/>
                </a:solidFill>
                <a:latin typeface="+mn-lt"/>
                <a:cs typeface="+mn-cs"/>
                <a:hlinkClick r:id="rId5"/>
              </a:rPr>
              <a:t>CC 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  <a:hlinkClick r:id="rId5"/>
              </a:rPr>
              <a:t>BY-NC-SA 3.0</a:t>
            </a:r>
            <a:endParaRPr lang="en-US" sz="1200" dirty="0">
              <a:solidFill>
                <a:srgbClr val="F8F8A2"/>
              </a:solidFill>
              <a:latin typeface="+mn-lt"/>
              <a:cs typeface="+mn-cs"/>
            </a:endParaRPr>
          </a:p>
        </p:txBody>
      </p:sp>
      <p:pic>
        <p:nvPicPr>
          <p:cNvPr id="11270" name="Εικόνα 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475" y="2108200"/>
            <a:ext cx="2170113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8"/>
          <p:cNvSpPr/>
          <p:nvPr/>
        </p:nvSpPr>
        <p:spPr>
          <a:xfrm>
            <a:off x="3159125" y="4508500"/>
            <a:ext cx="2601913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“</a:t>
            </a:r>
            <a:r>
              <a:rPr lang="en-US" sz="1200" dirty="0">
                <a:solidFill>
                  <a:srgbClr val="F3EE1E"/>
                </a:solidFill>
                <a:latin typeface="+mn-lt"/>
                <a:cs typeface="+mn-cs"/>
                <a:hlinkClick r:id="rId7"/>
              </a:rPr>
              <a:t>Babesien </a:t>
            </a:r>
            <a:r>
              <a:rPr lang="en-US" sz="1200" dirty="0" err="1">
                <a:solidFill>
                  <a:srgbClr val="F3EE1E"/>
                </a:solidFill>
                <a:latin typeface="+mn-lt"/>
                <a:cs typeface="+mn-cs"/>
                <a:hlinkClick r:id="rId7"/>
              </a:rPr>
              <a:t>Hund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”,</a:t>
            </a:r>
            <a:r>
              <a:rPr lang="el-GR" sz="1200" dirty="0">
                <a:solidFill>
                  <a:srgbClr val="F3EE1E"/>
                </a:solidFill>
                <a:latin typeface="+mn-lt"/>
                <a:cs typeface="+mn-cs"/>
              </a:rPr>
              <a:t> </a:t>
            </a:r>
            <a:r>
              <a:rPr lang="el-GR" sz="1200" dirty="0" smtClean="0">
                <a:solidFill>
                  <a:srgbClr val="F8F8A2"/>
                </a:solidFill>
                <a:latin typeface="+mn-lt"/>
                <a:cs typeface="+mn-cs"/>
              </a:rPr>
              <a:t>από</a:t>
            </a:r>
            <a:r>
              <a:rPr lang="en-US" sz="1200" dirty="0" smtClean="0">
                <a:solidFill>
                  <a:srgbClr val="F8F8A2"/>
                </a:solidFill>
                <a:latin typeface="+mn-lt"/>
                <a:cs typeface="+mn-cs"/>
              </a:rPr>
              <a:t>  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  <a:hlinkClick r:id="rId8"/>
              </a:rPr>
              <a:t>Kalumet</a:t>
            </a:r>
            <a:r>
              <a:rPr lang="el-GR" sz="1200" dirty="0">
                <a:solidFill>
                  <a:srgbClr val="F8F8A2"/>
                </a:solidFill>
                <a:latin typeface="+mn-lt"/>
                <a:cs typeface="+mn-cs"/>
              </a:rPr>
              <a:t> </a:t>
            </a:r>
            <a:r>
              <a:rPr lang="el-GR" sz="1200" dirty="0" smtClean="0">
                <a:solidFill>
                  <a:srgbClr val="F8F8A2"/>
                </a:solidFill>
                <a:latin typeface="+mn-lt"/>
                <a:cs typeface="+mn-cs"/>
              </a:rPr>
              <a:t>διαθέσιμο με άδεια </a:t>
            </a:r>
            <a:r>
              <a:rPr lang="en-US" sz="1200" dirty="0" smtClean="0">
                <a:solidFill>
                  <a:srgbClr val="F8F8A2"/>
                </a:solidFill>
                <a:latin typeface="+mn-lt"/>
                <a:cs typeface="+mn-cs"/>
              </a:rPr>
              <a:t> 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  <a:hlinkClick r:id="rId9"/>
              </a:rPr>
              <a:t>CC BY-SA 3.0</a:t>
            </a:r>
            <a:endParaRPr lang="en-US" sz="1200" dirty="0">
              <a:solidFill>
                <a:srgbClr val="F8F8A2"/>
              </a:solidFill>
              <a:latin typeface="+mn-lt"/>
              <a:cs typeface="+mn-cs"/>
            </a:endParaRPr>
          </a:p>
        </p:txBody>
      </p:sp>
      <p:pic>
        <p:nvPicPr>
          <p:cNvPr id="11272" name="Εικόνα 8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10313" y="2108200"/>
            <a:ext cx="211455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8"/>
          <p:cNvSpPr/>
          <p:nvPr/>
        </p:nvSpPr>
        <p:spPr>
          <a:xfrm>
            <a:off x="6065838" y="4508500"/>
            <a:ext cx="26035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“</a:t>
            </a:r>
            <a:r>
              <a:rPr lang="en-US" sz="1200" dirty="0">
                <a:solidFill>
                  <a:srgbClr val="F3EE1E"/>
                </a:solidFill>
                <a:latin typeface="+mn-lt"/>
                <a:cs typeface="+mn-cs"/>
                <a:hlinkClick r:id="rId11"/>
              </a:rPr>
              <a:t>Adult deer tick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”,</a:t>
            </a:r>
            <a:r>
              <a:rPr lang="el-GR" sz="1200" dirty="0">
                <a:solidFill>
                  <a:srgbClr val="F3EE1E"/>
                </a:solidFill>
                <a:latin typeface="+mn-lt"/>
                <a:cs typeface="+mn-cs"/>
              </a:rPr>
              <a:t> </a:t>
            </a:r>
            <a:r>
              <a:rPr lang="el-GR" sz="1200" dirty="0" smtClean="0">
                <a:solidFill>
                  <a:srgbClr val="F8F8A2"/>
                </a:solidFill>
                <a:latin typeface="+mn-lt"/>
                <a:cs typeface="+mn-cs"/>
              </a:rPr>
              <a:t>από</a:t>
            </a:r>
            <a:r>
              <a:rPr lang="en-US" sz="1200" dirty="0" smtClean="0">
                <a:solidFill>
                  <a:srgbClr val="F8F8A2"/>
                </a:solidFill>
                <a:latin typeface="+mn-lt"/>
                <a:cs typeface="+mn-cs"/>
              </a:rPr>
              <a:t>  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  <a:hlinkClick r:id="rId12"/>
              </a:rPr>
              <a:t>Anna </a:t>
            </a:r>
            <a:r>
              <a:rPr lang="en-US" sz="1200" dirty="0" err="1">
                <a:solidFill>
                  <a:srgbClr val="F8F8A2"/>
                </a:solidFill>
                <a:latin typeface="+mn-lt"/>
                <a:cs typeface="+mn-cs"/>
                <a:hlinkClick r:id="rId12"/>
              </a:rPr>
              <a:t>Frodesiak</a:t>
            </a:r>
            <a:r>
              <a:rPr lang="el-GR" sz="1200" dirty="0">
                <a:solidFill>
                  <a:srgbClr val="F8F8A2"/>
                </a:solidFill>
                <a:latin typeface="+mn-lt"/>
                <a:cs typeface="+mn-cs"/>
                <a:hlinkClick r:id="rId12"/>
              </a:rPr>
              <a:t> </a:t>
            </a:r>
            <a:r>
              <a:rPr lang="el-GR" sz="1200" dirty="0" smtClean="0">
                <a:solidFill>
                  <a:srgbClr val="F8F8A2"/>
                </a:solidFill>
                <a:latin typeface="+mn-lt"/>
                <a:cs typeface="+mn-cs"/>
              </a:rPr>
              <a:t>διαθέσιμο ως κοινό κτήμα</a:t>
            </a:r>
            <a:endParaRPr lang="en-US" sz="1200" dirty="0">
              <a:solidFill>
                <a:srgbClr val="F8F8A2"/>
              </a:solidFill>
              <a:latin typeface="+mn-lt"/>
              <a:cs typeface="+mn-cs"/>
            </a:endParaRPr>
          </a:p>
        </p:txBody>
      </p:sp>
      <p:sp>
        <p:nvSpPr>
          <p:cNvPr id="11274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93006B-89A2-47D5-A614-38CC4C6475AD}" type="slidenum">
              <a:rPr lang="el-GR" altLang="el-GR" sz="1200" smtClean="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l-GR" altLang="el-GR" sz="1200" smtClean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pPr eaLnBrk="1" hangingPunct="1"/>
            <a:r>
              <a:rPr lang="el-GR" altLang="el-GR" dirty="0" err="1" smtClean="0"/>
              <a:t>Τρυπανοσώματα</a:t>
            </a:r>
            <a:r>
              <a:rPr lang="el-GR" altLang="el-GR" dirty="0" smtClean="0"/>
              <a:t> </a:t>
            </a:r>
            <a:r>
              <a:rPr lang="en-US" altLang="el-GR" dirty="0" smtClean="0"/>
              <a:t>(</a:t>
            </a:r>
            <a:r>
              <a:rPr lang="en-US" altLang="el-GR" dirty="0" err="1" smtClean="0"/>
              <a:t>Trypanosoma</a:t>
            </a:r>
            <a:r>
              <a:rPr lang="en-US" altLang="el-GR" dirty="0" smtClean="0"/>
              <a:t> spp.)</a:t>
            </a:r>
            <a:r>
              <a:rPr lang="el-GR" altLang="el-GR" dirty="0" smtClean="0"/>
              <a:t> 1/2</a:t>
            </a:r>
            <a:r>
              <a:rPr lang="en-US" altLang="el-GR" dirty="0" smtClean="0"/>
              <a:t> </a:t>
            </a:r>
            <a:endParaRPr lang="el-GR" altLang="el-GR" dirty="0" smtClean="0"/>
          </a:p>
        </p:txBody>
      </p:sp>
      <p:sp>
        <p:nvSpPr>
          <p:cNvPr id="12" name="Ορθογώνιο 11"/>
          <p:cNvSpPr/>
          <p:nvPr/>
        </p:nvSpPr>
        <p:spPr>
          <a:xfrm>
            <a:off x="2427288" y="6315075"/>
            <a:ext cx="431165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l-GR" sz="2400" u="sng" dirty="0">
                <a:solidFill>
                  <a:srgbClr val="FFFF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έξω</a:t>
            </a:r>
            <a:r>
              <a:rPr lang="el-GR" sz="2400" dirty="0">
                <a:solidFill>
                  <a:srgbClr val="FFFF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από τα </a:t>
            </a:r>
            <a:r>
              <a:rPr lang="el-GR" sz="2400" u="sng" dirty="0">
                <a:solidFill>
                  <a:srgbClr val="FFFF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ερυθρά</a:t>
            </a:r>
            <a:r>
              <a:rPr lang="el-GR" sz="2400" dirty="0">
                <a:solidFill>
                  <a:srgbClr val="FFFF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αιμοσφαίρια</a:t>
            </a:r>
          </a:p>
        </p:txBody>
      </p:sp>
      <p:pic>
        <p:nvPicPr>
          <p:cNvPr id="12291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62025" y="1422400"/>
            <a:ext cx="2824163" cy="1800225"/>
          </a:xfrm>
        </p:spPr>
      </p:pic>
      <p:sp>
        <p:nvSpPr>
          <p:cNvPr id="6" name="Rectangle 8"/>
          <p:cNvSpPr/>
          <p:nvPr/>
        </p:nvSpPr>
        <p:spPr>
          <a:xfrm>
            <a:off x="936625" y="3241675"/>
            <a:ext cx="2907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“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  <a:hlinkClick r:id="rId4"/>
              </a:rPr>
              <a:t>T</a:t>
            </a:r>
            <a:r>
              <a:rPr lang="en-US" sz="1200" dirty="0">
                <a:solidFill>
                  <a:srgbClr val="F3EE1E"/>
                </a:solidFill>
                <a:latin typeface="+mn-lt"/>
                <a:cs typeface="+mn-cs"/>
                <a:hlinkClick r:id="rId4"/>
              </a:rPr>
              <a:t>rypanosoma-evansi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”,</a:t>
            </a:r>
            <a:r>
              <a:rPr lang="el-GR" sz="1200" dirty="0">
                <a:solidFill>
                  <a:srgbClr val="F3EE1E"/>
                </a:solidFill>
                <a:latin typeface="+mn-lt"/>
                <a:cs typeface="+mn-cs"/>
              </a:rPr>
              <a:t> </a:t>
            </a:r>
            <a:r>
              <a:rPr lang="el-GR" sz="1200" dirty="0" smtClean="0">
                <a:solidFill>
                  <a:srgbClr val="F8F8A2"/>
                </a:solidFill>
                <a:latin typeface="+mn-lt"/>
                <a:cs typeface="+mn-cs"/>
              </a:rPr>
              <a:t>από</a:t>
            </a:r>
            <a:r>
              <a:rPr lang="en-US" sz="1200" dirty="0" smtClean="0">
                <a:solidFill>
                  <a:srgbClr val="F8F8A2"/>
                </a:solidFill>
                <a:latin typeface="+mn-lt"/>
                <a:cs typeface="+mn-cs"/>
              </a:rPr>
              <a:t>  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Alan R Walker</a:t>
            </a:r>
            <a:r>
              <a:rPr lang="el-GR" sz="1200" dirty="0">
                <a:solidFill>
                  <a:srgbClr val="F8F8A2"/>
                </a:solidFill>
                <a:latin typeface="+mn-lt"/>
                <a:cs typeface="+mn-cs"/>
              </a:rPr>
              <a:t> </a:t>
            </a:r>
            <a:r>
              <a:rPr lang="el-GR" sz="1200" dirty="0" smtClean="0">
                <a:solidFill>
                  <a:srgbClr val="F8F8A2"/>
                </a:solidFill>
                <a:latin typeface="+mn-lt"/>
                <a:cs typeface="+mn-cs"/>
              </a:rPr>
              <a:t>διαθέσιμο με άδεια</a:t>
            </a:r>
            <a:r>
              <a:rPr lang="en-US" sz="1200" dirty="0" smtClean="0">
                <a:solidFill>
                  <a:srgbClr val="F8F8A2"/>
                </a:solidFill>
                <a:latin typeface="+mn-lt"/>
                <a:cs typeface="+mn-cs"/>
              </a:rPr>
              <a:t> 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  <a:hlinkClick r:id="rId5"/>
              </a:rPr>
              <a:t>CC BY-SA 3.0</a:t>
            </a:r>
            <a:endParaRPr lang="en-US" sz="1200" dirty="0">
              <a:solidFill>
                <a:srgbClr val="F8F8A2"/>
              </a:solidFill>
              <a:latin typeface="+mn-lt"/>
              <a:cs typeface="+mn-cs"/>
            </a:endParaRPr>
          </a:p>
        </p:txBody>
      </p:sp>
      <p:pic>
        <p:nvPicPr>
          <p:cNvPr id="12294" name="Εικόνα 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9463" y="1204913"/>
            <a:ext cx="2035175" cy="203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5575300" y="3241675"/>
            <a:ext cx="29571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“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  <a:hlinkClick r:id="rId7"/>
              </a:rPr>
              <a:t>Trypanosoma cruzi B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”,</a:t>
            </a:r>
            <a:r>
              <a:rPr lang="el-GR" sz="1200" dirty="0">
                <a:solidFill>
                  <a:srgbClr val="F3EE1E"/>
                </a:solidFill>
                <a:latin typeface="+mn-lt"/>
                <a:cs typeface="+mn-cs"/>
              </a:rPr>
              <a:t> </a:t>
            </a:r>
            <a:r>
              <a:rPr lang="el-GR" sz="1200" dirty="0" smtClean="0">
                <a:solidFill>
                  <a:srgbClr val="F8F8A2"/>
                </a:solidFill>
                <a:latin typeface="+mn-lt"/>
                <a:cs typeface="+mn-cs"/>
              </a:rPr>
              <a:t>από</a:t>
            </a:r>
            <a:r>
              <a:rPr lang="en-US" sz="1200" dirty="0" smtClean="0">
                <a:solidFill>
                  <a:srgbClr val="F8F8A2"/>
                </a:solidFill>
                <a:latin typeface="+mn-lt"/>
                <a:cs typeface="+mn-cs"/>
              </a:rPr>
              <a:t>  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Magnus Manske</a:t>
            </a:r>
            <a:r>
              <a:rPr lang="el-GR" sz="1200" dirty="0">
                <a:solidFill>
                  <a:srgbClr val="F8F8A2"/>
                </a:solidFill>
                <a:latin typeface="+mn-lt"/>
                <a:cs typeface="+mn-cs"/>
              </a:rPr>
              <a:t> </a:t>
            </a:r>
            <a:r>
              <a:rPr lang="el-GR" sz="1200" dirty="0" smtClean="0">
                <a:solidFill>
                  <a:srgbClr val="F8F8A2"/>
                </a:solidFill>
                <a:latin typeface="+mn-lt"/>
                <a:cs typeface="+mn-cs"/>
              </a:rPr>
              <a:t>διαθέσιμο ως κοινό κτήμα</a:t>
            </a:r>
            <a:endParaRPr lang="en-US" sz="1200" dirty="0">
              <a:solidFill>
                <a:srgbClr val="F8F8A2"/>
              </a:solidFill>
              <a:latin typeface="+mn-lt"/>
              <a:cs typeface="+mn-cs"/>
            </a:endParaRPr>
          </a:p>
        </p:txBody>
      </p:sp>
      <p:pic>
        <p:nvPicPr>
          <p:cNvPr id="12296" name="Εικόνα 9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97538" y="3776663"/>
            <a:ext cx="2481262" cy="164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8"/>
          <p:cNvSpPr/>
          <p:nvPr/>
        </p:nvSpPr>
        <p:spPr>
          <a:xfrm>
            <a:off x="5637213" y="5516563"/>
            <a:ext cx="2601912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“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  <a:hlinkClick r:id="rId9"/>
              </a:rPr>
              <a:t>Triatoma </a:t>
            </a:r>
            <a:r>
              <a:rPr lang="en-US" sz="1200" dirty="0" err="1">
                <a:solidFill>
                  <a:srgbClr val="F8F8A2"/>
                </a:solidFill>
                <a:latin typeface="+mn-lt"/>
                <a:cs typeface="+mn-cs"/>
                <a:hlinkClick r:id="rId9"/>
              </a:rPr>
              <a:t>infestans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”,</a:t>
            </a:r>
            <a:r>
              <a:rPr lang="el-GR" sz="1200" dirty="0">
                <a:solidFill>
                  <a:srgbClr val="F3EE1E"/>
                </a:solidFill>
                <a:latin typeface="+mn-lt"/>
                <a:cs typeface="+mn-cs"/>
              </a:rPr>
              <a:t> </a:t>
            </a:r>
            <a:r>
              <a:rPr lang="el-GR" sz="1200" dirty="0" smtClean="0">
                <a:solidFill>
                  <a:srgbClr val="F8F8A2"/>
                </a:solidFill>
                <a:latin typeface="+mn-lt"/>
                <a:cs typeface="+mn-cs"/>
              </a:rPr>
              <a:t>από</a:t>
            </a:r>
            <a:r>
              <a:rPr lang="en-US" sz="1200" dirty="0" smtClean="0">
                <a:solidFill>
                  <a:srgbClr val="F8F8A2"/>
                </a:solidFill>
                <a:latin typeface="+mn-lt"/>
                <a:cs typeface="+mn-cs"/>
              </a:rPr>
              <a:t>  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  <a:hlinkClick r:id="rId10"/>
              </a:rPr>
              <a:t>Optigan13</a:t>
            </a:r>
            <a:r>
              <a:rPr lang="el-GR" sz="1200" dirty="0">
                <a:solidFill>
                  <a:srgbClr val="F8F8A2"/>
                </a:solidFill>
                <a:latin typeface="+mn-lt"/>
                <a:cs typeface="+mn-cs"/>
                <a:hlinkClick r:id="rId10"/>
              </a:rPr>
              <a:t> </a:t>
            </a:r>
            <a:r>
              <a:rPr lang="el-GR" sz="1200" dirty="0" smtClean="0">
                <a:solidFill>
                  <a:srgbClr val="F8F8A2"/>
                </a:solidFill>
                <a:latin typeface="Calibri"/>
              </a:rPr>
              <a:t>διαθέσιμο </a:t>
            </a:r>
            <a:r>
              <a:rPr lang="el-GR" sz="1200" dirty="0">
                <a:solidFill>
                  <a:srgbClr val="F8F8A2"/>
                </a:solidFill>
                <a:latin typeface="Calibri"/>
              </a:rPr>
              <a:t>ως κοινό κτήμα</a:t>
            </a:r>
            <a:endParaRPr lang="en-US" sz="1200" dirty="0">
              <a:solidFill>
                <a:srgbClr val="F8F8A2"/>
              </a:solidFill>
              <a:latin typeface="+mn-lt"/>
              <a:cs typeface="+mn-cs"/>
            </a:endParaRPr>
          </a:p>
        </p:txBody>
      </p:sp>
      <p:pic>
        <p:nvPicPr>
          <p:cNvPr id="12299" name="Picture 2" descr="Tsetse head-proboscis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09725" y="3776663"/>
            <a:ext cx="1385888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8"/>
          <p:cNvSpPr/>
          <p:nvPr/>
        </p:nvSpPr>
        <p:spPr>
          <a:xfrm>
            <a:off x="936625" y="5856288"/>
            <a:ext cx="276225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“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  <a:hlinkClick r:id="rId12"/>
              </a:rPr>
              <a:t>Tsetse head-proboscis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”,</a:t>
            </a:r>
            <a:r>
              <a:rPr lang="el-GR" sz="1200" dirty="0">
                <a:solidFill>
                  <a:srgbClr val="F8F8A2"/>
                </a:solidFill>
                <a:latin typeface="+mn-lt"/>
                <a:cs typeface="+mn-cs"/>
              </a:rPr>
              <a:t> από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  </a:t>
            </a:r>
            <a:r>
              <a:rPr lang="en-US" sz="1200" dirty="0" err="1">
                <a:solidFill>
                  <a:srgbClr val="F8F8A2"/>
                </a:solidFill>
                <a:latin typeface="+mn-lt"/>
                <a:cs typeface="+mn-cs"/>
                <a:hlinkClick r:id="rId13" tooltip="User:Evanherk"/>
              </a:rPr>
              <a:t>Evanherk</a:t>
            </a:r>
            <a:r>
              <a:rPr lang="el-GR" sz="1200" dirty="0">
                <a:solidFill>
                  <a:srgbClr val="F8F8A2"/>
                </a:solidFill>
                <a:latin typeface="+mn-lt"/>
                <a:cs typeface="+mn-cs"/>
              </a:rPr>
              <a:t> διαθέσιμο με </a:t>
            </a:r>
            <a:r>
              <a:rPr lang="el-GR" sz="1200" dirty="0" smtClean="0">
                <a:solidFill>
                  <a:srgbClr val="F8F8A2"/>
                </a:solidFill>
                <a:latin typeface="+mn-lt"/>
                <a:cs typeface="+mn-cs"/>
              </a:rPr>
              <a:t>άδεια</a:t>
            </a:r>
            <a:r>
              <a:rPr lang="en-US" sz="1200" dirty="0" smtClean="0">
                <a:solidFill>
                  <a:srgbClr val="F8F8A2"/>
                </a:solidFill>
                <a:latin typeface="+mn-lt"/>
                <a:cs typeface="+mn-cs"/>
              </a:rPr>
              <a:t> 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  <a:hlinkClick r:id="rId5"/>
              </a:rPr>
              <a:t>CC BY-SA 3.0</a:t>
            </a:r>
            <a:endParaRPr lang="en-US" sz="1200" dirty="0">
              <a:solidFill>
                <a:srgbClr val="F8F8A2"/>
              </a:solidFill>
              <a:latin typeface="+mn-lt"/>
              <a:cs typeface="+mn-cs"/>
            </a:endParaRPr>
          </a:p>
        </p:txBody>
      </p:sp>
      <p:sp>
        <p:nvSpPr>
          <p:cNvPr id="12300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AD5C6F6-A66F-4F80-BC3F-2C3037089D71}" type="slidenum">
              <a:rPr lang="el-GR" altLang="el-GR" sz="1200" smtClean="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l-GR" altLang="el-GR" sz="1200" smtClean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pPr eaLnBrk="1" hangingPunct="1"/>
            <a:r>
              <a:rPr lang="el-GR" altLang="el-GR" dirty="0" err="1" smtClean="0"/>
              <a:t>Τρυπανοσώματα</a:t>
            </a:r>
            <a:r>
              <a:rPr lang="el-GR" altLang="el-GR" dirty="0" smtClean="0"/>
              <a:t> </a:t>
            </a:r>
            <a:r>
              <a:rPr lang="en-US" altLang="el-GR" dirty="0" smtClean="0"/>
              <a:t>(</a:t>
            </a:r>
            <a:r>
              <a:rPr lang="en-US" altLang="el-GR" dirty="0" err="1" smtClean="0"/>
              <a:t>Trypanosoma</a:t>
            </a:r>
            <a:r>
              <a:rPr lang="en-US" altLang="el-GR" dirty="0" smtClean="0"/>
              <a:t> spp.)</a:t>
            </a:r>
            <a:r>
              <a:rPr lang="el-GR" altLang="el-GR" dirty="0" smtClean="0"/>
              <a:t> 2/2</a:t>
            </a:r>
            <a:r>
              <a:rPr lang="en-US" altLang="el-GR" dirty="0" smtClean="0"/>
              <a:t> </a:t>
            </a:r>
            <a:endParaRPr lang="el-GR" altLang="el-GR" dirty="0" smtClean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535487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l-GR" dirty="0"/>
              <a:t>Διάγνωση- χαμηλή </a:t>
            </a:r>
            <a:r>
              <a:rPr lang="el-GR" dirty="0" err="1"/>
              <a:t>παρασιταιμία</a:t>
            </a:r>
            <a:r>
              <a:rPr lang="el-GR" dirty="0"/>
              <a:t> (συνήθως σε μικρούς αριθμούς στο αίμα) </a:t>
            </a:r>
          </a:p>
          <a:p>
            <a:pPr marL="457200" indent="-457200" eaLnBrk="1" fontAlgn="auto" hangingPunct="1">
              <a:spcBef>
                <a:spcPts val="2400"/>
              </a:spcBef>
              <a:spcAft>
                <a:spcPts val="0"/>
              </a:spcAft>
              <a:buFont typeface="+mj-lt"/>
              <a:buAutoNum type="alphaUcPeriod"/>
              <a:defRPr/>
            </a:pPr>
            <a:r>
              <a:rPr lang="el-GR" dirty="0" smtClean="0"/>
              <a:t>Μόνιμα  </a:t>
            </a:r>
            <a:r>
              <a:rPr lang="el-GR" dirty="0"/>
              <a:t>βαμμένα με </a:t>
            </a:r>
            <a:r>
              <a:rPr lang="el-GR" dirty="0" err="1"/>
              <a:t>Giemsa</a:t>
            </a:r>
            <a:r>
              <a:rPr lang="el-GR" dirty="0"/>
              <a:t>  επιχρίσματα αίματος  (</a:t>
            </a:r>
            <a:r>
              <a:rPr lang="el-GR" b="1" dirty="0"/>
              <a:t>παχιά </a:t>
            </a:r>
            <a:r>
              <a:rPr lang="el-GR" dirty="0"/>
              <a:t>σταγόνα </a:t>
            </a:r>
            <a:r>
              <a:rPr lang="el-GR" b="1" dirty="0"/>
              <a:t>διαπίστωση</a:t>
            </a:r>
            <a:r>
              <a:rPr lang="el-GR" dirty="0"/>
              <a:t> της παρουσίας, λεπτή στιβάδα πυκνότερο κομμάτι </a:t>
            </a:r>
            <a:r>
              <a:rPr lang="el-GR" b="1" dirty="0"/>
              <a:t>χαρακτηρισμός είδους</a:t>
            </a:r>
            <a:r>
              <a:rPr lang="el-GR" dirty="0"/>
              <a:t>), </a:t>
            </a:r>
            <a:r>
              <a:rPr lang="el-GR" dirty="0" smtClean="0"/>
              <a:t>100Χ.</a:t>
            </a:r>
            <a:endParaRPr lang="el-GR" dirty="0"/>
          </a:p>
          <a:p>
            <a:pPr marL="457200" indent="-457200" eaLnBrk="1" fontAlgn="auto" hangingPunct="1">
              <a:spcBef>
                <a:spcPts val="2400"/>
              </a:spcBef>
              <a:spcAft>
                <a:spcPts val="0"/>
              </a:spcAft>
              <a:buFont typeface="+mj-lt"/>
              <a:buAutoNum type="alphaUcPeriod"/>
              <a:defRPr/>
            </a:pPr>
            <a:r>
              <a:rPr lang="el-GR" dirty="0" smtClean="0"/>
              <a:t>Πρόσφατο </a:t>
            </a:r>
            <a:r>
              <a:rPr lang="el-GR" dirty="0"/>
              <a:t>αίμα -νωπό παρασκεύασμα, </a:t>
            </a:r>
            <a:r>
              <a:rPr lang="el-GR" b="1" dirty="0"/>
              <a:t>χωρίς χρώση</a:t>
            </a:r>
            <a:r>
              <a:rPr lang="el-GR" dirty="0"/>
              <a:t>, </a:t>
            </a:r>
          </a:p>
          <a:p>
            <a:pPr marL="857250" lvl="1" indent="-457200" eaLnBrk="1" fontAlgn="auto" hangingPunct="1">
              <a:spcBef>
                <a:spcPts val="180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el-GR" dirty="0"/>
              <a:t>Χ</a:t>
            </a:r>
            <a:r>
              <a:rPr lang="el-GR" dirty="0" smtClean="0"/>
              <a:t>αρακτηριστικό σχήμα, </a:t>
            </a:r>
            <a:endParaRPr lang="el-GR" dirty="0"/>
          </a:p>
          <a:p>
            <a:pPr marL="857250" lvl="1" indent="-457200" eaLnBrk="1" fontAlgn="auto" hangingPunct="1">
              <a:spcBef>
                <a:spcPts val="180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el-GR" dirty="0" smtClean="0"/>
              <a:t>Κίνηση.</a:t>
            </a:r>
            <a:endParaRPr lang="el-GR" dirty="0"/>
          </a:p>
          <a:p>
            <a:pPr eaLnBrk="1" fontAlgn="auto" hangingPunct="1">
              <a:spcAft>
                <a:spcPts val="0"/>
              </a:spcAft>
              <a:defRPr/>
            </a:pPr>
            <a:endParaRPr lang="el-GR" dirty="0"/>
          </a:p>
        </p:txBody>
      </p:sp>
      <p:sp>
        <p:nvSpPr>
          <p:cNvPr id="14340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DB54EFF-1D49-4C8C-A704-5BA4C846DA1B}" type="slidenum">
              <a:rPr lang="el-GR" altLang="el-GR" sz="1200" smtClean="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l-GR" altLang="el-GR" sz="1200" smtClean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pPr eaLnBrk="1" hangingPunct="1"/>
            <a:r>
              <a:rPr lang="el-GR" altLang="el-GR" smtClean="0"/>
              <a:t>Λεϊσμάνια (</a:t>
            </a:r>
            <a:r>
              <a:rPr lang="en-US" altLang="el-GR" i="1" smtClean="0"/>
              <a:t>Leishmania donovani</a:t>
            </a:r>
            <a:r>
              <a:rPr lang="el-GR" altLang="el-GR" smtClean="0"/>
              <a:t>)</a:t>
            </a:r>
          </a:p>
        </p:txBody>
      </p:sp>
      <p:pic>
        <p:nvPicPr>
          <p:cNvPr id="15363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2060575"/>
            <a:ext cx="3695700" cy="2447925"/>
          </a:xfrm>
        </p:spPr>
      </p:pic>
      <p:sp>
        <p:nvSpPr>
          <p:cNvPr id="6" name="Rectangle 8"/>
          <p:cNvSpPr/>
          <p:nvPr/>
        </p:nvSpPr>
        <p:spPr>
          <a:xfrm>
            <a:off x="1019175" y="4546600"/>
            <a:ext cx="273685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“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  <a:hlinkClick r:id="rId3"/>
              </a:rPr>
              <a:t>Leishmania </a:t>
            </a:r>
            <a:r>
              <a:rPr lang="en-US" sz="1200" dirty="0" err="1">
                <a:solidFill>
                  <a:srgbClr val="F8F8A2"/>
                </a:solidFill>
                <a:latin typeface="+mn-lt"/>
                <a:cs typeface="+mn-cs"/>
                <a:hlinkClick r:id="rId3"/>
              </a:rPr>
              <a:t>donovani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  <a:hlinkClick r:id="rId3"/>
              </a:rPr>
              <a:t> 01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”,</a:t>
            </a:r>
            <a:r>
              <a:rPr lang="el-GR" sz="1200" dirty="0">
                <a:solidFill>
                  <a:srgbClr val="F3EE1E"/>
                </a:solidFill>
                <a:latin typeface="+mn-lt"/>
                <a:cs typeface="+mn-cs"/>
              </a:rPr>
              <a:t> </a:t>
            </a:r>
            <a:r>
              <a:rPr lang="el-GR" sz="1200" dirty="0" smtClean="0">
                <a:solidFill>
                  <a:srgbClr val="F8F8A2"/>
                </a:solidFill>
                <a:latin typeface="+mn-lt"/>
                <a:cs typeface="+mn-cs"/>
              </a:rPr>
              <a:t>από</a:t>
            </a:r>
            <a:r>
              <a:rPr lang="en-US" sz="1200" dirty="0" smtClean="0">
                <a:solidFill>
                  <a:srgbClr val="F8F8A2"/>
                </a:solidFill>
                <a:latin typeface="+mn-lt"/>
                <a:cs typeface="+mn-cs"/>
              </a:rPr>
              <a:t>  </a:t>
            </a:r>
            <a:r>
              <a:rPr lang="en-US" sz="1200" dirty="0" err="1">
                <a:solidFill>
                  <a:srgbClr val="F8F8A2"/>
                </a:solidFill>
                <a:latin typeface="+mn-lt"/>
                <a:cs typeface="+mn-cs"/>
                <a:hlinkClick r:id="rId4"/>
              </a:rPr>
              <a:t>Abanima</a:t>
            </a:r>
            <a:r>
              <a:rPr lang="el-GR" sz="1200" dirty="0">
                <a:solidFill>
                  <a:srgbClr val="F8F8A2"/>
                </a:solidFill>
                <a:latin typeface="+mn-lt"/>
                <a:cs typeface="+mn-cs"/>
              </a:rPr>
              <a:t> </a:t>
            </a:r>
            <a:r>
              <a:rPr lang="el-GR" sz="1200" dirty="0">
                <a:solidFill>
                  <a:srgbClr val="F8F8A2"/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srgbClr val="F8F8A2"/>
              </a:solidFill>
              <a:latin typeface="+mn-lt"/>
              <a:cs typeface="+mn-cs"/>
            </a:endParaRPr>
          </a:p>
        </p:txBody>
      </p:sp>
      <p:pic>
        <p:nvPicPr>
          <p:cNvPr id="15366" name="Εικόνα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81588" y="2068513"/>
            <a:ext cx="3640137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8"/>
          <p:cNvSpPr/>
          <p:nvPr/>
        </p:nvSpPr>
        <p:spPr>
          <a:xfrm>
            <a:off x="5599113" y="4546600"/>
            <a:ext cx="26035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“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  <a:hlinkClick r:id="rId6"/>
              </a:rPr>
              <a:t>Phlebotomus sp 01</a:t>
            </a:r>
            <a:r>
              <a:rPr lang="en-US" sz="1200" dirty="0">
                <a:solidFill>
                  <a:srgbClr val="F8F8A2"/>
                </a:solidFill>
                <a:latin typeface="+mn-lt"/>
                <a:cs typeface="+mn-cs"/>
              </a:rPr>
              <a:t>”,</a:t>
            </a:r>
            <a:r>
              <a:rPr lang="el-GR" sz="1200" dirty="0">
                <a:solidFill>
                  <a:srgbClr val="F3EE1E"/>
                </a:solidFill>
                <a:latin typeface="+mn-lt"/>
                <a:cs typeface="+mn-cs"/>
              </a:rPr>
              <a:t> </a:t>
            </a:r>
            <a:r>
              <a:rPr lang="el-GR" sz="1200" dirty="0" smtClean="0">
                <a:solidFill>
                  <a:srgbClr val="F8F8A2"/>
                </a:solidFill>
                <a:latin typeface="+mn-lt"/>
                <a:cs typeface="+mn-cs"/>
              </a:rPr>
              <a:t>από</a:t>
            </a:r>
            <a:r>
              <a:rPr lang="en-US" sz="1200" dirty="0" smtClean="0">
                <a:solidFill>
                  <a:srgbClr val="F8F8A2"/>
                </a:solidFill>
                <a:latin typeface="+mn-lt"/>
                <a:cs typeface="+mn-cs"/>
              </a:rPr>
              <a:t>  </a:t>
            </a:r>
            <a:r>
              <a:rPr lang="en-US" sz="1200" dirty="0" err="1">
                <a:solidFill>
                  <a:srgbClr val="F8F8A2"/>
                </a:solidFill>
                <a:latin typeface="+mn-lt"/>
                <a:cs typeface="+mn-cs"/>
                <a:hlinkClick r:id="rId7"/>
              </a:rPr>
              <a:t>Esculapio</a:t>
            </a:r>
            <a:r>
              <a:rPr lang="el-GR" sz="1200" dirty="0">
                <a:solidFill>
                  <a:srgbClr val="F8F8A2"/>
                </a:solidFill>
                <a:latin typeface="+mn-lt"/>
                <a:cs typeface="+mn-cs"/>
              </a:rPr>
              <a:t> </a:t>
            </a:r>
            <a:r>
              <a:rPr lang="el-GR" sz="1200" dirty="0">
                <a:solidFill>
                  <a:srgbClr val="F8F8A2"/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srgbClr val="F8F8A2"/>
              </a:solidFill>
              <a:latin typeface="+mn-lt"/>
              <a:cs typeface="+mn-cs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328613" y="5553075"/>
            <a:ext cx="8326437" cy="6826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l-GR" sz="2400" dirty="0">
                <a:solidFill>
                  <a:srgbClr val="FFFF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σπλαχνική λεϊσμανίαση, </a:t>
            </a:r>
            <a:r>
              <a:rPr lang="el-GR" sz="2400" u="sng" dirty="0">
                <a:solidFill>
                  <a:srgbClr val="FFFF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περιστασιακά,</a:t>
            </a:r>
            <a:r>
              <a:rPr lang="el-GR" sz="2400" dirty="0">
                <a:solidFill>
                  <a:srgbClr val="FFFF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οι </a:t>
            </a:r>
            <a:r>
              <a:rPr lang="el-GR" sz="2400" dirty="0" err="1">
                <a:solidFill>
                  <a:srgbClr val="FFFF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αμαστιγωτικές</a:t>
            </a:r>
            <a:r>
              <a:rPr lang="el-GR" sz="2400" dirty="0">
                <a:solidFill>
                  <a:srgbClr val="FFFF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μορφές </a:t>
            </a:r>
            <a:r>
              <a:rPr lang="el-GR" sz="2400" u="sng" dirty="0">
                <a:solidFill>
                  <a:srgbClr val="FFFF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μέσα</a:t>
            </a:r>
            <a:r>
              <a:rPr lang="el-GR" sz="2400" dirty="0">
                <a:solidFill>
                  <a:srgbClr val="FFFF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στα </a:t>
            </a:r>
            <a:r>
              <a:rPr lang="el-GR" sz="2400" u="sng" dirty="0">
                <a:solidFill>
                  <a:srgbClr val="FFFF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μονοκύτταρα</a:t>
            </a:r>
            <a:r>
              <a:rPr lang="el-GR" sz="2400" dirty="0">
                <a:solidFill>
                  <a:srgbClr val="FFFF00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</p:txBody>
      </p:sp>
      <p:sp>
        <p:nvSpPr>
          <p:cNvPr id="15368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05E56D1-FB42-4EB8-A7E6-81FB71131AD8}" type="slidenum">
              <a:rPr lang="el-GR" altLang="el-GR" sz="1200" smtClean="0">
                <a:solidFill>
                  <a:srgbClr val="F3EE1E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l-GR" altLang="el-GR" sz="1200" smtClean="0">
              <a:solidFill>
                <a:srgbClr val="F3EE1E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99d49dce97a949cd2ac16a4c8dfb37f719934"/>
  <p:tag name="ISPRING_RESOURCE_PATHS_HASH_PRESENTER" val="36a3ac79512cf88a2b8d5ef4be8a695afa2723eb"/>
</p:tagLst>
</file>

<file path=ppt/theme/theme1.xml><?xml version="1.0" encoding="utf-8"?>
<a:theme xmlns:a="http://schemas.openxmlformats.org/drawingml/2006/main" name="OC_template_updated">
  <a:themeElements>
    <a:clrScheme name="Προσαρμοσμένο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8F8A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Προσαρμοσμένο 1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1571</TotalTime>
  <Words>2221</Words>
  <Application>Microsoft Office PowerPoint</Application>
  <PresentationFormat>On-screen Show (4:3)</PresentationFormat>
  <Paragraphs>353</Paragraphs>
  <Slides>58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58</vt:i4>
      </vt:variant>
    </vt:vector>
  </HeadingPairs>
  <TitlesOfParts>
    <vt:vector size="62" baseType="lpstr">
      <vt:lpstr>OC_template_updated</vt:lpstr>
      <vt:lpstr>1_OC_template_updated</vt:lpstr>
      <vt:lpstr>2_OC_template_updated</vt:lpstr>
      <vt:lpstr>3_OC_template_updated</vt:lpstr>
      <vt:lpstr>ΠΑΡΑΣΙΤΟΛΟΓΙΑ- ΜΥΚΗΤΟΛΟΓΙΑ  (Ε)</vt:lpstr>
      <vt:lpstr>Παράσιτα του αίματος (1 από 2)</vt:lpstr>
      <vt:lpstr>Παράσιτα του αίματος (2 από 2)</vt:lpstr>
      <vt:lpstr>Διάγνωση των παρασίτων του αίματος</vt:lpstr>
      <vt:lpstr>Πλασμώδια </vt:lpstr>
      <vt:lpstr>Πιροπλάσματα (Babesia spp.)</vt:lpstr>
      <vt:lpstr>Τρυπανοσώματα (Trypanosoma spp.) 1/2 </vt:lpstr>
      <vt:lpstr>Τρυπανοσώματα (Trypanosoma spp.) 2/2 </vt:lpstr>
      <vt:lpstr>Λεϊσμάνια (Leishmania donovani)</vt:lpstr>
      <vt:lpstr>Φιλάριες</vt:lpstr>
      <vt:lpstr>Μικροφιλάριες</vt:lpstr>
      <vt:lpstr>Ελονοσία-μαλάρια-πλασμώδια </vt:lpstr>
      <vt:lpstr>Μετάδοση </vt:lpstr>
      <vt:lpstr>Kλινική εικόνα-συμπτώματα ελονοσίας</vt:lpstr>
      <vt:lpstr>Λοιμογόνος παράγοντας</vt:lpstr>
      <vt:lpstr>Εργαστηριακά ευρήματα </vt:lpstr>
      <vt:lpstr>Κύκλος ζωής πλασμωδίων (1 από 2)</vt:lpstr>
      <vt:lpstr>Κύκλος ζωής πλασμωδίων (2 από 2)</vt:lpstr>
      <vt:lpstr>Ξενιστές</vt:lpstr>
      <vt:lpstr>Διαγνωστικές τεχνικές</vt:lpstr>
      <vt:lpstr>Εργαστηριακή διάγνωση</vt:lpstr>
      <vt:lpstr>Μικροσκοπική εξέταση (1 από 2)</vt:lpstr>
      <vt:lpstr>Μικροσκοπική εξέταση (2 από 2)</vt:lpstr>
      <vt:lpstr>Συλλογή αίματος</vt:lpstr>
      <vt:lpstr>Συλλογή αίματος - δείγμα </vt:lpstr>
      <vt:lpstr>Αντιπηκτικό (1 από 2)</vt:lpstr>
      <vt:lpstr>Αντιπηκτικό (2 από 2)</vt:lpstr>
      <vt:lpstr>Λήψη του τριχοειδικού αίματος</vt:lpstr>
      <vt:lpstr>Παρασκευή επιχρίσματος </vt:lpstr>
      <vt:lpstr>Επιχρίσματα </vt:lpstr>
      <vt:lpstr>Χρώσεις </vt:lpstr>
      <vt:lpstr>Αντικειμενοφόρες πλάκες </vt:lpstr>
      <vt:lpstr>Μικροσκοπική εξέταση επιχρίσματος περιφερικού αίματος (χρώση Giemsa) </vt:lpstr>
      <vt:lpstr>Παχιά σταγόνα </vt:lpstr>
      <vt:lpstr>Λεπτή στιβάδα αίματος</vt:lpstr>
      <vt:lpstr>Χρόνος εξέτασης με τον καταδυτικό φακό</vt:lpstr>
      <vt:lpstr>Σημεία παρατήρησης των παρασίτων </vt:lpstr>
      <vt:lpstr>Καθορισμός της παρασιταιμίας (Parasite density) (1 από 4)</vt:lpstr>
      <vt:lpstr>Καθορισμός της παρασιταιμίας (Parasite density) (2 από 4)</vt:lpstr>
      <vt:lpstr>Καθορισμός της παρασιταιμίας (Parasite density) (3 από 4)</vt:lpstr>
      <vt:lpstr>Καθορισμός της παρασιταιμίας (Parasite density) (4 από 4)</vt:lpstr>
      <vt:lpstr>QBC, Quantitative Buffy Coat </vt:lpstr>
      <vt:lpstr>Αλυσιδωτή αντίδραση πολυμεράσης (PCR)</vt:lpstr>
      <vt:lpstr>PCR για ανίχνευση πλασμωδίων</vt:lpstr>
      <vt:lpstr>Γρήγορα διαγνωστικά τεστ (Rapid Diagnostic Tests-RDTs) </vt:lpstr>
      <vt:lpstr>Δοκιμασία ταχείας διάγνωσης (Rapid Diagnostic Test, RDT) (1 από 2)</vt:lpstr>
      <vt:lpstr>Δοκιμασία ταχείας διάγνωσης (Rapid Diagnostic Test, RDT) (2 από 2)</vt:lpstr>
      <vt:lpstr>Oρολογικές μεθόδοι</vt:lpstr>
      <vt:lpstr>Tεχνική ELISA</vt:lpstr>
      <vt:lpstr>Mικροσκόπηση φθορισμού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Σημείωμα Χρήσης Έργων Τρίτων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130</cp:revision>
  <dcterms:created xsi:type="dcterms:W3CDTF">2013-11-01T11:26:03Z</dcterms:created>
  <dcterms:modified xsi:type="dcterms:W3CDTF">2015-02-26T15:37:38Z</dcterms:modified>
</cp:coreProperties>
</file>