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344" r:id="rId3"/>
    <p:sldId id="283" r:id="rId4"/>
    <p:sldId id="284" r:id="rId5"/>
    <p:sldId id="336" r:id="rId6"/>
    <p:sldId id="287" r:id="rId7"/>
    <p:sldId id="288" r:id="rId8"/>
    <p:sldId id="257" r:id="rId9"/>
    <p:sldId id="262" r:id="rId10"/>
    <p:sldId id="264" r:id="rId11"/>
    <p:sldId id="269" r:id="rId12"/>
    <p:sldId id="270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08E"/>
    <a:srgbClr val="C5C1D5"/>
    <a:srgbClr val="383347"/>
    <a:srgbClr val="38334D"/>
    <a:srgbClr val="BBB6CE"/>
    <a:srgbClr val="9189B1"/>
    <a:srgbClr val="A19BBB"/>
    <a:srgbClr val="9C96B8"/>
    <a:srgbClr val="474161"/>
    <a:srgbClr val="605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80" d="100"/>
          <a:sy n="80" d="100"/>
        </p:scale>
        <p:origin x="-260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6405E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Οργάνωση και Διοίκηση Πρωτοβάθμιας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096543"/>
            <a:ext cx="8496944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400" b="1" dirty="0" smtClean="0"/>
              <a:t>Ενότητα 3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Δραστηριότητες και λειτουργίες</a:t>
            </a:r>
          </a:p>
          <a:p>
            <a:pPr>
              <a:buClr>
                <a:srgbClr val="800000"/>
              </a:buClr>
            </a:pPr>
            <a:endParaRPr lang="el-GR" sz="2400" b="1" dirty="0"/>
          </a:p>
          <a:p>
            <a:pPr>
              <a:spcBef>
                <a:spcPts val="600"/>
              </a:spcBef>
            </a:pPr>
            <a:r>
              <a:rPr lang="el-GR" sz="2400" dirty="0" smtClean="0"/>
              <a:t>Γιώργος Πιερράκος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Διοίκησης Επιχειρήσεων</a:t>
            </a:r>
          </a:p>
          <a:p>
            <a:pPr>
              <a:spcBef>
                <a:spcPts val="600"/>
              </a:spcBef>
            </a:pPr>
            <a:r>
              <a:rPr lang="el-GR" sz="2400" dirty="0" smtClean="0"/>
              <a:t>Εισαγωγική Κατεύθυνση Διοίκησης </a:t>
            </a:r>
            <a:r>
              <a:rPr lang="el-GR" sz="24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3899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Δραστηριότητες Πρωτοβάθμιας Φροντίδας Υγείας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Εκπαίδευση σχετικά με τα προβλήματα υγείας και τις μεθόδους πρόληψης και θεραπείας </a:t>
            </a:r>
            <a:r>
              <a:rPr lang="el-GR" dirty="0" smtClean="0"/>
              <a:t>τους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Προώθηση της σωστής </a:t>
            </a:r>
            <a:r>
              <a:rPr lang="el-GR" dirty="0" smtClean="0"/>
              <a:t>διατροφής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Παροχή μέτρων βασικής </a:t>
            </a:r>
            <a:r>
              <a:rPr lang="el-GR" dirty="0" smtClean="0"/>
              <a:t>υγιεινής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Φροντίδα για τη μητέρα και το </a:t>
            </a:r>
            <a:r>
              <a:rPr lang="el-GR" dirty="0" smtClean="0"/>
              <a:t>παιδί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Εμβολιασμός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Πρόληψη και τη καταπολέμηση των </a:t>
            </a:r>
            <a:r>
              <a:rPr lang="el-GR" dirty="0" smtClean="0"/>
              <a:t>ασθενειών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Κατάλληλη θεραπεία και χορήγηση φαρμάκων.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36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Επιτυχημένη λειτουργία της ΠΦΥ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Στηρίζεται σε 5 βασικές αρχές: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Η προσφερόμενη Υπηρεσία πρέπει να είναι διαθέσιμη και προσβάσιμη από τους πολίτες 24 ώρες το 24ωρο.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Η πρωτοβάθμια φροντίδα αποτελεί το πρώτο σημείο επαφής του συστήματος με το χρήστη.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Δεν ξεπερνά τα 2.500 άτομα ανά κόμβο πρωτοβάθμιας φροντίδας υγείας.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Ο πληθυσμός αυτού του εύρους είναι δυνατό να καταγραφεί, να προσδιοριστεί η νοσηρότητα και να αποτυπωθούν διάφοροι άλλοι ποιοτικοί και ποσοτικοί δείκτες υγείας. 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/>
              <a:t>Βάση για την ανάπτυξη πολιτικής προληπτικής Ιατρικής.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18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85750" y="1643063"/>
            <a:ext cx="3929063" cy="568325"/>
          </a:xfrm>
          <a:solidFill>
            <a:srgbClr val="69608E"/>
          </a:solidFill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l-GR" dirty="0" smtClean="0">
                <a:solidFill>
                  <a:schemeClr val="bg1"/>
                </a:solidFill>
              </a:rPr>
              <a:t>Περιλαμβάνει δραστηριότητες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85750" y="2214563"/>
            <a:ext cx="3929063" cy="3000375"/>
          </a:xfrm>
          <a:solidFill>
            <a:srgbClr val="BBB6CE"/>
          </a:solidFill>
        </p:spPr>
        <p:txBody>
          <a:bodyPr/>
          <a:lstStyle/>
          <a:p>
            <a:pPr>
              <a:buClr>
                <a:srgbClr val="46405E"/>
              </a:buClr>
              <a:buSzPct val="124000"/>
              <a:buFont typeface="Wingdings" pitchFamily="2" charset="2"/>
              <a:buChar char="ü"/>
              <a:defRPr/>
            </a:pPr>
            <a:r>
              <a:rPr lang="el-GR" b="1" dirty="0" smtClean="0">
                <a:solidFill>
                  <a:schemeClr val="bg1"/>
                </a:solidFill>
              </a:rPr>
              <a:t>Δημόσια υγεία, </a:t>
            </a:r>
          </a:p>
          <a:p>
            <a:pPr>
              <a:buClr>
                <a:srgbClr val="46405E"/>
              </a:buClr>
              <a:buSzPct val="124000"/>
              <a:buFont typeface="Wingdings" pitchFamily="2" charset="2"/>
              <a:buChar char="ü"/>
              <a:defRPr/>
            </a:pPr>
            <a:r>
              <a:rPr lang="el-GR" b="1" dirty="0" smtClean="0">
                <a:solidFill>
                  <a:schemeClr val="bg1"/>
                </a:solidFill>
              </a:rPr>
              <a:t>Περιβάλλον </a:t>
            </a:r>
          </a:p>
          <a:p>
            <a:pPr>
              <a:buClr>
                <a:srgbClr val="46405E"/>
              </a:buClr>
              <a:buSzPct val="124000"/>
              <a:buFont typeface="Wingdings" pitchFamily="2" charset="2"/>
              <a:buChar char="ü"/>
              <a:defRPr/>
            </a:pPr>
            <a:r>
              <a:rPr lang="el-GR" b="1" dirty="0" smtClean="0">
                <a:solidFill>
                  <a:schemeClr val="bg1"/>
                </a:solidFill>
              </a:rPr>
              <a:t>Διατροφή</a:t>
            </a:r>
          </a:p>
          <a:p>
            <a:pPr>
              <a:buClr>
                <a:srgbClr val="46405E"/>
              </a:buClr>
              <a:buSzPct val="124000"/>
              <a:buFont typeface="Wingdings" pitchFamily="2" charset="2"/>
              <a:buChar char="ü"/>
              <a:defRPr/>
            </a:pPr>
            <a:r>
              <a:rPr lang="el-GR" b="1" dirty="0" smtClean="0">
                <a:solidFill>
                  <a:schemeClr val="bg1"/>
                </a:solidFill>
              </a:rPr>
              <a:t>Θεραπεία και την αποκατάσταση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43063"/>
            <a:ext cx="4284663" cy="603250"/>
          </a:xfrm>
          <a:solidFill>
            <a:srgbClr val="69608E"/>
          </a:solidFill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l-GR" dirty="0" smtClean="0">
                <a:solidFill>
                  <a:schemeClr val="bg1"/>
                </a:solidFill>
              </a:rPr>
              <a:t>Οργανωτική και λειτουργική θέση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246313"/>
            <a:ext cx="4284663" cy="3040062"/>
          </a:xfrm>
          <a:solidFill>
            <a:srgbClr val="BBB6CE"/>
          </a:solidFill>
        </p:spPr>
        <p:txBody>
          <a:bodyPr>
            <a:normAutofit/>
          </a:bodyPr>
          <a:lstStyle/>
          <a:p>
            <a:pPr>
              <a:buClr>
                <a:srgbClr val="46405E"/>
              </a:buClr>
              <a:buSzPct val="124000"/>
              <a:buFont typeface="Wingdings" pitchFamily="2" charset="2"/>
              <a:buChar char="ü"/>
              <a:defRPr/>
            </a:pPr>
            <a:r>
              <a:rPr lang="el-GR" b="1" dirty="0">
                <a:solidFill>
                  <a:schemeClr val="bg1"/>
                </a:solidFill>
              </a:rPr>
              <a:t>Βασικό χαρακτηριστικό του συστήματος υγείας</a:t>
            </a:r>
          </a:p>
          <a:p>
            <a:pPr>
              <a:buClr>
                <a:srgbClr val="46405E"/>
              </a:buClr>
              <a:buSzPct val="124000"/>
              <a:buFont typeface="Wingdings" pitchFamily="2" charset="2"/>
              <a:buChar char="ü"/>
              <a:defRPr/>
            </a:pPr>
            <a:r>
              <a:rPr lang="el-GR" b="1" dirty="0">
                <a:solidFill>
                  <a:schemeClr val="bg1"/>
                </a:solidFill>
              </a:rPr>
              <a:t>Ο γενικός-οικογενειακός γιατρός έχει ένα διευρυμένο ρόλο </a:t>
            </a:r>
          </a:p>
          <a:p>
            <a:pPr>
              <a:buClr>
                <a:srgbClr val="46405E"/>
              </a:buClr>
              <a:buSzPct val="124000"/>
              <a:buFont typeface="Wingdings" pitchFamily="2" charset="2"/>
              <a:buChar char="ü"/>
              <a:defRPr/>
            </a:pPr>
            <a:r>
              <a:rPr lang="el-GR" b="1" dirty="0">
                <a:solidFill>
                  <a:schemeClr val="bg1"/>
                </a:solidFill>
              </a:rPr>
              <a:t>Διατομεακή δράση </a:t>
            </a:r>
          </a:p>
          <a:p>
            <a:pPr>
              <a:buClr>
                <a:srgbClr val="46405E"/>
              </a:buClr>
              <a:buSzPct val="124000"/>
              <a:buFont typeface="Wingdings" pitchFamily="2" charset="2"/>
              <a:buChar char="ü"/>
              <a:defRPr/>
            </a:pPr>
            <a:r>
              <a:rPr lang="el-GR" b="1" dirty="0">
                <a:solidFill>
                  <a:schemeClr val="bg1"/>
                </a:solidFill>
              </a:rPr>
              <a:t>Διεπιστημονική </a:t>
            </a:r>
            <a:r>
              <a:rPr lang="el-GR" b="1" dirty="0" smtClean="0">
                <a:solidFill>
                  <a:schemeClr val="bg1"/>
                </a:solidFill>
              </a:rPr>
              <a:t>συνεργασία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6405E"/>
          </a:solidFill>
        </p:spPr>
        <p:txBody>
          <a:bodyPr>
            <a:normAutofit/>
          </a:bodyPr>
          <a:lstStyle/>
          <a:p>
            <a:pPr algn="l"/>
            <a:r>
              <a:rPr lang="el-GR" sz="3600" dirty="0">
                <a:solidFill>
                  <a:schemeClr val="bg1"/>
                </a:solidFill>
              </a:rPr>
              <a:t>Δραστηριότητες </a:t>
            </a:r>
            <a:r>
              <a:rPr lang="el-GR" sz="3600" dirty="0" smtClean="0">
                <a:solidFill>
                  <a:schemeClr val="bg1"/>
                </a:solidFill>
              </a:rPr>
              <a:t>πρωτοβάθμιας </a:t>
            </a:r>
            <a:r>
              <a:rPr lang="el-GR" sz="3600" dirty="0">
                <a:solidFill>
                  <a:schemeClr val="bg1"/>
                </a:solidFill>
              </a:rPr>
              <a:t>φ</a:t>
            </a:r>
            <a:r>
              <a:rPr lang="el-GR" sz="3600" dirty="0" smtClean="0">
                <a:solidFill>
                  <a:schemeClr val="bg1"/>
                </a:solidFill>
              </a:rPr>
              <a:t>ροντίδας </a:t>
            </a:r>
            <a:r>
              <a:rPr lang="el-GR" sz="3600" dirty="0">
                <a:solidFill>
                  <a:schemeClr val="bg1"/>
                </a:solidFill>
              </a:rPr>
              <a:t>υ</a:t>
            </a:r>
            <a:r>
              <a:rPr lang="el-GR" sz="3600" dirty="0" smtClean="0">
                <a:solidFill>
                  <a:schemeClr val="bg1"/>
                </a:solidFill>
              </a:rPr>
              <a:t>γείας </a:t>
            </a:r>
            <a:r>
              <a:rPr lang="en-US" sz="3000" b="0" dirty="0" smtClean="0">
                <a:solidFill>
                  <a:prstClr val="white"/>
                </a:solidFill>
              </a:rPr>
              <a:t>2</a:t>
            </a:r>
            <a:r>
              <a:rPr lang="en-US" sz="3000" b="0" dirty="0" smtClean="0">
                <a:solidFill>
                  <a:prstClr val="white"/>
                </a:solidFill>
              </a:rPr>
              <a:t>/2</a:t>
            </a:r>
            <a:endParaRPr lang="el-GR" sz="3000" dirty="0">
              <a:solidFill>
                <a:schemeClr val="bg1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39038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15998"/>
              </p:ext>
            </p:extLst>
          </p:nvPr>
        </p:nvGraphicFramePr>
        <p:xfrm>
          <a:off x="142875" y="1000125"/>
          <a:ext cx="2357438" cy="4517051"/>
        </p:xfrm>
        <a:graphic>
          <a:graphicData uri="http://schemas.openxmlformats.org/drawingml/2006/table">
            <a:tbl>
              <a:tblPr/>
              <a:tblGrid>
                <a:gridCol w="2357438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Βασικές αρχές επιτυχημένης λειτουργίας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4017" marR="24017" marT="8297" marB="0" horzOverflow="overflow">
                    <a:lnL>
                      <a:noFill/>
                    </a:lnL>
                    <a:lnR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468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Πρόσβαση στην Υπηρεσία όλο το 24ωρο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Πρώτο σημείο επαφής με τους πολίτες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Κάλυψη έως και 2.500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Καταγραφή ποιοτικών και ποσοτικών δεικτών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Ανάπτυξη προληπτικής ιατρικής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4017" marR="24017" marT="8297" marB="0" horzOverflow="overflow">
                    <a:lnL>
                      <a:noFill/>
                    </a:lnL>
                    <a:lnR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3155"/>
              </p:ext>
            </p:extLst>
          </p:nvPr>
        </p:nvGraphicFramePr>
        <p:xfrm>
          <a:off x="2500313" y="1000125"/>
          <a:ext cx="2500312" cy="4929188"/>
        </p:xfrm>
        <a:graphic>
          <a:graphicData uri="http://schemas.openxmlformats.org/drawingml/2006/table">
            <a:tbl>
              <a:tblPr/>
              <a:tblGrid>
                <a:gridCol w="2500312"/>
              </a:tblGrid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Στόχοι της Πρωτοβάθμιας Φροντίδας Υγείας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5022" marR="25022" marT="8644" marB="0" horzOverflow="overflow">
                    <a:lnL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4044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Πρόληψη της ασθένειας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Διάγνωση και θεραπεία της ασθένειας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Αποκατάσταση της υγείας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Εκτίμηση των αναγκών υγείας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Μείωση των ανισοτήτων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Παρακολούθηση της ποιότητας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5022" marR="25022" marT="8644" marB="0" horzOverflow="overflow">
                    <a:lnL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10423"/>
              </p:ext>
            </p:extLst>
          </p:nvPr>
        </p:nvGraphicFramePr>
        <p:xfrm>
          <a:off x="5000625" y="1000125"/>
          <a:ext cx="1928813" cy="4171387"/>
        </p:xfrm>
        <a:graphic>
          <a:graphicData uri="http://schemas.openxmlformats.org/drawingml/2006/table">
            <a:tbl>
              <a:tblPr/>
              <a:tblGrid>
                <a:gridCol w="1928813"/>
              </a:tblGrid>
              <a:tr h="1077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Εθνικές πολιτικές για την Πρωτοβάθμια Φροντίδα Υγείας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5022" marR="25022" marT="8644" marB="0" horzOverflow="overflow">
                    <a:lnL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</a:tr>
              <a:tr h="3065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Σύνδεση ΠΦΥ με την Κοινότητα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Ενίσχυση του ανθρώπινου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Οικονομική Υποστήριξη της ΠΦΥ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25022" marR="25022" marT="8644" marB="0" horzOverflow="overflow">
                    <a:lnL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97213"/>
              </p:ext>
            </p:extLst>
          </p:nvPr>
        </p:nvGraphicFramePr>
        <p:xfrm>
          <a:off x="6929438" y="1000125"/>
          <a:ext cx="2143125" cy="5137928"/>
        </p:xfrm>
        <a:graphic>
          <a:graphicData uri="http://schemas.openxmlformats.org/drawingml/2006/table">
            <a:tbl>
              <a:tblPr/>
              <a:tblGrid>
                <a:gridCol w="2143125"/>
              </a:tblGrid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Δραστηριότητες της Πρωτοβάθμια Φροντίδας Υγείας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25022" marR="25022" marT="8644" marB="0" horzOverflow="overflow">
                    <a:lnL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182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Εκπαίδευση πληθυσμού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Προώθηση της σωστής διατροφής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Παροχή μέτρων βασικής υγιεινής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Φροντίδα ευπαθών ομάδων πληθυσμού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Εμβολιασμός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Πρόληψη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Θεραπεία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25022" marR="25022" marT="8644" marB="0" horzOverflow="overflow">
                    <a:lnL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l-GR" dirty="0" smtClean="0"/>
              <a:t>Πρωτοβάθμια φροντίδα υγείας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26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Συμβολή της ΠΦΥ στην βελτίωση της </a:t>
            </a:r>
            <a:r>
              <a:rPr lang="el-GR" dirty="0" smtClean="0"/>
              <a:t>ποιότητας </a:t>
            </a:r>
            <a:r>
              <a:rPr lang="el-GR" dirty="0"/>
              <a:t>ζωής των τοπικών κοινωνιών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96544"/>
          </a:xfrm>
        </p:spPr>
        <p:txBody>
          <a:bodyPr/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Εκτίμηση των αναγκών υγείας του </a:t>
            </a:r>
            <a:r>
              <a:rPr lang="el-GR" dirty="0" smtClean="0">
                <a:solidFill>
                  <a:prstClr val="black"/>
                </a:solidFill>
              </a:rPr>
              <a:t>πληθυσμού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Μείωση των </a:t>
            </a:r>
            <a:r>
              <a:rPr lang="el-GR" dirty="0" smtClean="0">
                <a:solidFill>
                  <a:prstClr val="black"/>
                </a:solidFill>
              </a:rPr>
              <a:t>ανισοτήτων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prstClr val="black"/>
                </a:solidFill>
              </a:rPr>
              <a:t>Παρακολούθηση της ποιότητας των παρεχόμενων </a:t>
            </a:r>
            <a:r>
              <a:rPr lang="el-GR" dirty="0" smtClean="0">
                <a:solidFill>
                  <a:prstClr val="black"/>
                </a:solidFill>
              </a:rPr>
              <a:t>υπηρεσιών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2014</a:t>
            </a:r>
            <a:r>
              <a:rPr lang="el-GR" sz="2000" dirty="0" smtClean="0"/>
              <a:t>. Γεώργιος Πιερράκος</a:t>
            </a:r>
            <a:r>
              <a:rPr lang="el-GR" sz="2000" dirty="0"/>
              <a:t>. «Οργάνωση και Διοίκηση Πρωτοβάθμιας (Θ). </a:t>
            </a:r>
            <a:r>
              <a:rPr lang="el-GR" sz="2000" dirty="0" smtClean="0"/>
              <a:t>Ενότητα </a:t>
            </a:r>
            <a:r>
              <a:rPr lang="el-GR" sz="2000" dirty="0"/>
              <a:t>3: Δραστηριότητες και </a:t>
            </a:r>
            <a:r>
              <a:rPr lang="el-GR" sz="2000" dirty="0" smtClean="0"/>
              <a:t>λειτουργίες».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912</TotalTime>
  <Words>908</Words>
  <Application>Microsoft Office PowerPoint</Application>
  <PresentationFormat>Προβολή στην οθόνη (4:3)</PresentationFormat>
  <Paragraphs>128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template</vt:lpstr>
      <vt:lpstr>OC_template_updated</vt:lpstr>
      <vt:lpstr>Οργάνωση και Διοίκηση Πρωτοβάθμιας (Θ)</vt:lpstr>
      <vt:lpstr>Δραστηριότητες Πρωτοβάθμιας Φροντίδας Υγείας 1/2</vt:lpstr>
      <vt:lpstr>Επιτυχημένη λειτουργία της ΠΦΥ </vt:lpstr>
      <vt:lpstr>Δραστηριότητες πρωτοβάθμιας φροντίδας υγείας 2/2</vt:lpstr>
      <vt:lpstr>Πρωτοβάθμια φροντίδα υγείας</vt:lpstr>
      <vt:lpstr>Συμβολή της ΠΦΥ στην βελτίωση της ποιότητας ζωής των τοπικών κοινωνιών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48</cp:revision>
  <dcterms:created xsi:type="dcterms:W3CDTF">2015-05-15T11:55:06Z</dcterms:created>
  <dcterms:modified xsi:type="dcterms:W3CDTF">2015-07-20T12:29:38Z</dcterms:modified>
</cp:coreProperties>
</file>