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57" r:id="rId19"/>
    <p:sldId id="262" r:id="rId20"/>
    <p:sldId id="264" r:id="rId21"/>
    <p:sldId id="269" r:id="rId22"/>
    <p:sldId id="270"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2D35B-AF5A-4D4C-9E1F-95FF37DB4F4C}" type="slidenum">
              <a:rPr lang="el-GR" altLang="el-GR"/>
              <a:pPr/>
              <a:t>9</a:t>
            </a:fld>
            <a:endParaRPr lang="el-GR" altLang="el-G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77828-3173-4282-8CCF-1B8DAE38A881}" type="slidenum">
              <a:rPr lang="el-GR" altLang="el-GR"/>
              <a:pPr/>
              <a:t>10</a:t>
            </a:fld>
            <a:endParaRPr lang="el-GR" altLang="el-G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6DD65-C2E3-40DC-80F8-A720690B7F9B}" type="slidenum">
              <a:rPr lang="el-GR" altLang="el-GR"/>
              <a:pPr/>
              <a:t>11</a:t>
            </a:fld>
            <a:endParaRPr lang="el-GR" altLang="el-G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BEDB7-DCB5-4D39-8D03-F547998148CA}" type="slidenum">
              <a:rPr lang="el-GR" altLang="el-GR"/>
              <a:pPr/>
              <a:t>12</a:t>
            </a:fld>
            <a:endParaRPr lang="el-GR" altLang="el-G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DB620-F755-49A0-8C3D-3522A188FDB6}" type="slidenum">
              <a:rPr lang="el-GR" altLang="el-GR"/>
              <a:pPr/>
              <a:t>13</a:t>
            </a:fld>
            <a:endParaRPr lang="el-GR" altLang="el-G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5CB7B-6E0D-4975-A21A-870AB8C169A5}" type="slidenum">
              <a:rPr lang="el-GR" altLang="el-GR"/>
              <a:pPr/>
              <a:t>14</a:t>
            </a:fld>
            <a:endParaRPr lang="el-GR" altLang="el-G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B738F-D0BB-4D05-8E76-BF32B5C8A693}" type="slidenum">
              <a:rPr lang="el-GR" altLang="el-GR"/>
              <a:pPr/>
              <a:t>15</a:t>
            </a:fld>
            <a:endParaRPr lang="el-GR" altLang="el-G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AC604-5075-4552-B151-9CB85F1C5DB7}" type="slidenum">
              <a:rPr lang="el-GR" altLang="el-GR"/>
              <a:pPr/>
              <a:t>1</a:t>
            </a:fld>
            <a:endParaRPr lang="el-GR" alt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73B9-29FD-4894-8388-6B54FBB89DE9}" type="slidenum">
              <a:rPr lang="el-GR" altLang="el-GR"/>
              <a:pPr/>
              <a:t>2</a:t>
            </a:fld>
            <a:endParaRPr lang="el-GR" altLang="el-G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F4C1A-68EA-42EE-A698-EC67D5E659A1}" type="slidenum">
              <a:rPr lang="el-GR" altLang="el-GR"/>
              <a:pPr/>
              <a:t>3</a:t>
            </a:fld>
            <a:endParaRPr lang="el-GR" altLang="el-G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4D37F-3821-45AB-AEF2-23F73BDD41E9}" type="slidenum">
              <a:rPr lang="el-GR" altLang="el-GR"/>
              <a:pPr/>
              <a:t>4</a:t>
            </a:fld>
            <a:endParaRPr lang="el-GR" altLang="el-G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37443-1733-4FA0-86AE-D647D5295290}" type="slidenum">
              <a:rPr lang="el-GR" altLang="el-GR"/>
              <a:pPr/>
              <a:t>5</a:t>
            </a:fld>
            <a:endParaRPr lang="el-GR" altLang="el-G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07D27-8F9D-419C-B53B-2F235C0EAD73}" type="slidenum">
              <a:rPr lang="el-GR" altLang="el-GR"/>
              <a:pPr/>
              <a:t>6</a:t>
            </a:fld>
            <a:endParaRPr lang="el-GR" altLang="el-G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C5AFB-C5C1-4EB3-ADCC-43BC4B1195D4}" type="slidenum">
              <a:rPr lang="el-GR" altLang="el-GR"/>
              <a:pPr/>
              <a:t>7</a:t>
            </a:fld>
            <a:endParaRPr lang="el-GR" alt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FA1AA-1263-45D0-AA30-1BB19E0B3A5A}" type="slidenum">
              <a:rPr lang="el-GR" altLang="el-GR"/>
              <a:pPr/>
              <a:t>8</a:t>
            </a:fld>
            <a:endParaRPr lang="el-GR" altLang="el-G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9</a:t>
            </a:r>
            <a:r>
              <a:rPr lang="el-GR" sz="2600" dirty="0" smtClean="0"/>
              <a:t>:</a:t>
            </a:r>
            <a:r>
              <a:rPr lang="en-US" sz="2600" dirty="0" smtClean="0"/>
              <a:t> </a:t>
            </a:r>
            <a:r>
              <a:rPr lang="el-GR" sz="2600" dirty="0"/>
              <a:t>Δικαιώματα του </a:t>
            </a:r>
            <a:r>
              <a:rPr lang="el-GR" sz="2600" dirty="0" smtClean="0"/>
              <a:t>ασθενή</a:t>
            </a:r>
            <a:endParaRPr lang="en-US" sz="2600" dirty="0" smtClean="0"/>
          </a:p>
          <a:p>
            <a:pPr>
              <a:spcBef>
                <a:spcPts val="0"/>
              </a:spcBef>
            </a:pPr>
            <a:r>
              <a:rPr lang="el-GR" sz="2200" dirty="0"/>
              <a:t>Ευγενία </a:t>
            </a:r>
            <a:r>
              <a:rPr lang="el-GR" sz="2200" dirty="0" err="1"/>
              <a:t>Βλάχου</a:t>
            </a:r>
            <a:r>
              <a:rPr lang="el-GR" sz="2200" dirty="0"/>
              <a:t>, Ελένη Ευαγγέλου </a:t>
            </a:r>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altLang="el-GR" dirty="0" smtClean="0"/>
              <a:t>Νόμος </a:t>
            </a:r>
            <a:r>
              <a:rPr lang="el-GR" altLang="el-GR" dirty="0"/>
              <a:t>2071/92 ΦΕΚ 123 </a:t>
            </a:r>
            <a:r>
              <a:rPr lang="el-GR" altLang="el-GR" dirty="0" smtClean="0"/>
              <a:t>Τ.Α. Άρθρο </a:t>
            </a:r>
            <a:r>
              <a:rPr lang="el-GR" altLang="el-GR" dirty="0"/>
              <a:t>47</a:t>
            </a:r>
            <a:br>
              <a:rPr lang="el-GR" altLang="el-GR" dirty="0"/>
            </a:br>
            <a:r>
              <a:rPr lang="el-GR" altLang="el-GR" sz="3200" dirty="0" smtClean="0"/>
              <a:t>Τα δικαιώματα του νοσοκομειακού ασθενούς </a:t>
            </a:r>
            <a:r>
              <a:rPr lang="el-GR" altLang="el-GR" sz="2800" b="0" dirty="0" smtClean="0"/>
              <a:t>1/7</a:t>
            </a:r>
            <a:endParaRPr lang="el-GR" altLang="el-GR" sz="2800" b="0" dirty="0"/>
          </a:p>
        </p:txBody>
      </p:sp>
      <p:sp>
        <p:nvSpPr>
          <p:cNvPr id="12291" name="Rectangle 3"/>
          <p:cNvSpPr>
            <a:spLocks noGrp="1" noChangeArrowheads="1"/>
          </p:cNvSpPr>
          <p:nvPr>
            <p:ph idx="1"/>
          </p:nvPr>
        </p:nvSpPr>
        <p:spPr>
          <a:xfrm>
            <a:off x="323528" y="1988840"/>
            <a:ext cx="8568952" cy="4752528"/>
          </a:xfrm>
        </p:spPr>
        <p:txBody>
          <a:bodyPr>
            <a:normAutofit/>
          </a:bodyPr>
          <a:lstStyle/>
          <a:p>
            <a:r>
              <a:rPr lang="el-GR" altLang="el-GR" sz="2800" b="1" dirty="0" smtClean="0"/>
              <a:t>Ο </a:t>
            </a:r>
            <a:r>
              <a:rPr lang="el-GR" altLang="el-GR" sz="2800" b="1" dirty="0"/>
              <a:t>ασθενής έχει το δικαίωμα </a:t>
            </a:r>
            <a:r>
              <a:rPr lang="el-GR" altLang="el-GR" sz="2800" b="1" dirty="0">
                <a:solidFill>
                  <a:schemeClr val="accent5">
                    <a:lumMod val="50000"/>
                  </a:schemeClr>
                </a:solidFill>
              </a:rPr>
              <a:t>προσέγγισης</a:t>
            </a:r>
            <a:r>
              <a:rPr lang="el-GR" altLang="el-GR" sz="2800" b="1" dirty="0"/>
              <a:t> στις υπηρεσίες του νοσοκομείου, τις πλέον κατάλληλες για τη φύση της ασθένειάς </a:t>
            </a:r>
            <a:r>
              <a:rPr lang="el-GR" altLang="el-GR" sz="2800" b="1" dirty="0" smtClean="0"/>
              <a:t>του.</a:t>
            </a:r>
            <a:endParaRPr lang="el-GR" altLang="el-GR" sz="2800"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25884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l-GR" altLang="el-GR" dirty="0">
                <a:solidFill>
                  <a:prstClr val="white"/>
                </a:solidFill>
              </a:rPr>
              <a:t>Νόμος 2071/92 ΦΕΚ 123 Τ.Α. Άρθρο 47</a:t>
            </a:r>
            <a:br>
              <a:rPr lang="el-GR" altLang="el-GR" dirty="0">
                <a:solidFill>
                  <a:prstClr val="white"/>
                </a:solidFill>
              </a:rPr>
            </a:br>
            <a:r>
              <a:rPr lang="el-GR" altLang="el-GR" sz="3200" dirty="0">
                <a:solidFill>
                  <a:prstClr val="white"/>
                </a:solidFill>
              </a:rPr>
              <a:t>Τα δικαιώματα του νοσοκομειακού ασθενούς </a:t>
            </a:r>
            <a:r>
              <a:rPr lang="el-GR" altLang="el-GR" sz="2800" b="0" dirty="0" smtClean="0">
                <a:solidFill>
                  <a:prstClr val="white"/>
                </a:solidFill>
              </a:rPr>
              <a:t>2/7</a:t>
            </a:r>
            <a:endParaRPr lang="el-GR" altLang="el-GR" sz="3200" dirty="0"/>
          </a:p>
        </p:txBody>
      </p:sp>
      <p:sp>
        <p:nvSpPr>
          <p:cNvPr id="13315" name="Rectangle 3"/>
          <p:cNvSpPr>
            <a:spLocks noGrp="1" noChangeArrowheads="1"/>
          </p:cNvSpPr>
          <p:nvPr>
            <p:ph idx="1"/>
          </p:nvPr>
        </p:nvSpPr>
        <p:spPr>
          <a:xfrm>
            <a:off x="323528" y="1484784"/>
            <a:ext cx="8640960" cy="5256584"/>
          </a:xfrm>
        </p:spPr>
        <p:txBody>
          <a:bodyPr/>
          <a:lstStyle/>
          <a:p>
            <a:r>
              <a:rPr lang="el-GR" altLang="el-GR" b="1" dirty="0"/>
              <a:t>Ο ασθενής έχει το δικαίωμα της παροχής φροντίδας σ’ αυτόν με τον οφειλόμενο </a:t>
            </a:r>
            <a:r>
              <a:rPr lang="el-GR" altLang="el-GR" b="1" dirty="0">
                <a:solidFill>
                  <a:schemeClr val="accent5">
                    <a:lumMod val="50000"/>
                  </a:schemeClr>
                </a:solidFill>
              </a:rPr>
              <a:t>σεβασμό στην ανθρώπινη αξιοπρέπειά </a:t>
            </a:r>
            <a:r>
              <a:rPr lang="el-GR" altLang="el-GR" b="1" dirty="0" smtClean="0"/>
              <a:t>του.</a:t>
            </a:r>
            <a:endParaRPr lang="el-GR" altLang="el-GR" b="1" dirty="0"/>
          </a:p>
          <a:p>
            <a:pPr marL="355600" indent="0">
              <a:buNone/>
            </a:pPr>
            <a:r>
              <a:rPr lang="el-GR" altLang="el-GR" sz="2400" dirty="0" smtClean="0"/>
              <a:t>Δικαιούται </a:t>
            </a:r>
            <a:r>
              <a:rPr lang="el-GR" altLang="el-GR" sz="2400" dirty="0"/>
              <a:t>να φορά τα δικά του ρούχα όταν εξετάζεται , να ζητά παράσταση και άλλου ατόμου κατά την εξέταση, να μη μένει γυμνός περισσότερο απ’ όσο χρειάζεται, να αρνηθεί να εξεταστεί δημόσια ή παρουσία τρίτων ατόμων, να απαιτεί άτομα που δεν έχουν σχέση με τη νοσηλεία του να μη λάβουν γνώση της πάθησης του χωρίς την άδειά του, να έχει τη κατάλληλη διαμονή και </a:t>
            </a:r>
            <a:r>
              <a:rPr lang="el-GR" altLang="el-GR" sz="2400" dirty="0" smtClean="0"/>
              <a:t>μεταχείριση.</a:t>
            </a: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773570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altLang="el-GR" dirty="0">
                <a:solidFill>
                  <a:prstClr val="white"/>
                </a:solidFill>
              </a:rPr>
              <a:t>Νόμος 2071/92 ΦΕΚ 123 Τ.Α. Άρθρο 47</a:t>
            </a:r>
            <a:br>
              <a:rPr lang="el-GR" altLang="el-GR" dirty="0">
                <a:solidFill>
                  <a:prstClr val="white"/>
                </a:solidFill>
              </a:rPr>
            </a:br>
            <a:r>
              <a:rPr lang="el-GR" altLang="el-GR" sz="3200" dirty="0">
                <a:solidFill>
                  <a:prstClr val="white"/>
                </a:solidFill>
              </a:rPr>
              <a:t>Τα δικαιώματα του νοσοκομειακού ασθενούς </a:t>
            </a:r>
            <a:r>
              <a:rPr lang="el-GR" altLang="el-GR" sz="2800" b="0" dirty="0" smtClean="0">
                <a:solidFill>
                  <a:prstClr val="white"/>
                </a:solidFill>
              </a:rPr>
              <a:t>3/7</a:t>
            </a:r>
            <a:endParaRPr lang="el-GR" altLang="el-GR" sz="3200" dirty="0"/>
          </a:p>
        </p:txBody>
      </p:sp>
      <p:sp>
        <p:nvSpPr>
          <p:cNvPr id="15363" name="Rectangle 3"/>
          <p:cNvSpPr>
            <a:spLocks noGrp="1" noChangeArrowheads="1"/>
          </p:cNvSpPr>
          <p:nvPr>
            <p:ph idx="1"/>
          </p:nvPr>
        </p:nvSpPr>
        <p:spPr>
          <a:xfrm>
            <a:off x="323528" y="1484784"/>
            <a:ext cx="8424936" cy="5256584"/>
          </a:xfrm>
        </p:spPr>
        <p:txBody>
          <a:bodyPr>
            <a:normAutofit/>
          </a:bodyPr>
          <a:lstStyle/>
          <a:p>
            <a:r>
              <a:rPr lang="el-GR" altLang="el-GR" dirty="0" smtClean="0"/>
              <a:t>Ο </a:t>
            </a:r>
            <a:r>
              <a:rPr lang="el-GR" altLang="el-GR" dirty="0"/>
              <a:t>ασθενής δικαιούται να ζητήσει να </a:t>
            </a:r>
            <a:r>
              <a:rPr lang="el-GR" altLang="el-GR" b="1" dirty="0">
                <a:solidFill>
                  <a:schemeClr val="accent5">
                    <a:lumMod val="50000"/>
                  </a:schemeClr>
                </a:solidFill>
              </a:rPr>
              <a:t>πληροφορηθεί </a:t>
            </a:r>
            <a:r>
              <a:rPr lang="el-GR" altLang="el-GR" dirty="0" err="1"/>
              <a:t>ό,τι</a:t>
            </a:r>
            <a:r>
              <a:rPr lang="el-GR" altLang="el-GR" dirty="0"/>
              <a:t> αφορά στην κατάστασή </a:t>
            </a:r>
            <a:r>
              <a:rPr lang="el-GR" altLang="el-GR" dirty="0" smtClean="0"/>
              <a:t>του.</a:t>
            </a:r>
            <a:endParaRPr lang="el-GR" altLang="el-GR" dirty="0"/>
          </a:p>
          <a:p>
            <a:pPr marL="355600" indent="0">
              <a:buNone/>
            </a:pPr>
            <a:r>
              <a:rPr lang="el-GR" altLang="el-GR" dirty="0" smtClean="0"/>
              <a:t>Η </a:t>
            </a:r>
            <a:r>
              <a:rPr lang="el-GR" altLang="el-GR" dirty="0"/>
              <a:t>πληροφόρησή του πρέπει να του επιτρέπει να σχηματίσει πλήρη εικόνα της κατάστασής του και να λαμβάνει αποφάσεις ο ίδιος ή να μετέχει στη λήψη αποφάσεων που είναι δυνατόν να προδικάσουν τη μετέπειτα ζωή </a:t>
            </a:r>
            <a:r>
              <a:rPr lang="el-GR" altLang="el-GR" dirty="0" smtClean="0"/>
              <a:t>του.</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483041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l-GR" altLang="el-GR" dirty="0">
                <a:solidFill>
                  <a:prstClr val="white"/>
                </a:solidFill>
              </a:rPr>
              <a:t>Νόμος 2071/92 ΦΕΚ 123 Τ.Α. Άρθρο 47</a:t>
            </a:r>
            <a:br>
              <a:rPr lang="el-GR" altLang="el-GR" dirty="0">
                <a:solidFill>
                  <a:prstClr val="white"/>
                </a:solidFill>
              </a:rPr>
            </a:br>
            <a:r>
              <a:rPr lang="el-GR" altLang="el-GR" sz="3200" dirty="0">
                <a:solidFill>
                  <a:prstClr val="white"/>
                </a:solidFill>
              </a:rPr>
              <a:t>Τα δικαιώματα του νοσοκομειακού ασθενούς </a:t>
            </a:r>
            <a:r>
              <a:rPr lang="el-GR" altLang="el-GR" sz="2800" b="0" dirty="0" smtClean="0">
                <a:solidFill>
                  <a:prstClr val="white"/>
                </a:solidFill>
              </a:rPr>
              <a:t>4/7</a:t>
            </a:r>
            <a:endParaRPr lang="el-GR" altLang="el-GR" sz="3200" dirty="0"/>
          </a:p>
        </p:txBody>
      </p:sp>
      <p:sp>
        <p:nvSpPr>
          <p:cNvPr id="14339" name="Rectangle 3"/>
          <p:cNvSpPr>
            <a:spLocks noGrp="1" noChangeArrowheads="1"/>
          </p:cNvSpPr>
          <p:nvPr>
            <p:ph idx="1"/>
          </p:nvPr>
        </p:nvSpPr>
        <p:spPr>
          <a:xfrm>
            <a:off x="323528" y="2060848"/>
            <a:ext cx="8568952" cy="4680520"/>
          </a:xfrm>
        </p:spPr>
        <p:txBody>
          <a:bodyPr>
            <a:normAutofit/>
          </a:bodyPr>
          <a:lstStyle/>
          <a:p>
            <a:pPr>
              <a:lnSpc>
                <a:spcPct val="130000"/>
              </a:lnSpc>
            </a:pPr>
            <a:r>
              <a:rPr lang="el-GR" altLang="el-GR" sz="2800" dirty="0" smtClean="0"/>
              <a:t>Ο </a:t>
            </a:r>
            <a:r>
              <a:rPr lang="el-GR" altLang="el-GR" sz="2800" dirty="0"/>
              <a:t>ασθενής έχει το δικαίωμα να </a:t>
            </a:r>
            <a:r>
              <a:rPr lang="el-GR" altLang="el-GR" sz="2800" b="1" dirty="0">
                <a:solidFill>
                  <a:schemeClr val="accent5">
                    <a:lumMod val="50000"/>
                  </a:schemeClr>
                </a:solidFill>
              </a:rPr>
              <a:t>συγκατατεθεί ή να αρνηθεί</a:t>
            </a:r>
            <a:r>
              <a:rPr lang="el-GR" altLang="el-GR" sz="2800" dirty="0"/>
              <a:t> κάθε </a:t>
            </a:r>
            <a:r>
              <a:rPr lang="el-GR" altLang="el-GR" sz="2800" dirty="0" smtClean="0"/>
              <a:t>διαγνωστική </a:t>
            </a:r>
            <a:r>
              <a:rPr lang="el-GR" altLang="el-GR" sz="2800" dirty="0"/>
              <a:t>ή θεραπευτική </a:t>
            </a:r>
            <a:r>
              <a:rPr lang="el-GR" altLang="el-GR" sz="2800" dirty="0" smtClean="0"/>
              <a:t>πράξη.</a:t>
            </a:r>
            <a:endParaRPr lang="el-GR" alt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020195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l-GR" altLang="el-GR" dirty="0">
                <a:solidFill>
                  <a:prstClr val="white"/>
                </a:solidFill>
              </a:rPr>
              <a:t>Νόμος 2071/92 ΦΕΚ 123 Τ.Α. Άρθρο 47</a:t>
            </a:r>
            <a:br>
              <a:rPr lang="el-GR" altLang="el-GR" dirty="0">
                <a:solidFill>
                  <a:prstClr val="white"/>
                </a:solidFill>
              </a:rPr>
            </a:br>
            <a:r>
              <a:rPr lang="el-GR" altLang="el-GR" sz="3200" dirty="0">
                <a:solidFill>
                  <a:prstClr val="white"/>
                </a:solidFill>
              </a:rPr>
              <a:t>Τα δικαιώματα του νοσοκομειακού ασθενούς </a:t>
            </a:r>
            <a:r>
              <a:rPr lang="el-GR" altLang="el-GR" sz="2800" b="0" dirty="0" smtClean="0">
                <a:solidFill>
                  <a:prstClr val="white"/>
                </a:solidFill>
              </a:rPr>
              <a:t>5/7</a:t>
            </a:r>
            <a:endParaRPr lang="el-GR" altLang="el-GR" sz="3200" dirty="0"/>
          </a:p>
        </p:txBody>
      </p:sp>
      <p:sp>
        <p:nvSpPr>
          <p:cNvPr id="16387" name="Rectangle 3"/>
          <p:cNvSpPr>
            <a:spLocks noGrp="1" noChangeArrowheads="1"/>
          </p:cNvSpPr>
          <p:nvPr>
            <p:ph idx="1"/>
          </p:nvPr>
        </p:nvSpPr>
        <p:spPr/>
        <p:txBody>
          <a:bodyPr/>
          <a:lstStyle/>
          <a:p>
            <a:r>
              <a:rPr lang="el-GR" altLang="el-GR" dirty="0"/>
              <a:t>Ο ασθενής ή ο εκπρόσωπός του έχει το δικαίωμα </a:t>
            </a:r>
            <a:r>
              <a:rPr lang="el-GR" altLang="el-GR" b="1" dirty="0">
                <a:solidFill>
                  <a:schemeClr val="accent5">
                    <a:lumMod val="50000"/>
                  </a:schemeClr>
                </a:solidFill>
              </a:rPr>
              <a:t>να πληροφορηθεί  εκ των προτέρων</a:t>
            </a:r>
            <a:r>
              <a:rPr lang="el-GR" altLang="el-GR" dirty="0"/>
              <a:t> τους κινδύνους που ενδέχεται να παρουσιαστούν από ασυνήθεις ή πειραματικές διαγνωστικές ή θεραπευτικές πράξεις (μετά από συγκατάθεση, ανάκληση ανά πάσα στιγμή</a:t>
            </a:r>
            <a:r>
              <a:rPr lang="el-GR" altLang="el-GR" dirty="0" smtClean="0"/>
              <a:t>).</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748909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l-GR" altLang="el-GR" dirty="0">
                <a:solidFill>
                  <a:prstClr val="white"/>
                </a:solidFill>
              </a:rPr>
              <a:t>Νόμος 2071/92 ΦΕΚ 123 Τ.Α. Άρθρο 47</a:t>
            </a:r>
            <a:br>
              <a:rPr lang="el-GR" altLang="el-GR" dirty="0">
                <a:solidFill>
                  <a:prstClr val="white"/>
                </a:solidFill>
              </a:rPr>
            </a:br>
            <a:r>
              <a:rPr lang="el-GR" altLang="el-GR" sz="3200" dirty="0">
                <a:solidFill>
                  <a:prstClr val="white"/>
                </a:solidFill>
              </a:rPr>
              <a:t>Τα δικαιώματα του νοσοκομειακού ασθενούς </a:t>
            </a:r>
            <a:r>
              <a:rPr lang="el-GR" altLang="el-GR" sz="2800" b="0" dirty="0" smtClean="0">
                <a:solidFill>
                  <a:prstClr val="white"/>
                </a:solidFill>
              </a:rPr>
              <a:t>6/7</a:t>
            </a:r>
            <a:endParaRPr lang="el-GR" altLang="el-GR" sz="3200" dirty="0"/>
          </a:p>
        </p:txBody>
      </p:sp>
      <p:sp>
        <p:nvSpPr>
          <p:cNvPr id="17411" name="Rectangle 3"/>
          <p:cNvSpPr>
            <a:spLocks noGrp="1" noChangeArrowheads="1"/>
          </p:cNvSpPr>
          <p:nvPr>
            <p:ph idx="1"/>
          </p:nvPr>
        </p:nvSpPr>
        <p:spPr>
          <a:xfrm>
            <a:off x="323528" y="1916832"/>
            <a:ext cx="8568952" cy="4824536"/>
          </a:xfrm>
        </p:spPr>
        <p:txBody>
          <a:bodyPr>
            <a:normAutofit/>
          </a:bodyPr>
          <a:lstStyle/>
          <a:p>
            <a:r>
              <a:rPr lang="el-GR" altLang="el-GR" sz="2600" dirty="0" smtClean="0"/>
              <a:t>Ο </a:t>
            </a:r>
            <a:r>
              <a:rPr lang="el-GR" altLang="el-GR" sz="2600" dirty="0"/>
              <a:t>ασθενής έχει το δικαίωμα </a:t>
            </a:r>
            <a:r>
              <a:rPr lang="el-GR" altLang="el-GR" sz="2600" b="1" dirty="0">
                <a:solidFill>
                  <a:schemeClr val="accent5">
                    <a:lumMod val="50000"/>
                  </a:schemeClr>
                </a:solidFill>
              </a:rPr>
              <a:t>προστασίας της ιδιωτικής του </a:t>
            </a:r>
            <a:r>
              <a:rPr lang="el-GR" altLang="el-GR" sz="2600" b="1" dirty="0" smtClean="0">
                <a:solidFill>
                  <a:schemeClr val="accent5">
                    <a:lumMod val="50000"/>
                  </a:schemeClr>
                </a:solidFill>
              </a:rPr>
              <a:t>ζωής.</a:t>
            </a:r>
            <a:endParaRPr lang="el-GR" altLang="el-GR" sz="2600" b="1" dirty="0">
              <a:solidFill>
                <a:schemeClr val="accent5">
                  <a:lumMod val="50000"/>
                </a:schemeClr>
              </a:solidFill>
            </a:endParaRPr>
          </a:p>
          <a:p>
            <a:pPr marL="355600" indent="0">
              <a:buNone/>
            </a:pPr>
            <a:r>
              <a:rPr lang="el-GR" altLang="el-GR" dirty="0"/>
              <a:t>(Ο απόρρητος χαρακτήρας των πληροφοριών πρέπει να είναι εγγυημένος)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720836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l-GR" altLang="el-GR" dirty="0">
                <a:solidFill>
                  <a:prstClr val="white"/>
                </a:solidFill>
              </a:rPr>
              <a:t>Νόμος 2071/92 ΦΕΚ 123 Τ.Α. Άρθρο 47</a:t>
            </a:r>
            <a:br>
              <a:rPr lang="el-GR" altLang="el-GR" dirty="0">
                <a:solidFill>
                  <a:prstClr val="white"/>
                </a:solidFill>
              </a:rPr>
            </a:br>
            <a:r>
              <a:rPr lang="el-GR" altLang="el-GR" sz="3200" dirty="0">
                <a:solidFill>
                  <a:prstClr val="white"/>
                </a:solidFill>
              </a:rPr>
              <a:t>Τα δικαιώματα του νοσοκομειακού ασθενούς </a:t>
            </a:r>
            <a:r>
              <a:rPr lang="el-GR" altLang="el-GR" sz="2800" b="0" dirty="0" smtClean="0">
                <a:solidFill>
                  <a:prstClr val="white"/>
                </a:solidFill>
              </a:rPr>
              <a:t>7/7</a:t>
            </a:r>
            <a:endParaRPr lang="el-GR" altLang="el-GR" sz="3200" dirty="0"/>
          </a:p>
        </p:txBody>
      </p:sp>
      <p:sp>
        <p:nvSpPr>
          <p:cNvPr id="18435" name="Rectangle 3"/>
          <p:cNvSpPr>
            <a:spLocks noGrp="1" noChangeArrowheads="1"/>
          </p:cNvSpPr>
          <p:nvPr>
            <p:ph idx="1"/>
          </p:nvPr>
        </p:nvSpPr>
        <p:spPr/>
        <p:txBody>
          <a:bodyPr/>
          <a:lstStyle/>
          <a:p>
            <a:r>
              <a:rPr lang="el-GR" altLang="el-GR" dirty="0" smtClean="0"/>
              <a:t>Ο </a:t>
            </a:r>
            <a:r>
              <a:rPr lang="el-GR" altLang="el-GR" dirty="0"/>
              <a:t>ασθενής έχει το δικαίωμα του </a:t>
            </a:r>
            <a:r>
              <a:rPr lang="el-GR" altLang="el-GR" b="1" dirty="0">
                <a:solidFill>
                  <a:schemeClr val="accent5">
                    <a:lumMod val="50000"/>
                  </a:schemeClr>
                </a:solidFill>
              </a:rPr>
              <a:t>σεβασμού και της αναγνώρισης</a:t>
            </a:r>
            <a:r>
              <a:rPr lang="el-GR" altLang="el-GR" dirty="0"/>
              <a:t> των θρησκευτικών και ιδεολογικών του </a:t>
            </a:r>
            <a:r>
              <a:rPr lang="el-GR" altLang="el-GR" dirty="0" smtClean="0"/>
              <a:t>τοποθετήσεων.</a:t>
            </a:r>
            <a:endParaRPr lang="el-GR" altLang="el-GR" dirty="0"/>
          </a:p>
          <a:p>
            <a:r>
              <a:rPr lang="el-GR" altLang="el-GR" dirty="0"/>
              <a:t>Ο ασθενής έχει το δικαίωμα να </a:t>
            </a:r>
            <a:r>
              <a:rPr lang="el-GR" altLang="el-GR" b="1" dirty="0">
                <a:solidFill>
                  <a:schemeClr val="accent5">
                    <a:lumMod val="50000"/>
                  </a:schemeClr>
                </a:solidFill>
              </a:rPr>
              <a:t>παρουσιάσει ή να καταθέσει αρμοδίως διαμαρτυρίες και ενστάσεις</a:t>
            </a:r>
            <a:r>
              <a:rPr lang="el-GR" altLang="el-GR" dirty="0">
                <a:solidFill>
                  <a:schemeClr val="accent5">
                    <a:lumMod val="50000"/>
                  </a:schemeClr>
                </a:solidFill>
              </a:rPr>
              <a:t> </a:t>
            </a:r>
            <a:r>
              <a:rPr lang="el-GR" altLang="el-GR" dirty="0"/>
              <a:t>και να λάβει γνώση </a:t>
            </a:r>
            <a:r>
              <a:rPr lang="el-GR" altLang="el-GR"/>
              <a:t>των </a:t>
            </a:r>
            <a:r>
              <a:rPr lang="el-GR" altLang="el-GR" smtClean="0"/>
              <a:t>αποτελεσμάτων.</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862372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a:t>
            </a:r>
            <a:r>
              <a:rPr lang="en-US" sz="2000" dirty="0" smtClean="0"/>
              <a:t>9:</a:t>
            </a:r>
            <a:r>
              <a:rPr lang="el-GR" sz="2000" dirty="0"/>
              <a:t> </a:t>
            </a:r>
            <a:r>
              <a:rPr lang="el-GR" sz="2000"/>
              <a:t>Δικαιώματα </a:t>
            </a:r>
            <a:r>
              <a:rPr lang="el-GR" sz="2000" smtClean="0"/>
              <a:t>του ασθενή</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b="1" dirty="0"/>
              <a:t>Φυσικές ανάγκες</a:t>
            </a:r>
          </a:p>
          <a:p>
            <a:pPr lvl="1"/>
            <a:r>
              <a:rPr lang="el-GR" dirty="0"/>
              <a:t>Νερό, τροφή, οξυγόνο, ξεκούραση, θερμότητα, αποβολή αχρήστων, αποφυγή </a:t>
            </a:r>
            <a:r>
              <a:rPr lang="el-GR" dirty="0" smtClean="0"/>
              <a:t>πόνου</a:t>
            </a:r>
            <a:r>
              <a:rPr lang="en-US" dirty="0" smtClean="0"/>
              <a:t>.</a:t>
            </a:r>
            <a:endParaRPr lang="el-GR" dirty="0"/>
          </a:p>
          <a:p>
            <a:r>
              <a:rPr lang="el-GR" b="1" dirty="0"/>
              <a:t>Πνευματικές ανάγκες</a:t>
            </a:r>
          </a:p>
          <a:p>
            <a:pPr lvl="1"/>
            <a:r>
              <a:rPr lang="el-GR" dirty="0" smtClean="0"/>
              <a:t>Ασφάλειας</a:t>
            </a:r>
            <a:r>
              <a:rPr lang="en-US" dirty="0" smtClean="0"/>
              <a:t>.</a:t>
            </a:r>
            <a:endParaRPr lang="el-GR" dirty="0"/>
          </a:p>
          <a:p>
            <a:pPr lvl="1"/>
            <a:r>
              <a:rPr lang="el-GR" dirty="0" smtClean="0"/>
              <a:t>Κατανόησης</a:t>
            </a:r>
            <a:r>
              <a:rPr lang="en-US" dirty="0" smtClean="0"/>
              <a:t>.</a:t>
            </a:r>
            <a:endParaRPr lang="el-GR" dirty="0"/>
          </a:p>
          <a:p>
            <a:pPr lvl="1"/>
            <a:r>
              <a:rPr lang="el-GR" dirty="0" smtClean="0"/>
              <a:t>Ακρόασης</a:t>
            </a:r>
            <a:r>
              <a:rPr lang="en-US" dirty="0" smtClean="0"/>
              <a:t>.</a:t>
            </a:r>
            <a:endParaRPr lang="el-GR" dirty="0"/>
          </a:p>
          <a:p>
            <a:pPr lvl="1"/>
            <a:r>
              <a:rPr lang="el-GR" dirty="0" smtClean="0"/>
              <a:t>Ελπίδας</a:t>
            </a:r>
            <a:r>
              <a:rPr lang="en-US" dirty="0" smtClean="0"/>
              <a:t>.</a:t>
            </a:r>
            <a:endParaRPr lang="el-GR" dirty="0"/>
          </a:p>
          <a:p>
            <a:pPr lvl="1"/>
            <a:r>
              <a:rPr lang="el-GR" dirty="0" smtClean="0"/>
              <a:t>Στοργής</a:t>
            </a:r>
            <a:r>
              <a:rPr lang="en-US" dirty="0" smtClean="0"/>
              <a:t>.</a:t>
            </a:r>
            <a:endParaRPr lang="el-GR" dirty="0"/>
          </a:p>
          <a:p>
            <a:endParaRPr lang="el-GR" dirty="0"/>
          </a:p>
        </p:txBody>
      </p:sp>
      <p:sp>
        <p:nvSpPr>
          <p:cNvPr id="3" name="Τίτλος 2"/>
          <p:cNvSpPr>
            <a:spLocks noGrp="1"/>
          </p:cNvSpPr>
          <p:nvPr>
            <p:ph type="title"/>
          </p:nvPr>
        </p:nvSpPr>
        <p:spPr/>
        <p:txBody>
          <a:bodyPr/>
          <a:lstStyle/>
          <a:p>
            <a:r>
              <a:rPr lang="el-GR" dirty="0"/>
              <a:t>Ανάγκες των ασθενών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48748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idx="1"/>
          </p:nvPr>
        </p:nvSpPr>
        <p:spPr/>
        <p:txBody>
          <a:bodyPr>
            <a:normAutofit/>
          </a:bodyPr>
          <a:lstStyle/>
          <a:p>
            <a:r>
              <a:rPr lang="el-GR" altLang="el-GR" sz="2600" dirty="0"/>
              <a:t>Δικαίωμα είναι η ελευθερία του ανθρώπου να απολαμβάνει υπό έννομο τάξη τα </a:t>
            </a:r>
            <a:r>
              <a:rPr lang="el-GR" altLang="el-GR" sz="2600" dirty="0" smtClean="0"/>
              <a:t>αγαθά</a:t>
            </a:r>
            <a:r>
              <a:rPr lang="en-US" altLang="el-GR" sz="2600" dirty="0" smtClean="0"/>
              <a:t>.</a:t>
            </a:r>
            <a:endParaRPr lang="el-GR" altLang="el-GR" sz="2600" dirty="0"/>
          </a:p>
          <a:p>
            <a:r>
              <a:rPr lang="el-GR" altLang="el-GR" sz="2600" dirty="0"/>
              <a:t>Έννομη τάξη παρέχεται από: 	</a:t>
            </a:r>
          </a:p>
          <a:p>
            <a:pPr lvl="1"/>
            <a:r>
              <a:rPr lang="el-GR" altLang="el-GR" sz="2600" dirty="0"/>
              <a:t>την </a:t>
            </a:r>
            <a:r>
              <a:rPr lang="el-GR" altLang="el-GR" sz="2600" dirty="0" smtClean="0"/>
              <a:t>πολιτεία</a:t>
            </a:r>
            <a:r>
              <a:rPr lang="en-US" altLang="el-GR" sz="2600" dirty="0" smtClean="0"/>
              <a:t>,</a:t>
            </a:r>
            <a:endParaRPr lang="el-GR" altLang="el-GR" sz="2600" dirty="0"/>
          </a:p>
          <a:p>
            <a:pPr lvl="1"/>
            <a:r>
              <a:rPr lang="el-GR" altLang="el-GR" sz="2600" dirty="0"/>
              <a:t>τον ηθικό </a:t>
            </a:r>
            <a:r>
              <a:rPr lang="el-GR" altLang="el-GR" sz="2600" dirty="0" smtClean="0"/>
              <a:t>νόμο</a:t>
            </a:r>
            <a:r>
              <a:rPr lang="en-US" altLang="el-GR" sz="2600" dirty="0" smtClean="0"/>
              <a:t>.</a:t>
            </a:r>
            <a:endParaRPr lang="el-GR" altLang="el-GR" sz="2600" dirty="0"/>
          </a:p>
        </p:txBody>
      </p:sp>
      <p:sp>
        <p:nvSpPr>
          <p:cNvPr id="2" name="Τίτλος 1"/>
          <p:cNvSpPr>
            <a:spLocks noGrp="1"/>
          </p:cNvSpPr>
          <p:nvPr>
            <p:ph type="title"/>
          </p:nvPr>
        </p:nvSpPr>
        <p:spPr/>
        <p:txBody>
          <a:bodyPr/>
          <a:lstStyle/>
          <a:p>
            <a:r>
              <a:rPr lang="el-GR" dirty="0"/>
              <a:t>Δικαιώματα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261012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0" indent="0">
              <a:buNone/>
            </a:pPr>
            <a:r>
              <a:rPr lang="el-GR" altLang="el-GR" b="1" dirty="0" smtClean="0"/>
              <a:t>Νομικά και Ηθικά</a:t>
            </a:r>
            <a:endParaRPr lang="el-GR" altLang="el-GR" b="1" dirty="0"/>
          </a:p>
          <a:p>
            <a:r>
              <a:rPr lang="el-GR" altLang="el-GR" dirty="0" smtClean="0"/>
              <a:t>Το </a:t>
            </a:r>
            <a:r>
              <a:rPr lang="el-GR" altLang="el-GR" dirty="0"/>
              <a:t>δικαίωμα της </a:t>
            </a:r>
            <a:r>
              <a:rPr lang="el-GR" altLang="el-GR" dirty="0" smtClean="0"/>
              <a:t>ενημέρωσης.</a:t>
            </a:r>
            <a:endParaRPr lang="el-GR" altLang="el-GR" dirty="0"/>
          </a:p>
          <a:p>
            <a:r>
              <a:rPr lang="el-GR" altLang="el-GR" dirty="0" smtClean="0"/>
              <a:t>Το </a:t>
            </a:r>
            <a:r>
              <a:rPr lang="el-GR" altLang="el-GR" dirty="0"/>
              <a:t>δικαίωμα του </a:t>
            </a:r>
            <a:r>
              <a:rPr lang="el-GR" altLang="el-GR" dirty="0" smtClean="0"/>
              <a:t>σεβασμού.</a:t>
            </a:r>
            <a:endParaRPr lang="el-GR" altLang="el-GR" dirty="0"/>
          </a:p>
          <a:p>
            <a:r>
              <a:rPr lang="el-GR" altLang="el-GR" dirty="0" smtClean="0"/>
              <a:t>Το </a:t>
            </a:r>
            <a:r>
              <a:rPr lang="el-GR" altLang="el-GR" dirty="0"/>
              <a:t>δικαίωμα της </a:t>
            </a:r>
            <a:r>
              <a:rPr lang="el-GR" altLang="el-GR" dirty="0" smtClean="0"/>
              <a:t>συμμετοχής.</a:t>
            </a:r>
            <a:endParaRPr lang="el-GR" altLang="el-GR" dirty="0"/>
          </a:p>
          <a:p>
            <a:r>
              <a:rPr lang="el-GR" altLang="el-GR" dirty="0" smtClean="0"/>
              <a:t>Το </a:t>
            </a:r>
            <a:r>
              <a:rPr lang="el-GR" altLang="el-GR" dirty="0"/>
              <a:t>δικαίωμα της ίσης </a:t>
            </a:r>
            <a:r>
              <a:rPr lang="el-GR" altLang="el-GR" dirty="0" smtClean="0"/>
              <a:t>μεταχείρισης.</a:t>
            </a:r>
            <a:endParaRPr lang="el-GR" altLang="el-GR" dirty="0"/>
          </a:p>
        </p:txBody>
      </p:sp>
      <p:sp>
        <p:nvSpPr>
          <p:cNvPr id="2" name="Τίτλος 1"/>
          <p:cNvSpPr>
            <a:spLocks noGrp="1"/>
          </p:cNvSpPr>
          <p:nvPr>
            <p:ph type="title"/>
          </p:nvPr>
        </p:nvSpPr>
        <p:spPr/>
        <p:txBody>
          <a:bodyPr/>
          <a:lstStyle/>
          <a:p>
            <a:r>
              <a:rPr lang="el-GR" dirty="0"/>
              <a:t>Δικαιώματα ασθενών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32631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lnSpcReduction="10000"/>
          </a:bodyPr>
          <a:lstStyle/>
          <a:p>
            <a:r>
              <a:rPr lang="el-GR" altLang="el-GR" b="1" dirty="0"/>
              <a:t>ΝΟΜΙΚΑ </a:t>
            </a:r>
            <a:r>
              <a:rPr lang="el-GR" altLang="el-GR" dirty="0"/>
              <a:t>παρέχεται δια του </a:t>
            </a:r>
            <a:r>
              <a:rPr lang="el-GR" altLang="el-GR" dirty="0" smtClean="0"/>
              <a:t>νόμου.</a:t>
            </a:r>
            <a:endParaRPr lang="el-GR" altLang="el-GR" dirty="0"/>
          </a:p>
          <a:p>
            <a:r>
              <a:rPr lang="el-GR" altLang="el-GR" b="1" dirty="0"/>
              <a:t>ΗΘΙΚΑ</a:t>
            </a:r>
            <a:r>
              <a:rPr lang="el-GR" altLang="el-GR" dirty="0"/>
              <a:t> στηρίζεται:</a:t>
            </a:r>
          </a:p>
          <a:p>
            <a:pPr lvl="1"/>
            <a:r>
              <a:rPr lang="el-GR" altLang="el-GR" dirty="0"/>
              <a:t>στην ελευθερία του </a:t>
            </a:r>
            <a:r>
              <a:rPr lang="el-GR" altLang="el-GR" dirty="0" smtClean="0"/>
              <a:t>ασθενούς,</a:t>
            </a:r>
            <a:endParaRPr lang="el-GR" altLang="el-GR" dirty="0"/>
          </a:p>
          <a:p>
            <a:pPr lvl="1"/>
            <a:r>
              <a:rPr lang="el-GR" altLang="el-GR" dirty="0"/>
              <a:t>στην </a:t>
            </a:r>
            <a:r>
              <a:rPr lang="el-GR" altLang="el-GR" dirty="0" smtClean="0"/>
              <a:t>φιλαλήθεια,</a:t>
            </a:r>
            <a:endParaRPr lang="el-GR" altLang="el-GR" dirty="0"/>
          </a:p>
          <a:p>
            <a:pPr lvl="1"/>
            <a:r>
              <a:rPr lang="el-GR" altLang="el-GR" dirty="0"/>
              <a:t>στην καλοσύνη </a:t>
            </a:r>
            <a:r>
              <a:rPr lang="el-GR" altLang="el-GR" dirty="0" smtClean="0"/>
              <a:t>– ωφελιμότητα.</a:t>
            </a:r>
            <a:endParaRPr lang="el-GR" altLang="el-GR" dirty="0"/>
          </a:p>
          <a:p>
            <a:r>
              <a:rPr lang="el-GR" altLang="el-GR" b="1" dirty="0" smtClean="0"/>
              <a:t>Είδη </a:t>
            </a:r>
            <a:r>
              <a:rPr lang="el-GR" altLang="el-GR" b="1" dirty="0"/>
              <a:t>πληροφοριών στους πολίτες</a:t>
            </a:r>
          </a:p>
          <a:p>
            <a:pPr lvl="1"/>
            <a:r>
              <a:rPr lang="el-GR" altLang="el-GR" dirty="0"/>
              <a:t>Πληροφορίες σχετικά με:</a:t>
            </a:r>
          </a:p>
          <a:p>
            <a:pPr lvl="2" indent="-334963">
              <a:buFont typeface="Wingdings" panose="05000000000000000000" pitchFamily="2" charset="2"/>
              <a:buChar char="ü"/>
            </a:pPr>
            <a:r>
              <a:rPr lang="el-GR" altLang="el-GR" dirty="0"/>
              <a:t>την προαγωγή της </a:t>
            </a:r>
            <a:r>
              <a:rPr lang="el-GR" altLang="el-GR" dirty="0" smtClean="0"/>
              <a:t>υγείας,</a:t>
            </a:r>
            <a:endParaRPr lang="el-GR" altLang="el-GR" dirty="0"/>
          </a:p>
          <a:p>
            <a:pPr lvl="2" indent="-334963">
              <a:buFont typeface="Wingdings" panose="05000000000000000000" pitchFamily="2" charset="2"/>
              <a:buChar char="ü"/>
            </a:pPr>
            <a:r>
              <a:rPr lang="el-GR" altLang="el-GR" dirty="0"/>
              <a:t>την πρόληψη της </a:t>
            </a:r>
            <a:r>
              <a:rPr lang="el-GR" altLang="el-GR" dirty="0" smtClean="0"/>
              <a:t>ασθένειας,</a:t>
            </a:r>
            <a:endParaRPr lang="el-GR" altLang="el-GR" dirty="0"/>
          </a:p>
          <a:p>
            <a:pPr lvl="2" indent="-334963">
              <a:buFont typeface="Wingdings" panose="05000000000000000000" pitchFamily="2" charset="2"/>
              <a:buChar char="ü"/>
            </a:pPr>
            <a:r>
              <a:rPr lang="el-GR" altLang="el-GR" dirty="0"/>
              <a:t>το σύστημα </a:t>
            </a:r>
            <a:r>
              <a:rPr lang="el-GR" altLang="el-GR" dirty="0" smtClean="0"/>
              <a:t>υγείας.</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3" name="Τίτλος 2"/>
          <p:cNvSpPr>
            <a:spLocks noGrp="1"/>
          </p:cNvSpPr>
          <p:nvPr>
            <p:ph type="title"/>
          </p:nvPr>
        </p:nvSpPr>
        <p:spPr/>
        <p:txBody>
          <a:bodyPr/>
          <a:lstStyle/>
          <a:p>
            <a:r>
              <a:rPr lang="el-GR" dirty="0"/>
              <a:t>Το δικαίωμα της ενημέρωσης</a:t>
            </a:r>
            <a:br>
              <a:rPr lang="el-GR" dirty="0"/>
            </a:br>
            <a:r>
              <a:rPr lang="el-GR" dirty="0"/>
              <a:t>Θεμελιώνεται και νομικά </a:t>
            </a:r>
            <a:r>
              <a:rPr lang="el-GR" dirty="0" smtClean="0"/>
              <a:t>και </a:t>
            </a:r>
            <a:r>
              <a:rPr lang="el-GR" dirty="0"/>
              <a:t>ηθικά</a:t>
            </a:r>
          </a:p>
        </p:txBody>
      </p:sp>
    </p:spTree>
    <p:extLst>
      <p:ext uri="{BB962C8B-B14F-4D97-AF65-F5344CB8AC3E}">
        <p14:creationId xmlns:p14="http://schemas.microsoft.com/office/powerpoint/2010/main" val="370745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l-GR" altLang="el-GR" b="1" dirty="0" smtClean="0"/>
              <a:t>Είδη </a:t>
            </a:r>
            <a:r>
              <a:rPr lang="el-GR" altLang="el-GR" b="1" dirty="0"/>
              <a:t>πληροφοριών στους ασθενείς</a:t>
            </a:r>
          </a:p>
          <a:p>
            <a:pPr lvl="1"/>
            <a:r>
              <a:rPr lang="el-GR" altLang="el-GR" dirty="0"/>
              <a:t>Πληροφορίες σχετικά </a:t>
            </a:r>
            <a:r>
              <a:rPr lang="el-GR" altLang="el-GR" dirty="0" smtClean="0"/>
              <a:t>με:</a:t>
            </a:r>
            <a:endParaRPr lang="el-GR" altLang="el-GR" dirty="0"/>
          </a:p>
          <a:p>
            <a:pPr lvl="2" indent="-334963">
              <a:buFont typeface="Wingdings" panose="05000000000000000000" pitchFamily="2" charset="2"/>
              <a:buChar char="ü"/>
            </a:pPr>
            <a:r>
              <a:rPr lang="el-GR" altLang="el-GR" dirty="0"/>
              <a:t>την </a:t>
            </a:r>
            <a:r>
              <a:rPr lang="el-GR" altLang="el-GR" dirty="0" smtClean="0"/>
              <a:t>διάγνωση,</a:t>
            </a:r>
            <a:endParaRPr lang="el-GR" altLang="el-GR" dirty="0"/>
          </a:p>
          <a:p>
            <a:pPr lvl="2" indent="-334963">
              <a:buFont typeface="Wingdings" panose="05000000000000000000" pitchFamily="2" charset="2"/>
              <a:buChar char="ü"/>
            </a:pPr>
            <a:r>
              <a:rPr lang="el-GR" altLang="el-GR" dirty="0"/>
              <a:t>τη </a:t>
            </a:r>
            <a:r>
              <a:rPr lang="el-GR" altLang="el-GR" dirty="0" smtClean="0"/>
              <a:t>θεραπεία,</a:t>
            </a:r>
            <a:endParaRPr lang="el-GR" altLang="el-GR" dirty="0"/>
          </a:p>
          <a:p>
            <a:pPr lvl="2" indent="-334963">
              <a:buFont typeface="Wingdings" panose="05000000000000000000" pitchFamily="2" charset="2"/>
              <a:buChar char="ü"/>
            </a:pPr>
            <a:r>
              <a:rPr lang="el-GR" altLang="el-GR" dirty="0"/>
              <a:t>την </a:t>
            </a:r>
            <a:r>
              <a:rPr lang="el-GR" altLang="el-GR" dirty="0" smtClean="0"/>
              <a:t>πρόγνωση.</a:t>
            </a:r>
            <a:endParaRPr lang="el-GR" altLang="el-GR" dirty="0"/>
          </a:p>
          <a:p>
            <a:pPr lvl="2" indent="-334963">
              <a:buFont typeface="Wingdings" panose="05000000000000000000" pitchFamily="2" charset="2"/>
              <a:buChar char="ü"/>
            </a:pP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Τίτλος 2"/>
          <p:cNvSpPr>
            <a:spLocks noGrp="1"/>
          </p:cNvSpPr>
          <p:nvPr>
            <p:ph type="title"/>
          </p:nvPr>
        </p:nvSpPr>
        <p:spPr/>
        <p:txBody>
          <a:bodyPr/>
          <a:lstStyle/>
          <a:p>
            <a:r>
              <a:rPr lang="el-GR" dirty="0"/>
              <a:t>Το δικαίωμα της ενημέρωσης</a:t>
            </a:r>
          </a:p>
        </p:txBody>
      </p:sp>
    </p:spTree>
    <p:extLst>
      <p:ext uri="{BB962C8B-B14F-4D97-AF65-F5344CB8AC3E}">
        <p14:creationId xmlns:p14="http://schemas.microsoft.com/office/powerpoint/2010/main" val="347600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23528" y="1484784"/>
            <a:ext cx="8712968" cy="5256584"/>
          </a:xfrm>
        </p:spPr>
        <p:txBody>
          <a:bodyPr>
            <a:normAutofit/>
          </a:bodyPr>
          <a:lstStyle/>
          <a:p>
            <a:r>
              <a:rPr lang="el-GR" altLang="el-GR" sz="2600" dirty="0" smtClean="0"/>
              <a:t>Εξατομικευμένη φροντίδα.</a:t>
            </a:r>
            <a:endParaRPr lang="el-GR" altLang="el-GR" sz="2600" dirty="0"/>
          </a:p>
          <a:p>
            <a:r>
              <a:rPr lang="el-GR" altLang="el-GR" sz="2600" dirty="0" smtClean="0"/>
              <a:t>Το </a:t>
            </a:r>
            <a:r>
              <a:rPr lang="el-GR" altLang="el-GR" sz="2600" dirty="0"/>
              <a:t>δικαίωμα της </a:t>
            </a:r>
            <a:r>
              <a:rPr lang="el-GR" altLang="el-GR" sz="2600" dirty="0" smtClean="0"/>
              <a:t>εχεμύθειας.</a:t>
            </a:r>
            <a:endParaRPr lang="el-GR" altLang="el-GR" sz="2600" dirty="0"/>
          </a:p>
          <a:p>
            <a:r>
              <a:rPr lang="el-GR" altLang="el-GR" sz="2600" dirty="0" smtClean="0"/>
              <a:t>Η </a:t>
            </a:r>
            <a:r>
              <a:rPr lang="el-GR" altLang="el-GR" sz="2600" dirty="0"/>
              <a:t>τήρηση του </a:t>
            </a:r>
            <a:r>
              <a:rPr lang="el-GR" altLang="el-GR" sz="2600" dirty="0" smtClean="0"/>
              <a:t>απορρήτου.</a:t>
            </a:r>
            <a:endParaRPr lang="el-GR" altLang="el-GR" sz="2600" dirty="0"/>
          </a:p>
          <a:p>
            <a:r>
              <a:rPr lang="el-GR" altLang="el-GR" sz="2600" dirty="0" smtClean="0"/>
              <a:t>Το </a:t>
            </a:r>
            <a:r>
              <a:rPr lang="el-GR" altLang="el-GR" sz="2600" dirty="0"/>
              <a:t>δικαίωμα της άρνησης </a:t>
            </a:r>
            <a:r>
              <a:rPr lang="el-GR" altLang="el-GR" sz="2600" dirty="0" smtClean="0"/>
              <a:t>θεραπείας.</a:t>
            </a:r>
            <a:endParaRPr lang="el-GR" altLang="el-GR" sz="2600" dirty="0"/>
          </a:p>
          <a:p>
            <a:r>
              <a:rPr lang="el-GR" altLang="el-GR" sz="2600" dirty="0" smtClean="0"/>
              <a:t>Άρνηση </a:t>
            </a:r>
            <a:r>
              <a:rPr lang="el-GR" altLang="el-GR" sz="2600" dirty="0"/>
              <a:t>να γίνει αντικείμενο </a:t>
            </a:r>
            <a:r>
              <a:rPr lang="el-GR" altLang="el-GR" sz="2600" dirty="0" smtClean="0"/>
              <a:t>πειραμάτων.</a:t>
            </a:r>
            <a:endParaRPr lang="el-GR" altLang="el-GR" sz="2600" dirty="0"/>
          </a:p>
          <a:p>
            <a:r>
              <a:rPr lang="el-GR" altLang="el-GR" sz="2600" dirty="0" smtClean="0"/>
              <a:t>Το </a:t>
            </a:r>
            <a:r>
              <a:rPr lang="el-GR" altLang="el-GR" sz="2600" dirty="0"/>
              <a:t>δικαίωμα της άρνησης να γίνει αντικείμενο </a:t>
            </a:r>
            <a:r>
              <a:rPr lang="el-GR" altLang="el-GR" sz="2600" dirty="0" smtClean="0"/>
              <a:t>εκπαίδευσης.</a:t>
            </a:r>
            <a:endParaRPr lang="el-GR" altLang="el-GR" sz="2600" dirty="0"/>
          </a:p>
          <a:p>
            <a:r>
              <a:rPr lang="el-GR" altLang="el-GR" sz="2600" dirty="0" smtClean="0"/>
              <a:t>Το </a:t>
            </a:r>
            <a:r>
              <a:rPr lang="el-GR" altLang="el-GR" sz="2600" dirty="0"/>
              <a:t>δικαίωμα να πεθάνει με </a:t>
            </a:r>
            <a:r>
              <a:rPr lang="el-GR" altLang="el-GR" sz="2600" dirty="0" smtClean="0"/>
              <a:t>αξιοπρέπεια.</a:t>
            </a:r>
            <a:endParaRPr lang="el-GR" altLang="el-GR" sz="26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3" name="Τίτλος 2"/>
          <p:cNvSpPr>
            <a:spLocks noGrp="1"/>
          </p:cNvSpPr>
          <p:nvPr>
            <p:ph type="title"/>
          </p:nvPr>
        </p:nvSpPr>
        <p:spPr/>
        <p:txBody>
          <a:bodyPr/>
          <a:lstStyle/>
          <a:p>
            <a:r>
              <a:rPr lang="el-GR" dirty="0"/>
              <a:t>Το δικαίωμα του σεβασμού σημαίνει</a:t>
            </a:r>
          </a:p>
        </p:txBody>
      </p:sp>
    </p:spTree>
    <p:extLst>
      <p:ext uri="{BB962C8B-B14F-4D97-AF65-F5344CB8AC3E}">
        <p14:creationId xmlns:p14="http://schemas.microsoft.com/office/powerpoint/2010/main" val="238017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l-GR" altLang="el-GR" dirty="0"/>
              <a:t>Για να μπορούν οι άρρωστοι να συμμετέχουν στη φροντίδα τους, πρέπει να </a:t>
            </a:r>
            <a:r>
              <a:rPr lang="el-GR" altLang="el-GR" dirty="0" smtClean="0"/>
              <a:t>γνωρίζουν:</a:t>
            </a:r>
            <a:endParaRPr lang="el-GR" altLang="el-GR" dirty="0"/>
          </a:p>
          <a:p>
            <a:pPr lvl="1"/>
            <a:r>
              <a:rPr lang="el-GR" altLang="el-GR" dirty="0"/>
              <a:t>Τι ερωτήσεις πρέπει να </a:t>
            </a:r>
            <a:r>
              <a:rPr lang="el-GR" altLang="el-GR" dirty="0" smtClean="0"/>
              <a:t>κάνουν.</a:t>
            </a:r>
            <a:endParaRPr lang="el-GR" altLang="el-GR" dirty="0"/>
          </a:p>
          <a:p>
            <a:pPr lvl="1"/>
            <a:r>
              <a:rPr lang="el-GR" altLang="el-GR" dirty="0"/>
              <a:t>Το ρόλο κάθε επιστήμονα </a:t>
            </a:r>
            <a:r>
              <a:rPr lang="el-GR" altLang="el-GR" dirty="0" smtClean="0"/>
              <a:t>υγείας.</a:t>
            </a:r>
            <a:endParaRPr lang="el-GR" altLang="el-GR" dirty="0"/>
          </a:p>
          <a:p>
            <a:pPr lvl="1"/>
            <a:r>
              <a:rPr lang="el-GR" altLang="el-GR" dirty="0"/>
              <a:t>Τους τρόπους </a:t>
            </a:r>
            <a:r>
              <a:rPr lang="el-GR" altLang="el-GR" dirty="0" smtClean="0"/>
              <a:t>συμμετοχής.</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a:t>Το δικαίωμα της συμμετοχής</a:t>
            </a:r>
          </a:p>
        </p:txBody>
      </p:sp>
    </p:spTree>
    <p:extLst>
      <p:ext uri="{BB962C8B-B14F-4D97-AF65-F5344CB8AC3E}">
        <p14:creationId xmlns:p14="http://schemas.microsoft.com/office/powerpoint/2010/main" val="127774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buFont typeface="Wingdings" pitchFamily="2" charset="2"/>
              <a:buNone/>
            </a:pPr>
            <a:r>
              <a:rPr lang="el-GR" altLang="el-GR" b="1" dirty="0" smtClean="0"/>
              <a:t>Βασίζεται</a:t>
            </a:r>
            <a:r>
              <a:rPr lang="el-GR" altLang="el-GR" b="1" dirty="0"/>
              <a:t>:</a:t>
            </a:r>
          </a:p>
          <a:p>
            <a:pPr>
              <a:spcAft>
                <a:spcPts val="1800"/>
              </a:spcAft>
            </a:pPr>
            <a:r>
              <a:rPr lang="el-GR" altLang="el-GR" b="1" dirty="0"/>
              <a:t>Στη διακήρυξη του Ο.Η.Ε.</a:t>
            </a:r>
          </a:p>
          <a:p>
            <a:r>
              <a:rPr lang="el-GR" altLang="el-GR" b="1" dirty="0"/>
              <a:t>Στον Διεθνή και Ελληνικό Κώδικα </a:t>
            </a:r>
            <a:r>
              <a:rPr lang="el-GR" altLang="el-GR" b="1" dirty="0" smtClean="0"/>
              <a:t>Δεοντολογίας.</a:t>
            </a:r>
            <a:endParaRPr lang="el-GR" altLang="el-GR" b="1"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3" name="Τίτλος 2"/>
          <p:cNvSpPr>
            <a:spLocks noGrp="1"/>
          </p:cNvSpPr>
          <p:nvPr>
            <p:ph type="title"/>
          </p:nvPr>
        </p:nvSpPr>
        <p:spPr/>
        <p:txBody>
          <a:bodyPr/>
          <a:lstStyle/>
          <a:p>
            <a:r>
              <a:rPr lang="el-GR" dirty="0"/>
              <a:t>Το δικαίωμα της ίσης μεταχείρισης</a:t>
            </a:r>
          </a:p>
        </p:txBody>
      </p:sp>
    </p:spTree>
    <p:extLst>
      <p:ext uri="{BB962C8B-B14F-4D97-AF65-F5344CB8AC3E}">
        <p14:creationId xmlns:p14="http://schemas.microsoft.com/office/powerpoint/2010/main" val="36247072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36</TotalTime>
  <Words>1210</Words>
  <Application>Microsoft Office PowerPoint</Application>
  <PresentationFormat>Προβολή στην οθόνη (4:3)</PresentationFormat>
  <Paragraphs>167</Paragraphs>
  <Slides>23</Slides>
  <Notes>22</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exo-opistho_simeiomata</vt:lpstr>
      <vt:lpstr>OC_template_updated</vt:lpstr>
      <vt:lpstr>Νομοθεσία /Δεοντολογία Νοσηλευτικού Επαγγέλματος</vt:lpstr>
      <vt:lpstr>Ανάγκες των ασθενών</vt:lpstr>
      <vt:lpstr>Δικαιώματα</vt:lpstr>
      <vt:lpstr>Δικαιώματα ασθενών</vt:lpstr>
      <vt:lpstr>Το δικαίωμα της ενημέρωσης Θεμελιώνεται και νομικά και ηθικά</vt:lpstr>
      <vt:lpstr>Το δικαίωμα της ενημέρωσης</vt:lpstr>
      <vt:lpstr>Το δικαίωμα του σεβασμού σημαίνει</vt:lpstr>
      <vt:lpstr>Το δικαίωμα της συμμετοχής</vt:lpstr>
      <vt:lpstr>Το δικαίωμα της ίσης μεταχείρισης</vt:lpstr>
      <vt:lpstr>Νόμος 2071/92 ΦΕΚ 123 Τ.Α. Άρθρο 47 Τα δικαιώματα του νοσοκομειακού ασθενούς 1/7</vt:lpstr>
      <vt:lpstr>Νόμος 2071/92 ΦΕΚ 123 Τ.Α. Άρθρο 47 Τα δικαιώματα του νοσοκομειακού ασθενούς 2/7</vt:lpstr>
      <vt:lpstr>Νόμος 2071/92 ΦΕΚ 123 Τ.Α. Άρθρο 47 Τα δικαιώματα του νοσοκομειακού ασθενούς 3/7</vt:lpstr>
      <vt:lpstr>Νόμος 2071/92 ΦΕΚ 123 Τ.Α. Άρθρο 47 Τα δικαιώματα του νοσοκομειακού ασθενούς 4/7</vt:lpstr>
      <vt:lpstr>Νόμος 2071/92 ΦΕΚ 123 Τ.Α. Άρθρο 47 Τα δικαιώματα του νοσοκομειακού ασθενούς 5/7</vt:lpstr>
      <vt:lpstr>Νόμος 2071/92 ΦΕΚ 123 Τ.Α. Άρθρο 47 Τα δικαιώματα του νοσοκομειακού ασθενούς 6/7</vt:lpstr>
      <vt:lpstr>Νόμος 2071/92 ΦΕΚ 123 Τ.Α. Άρθρο 47 Τα δικαιώματα του νοσοκομειακού ασθενούς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7</cp:revision>
  <dcterms:created xsi:type="dcterms:W3CDTF">2015-10-07T08:08:33Z</dcterms:created>
  <dcterms:modified xsi:type="dcterms:W3CDTF">2015-11-24T13:41:13Z</dcterms:modified>
</cp:coreProperties>
</file>