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57" r:id="rId10"/>
    <p:sldId id="262" r:id="rId11"/>
    <p:sldId id="264" r:id="rId12"/>
    <p:sldId id="275" r:id="rId13"/>
    <p:sldId id="276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DDC0A-9818-41B5-9785-F812346891A9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8ABF-4DB1-41E0-9296-36F4A2D7E3D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4A82"/>
                </a:solidFill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>
              <a:lnSpc>
                <a:spcPct val="112000"/>
              </a:lnSpc>
              <a:spcBef>
                <a:spcPts val="1200"/>
              </a:spcBef>
              <a:buFont typeface="Courier New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Kλικ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073-6D7F-4777-920A-A0A8CFDD0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8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D162-9B53-45C5-AC28-79ED4236869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58DB-60A9-4BB9-8A50-52C7D55E3D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28FE-5D05-4E74-941E-7FA4486374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5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5584-E8EE-4D26-9EA0-7D7C1A05D40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3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A6BA-0C86-4CD1-8049-BBDE3AF4378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86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F474-5DA6-430F-A7BC-23A2AA7D72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5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59C8-E682-4B67-849B-BF1C1E2174A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6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2F8F-73A0-43A5-8F11-32E2D220111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63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42A4-DDDC-484F-AAF3-4CFAC1897A5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AA2C33-15D4-43D4-9A2B-A5A8A935879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2/3/2015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88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channel/UCQeN59eYIXqVKAig5aS6KzA" TargetMode="External"/><Relationship Id="rId5" Type="http://schemas.openxmlformats.org/officeDocument/2006/relationships/hyperlink" Target="https://www.youtube.com/watch?v=RFncdUfaJNg" TargetMode="Externa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Λήψης Βιολογικών Υλικών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800" b="1" dirty="0" smtClean="0"/>
              <a:t>Ενότητα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Λήψη φλεβικού αίματος (Τεχνικά σημεία)</a:t>
            </a:r>
            <a:endParaRPr lang="en-US" sz="2800" dirty="0" smtClean="0"/>
          </a:p>
          <a:p>
            <a:r>
              <a:rPr lang="el-GR" sz="2400" dirty="0"/>
              <a:t>Αναστάσιος </a:t>
            </a:r>
            <a:r>
              <a:rPr lang="el-GR" sz="2400" dirty="0" err="1"/>
              <a:t>Κριεμπάρδης</a:t>
            </a:r>
            <a:endParaRPr lang="el-GR" sz="2400" dirty="0"/>
          </a:p>
          <a:p>
            <a:r>
              <a:rPr lang="el-GR" sz="2400" dirty="0"/>
              <a:t>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 2014</a:t>
            </a:r>
            <a:r>
              <a:rPr lang="el-GR" sz="2000" dirty="0" smtClean="0"/>
              <a:t>.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Τεχνικές Λήψης Βιολογικών </a:t>
            </a:r>
            <a:r>
              <a:rPr lang="el-GR" sz="2000" dirty="0" smtClean="0"/>
              <a:t>Υλικών</a:t>
            </a:r>
            <a:r>
              <a:rPr lang="en-US" sz="2000"/>
              <a:t> (E)</a:t>
            </a:r>
            <a:r>
              <a:rPr lang="el-GR" sz="2000" smtClean="0"/>
              <a:t>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Λήψη φλεβικού αίματος (Τεχνικά σημεία)».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3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7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Περίδεση – Περιχειρίδες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79512" y="1600200"/>
            <a:ext cx="6120680" cy="525780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Οι περιχειρίδες χρησιμοποιούνται για την απόφραξη της φλεβικής επιστροφής , αφήνοντας ελεύθερη την αρτηριακή ροή του αίματος, με αποτέλεσμα τη διόγκωση της φλέβας.</a:t>
            </a:r>
          </a:p>
          <a:p>
            <a:r>
              <a:rPr lang="el-GR" sz="2200" dirty="0" smtClean="0"/>
              <a:t>Τοποθετούνται 7-8</a:t>
            </a:r>
            <a:r>
              <a:rPr lang="en-US" sz="2200" dirty="0" smtClean="0"/>
              <a:t>cm</a:t>
            </a:r>
            <a:r>
              <a:rPr lang="el-GR" sz="2200" dirty="0" smtClean="0"/>
              <a:t> υψηλότερα από την περιοχή της παρακέντησης.</a:t>
            </a:r>
          </a:p>
          <a:p>
            <a:r>
              <a:rPr lang="el-GR" sz="2200" dirty="0" smtClean="0"/>
              <a:t>Μετά την περίδεση συνιστάται στον ασθενή να ανοιγοκλείνει μερικές φορές την παλάμη </a:t>
            </a:r>
            <a:r>
              <a:rPr lang="el-GR" sz="2200" dirty="0" smtClean="0">
                <a:sym typeface="Wingdings" pitchFamily="2" charset="2"/>
              </a:rPr>
              <a:t> διόγκωση φλεβών.</a:t>
            </a:r>
            <a:endParaRPr lang="el-GR" sz="2200" dirty="0" smtClean="0"/>
          </a:p>
          <a:p>
            <a:r>
              <a:rPr lang="el-GR" sz="2200" dirty="0" smtClean="0"/>
              <a:t>Μια σωστή περίδεση αφήνεται για χρόνο λιγότερο των 2 λεπτών.</a:t>
            </a:r>
            <a:endParaRPr lang="el-GR" sz="2200" dirty="0"/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 cstate="print"/>
          <a:srcRect l="28125" t="22914" r="29376" b="24582"/>
          <a:stretch>
            <a:fillRect/>
          </a:stretch>
        </p:blipFill>
        <p:spPr bwMode="auto">
          <a:xfrm>
            <a:off x="6012160" y="1817291"/>
            <a:ext cx="2982913" cy="2763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Περίδεση – Περιχειρίδες</a:t>
            </a:r>
            <a:r>
              <a:rPr lang="en-US" dirty="0" smtClean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286000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Phlebotomy: Tourniquet Application &amp; Palpation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 </a:t>
            </a:r>
            <a:r>
              <a:rPr lang="en-US" sz="1200" b="1" dirty="0" err="1" smtClean="0">
                <a:solidFill>
                  <a:prstClr val="black"/>
                </a:solidFill>
                <a:latin typeface="Calibri"/>
                <a:hlinkClick r:id="rId6"/>
              </a:rPr>
              <a:t>RxTN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  <a:hlinkClick r:id="rId6"/>
              </a:rPr>
              <a:t> Grant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9988" y="1741488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11663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τρόπου </a:t>
            </a:r>
            <a:r>
              <a:rPr lang="el-GR" dirty="0" err="1" smtClean="0"/>
              <a:t>φλεβοπαρακέντησης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Σύριγγα</a:t>
            </a:r>
            <a:r>
              <a:rPr lang="el-GR" dirty="0" smtClean="0"/>
              <a:t>, ανάλογα με την ποσότητα αίματος επιλέγεται η αντίστοιχη χωρητικότητα της σύριγγας και ανάλογα με τη διάμετρο φλέβας η αντίστοιχη διάμετρος της βελόνας.</a:t>
            </a:r>
          </a:p>
          <a:p>
            <a:r>
              <a:rPr lang="el-GR" b="1" dirty="0" smtClean="0"/>
              <a:t>Πεταλούδα</a:t>
            </a:r>
            <a:r>
              <a:rPr lang="el-GR" dirty="0" smtClean="0"/>
              <a:t>, εξασφαλίζεται η σταθερότητα της βελόνας.</a:t>
            </a:r>
          </a:p>
          <a:p>
            <a:r>
              <a:rPr lang="el-GR" b="1" dirty="0" err="1" smtClean="0"/>
              <a:t>Φλεβοκαθτήρας</a:t>
            </a:r>
            <a:r>
              <a:rPr lang="el-GR" dirty="0" smtClean="0"/>
              <a:t>, επιλέγεται στην περίπτωση πολλαπλών λήψεων</a:t>
            </a:r>
            <a:r>
              <a:rPr lang="en-US" dirty="0" smtClean="0"/>
              <a:t> </a:t>
            </a:r>
            <a:r>
              <a:rPr lang="el-GR" dirty="0" smtClean="0"/>
              <a:t>για αποφυγή επανειλημμένων τρυπημάτων.</a:t>
            </a:r>
            <a:endParaRPr lang="en-US" dirty="0" smtClean="0"/>
          </a:p>
          <a:p>
            <a:r>
              <a:rPr lang="en-US" b="1" dirty="0" err="1" smtClean="0"/>
              <a:t>Vacutainer</a:t>
            </a:r>
            <a:r>
              <a:rPr lang="en-US" dirty="0" smtClean="0"/>
              <a:t>, </a:t>
            </a:r>
            <a:r>
              <a:rPr lang="el-GR" dirty="0" smtClean="0"/>
              <a:t>επιλέγεται στις περιπτώσεις λήψης πολλαπλών δειγμάτων.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τρόπου </a:t>
            </a:r>
            <a:r>
              <a:rPr lang="el-GR" dirty="0" err="1" smtClean="0"/>
              <a:t>φλεβοπαρακέντησης</a:t>
            </a:r>
            <a:r>
              <a:rPr lang="en-US" dirty="0" smtClean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30937" t="21674" r="22501" b="20831"/>
          <a:stretch>
            <a:fillRect/>
          </a:stretch>
        </p:blipFill>
        <p:spPr bwMode="auto">
          <a:xfrm>
            <a:off x="755576" y="1910381"/>
            <a:ext cx="3168352" cy="2933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 l="19687" t="14174" r="11560" b="20831"/>
          <a:stretch>
            <a:fillRect/>
          </a:stretch>
        </p:blipFill>
        <p:spPr bwMode="auto">
          <a:xfrm>
            <a:off x="4572000" y="1910382"/>
            <a:ext cx="4128115" cy="292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Vacutainer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σύστημα αιμοληψίας υπό κενό αέρος</a:t>
            </a:r>
            <a:r>
              <a:rPr lang="en-US" dirty="0" smtClean="0"/>
              <a:t> (</a:t>
            </a:r>
            <a:r>
              <a:rPr lang="en-US" dirty="0" err="1" smtClean="0"/>
              <a:t>vacutainer</a:t>
            </a:r>
            <a:r>
              <a:rPr lang="en-US" dirty="0" smtClean="0"/>
              <a:t>) </a:t>
            </a:r>
            <a:r>
              <a:rPr lang="el-GR" dirty="0" smtClean="0"/>
              <a:t>το αναλώσιμο είναι η βελόνα.</a:t>
            </a:r>
          </a:p>
          <a:p>
            <a:r>
              <a:rPr lang="el-GR" dirty="0" smtClean="0"/>
              <a:t>Στο ανοιχτό μέρος του συστήματος τοποθετούνται τα σωληνάρια αιμοληψίας.</a:t>
            </a:r>
          </a:p>
          <a:p>
            <a:r>
              <a:rPr lang="el-GR" dirty="0" smtClean="0"/>
              <a:t>Το κλειστό κύκλωμα συλλογής αίματος έχει καθιερωθεί σχεδόν σε όλα τα εργαστήρια επειδή δεν έρχεται σε επαφή ο </a:t>
            </a:r>
            <a:r>
              <a:rPr lang="el-GR" dirty="0" err="1" smtClean="0"/>
              <a:t>αιμολήπτης</a:t>
            </a:r>
            <a:r>
              <a:rPr lang="el-GR" dirty="0" smtClean="0"/>
              <a:t> με το αίμα του ασθενή.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Προσοχή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Αποφεύγεται</a:t>
            </a:r>
            <a:r>
              <a:rPr lang="el-GR" dirty="0" smtClean="0"/>
              <a:t> η </a:t>
            </a:r>
            <a:r>
              <a:rPr lang="el-GR" dirty="0" err="1" smtClean="0"/>
              <a:t>φλεβοπαρακέντηση</a:t>
            </a:r>
            <a:r>
              <a:rPr lang="el-GR" dirty="0" smtClean="0"/>
              <a:t> σε:</a:t>
            </a:r>
          </a:p>
          <a:p>
            <a:r>
              <a:rPr lang="el-GR" dirty="0" err="1" smtClean="0"/>
              <a:t>Ουλοποιημένα</a:t>
            </a:r>
            <a:r>
              <a:rPr lang="el-GR" dirty="0" smtClean="0"/>
              <a:t> σημεία.</a:t>
            </a:r>
          </a:p>
          <a:p>
            <a:r>
              <a:rPr lang="el-GR" dirty="0" smtClean="0"/>
              <a:t>Περιοχές με </a:t>
            </a:r>
            <a:r>
              <a:rPr lang="el-GR" dirty="0" err="1" smtClean="0"/>
              <a:t>σκληρίες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Περιοχές με φλεγμονές.</a:t>
            </a:r>
          </a:p>
          <a:p>
            <a:r>
              <a:rPr lang="el-GR" dirty="0" err="1" smtClean="0"/>
              <a:t>Θρομβωμένες</a:t>
            </a:r>
            <a:r>
              <a:rPr lang="el-GR" dirty="0" smtClean="0"/>
              <a:t> φλέβες προηγούμενων παρακεντήσεων.</a:t>
            </a:r>
          </a:p>
          <a:p>
            <a:r>
              <a:rPr lang="el-GR" b="1" dirty="0" smtClean="0"/>
              <a:t>Δεν γίνεται ποτέ </a:t>
            </a:r>
            <a:r>
              <a:rPr lang="el-GR" dirty="0" smtClean="0"/>
              <a:t>λήψη από άκρο όπου χορηγούνται ενδοφλέβια υγρά.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7742-2A67-4A02-9589-F153AB5A2BB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8146f3f67288ef711812a491215b56dc75e50e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RFncdUfaJNg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Προσαρμοσμένος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</TotalTime>
  <Words>831</Words>
  <Application>Microsoft Office PowerPoint</Application>
  <PresentationFormat>On-screen Show (4:3)</PresentationFormat>
  <Paragraphs>96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OC_template_updated</vt:lpstr>
      <vt:lpstr>Θέμα του Office</vt:lpstr>
      <vt:lpstr>Τεχνικές Λήψης Βιολογικών Υλικών (E)</vt:lpstr>
      <vt:lpstr>Περίδεση – Περιχειρίδες 1/2</vt:lpstr>
      <vt:lpstr>Περίδεση – Περιχειρίδες 2/2</vt:lpstr>
      <vt:lpstr>Επιλογή τρόπου φλεβοπαρακέντησης 1/2</vt:lpstr>
      <vt:lpstr>Επιλογή τρόπου φλεβοπαρακέντησης 2/2</vt:lpstr>
      <vt:lpstr>Vacutainer</vt:lpstr>
      <vt:lpstr>Προσοχή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 - E</dc:title>
  <dc:creator>opencourses@teiath.gr</dc:creator>
  <cp:lastModifiedBy>alex</cp:lastModifiedBy>
  <cp:revision>9</cp:revision>
  <dcterms:created xsi:type="dcterms:W3CDTF">2014-10-07T08:10:05Z</dcterms:created>
  <dcterms:modified xsi:type="dcterms:W3CDTF">2015-03-02T10:40:59Z</dcterms:modified>
</cp:coreProperties>
</file>