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5"/>
  </p:notesMasterIdLst>
  <p:handoutMasterIdLst>
    <p:handoutMasterId r:id="rId46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257" r:id="rId38"/>
    <p:sldId id="262" r:id="rId39"/>
    <p:sldId id="264" r:id="rId40"/>
    <p:sldId id="269" r:id="rId41"/>
    <p:sldId id="270" r:id="rId42"/>
    <p:sldId id="266" r:id="rId43"/>
    <p:sldId id="261" r:id="rId44"/>
  </p:sldIdLst>
  <p:sldSz cx="9144000" cy="6858000" type="screen4x3"/>
  <p:notesSz cx="7104063" cy="10234613"/>
  <p:custDataLst>
    <p:tags r:id="rId4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9" autoAdjust="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0B23C-1552-40C1-B40F-B168E11E2ABE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4211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 Βιταμίνες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18EB-12CA-4535-9C3B-1547DBA39E4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 βιταμινών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Ανήκουν σε χημικά διαφορετικές ομάδες και </a:t>
            </a:r>
          </a:p>
          <a:p>
            <a:r>
              <a:rPr lang="el-GR" altLang="el-GR" dirty="0"/>
              <a:t>χαρακτηρίζονται από τη δράση/λειτουργία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37447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ανά λειτουργίες: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Καταλύουν σαν συστατικά των συνενζύμων το μεταβολισμό των υδατανθράκων, λιπιδίων, και πρωτεϊνών</a:t>
            </a:r>
          </a:p>
          <a:p>
            <a:r>
              <a:rPr lang="el-GR" dirty="0"/>
              <a:t>Β1, Β2, Β6, Β12, νιασίνη, φυλλικό οξύ, παντοθενικό οξύ, βιοτίνη, βιταμίνη Κ</a:t>
            </a:r>
          </a:p>
          <a:p>
            <a:r>
              <a:rPr lang="el-GR" dirty="0"/>
              <a:t>Βρίσκονται κυρίως στο κύτταρο</a:t>
            </a:r>
          </a:p>
          <a:p>
            <a:r>
              <a:rPr lang="el-GR" dirty="0"/>
              <a:t>Υπάρχουν οι «αντιβιταμίνες» τους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6543-64F0-4A95-AC26-A8ABCDD7B97E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08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A, D, E, C</a:t>
            </a:r>
          </a:p>
          <a:p>
            <a:r>
              <a:rPr lang="el-GR" dirty="0"/>
              <a:t>Βρίσκονται </a:t>
            </a:r>
          </a:p>
          <a:p>
            <a:pPr lvl="1"/>
            <a:r>
              <a:rPr lang="el-GR" dirty="0"/>
              <a:t>στο αίμα</a:t>
            </a:r>
          </a:p>
          <a:p>
            <a:pPr lvl="1"/>
            <a:r>
              <a:rPr lang="el-GR" dirty="0"/>
              <a:t>ορισμένες φορές σε συγκεκριμένα κύτταρα</a:t>
            </a:r>
          </a:p>
          <a:p>
            <a:r>
              <a:rPr lang="el-GR" dirty="0"/>
              <a:t>Δεν είναι συστατικά των συνενζύμων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729-FC38-4676-A218-A04D90AA4C17}" type="slidenum">
              <a:rPr lang="el-GR" altLang="el-GR"/>
              <a:pPr/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036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Εξαρτώνται από</a:t>
            </a:r>
          </a:p>
          <a:p>
            <a:r>
              <a:rPr lang="el-GR" dirty="0"/>
              <a:t>Την ηλικία</a:t>
            </a:r>
          </a:p>
          <a:p>
            <a:r>
              <a:rPr lang="el-GR" dirty="0"/>
              <a:t>Το φύλο</a:t>
            </a:r>
          </a:p>
          <a:p>
            <a:r>
              <a:rPr lang="el-GR" dirty="0"/>
              <a:t>Και άλλους παράγοντες  </a:t>
            </a:r>
          </a:p>
          <a:p>
            <a:pPr marL="0" indent="0">
              <a:buNone/>
            </a:pPr>
            <a:r>
              <a:rPr lang="el-GR" dirty="0" smtClean="0"/>
              <a:t>	πχ </a:t>
            </a:r>
            <a:r>
              <a:rPr lang="el-GR" dirty="0"/>
              <a:t>σύσταση της τροφής</a:t>
            </a:r>
          </a:p>
          <a:p>
            <a:r>
              <a:rPr lang="el-GR" dirty="0"/>
              <a:t>Οι συνιστώμενες ημερήσιες προσλήψεις αφορούν μέσους όρους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5474-8C9D-4A03-A31F-0C3D9114D8A6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27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Υποβιταμίνωση /Αβιταμίνωση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με την τροφή προσλαμβάνονται  λιγότερες ποσότητες</a:t>
            </a:r>
          </a:p>
          <a:p>
            <a:r>
              <a:rPr lang="el-GR" dirty="0"/>
              <a:t>Παρουσιάζονται διαταραχές στο μεταβολισμό, οι οποίες εκδηλώνονται κυρίως σε νέα άτομο με μειωμένη ανάπτυξη</a:t>
            </a:r>
          </a:p>
          <a:p>
            <a:r>
              <a:rPr lang="el-GR" dirty="0"/>
              <a:t>Η αβιταμίνωση εκδηλώνεται με χαρακτηριστικές για κάθε βιταμίνη ασθένειες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37BA-C0F4-4C65-A6EA-7D1C88D17677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17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Υπερβιταμίνωση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υδατοδιαλυτές αποβάλλονται</a:t>
            </a:r>
          </a:p>
          <a:p>
            <a:r>
              <a:rPr lang="el-GR" dirty="0"/>
              <a:t>Οι λιποδιαλυτές αποθηκεύονται</a:t>
            </a:r>
          </a:p>
          <a:p>
            <a:pPr lvl="1"/>
            <a:r>
              <a:rPr lang="el-GR" dirty="0"/>
              <a:t>Η υπερβολική πρόσληψη τους  </a:t>
            </a:r>
            <a:r>
              <a:rPr lang="el-GR" dirty="0" smtClean="0"/>
              <a:t>από διατροφικά συμπληρώματα μπορεί </a:t>
            </a:r>
            <a:r>
              <a:rPr lang="el-GR" dirty="0"/>
              <a:t>να προκαλέσει ασθένεια: Α, D</a:t>
            </a:r>
          </a:p>
          <a:p>
            <a:pPr lvl="1"/>
            <a:r>
              <a:rPr lang="el-GR" dirty="0"/>
              <a:t>Οι προβιταμίνες δεν προκαλούν υπερβιταμίνωση, γιατί απορροφώνται περιορισμένα από το έντερο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AC7-D713-4C6A-81B4-591096F8DBC6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44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870-D71C-4AFA-AA6F-FE18DBFC49DB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Λόγοι υπερβιταμίνωσης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Δεν προκύπτει συνήθως με τη λήψη βιταμινών από την τροφή αλλά από </a:t>
            </a:r>
            <a:r>
              <a:rPr lang="el-GR" altLang="el-GR" dirty="0" smtClean="0"/>
              <a:t>διατροφικά συμπληρώματα</a:t>
            </a:r>
            <a:endParaRPr lang="el-GR" altLang="el-GR" dirty="0"/>
          </a:p>
          <a:p>
            <a:r>
              <a:rPr lang="el-GR" altLang="el-GR" dirty="0"/>
              <a:t>Λόγω της πιθανής τοξικής δράσης της «μέγα-θεραπείας» με βιταμίνες, πρέπει να αποφεύγεται ή «αυτό-θεραπεία</a:t>
            </a:r>
            <a:r>
              <a:rPr lang="el-GR" altLang="el-GR" dirty="0" smtClean="0"/>
              <a:t>» και να υπάρχει επίβλεψη ιατρού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46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DEB-D315-4D72-9BA8-B52AEE740754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Ασθένειες λόγω έλλειψης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Εμφανίζονται για διαφορετικούς λόγους</a:t>
            </a:r>
          </a:p>
          <a:p>
            <a:r>
              <a:rPr lang="el-GR" altLang="el-GR" dirty="0"/>
              <a:t>Υποσιτισμός</a:t>
            </a:r>
          </a:p>
          <a:p>
            <a:r>
              <a:rPr lang="el-GR" altLang="el-GR" dirty="0"/>
              <a:t>Μονόπλευρη διατροφή</a:t>
            </a:r>
          </a:p>
          <a:p>
            <a:r>
              <a:rPr lang="el-GR" altLang="el-GR" dirty="0"/>
              <a:t>Καταστροφή βιταμινών στην παρασκευή της τροφής με εσφαλμένο τρόπο</a:t>
            </a:r>
          </a:p>
        </p:txBody>
      </p:sp>
    </p:spTree>
    <p:extLst>
      <p:ext uri="{BB962C8B-B14F-4D97-AF65-F5344CB8AC3E}">
        <p14:creationId xmlns:p14="http://schemas.microsoft.com/office/powerpoint/2010/main" val="3143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Αυξημένες ανάγκες: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Μωρά και μικρά παιδιά</a:t>
            </a:r>
          </a:p>
          <a:p>
            <a:r>
              <a:rPr lang="el-GR" dirty="0"/>
              <a:t>Εγκυμοσύνη, θηλασμό</a:t>
            </a:r>
          </a:p>
          <a:p>
            <a:r>
              <a:rPr lang="el-GR" dirty="0"/>
              <a:t>Τρίτη ηλικία</a:t>
            </a:r>
          </a:p>
          <a:p>
            <a:r>
              <a:rPr lang="el-GR" dirty="0"/>
              <a:t>Καταστάσεις άγχους</a:t>
            </a:r>
          </a:p>
          <a:p>
            <a:r>
              <a:rPr lang="el-GR" dirty="0"/>
              <a:t>Ασθένειες διαφόρων αιτιών</a:t>
            </a:r>
          </a:p>
          <a:p>
            <a:r>
              <a:rPr lang="el-GR" dirty="0"/>
              <a:t>Ηπατικές ασθένειες: </a:t>
            </a:r>
          </a:p>
          <a:p>
            <a:pPr lvl="1"/>
            <a:r>
              <a:rPr lang="el-GR" dirty="0"/>
              <a:t>προκαλούν διαταραχές στην μετατροπή προβιταμίνης σε βιταμίνη, αξιοποίηση και αποθήκευση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429C-842E-4D7D-AFAE-D44A2D6C77B8}" type="slidenum">
              <a:rPr lang="el-GR" altLang="el-GR"/>
              <a:pPr/>
              <a:t>17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4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στην απορρόφηση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Ερεθισμός του εντερικού βλεννογόνου</a:t>
            </a:r>
          </a:p>
          <a:p>
            <a:r>
              <a:rPr lang="el-GR" dirty="0"/>
              <a:t>Χρόνιες διάρροιες</a:t>
            </a:r>
          </a:p>
          <a:p>
            <a:r>
              <a:rPr lang="el-GR" dirty="0" smtClean="0"/>
              <a:t>Χειρουργική αφαίρεση μέρους </a:t>
            </a:r>
            <a:r>
              <a:rPr lang="el-GR" dirty="0"/>
              <a:t>του εντέρου</a:t>
            </a:r>
          </a:p>
          <a:p>
            <a:r>
              <a:rPr lang="el-GR" dirty="0"/>
              <a:t>Αλλαγές της εντερικής χλωρίδας περιορίζουν τη σύνθεσή των: </a:t>
            </a:r>
            <a:endParaRPr lang="en-US" dirty="0" smtClean="0"/>
          </a:p>
          <a:p>
            <a:pPr lvl="1"/>
            <a:r>
              <a:rPr lang="en-US" sz="2100" dirty="0" smtClean="0"/>
              <a:t>B2</a:t>
            </a:r>
          </a:p>
          <a:p>
            <a:pPr lvl="1"/>
            <a:r>
              <a:rPr lang="el-GR" sz="2100" dirty="0" smtClean="0"/>
              <a:t>Φυλλικό οξύ</a:t>
            </a:r>
          </a:p>
          <a:p>
            <a:pPr lvl="1"/>
            <a:r>
              <a:rPr lang="el-GR" sz="2100" dirty="0" smtClean="0"/>
              <a:t>Β6</a:t>
            </a:r>
          </a:p>
          <a:p>
            <a:pPr lvl="1"/>
            <a:r>
              <a:rPr lang="el-GR" sz="2100" dirty="0" smtClean="0"/>
              <a:t>Νιασίνη</a:t>
            </a:r>
          </a:p>
          <a:p>
            <a:pPr lvl="1"/>
            <a:r>
              <a:rPr lang="el-GR" sz="2100" dirty="0" smtClean="0"/>
              <a:t>Παντοθενικό οξύ</a:t>
            </a:r>
          </a:p>
          <a:p>
            <a:pPr lvl="1"/>
            <a:r>
              <a:rPr lang="el-GR" sz="2100" dirty="0" smtClean="0"/>
              <a:t>Β12 και βιτ. Κ</a:t>
            </a:r>
            <a:endParaRPr lang="el-GR" sz="2100" dirty="0"/>
          </a:p>
          <a:p>
            <a:r>
              <a:rPr lang="el-GR" dirty="0" smtClean="0"/>
              <a:t>Φαρμακευτική </a:t>
            </a:r>
            <a:r>
              <a:rPr lang="el-GR" dirty="0"/>
              <a:t>αγωγή πχ αντιβιοτικά διαταράσσουν εντερική χλωρίδα και έμμεσα την τροφοδοσία με </a:t>
            </a:r>
            <a:r>
              <a:rPr lang="el-GR" dirty="0" smtClean="0"/>
              <a:t>βιταμίνες</a:t>
            </a:r>
          </a:p>
          <a:p>
            <a:r>
              <a:rPr lang="el-GR" dirty="0" smtClean="0"/>
              <a:t>Βελτιώνει την εντερική χλωρίδα  η λήψη προβιοτικών (πχ παραδοσιακό γιαούρτι) και πρεβιοτικών (= η τροφή των προβιοτικών) πχ λαχανικά, όσπρια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8A20-6DD1-4DD0-A5CD-0C8ACFFA647B}" type="slidenum">
              <a:rPr lang="el-GR" altLang="el-GR"/>
              <a:pPr/>
              <a:t>18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1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B60-3AC6-4EBE-BD48-2405991D0BA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Οργανικές ενώσεις απαραίτητες για τον ανθρώπινο μεταβολισμό</a:t>
            </a:r>
          </a:p>
          <a:p>
            <a:r>
              <a:rPr lang="el-GR" altLang="el-GR" dirty="0"/>
              <a:t>Ο οργανισμός </a:t>
            </a:r>
          </a:p>
          <a:p>
            <a:pPr lvl="1"/>
            <a:r>
              <a:rPr lang="el-GR" altLang="el-GR" dirty="0"/>
              <a:t>δεν τις συνθέτει καθόλου ή </a:t>
            </a:r>
          </a:p>
          <a:p>
            <a:pPr lvl="1"/>
            <a:r>
              <a:rPr lang="el-GR" altLang="el-GR" dirty="0"/>
              <a:t>τις συνθέτει σε ανεπαρκής ποσότητες</a:t>
            </a:r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Συνεπώς </a:t>
            </a:r>
            <a:r>
              <a:rPr lang="el-GR" altLang="el-GR" dirty="0">
                <a:sym typeface="Monotype Sorts" pitchFamily="2" charset="2"/>
              </a:rPr>
              <a:t>πρέπει να προσλαμβάνονται τακτικά από τις τροφές </a:t>
            </a:r>
          </a:p>
        </p:txBody>
      </p:sp>
    </p:spTree>
    <p:extLst>
      <p:ext uri="{BB962C8B-B14F-4D97-AF65-F5344CB8AC3E}">
        <p14:creationId xmlns:p14="http://schemas.microsoft.com/office/powerpoint/2010/main" val="4243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Αποθήκευση, παρασκευή, συντήρηση των τροφίμων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Απώλειες σε βιταμίνες σε διαφορετικό βαθμό</a:t>
            </a:r>
          </a:p>
          <a:p>
            <a:r>
              <a:rPr lang="el-GR" dirty="0"/>
              <a:t>Μαγείρεμα</a:t>
            </a:r>
          </a:p>
          <a:p>
            <a:pPr lvl="1"/>
            <a:r>
              <a:rPr lang="el-GR" dirty="0"/>
              <a:t>Ψηλή θερμοκρασία</a:t>
            </a:r>
          </a:p>
          <a:p>
            <a:pPr lvl="1"/>
            <a:r>
              <a:rPr lang="el-GR" dirty="0"/>
              <a:t>Νερό βρασίματος που πετιέται</a:t>
            </a:r>
          </a:p>
          <a:p>
            <a:r>
              <a:rPr lang="el-GR" dirty="0"/>
              <a:t>Αποθήκευση</a:t>
            </a:r>
          </a:p>
          <a:p>
            <a:pPr lvl="1"/>
            <a:r>
              <a:rPr lang="el-GR" dirty="0"/>
              <a:t>Ενζυμική διάσπαση φρούτων, λαχανικών, </a:t>
            </a:r>
          </a:p>
          <a:p>
            <a:pPr lvl="1"/>
            <a:r>
              <a:rPr lang="el-GR" dirty="0"/>
              <a:t>ιδιαίτερα στη βιτ C</a:t>
            </a:r>
          </a:p>
          <a:p>
            <a:pPr lvl="1"/>
            <a:r>
              <a:rPr lang="el-GR" dirty="0"/>
              <a:t>Περιορίζονται με την κατάψυξη (-18ο C)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7500-6E38-4A50-9DBC-ECB3C4E8608F}" type="slidenum">
              <a:rPr lang="el-GR" altLang="el-GR"/>
              <a:pPr/>
              <a:t>19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62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βιταμινών στις ανεπτυγμένες χώρες: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ελλιπής/οριακή η πρόσληψη</a:t>
            </a:r>
          </a:p>
          <a:p>
            <a:r>
              <a:rPr lang="el-GR" dirty="0"/>
              <a:t>Οφείλεται</a:t>
            </a:r>
          </a:p>
          <a:p>
            <a:pPr lvl="1"/>
            <a:r>
              <a:rPr lang="el-GR" dirty="0"/>
              <a:t>Στην εξέλιξη ραφιναρισμένων προϊόντων</a:t>
            </a:r>
          </a:p>
          <a:p>
            <a:pPr lvl="1"/>
            <a:r>
              <a:rPr lang="el-GR" dirty="0"/>
              <a:t>Σε </a:t>
            </a:r>
            <a:r>
              <a:rPr lang="el-GR" dirty="0" smtClean="0"/>
              <a:t>λανθασμένες </a:t>
            </a:r>
            <a:r>
              <a:rPr lang="el-GR" dirty="0"/>
              <a:t>διατροφικές συνήθειες</a:t>
            </a:r>
          </a:p>
          <a:p>
            <a:r>
              <a:rPr lang="el-GR" dirty="0"/>
              <a:t>«κρίσιμες βιταμίνες» θεωρούνται οι βιταμίνες Α, Β1, Β6, φυλλικό οξύ, C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C966-E7F2-4417-BB0E-6DE9111244B6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1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62BA-173B-4878-AAD4-FF9D0F3B806A}" type="slidenum">
              <a:rPr lang="el-GR" altLang="el-GR"/>
              <a:pPr/>
              <a:t>21</a:t>
            </a:fld>
            <a:endParaRPr lang="el-GR" altLang="el-GR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«Κρίσιμες</a:t>
            </a:r>
            <a:r>
              <a:rPr lang="el-GR" altLang="el-GR" dirty="0"/>
              <a:t>» πληθυσμιακές ομάδες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Νέοι άντρες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Γυναίκες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Εγκυμονούσες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Ηλικιωμένοι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Καπνιστές (</a:t>
            </a:r>
            <a:r>
              <a:rPr lang="en-US" altLang="el-GR" sz="2800" dirty="0"/>
              <a:t>C, E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Λήψη αντισυλληπτικών (Ε, Β6,</a:t>
            </a:r>
            <a:r>
              <a:rPr lang="en-US" altLang="el-GR" sz="2800" dirty="0"/>
              <a:t>C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Συχνή κατανάλωση αιθανόλης (σχεδόν όλες)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Τρόπος ζωής προκαλεί οριακή την πρόσληψη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501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D2EA-06AA-4F60-9DF2-340054915AB5}" type="slidenum">
              <a:rPr lang="el-GR" altLang="el-GR"/>
              <a:pPr/>
              <a:t>22</a:t>
            </a:fld>
            <a:endParaRPr lang="el-GR" altLang="el-GR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Α = Ρετινόλη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Όραση, προστατεύει επιθήλιο</a:t>
            </a:r>
          </a:p>
          <a:p>
            <a:r>
              <a:rPr lang="el-GR" altLang="el-GR" dirty="0"/>
              <a:t>Δυσκολία στη  νυχτερινή όραση, ξεραίνεται/ξεφλουδίζει δέρμα και βλεννογόνοι</a:t>
            </a:r>
          </a:p>
          <a:p>
            <a:r>
              <a:rPr lang="el-GR" altLang="el-GR" dirty="0"/>
              <a:t>Αυγοτάραχο, συκώτι, γάλα</a:t>
            </a:r>
          </a:p>
          <a:p>
            <a:r>
              <a:rPr lang="el-GR" altLang="el-GR" dirty="0"/>
              <a:t>Σαν προβιταμίνη = καροτίνη πχ σε καρότα, τομάτες 0,8 –1,0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825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8B922-E4D3-43FF-A050-8048A0CC6592}" type="slidenum">
              <a:rPr lang="el-GR" altLang="el-GR"/>
              <a:pPr/>
              <a:t>23</a:t>
            </a:fld>
            <a:endParaRPr lang="el-GR" altLang="el-GR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D</a:t>
            </a:r>
            <a:r>
              <a:rPr lang="en-US" altLang="el-GR" baseline="-25000" dirty="0"/>
              <a:t>2</a:t>
            </a:r>
            <a:r>
              <a:rPr lang="en-US" altLang="el-GR" dirty="0"/>
              <a:t>,D</a:t>
            </a:r>
            <a:r>
              <a:rPr lang="el-GR" altLang="el-GR" baseline="-25000" dirty="0"/>
              <a:t>3 </a:t>
            </a:r>
            <a:r>
              <a:rPr lang="el-GR" altLang="el-GR" dirty="0"/>
              <a:t>= Καλσιφερόλη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Εντερική απορρόφηση ασβεστίου</a:t>
            </a:r>
          </a:p>
          <a:p>
            <a:r>
              <a:rPr lang="el-GR" altLang="el-GR" dirty="0"/>
              <a:t>Εναπόθεση ασβεστίου σε οστά, δόντια</a:t>
            </a:r>
          </a:p>
          <a:p>
            <a:r>
              <a:rPr lang="el-GR" altLang="el-GR" dirty="0"/>
              <a:t>Ηλιοφάνεια (προβιταμίνη σε βιταμίνη)</a:t>
            </a:r>
          </a:p>
          <a:p>
            <a:r>
              <a:rPr lang="el-GR" altLang="el-GR" dirty="0"/>
              <a:t>Ραχίτιδα, οστεομαλάκυνση</a:t>
            </a:r>
          </a:p>
          <a:p>
            <a:r>
              <a:rPr lang="el-GR" altLang="el-GR" dirty="0"/>
              <a:t>Αυγοτάραχο, συκώτι, γάλα, ζωικά λίπη 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2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EB62-D83A-4F95-BD33-8F5E905DA7D3}" type="slidenum">
              <a:rPr lang="el-GR" altLang="el-GR"/>
              <a:pPr/>
              <a:t>24</a:t>
            </a:fld>
            <a:endParaRPr lang="el-GR" altLang="el-G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Ε = τοκοφερόλη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Προστατεύει από οξειδώσεις</a:t>
            </a:r>
          </a:p>
          <a:p>
            <a:r>
              <a:rPr lang="el-GR" altLang="el-GR" dirty="0"/>
              <a:t>Αλλοιώσεις μυών, στειρότητα</a:t>
            </a:r>
          </a:p>
          <a:p>
            <a:r>
              <a:rPr lang="el-GR" altLang="el-GR" dirty="0"/>
              <a:t>Φύτρες δημητριακών, ελαιώδης σπόροι, ξηροί καρποί, γάλα, φυλλώδη λαχανικά </a:t>
            </a:r>
          </a:p>
          <a:p>
            <a:r>
              <a:rPr lang="el-GR" altLang="el-GR" dirty="0"/>
              <a:t>12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579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8F84-D7AE-4B34-9F57-08B268F3A5D8}" type="slidenum">
              <a:rPr lang="el-GR" altLang="el-GR"/>
              <a:pPr/>
              <a:t>25</a:t>
            </a:fld>
            <a:endParaRPr lang="el-GR" altLang="el-G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Κ = φυλλοχινόνη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προθρομβίνης και άλλων παραγόντων πήξης</a:t>
            </a:r>
          </a:p>
          <a:p>
            <a:r>
              <a:rPr lang="el-GR" altLang="el-GR" dirty="0"/>
              <a:t>Καθυστέρηση στην πήξη αίματος, τάση προς αιμορραγία </a:t>
            </a:r>
          </a:p>
          <a:p>
            <a:r>
              <a:rPr lang="el-GR" altLang="el-GR" dirty="0"/>
              <a:t>Φυλλώδη λαχανικά, συκώτι</a:t>
            </a:r>
          </a:p>
          <a:p>
            <a:r>
              <a:rPr lang="el-GR" altLang="el-GR" dirty="0" smtClean="0"/>
              <a:t>Μερική σύνθεση </a:t>
            </a:r>
            <a:r>
              <a:rPr lang="el-GR" altLang="el-GR" dirty="0"/>
              <a:t>και από εντερική </a:t>
            </a:r>
            <a:r>
              <a:rPr lang="el-GR" altLang="el-GR" dirty="0" smtClean="0"/>
              <a:t>χλωρίδα στο παχύ 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42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1F82-C011-4051-BFBC-50014A195FE1}" type="slidenum">
              <a:rPr lang="el-GR" altLang="el-GR"/>
              <a:pPr/>
              <a:t>26</a:t>
            </a:fld>
            <a:endParaRPr lang="el-GR" altLang="el-GR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Βιταμίνη Β1 = θειαμίνη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ενζύμων του μεταβολισμού των υδατανθράκων</a:t>
            </a:r>
          </a:p>
          <a:p>
            <a:r>
              <a:rPr lang="en-US" altLang="el-GR" dirty="0"/>
              <a:t>Beri – beri</a:t>
            </a:r>
            <a:r>
              <a:rPr lang="el-GR" altLang="el-GR" dirty="0"/>
              <a:t> , νευρίτιδα</a:t>
            </a:r>
          </a:p>
          <a:p>
            <a:r>
              <a:rPr lang="el-GR" altLang="el-GR" dirty="0"/>
              <a:t>Μαγιά, δημητριακά, </a:t>
            </a:r>
            <a:r>
              <a:rPr lang="el-GR" altLang="el-GR" dirty="0" smtClean="0"/>
              <a:t>συκώτι</a:t>
            </a:r>
            <a:endParaRPr lang="el-GR" altLang="el-GR" dirty="0">
              <a:solidFill>
                <a:srgbClr val="FF0000"/>
              </a:solidFill>
            </a:endParaRPr>
          </a:p>
          <a:p>
            <a:r>
              <a:rPr lang="el-GR" altLang="el-GR" dirty="0"/>
              <a:t>1,1 – 1,4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0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EAAE-6858-47F4-82F0-F45895374C76}" type="slidenum">
              <a:rPr lang="el-GR" altLang="el-GR"/>
              <a:pPr/>
              <a:t>27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Β2 = ριβοφλαβίνη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Καθυστερημένη ανάπτυξη, αλλοιώσεις σε μάτια, δέρμα και βλεννογόνους</a:t>
            </a:r>
          </a:p>
          <a:p>
            <a:r>
              <a:rPr lang="el-GR" altLang="el-GR" dirty="0"/>
              <a:t>Μαγιά, δημητριακά, λαχανικά, ψάρι, κρέας, συκώτι, γάλα</a:t>
            </a:r>
          </a:p>
          <a:p>
            <a:r>
              <a:rPr lang="el-GR" altLang="el-GR" dirty="0"/>
              <a:t>1,5 – 1,7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343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F55A-87BC-4E81-8800-7ADC7EE4F8BA}" type="slidenum">
              <a:rPr lang="el-GR" altLang="el-GR"/>
              <a:pPr/>
              <a:t>28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Β6 = πυριδοξίνη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του μεταβολισμού των αμινοξέων</a:t>
            </a:r>
          </a:p>
          <a:p>
            <a:r>
              <a:rPr lang="el-GR" altLang="el-GR" dirty="0"/>
              <a:t>Αλλοιώσεις δερματικές, κράμπες, υπερδιέγερση</a:t>
            </a:r>
          </a:p>
          <a:p>
            <a:r>
              <a:rPr lang="el-GR" altLang="el-GR" dirty="0"/>
              <a:t>Μαγιά, δημητριακά, σόγια, συκώτι, νεφροί</a:t>
            </a:r>
          </a:p>
          <a:p>
            <a:r>
              <a:rPr lang="el-GR" altLang="el-GR" dirty="0"/>
              <a:t>1,6-1,8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119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5681-41D9-4F59-A3B1-6F3DA848640F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Στις τροφές περιέχονται: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πολύ διαφορετικές ποσότητες </a:t>
            </a:r>
          </a:p>
          <a:p>
            <a:r>
              <a:rPr lang="el-GR" altLang="el-GR" dirty="0"/>
              <a:t>Σε  μορφή βιταμίνης</a:t>
            </a:r>
          </a:p>
          <a:p>
            <a:r>
              <a:rPr lang="el-GR" altLang="el-GR" dirty="0"/>
              <a:t>Σε μορφή προβιταμίνης, οι οποίες μετατρέπονται σε βιταμίνες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πχ. Προβιταμίνη  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καροτίνη</a:t>
            </a:r>
          </a:p>
          <a:p>
            <a:pPr lvl="1">
              <a:buFont typeface="Wingdings" pitchFamily="2" charset="2"/>
              <a:buNone/>
            </a:pP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889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5A9F-5215-40AD-B29B-1B2B4E836A20}" type="slidenum">
              <a:rPr lang="el-GR" altLang="el-GR"/>
              <a:pPr/>
              <a:t>29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Β12 = Κοβαλαμίνη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Ωρίμανση ερυθρών αιμοσφαιρίων</a:t>
            </a:r>
          </a:p>
          <a:p>
            <a:r>
              <a:rPr lang="el-GR" altLang="el-GR" dirty="0"/>
              <a:t>Μεταφορά ομάδων μεθυλομάδων</a:t>
            </a:r>
            <a:endParaRPr lang="en-US" altLang="el-GR" dirty="0"/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Συκώτι, κρέας, αβγά, γάλα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505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CEA2-84DE-47BB-8CC7-D01B21808FF5}" type="slidenum">
              <a:rPr lang="el-GR" altLang="el-GR"/>
              <a:pPr/>
              <a:t>30</a:t>
            </a:fld>
            <a:endParaRPr lang="el-GR" altLang="el-G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Νιασίνη = νικοτινικό οξύ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συνενζύμων </a:t>
            </a:r>
            <a:r>
              <a:rPr lang="en-US" altLang="el-GR" dirty="0"/>
              <a:t>NAD, NADP</a:t>
            </a:r>
          </a:p>
          <a:p>
            <a:r>
              <a:rPr lang="el-GR" altLang="el-GR" dirty="0"/>
              <a:t>Πελλάγρα</a:t>
            </a:r>
          </a:p>
          <a:p>
            <a:r>
              <a:rPr lang="el-GR" altLang="el-GR" dirty="0"/>
              <a:t>Μαγιά, δημητριακά, συκώτι, γάλα</a:t>
            </a:r>
          </a:p>
          <a:p>
            <a:r>
              <a:rPr lang="el-GR" altLang="el-GR" dirty="0"/>
              <a:t>15-18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60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799D-C628-471B-B02C-7A6318440CD7}" type="slidenum">
              <a:rPr lang="el-GR" altLang="el-GR"/>
              <a:pPr/>
              <a:t>31</a:t>
            </a:fld>
            <a:endParaRPr lang="el-GR" altLang="el-GR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Φυλλικό οξύ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συμμετοχή στη μεταφορά </a:t>
            </a:r>
            <a:r>
              <a:rPr lang="en-US" altLang="el-GR" dirty="0"/>
              <a:t>C1 </a:t>
            </a:r>
            <a:r>
              <a:rPr lang="el-GR" altLang="el-GR" dirty="0"/>
              <a:t>και στο μεταβολισμό νουκλεϊκών οξέων</a:t>
            </a:r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Πατάτες, φυλλώδη λαχανικά, μαγιά, συκώτι, γάλα</a:t>
            </a:r>
          </a:p>
          <a:p>
            <a:r>
              <a:rPr lang="el-GR" altLang="el-GR" dirty="0"/>
              <a:t>0,16 – 04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055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1E3F-9D2F-4533-B22A-675CA32FF9AC}" type="slidenum">
              <a:rPr lang="el-GR" altLang="el-GR"/>
              <a:pPr/>
              <a:t>32</a:t>
            </a:fld>
            <a:endParaRPr lang="el-GR" altLang="el-GR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Βιοτίνη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ενζύμων</a:t>
            </a:r>
          </a:p>
          <a:p>
            <a:r>
              <a:rPr lang="el-GR" altLang="el-GR" dirty="0"/>
              <a:t>Αλλοιώσεις δερματικές, τριχόπτωση</a:t>
            </a:r>
          </a:p>
          <a:p>
            <a:r>
              <a:rPr lang="el-GR" altLang="el-GR" dirty="0"/>
              <a:t>Μαγιά, συκώτι, γάλα, κρόκος αβγού</a:t>
            </a:r>
          </a:p>
          <a:p>
            <a:r>
              <a:rPr lang="el-GR" altLang="el-GR" dirty="0" smtClean="0"/>
              <a:t>012 </a:t>
            </a:r>
            <a:r>
              <a:rPr lang="en-US" altLang="el-GR" dirty="0"/>
              <a:t>mg/MJ, </a:t>
            </a:r>
            <a:r>
              <a:rPr lang="el-GR" altLang="el-GR" dirty="0"/>
              <a:t>εντερική σύνθεση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011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C77B-4896-4F6F-AA71-02102823C61A}" type="slidenum">
              <a:rPr lang="el-GR" altLang="el-GR"/>
              <a:pPr/>
              <a:t>33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Παντοθενικό οξύ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Συστατικό του συνενζύμου Α, μεταφορά ριζών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Σπάνια ασθένεια από έλλειψή του, αλλοιώσεις δερματικές, τριχόπτωση, διάρροια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Αβγά, συκώτι, κρέας, μαγιά, φρούτα, δημητριακά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8 </a:t>
            </a:r>
            <a:r>
              <a:rPr lang="en-US" altLang="el-GR" dirty="0"/>
              <a:t>mg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6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459C-8762-4C07-BE31-A1A22FC315F7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C</a:t>
            </a:r>
            <a:r>
              <a:rPr lang="el-GR" altLang="el-GR" dirty="0"/>
              <a:t> = ασκορβικό οξύ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Οξειδωτικά συστήματα, μεταφορά ΟΗ- ομάδων</a:t>
            </a:r>
          </a:p>
          <a:p>
            <a:r>
              <a:rPr lang="el-GR" altLang="el-GR" dirty="0"/>
              <a:t>Σκορβούτο</a:t>
            </a:r>
          </a:p>
          <a:p>
            <a:r>
              <a:rPr lang="el-GR" altLang="el-GR" dirty="0"/>
              <a:t>Εσπεριδοειδή, πιπεριά, πράσινα λαχανικά, πατάτες</a:t>
            </a:r>
          </a:p>
          <a:p>
            <a:r>
              <a:rPr lang="el-GR" altLang="el-GR" dirty="0"/>
              <a:t>75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168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Βιταμίνες».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βιταμινών: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Δεν αποτελούν δομικό υλικό</a:t>
            </a:r>
          </a:p>
          <a:p>
            <a:r>
              <a:rPr lang="el-GR" altLang="el-GR" dirty="0"/>
              <a:t>Δεν παρέχουν ενέργεια</a:t>
            </a:r>
          </a:p>
          <a:p>
            <a:r>
              <a:rPr lang="el-GR" altLang="el-GR" dirty="0"/>
              <a:t>Καταλύουν χημικές αντιδράσεις </a:t>
            </a:r>
          </a:p>
          <a:p>
            <a:r>
              <a:rPr lang="el-GR" altLang="el-GR" dirty="0"/>
              <a:t>Ρυθμίζουν συγκεκριμένες λειτουργίες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γι΄αυτό απαιτούνται μικρές ποσότητες</a:t>
            </a:r>
            <a:endParaRPr lang="el-GR" altLang="el-GR" dirty="0"/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Χαρακτηρίζονται </a:t>
            </a:r>
            <a:r>
              <a:rPr lang="el-GR" altLang="el-GR" dirty="0"/>
              <a:t>σαν οργανικές ενώσεις με συνιστώμενη ημερήσια πρόσληψη &lt;10</a:t>
            </a:r>
            <a:r>
              <a:rPr lang="en-US" altLang="el-GR" dirty="0"/>
              <a:t>mg</a:t>
            </a:r>
            <a:r>
              <a:rPr lang="el-GR" altLang="el-GR" dirty="0"/>
              <a:t>. Εξαίρεση: Βιταμίνη </a:t>
            </a:r>
            <a:r>
              <a:rPr lang="en-US" altLang="el-GR" dirty="0"/>
              <a:t>C</a:t>
            </a:r>
            <a:r>
              <a:rPr lang="el-GR" altLang="el-GR" dirty="0"/>
              <a:t>: ~7</a:t>
            </a:r>
            <a:r>
              <a:rPr lang="en-US" altLang="el-GR" dirty="0"/>
              <a:t>5 mg/d</a:t>
            </a: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499B-8ACE-4D35-AB5D-BB163CE7D222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227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6830-B357-4B75-BF96-15C6A5412DA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Τα είδη των βιταμινών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Βάσει της διαλυτότητάς τους χωρίζονται σε </a:t>
            </a:r>
          </a:p>
          <a:p>
            <a:r>
              <a:rPr lang="el-GR" altLang="el-GR" dirty="0"/>
              <a:t>Υδατοδιαλυτές</a:t>
            </a:r>
          </a:p>
          <a:p>
            <a:r>
              <a:rPr lang="el-GR" altLang="el-GR" dirty="0"/>
              <a:t>Λιποδιαλυτές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 lvl="1"/>
            <a:endParaRPr lang="en-US" altLang="el-GR" sz="3200" dirty="0"/>
          </a:p>
          <a:p>
            <a:pPr lvl="2"/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266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Υδατοδιαλυτές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Β1 Θειαμίνη</a:t>
            </a:r>
          </a:p>
          <a:p>
            <a:r>
              <a:rPr lang="el-GR" dirty="0" smtClean="0"/>
              <a:t>Β2 Ριβοφλαβίνη</a:t>
            </a:r>
          </a:p>
          <a:p>
            <a:r>
              <a:rPr lang="el-GR" dirty="0" smtClean="0"/>
              <a:t>Β3 Νιασίνη</a:t>
            </a:r>
          </a:p>
          <a:p>
            <a:r>
              <a:rPr lang="el-GR" dirty="0" smtClean="0"/>
              <a:t>Β5 Παντοθενικό οξύ </a:t>
            </a:r>
          </a:p>
          <a:p>
            <a:r>
              <a:rPr lang="el-GR" dirty="0" smtClean="0"/>
              <a:t>Β6 Πυριδοξίνη</a:t>
            </a:r>
          </a:p>
          <a:p>
            <a:r>
              <a:rPr lang="el-GR" dirty="0"/>
              <a:t>Β8 Βιοτίνη</a:t>
            </a:r>
          </a:p>
          <a:p>
            <a:r>
              <a:rPr lang="el-GR" dirty="0"/>
              <a:t>Β9 Φυλλικό οξύ</a:t>
            </a:r>
          </a:p>
          <a:p>
            <a:r>
              <a:rPr lang="el-GR" dirty="0"/>
              <a:t>Β12 Κοβαλαμίνη</a:t>
            </a:r>
          </a:p>
          <a:p>
            <a:r>
              <a:rPr lang="el-GR" dirty="0"/>
              <a:t>C Ασκορβικό οξύ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F72B-2E56-4C3E-8C72-10C46924096C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435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Λιποδιαλυτές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Ρετινόλη και  η προβιταμίνη της β-καροτένιο </a:t>
            </a:r>
          </a:p>
          <a:p>
            <a:r>
              <a:rPr lang="el-GR" dirty="0" smtClean="0"/>
              <a:t>D Καλσιφερόλη</a:t>
            </a:r>
          </a:p>
          <a:p>
            <a:r>
              <a:rPr lang="el-GR" dirty="0" smtClean="0"/>
              <a:t>E Τοκοφερόλη</a:t>
            </a:r>
          </a:p>
          <a:p>
            <a:r>
              <a:rPr lang="el-GR" dirty="0" smtClean="0"/>
              <a:t>K Φυλοκινόνη</a:t>
            </a:r>
            <a:endParaRPr lang="el-GR" dirty="0"/>
          </a:p>
          <a:p>
            <a:r>
              <a:rPr lang="el-GR" dirty="0"/>
              <a:t>Περιέχονται κυρίως σε λιπαρές τροφές</a:t>
            </a:r>
          </a:p>
          <a:p>
            <a:r>
              <a:rPr lang="el-GR" dirty="0"/>
              <a:t>Η επαρκής απορρόφησή τους πετυχαίνεται μόνο </a:t>
            </a:r>
          </a:p>
          <a:p>
            <a:pPr lvl="1"/>
            <a:r>
              <a:rPr lang="el-GR" dirty="0"/>
              <a:t>αν προσλαμβάνονται επαρκώς και </a:t>
            </a:r>
            <a:r>
              <a:rPr lang="el-GR" dirty="0" smtClean="0"/>
              <a:t>μαζί με λιπίδια</a:t>
            </a:r>
            <a:endParaRPr lang="el-GR" dirty="0"/>
          </a:p>
          <a:p>
            <a:pPr lvl="1"/>
            <a:r>
              <a:rPr lang="el-GR" dirty="0"/>
              <a:t>αν η διαδικασία πέψης και απορρόφησής τους είναι υγιής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3F84-6188-4961-91CE-4DB19BAB0147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4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EBFC-9247-4E86-9071-C5654919D336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Διαταραγμένη απορρόφηση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Διακοπτόμενη ροή της χολής</a:t>
            </a:r>
          </a:p>
          <a:p>
            <a:r>
              <a:rPr lang="el-GR" altLang="el-GR" dirty="0"/>
              <a:t>Κακή ηπατική λειτουργία</a:t>
            </a:r>
          </a:p>
          <a:p>
            <a:endParaRPr lang="el-GR" altLang="el-GR" dirty="0"/>
          </a:p>
          <a:p>
            <a:pPr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Προκαλούν </a:t>
            </a:r>
            <a:r>
              <a:rPr lang="el-GR" altLang="el-GR" dirty="0">
                <a:sym typeface="Monotype Sorts" pitchFamily="2" charset="2"/>
              </a:rPr>
              <a:t>σχετική έλλειψη σε βιτ Κ και έτσι διαταραχή στην πήξη του αίματος, λόγω έλλειψης σε προθρομβίνη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394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7200-12AC-4ED1-9460-BADB6FF6D0F6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Ισοδύναμα </a:t>
            </a:r>
            <a:r>
              <a:rPr lang="el-GR" altLang="el-GR" dirty="0" smtClean="0"/>
              <a:t>βιταμινών</a:t>
            </a:r>
            <a:endParaRPr lang="el-GR" alt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Τα χρησιμοποιούμε όταν η ίδια βιταμίνη έχει περισσότερες  μορφές, με ειδική δράση σε διαφορετική </a:t>
            </a:r>
            <a:r>
              <a:rPr lang="el-GR" altLang="el-GR" dirty="0" smtClean="0"/>
              <a:t>έκταση</a:t>
            </a:r>
          </a:p>
          <a:p>
            <a:r>
              <a:rPr lang="en-US" altLang="el-GR" b="1" dirty="0" smtClean="0"/>
              <a:t>IU </a:t>
            </a:r>
            <a:r>
              <a:rPr lang="el-GR" altLang="el-GR" i="1" dirty="0" smtClean="0"/>
              <a:t>Μονάδα μέτρησης</a:t>
            </a:r>
            <a:r>
              <a:rPr lang="en-US" altLang="el-GR" i="1" dirty="0" smtClean="0"/>
              <a:t> </a:t>
            </a:r>
            <a:r>
              <a:rPr lang="en-US" altLang="el-GR" dirty="0" smtClean="0"/>
              <a:t>:</a:t>
            </a:r>
            <a:r>
              <a:rPr lang="el-GR" altLang="el-GR" dirty="0" smtClean="0"/>
              <a:t> Διεθνής μονάδες </a:t>
            </a:r>
            <a:r>
              <a:rPr lang="en-US" altLang="el-GR" dirty="0" smtClean="0"/>
              <a:t>= International Units </a:t>
            </a:r>
          </a:p>
          <a:p>
            <a:r>
              <a:rPr lang="en-US" altLang="el-GR" dirty="0" smtClean="0"/>
              <a:t>Mg, </a:t>
            </a:r>
            <a:r>
              <a:rPr lang="el-GR" altLang="el-GR" dirty="0" smtClean="0"/>
              <a:t>μ</a:t>
            </a:r>
            <a:r>
              <a:rPr lang="en-US" altLang="el-GR" dirty="0" smtClean="0"/>
              <a:t>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121</TotalTime>
  <Words>1655</Words>
  <Application>Microsoft Office PowerPoint</Application>
  <PresentationFormat>Προβολή στην οθόνη (4:3)</PresentationFormat>
  <Paragraphs>305</Paragraphs>
  <Slides>42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44" baseType="lpstr">
      <vt:lpstr>template</vt:lpstr>
      <vt:lpstr>OC_template_updated</vt:lpstr>
      <vt:lpstr>Διατροφή-Διαιτολογία</vt:lpstr>
      <vt:lpstr>Ορισμός</vt:lpstr>
      <vt:lpstr>Στις τροφές περιέχονται:</vt:lpstr>
      <vt:lpstr>Ο ρόλος των βιταμινών:</vt:lpstr>
      <vt:lpstr>Τα είδη των βιταμινών</vt:lpstr>
      <vt:lpstr>Υδατοδιαλυτές</vt:lpstr>
      <vt:lpstr>Λιποδιαλυτές βιταμίνες</vt:lpstr>
      <vt:lpstr>Διαταραγμένη απορρόφηση</vt:lpstr>
      <vt:lpstr>Ισοδύναμα βιταμινών</vt:lpstr>
      <vt:lpstr>Χημική δομή βιταμινών</vt:lpstr>
      <vt:lpstr>Κατηγορίες ανά λειτουργίες: καταλυτική δράση</vt:lpstr>
      <vt:lpstr>Μη καταλυτική δράση</vt:lpstr>
      <vt:lpstr>Ανάγκες σε βιταμίνες</vt:lpstr>
      <vt:lpstr>Υποβιταμίνωση /Αβιταμίνωση</vt:lpstr>
      <vt:lpstr>Υπερβιταμίνωση</vt:lpstr>
      <vt:lpstr>Λόγοι υπερβιταμίνωσης</vt:lpstr>
      <vt:lpstr>Ασθένειες λόγω έλλειψης</vt:lpstr>
      <vt:lpstr>Αυξημένες ανάγκες:</vt:lpstr>
      <vt:lpstr>Διαταραχές στην απορρόφηση</vt:lpstr>
      <vt:lpstr>Αποθήκευση, παρασκευή, συντήρηση των τροφίμων</vt:lpstr>
      <vt:lpstr>Πρόσληψη βιταμινών στις ανεπτυγμένες χώρες:</vt:lpstr>
      <vt:lpstr>«Κρίσιμες» πληθυσμιακές ομάδες</vt:lpstr>
      <vt:lpstr>Βιταμίνη Α = Ρετινόλη</vt:lpstr>
      <vt:lpstr>Βιταμίνη D2,D3 = Καλσιφερόλη</vt:lpstr>
      <vt:lpstr>Βιταμίνη Ε = τοκοφερόλη</vt:lpstr>
      <vt:lpstr>Βιταμίνη Κ = φυλλοχινόνη</vt:lpstr>
      <vt:lpstr> Βιταμίνη Β1 = θειαμίνη</vt:lpstr>
      <vt:lpstr>Βιταμίνη Β2 = ριβοφλαβίνη</vt:lpstr>
      <vt:lpstr>Βιταμίνη Β6 = πυριδοξίνη</vt:lpstr>
      <vt:lpstr>Βιταμίνη Β12 = Κοβαλαμίνη</vt:lpstr>
      <vt:lpstr>Νιασίνη = νικοτινικό οξύ</vt:lpstr>
      <vt:lpstr>Φυλλικό οξύ</vt:lpstr>
      <vt:lpstr>Βιοτίνη</vt:lpstr>
      <vt:lpstr>Παντοθενικό οξύ</vt:lpstr>
      <vt:lpstr>Βιταμίνη C = ασκορβικό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37</cp:revision>
  <dcterms:created xsi:type="dcterms:W3CDTF">2015-07-21T13:01:13Z</dcterms:created>
  <dcterms:modified xsi:type="dcterms:W3CDTF">2015-12-23T12:27:21Z</dcterms:modified>
</cp:coreProperties>
</file>