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9" r:id="rId4"/>
    <p:sldId id="279" r:id="rId5"/>
    <p:sldId id="270" r:id="rId6"/>
    <p:sldId id="28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62" r:id="rId17"/>
    <p:sldId id="264" r:id="rId18"/>
    <p:sldId id="281" r:id="rId19"/>
    <p:sldId id="282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938B-0C83-4192-9D65-948C72970C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70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914400" indent="-55403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noProof="0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52027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Εργαστηριακή άσκηση 1: </a:t>
            </a:r>
            <a:r>
              <a:rPr lang="el-GR" sz="2600" dirty="0" smtClean="0"/>
              <a:t>Επίστρωση </a:t>
            </a:r>
            <a:r>
              <a:rPr lang="el-GR" sz="2600" dirty="0"/>
              <a:t>αίματος και χρώση κατά </a:t>
            </a:r>
            <a:r>
              <a:rPr lang="el-GR" sz="2600" dirty="0" err="1"/>
              <a:t>May</a:t>
            </a:r>
            <a:r>
              <a:rPr lang="el-GR" sz="2600" dirty="0"/>
              <a:t> </a:t>
            </a:r>
            <a:r>
              <a:rPr lang="el-GR" sz="2600" dirty="0" err="1" smtClean="0"/>
              <a:t>Grunwald</a:t>
            </a:r>
            <a:r>
              <a:rPr lang="el-GR" sz="2600" dirty="0" smtClean="0"/>
              <a:t>-</a:t>
            </a:r>
            <a:r>
              <a:rPr lang="el-GR" sz="2600" dirty="0" err="1" smtClean="0"/>
              <a:t>Giemsa</a:t>
            </a:r>
            <a:r>
              <a:rPr lang="el-GR" sz="2600" dirty="0" smtClean="0"/>
              <a:t> - Μελέτη </a:t>
            </a:r>
            <a:r>
              <a:rPr lang="el-GR" sz="2600" dirty="0"/>
              <a:t>υποχρωμίας, μορφολογική προσέγγιση </a:t>
            </a:r>
            <a:r>
              <a:rPr lang="el-GR" sz="2600" dirty="0" err="1"/>
              <a:t>ερυθροκυττάρων</a:t>
            </a:r>
            <a:r>
              <a:rPr lang="el-GR" sz="2600" dirty="0"/>
              <a:t> και συσχετισμός με τους </a:t>
            </a:r>
            <a:r>
              <a:rPr lang="el-GR" sz="2600" dirty="0" err="1"/>
              <a:t>ερυθροκυτταρικούς</a:t>
            </a:r>
            <a:r>
              <a:rPr lang="el-GR" sz="2600" dirty="0"/>
              <a:t> δείκτες (RDW, MCV, MCH, MCHC)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 </a:t>
            </a:r>
            <a:r>
              <a:rPr lang="el-GR" sz="2400" dirty="0" smtClean="0"/>
              <a:t>Αναστάσιος Κριεμπάρδης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Μακροκυτταρικές</a:t>
            </a:r>
            <a:r>
              <a:rPr lang="el-GR" dirty="0"/>
              <a:t> αναιμίες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Ελάττωση αιματοκρίτη (</a:t>
            </a:r>
            <a:r>
              <a:rPr lang="el-GR" dirty="0" err="1"/>
              <a:t>Ht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Ελάττωση συγκέντρωσης αιμοσφαιρίνης (</a:t>
            </a:r>
            <a:r>
              <a:rPr lang="el-GR" dirty="0" err="1"/>
              <a:t>Hb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Αύξηση </a:t>
            </a:r>
            <a:r>
              <a:rPr lang="el-GR" dirty="0" smtClean="0"/>
              <a:t>MCV.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2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Μακροκυττάρωση</a:t>
            </a:r>
            <a:endParaRPr lang="el-GR" dirty="0"/>
          </a:p>
        </p:txBody>
      </p:sp>
      <p:pic>
        <p:nvPicPr>
          <p:cNvPr id="10243" name="Picture 2" descr="http://www.ezhemeonc.com/wp-content/uploads/2009/02/macrocytes-100x-website-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544" y="1482590"/>
            <a:ext cx="6030913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4" name="7 - TextBox"/>
          <p:cNvSpPr txBox="1">
            <a:spLocks noChangeArrowheads="1"/>
          </p:cNvSpPr>
          <p:nvPr/>
        </p:nvSpPr>
        <p:spPr bwMode="auto">
          <a:xfrm>
            <a:off x="3671753" y="6165304"/>
            <a:ext cx="1800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MCV &gt; 100 fl</a:t>
            </a:r>
            <a:endParaRPr lang="el-GR" sz="2400" b="1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1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Ανισοκυττάρωση</a:t>
            </a:r>
            <a:r>
              <a:rPr lang="el-GR" dirty="0" smtClean="0"/>
              <a:t> </a:t>
            </a:r>
            <a:endParaRPr lang="el-GR" dirty="0"/>
          </a:p>
        </p:txBody>
      </p:sp>
      <p:grpSp>
        <p:nvGrpSpPr>
          <p:cNvPr id="11267" name="9 - Ομάδα"/>
          <p:cNvGrpSpPr>
            <a:grpSpLocks/>
          </p:cNvGrpSpPr>
          <p:nvPr/>
        </p:nvGrpSpPr>
        <p:grpSpPr bwMode="auto">
          <a:xfrm>
            <a:off x="1547677" y="1556097"/>
            <a:ext cx="6048647" cy="4537199"/>
            <a:chOff x="1763688" y="1196752"/>
            <a:chExt cx="5760638" cy="4320480"/>
          </a:xfrm>
        </p:grpSpPr>
        <p:pic>
          <p:nvPicPr>
            <p:cNvPr id="11268" name="Picture 4" descr="http://meds.queensu.ca/medicine/deptmed/hemonc/anemia/images/anis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3688" y="1196752"/>
              <a:ext cx="5760638" cy="4320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7 - TextBox"/>
            <p:cNvSpPr txBox="1"/>
            <p:nvPr/>
          </p:nvSpPr>
          <p:spPr>
            <a:xfrm>
              <a:off x="2268478" y="1701496"/>
              <a:ext cx="4627484" cy="52313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800" b="1" dirty="0" err="1">
                  <a:latin typeface="+mn-lt"/>
                  <a:cs typeface="+mn-cs"/>
                </a:rPr>
                <a:t>Ερυθροκύτταρα</a:t>
              </a:r>
              <a:r>
                <a:rPr lang="el-GR" sz="2800" b="1" dirty="0">
                  <a:latin typeface="+mn-lt"/>
                  <a:cs typeface="+mn-cs"/>
                </a:rPr>
                <a:t> ανισομεγέθη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8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Ορθροκυτταρικές</a:t>
            </a:r>
            <a:r>
              <a:rPr lang="el-GR" dirty="0"/>
              <a:t> </a:t>
            </a:r>
            <a:r>
              <a:rPr lang="el-GR" dirty="0" smtClean="0"/>
              <a:t>αναιμίες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Ελάττωση αιματοκρίτη (</a:t>
            </a:r>
            <a:r>
              <a:rPr lang="el-GR" dirty="0" err="1"/>
              <a:t>Ht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Ελάττωση συγκέντρωσης αιμοσφαιρίνης (</a:t>
            </a:r>
            <a:r>
              <a:rPr lang="el-GR" dirty="0" err="1"/>
              <a:t>Hb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Φυσιολογικό </a:t>
            </a:r>
            <a:r>
              <a:rPr lang="el-GR" dirty="0" smtClean="0"/>
              <a:t>MCV.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4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 2014. </a:t>
            </a:r>
            <a:r>
              <a:rPr lang="el-GR" sz="2000" dirty="0"/>
              <a:t>Αναστάσιος </a:t>
            </a:r>
            <a:r>
              <a:rPr lang="el-GR" sz="2000" dirty="0" smtClean="0"/>
              <a:t>Κριεμπάρδης</a:t>
            </a:r>
            <a:r>
              <a:rPr lang="el-GR" sz="2000" dirty="0"/>
              <a:t>. «Αιματολογία ΙΙ </a:t>
            </a:r>
            <a:r>
              <a:rPr lang="en-US" sz="2000"/>
              <a:t>(E)</a:t>
            </a:r>
            <a:r>
              <a:rPr lang="el-GR" sz="2000" smtClean="0"/>
              <a:t>. </a:t>
            </a:r>
            <a:r>
              <a:rPr lang="el-GR" sz="2000" dirty="0"/>
              <a:t>Εργαστηριακή άσκηση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Επίστρωση αίματος και χρώση κατά </a:t>
            </a:r>
            <a:r>
              <a:rPr lang="el-GR" sz="2000" dirty="0" err="1"/>
              <a:t>May</a:t>
            </a:r>
            <a:r>
              <a:rPr lang="el-GR" sz="2000" dirty="0"/>
              <a:t> </a:t>
            </a:r>
            <a:r>
              <a:rPr lang="el-GR" sz="2000" dirty="0" err="1"/>
              <a:t>Grunwald</a:t>
            </a:r>
            <a:r>
              <a:rPr lang="el-GR" sz="2000" dirty="0"/>
              <a:t>-</a:t>
            </a:r>
            <a:r>
              <a:rPr lang="el-GR" sz="2000" dirty="0" err="1"/>
              <a:t>Giemsa</a:t>
            </a:r>
            <a:r>
              <a:rPr lang="el-GR" sz="2000" dirty="0"/>
              <a:t> - Μελέτη υποχρωμίας, μορφολογική προσέγγιση </a:t>
            </a:r>
            <a:r>
              <a:rPr lang="el-GR" sz="2000" dirty="0" err="1"/>
              <a:t>ερυθροκυττάρων</a:t>
            </a:r>
            <a:r>
              <a:rPr lang="el-GR" sz="2000" dirty="0"/>
              <a:t> και συσχετισμός με τους </a:t>
            </a:r>
            <a:r>
              <a:rPr lang="el-GR" sz="2000" dirty="0" err="1"/>
              <a:t>ερυθροκυτταρικούς</a:t>
            </a:r>
            <a:r>
              <a:rPr lang="el-GR" sz="2000" dirty="0"/>
              <a:t> δείκτες (RDW, MCV, MCH, MCHC)».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Χρώση </a:t>
            </a:r>
            <a:r>
              <a:rPr lang="en-US" dirty="0"/>
              <a:t>May </a:t>
            </a:r>
            <a:r>
              <a:rPr lang="en-US" dirty="0" err="1"/>
              <a:t>Grünwald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Giemsa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 </a:t>
            </a:r>
            <a:r>
              <a:rPr lang="el-GR" b="1" dirty="0" err="1"/>
              <a:t>May</a:t>
            </a:r>
            <a:r>
              <a:rPr lang="el-GR" b="1" dirty="0"/>
              <a:t> </a:t>
            </a:r>
            <a:r>
              <a:rPr lang="el-GR" b="1" dirty="0" err="1"/>
              <a:t>Grunwald</a:t>
            </a:r>
            <a:r>
              <a:rPr lang="el-GR" b="1" dirty="0"/>
              <a:t> – </a:t>
            </a:r>
            <a:r>
              <a:rPr lang="el-GR" b="1" dirty="0" err="1"/>
              <a:t>Giemsa</a:t>
            </a:r>
            <a:r>
              <a:rPr lang="el-GR" dirty="0"/>
              <a:t> </a:t>
            </a:r>
            <a:r>
              <a:rPr lang="el-GR" dirty="0" smtClean="0"/>
              <a:t>χρησιμοποιείται </a:t>
            </a:r>
            <a:r>
              <a:rPr lang="el-GR" dirty="0"/>
              <a:t>κυρίως για τα </a:t>
            </a:r>
            <a:r>
              <a:rPr lang="el-GR" b="1" dirty="0" smtClean="0"/>
              <a:t>επιχρίσματα αίματος</a:t>
            </a:r>
            <a:r>
              <a:rPr lang="el-GR" dirty="0"/>
              <a:t> και </a:t>
            </a:r>
            <a:r>
              <a:rPr lang="el-GR" b="1" dirty="0" smtClean="0"/>
              <a:t>μυελού </a:t>
            </a:r>
            <a:r>
              <a:rPr lang="el-GR" b="1" dirty="0"/>
              <a:t>των οστών</a:t>
            </a:r>
            <a:r>
              <a:rPr lang="el-GR" dirty="0"/>
              <a:t>.</a:t>
            </a:r>
          </a:p>
          <a:p>
            <a:r>
              <a:rPr lang="el-GR" dirty="0" smtClean="0"/>
              <a:t>Περιλαμβάνει </a:t>
            </a:r>
            <a:r>
              <a:rPr lang="el-GR" dirty="0"/>
              <a:t>ένα </a:t>
            </a:r>
            <a:r>
              <a:rPr lang="el-GR" dirty="0" smtClean="0"/>
              <a:t>μείγμα </a:t>
            </a:r>
            <a:r>
              <a:rPr lang="el-GR" dirty="0"/>
              <a:t>χρωστικών, όπως:</a:t>
            </a:r>
          </a:p>
          <a:p>
            <a:pPr marL="896938" lvl="1" indent="-536575"/>
            <a:r>
              <a:rPr lang="el-GR" b="1" dirty="0" smtClean="0"/>
              <a:t>μπλε </a:t>
            </a:r>
            <a:r>
              <a:rPr lang="el-GR" b="1" dirty="0"/>
              <a:t>του </a:t>
            </a:r>
            <a:r>
              <a:rPr lang="el-GR" b="1" dirty="0" smtClean="0"/>
              <a:t>μεθυλενίου</a:t>
            </a:r>
            <a:r>
              <a:rPr lang="el-GR" b="1" dirty="0"/>
              <a:t>:</a:t>
            </a:r>
            <a:r>
              <a:rPr lang="el-GR" dirty="0"/>
              <a:t> βάφει </a:t>
            </a:r>
            <a:r>
              <a:rPr lang="el-GR" dirty="0" smtClean="0"/>
              <a:t>μπλε </a:t>
            </a:r>
            <a:r>
              <a:rPr lang="el-GR" dirty="0"/>
              <a:t>τα όξινα συστατικά του </a:t>
            </a:r>
            <a:r>
              <a:rPr lang="el-GR" dirty="0" smtClean="0"/>
              <a:t>κυττάρου.</a:t>
            </a:r>
            <a:endParaRPr lang="el-GR" dirty="0"/>
          </a:p>
          <a:p>
            <a:pPr marL="896938" lvl="1" indent="-536575"/>
            <a:r>
              <a:rPr lang="el-GR" b="1" dirty="0" smtClean="0"/>
              <a:t>Κυανό </a:t>
            </a:r>
            <a:r>
              <a:rPr lang="el-GR" b="1" dirty="0"/>
              <a:t>(</a:t>
            </a:r>
            <a:r>
              <a:rPr lang="el-GR" b="1" dirty="0" err="1"/>
              <a:t>azure</a:t>
            </a:r>
            <a:r>
              <a:rPr lang="el-GR" b="1" dirty="0"/>
              <a:t>): </a:t>
            </a:r>
            <a:r>
              <a:rPr lang="el-GR" dirty="0"/>
              <a:t>βάφει κόκκινα και </a:t>
            </a:r>
            <a:r>
              <a:rPr lang="el-GR" dirty="0" smtClean="0"/>
              <a:t>μωβ </a:t>
            </a:r>
            <a:r>
              <a:rPr lang="el-GR" dirty="0"/>
              <a:t>τα βασικά κυτταρικά </a:t>
            </a:r>
            <a:r>
              <a:rPr lang="el-GR" dirty="0" smtClean="0"/>
              <a:t>συστατικά.</a:t>
            </a:r>
            <a:endParaRPr lang="el-GR" dirty="0"/>
          </a:p>
          <a:p>
            <a:pPr marL="896938" lvl="1" indent="-536575"/>
            <a:r>
              <a:rPr lang="el-GR" b="1" dirty="0" err="1" smtClean="0"/>
              <a:t>Εωζίνη</a:t>
            </a:r>
            <a:r>
              <a:rPr lang="el-GR" b="1" dirty="0" smtClean="0"/>
              <a:t> </a:t>
            </a:r>
            <a:r>
              <a:rPr lang="el-GR" b="1" dirty="0"/>
              <a:t>(</a:t>
            </a:r>
            <a:r>
              <a:rPr lang="el-GR" b="1" dirty="0" err="1"/>
              <a:t>ηωσίνη</a:t>
            </a:r>
            <a:r>
              <a:rPr lang="el-GR" b="1" dirty="0"/>
              <a:t>): </a:t>
            </a:r>
            <a:r>
              <a:rPr lang="el-GR" dirty="0"/>
              <a:t>βάφει πορτοκαλί-κόκκινα τα αλκαλικά συστατικά του κυττάρου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Χρώση </a:t>
            </a:r>
            <a:r>
              <a:rPr lang="en-US" dirty="0"/>
              <a:t>May </a:t>
            </a:r>
            <a:r>
              <a:rPr lang="en-US" dirty="0" err="1"/>
              <a:t>Grünwald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Giemsa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Αυτή </a:t>
            </a:r>
            <a:r>
              <a:rPr lang="el-GR" dirty="0"/>
              <a:t>η χρώση χαρακτηρίζεται ως </a:t>
            </a:r>
            <a:r>
              <a:rPr lang="el-GR" dirty="0" err="1"/>
              <a:t>πανοπτική</a:t>
            </a:r>
            <a:r>
              <a:rPr lang="el-GR" dirty="0"/>
              <a:t>, επειδή βάφει όλα τα κυτταρικά </a:t>
            </a:r>
            <a:r>
              <a:rPr lang="el-GR" dirty="0" smtClean="0"/>
              <a:t>συστατικά.</a:t>
            </a:r>
          </a:p>
          <a:p>
            <a:r>
              <a:rPr lang="el-GR" dirty="0" smtClean="0"/>
              <a:t>Επειδή </a:t>
            </a:r>
            <a:r>
              <a:rPr lang="el-GR" dirty="0"/>
              <a:t>η </a:t>
            </a:r>
            <a:r>
              <a:rPr lang="el-GR" dirty="0" smtClean="0"/>
              <a:t>τιμή </a:t>
            </a:r>
            <a:r>
              <a:rPr lang="el-GR" dirty="0"/>
              <a:t>του </a:t>
            </a:r>
            <a:r>
              <a:rPr lang="el-GR" dirty="0" err="1"/>
              <a:t>pH</a:t>
            </a:r>
            <a:r>
              <a:rPr lang="el-GR" dirty="0"/>
              <a:t> είναι πολύ </a:t>
            </a:r>
            <a:r>
              <a:rPr lang="el-GR" dirty="0" smtClean="0"/>
              <a:t>σημαντική </a:t>
            </a:r>
            <a:r>
              <a:rPr lang="el-GR" dirty="0"/>
              <a:t>για τις ιδιότητες χρώσης, οποιαδήποτε αλλαγή του </a:t>
            </a:r>
            <a:r>
              <a:rPr lang="el-GR" dirty="0" err="1"/>
              <a:t>pH</a:t>
            </a:r>
            <a:r>
              <a:rPr lang="el-GR" dirty="0"/>
              <a:t> θα οδηγήσει σε </a:t>
            </a:r>
            <a:r>
              <a:rPr lang="el-GR" dirty="0" smtClean="0"/>
              <a:t>λανθασμένη </a:t>
            </a:r>
            <a:r>
              <a:rPr lang="el-GR" dirty="0"/>
              <a:t>αντίδραση χρώσης. Τα όρια βέλτιστου </a:t>
            </a:r>
            <a:r>
              <a:rPr lang="el-GR" dirty="0" err="1"/>
              <a:t>pH</a:t>
            </a:r>
            <a:r>
              <a:rPr lang="el-GR" dirty="0"/>
              <a:t> είναι </a:t>
            </a:r>
            <a:r>
              <a:rPr lang="el-GR" dirty="0" smtClean="0"/>
              <a:t>μεταξύ </a:t>
            </a:r>
            <a:r>
              <a:rPr lang="el-GR" dirty="0"/>
              <a:t>6.5 και 6.8.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4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Υλικά:</a:t>
            </a:r>
          </a:p>
          <a:p>
            <a:pPr lvl="1"/>
            <a:r>
              <a:rPr lang="el-GR" dirty="0" smtClean="0"/>
              <a:t>Επίχρισμα </a:t>
            </a:r>
            <a:r>
              <a:rPr lang="el-GR" dirty="0"/>
              <a:t>κυττάρων αίματος, </a:t>
            </a:r>
          </a:p>
          <a:p>
            <a:pPr lvl="1"/>
            <a:r>
              <a:rPr lang="el-GR" dirty="0" smtClean="0"/>
              <a:t>Χρωστική </a:t>
            </a:r>
            <a:r>
              <a:rPr lang="en-US" dirty="0"/>
              <a:t>May-</a:t>
            </a:r>
            <a:r>
              <a:rPr lang="en-US" dirty="0" err="1"/>
              <a:t>Grünwald</a:t>
            </a:r>
            <a:r>
              <a:rPr lang="en-US" dirty="0"/>
              <a:t>, </a:t>
            </a:r>
          </a:p>
          <a:p>
            <a:pPr lvl="1"/>
            <a:r>
              <a:rPr lang="el-GR" dirty="0" smtClean="0"/>
              <a:t>Χρωστική </a:t>
            </a:r>
            <a:r>
              <a:rPr lang="en-US" dirty="0" err="1" smtClean="0"/>
              <a:t>Giemsa</a:t>
            </a:r>
            <a:r>
              <a:rPr lang="el-GR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Μέθοδος</a:t>
            </a:r>
            <a:endParaRPr lang="el-GR" b="1" dirty="0"/>
          </a:p>
          <a:p>
            <a:pPr lvl="1"/>
            <a:r>
              <a:rPr lang="el-GR" dirty="0" err="1"/>
              <a:t>Μεθανόλη</a:t>
            </a:r>
            <a:r>
              <a:rPr lang="el-GR" dirty="0"/>
              <a:t> 5</a:t>
            </a:r>
            <a:r>
              <a:rPr lang="en-US" dirty="0" smtClean="0"/>
              <a:t>min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Απόρριψη περίσσειας.</a:t>
            </a:r>
          </a:p>
          <a:p>
            <a:pPr lvl="1"/>
            <a:r>
              <a:rPr lang="el-GR" dirty="0" smtClean="0"/>
              <a:t>Χρωστική </a:t>
            </a:r>
            <a:r>
              <a:rPr lang="en-US" dirty="0"/>
              <a:t>May-</a:t>
            </a:r>
            <a:r>
              <a:rPr lang="en-US" dirty="0" err="1"/>
              <a:t>Grunwald</a:t>
            </a:r>
            <a:r>
              <a:rPr lang="en-US" dirty="0"/>
              <a:t> </a:t>
            </a:r>
            <a:r>
              <a:rPr lang="en-US" dirty="0" smtClean="0"/>
              <a:t>4min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Απόρριψη περίσσειας.</a:t>
            </a:r>
          </a:p>
          <a:p>
            <a:pPr lvl="1"/>
            <a:r>
              <a:rPr lang="el-GR" dirty="0" smtClean="0"/>
              <a:t>Χρωστική </a:t>
            </a:r>
            <a:r>
              <a:rPr lang="en-US" dirty="0" err="1"/>
              <a:t>Giemsa</a:t>
            </a:r>
            <a:r>
              <a:rPr lang="en-US" dirty="0"/>
              <a:t> (5 ml </a:t>
            </a:r>
            <a:r>
              <a:rPr lang="el-GR" dirty="0"/>
              <a:t>χρωστικής σε 50 </a:t>
            </a:r>
            <a:r>
              <a:rPr lang="en-US" dirty="0"/>
              <a:t>ml ad H2O) 15 </a:t>
            </a:r>
            <a:r>
              <a:rPr lang="en-US" dirty="0" smtClean="0"/>
              <a:t>min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Απόρριψη περίσσειας.</a:t>
            </a:r>
          </a:p>
          <a:p>
            <a:pPr lvl="1"/>
            <a:r>
              <a:rPr lang="el-GR" dirty="0" err="1" smtClean="0"/>
              <a:t>Έκπλυση</a:t>
            </a:r>
            <a:r>
              <a:rPr lang="el-GR" dirty="0" smtClean="0"/>
              <a:t> </a:t>
            </a:r>
            <a:r>
              <a:rPr lang="el-GR" dirty="0"/>
              <a:t>με άφθονο νερό </a:t>
            </a:r>
            <a:r>
              <a:rPr lang="el-GR" dirty="0" smtClean="0"/>
              <a:t>βρύσης.</a:t>
            </a:r>
          </a:p>
          <a:p>
            <a:pPr lvl="1"/>
            <a:r>
              <a:rPr lang="el-GR" dirty="0" smtClean="0"/>
              <a:t>Στέγνωμα </a:t>
            </a:r>
            <a:r>
              <a:rPr lang="el-GR" dirty="0"/>
              <a:t>σε θερμοκρασία </a:t>
            </a:r>
            <a:r>
              <a:rPr lang="el-GR" dirty="0" smtClean="0"/>
              <a:t>περιβάλλοντος.</a:t>
            </a:r>
            <a:endParaRPr lang="el-GR" dirty="0"/>
          </a:p>
          <a:p>
            <a:r>
              <a:rPr lang="el-GR" dirty="0"/>
              <a:t>Παρατηρούμε στο μικροσκόπιο με καταδυτικό φακό (100 </a:t>
            </a:r>
            <a:r>
              <a:rPr lang="en-US" dirty="0"/>
              <a:t>x) </a:t>
            </a:r>
            <a:r>
              <a:rPr lang="el-GR" dirty="0"/>
              <a:t>κάτω από σταγόνα </a:t>
            </a:r>
            <a:r>
              <a:rPr lang="el-GR" dirty="0" err="1"/>
              <a:t>κεδρελαίου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Αναιμία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Αναιμία</a:t>
            </a:r>
            <a:r>
              <a:rPr lang="el-GR" b="1" dirty="0" smtClean="0"/>
              <a:t>:</a:t>
            </a:r>
            <a:endParaRPr lang="el-GR" dirty="0"/>
          </a:p>
          <a:p>
            <a:pPr lvl="1"/>
            <a:r>
              <a:rPr lang="el-GR" dirty="0"/>
              <a:t>Ελάττωση αιματοκρίτη (</a:t>
            </a:r>
            <a:r>
              <a:rPr lang="el-GR" dirty="0" err="1"/>
              <a:t>Ht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Ελάττωση συγκέντρωσης αιμοσφαιρίνης (</a:t>
            </a:r>
            <a:r>
              <a:rPr lang="el-GR" dirty="0" err="1"/>
              <a:t>Hb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Ελάττωση αριθμού </a:t>
            </a:r>
            <a:r>
              <a:rPr lang="el-GR" dirty="0" err="1"/>
              <a:t>ερυθροκυττάρων</a:t>
            </a:r>
            <a:r>
              <a:rPr lang="el-GR" dirty="0"/>
              <a:t> (RBC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8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Μικροκυτταρικές</a:t>
            </a:r>
            <a:r>
              <a:rPr lang="el-GR" dirty="0"/>
              <a:t> – </a:t>
            </a:r>
            <a:r>
              <a:rPr lang="el-GR" dirty="0" err="1"/>
              <a:t>υπόχρωμες</a:t>
            </a:r>
            <a:r>
              <a:rPr lang="el-GR" dirty="0"/>
              <a:t> αναιμίες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Ελάττωση αιματοκρίτη (</a:t>
            </a:r>
            <a:r>
              <a:rPr lang="el-GR" dirty="0" err="1"/>
              <a:t>Ht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Ελάττωση συγκέντρωσης αιμοσφαιρίνης (</a:t>
            </a:r>
            <a:r>
              <a:rPr lang="el-GR" dirty="0" err="1"/>
              <a:t>Hb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Ελάττωση MCV, MCH και </a:t>
            </a:r>
            <a:r>
              <a:rPr lang="el-GR" dirty="0" smtClean="0"/>
              <a:t>MCHC.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29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Υποχρωμία</a:t>
            </a:r>
            <a:endParaRPr lang="el-GR" dirty="0"/>
          </a:p>
        </p:txBody>
      </p:sp>
      <p:grpSp>
        <p:nvGrpSpPr>
          <p:cNvPr id="7171" name="8 - Ομάδα"/>
          <p:cNvGrpSpPr>
            <a:grpSpLocks/>
          </p:cNvGrpSpPr>
          <p:nvPr/>
        </p:nvGrpSpPr>
        <p:grpSpPr bwMode="auto">
          <a:xfrm>
            <a:off x="1329532" y="1196752"/>
            <a:ext cx="6484937" cy="4608513"/>
            <a:chOff x="1115616" y="1772816"/>
            <a:chExt cx="6485736" cy="4608512"/>
          </a:xfrm>
        </p:grpSpPr>
        <p:pic>
          <p:nvPicPr>
            <p:cNvPr id="7173" name="Picture 2" descr="http://www.ezhemeonc.com/wp-content/uploads/2009/02/hypochromia-50x-website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5656" y="1772816"/>
              <a:ext cx="6125696" cy="4608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6" name="5 - Ευθύγραμμο βέλος σύνδεσης"/>
            <p:cNvCxnSpPr/>
            <p:nvPr/>
          </p:nvCxnSpPr>
          <p:spPr>
            <a:xfrm flipV="1">
              <a:off x="1115616" y="4797003"/>
              <a:ext cx="2376780" cy="7143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2" name="9 - TextBox"/>
          <p:cNvSpPr txBox="1">
            <a:spLocks noChangeArrowheads="1"/>
          </p:cNvSpPr>
          <p:nvPr/>
        </p:nvSpPr>
        <p:spPr bwMode="auto">
          <a:xfrm>
            <a:off x="3964598" y="5949280"/>
            <a:ext cx="157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MCH&lt;27pg</a:t>
            </a:r>
            <a:endParaRPr lang="el-GR" sz="2400" b="1" dirty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4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Μικροκυττάρωση</a:t>
            </a:r>
            <a:endParaRPr lang="el-GR" dirty="0"/>
          </a:p>
        </p:txBody>
      </p:sp>
      <p:pic>
        <p:nvPicPr>
          <p:cNvPr id="8195" name="Picture 2" descr="http://www.ezhemeonc.com/wp-content/uploads/2009/02/microcytic-hypchromia-50x-webs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044" y="1340768"/>
            <a:ext cx="6411912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6" name="9 - TextBox"/>
          <p:cNvSpPr txBox="1">
            <a:spLocks noChangeArrowheads="1"/>
          </p:cNvSpPr>
          <p:nvPr/>
        </p:nvSpPr>
        <p:spPr bwMode="auto">
          <a:xfrm>
            <a:off x="3749499" y="6237312"/>
            <a:ext cx="16450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MCV &lt; 76 </a:t>
            </a:r>
            <a:r>
              <a:rPr lang="en-US" sz="2400" b="1" dirty="0" err="1">
                <a:latin typeface="Calibri" pitchFamily="34" charset="0"/>
              </a:rPr>
              <a:t>fl</a:t>
            </a:r>
            <a:endParaRPr lang="el-GR" sz="2400" b="1" dirty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48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24</TotalTime>
  <Words>881</Words>
  <Application>Microsoft Office PowerPoint</Application>
  <PresentationFormat>Προβολή στην οθόνη (4:3)</PresentationFormat>
  <Paragraphs>128</Paragraphs>
  <Slides>20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OC_template_updated</vt:lpstr>
      <vt:lpstr>1_OC_template_updated</vt:lpstr>
      <vt:lpstr>Αιματολογία ΙΙ (E)</vt:lpstr>
      <vt:lpstr>Χρώση May Grünwald – Giemsa 1/2</vt:lpstr>
      <vt:lpstr>Χρώση May Grünwald – Giemsa 2/2</vt:lpstr>
      <vt:lpstr>Υλικά</vt:lpstr>
      <vt:lpstr>Μέθοδος </vt:lpstr>
      <vt:lpstr>Αναιμία </vt:lpstr>
      <vt:lpstr>Μικροκυτταρικές – υπόχρωμες αναιμίες</vt:lpstr>
      <vt:lpstr>Υποχρωμία</vt:lpstr>
      <vt:lpstr>Μικροκυττάρωση</vt:lpstr>
      <vt:lpstr>Μακροκυτταρικές αναιμίες</vt:lpstr>
      <vt:lpstr>Μακροκυττάρωση</vt:lpstr>
      <vt:lpstr>Ανισοκυττάρωση </vt:lpstr>
      <vt:lpstr>Ορθροκυτταρικές αναιμίες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E</dc:title>
  <dc:creator>opencourses@teiath.gr</dc:creator>
  <cp:lastModifiedBy>fkaram2</cp:lastModifiedBy>
  <cp:revision>7</cp:revision>
  <dcterms:created xsi:type="dcterms:W3CDTF">2014-11-04T08:55:00Z</dcterms:created>
  <dcterms:modified xsi:type="dcterms:W3CDTF">2015-03-02T08:04:14Z</dcterms:modified>
</cp:coreProperties>
</file>