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8"/>
  </p:notesMasterIdLst>
  <p:handoutMasterIdLst>
    <p:handoutMasterId r:id="rId39"/>
  </p:handoutMasterIdLst>
  <p:sldIdLst>
    <p:sldId id="256" r:id="rId3"/>
    <p:sldId id="268" r:id="rId4"/>
    <p:sldId id="269" r:id="rId5"/>
    <p:sldId id="292" r:id="rId6"/>
    <p:sldId id="270" r:id="rId7"/>
    <p:sldId id="294" r:id="rId8"/>
    <p:sldId id="272" r:id="rId9"/>
    <p:sldId id="273" r:id="rId10"/>
    <p:sldId id="274" r:id="rId11"/>
    <p:sldId id="289" r:id="rId12"/>
    <p:sldId id="275" r:id="rId13"/>
    <p:sldId id="295" r:id="rId14"/>
    <p:sldId id="296" r:id="rId15"/>
    <p:sldId id="290" r:id="rId16"/>
    <p:sldId id="277" r:id="rId17"/>
    <p:sldId id="278" r:id="rId18"/>
    <p:sldId id="279" r:id="rId19"/>
    <p:sldId id="280" r:id="rId20"/>
    <p:sldId id="281" r:id="rId21"/>
    <p:sldId id="282" r:id="rId22"/>
    <p:sldId id="297" r:id="rId23"/>
    <p:sldId id="283" r:id="rId24"/>
    <p:sldId id="284" r:id="rId25"/>
    <p:sldId id="285" r:id="rId26"/>
    <p:sldId id="299" r:id="rId27"/>
    <p:sldId id="286" r:id="rId28"/>
    <p:sldId id="288" r:id="rId29"/>
    <p:sldId id="300" r:id="rId30"/>
    <p:sldId id="257" r:id="rId31"/>
    <p:sldId id="262" r:id="rId32"/>
    <p:sldId id="264" r:id="rId33"/>
    <p:sldId id="301" r:id="rId34"/>
    <p:sldId id="302" r:id="rId35"/>
    <p:sldId id="266" r:id="rId36"/>
    <p:sldId id="261"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C3"/>
    <a:srgbClr val="333399"/>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60471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13310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478125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89335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80624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789526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70543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401791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02448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143058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89440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Οδοντική μορφολογία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5</a:t>
            </a:r>
            <a:r>
              <a:rPr lang="el-GR" sz="2800" dirty="0" smtClean="0"/>
              <a:t>:</a:t>
            </a:r>
            <a:r>
              <a:rPr lang="en-US" sz="2800" dirty="0" smtClean="0"/>
              <a:t> </a:t>
            </a:r>
            <a:r>
              <a:rPr lang="el-GR" sz="2800" b="1" dirty="0" smtClean="0"/>
              <a:t>Μόνιμος κυνόδοντας άνω γνάθου</a:t>
            </a:r>
            <a:endParaRPr lang="en-US" sz="2800" b="1" dirty="0" smtClean="0"/>
          </a:p>
          <a:p>
            <a:pPr>
              <a:spcBef>
                <a:spcPts val="0"/>
              </a:spcBef>
            </a:pPr>
            <a:r>
              <a:rPr lang="el-GR" sz="2400" dirty="0"/>
              <a:t>Αριστείδης Γαλιατσάτος</a:t>
            </a:r>
          </a:p>
          <a:p>
            <a:pPr>
              <a:spcBef>
                <a:spcPts val="0"/>
              </a:spcBef>
            </a:pPr>
            <a:r>
              <a:rPr lang="el-GR" sz="2400" dirty="0"/>
              <a:t>DDs, Dr Dent. Επίκουρος  Καθηγητής ΤΕΙ Αθήνας</a:t>
            </a:r>
          </a:p>
          <a:p>
            <a:pPr>
              <a:spcBef>
                <a:spcPts val="0"/>
              </a:spcBef>
            </a:pPr>
            <a:r>
              <a:rPr lang="el-GR" sz="2400" dirty="0"/>
              <a:t>Τμήμα Οδοντικής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Μόνιμος κυνόδοντας άνω γνάθου </a:t>
            </a:r>
            <a:r>
              <a:rPr lang="el-GR" sz="3200" b="0" dirty="0"/>
              <a:t>2</a:t>
            </a:r>
            <a:r>
              <a:rPr lang="el-GR" sz="3200" b="0" dirty="0" smtClean="0"/>
              <a:t>/3</a:t>
            </a:r>
            <a:endParaRPr lang="el-GR" sz="3200" b="0" dirty="0"/>
          </a:p>
        </p:txBody>
      </p:sp>
      <p:sp>
        <p:nvSpPr>
          <p:cNvPr id="3" name="Content Placeholder 2"/>
          <p:cNvSpPr>
            <a:spLocks noGrp="1"/>
          </p:cNvSpPr>
          <p:nvPr>
            <p:ph idx="1"/>
          </p:nvPr>
        </p:nvSpPr>
        <p:spPr>
          <a:xfrm>
            <a:off x="457200" y="1196752"/>
            <a:ext cx="3754760" cy="4680520"/>
          </a:xfrm>
        </p:spPr>
        <p:txBody>
          <a:bodyPr>
            <a:normAutofit fontScale="92500"/>
          </a:bodyPr>
          <a:lstStyle/>
          <a:p>
            <a:pPr marL="0" indent="0">
              <a:buNone/>
            </a:pPr>
            <a:r>
              <a:rPr lang="el-GR" sz="2800" dirty="0" smtClean="0"/>
              <a:t>Είναι </a:t>
            </a:r>
            <a:r>
              <a:rPr lang="el-GR" sz="2800" dirty="0"/>
              <a:t>δόντι ογκώδες, αιχμηρό, με μεγάλη </a:t>
            </a:r>
            <a:r>
              <a:rPr lang="el-GR" sz="2800" dirty="0" smtClean="0"/>
              <a:t>δύναμη και </a:t>
            </a:r>
            <a:r>
              <a:rPr lang="el-GR" sz="2800" dirty="0"/>
              <a:t>κυρίως η λειτουργία του είναι η σύλληψη και ο τεμαχισμός των τροφών. Παίζει σπουδαίο ρόλο στην </a:t>
            </a:r>
            <a:r>
              <a:rPr lang="el-GR" sz="2800" dirty="0" smtClean="0"/>
              <a:t>προσφορά </a:t>
            </a:r>
            <a:r>
              <a:rPr lang="el-GR" sz="2800" dirty="0"/>
              <a:t>και στη φυσιογνωμία του προσώπου.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6" name="Picture 8" descr="http://2.bp.blogspot.com/-Kd6vFkUeMoY/UAPSDfoldvI/AAAAAAAAAII/qgCpQYZSbqg/s1600/IMG_257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11960" y="1916832"/>
            <a:ext cx="447484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166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Μόνιμος κυνόδοντας άνω γνάθου </a:t>
            </a:r>
            <a:r>
              <a:rPr lang="el-GR" sz="3200" b="0" dirty="0" smtClean="0"/>
              <a:t>3/3</a:t>
            </a:r>
            <a:endParaRPr lang="el-GR" sz="3200" b="0" dirty="0"/>
          </a:p>
        </p:txBody>
      </p:sp>
      <p:sp>
        <p:nvSpPr>
          <p:cNvPr id="3" name="Content Placeholder 2"/>
          <p:cNvSpPr>
            <a:spLocks noGrp="1"/>
          </p:cNvSpPr>
          <p:nvPr>
            <p:ph idx="1"/>
          </p:nvPr>
        </p:nvSpPr>
        <p:spPr>
          <a:xfrm>
            <a:off x="107504" y="1202423"/>
            <a:ext cx="5472608" cy="5519052"/>
          </a:xfrm>
        </p:spPr>
        <p:txBody>
          <a:bodyPr>
            <a:normAutofit fontScale="92500" lnSpcReduction="20000"/>
          </a:bodyPr>
          <a:lstStyle/>
          <a:p>
            <a:pPr marL="0" indent="0" algn="ctr">
              <a:buNone/>
            </a:pPr>
            <a:r>
              <a:rPr lang="el-GR" sz="2600" dirty="0" smtClean="0"/>
              <a:t>Στο </a:t>
            </a:r>
            <a:r>
              <a:rPr lang="el-GR" sz="2600" dirty="0"/>
              <a:t>σύνολο του</a:t>
            </a:r>
            <a:r>
              <a:rPr lang="el-GR" sz="2600" b="1" dirty="0"/>
              <a:t> είναι το μακρύτερο δόντι στο φραγμό</a:t>
            </a:r>
            <a:r>
              <a:rPr lang="el-GR" sz="2600" dirty="0"/>
              <a:t> και αυτό το οφείλει στην έντονα ανεπτυγμένη ρίζα του, η οποία στο περίγραμμά της μοιάζει με αυτήν του κεντρικού τομέα της άνω γνάθου.</a:t>
            </a:r>
          </a:p>
          <a:p>
            <a:pPr marL="0" indent="0" algn="ctr">
              <a:buNone/>
            </a:pPr>
            <a:r>
              <a:rPr lang="el-GR" sz="2600" dirty="0"/>
              <a:t>Η σημασία του για τους ορθοδοντικούς και τους προσθετολόγους είναι μέγιστη γιατί βρίσκεται ακριβώς στην γωνία του οδοντικού τόξου. Λόγω του μήκους της ρίζας του, η οποία μπορεί να φθάσει μέχρι το κάτω τοίχωμα του οφθαλμικού κόγχου και να προκαλέσει προβλήματα όταν υπάρχει ακρορριζική αλλοίωση, ονομάζεται από τον κόσμο «δόντι του ματιού».</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5" name="Εικόνα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3200" y="1844824"/>
            <a:ext cx="1115144" cy="3528392"/>
          </a:xfrm>
          <a:prstGeom prst="rect">
            <a:avLst/>
          </a:prstGeom>
        </p:spPr>
      </p:pic>
    </p:spTree>
    <p:extLst>
      <p:ext uri="{BB962C8B-B14F-4D97-AF65-F5344CB8AC3E}">
        <p14:creationId xmlns:p14="http://schemas.microsoft.com/office/powerpoint/2010/main" val="1683491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7210984"/>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11-12 χρόνων</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26 </a:t>
                      </a:r>
                      <a:r>
                        <a:rPr lang="en-US" dirty="0" smtClean="0"/>
                        <a:t>mm</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10</a:t>
                      </a:r>
                      <a:r>
                        <a:rPr lang="en-US" dirty="0" smtClean="0"/>
                        <a:t> mm</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16</a:t>
                      </a:r>
                      <a:r>
                        <a:rPr lang="en-US" dirty="0" smtClean="0"/>
                        <a:t> mm</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840081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Χειλική επιφάνεια </a:t>
            </a:r>
            <a:r>
              <a:rPr lang="el-GR" sz="3200" b="0" dirty="0" smtClean="0"/>
              <a:t>1/3</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
        <p:nvSpPr>
          <p:cNvPr id="6" name="Ορθογώνιο 5"/>
          <p:cNvSpPr/>
          <p:nvPr/>
        </p:nvSpPr>
        <p:spPr>
          <a:xfrm>
            <a:off x="0" y="1124744"/>
            <a:ext cx="6335688" cy="1569660"/>
          </a:xfrm>
          <a:prstGeom prst="rect">
            <a:avLst/>
          </a:prstGeom>
        </p:spPr>
        <p:txBody>
          <a:bodyPr wrap="square">
            <a:spAutoFit/>
          </a:bodyPr>
          <a:lstStyle/>
          <a:p>
            <a:pPr marL="0" indent="0" algn="ctr">
              <a:buNone/>
            </a:pPr>
            <a:r>
              <a:rPr lang="el-GR" sz="2400" dirty="0">
                <a:latin typeface="+mn-lt"/>
              </a:rPr>
              <a:t>Έχει σχήμα ακανόνιστου </a:t>
            </a:r>
            <a:r>
              <a:rPr lang="el-GR" sz="2400" b="1" dirty="0">
                <a:latin typeface="+mn-lt"/>
              </a:rPr>
              <a:t>πενταγώνου</a:t>
            </a:r>
            <a:r>
              <a:rPr lang="el-GR" sz="2400" dirty="0">
                <a:latin typeface="+mn-lt"/>
              </a:rPr>
              <a:t>.</a:t>
            </a:r>
          </a:p>
          <a:p>
            <a:pPr marL="0" indent="0" algn="ctr">
              <a:buNone/>
            </a:pPr>
            <a:r>
              <a:rPr lang="el-GR" sz="2400" dirty="0">
                <a:latin typeface="+mn-lt"/>
              </a:rPr>
              <a:t>Εμφανίζει κυρτότητα και κοπτικοαυχενικά και εγγύς προς τα άπω. Η μεγαλύτερη κυρτότητα εμφανίζεται στο αυχενικό τριτημόριο.</a:t>
            </a:r>
          </a:p>
        </p:txBody>
      </p:sp>
      <p:pic>
        <p:nvPicPr>
          <p:cNvPr id="7" name="Picture 2" descr="http://www.athensmagazine.gr/photos/articles/thumbs_large/9c2428541216b02189013846d32c5ca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3140968"/>
            <a:ext cx="45720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56176" y="1107219"/>
            <a:ext cx="2016224" cy="5649885"/>
          </a:xfrm>
          <a:prstGeom prst="rect">
            <a:avLst/>
          </a:prstGeom>
        </p:spPr>
      </p:pic>
    </p:spTree>
    <p:extLst>
      <p:ext uri="{BB962C8B-B14F-4D97-AF65-F5344CB8AC3E}">
        <p14:creationId xmlns:p14="http://schemas.microsoft.com/office/powerpoint/2010/main" val="4219779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0"/>
            <a:ext cx="8229600" cy="908720"/>
          </a:xfrm>
        </p:spPr>
        <p:txBody>
          <a:bodyPr/>
          <a:lstStyle/>
          <a:p>
            <a:r>
              <a:rPr lang="el-GR" dirty="0" smtClean="0"/>
              <a:t>Χειλική επιφάνεια </a:t>
            </a:r>
            <a:r>
              <a:rPr lang="el-GR" sz="3200" b="0" dirty="0" smtClean="0"/>
              <a:t>2/3</a:t>
            </a:r>
            <a:endParaRPr lang="el-GR" sz="3200" b="0" dirty="0"/>
          </a:p>
        </p:txBody>
      </p:sp>
      <p:sp>
        <p:nvSpPr>
          <p:cNvPr id="3" name="Content Placeholder 2"/>
          <p:cNvSpPr>
            <a:spLocks noGrp="1"/>
          </p:cNvSpPr>
          <p:nvPr>
            <p:ph idx="1"/>
          </p:nvPr>
        </p:nvSpPr>
        <p:spPr>
          <a:xfrm>
            <a:off x="72522" y="861565"/>
            <a:ext cx="5616624" cy="5846015"/>
          </a:xfrm>
        </p:spPr>
        <p:txBody>
          <a:bodyPr>
            <a:normAutofit fontScale="92500" lnSpcReduction="10000"/>
          </a:bodyPr>
          <a:lstStyle/>
          <a:p>
            <a:pPr marL="0" indent="0" algn="ctr">
              <a:buNone/>
            </a:pPr>
            <a:r>
              <a:rPr lang="el-GR" sz="2600" dirty="0" smtClean="0"/>
              <a:t>Έχει </a:t>
            </a:r>
            <a:r>
              <a:rPr lang="el-GR" sz="2600" dirty="0"/>
              <a:t>τρεις </a:t>
            </a:r>
            <a:r>
              <a:rPr lang="el-GR" sz="2600" b="1" dirty="0"/>
              <a:t>αυξητικούς λοβούς</a:t>
            </a:r>
            <a:r>
              <a:rPr lang="el-GR" sz="2600" dirty="0"/>
              <a:t>, τον εγγύς, το μέσο και τον άπω, μεταξύ των οποίων υπάρχουν οι δύο </a:t>
            </a:r>
            <a:r>
              <a:rPr lang="el-GR" sz="2600" b="1" dirty="0"/>
              <a:t>παραγωγικές αύλακες</a:t>
            </a:r>
            <a:r>
              <a:rPr lang="el-GR" sz="2600" dirty="0"/>
              <a:t>. Ο μέσος είναι ο ευρύτερος και μακρύτερος, ξεκινώντας από το αυχενικό τριτημόριο, και προεξέχει στο κοπτικό χείλος. Σχηματίζεται έτσι κατά μήκος της χειλικής επιφάνειας μια προεξέχουσα ακρολοφία που λέγεται </a:t>
            </a:r>
            <a:r>
              <a:rPr lang="el-GR" sz="2600" b="1" dirty="0" smtClean="0"/>
              <a:t>κυνοδοντική ακρολοφία </a:t>
            </a:r>
            <a:r>
              <a:rPr lang="el-GR" sz="2600" dirty="0"/>
              <a:t>και που δίνει στον κυνόδοντα χαρακτηριστική μορφή. </a:t>
            </a:r>
            <a:endParaRPr lang="el-GR" sz="2600" dirty="0" smtClean="0"/>
          </a:p>
          <a:p>
            <a:pPr marL="0" indent="0" algn="ctr">
              <a:buNone/>
            </a:pPr>
            <a:r>
              <a:rPr lang="el-GR" sz="2600" dirty="0" smtClean="0"/>
              <a:t>Η κυνοδοντική αυτή ακρολοφία αντίστοιχα </a:t>
            </a:r>
            <a:r>
              <a:rPr lang="el-GR" sz="2600" dirty="0"/>
              <a:t>προς το κοπτικό χείλος προεξέχει σχηματίζοντας </a:t>
            </a:r>
            <a:r>
              <a:rPr lang="el-GR" sz="2600" b="1" dirty="0"/>
              <a:t>κοπτική κορυφή</a:t>
            </a:r>
            <a:r>
              <a:rPr lang="el-GR" sz="2600" dirty="0"/>
              <a:t>, που είναι ένα ιδιαίτερο χαρακτηριστικό των κυνοδόντων.</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56176" y="875459"/>
            <a:ext cx="2016224" cy="5649885"/>
          </a:xfrm>
          <a:prstGeom prst="rect">
            <a:avLst/>
          </a:prstGeom>
        </p:spPr>
      </p:pic>
    </p:spTree>
    <p:extLst>
      <p:ext uri="{BB962C8B-B14F-4D97-AF65-F5344CB8AC3E}">
        <p14:creationId xmlns:p14="http://schemas.microsoft.com/office/powerpoint/2010/main" val="2243795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Χειλική επιφάνεια </a:t>
            </a:r>
            <a:r>
              <a:rPr lang="el-GR" sz="3200" b="0" dirty="0" smtClean="0"/>
              <a:t>3/3</a:t>
            </a:r>
            <a:endParaRPr lang="el-GR" sz="3200" b="0" dirty="0"/>
          </a:p>
        </p:txBody>
      </p:sp>
      <p:sp>
        <p:nvSpPr>
          <p:cNvPr id="3" name="Content Placeholder 2"/>
          <p:cNvSpPr>
            <a:spLocks noGrp="1"/>
          </p:cNvSpPr>
          <p:nvPr>
            <p:ph idx="1"/>
          </p:nvPr>
        </p:nvSpPr>
        <p:spPr>
          <a:xfrm>
            <a:off x="179512" y="1196752"/>
            <a:ext cx="4875856" cy="4896544"/>
          </a:xfrm>
        </p:spPr>
        <p:txBody>
          <a:bodyPr>
            <a:noAutofit/>
          </a:bodyPr>
          <a:lstStyle/>
          <a:p>
            <a:pPr marL="0" indent="0" algn="ctr">
              <a:buNone/>
            </a:pPr>
            <a:r>
              <a:rPr lang="el-GR" dirty="0" smtClean="0"/>
              <a:t>Η κυνοδοντική </a:t>
            </a:r>
            <a:r>
              <a:rPr lang="el-GR" dirty="0"/>
              <a:t>ακρολοφία χωρίζει τη χειλική επιφάνεια σε δύο τμήματα, ένα εγγύς και ένα άπω. Το εγγύς τμήμα είναι μικρότερο και στενότερο και παρουσιάζει κυρτότητα, ενώ το άπω είναι μεγαλύτερο και ευρύτερο, αλλά πιο κοντό και παρουσιάζει ελαφρά κοίλανση προς το αυχενικό τριτημόριο.</a:t>
            </a:r>
          </a:p>
          <a:p>
            <a:pPr marL="0" indent="0" algn="ctr">
              <a:buNone/>
            </a:pPr>
            <a:r>
              <a:rPr lang="el-GR" dirty="0"/>
              <a:t>Στο αυχενικό τριτημόριο παράλληλα προς τον αυχένα υπάρχουν οι </a:t>
            </a:r>
            <a:r>
              <a:rPr lang="el-GR" b="1" dirty="0"/>
              <a:t>επάλληλες </a:t>
            </a:r>
            <a:r>
              <a:rPr lang="el-GR" b="1" dirty="0" smtClean="0"/>
              <a:t>γραμμές.</a:t>
            </a:r>
            <a:endParaRPr lang="el-GR"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96136" y="865909"/>
            <a:ext cx="2016224" cy="5649885"/>
          </a:xfrm>
          <a:prstGeom prst="rect">
            <a:avLst/>
          </a:prstGeom>
        </p:spPr>
      </p:pic>
      <p:cxnSp>
        <p:nvCxnSpPr>
          <p:cNvPr id="8" name="Ευθύγραμμο βέλος σύνδεσης 7"/>
          <p:cNvCxnSpPr/>
          <p:nvPr/>
        </p:nvCxnSpPr>
        <p:spPr>
          <a:xfrm flipV="1">
            <a:off x="7380312" y="4797152"/>
            <a:ext cx="576064"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84368" y="4437112"/>
            <a:ext cx="812776" cy="369332"/>
          </a:xfrm>
          <a:prstGeom prst="rect">
            <a:avLst/>
          </a:prstGeom>
          <a:noFill/>
        </p:spPr>
        <p:txBody>
          <a:bodyPr wrap="square" rtlCol="0">
            <a:spAutoFit/>
          </a:bodyPr>
          <a:lstStyle/>
          <a:p>
            <a:r>
              <a:rPr lang="el-GR" dirty="0" smtClean="0"/>
              <a:t>εγγύς</a:t>
            </a:r>
            <a:endParaRPr lang="el-GR" dirty="0"/>
          </a:p>
        </p:txBody>
      </p:sp>
      <p:cxnSp>
        <p:nvCxnSpPr>
          <p:cNvPr id="12" name="Ευθύγραμμο βέλος σύνδεσης 11"/>
          <p:cNvCxnSpPr/>
          <p:nvPr/>
        </p:nvCxnSpPr>
        <p:spPr>
          <a:xfrm flipH="1" flipV="1">
            <a:off x="5868144" y="5013176"/>
            <a:ext cx="288032"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36096" y="4725144"/>
            <a:ext cx="648072" cy="369332"/>
          </a:xfrm>
          <a:prstGeom prst="rect">
            <a:avLst/>
          </a:prstGeom>
          <a:noFill/>
        </p:spPr>
        <p:txBody>
          <a:bodyPr wrap="square" rtlCol="0">
            <a:spAutoFit/>
          </a:bodyPr>
          <a:lstStyle/>
          <a:p>
            <a:r>
              <a:rPr lang="el-GR" dirty="0" smtClean="0"/>
              <a:t>άπω</a:t>
            </a:r>
            <a:endParaRPr lang="el-GR" dirty="0"/>
          </a:p>
        </p:txBody>
      </p:sp>
    </p:spTree>
    <p:extLst>
      <p:ext uri="{BB962C8B-B14F-4D97-AF65-F5344CB8AC3E}">
        <p14:creationId xmlns:p14="http://schemas.microsoft.com/office/powerpoint/2010/main" val="171609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Υπερώια επιφάνεια </a:t>
            </a:r>
            <a:r>
              <a:rPr lang="el-GR" sz="3200" b="0" dirty="0" smtClean="0"/>
              <a:t>1/3</a:t>
            </a:r>
            <a:endParaRPr lang="el-GR" sz="3200" b="0" dirty="0"/>
          </a:p>
        </p:txBody>
      </p:sp>
      <p:sp>
        <p:nvSpPr>
          <p:cNvPr id="3" name="Content Placeholder 2"/>
          <p:cNvSpPr>
            <a:spLocks noGrp="1"/>
          </p:cNvSpPr>
          <p:nvPr>
            <p:ph idx="1"/>
          </p:nvPr>
        </p:nvSpPr>
        <p:spPr>
          <a:xfrm>
            <a:off x="457200" y="1196752"/>
            <a:ext cx="4258816" cy="5040560"/>
          </a:xfrm>
        </p:spPr>
        <p:txBody>
          <a:bodyPr>
            <a:normAutofit/>
          </a:bodyPr>
          <a:lstStyle/>
          <a:p>
            <a:pPr marL="0" indent="0" algn="ctr">
              <a:buNone/>
            </a:pPr>
            <a:r>
              <a:rPr lang="el-GR" dirty="0"/>
              <a:t>Έχει τις ίδιες διαστάσεις με τη χειλική επιφάνεια και μόνο στο αυχενικό </a:t>
            </a:r>
            <a:r>
              <a:rPr lang="el-GR" dirty="0" smtClean="0"/>
              <a:t>τριτημόριο </a:t>
            </a:r>
            <a:r>
              <a:rPr lang="el-GR" dirty="0"/>
              <a:t>είναι στενότερη. Έχει </a:t>
            </a:r>
            <a:r>
              <a:rPr lang="el-GR" b="1" dirty="0"/>
              <a:t>τρεις λοβούς</a:t>
            </a:r>
            <a:r>
              <a:rPr lang="el-GR" dirty="0"/>
              <a:t>, (εγγύς, άπω και μέσο), οι οποίοι χωρίζονται μεταξύ τους με τις παραγωγικές αύλακες. Αντίστοιχα προς το αυχενικό </a:t>
            </a:r>
            <a:r>
              <a:rPr lang="el-GR" dirty="0" smtClean="0"/>
              <a:t>τριτημόριο </a:t>
            </a:r>
            <a:r>
              <a:rPr lang="el-GR" dirty="0"/>
              <a:t>υπάρχει το</a:t>
            </a:r>
            <a:r>
              <a:rPr lang="el-GR" b="1" dirty="0"/>
              <a:t> υπερώιο φύμα ή έπαρμα,</a:t>
            </a:r>
            <a:r>
              <a:rPr lang="el-GR" dirty="0"/>
              <a:t> το οποίο είναι περισσότερο ανεπτυγμένο από αυτό των τομέων. </a:t>
            </a:r>
          </a:p>
          <a:p>
            <a:pPr marL="0" indent="0">
              <a:buNone/>
            </a:pP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0112" y="1025352"/>
            <a:ext cx="1800200" cy="5330998"/>
          </a:xfrm>
          <a:prstGeom prst="rect">
            <a:avLst/>
          </a:prstGeom>
        </p:spPr>
      </p:pic>
      <p:cxnSp>
        <p:nvCxnSpPr>
          <p:cNvPr id="8" name="Ευθύγραμμο βέλος σύνδεσης 7"/>
          <p:cNvCxnSpPr/>
          <p:nvPr/>
        </p:nvCxnSpPr>
        <p:spPr>
          <a:xfrm flipH="1">
            <a:off x="6444208" y="4437112"/>
            <a:ext cx="792088"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6296" y="4113946"/>
            <a:ext cx="1224136" cy="646331"/>
          </a:xfrm>
          <a:prstGeom prst="rect">
            <a:avLst/>
          </a:prstGeom>
          <a:noFill/>
        </p:spPr>
        <p:txBody>
          <a:bodyPr wrap="square" rtlCol="0">
            <a:spAutoFit/>
          </a:bodyPr>
          <a:lstStyle/>
          <a:p>
            <a:r>
              <a:rPr lang="el-GR" dirty="0" smtClean="0"/>
              <a:t>Υπερώιο  έπαρμα</a:t>
            </a:r>
            <a:endParaRPr lang="el-GR" dirty="0"/>
          </a:p>
        </p:txBody>
      </p:sp>
    </p:spTree>
    <p:extLst>
      <p:ext uri="{BB962C8B-B14F-4D97-AF65-F5344CB8AC3E}">
        <p14:creationId xmlns:p14="http://schemas.microsoft.com/office/powerpoint/2010/main" val="1760151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908720"/>
          </a:xfrm>
        </p:spPr>
        <p:txBody>
          <a:bodyPr/>
          <a:lstStyle/>
          <a:p>
            <a:r>
              <a:rPr lang="el-GR" dirty="0" smtClean="0"/>
              <a:t>Υπερώια επιφάνεια </a:t>
            </a:r>
            <a:r>
              <a:rPr lang="el-GR" sz="3200" b="0" dirty="0" smtClean="0"/>
              <a:t>2/3</a:t>
            </a:r>
            <a:endParaRPr lang="el-GR" sz="3200" b="0" dirty="0"/>
          </a:p>
        </p:txBody>
      </p:sp>
      <p:sp>
        <p:nvSpPr>
          <p:cNvPr id="3" name="Content Placeholder 2"/>
          <p:cNvSpPr>
            <a:spLocks noGrp="1"/>
          </p:cNvSpPr>
          <p:nvPr>
            <p:ph idx="1"/>
          </p:nvPr>
        </p:nvSpPr>
        <p:spPr>
          <a:xfrm>
            <a:off x="395536" y="908719"/>
            <a:ext cx="5256584" cy="5812755"/>
          </a:xfrm>
        </p:spPr>
        <p:txBody>
          <a:bodyPr>
            <a:normAutofit/>
          </a:bodyPr>
          <a:lstStyle/>
          <a:p>
            <a:pPr marL="0" indent="0" algn="ctr">
              <a:buNone/>
            </a:pPr>
            <a:r>
              <a:rPr lang="el-GR" dirty="0" smtClean="0"/>
              <a:t>Το </a:t>
            </a:r>
            <a:r>
              <a:rPr lang="el-GR" dirty="0"/>
              <a:t>υπερώιο έπαρμα χωρίζεται με μια κυρτή αύλακα από την υπόλοιπη γλωσσική επιφάνεια. </a:t>
            </a:r>
            <a:endParaRPr lang="el-GR" dirty="0" smtClean="0"/>
          </a:p>
          <a:p>
            <a:pPr marL="0" indent="0" algn="ctr">
              <a:buNone/>
            </a:pPr>
            <a:r>
              <a:rPr lang="el-GR" dirty="0" smtClean="0"/>
              <a:t>Πάνω </a:t>
            </a:r>
            <a:r>
              <a:rPr lang="el-GR" dirty="0"/>
              <a:t>από την αύλακα αυτή </a:t>
            </a:r>
            <a:r>
              <a:rPr lang="el-GR" dirty="0" smtClean="0"/>
              <a:t>ξεκινάει </a:t>
            </a:r>
            <a:r>
              <a:rPr lang="el-GR" dirty="0"/>
              <a:t>ένα επίμηκες έπαρμα της αδαμαντίνης που φθάνει μέχρι την κορυφή του κοπτικού χείλους και χωρίζει τη γλωσσική επιφάνεια σε δύο υπόκοιλα </a:t>
            </a:r>
            <a:r>
              <a:rPr lang="el-GR" dirty="0" smtClean="0"/>
              <a:t>τμήματα: στο </a:t>
            </a:r>
            <a:r>
              <a:rPr lang="el-GR" dirty="0"/>
              <a:t>εγγύς που είναι μικρότερο, και στο άπω που είναι μεγαλύτερο. Ουσιαστικά το επίμηκες αυτό έπαρμα είναι ο μεσαίος λοβός και ονομάζεται και</a:t>
            </a:r>
            <a:r>
              <a:rPr lang="el-GR" b="1" dirty="0"/>
              <a:t> υπερώια ακρολοφία.</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0152" y="992151"/>
            <a:ext cx="1800200" cy="5330998"/>
          </a:xfrm>
          <a:prstGeom prst="rect">
            <a:avLst/>
          </a:prstGeom>
        </p:spPr>
      </p:pic>
      <p:cxnSp>
        <p:nvCxnSpPr>
          <p:cNvPr id="8" name="Ευθύγραμμο βέλος σύνδεσης 7"/>
          <p:cNvCxnSpPr/>
          <p:nvPr/>
        </p:nvCxnSpPr>
        <p:spPr>
          <a:xfrm flipH="1">
            <a:off x="7020272" y="4653136"/>
            <a:ext cx="720080"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68344" y="4437112"/>
            <a:ext cx="1100808" cy="369332"/>
          </a:xfrm>
          <a:prstGeom prst="rect">
            <a:avLst/>
          </a:prstGeom>
          <a:noFill/>
        </p:spPr>
        <p:txBody>
          <a:bodyPr wrap="square" rtlCol="0">
            <a:spAutoFit/>
          </a:bodyPr>
          <a:lstStyle/>
          <a:p>
            <a:r>
              <a:rPr lang="el-GR" dirty="0" smtClean="0"/>
              <a:t>αύλακα</a:t>
            </a:r>
            <a:endParaRPr lang="el-GR" dirty="0"/>
          </a:p>
        </p:txBody>
      </p:sp>
      <p:cxnSp>
        <p:nvCxnSpPr>
          <p:cNvPr id="14" name="Ευθύγραμμο βέλος σύνδεσης 13"/>
          <p:cNvCxnSpPr/>
          <p:nvPr/>
        </p:nvCxnSpPr>
        <p:spPr>
          <a:xfrm flipV="1">
            <a:off x="5652120" y="5661248"/>
            <a:ext cx="1080120" cy="527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66163" y="6148650"/>
            <a:ext cx="2160240" cy="338554"/>
          </a:xfrm>
          <a:prstGeom prst="rect">
            <a:avLst/>
          </a:prstGeom>
          <a:noFill/>
        </p:spPr>
        <p:txBody>
          <a:bodyPr wrap="square" rtlCol="0">
            <a:spAutoFit/>
          </a:bodyPr>
          <a:lstStyle/>
          <a:p>
            <a:r>
              <a:rPr lang="el-GR" sz="1600" dirty="0" smtClean="0"/>
              <a:t>Υπερώια ακρολοφία</a:t>
            </a:r>
            <a:endParaRPr lang="el-GR" sz="1600" dirty="0"/>
          </a:p>
        </p:txBody>
      </p:sp>
    </p:spTree>
    <p:extLst>
      <p:ext uri="{BB962C8B-B14F-4D97-AF65-F5344CB8AC3E}">
        <p14:creationId xmlns:p14="http://schemas.microsoft.com/office/powerpoint/2010/main" val="3925139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Υπερώια επιφάνεια </a:t>
            </a:r>
            <a:r>
              <a:rPr lang="el-GR" sz="3200" b="0" dirty="0"/>
              <a:t>3/3</a:t>
            </a:r>
          </a:p>
        </p:txBody>
      </p:sp>
      <p:sp>
        <p:nvSpPr>
          <p:cNvPr id="3" name="Content Placeholder 2"/>
          <p:cNvSpPr>
            <a:spLocks noGrp="1"/>
          </p:cNvSpPr>
          <p:nvPr>
            <p:ph idx="1"/>
          </p:nvPr>
        </p:nvSpPr>
        <p:spPr>
          <a:xfrm>
            <a:off x="457200" y="1196752"/>
            <a:ext cx="4402832" cy="5040560"/>
          </a:xfrm>
        </p:spPr>
        <p:txBody>
          <a:bodyPr>
            <a:normAutofit/>
          </a:bodyPr>
          <a:lstStyle/>
          <a:p>
            <a:pPr marL="0" indent="0" algn="ctr">
              <a:buNone/>
            </a:pPr>
            <a:r>
              <a:rPr lang="el-GR" dirty="0" smtClean="0"/>
              <a:t>Στο </a:t>
            </a:r>
            <a:r>
              <a:rPr lang="el-GR" dirty="0"/>
              <a:t>όριο ενώσεως των ομόρων επιφανειών με την υπερώια, σχηματίζονται οι όμορες οριακές ακρολοφίες ,οι οποίες είναι περισσότερο ανεπτυγμένες από αυτές των </a:t>
            </a:r>
            <a:r>
              <a:rPr lang="el-GR" dirty="0" smtClean="0"/>
              <a:t>τομέων.</a:t>
            </a:r>
            <a:endParaRPr lang="el-GR" dirty="0"/>
          </a:p>
          <a:p>
            <a:pPr marL="0" indent="0" algn="ctr">
              <a:buNone/>
            </a:pPr>
            <a:r>
              <a:rPr lang="el-GR" dirty="0"/>
              <a:t>Η υπερώια επιφάνεια είναι επίπεδη κοντά στην αυχενική γραμμή, κυρτή στο υπερώιο φύμα, κοίλη στο μέσο τρίτη μόριο και κυρτή στο κοπτικό.</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0112" y="1025352"/>
            <a:ext cx="1800200" cy="5330998"/>
          </a:xfrm>
          <a:prstGeom prst="rect">
            <a:avLst/>
          </a:prstGeom>
        </p:spPr>
      </p:pic>
    </p:spTree>
    <p:extLst>
      <p:ext uri="{BB962C8B-B14F-4D97-AF65-F5344CB8AC3E}">
        <p14:creationId xmlns:p14="http://schemas.microsoft.com/office/powerpoint/2010/main" val="2308857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επιφάνεια </a:t>
            </a:r>
            <a:endParaRPr lang="el-GR" dirty="0"/>
          </a:p>
        </p:txBody>
      </p:sp>
      <p:sp>
        <p:nvSpPr>
          <p:cNvPr id="3" name="Content Placeholder 2"/>
          <p:cNvSpPr>
            <a:spLocks noGrp="1"/>
          </p:cNvSpPr>
          <p:nvPr>
            <p:ph idx="1"/>
          </p:nvPr>
        </p:nvSpPr>
        <p:spPr>
          <a:xfrm>
            <a:off x="476996" y="1916832"/>
            <a:ext cx="3610744" cy="5040560"/>
          </a:xfrm>
        </p:spPr>
        <p:txBody>
          <a:bodyPr/>
          <a:lstStyle/>
          <a:p>
            <a:pPr marL="0" indent="0">
              <a:buNone/>
            </a:pPr>
            <a:r>
              <a:rPr lang="el-GR" b="1" dirty="0" smtClean="0"/>
              <a:t>Η εγγύς επιφάνεια </a:t>
            </a:r>
            <a:r>
              <a:rPr lang="el-GR" dirty="0" smtClean="0"/>
              <a:t>είναι </a:t>
            </a:r>
            <a:r>
              <a:rPr lang="el-GR" dirty="0"/>
              <a:t>τριγωνική με τη βάση προς τη ρίζα. Είναι κυρτή περισσότερο στο κοπτικό και μέσο </a:t>
            </a:r>
            <a:r>
              <a:rPr lang="el-GR" dirty="0" smtClean="0"/>
              <a:t>τριτημόριο </a:t>
            </a:r>
            <a:r>
              <a:rPr lang="el-GR" dirty="0"/>
              <a:t>και επίπεδη στο αυχενικό</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pic>
        <p:nvPicPr>
          <p:cNvPr id="5" name="Εικόνα 4"/>
          <p:cNvPicPr>
            <a:picLocks noChangeAspect="1"/>
          </p:cNvPicPr>
          <p:nvPr/>
        </p:nvPicPr>
        <p:blipFill>
          <a:blip r:embed="rId2"/>
          <a:stretch>
            <a:fillRect/>
          </a:stretch>
        </p:blipFill>
        <p:spPr>
          <a:xfrm>
            <a:off x="5220072" y="1025352"/>
            <a:ext cx="1656184" cy="5330998"/>
          </a:xfrm>
          <a:prstGeom prst="rect">
            <a:avLst/>
          </a:prstGeom>
        </p:spPr>
      </p:pic>
    </p:spTree>
    <p:extLst>
      <p:ext uri="{BB962C8B-B14F-4D97-AF65-F5344CB8AC3E}">
        <p14:creationId xmlns:p14="http://schemas.microsoft.com/office/powerpoint/2010/main" val="1183458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76064"/>
          </a:xfrm>
        </p:spPr>
        <p:txBody>
          <a:bodyPr>
            <a:noAutofit/>
          </a:bodyPr>
          <a:lstStyle/>
          <a:p>
            <a:r>
              <a:rPr lang="el-GR" dirty="0" smtClean="0"/>
              <a:t>Κυνόδοντες </a:t>
            </a:r>
            <a:r>
              <a:rPr lang="el-GR" sz="3200" b="0" dirty="0" smtClean="0"/>
              <a:t>1/5</a:t>
            </a:r>
            <a:endParaRPr lang="el-GR" sz="3200" b="0" dirty="0"/>
          </a:p>
        </p:txBody>
      </p:sp>
      <p:sp>
        <p:nvSpPr>
          <p:cNvPr id="3" name="Content Placeholder 2"/>
          <p:cNvSpPr>
            <a:spLocks noGrp="1"/>
          </p:cNvSpPr>
          <p:nvPr>
            <p:ph idx="1"/>
          </p:nvPr>
        </p:nvSpPr>
        <p:spPr>
          <a:xfrm>
            <a:off x="539552" y="716211"/>
            <a:ext cx="8064896" cy="2136725"/>
          </a:xfrm>
        </p:spPr>
        <p:txBody>
          <a:bodyPr>
            <a:normAutofit lnSpcReduction="10000"/>
          </a:bodyPr>
          <a:lstStyle/>
          <a:p>
            <a:pPr marL="0" indent="0" algn="ctr">
              <a:buNone/>
            </a:pPr>
            <a:r>
              <a:rPr lang="el-GR" b="1" dirty="0"/>
              <a:t>Οι κυνόδοντες μαζί με τους πρώτους γομφίους είναι τα σημαντικότερα δόντια στον οδοντικό φραγμό.</a:t>
            </a:r>
            <a:r>
              <a:rPr lang="el-GR" dirty="0"/>
              <a:t> </a:t>
            </a:r>
            <a:endParaRPr lang="el-GR" dirty="0" smtClean="0"/>
          </a:p>
          <a:p>
            <a:pPr marL="0" indent="0" algn="ctr">
              <a:buNone/>
            </a:pPr>
            <a:r>
              <a:rPr lang="el-GR" dirty="0" smtClean="0"/>
              <a:t>Στην </a:t>
            </a:r>
            <a:r>
              <a:rPr lang="el-GR" dirty="0"/>
              <a:t>μόνιμη οδοντοφυΐα υπάρχουν τέσσερις κυνόδοντες, ένα σε κάθε ημιμόριο γνάθου, οι οποίοι διαδέχονται τους αντίστοιχους νεογιλούς κυνόδοντες.</a:t>
            </a:r>
          </a:p>
          <a:p>
            <a:pPr marL="0" indent="0">
              <a:buNone/>
            </a:pP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pic>
        <p:nvPicPr>
          <p:cNvPr id="7" name="Εικόνα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1680" y="2810565"/>
            <a:ext cx="5522238" cy="4012555"/>
          </a:xfrm>
          <a:prstGeom prst="rect">
            <a:avLst/>
          </a:prstGeom>
        </p:spPr>
      </p:pic>
      <p:cxnSp>
        <p:nvCxnSpPr>
          <p:cNvPr id="8" name="Ευθύγραμμο βέλος σύνδεσης 7"/>
          <p:cNvCxnSpPr/>
          <p:nvPr/>
        </p:nvCxnSpPr>
        <p:spPr>
          <a:xfrm>
            <a:off x="1907704" y="3073832"/>
            <a:ext cx="360040" cy="71520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 name="Ευθύγραμμο βέλος σύνδεσης 8"/>
          <p:cNvCxnSpPr/>
          <p:nvPr/>
        </p:nvCxnSpPr>
        <p:spPr>
          <a:xfrm flipV="1">
            <a:off x="1907704" y="5661248"/>
            <a:ext cx="360040" cy="3600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Ευθύγραμμο βέλος σύνδεσης 10"/>
          <p:cNvCxnSpPr/>
          <p:nvPr/>
        </p:nvCxnSpPr>
        <p:spPr>
          <a:xfrm flipH="1" flipV="1">
            <a:off x="6156176" y="5702153"/>
            <a:ext cx="504056" cy="31913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Ευθύγραμμο βέλος σύνδεσης 14"/>
          <p:cNvCxnSpPr/>
          <p:nvPr/>
        </p:nvCxnSpPr>
        <p:spPr>
          <a:xfrm>
            <a:off x="7020272" y="3187998"/>
            <a:ext cx="72008" cy="69316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32927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Άπω επιφάνεια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
        <p:nvSpPr>
          <p:cNvPr id="5" name="Ορθογώνιο 4"/>
          <p:cNvSpPr/>
          <p:nvPr/>
        </p:nvSpPr>
        <p:spPr>
          <a:xfrm>
            <a:off x="323528" y="1844824"/>
            <a:ext cx="4572000" cy="3046988"/>
          </a:xfrm>
          <a:prstGeom prst="rect">
            <a:avLst/>
          </a:prstGeom>
        </p:spPr>
        <p:txBody>
          <a:bodyPr>
            <a:spAutoFit/>
          </a:bodyPr>
          <a:lstStyle/>
          <a:p>
            <a:pPr marL="0" indent="0" algn="ctr">
              <a:buNone/>
            </a:pPr>
            <a:r>
              <a:rPr lang="el-GR" sz="2400" b="1" dirty="0">
                <a:latin typeface="+mn-lt"/>
              </a:rPr>
              <a:t>Η άπω επιφάνεια </a:t>
            </a:r>
            <a:r>
              <a:rPr lang="el-GR" sz="2400" dirty="0">
                <a:latin typeface="+mn-lt"/>
              </a:rPr>
              <a:t>είναι τριγωνική, όπως και η εγγύς. Είναι όμως κοντύτερη από την εγγύς κοπτικοαυχενικά και περισσότερο κυρτή από την εγγύς, ενώ στο αυχενικό κοίλη.</a:t>
            </a:r>
            <a:r>
              <a:rPr lang="el-GR" sz="2400" b="1" dirty="0">
                <a:latin typeface="+mn-lt"/>
              </a:rPr>
              <a:t> </a:t>
            </a:r>
            <a:r>
              <a:rPr lang="el-GR" sz="2400" dirty="0">
                <a:latin typeface="+mn-lt"/>
              </a:rPr>
              <a:t>Η άπω όμορη οριακή ακρολοφία είναι πιο έντονη από την εγγύς. </a:t>
            </a:r>
          </a:p>
        </p:txBody>
      </p:sp>
      <p:pic>
        <p:nvPicPr>
          <p:cNvPr id="7" name="Εικόνα 6"/>
          <p:cNvPicPr>
            <a:picLocks noChangeAspect="1"/>
          </p:cNvPicPr>
          <p:nvPr/>
        </p:nvPicPr>
        <p:blipFill>
          <a:blip r:embed="rId2"/>
          <a:stretch>
            <a:fillRect/>
          </a:stretch>
        </p:blipFill>
        <p:spPr>
          <a:xfrm>
            <a:off x="5724128" y="1124744"/>
            <a:ext cx="1728192" cy="5328592"/>
          </a:xfrm>
          <a:prstGeom prst="rect">
            <a:avLst/>
          </a:prstGeom>
        </p:spPr>
      </p:pic>
    </p:spTree>
    <p:extLst>
      <p:ext uri="{BB962C8B-B14F-4D97-AF65-F5344CB8AC3E}">
        <p14:creationId xmlns:p14="http://schemas.microsoft.com/office/powerpoint/2010/main" val="5476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Σημεία επαφής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
        <p:nvSpPr>
          <p:cNvPr id="5" name="Ορθογώνιο 4"/>
          <p:cNvSpPr/>
          <p:nvPr/>
        </p:nvSpPr>
        <p:spPr>
          <a:xfrm>
            <a:off x="981944" y="1144390"/>
            <a:ext cx="7200800" cy="1938992"/>
          </a:xfrm>
          <a:prstGeom prst="rect">
            <a:avLst/>
          </a:prstGeom>
        </p:spPr>
        <p:txBody>
          <a:bodyPr wrap="square">
            <a:spAutoFit/>
          </a:bodyPr>
          <a:lstStyle/>
          <a:p>
            <a:pPr marL="0" indent="0" algn="ctr">
              <a:buNone/>
            </a:pPr>
            <a:r>
              <a:rPr lang="el-GR" sz="2400" dirty="0">
                <a:latin typeface="+mn-lt"/>
              </a:rPr>
              <a:t>Τα σημεία επαφής διαφέρουν αυχενοκοπτικά ως προς την εντόπισή τους. Έτσι το σημείο επαφής εγγύς είναι μεταξύ μέσου και κοπτικού τριτημορίου, ενώ το σημείο επαφής στην άπω επιφάνεια εντοπίζεται στο μέσο του μέσου τριτημορίου.</a:t>
            </a:r>
          </a:p>
        </p:txBody>
      </p:sp>
      <p:pic>
        <p:nvPicPr>
          <p:cNvPr id="6" name="Picture 8" descr="http://2.bp.blogspot.com/-Kd6vFkUeMoY/UAPSDfoldvI/AAAAAAAAAII/qgCpQYZSbqg/s1600/IMG_257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44924" y="3368302"/>
            <a:ext cx="447484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33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Αυχένας</a:t>
            </a:r>
            <a:endParaRPr lang="el-GR" dirty="0"/>
          </a:p>
        </p:txBody>
      </p:sp>
      <p:sp>
        <p:nvSpPr>
          <p:cNvPr id="3" name="Content Placeholder 2"/>
          <p:cNvSpPr>
            <a:spLocks noGrp="1"/>
          </p:cNvSpPr>
          <p:nvPr>
            <p:ph idx="1"/>
          </p:nvPr>
        </p:nvSpPr>
        <p:spPr>
          <a:xfrm>
            <a:off x="755576" y="1825450"/>
            <a:ext cx="3250704" cy="3960440"/>
          </a:xfrm>
        </p:spPr>
        <p:txBody>
          <a:bodyPr>
            <a:noAutofit/>
          </a:bodyPr>
          <a:lstStyle/>
          <a:p>
            <a:pPr marL="0" indent="0" algn="ctr">
              <a:buNone/>
            </a:pPr>
            <a:r>
              <a:rPr lang="el-GR" dirty="0"/>
              <a:t>Είναι ελικοειδής με έντονη κυρτότητα στη χειλική και γλωσσική επιφάνεια προς τη ρίζα και στις όμορες επιφάνειες προς το κοπτικό χείλος.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82344" y="980728"/>
            <a:ext cx="2016224" cy="5649885"/>
          </a:xfrm>
          <a:prstGeom prst="rect">
            <a:avLst/>
          </a:prstGeom>
        </p:spPr>
      </p:pic>
      <p:pic>
        <p:nvPicPr>
          <p:cNvPr id="6" name="Εικόνα 5"/>
          <p:cNvPicPr>
            <a:picLocks noChangeAspect="1"/>
          </p:cNvPicPr>
          <p:nvPr/>
        </p:nvPicPr>
        <p:blipFill>
          <a:blip r:embed="rId3"/>
          <a:stretch>
            <a:fillRect/>
          </a:stretch>
        </p:blipFill>
        <p:spPr>
          <a:xfrm>
            <a:off x="6644916" y="1140171"/>
            <a:ext cx="1656184" cy="5330998"/>
          </a:xfrm>
          <a:prstGeom prst="rect">
            <a:avLst/>
          </a:prstGeom>
        </p:spPr>
      </p:pic>
    </p:spTree>
    <p:extLst>
      <p:ext uri="{BB962C8B-B14F-4D97-AF65-F5344CB8AC3E}">
        <p14:creationId xmlns:p14="http://schemas.microsoft.com/office/powerpoint/2010/main" val="1563277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99" y="0"/>
            <a:ext cx="8229600" cy="908720"/>
          </a:xfrm>
        </p:spPr>
        <p:txBody>
          <a:bodyPr/>
          <a:lstStyle/>
          <a:p>
            <a:r>
              <a:rPr lang="el-GR" dirty="0" smtClean="0"/>
              <a:t>Κοπτικό χείλος</a:t>
            </a:r>
            <a:endParaRPr lang="el-GR" dirty="0"/>
          </a:p>
        </p:txBody>
      </p:sp>
      <p:sp>
        <p:nvSpPr>
          <p:cNvPr id="3" name="Content Placeholder 2"/>
          <p:cNvSpPr>
            <a:spLocks noGrp="1"/>
          </p:cNvSpPr>
          <p:nvPr>
            <p:ph idx="1"/>
          </p:nvPr>
        </p:nvSpPr>
        <p:spPr>
          <a:xfrm>
            <a:off x="107504" y="764703"/>
            <a:ext cx="5040560" cy="5956771"/>
          </a:xfrm>
        </p:spPr>
        <p:txBody>
          <a:bodyPr>
            <a:normAutofit lnSpcReduction="10000"/>
          </a:bodyPr>
          <a:lstStyle/>
          <a:p>
            <a:pPr marL="0" indent="0" algn="ctr">
              <a:buNone/>
            </a:pPr>
            <a:r>
              <a:rPr lang="el-GR" dirty="0" smtClean="0"/>
              <a:t> </a:t>
            </a:r>
            <a:r>
              <a:rPr lang="el-GR" dirty="0"/>
              <a:t>Σε αντίθεση με αυτό των τομέων, δεν είναι επίπεδο. Αντίθετα, λόγω της υπέρμετρης ανάπτυξης του κεντρικού λοβού, έχει </a:t>
            </a:r>
            <a:r>
              <a:rPr lang="el-GR" b="1" dirty="0"/>
              <a:t>σχήμα τριγωνικό</a:t>
            </a:r>
            <a:r>
              <a:rPr lang="el-GR" dirty="0"/>
              <a:t>. Έτσι, στο κοπτικό χείλος παρατηρείται, στο μέσο περίπου, η κορυφή του κεντρικού λοβού, που έχει διαστάσεις φύματος και το οποίο χωρίζει το κοπτικό χείλος σε δύο τμήματα: το εγγύς που είναι το μικρότερο και το άπω που είναι το μεγαλύτερο. Η εγγύς κοπτική γωνία είναι ελαφρά αμβλεία, ενώ η άπω κοπτική γωνία είναι περισσότερο αμβλεία και αποστρογγυλευμένη.</a:t>
            </a:r>
          </a:p>
          <a:p>
            <a:pPr algn="ct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pic>
        <p:nvPicPr>
          <p:cNvPr id="7" name="Εικόνα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7684" y="935249"/>
            <a:ext cx="2016224" cy="2726754"/>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56176" y="4388753"/>
            <a:ext cx="1837732" cy="1996330"/>
          </a:xfrm>
          <a:prstGeom prst="rect">
            <a:avLst/>
          </a:prstGeom>
        </p:spPr>
      </p:pic>
      <p:sp>
        <p:nvSpPr>
          <p:cNvPr id="5" name="Δεξιό άγκιστρο 4"/>
          <p:cNvSpPr/>
          <p:nvPr/>
        </p:nvSpPr>
        <p:spPr>
          <a:xfrm rot="3082944">
            <a:off x="7369694" y="2996497"/>
            <a:ext cx="445022" cy="837000"/>
          </a:xfrm>
          <a:prstGeom prst="rightBrace">
            <a:avLst>
              <a:gd name="adj1" fmla="val 8333"/>
              <a:gd name="adj2" fmla="val 527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9" name="Αριστερό άγκιστρο 8"/>
          <p:cNvSpPr/>
          <p:nvPr/>
        </p:nvSpPr>
        <p:spPr>
          <a:xfrm rot="18480621">
            <a:off x="6050352" y="2916385"/>
            <a:ext cx="720080" cy="1091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0" name="TextBox 9"/>
          <p:cNvSpPr txBox="1"/>
          <p:nvPr/>
        </p:nvSpPr>
        <p:spPr>
          <a:xfrm>
            <a:off x="7468287" y="3565401"/>
            <a:ext cx="1512168" cy="369332"/>
          </a:xfrm>
          <a:prstGeom prst="rect">
            <a:avLst/>
          </a:prstGeom>
          <a:noFill/>
        </p:spPr>
        <p:txBody>
          <a:bodyPr wrap="square" rtlCol="0">
            <a:spAutoFit/>
          </a:bodyPr>
          <a:lstStyle/>
          <a:p>
            <a:r>
              <a:rPr lang="el-GR" dirty="0" smtClean="0"/>
              <a:t>Εγγύς τμήμα</a:t>
            </a:r>
            <a:endParaRPr lang="el-GR" dirty="0"/>
          </a:p>
        </p:txBody>
      </p:sp>
      <p:sp>
        <p:nvSpPr>
          <p:cNvPr id="11" name="TextBox 10"/>
          <p:cNvSpPr txBox="1"/>
          <p:nvPr/>
        </p:nvSpPr>
        <p:spPr>
          <a:xfrm>
            <a:off x="5479690" y="3680637"/>
            <a:ext cx="1367750" cy="369332"/>
          </a:xfrm>
          <a:prstGeom prst="rect">
            <a:avLst/>
          </a:prstGeom>
          <a:noFill/>
        </p:spPr>
        <p:txBody>
          <a:bodyPr wrap="square" rtlCol="0">
            <a:spAutoFit/>
          </a:bodyPr>
          <a:lstStyle/>
          <a:p>
            <a:r>
              <a:rPr lang="el-GR" dirty="0" smtClean="0"/>
              <a:t>άπω τμήμα</a:t>
            </a:r>
            <a:endParaRPr lang="el-GR" dirty="0"/>
          </a:p>
        </p:txBody>
      </p:sp>
    </p:spTree>
    <p:extLst>
      <p:ext uri="{BB962C8B-B14F-4D97-AF65-F5344CB8AC3E}">
        <p14:creationId xmlns:p14="http://schemas.microsoft.com/office/powerpoint/2010/main" val="2977037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Ρίζα</a:t>
            </a:r>
            <a:endParaRPr lang="el-GR" dirty="0"/>
          </a:p>
        </p:txBody>
      </p:sp>
      <p:sp>
        <p:nvSpPr>
          <p:cNvPr id="3" name="Content Placeholder 2"/>
          <p:cNvSpPr>
            <a:spLocks noGrp="1"/>
          </p:cNvSpPr>
          <p:nvPr>
            <p:ph idx="1"/>
          </p:nvPr>
        </p:nvSpPr>
        <p:spPr>
          <a:xfrm>
            <a:off x="251520" y="1208837"/>
            <a:ext cx="4042792" cy="4964028"/>
          </a:xfrm>
        </p:spPr>
        <p:txBody>
          <a:bodyPr/>
          <a:lstStyle/>
          <a:p>
            <a:pPr marL="0" indent="0" algn="ctr">
              <a:buNone/>
            </a:pPr>
            <a:r>
              <a:rPr lang="el-GR" dirty="0"/>
              <a:t>Είναι ογκώδης, κωνική και η μεγαλύτερη σε μήκος από όλα τα δόντια. Εγγύς και άπω είναι αποπεπλατυσμένη και καταλήγει σε οξύ ακρορρίζιο που αποκλίνει προς τα άπω. Στην εγγύς και άπω επιφάνεια φέρει αβαθείς αύλακες.</a:t>
            </a:r>
          </a:p>
          <a:p>
            <a:pPr algn="ct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02369" y="853823"/>
            <a:ext cx="2016224" cy="5649885"/>
          </a:xfrm>
          <a:prstGeom prst="rect">
            <a:avLst/>
          </a:prstGeom>
        </p:spPr>
      </p:pic>
      <p:pic>
        <p:nvPicPr>
          <p:cNvPr id="7" name="Εικόνα 6"/>
          <p:cNvPicPr>
            <a:picLocks noChangeAspect="1"/>
          </p:cNvPicPr>
          <p:nvPr/>
        </p:nvPicPr>
        <p:blipFill>
          <a:blip r:embed="rId3"/>
          <a:stretch>
            <a:fillRect/>
          </a:stretch>
        </p:blipFill>
        <p:spPr>
          <a:xfrm>
            <a:off x="6772953" y="853823"/>
            <a:ext cx="1656184" cy="5490441"/>
          </a:xfrm>
          <a:prstGeom prst="rect">
            <a:avLst/>
          </a:prstGeom>
        </p:spPr>
      </p:pic>
    </p:spTree>
    <p:extLst>
      <p:ext uri="{BB962C8B-B14F-4D97-AF65-F5344CB8AC3E}">
        <p14:creationId xmlns:p14="http://schemas.microsoft.com/office/powerpoint/2010/main" val="1740655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Μόνιμος κυνόδοντας άνω γνάθου</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544" y="1023832"/>
            <a:ext cx="2016224" cy="5606781"/>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29021" y="1141374"/>
            <a:ext cx="1800200" cy="5397538"/>
          </a:xfrm>
          <a:prstGeom prst="rect">
            <a:avLst/>
          </a:prstGeom>
        </p:spPr>
      </p:pic>
      <p:pic>
        <p:nvPicPr>
          <p:cNvPr id="6" name="Εικόνα 5"/>
          <p:cNvPicPr>
            <a:picLocks noChangeAspect="1"/>
          </p:cNvPicPr>
          <p:nvPr/>
        </p:nvPicPr>
        <p:blipFill>
          <a:blip r:embed="rId4"/>
          <a:stretch>
            <a:fillRect/>
          </a:stretch>
        </p:blipFill>
        <p:spPr>
          <a:xfrm>
            <a:off x="4667322" y="1141374"/>
            <a:ext cx="1656184" cy="5364253"/>
          </a:xfrm>
          <a:prstGeom prst="rect">
            <a:avLst/>
          </a:prstGeom>
        </p:spPr>
      </p:pic>
      <p:pic>
        <p:nvPicPr>
          <p:cNvPr id="7" name="Εικόνα 6"/>
          <p:cNvPicPr>
            <a:picLocks noChangeAspect="1"/>
          </p:cNvPicPr>
          <p:nvPr/>
        </p:nvPicPr>
        <p:blipFill>
          <a:blip r:embed="rId5"/>
          <a:stretch>
            <a:fillRect/>
          </a:stretch>
        </p:blipFill>
        <p:spPr>
          <a:xfrm>
            <a:off x="6755904" y="1141374"/>
            <a:ext cx="1728192" cy="5328592"/>
          </a:xfrm>
          <a:prstGeom prst="rect">
            <a:avLst/>
          </a:prstGeom>
        </p:spPr>
      </p:pic>
    </p:spTree>
    <p:extLst>
      <p:ext uri="{BB962C8B-B14F-4D97-AF65-F5344CB8AC3E}">
        <p14:creationId xmlns:p14="http://schemas.microsoft.com/office/powerpoint/2010/main" val="2796017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908720"/>
          </a:xfrm>
        </p:spPr>
        <p:txBody>
          <a:bodyPr>
            <a:normAutofit fontScale="90000"/>
          </a:bodyPr>
          <a:lstStyle/>
          <a:p>
            <a:r>
              <a:rPr lang="el-GR" dirty="0" smtClean="0"/>
              <a:t>Βασικά χαρακτηριστικά κυνόδοντα άνω γνάθου </a:t>
            </a:r>
            <a:endParaRPr lang="el-GR" dirty="0"/>
          </a:p>
        </p:txBody>
      </p:sp>
      <p:sp>
        <p:nvSpPr>
          <p:cNvPr id="3" name="Content Placeholder 2"/>
          <p:cNvSpPr>
            <a:spLocks noGrp="1"/>
          </p:cNvSpPr>
          <p:nvPr>
            <p:ph idx="1"/>
          </p:nvPr>
        </p:nvSpPr>
        <p:spPr>
          <a:xfrm>
            <a:off x="251520" y="1037779"/>
            <a:ext cx="5112568" cy="5812755"/>
          </a:xfrm>
        </p:spPr>
        <p:txBody>
          <a:bodyPr>
            <a:normAutofit fontScale="85000" lnSpcReduction="10000"/>
          </a:bodyPr>
          <a:lstStyle/>
          <a:p>
            <a:pPr marL="457200" indent="-457200">
              <a:buFont typeface="+mj-lt"/>
              <a:buAutoNum type="arabicPeriod"/>
            </a:pPr>
            <a:r>
              <a:rPr lang="el-GR" sz="2600" dirty="0"/>
              <a:t>Έχει έντονα κυρτή χειλική επιφάνεια και ογκώδες γλωσσικό </a:t>
            </a:r>
            <a:r>
              <a:rPr lang="el-GR" sz="2600" dirty="0" smtClean="0"/>
              <a:t>έπαρμα.</a:t>
            </a:r>
          </a:p>
          <a:p>
            <a:pPr marL="457200" lvl="0" indent="-457200">
              <a:buFont typeface="+mj-lt"/>
              <a:buAutoNum type="arabicPeriod"/>
            </a:pPr>
            <a:r>
              <a:rPr lang="el-GR" sz="2600" dirty="0" smtClean="0"/>
              <a:t>Το κοπτικό χείλος έχει τριγωνικό σχήμα.</a:t>
            </a:r>
          </a:p>
          <a:p>
            <a:pPr marL="457200" lvl="0" indent="-457200">
              <a:buFont typeface="+mj-lt"/>
              <a:buAutoNum type="arabicPeriod"/>
            </a:pPr>
            <a:r>
              <a:rPr lang="el-GR" sz="2600" dirty="0" smtClean="0"/>
              <a:t>Το </a:t>
            </a:r>
            <a:r>
              <a:rPr lang="el-GR" sz="2600" dirty="0"/>
              <a:t>εγγύς τμήμα του κοπτικού χείλους είναι μικρότερο από το άπω</a:t>
            </a:r>
            <a:r>
              <a:rPr lang="el-GR" sz="2600" dirty="0" smtClean="0"/>
              <a:t>.</a:t>
            </a:r>
          </a:p>
          <a:p>
            <a:pPr marL="457200" indent="-457200">
              <a:buFont typeface="+mj-lt"/>
              <a:buAutoNum type="arabicPeriod"/>
            </a:pPr>
            <a:r>
              <a:rPr lang="el-GR" sz="2600" dirty="0"/>
              <a:t>Η κυρτότητα του αυχένα στην άπω επιφάνεια είναι μικρότερη από ότι στη εγγύς επιφάνεια.</a:t>
            </a:r>
          </a:p>
          <a:p>
            <a:pPr marL="457200" indent="-457200">
              <a:buFont typeface="+mj-lt"/>
              <a:buAutoNum type="arabicPeriod"/>
            </a:pPr>
            <a:r>
              <a:rPr lang="el-GR" sz="2600" dirty="0" smtClean="0"/>
              <a:t>έχει </a:t>
            </a:r>
            <a:r>
              <a:rPr lang="el-GR" sz="2600" dirty="0"/>
              <a:t>ρίζα κωνική, ογκώδη, με κλίση του ακρορριζίου </a:t>
            </a:r>
            <a:r>
              <a:rPr lang="el-GR" sz="2600" dirty="0" smtClean="0"/>
              <a:t>άπω.</a:t>
            </a:r>
            <a:endParaRPr lang="el-GR" sz="2600" dirty="0"/>
          </a:p>
          <a:p>
            <a:pPr marL="457200" lvl="0" indent="-457200">
              <a:buFont typeface="+mj-lt"/>
              <a:buAutoNum type="arabicPeriod" startAt="5"/>
            </a:pPr>
            <a:r>
              <a:rPr lang="el-GR" sz="2600" dirty="0" smtClean="0">
                <a:solidFill>
                  <a:prstClr val="black"/>
                </a:solidFill>
              </a:rPr>
              <a:t>Στην εγγύς και άπω επιφάνεια της ρίζας συχνά παρατηρείται επιμήκης αύλακα.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pic>
        <p:nvPicPr>
          <p:cNvPr id="6" name="Εικόνα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0152" y="1988840"/>
            <a:ext cx="886968" cy="2912364"/>
          </a:xfrm>
          <a:prstGeom prst="rect">
            <a:avLst/>
          </a:prstGeom>
        </p:spPr>
      </p:pic>
      <p:pic>
        <p:nvPicPr>
          <p:cNvPr id="7" name="Εικόνα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8304" y="2132856"/>
            <a:ext cx="1010412" cy="2926080"/>
          </a:xfrm>
          <a:prstGeom prst="rect">
            <a:avLst/>
          </a:prstGeom>
        </p:spPr>
      </p:pic>
    </p:spTree>
    <p:extLst>
      <p:ext uri="{BB962C8B-B14F-4D97-AF65-F5344CB8AC3E}">
        <p14:creationId xmlns:p14="http://schemas.microsoft.com/office/powerpoint/2010/main" val="873915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Παραλλαγές μόνιμου κυνόδοντα άνω γνάθου</a:t>
            </a:r>
            <a:endParaRPr lang="el-GR" dirty="0"/>
          </a:p>
        </p:txBody>
      </p:sp>
      <p:sp>
        <p:nvSpPr>
          <p:cNvPr id="3" name="Content Placeholder 2"/>
          <p:cNvSpPr>
            <a:spLocks noGrp="1"/>
          </p:cNvSpPr>
          <p:nvPr>
            <p:ph idx="1"/>
          </p:nvPr>
        </p:nvSpPr>
        <p:spPr>
          <a:xfrm>
            <a:off x="179512" y="1354336"/>
            <a:ext cx="4968552" cy="5184576"/>
          </a:xfrm>
        </p:spPr>
        <p:txBody>
          <a:bodyPr>
            <a:normAutofit/>
          </a:bodyPr>
          <a:lstStyle/>
          <a:p>
            <a:pPr marL="457200" indent="-457200">
              <a:buFont typeface="+mj-lt"/>
              <a:buAutoNum type="arabicPeriod"/>
            </a:pPr>
            <a:r>
              <a:rPr lang="el-GR" dirty="0" smtClean="0"/>
              <a:t>Υπερβολική </a:t>
            </a:r>
            <a:r>
              <a:rPr lang="el-GR" dirty="0"/>
              <a:t>χειλεο-γλωσσική ανάπτυξη της μύλης.</a:t>
            </a:r>
          </a:p>
          <a:p>
            <a:pPr marL="457200" indent="-457200">
              <a:buFont typeface="+mj-lt"/>
              <a:buAutoNum type="arabicPeriod"/>
            </a:pPr>
            <a:r>
              <a:rPr lang="el-GR" dirty="0"/>
              <a:t>Έντονη ανάπτυξη του γλωσσικού επάρματος (προγομφοποίηση)</a:t>
            </a:r>
          </a:p>
          <a:p>
            <a:pPr marL="457200" indent="-457200">
              <a:buFont typeface="+mj-lt"/>
              <a:buAutoNum type="arabicPeriod"/>
            </a:pPr>
            <a:r>
              <a:rPr lang="el-GR" dirty="0"/>
              <a:t>Ύπαρξη επικουρικού φύματος στην άπω κοπτική γωνία</a:t>
            </a:r>
            <a:r>
              <a:rPr lang="el-GR" dirty="0" smtClean="0"/>
              <a:t>.</a:t>
            </a:r>
            <a:endParaRPr lang="el-GR" dirty="0"/>
          </a:p>
          <a:p>
            <a:pPr marL="457200" indent="-457200">
              <a:buFont typeface="+mj-lt"/>
              <a:buAutoNum type="arabicPeriod"/>
            </a:pPr>
            <a:r>
              <a:rPr lang="el-GR" dirty="0"/>
              <a:t>Έντονη απόκλιση του ακρορριζίου άπω</a:t>
            </a:r>
            <a:r>
              <a:rPr lang="el-GR" dirty="0" smtClean="0"/>
              <a:t>.</a:t>
            </a:r>
          </a:p>
          <a:p>
            <a:pPr marL="457200" indent="-457200">
              <a:buFont typeface="+mj-lt"/>
              <a:buAutoNum type="arabicPeriod"/>
            </a:pPr>
            <a:r>
              <a:rPr lang="el-GR" dirty="0" smtClean="0"/>
              <a:t>Διχασμός της ρίζας στο ακρορρίζιο.</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pic>
        <p:nvPicPr>
          <p:cNvPr id="8" name="Εικόνα 7"/>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004048" y="1844824"/>
            <a:ext cx="3888432" cy="3456384"/>
          </a:xfrm>
          <a:prstGeom prst="rect">
            <a:avLst/>
          </a:prstGeom>
        </p:spPr>
      </p:pic>
    </p:spTree>
    <p:extLst>
      <p:ext uri="{BB962C8B-B14F-4D97-AF65-F5344CB8AC3E}">
        <p14:creationId xmlns:p14="http://schemas.microsoft.com/office/powerpoint/2010/main" val="4146516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Σημεία διάκρισης μεταξύ δεξιού και αριστερού κυνόδοντα άνω γνάθου</a:t>
            </a:r>
            <a:endParaRPr lang="el-GR" dirty="0"/>
          </a:p>
        </p:txBody>
      </p:sp>
      <p:sp>
        <p:nvSpPr>
          <p:cNvPr id="3" name="Content Placeholder 2"/>
          <p:cNvSpPr>
            <a:spLocks noGrp="1"/>
          </p:cNvSpPr>
          <p:nvPr>
            <p:ph idx="1"/>
          </p:nvPr>
        </p:nvSpPr>
        <p:spPr/>
        <p:txBody>
          <a:bodyPr/>
          <a:lstStyle/>
          <a:p>
            <a:pPr marL="457200" indent="-457200">
              <a:buFont typeface="+mj-lt"/>
              <a:buAutoNum type="arabicPeriod"/>
            </a:pPr>
            <a:r>
              <a:rPr lang="el-GR" dirty="0" smtClean="0"/>
              <a:t>Το </a:t>
            </a:r>
            <a:r>
              <a:rPr lang="el-GR" dirty="0"/>
              <a:t>εγγύς τμήμα του κοπτικού χείλους είναι μικρότερο από το άπω.</a:t>
            </a:r>
          </a:p>
          <a:p>
            <a:pPr marL="457200" indent="-457200">
              <a:buFont typeface="+mj-lt"/>
              <a:buAutoNum type="arabicPeriod"/>
            </a:pPr>
            <a:r>
              <a:rPr lang="el-GR" dirty="0" smtClean="0"/>
              <a:t>Η </a:t>
            </a:r>
            <a:r>
              <a:rPr lang="el-GR" dirty="0"/>
              <a:t>άπω-κοπτική γωνία είναι αποστρογγυλευμένη και περισσότερο αμβλεία από την εγγύς-κοπτική γωνία.</a:t>
            </a:r>
          </a:p>
          <a:p>
            <a:pPr marL="457200" indent="-457200">
              <a:buFont typeface="+mj-lt"/>
              <a:buAutoNum type="arabicPeriod"/>
            </a:pPr>
            <a:r>
              <a:rPr lang="el-GR" dirty="0" smtClean="0"/>
              <a:t>Στη </a:t>
            </a:r>
            <a:r>
              <a:rPr lang="el-GR" dirty="0"/>
              <a:t>γλωσσική επιφάνεια το άπω τμήμα είναι μεγαλύτερο από το εγγύς.</a:t>
            </a:r>
          </a:p>
          <a:p>
            <a:pPr marL="457200" indent="-457200">
              <a:buFont typeface="+mj-lt"/>
              <a:buAutoNum type="arabicPeriod"/>
            </a:pPr>
            <a:r>
              <a:rPr lang="el-GR" dirty="0" smtClean="0"/>
              <a:t>Το </a:t>
            </a:r>
            <a:r>
              <a:rPr lang="el-GR" dirty="0"/>
              <a:t>ακρορρίζιο αποκλίνει άπω.</a:t>
            </a:r>
          </a:p>
          <a:p>
            <a:pPr marL="457200" indent="-457200">
              <a:buFont typeface="+mj-lt"/>
              <a:buAutoNum type="arabicPeriod"/>
            </a:pPr>
            <a:r>
              <a:rPr lang="el-GR" dirty="0" smtClean="0"/>
              <a:t>Η </a:t>
            </a:r>
            <a:r>
              <a:rPr lang="el-GR" dirty="0"/>
              <a:t>κορυφή του κοπτικού χείλους βρίσκεται περισσότερο προς τα εγγύς (προς την εγγύς-κοπτική γωνία</a:t>
            </a:r>
            <a:r>
              <a:rPr lang="el-GR" dirty="0" smtClean="0"/>
              <a:t>)</a:t>
            </a:r>
            <a:r>
              <a:rPr lang="en-US" smtClean="0"/>
              <a:t>.</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657148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Κυνόδοντες </a:t>
            </a:r>
            <a:r>
              <a:rPr lang="el-GR" sz="3200" b="0" dirty="0" smtClean="0"/>
              <a:t>2/5</a:t>
            </a:r>
            <a:endParaRPr lang="el-GR" sz="3200" b="0" dirty="0"/>
          </a:p>
        </p:txBody>
      </p:sp>
      <p:sp>
        <p:nvSpPr>
          <p:cNvPr id="3" name="Content Placeholder 2"/>
          <p:cNvSpPr>
            <a:spLocks noGrp="1"/>
          </p:cNvSpPr>
          <p:nvPr>
            <p:ph idx="1"/>
          </p:nvPr>
        </p:nvSpPr>
        <p:spPr>
          <a:xfrm>
            <a:off x="107504" y="1025352"/>
            <a:ext cx="8784976" cy="1827584"/>
          </a:xfrm>
        </p:spPr>
        <p:txBody>
          <a:bodyPr>
            <a:normAutofit lnSpcReduction="10000"/>
          </a:bodyPr>
          <a:lstStyle/>
          <a:p>
            <a:pPr marL="0" indent="0" algn="ctr">
              <a:buNone/>
            </a:pPr>
            <a:r>
              <a:rPr lang="el-GR" dirty="0" smtClean="0"/>
              <a:t>Είναι </a:t>
            </a:r>
            <a:r>
              <a:rPr lang="el-GR" dirty="0"/>
              <a:t>τοποθετημένοι αμέσως μετά τους πλάγιους τομείς, στις γωνίες του στόματος, στερεά γομφωμένοι στη φατνιακή απόφυση. </a:t>
            </a:r>
            <a:endParaRPr lang="el-GR" dirty="0" smtClean="0"/>
          </a:p>
          <a:p>
            <a:pPr marL="0" indent="0" algn="ctr">
              <a:buNone/>
            </a:pPr>
            <a:r>
              <a:rPr lang="el-GR" dirty="0" smtClean="0"/>
              <a:t>Σε </a:t>
            </a:r>
            <a:r>
              <a:rPr lang="el-GR" dirty="0"/>
              <a:t>αυτό συμβάλλει και η</a:t>
            </a:r>
            <a:r>
              <a:rPr lang="el-GR" b="1" dirty="0"/>
              <a:t> ογκώδης ρίζα</a:t>
            </a:r>
            <a:r>
              <a:rPr lang="el-GR" dirty="0"/>
              <a:t> τους, η οποία τα καθιστά τα πιο ισχυρά δόντια στον οδοντικό φραγμό. </a:t>
            </a:r>
            <a:endParaRPr lang="el-GR" dirty="0" smtClean="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9552" y="3212976"/>
            <a:ext cx="4176464" cy="31433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Ευθύγραμμο βέλος σύνδεσης 7"/>
          <p:cNvCxnSpPr/>
          <p:nvPr/>
        </p:nvCxnSpPr>
        <p:spPr>
          <a:xfrm>
            <a:off x="971600" y="3501008"/>
            <a:ext cx="360040" cy="33535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 name="Ευθύγραμμο βέλος σύνδεσης 9"/>
          <p:cNvCxnSpPr/>
          <p:nvPr/>
        </p:nvCxnSpPr>
        <p:spPr>
          <a:xfrm flipH="1">
            <a:off x="4139952" y="3501008"/>
            <a:ext cx="360040" cy="36020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4" name="Εικόνα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079" y="2996952"/>
            <a:ext cx="1118231" cy="3168352"/>
          </a:xfrm>
          <a:prstGeom prst="rect">
            <a:avLst/>
          </a:prstGeom>
        </p:spPr>
      </p:pic>
      <p:pic>
        <p:nvPicPr>
          <p:cNvPr id="15" name="Εικόνα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1948" y="2996952"/>
            <a:ext cx="1154428" cy="3168352"/>
          </a:xfrm>
          <a:prstGeom prst="rect">
            <a:avLst/>
          </a:prstGeom>
        </p:spPr>
      </p:pic>
    </p:spTree>
    <p:extLst>
      <p:ext uri="{BB962C8B-B14F-4D97-AF65-F5344CB8AC3E}">
        <p14:creationId xmlns:p14="http://schemas.microsoft.com/office/powerpoint/2010/main" val="1595938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t>Copyright Τεχνολογικό Εκπαιδευτικό Ίδρυμα Αθήνας, Αριστείδης Γαλιατσάτος 2014. Αριστείδης Γαλιατσάτος . «Οδοντική Μορφολογία. Ενότητα 5: Μόνιμος κυνόδοντας άνω </a:t>
            </a:r>
            <a:r>
              <a:rPr lang="el-GR" sz="2000" dirty="0" smtClean="0"/>
              <a:t>γνάθου». Έκδοση: 1.0. Αθήνα 2014. Διαθέσιμο από τη δικτυακή διεύθυνση: </a:t>
            </a:r>
            <a:r>
              <a:rPr lang="en-US" sz="2000" dirty="0">
                <a:solidFill>
                  <a:prstClr val="black"/>
                </a:solidFill>
                <a:hlinkClick r:id="rId3"/>
              </a:rPr>
              <a:t>ocp.teiath.gr</a:t>
            </a:r>
            <a:r>
              <a:rPr lang="el-GR" sz="2000" dirty="0">
                <a:solidFill>
                  <a:prstClr val="black"/>
                </a:solidFill>
              </a:rPr>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186338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851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solidFill>
                  <a:srgbClr val="004A82"/>
                </a:solidFill>
              </a:rPr>
              <a:t>Κυνόδοντες </a:t>
            </a:r>
            <a:r>
              <a:rPr lang="el-GR" sz="3200" b="0" dirty="0">
                <a:solidFill>
                  <a:srgbClr val="004A82"/>
                </a:solidFill>
              </a:rPr>
              <a:t>3/5</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4" name="Ορθογώνιο 3"/>
          <p:cNvSpPr/>
          <p:nvPr/>
        </p:nvSpPr>
        <p:spPr>
          <a:xfrm>
            <a:off x="539552" y="1023832"/>
            <a:ext cx="8352928" cy="1938992"/>
          </a:xfrm>
          <a:prstGeom prst="rect">
            <a:avLst/>
          </a:prstGeom>
        </p:spPr>
        <p:txBody>
          <a:bodyPr wrap="square">
            <a:spAutoFit/>
          </a:bodyPr>
          <a:lstStyle/>
          <a:p>
            <a:pPr marL="0" indent="0">
              <a:buNone/>
            </a:pPr>
            <a:r>
              <a:rPr lang="el-GR" sz="2400" dirty="0">
                <a:latin typeface="Calibri" panose="020F0502020204030204" pitchFamily="34" charset="0"/>
              </a:rPr>
              <a:t>Έτσι οι κυνόδοντες είναι σε θέση να εξουδετερώνουν τις έντονες πιέσεις που ασκούνται στις γωνίες του στόματος. Λόγω της έντονης χειλεο-γλωσσικής διαμέτρου, η ρίζα προβάλλει προστομιακά, σε βαθμό που να είναι ψηλαφητή, και σχηματίζει έπαρμα που λέγεται</a:t>
            </a:r>
            <a:r>
              <a:rPr lang="el-GR" sz="2400" b="1" dirty="0">
                <a:latin typeface="Calibri" panose="020F0502020204030204" pitchFamily="34" charset="0"/>
              </a:rPr>
              <a:t> κυνοδοντικός ήβος.</a:t>
            </a:r>
            <a:endParaRPr lang="el-GR" sz="2400" dirty="0">
              <a:latin typeface="Calibri" panose="020F0502020204030204" pitchFamily="34" charset="0"/>
            </a:endParaRPr>
          </a:p>
        </p:txBody>
      </p:sp>
      <p:pic>
        <p:nvPicPr>
          <p:cNvPr id="5" name="Picture 2" descr="http://www.zarbi-orthodontist.gr/images/th_main_im2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63688" y="3140968"/>
            <a:ext cx="5112568" cy="321538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ύγραμμο βέλος σύνδεσης 6"/>
          <p:cNvCxnSpPr/>
          <p:nvPr/>
        </p:nvCxnSpPr>
        <p:spPr>
          <a:xfrm flipH="1">
            <a:off x="5868144" y="3356992"/>
            <a:ext cx="1512168" cy="28803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01204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Κυνόδοντες </a:t>
            </a:r>
            <a:r>
              <a:rPr lang="el-GR" sz="3200" b="0" dirty="0" smtClean="0"/>
              <a:t>4/5</a:t>
            </a:r>
            <a:endParaRPr lang="el-GR" sz="3200" b="0" dirty="0"/>
          </a:p>
        </p:txBody>
      </p:sp>
      <p:sp>
        <p:nvSpPr>
          <p:cNvPr id="3" name="Content Placeholder 2"/>
          <p:cNvSpPr>
            <a:spLocks noGrp="1"/>
          </p:cNvSpPr>
          <p:nvPr>
            <p:ph idx="1"/>
          </p:nvPr>
        </p:nvSpPr>
        <p:spPr>
          <a:xfrm>
            <a:off x="467905" y="908720"/>
            <a:ext cx="8291264" cy="2592288"/>
          </a:xfrm>
        </p:spPr>
        <p:txBody>
          <a:bodyPr>
            <a:normAutofit/>
          </a:bodyPr>
          <a:lstStyle/>
          <a:p>
            <a:pPr marL="0" indent="0" algn="ctr">
              <a:buNone/>
            </a:pPr>
            <a:r>
              <a:rPr lang="el-GR" b="1" dirty="0"/>
              <a:t>Από μορφολογική άποψη,</a:t>
            </a:r>
            <a:r>
              <a:rPr lang="el-GR" dirty="0"/>
              <a:t> οι κυνόδοντες εμφανίζουν χαρακτηριστικά τομέων και </a:t>
            </a:r>
            <a:r>
              <a:rPr lang="el-GR" dirty="0" smtClean="0"/>
              <a:t>προγομφίων</a:t>
            </a:r>
            <a:r>
              <a:rPr lang="el-GR" dirty="0"/>
              <a:t>. Στο κοπτικό χείλος, ο κεντρικός αυξητικός λοβός αναπτύσσεται έντονα και σχηματίζει αιχμηρό φύμα, ενώ το γλωσσικό έπαρμα προεξέχει περισσότερο από αυτό των τομέων, χωρίς όμως να αναπτύσσεται στο βαθμό των γλωσσικών φυμάτων των </a:t>
            </a:r>
            <a:r>
              <a:rPr lang="el-GR" dirty="0" smtClean="0"/>
              <a:t>προγομφίων</a:t>
            </a:r>
            <a:r>
              <a:rPr lang="el-GR" dirty="0"/>
              <a:t>.</a:t>
            </a:r>
          </a:p>
          <a:p>
            <a:pPr marL="0" indent="0" algn="ctr">
              <a:buNone/>
            </a:pP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5" name="Picture 8" descr="http://2.bp.blogspot.com/-Kd6vFkUeMoY/UAPSDfoldvI/AAAAAAAAAII/qgCpQYZSbqg/s1600/IMG_257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79712" y="3501008"/>
            <a:ext cx="496855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36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Κυνόδοντες </a:t>
            </a:r>
            <a:r>
              <a:rPr lang="el-GR" sz="3200" b="0" dirty="0" smtClean="0"/>
              <a:t>5/5</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
        <p:nvSpPr>
          <p:cNvPr id="5" name="Ορθογώνιο 4"/>
          <p:cNvSpPr/>
          <p:nvPr/>
        </p:nvSpPr>
        <p:spPr>
          <a:xfrm>
            <a:off x="729916" y="1035500"/>
            <a:ext cx="7704856" cy="1569660"/>
          </a:xfrm>
          <a:prstGeom prst="rect">
            <a:avLst/>
          </a:prstGeom>
        </p:spPr>
        <p:txBody>
          <a:bodyPr wrap="square">
            <a:spAutoFit/>
          </a:bodyPr>
          <a:lstStyle/>
          <a:p>
            <a:pPr marL="0" indent="0" algn="ctr">
              <a:buNone/>
            </a:pPr>
            <a:r>
              <a:rPr lang="el-GR" sz="2400" dirty="0">
                <a:latin typeface="+mn-lt"/>
              </a:rPr>
              <a:t>Το σχήμα της μύλης με το φύμα και τη θέση του στη γωνία του στόματος δίνουν μια ομοιότητα με τα δόντια σαρκοφάγων ζώων (</a:t>
            </a:r>
            <a:r>
              <a:rPr lang="en-US" sz="2400" dirty="0">
                <a:latin typeface="+mn-lt"/>
              </a:rPr>
              <a:t>carnivore</a:t>
            </a:r>
            <a:r>
              <a:rPr lang="el-GR" sz="2400" dirty="0">
                <a:latin typeface="+mn-lt"/>
              </a:rPr>
              <a:t>), γι αυτό και η ονομασία </a:t>
            </a:r>
            <a:r>
              <a:rPr lang="en-US" sz="2400" dirty="0">
                <a:latin typeface="+mn-lt"/>
              </a:rPr>
              <a:t>Canine</a:t>
            </a:r>
            <a:r>
              <a:rPr lang="el-GR" sz="2400" dirty="0">
                <a:latin typeface="+mn-lt"/>
              </a:rPr>
              <a:t> ή κυνόδοντας (σκυλόδοντο).</a:t>
            </a:r>
          </a:p>
        </p:txBody>
      </p:sp>
      <p:pic>
        <p:nvPicPr>
          <p:cNvPr id="2050" name="Picture 2" descr="Συνηθισμένα προβλήματα των δοντιών ενός σκύλου"/>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55776" y="2945072"/>
            <a:ext cx="3925416" cy="307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445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Λειτουργία </a:t>
            </a:r>
            <a:r>
              <a:rPr lang="el-GR" sz="3200" b="0" dirty="0" smtClean="0"/>
              <a:t>1/2</a:t>
            </a:r>
            <a:endParaRPr lang="el-GR" sz="3200" b="0" dirty="0"/>
          </a:p>
        </p:txBody>
      </p:sp>
      <p:sp>
        <p:nvSpPr>
          <p:cNvPr id="3" name="Content Placeholder 2"/>
          <p:cNvSpPr>
            <a:spLocks noGrp="1"/>
          </p:cNvSpPr>
          <p:nvPr>
            <p:ph idx="1"/>
          </p:nvPr>
        </p:nvSpPr>
        <p:spPr>
          <a:xfrm>
            <a:off x="395536" y="836712"/>
            <a:ext cx="8310842" cy="3024336"/>
          </a:xfrm>
        </p:spPr>
        <p:txBody>
          <a:bodyPr>
            <a:normAutofit/>
          </a:bodyPr>
          <a:lstStyle/>
          <a:p>
            <a:pPr marL="0" indent="0" algn="ctr">
              <a:buNone/>
            </a:pPr>
            <a:r>
              <a:rPr lang="el-GR" dirty="0"/>
              <a:t>Από</a:t>
            </a:r>
            <a:r>
              <a:rPr lang="el-GR" b="1" dirty="0"/>
              <a:t> λειτουργική άποψη,</a:t>
            </a:r>
            <a:r>
              <a:rPr lang="el-GR" dirty="0"/>
              <a:t> συμβάλλουν στη σύλληψη και τον τεμαχισμό της τροφής, ενώ παράλληλα παίζουν βασικό ρόλο στη σύγκλειση και στη λειτουργία της ΚΦΓ, καθοδηγώντας την κάτω γνάθο κατά τις κινήσεις της, και επιτρέποντας σε αυτή να κινείται προς όλες τις κατευθύνσεις. Αυτό δεν συμβαίνει στα σαρκοφάγα και στους ανθρωποειδείς πιθήκους, όπου το μήκος των κυνοδόντων επιτρέπει μόνο μια κάθετη κίνηση της κάτω γνάθου.</a:t>
            </a:r>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pic>
        <p:nvPicPr>
          <p:cNvPr id="5" name="Picture 6" descr="http://www.zarbi-orthodontist.gr/images/th_main_im4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22104" y="3848711"/>
            <a:ext cx="4320480" cy="278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673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Λειτουργία </a:t>
            </a:r>
            <a:r>
              <a:rPr lang="el-GR" sz="3200" b="0" dirty="0" smtClean="0"/>
              <a:t>2/2</a:t>
            </a:r>
            <a:endParaRPr lang="el-GR" sz="3200" b="0" dirty="0"/>
          </a:p>
        </p:txBody>
      </p:sp>
      <p:sp>
        <p:nvSpPr>
          <p:cNvPr id="3" name="Content Placeholder 2"/>
          <p:cNvSpPr>
            <a:spLocks noGrp="1"/>
          </p:cNvSpPr>
          <p:nvPr>
            <p:ph idx="1"/>
          </p:nvPr>
        </p:nvSpPr>
        <p:spPr>
          <a:xfrm>
            <a:off x="457200" y="1196752"/>
            <a:ext cx="8435280" cy="4680520"/>
          </a:xfrm>
        </p:spPr>
        <p:txBody>
          <a:bodyPr>
            <a:normAutofit/>
          </a:bodyPr>
          <a:lstStyle/>
          <a:p>
            <a:pPr marL="0" indent="0" algn="ctr">
              <a:buNone/>
            </a:pPr>
            <a:r>
              <a:rPr lang="el-GR" dirty="0" smtClean="0"/>
              <a:t>Από</a:t>
            </a:r>
            <a:r>
              <a:rPr lang="el-GR" b="1" dirty="0" smtClean="0"/>
              <a:t> </a:t>
            </a:r>
            <a:r>
              <a:rPr lang="el-GR" b="1" dirty="0"/>
              <a:t>αισθητική άποψη,</a:t>
            </a:r>
            <a:r>
              <a:rPr lang="el-GR" dirty="0"/>
              <a:t> παίζουν επίσης σημαντικό ρόλο, δεδομένου ότι η απώλειά τους προκαλεί έντονη εμφάνιση των ρινοχειλικών αυλάκων και πτώση των γωνιών του στόματος, με αποτέλεσμα την αλλοίωση της φυσιογνωμίας του ατόμου.</a:t>
            </a:r>
          </a:p>
          <a:p>
            <a:pPr algn="ct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1026" name="Picture 2" descr="http://www.athensmagazine.gr/photos/articles/thumbs_large/9c2428541216b02189013846d32c5ca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88840" y="3248671"/>
            <a:ext cx="4572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365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Μόνιμος κυνόδοντας άνω γνάθου </a:t>
            </a:r>
            <a:r>
              <a:rPr lang="el-GR" sz="3200" b="0" dirty="0" smtClean="0"/>
              <a:t>1/3</a:t>
            </a:r>
            <a:endParaRPr lang="el-GR" sz="3200" b="0" dirty="0"/>
          </a:p>
        </p:txBody>
      </p:sp>
      <p:sp>
        <p:nvSpPr>
          <p:cNvPr id="3" name="Content Placeholder 2"/>
          <p:cNvSpPr>
            <a:spLocks noGrp="1"/>
          </p:cNvSpPr>
          <p:nvPr>
            <p:ph idx="1"/>
          </p:nvPr>
        </p:nvSpPr>
        <p:spPr>
          <a:xfrm>
            <a:off x="457200" y="1196752"/>
            <a:ext cx="3754760" cy="4680520"/>
          </a:xfrm>
        </p:spPr>
        <p:txBody>
          <a:bodyPr>
            <a:normAutofit/>
          </a:bodyPr>
          <a:lstStyle/>
          <a:p>
            <a:pPr marL="0" indent="0">
              <a:buNone/>
            </a:pPr>
            <a:r>
              <a:rPr lang="el-GR" dirty="0"/>
              <a:t>Είναι το</a:t>
            </a:r>
            <a:r>
              <a:rPr lang="el-GR" b="1" dirty="0"/>
              <a:t> τρίτο δόντι από τη μέση γραμμή,</a:t>
            </a:r>
            <a:r>
              <a:rPr lang="el-GR" dirty="0"/>
              <a:t> στην άνω γνάθο και διαδέχεται τον νεογιλό κυνόδοντα. </a:t>
            </a:r>
            <a:endParaRPr lang="el-GR" dirty="0" smtClean="0"/>
          </a:p>
          <a:p>
            <a:pPr marL="0" indent="0">
              <a:buNone/>
            </a:pPr>
            <a:r>
              <a:rPr lang="el-GR" dirty="0" smtClean="0"/>
              <a:t>Βρίσκεται </a:t>
            </a:r>
            <a:r>
              <a:rPr lang="el-GR" dirty="0"/>
              <a:t>στο σημείο όπου το οδοντικό τόξο κυρτούται απότομα προς τα πίσω, δηλαδή ακριβώς στη γωνία του τόξου.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grpSp>
        <p:nvGrpSpPr>
          <p:cNvPr id="14" name="Group 13"/>
          <p:cNvGrpSpPr/>
          <p:nvPr/>
        </p:nvGrpSpPr>
        <p:grpSpPr>
          <a:xfrm>
            <a:off x="5756814" y="1364100"/>
            <a:ext cx="1806537" cy="568461"/>
            <a:chOff x="6153763" y="1200866"/>
            <a:chExt cx="1438775" cy="718758"/>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53763" y="1200866"/>
              <a:ext cx="573650" cy="466981"/>
            </a:xfrm>
            <a:prstGeom prst="rect">
              <a:avLst/>
            </a:prstGeom>
            <a:noFill/>
          </p:spPr>
          <p:txBody>
            <a:bodyPr wrap="square" rtlCol="0">
              <a:spAutoFit/>
            </a:bodyPr>
            <a:lstStyle/>
            <a:p>
              <a:r>
                <a:rPr lang="el-GR" dirty="0" smtClean="0">
                  <a:solidFill>
                    <a:prstClr val="black"/>
                  </a:solidFill>
                </a:rPr>
                <a:t>13</a:t>
              </a:r>
              <a:endParaRPr lang="el-GR" dirty="0">
                <a:solidFill>
                  <a:prstClr val="black"/>
                </a:solidFill>
              </a:endParaRPr>
            </a:p>
          </p:txBody>
        </p:sp>
        <p:sp>
          <p:nvSpPr>
            <p:cNvPr id="20" name="TextBox 19"/>
            <p:cNvSpPr txBox="1"/>
            <p:nvPr/>
          </p:nvSpPr>
          <p:spPr>
            <a:xfrm>
              <a:off x="7151392" y="1238779"/>
              <a:ext cx="441146" cy="466981"/>
            </a:xfrm>
            <a:prstGeom prst="rect">
              <a:avLst/>
            </a:prstGeom>
            <a:noFill/>
          </p:spPr>
          <p:txBody>
            <a:bodyPr wrap="none" rtlCol="0">
              <a:spAutoFit/>
            </a:bodyPr>
            <a:lstStyle/>
            <a:p>
              <a:r>
                <a:rPr lang="el-GR" dirty="0">
                  <a:solidFill>
                    <a:prstClr val="black"/>
                  </a:solidFill>
                </a:rPr>
                <a:t>2</a:t>
              </a:r>
              <a:r>
                <a:rPr lang="el-GR" dirty="0" smtClean="0">
                  <a:solidFill>
                    <a:prstClr val="black"/>
                  </a:solidFill>
                </a:rPr>
                <a:t>3</a:t>
              </a:r>
              <a:endParaRPr lang="el-GR" dirty="0">
                <a:solidFill>
                  <a:prstClr val="black"/>
                </a:solidFill>
              </a:endParaRPr>
            </a:p>
          </p:txBody>
        </p:sp>
      </p:grpSp>
      <p:pic>
        <p:nvPicPr>
          <p:cNvPr id="3074" name="Picture 2" descr="http://www.athensmagazine.gr/photos/articles/thumbs_large/9c2428541216b02189013846d32c5ca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1093" y="2482086"/>
            <a:ext cx="4572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87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25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TotalTime>
  <Words>1978</Words>
  <Application>Microsoft Office PowerPoint</Application>
  <PresentationFormat>Προβολή στην οθόνη (4:3)</PresentationFormat>
  <Paragraphs>184</Paragraphs>
  <Slides>35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35</vt:i4>
      </vt:variant>
    </vt:vector>
  </HeadingPairs>
  <TitlesOfParts>
    <vt:vector size="37" baseType="lpstr">
      <vt:lpstr>OC_template_updated</vt:lpstr>
      <vt:lpstr>template1</vt:lpstr>
      <vt:lpstr>Οδοντική μορφολογία</vt:lpstr>
      <vt:lpstr>Κυνόδοντες 1/5</vt:lpstr>
      <vt:lpstr>Κυνόδοντες 2/5</vt:lpstr>
      <vt:lpstr>Κυνόδοντες 3/5</vt:lpstr>
      <vt:lpstr>Κυνόδοντες 4/5</vt:lpstr>
      <vt:lpstr>Κυνόδοντες 5/5</vt:lpstr>
      <vt:lpstr>Λειτουργία 1/2</vt:lpstr>
      <vt:lpstr>Λειτουργία 2/2</vt:lpstr>
      <vt:lpstr>Μόνιμος κυνόδοντας άνω γνάθου 1/3</vt:lpstr>
      <vt:lpstr>Μόνιμος κυνόδοντας άνω γνάθου 2/3</vt:lpstr>
      <vt:lpstr>Μόνιμος κυνόδοντας άνω γνάθου 3/3</vt:lpstr>
      <vt:lpstr>Ανατολή και διαστάσεις</vt:lpstr>
      <vt:lpstr>Χειλική επιφάνεια 1/3</vt:lpstr>
      <vt:lpstr>Χειλική επιφάνεια 2/3</vt:lpstr>
      <vt:lpstr>Χειλική επιφάνεια 3/3</vt:lpstr>
      <vt:lpstr>Υπερώια επιφάνεια 1/3</vt:lpstr>
      <vt:lpstr>Υπερώια επιφάνεια 2/3</vt:lpstr>
      <vt:lpstr>Υπερώια επιφάνεια 3/3</vt:lpstr>
      <vt:lpstr>Εγγύς επιφάνεια </vt:lpstr>
      <vt:lpstr>Άπω επιφάνεια</vt:lpstr>
      <vt:lpstr>Σημεία επαφής</vt:lpstr>
      <vt:lpstr>Αυχένας</vt:lpstr>
      <vt:lpstr>Κοπτικό χείλος</vt:lpstr>
      <vt:lpstr>Ρίζα</vt:lpstr>
      <vt:lpstr>Μόνιμος κυνόδοντας άνω γνάθου</vt:lpstr>
      <vt:lpstr>Βασικά χαρακτηριστικά κυνόδοντα άνω γνάθου </vt:lpstr>
      <vt:lpstr>Παραλλαγές μόνιμου κυνόδοντα άνω γνάθου</vt:lpstr>
      <vt:lpstr>Σημεία διάκρισης μεταξύ δεξιού και αριστερού κυνόδοντα άνω γνάθου</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62</cp:revision>
  <dcterms:created xsi:type="dcterms:W3CDTF">2013-03-04T13:35:19Z</dcterms:created>
  <dcterms:modified xsi:type="dcterms:W3CDTF">2015-06-05T11:51:47Z</dcterms:modified>
</cp:coreProperties>
</file>