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93"/>
  </p:notesMasterIdLst>
  <p:handoutMasterIdLst>
    <p:handoutMasterId r:id="rId94"/>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257" r:id="rId86"/>
    <p:sldId id="262" r:id="rId87"/>
    <p:sldId id="264" r:id="rId88"/>
    <p:sldId id="351" r:id="rId89"/>
    <p:sldId id="352" r:id="rId90"/>
    <p:sldId id="266" r:id="rId91"/>
    <p:sldId id="261" r:id="rId92"/>
  </p:sldIdLst>
  <p:sldSz cx="9144000" cy="6858000" type="screen4x3"/>
  <p:notesSz cx="7104063" cy="10234613"/>
  <p:custDataLst>
    <p:tags r:id="rId9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gs" Target="tags/tag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281146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2194928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388396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388538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3713212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335895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525626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3672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24961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401549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48057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57266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370512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31687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444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4A7B"/>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77698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6819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731267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329686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604A7B"/>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48880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480262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336923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348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17714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33711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604A7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flickr.com/photos/49627256@N00/6821254866/" TargetMode="External"/><Relationship Id="rId11" Type="http://schemas.openxmlformats.org/officeDocument/2006/relationships/hyperlink" Target="http://commons.wikimedia.org/wiki/User:Rifleman_82" TargetMode="External"/><Relationship Id="rId5" Type="http://schemas.openxmlformats.org/officeDocument/2006/relationships/hyperlink" Target="http://commons.wikimedia.org/wiki/User:Joey-das-WBF" TargetMode="External"/><Relationship Id="rId10" Type="http://schemas.openxmlformats.org/officeDocument/2006/relationships/hyperlink" Target="http://commons.wikimedia.org/wiki/File:Alizarin_chemical_structure.png" TargetMode="External"/><Relationship Id="rId4" Type="http://schemas.openxmlformats.org/officeDocument/2006/relationships/hyperlink" Target="http://commons.wikimedia.org/wiki/File:Alizarin-Yellow-R-2D-skeletal.png" TargetMode="Externa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gertrude-old.case.edu/276/materials/145/14.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commons.wikimedia.org/wiki/File:Dried_cochineal_beetles.jpg" TargetMode="External"/><Relationship Id="rId13" Type="http://schemas.openxmlformats.org/officeDocument/2006/relationships/hyperlink" Target="http://www.flickr.com/photos/theresab/" TargetMode="External"/><Relationship Id="rId3" Type="http://schemas.openxmlformats.org/officeDocument/2006/relationships/image" Target="../media/image23.JPG"/><Relationship Id="rId7" Type="http://schemas.openxmlformats.org/officeDocument/2006/relationships/image" Target="../media/image25.jpeg"/><Relationship Id="rId12" Type="http://schemas.openxmlformats.org/officeDocument/2006/relationships/hyperlink" Target="http://www.flickr.com/photos/theresab/5399642365/"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en.wikipedia.org/wiki/File:Indian_collecting_cochineal.jpg"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image" Target="../media/image26.png"/><Relationship Id="rId4" Type="http://schemas.openxmlformats.org/officeDocument/2006/relationships/hyperlink" Target="http://en.wikipedia.org/wiki/File:Polish_cochineal_closeup.JPG" TargetMode="External"/><Relationship Id="rId9" Type="http://schemas.openxmlformats.org/officeDocument/2006/relationships/hyperlink" Target="http://commons.wikimedia.org/wiki/User:F%C3%A6" TargetMode="External"/><Relationship Id="rId14" Type="http://schemas.openxmlformats.org/officeDocument/2006/relationships/hyperlink" Target="http://creativecommons.org/licenses/by-nc-sa/2.0/deed.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www.flickr.com/photos/dinesh_valke/" TargetMode="External"/><Relationship Id="rId13" Type="http://schemas.openxmlformats.org/officeDocument/2006/relationships/hyperlink" Target="http://www.flickr.com/photos/shellshell/3539658887/" TargetMode="External"/><Relationship Id="rId18" Type="http://schemas.openxmlformats.org/officeDocument/2006/relationships/hyperlink" Target="http://creativecommons.org/licenses/by-nc-sa/2.0/deed.en" TargetMode="External"/><Relationship Id="rId3" Type="http://schemas.openxmlformats.org/officeDocument/2006/relationships/hyperlink" Target="http://commons.wikimedia.org/wiki/File:Indigofera_atropurpurea_Edwards's_21.1744.1836.jpg" TargetMode="External"/><Relationship Id="rId7" Type="http://schemas.openxmlformats.org/officeDocument/2006/relationships/hyperlink" Target="http://www.flickr.com/photos/dinesh_valke/2274855588/" TargetMode="External"/><Relationship Id="rId12" Type="http://schemas.openxmlformats.org/officeDocument/2006/relationships/image" Target="../media/image9.jpeg"/><Relationship Id="rId17" Type="http://schemas.openxmlformats.org/officeDocument/2006/relationships/hyperlink" Target="http://www.flickr.com/photos/doublefigure/" TargetMode="External"/><Relationship Id="rId2" Type="http://schemas.openxmlformats.org/officeDocument/2006/relationships/image" Target="../media/image6.jpeg"/><Relationship Id="rId16" Type="http://schemas.openxmlformats.org/officeDocument/2006/relationships/hyperlink" Target="http://www.flickr.com/photos/doublefigure/5848516772/" TargetMode="External"/><Relationship Id="rId1" Type="http://schemas.openxmlformats.org/officeDocument/2006/relationships/slideLayout" Target="../slideLayouts/slideLayout12.xml"/><Relationship Id="rId6" Type="http://schemas.openxmlformats.org/officeDocument/2006/relationships/image" Target="../media/image7.jpg"/><Relationship Id="rId11" Type="http://schemas.openxmlformats.org/officeDocument/2006/relationships/hyperlink" Target="http://en.wikipedia.org/wiki/File:Indigo_plant_extract_sample.jpg" TargetMode="External"/><Relationship Id="rId5" Type="http://schemas.openxmlformats.org/officeDocument/2006/relationships/hyperlink" Target="http://www.flickr.com/photos/49627256@N00/6821254866/" TargetMode="External"/><Relationship Id="rId15" Type="http://schemas.openxmlformats.org/officeDocument/2006/relationships/image" Target="../media/image10.jpeg"/><Relationship Id="rId10" Type="http://schemas.openxmlformats.org/officeDocument/2006/relationships/image" Target="../media/image8.png"/><Relationship Id="rId4" Type="http://schemas.openxmlformats.org/officeDocument/2006/relationships/hyperlink" Target="http://commons.wikimedia.org/wiki/User:Epibase" TargetMode="External"/><Relationship Id="rId9" Type="http://schemas.openxmlformats.org/officeDocument/2006/relationships/hyperlink" Target="http://creativecommons.org/licenses/by-nc-nd/2.0/deed.en" TargetMode="External"/><Relationship Id="rId14" Type="http://schemas.openxmlformats.org/officeDocument/2006/relationships/hyperlink" Target="http://www.flickr.com/photos/shellshel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http://www.biosite.dk/leksikon/images/indigo.gi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commons.wikimedia.org/wiki/File:Murex_sp.jpg" TargetMode="External"/><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hyperlink" Target="http://www.flickr.com/photos/49627256@N00/6821254866/" TargetMode="External"/><Relationship Id="rId5" Type="http://schemas.openxmlformats.org/officeDocument/2006/relationships/hyperlink" Target="http://commons.wikimedia.org/wiki/User:Capaccio" TargetMode="External"/><Relationship Id="rId10" Type="http://schemas.openxmlformats.org/officeDocument/2006/relationships/hyperlink" Target="http://creativecommons.org/licenses/by-sa/2.1/es/deed.en" TargetMode="External"/><Relationship Id="rId4" Type="http://schemas.openxmlformats.org/officeDocument/2006/relationships/hyperlink" Target="http://commons.wikimedia.org/wiki/File:Tyrian-Purple-2D-skeletal.png" TargetMode="External"/><Relationship Id="rId9" Type="http://schemas.openxmlformats.org/officeDocument/2006/relationships/hyperlink" Target="http://commons.wikimedia.org/wiki/User:Luis_Fern%C3%A1ndez_Garc%C3%AD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hyperlink" Target="http://www.flickr.com/photos/litlnemo/9553714746/in/photostream/" TargetMode="External"/><Relationship Id="rId3" Type="http://schemas.openxmlformats.org/officeDocument/2006/relationships/image" Target="../media/image35.pn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creativecommons.org/licenses/by-nc-nd/2.0/deed.en" TargetMode="External"/><Relationship Id="rId5" Type="http://schemas.openxmlformats.org/officeDocument/2006/relationships/hyperlink" Target="http://www.flickr.com/photos/barbararich/" TargetMode="External"/><Relationship Id="rId10" Type="http://schemas.openxmlformats.org/officeDocument/2006/relationships/hyperlink" Target="http://creativecommons.org/licenses/by-nc-sa/2.0/deed.en" TargetMode="External"/><Relationship Id="rId4" Type="http://schemas.openxmlformats.org/officeDocument/2006/relationships/hyperlink" Target="http://www.flickr.com/photos/barbararich/61610743/" TargetMode="External"/><Relationship Id="rId9" Type="http://schemas.openxmlformats.org/officeDocument/2006/relationships/hyperlink" Target="http://www.flickr.com/photos/litlnemo/"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50158431@N00/4080951399/" TargetMode="External"/><Relationship Id="rId7" Type="http://schemas.openxmlformats.org/officeDocument/2006/relationships/hyperlink" Target="http://en.wikipedia.org/wiki/File:Rubia_tinctorum_-_K%C3%B6hler%E2%80%93s_Medizinal-Pflanzen-123.jpg" TargetMode="External"/><Relationship Id="rId2" Type="http://schemas.openxmlformats.org/officeDocument/2006/relationships/image" Target="../media/image14.jpg"/><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hyperlink" Target="http://creativecommons.org/licenses/by-nc-sa/2.0/deed.en" TargetMode="External"/><Relationship Id="rId4" Type="http://schemas.openxmlformats.org/officeDocument/2006/relationships/hyperlink" Target="http://www.flickr.com/photos/50158431@N00/"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hyperlink" Target="http://www.medcoloutech.org/" TargetMode="Externa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a:bodyPr>
          <a:lstStyle/>
          <a:p>
            <a:pPr>
              <a:spcBef>
                <a:spcPts val="600"/>
              </a:spcBef>
              <a:spcAft>
                <a:spcPts val="1800"/>
              </a:spcAft>
            </a:pPr>
            <a:r>
              <a:rPr lang="el-GR" sz="2600" b="1" dirty="0" smtClean="0"/>
              <a:t>Ενότητα 8</a:t>
            </a:r>
            <a:r>
              <a:rPr lang="el-GR" sz="2600" dirty="0" smtClean="0"/>
              <a:t>: </a:t>
            </a:r>
            <a:r>
              <a:rPr lang="el-GR" sz="2600" dirty="0"/>
              <a:t>Βαφές – Βαφική – Φθορά βαφών</a:t>
            </a:r>
            <a:endParaRPr lang="en-US" sz="2600" dirty="0" smtClean="0"/>
          </a:p>
          <a:p>
            <a:pPr>
              <a:spcBef>
                <a:spcPts val="600"/>
              </a:spcBef>
            </a:pPr>
            <a:r>
              <a:rPr lang="el-GR" sz="2200" dirty="0"/>
              <a:t>Άννα </a:t>
            </a:r>
            <a:r>
              <a:rPr lang="el-GR" sz="2200" dirty="0" err="1"/>
              <a:t>Καρατζάνη</a:t>
            </a:r>
            <a:endParaRPr lang="el-GR" sz="2200" dirty="0"/>
          </a:p>
          <a:p>
            <a:pPr>
              <a:spcBef>
                <a:spcPts val="0"/>
              </a:spcBef>
            </a:pPr>
            <a:r>
              <a:rPr lang="el-GR" sz="22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67544" y="116632"/>
            <a:ext cx="8229600" cy="1080120"/>
          </a:xfrm>
        </p:spPr>
        <p:txBody>
          <a:bodyPr>
            <a:noAutofit/>
          </a:bodyPr>
          <a:lstStyle/>
          <a:p>
            <a:pPr>
              <a:defRPr/>
            </a:pPr>
            <a:r>
              <a:rPr lang="el-GR" b="1" dirty="0" smtClean="0">
                <a:solidFill>
                  <a:schemeClr val="accent4">
                    <a:lumMod val="75000"/>
                  </a:schemeClr>
                </a:solidFill>
                <a:latin typeface="+mn-lt"/>
                <a:cs typeface="Arial" charset="0"/>
              </a:rPr>
              <a:t>Οι κυριότερες πρώτες ύλες για την παραγωγή των βαφών </a:t>
            </a:r>
            <a:r>
              <a:rPr lang="el-GR" sz="3200" b="0" dirty="0" smtClean="0">
                <a:solidFill>
                  <a:schemeClr val="accent4">
                    <a:lumMod val="75000"/>
                  </a:schemeClr>
                </a:solidFill>
                <a:latin typeface="+mn-lt"/>
                <a:cs typeface="Arial" charset="0"/>
              </a:rPr>
              <a:t>(1 από 2)</a:t>
            </a:r>
          </a:p>
        </p:txBody>
      </p:sp>
      <p:sp>
        <p:nvSpPr>
          <p:cNvPr id="11267" name="2 - Θέση περιεχομένου"/>
          <p:cNvSpPr>
            <a:spLocks noGrp="1"/>
          </p:cNvSpPr>
          <p:nvPr>
            <p:ph idx="1"/>
          </p:nvPr>
        </p:nvSpPr>
        <p:spPr>
          <a:xfrm>
            <a:off x="467544" y="1340768"/>
            <a:ext cx="8229600" cy="5040560"/>
          </a:xfrm>
        </p:spPr>
        <p:txBody>
          <a:bodyPr/>
          <a:lstStyle/>
          <a:p>
            <a:pPr>
              <a:spcBef>
                <a:spcPts val="2400"/>
              </a:spcBef>
            </a:pPr>
            <a:r>
              <a:rPr lang="el-GR" altLang="el-GR" sz="2400" dirty="0">
                <a:cs typeface="Arial" charset="0"/>
              </a:rPr>
              <a:t>Ο </a:t>
            </a:r>
            <a:r>
              <a:rPr lang="el-GR" altLang="el-GR" sz="2400" b="1" dirty="0">
                <a:cs typeface="Arial" charset="0"/>
              </a:rPr>
              <a:t>κρόκος</a:t>
            </a:r>
            <a:r>
              <a:rPr lang="el-GR" altLang="el-GR" sz="2400" dirty="0">
                <a:cs typeface="Arial" charset="0"/>
              </a:rPr>
              <a:t> ο οποίος έδινε κίτρινο χρώμα. Από αυτόν προέκυπταν τα λεγόμενα κροκοβαφή, κροκωτά υφάσματα</a:t>
            </a:r>
            <a:r>
              <a:rPr lang="en-US" altLang="el-GR" sz="2400" dirty="0">
                <a:cs typeface="Arial" charset="0"/>
              </a:rPr>
              <a:t>,</a:t>
            </a:r>
            <a:endParaRPr lang="el-GR" altLang="el-GR" sz="2400" dirty="0">
              <a:cs typeface="Arial" charset="0"/>
            </a:endParaRPr>
          </a:p>
          <a:p>
            <a:pPr>
              <a:spcBef>
                <a:spcPts val="2400"/>
              </a:spcBef>
            </a:pPr>
            <a:r>
              <a:rPr lang="el-GR" altLang="el-GR" sz="2400" dirty="0">
                <a:cs typeface="Arial" charset="0"/>
              </a:rPr>
              <a:t>Ο </a:t>
            </a:r>
            <a:r>
              <a:rPr lang="el-GR" altLang="el-GR" sz="2400" b="1" dirty="0" err="1">
                <a:cs typeface="Arial" charset="0"/>
              </a:rPr>
              <a:t>θάψος</a:t>
            </a:r>
            <a:r>
              <a:rPr lang="el-GR" altLang="el-GR" sz="2400" dirty="0">
                <a:cs typeface="Arial" charset="0"/>
              </a:rPr>
              <a:t>, </a:t>
            </a:r>
            <a:r>
              <a:rPr lang="el-GR" altLang="el-GR" sz="2400" i="1" dirty="0">
                <a:cs typeface="Arial" charset="0"/>
              </a:rPr>
              <a:t>ρους ο βαφικός,</a:t>
            </a:r>
            <a:r>
              <a:rPr lang="el-GR" altLang="el-GR" sz="2400" dirty="0">
                <a:cs typeface="Arial" charset="0"/>
              </a:rPr>
              <a:t> θάμνος που χρησιμοποιούνταν στα μάλλινα υφάσματα και έδινε κίτρινο χρώμα</a:t>
            </a:r>
            <a:r>
              <a:rPr lang="en-US" altLang="el-GR" sz="2400" dirty="0">
                <a:cs typeface="Arial" charset="0"/>
              </a:rPr>
              <a:t>,</a:t>
            </a:r>
            <a:endParaRPr lang="el-GR" altLang="el-GR" sz="2400" dirty="0">
              <a:cs typeface="Arial" charset="0"/>
            </a:endParaRPr>
          </a:p>
          <a:p>
            <a:pPr>
              <a:spcBef>
                <a:spcPts val="2400"/>
              </a:spcBef>
            </a:pPr>
            <a:r>
              <a:rPr lang="el-GR" altLang="el-GR" sz="2400" dirty="0">
                <a:cs typeface="Arial" charset="0"/>
              </a:rPr>
              <a:t>Η </a:t>
            </a:r>
            <a:r>
              <a:rPr lang="el-GR" altLang="el-GR" sz="2400" b="1" dirty="0" err="1">
                <a:cs typeface="Arial" charset="0"/>
              </a:rPr>
              <a:t>κιννάβαρις</a:t>
            </a:r>
            <a:r>
              <a:rPr lang="el-GR" altLang="el-GR" sz="2400" dirty="0">
                <a:cs typeface="Arial" charset="0"/>
              </a:rPr>
              <a:t>, για ερυθρό χρώμα</a:t>
            </a:r>
            <a:r>
              <a:rPr lang="en-US" altLang="el-GR" sz="2400" dirty="0">
                <a:cs typeface="Arial" charset="0"/>
              </a:rPr>
              <a:t>,</a:t>
            </a:r>
            <a:endParaRPr lang="el-GR" altLang="el-GR" sz="2400" dirty="0">
              <a:cs typeface="Arial" charset="0"/>
            </a:endParaRPr>
          </a:p>
          <a:p>
            <a:pPr>
              <a:spcBef>
                <a:spcPts val="2400"/>
              </a:spcBef>
            </a:pPr>
            <a:r>
              <a:rPr lang="el-GR" altLang="el-GR" sz="2400" dirty="0">
                <a:cs typeface="Arial" charset="0"/>
              </a:rPr>
              <a:t>Το </a:t>
            </a:r>
            <a:r>
              <a:rPr lang="el-GR" altLang="el-GR" sz="2400" b="1" dirty="0" err="1">
                <a:cs typeface="Arial" charset="0"/>
              </a:rPr>
              <a:t>ερυθρόδανον</a:t>
            </a:r>
            <a:r>
              <a:rPr lang="el-GR" altLang="el-GR" sz="2400" dirty="0">
                <a:cs typeface="Arial" charset="0"/>
              </a:rPr>
              <a:t>, για ερυθρό χρώμα</a:t>
            </a:r>
            <a:r>
              <a:rPr lang="en-US" altLang="el-GR" sz="2400" dirty="0">
                <a:cs typeface="Arial" charset="0"/>
              </a:rPr>
              <a:t>,</a:t>
            </a:r>
            <a:endParaRPr lang="el-GR" altLang="el-GR" sz="2400" dirty="0">
              <a:cs typeface="Arial" charset="0"/>
            </a:endParaRPr>
          </a:p>
          <a:p>
            <a:pPr>
              <a:spcBef>
                <a:spcPts val="2400"/>
              </a:spcBef>
            </a:pPr>
            <a:r>
              <a:rPr lang="el-GR" altLang="el-GR" sz="2400" dirty="0">
                <a:cs typeface="Arial" charset="0"/>
              </a:rPr>
              <a:t>Το </a:t>
            </a:r>
            <a:r>
              <a:rPr lang="el-GR" altLang="el-GR" sz="2400" b="1" dirty="0" err="1">
                <a:cs typeface="Arial" charset="0"/>
              </a:rPr>
              <a:t>φύκος</a:t>
            </a:r>
            <a:r>
              <a:rPr lang="el-GR" altLang="el-GR" sz="2400" dirty="0">
                <a:cs typeface="Arial" charset="0"/>
              </a:rPr>
              <a:t>, είδος θαλάσσιου βρύου για ερυθρό  χρώμα</a:t>
            </a:r>
            <a:r>
              <a:rPr lang="en-US" altLang="el-GR" sz="2400" dirty="0">
                <a:cs typeface="Arial" charset="0"/>
              </a:rPr>
              <a:t>,</a:t>
            </a:r>
            <a:endParaRPr lang="el-GR" altLang="el-GR" sz="2400" dirty="0">
              <a:cs typeface="Arial" charset="0"/>
            </a:endParaRPr>
          </a:p>
          <a:p>
            <a:pPr>
              <a:spcBef>
                <a:spcPts val="2400"/>
              </a:spcBef>
            </a:pPr>
            <a:r>
              <a:rPr lang="el-GR" altLang="el-GR" sz="2400" dirty="0">
                <a:cs typeface="Arial" charset="0"/>
              </a:rPr>
              <a:t>Η </a:t>
            </a:r>
            <a:r>
              <a:rPr lang="el-GR" altLang="el-GR" sz="2400" b="1" dirty="0" err="1">
                <a:cs typeface="Arial" charset="0"/>
              </a:rPr>
              <a:t>αγχούσα</a:t>
            </a:r>
            <a:r>
              <a:rPr lang="el-GR" altLang="el-GR" sz="2400" dirty="0">
                <a:cs typeface="Arial" charset="0"/>
              </a:rPr>
              <a:t>, βότανο ή ρίζα για ερυθρό  χρώμα</a:t>
            </a:r>
            <a:r>
              <a:rPr lang="en-US" altLang="el-GR" sz="2400" dirty="0" smtClean="0">
                <a:cs typeface="Arial" charset="0"/>
              </a:rPr>
              <a:t>.</a:t>
            </a:r>
            <a:endParaRPr lang="el-GR" altLang="el-GR" sz="2400" dirty="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132185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08112"/>
          </a:xfrm>
        </p:spPr>
        <p:txBody>
          <a:bodyPr>
            <a:noAutofit/>
          </a:bodyPr>
          <a:lstStyle/>
          <a:p>
            <a:r>
              <a:rPr lang="el-GR" dirty="0">
                <a:solidFill>
                  <a:schemeClr val="accent4">
                    <a:lumMod val="75000"/>
                  </a:schemeClr>
                </a:solidFill>
                <a:cs typeface="Arial" charset="0"/>
              </a:rPr>
              <a:t>Οι κυριότερες πρώτες ύλες για την παραγωγή των </a:t>
            </a:r>
            <a:r>
              <a:rPr lang="el-GR" dirty="0" smtClean="0">
                <a:solidFill>
                  <a:schemeClr val="accent4">
                    <a:lumMod val="75000"/>
                  </a:schemeClr>
                </a:solidFill>
                <a:cs typeface="Arial" charset="0"/>
              </a:rPr>
              <a:t>βαφών </a:t>
            </a:r>
            <a:r>
              <a:rPr lang="el-GR" sz="3200" b="0" dirty="0" smtClean="0">
                <a:solidFill>
                  <a:schemeClr val="accent4">
                    <a:lumMod val="75000"/>
                  </a:schemeClr>
                </a:solidFill>
                <a:cs typeface="Arial" charset="0"/>
              </a:rPr>
              <a:t>(2 από 2)</a:t>
            </a:r>
            <a:endParaRPr lang="el-GR" sz="3200" b="0" dirty="0"/>
          </a:p>
        </p:txBody>
      </p:sp>
      <p:sp>
        <p:nvSpPr>
          <p:cNvPr id="12290" name="2 - Θέση περιεχομένου"/>
          <p:cNvSpPr>
            <a:spLocks noGrp="1"/>
          </p:cNvSpPr>
          <p:nvPr>
            <p:ph idx="1"/>
          </p:nvPr>
        </p:nvSpPr>
        <p:spPr>
          <a:xfrm>
            <a:off x="467544" y="1412776"/>
            <a:ext cx="8229600" cy="4968552"/>
          </a:xfrm>
        </p:spPr>
        <p:txBody>
          <a:bodyPr>
            <a:normAutofit/>
          </a:bodyPr>
          <a:lstStyle/>
          <a:p>
            <a:pPr>
              <a:spcBef>
                <a:spcPts val="1800"/>
              </a:spcBef>
            </a:pPr>
            <a:r>
              <a:rPr lang="el-GR" altLang="el-GR" sz="2400" dirty="0">
                <a:cs typeface="Arial" charset="0"/>
              </a:rPr>
              <a:t>Η </a:t>
            </a:r>
            <a:r>
              <a:rPr lang="el-GR" altLang="el-GR" sz="2400" b="1" dirty="0">
                <a:cs typeface="Arial" charset="0"/>
              </a:rPr>
              <a:t>μήκων</a:t>
            </a:r>
            <a:r>
              <a:rPr lang="el-GR" altLang="el-GR" sz="2400" dirty="0">
                <a:cs typeface="Arial" charset="0"/>
              </a:rPr>
              <a:t>, φυτό για λινά νήματα</a:t>
            </a:r>
            <a:r>
              <a:rPr lang="en-US" altLang="el-GR" sz="2400" dirty="0">
                <a:cs typeface="Arial" charset="0"/>
              </a:rPr>
              <a:t>,</a:t>
            </a:r>
            <a:endParaRPr lang="el-GR" altLang="el-GR" sz="2400" dirty="0">
              <a:cs typeface="Arial" charset="0"/>
            </a:endParaRPr>
          </a:p>
          <a:p>
            <a:pPr>
              <a:spcBef>
                <a:spcPts val="1800"/>
              </a:spcBef>
            </a:pPr>
            <a:r>
              <a:rPr lang="el-GR" altLang="el-GR" sz="2400" dirty="0">
                <a:cs typeface="Arial" charset="0"/>
              </a:rPr>
              <a:t>Η </a:t>
            </a:r>
            <a:r>
              <a:rPr lang="el-GR" altLang="el-GR" sz="2400" b="1" dirty="0" err="1">
                <a:cs typeface="Arial" charset="0"/>
              </a:rPr>
              <a:t>ρόα</a:t>
            </a:r>
            <a:r>
              <a:rPr lang="el-GR" altLang="el-GR" sz="2400" dirty="0">
                <a:cs typeface="Arial" charset="0"/>
              </a:rPr>
              <a:t>, για ερυθρό χρώμα</a:t>
            </a:r>
            <a:r>
              <a:rPr lang="en-US" altLang="el-GR" sz="2400" dirty="0">
                <a:cs typeface="Arial" charset="0"/>
              </a:rPr>
              <a:t>,</a:t>
            </a:r>
            <a:endParaRPr lang="el-GR" altLang="el-GR" sz="2400" dirty="0">
              <a:cs typeface="Arial" charset="0"/>
            </a:endParaRPr>
          </a:p>
          <a:p>
            <a:pPr>
              <a:spcBef>
                <a:spcPts val="1800"/>
              </a:spcBef>
            </a:pPr>
            <a:r>
              <a:rPr lang="el-GR" altLang="el-GR" sz="2400" dirty="0">
                <a:cs typeface="Arial" charset="0"/>
              </a:rPr>
              <a:t>Η </a:t>
            </a:r>
            <a:r>
              <a:rPr lang="el-GR" altLang="el-GR" sz="2400" b="1" dirty="0" err="1">
                <a:cs typeface="Arial" charset="0"/>
              </a:rPr>
              <a:t>ίσατις</a:t>
            </a:r>
            <a:r>
              <a:rPr lang="el-GR" altLang="el-GR" sz="2400" dirty="0">
                <a:cs typeface="Arial" charset="0"/>
              </a:rPr>
              <a:t>, φυτό για κυανό χρώμα</a:t>
            </a:r>
            <a:r>
              <a:rPr lang="en-US" altLang="el-GR" sz="2400" dirty="0">
                <a:cs typeface="Arial" charset="0"/>
              </a:rPr>
              <a:t>,</a:t>
            </a:r>
            <a:endParaRPr lang="el-GR" altLang="el-GR" sz="2400" dirty="0">
              <a:cs typeface="Arial" charset="0"/>
            </a:endParaRPr>
          </a:p>
          <a:p>
            <a:pPr>
              <a:spcBef>
                <a:spcPts val="1800"/>
              </a:spcBef>
            </a:pPr>
            <a:r>
              <a:rPr lang="el-GR" altLang="el-GR" sz="2400" dirty="0">
                <a:cs typeface="Arial" charset="0"/>
              </a:rPr>
              <a:t>Το </a:t>
            </a:r>
            <a:r>
              <a:rPr lang="el-GR" altLang="el-GR" sz="2400" b="1" dirty="0" err="1">
                <a:cs typeface="Arial" charset="0"/>
              </a:rPr>
              <a:t>ινδικοφόρον</a:t>
            </a:r>
            <a:r>
              <a:rPr lang="el-GR" altLang="el-GR" sz="2400" dirty="0">
                <a:cs typeface="Arial" charset="0"/>
              </a:rPr>
              <a:t>, φυτό για κυανό χρώμα</a:t>
            </a:r>
            <a:r>
              <a:rPr lang="en-US" altLang="el-GR" sz="2400" dirty="0">
                <a:cs typeface="Arial" charset="0"/>
              </a:rPr>
              <a:t>,</a:t>
            </a:r>
            <a:endParaRPr lang="el-GR" altLang="el-GR" sz="2400" dirty="0">
              <a:cs typeface="Arial" charset="0"/>
            </a:endParaRPr>
          </a:p>
          <a:p>
            <a:pPr>
              <a:spcBef>
                <a:spcPts val="1800"/>
              </a:spcBef>
            </a:pPr>
            <a:r>
              <a:rPr lang="el-GR" altLang="el-GR" sz="2400" dirty="0">
                <a:cs typeface="Arial" charset="0"/>
              </a:rPr>
              <a:t>Ο </a:t>
            </a:r>
            <a:r>
              <a:rPr lang="el-GR" altLang="el-GR" sz="2400" b="1" dirty="0">
                <a:cs typeface="Arial" charset="0"/>
              </a:rPr>
              <a:t>κόκκος</a:t>
            </a:r>
            <a:r>
              <a:rPr lang="el-GR" altLang="el-GR" sz="2400" dirty="0">
                <a:cs typeface="Arial" charset="0"/>
              </a:rPr>
              <a:t>, από τα θηλυκά έντομα του </a:t>
            </a:r>
            <a:r>
              <a:rPr lang="el-GR" altLang="el-GR" sz="2400" dirty="0" err="1">
                <a:cs typeface="Arial" charset="0"/>
              </a:rPr>
              <a:t>κέρμητη</a:t>
            </a:r>
            <a:r>
              <a:rPr lang="el-GR" altLang="el-GR" sz="2400" dirty="0">
                <a:cs typeface="Arial" charset="0"/>
              </a:rPr>
              <a:t>, για ερυθρό χρώμα</a:t>
            </a:r>
            <a:r>
              <a:rPr lang="en-US" altLang="el-GR" sz="2400" dirty="0">
                <a:cs typeface="Arial" charset="0"/>
              </a:rPr>
              <a:t>,</a:t>
            </a:r>
            <a:endParaRPr lang="el-GR" altLang="el-GR" sz="2400" dirty="0">
              <a:cs typeface="Arial" charset="0"/>
            </a:endParaRPr>
          </a:p>
          <a:p>
            <a:pPr>
              <a:spcBef>
                <a:spcPts val="1800"/>
              </a:spcBef>
            </a:pPr>
            <a:r>
              <a:rPr lang="el-GR" altLang="el-GR" sz="2400" dirty="0">
                <a:cs typeface="Arial" charset="0"/>
              </a:rPr>
              <a:t>Η </a:t>
            </a:r>
            <a:r>
              <a:rPr lang="el-GR" altLang="el-GR" sz="2400" b="1" dirty="0">
                <a:cs typeface="Arial" charset="0"/>
              </a:rPr>
              <a:t>κηκίς</a:t>
            </a:r>
            <a:r>
              <a:rPr lang="el-GR" altLang="el-GR" sz="2400" dirty="0">
                <a:cs typeface="Arial" charset="0"/>
              </a:rPr>
              <a:t>, από δρυ για παραγωγή </a:t>
            </a:r>
            <a:r>
              <a:rPr lang="el-GR" altLang="el-GR" sz="2400" dirty="0" err="1">
                <a:cs typeface="Arial" charset="0"/>
              </a:rPr>
              <a:t>φαιάς</a:t>
            </a:r>
            <a:r>
              <a:rPr lang="el-GR" altLang="el-GR" sz="2400" dirty="0">
                <a:cs typeface="Arial" charset="0"/>
              </a:rPr>
              <a:t> και μελανής χρωστικής ουσίας</a:t>
            </a:r>
            <a:r>
              <a:rPr lang="en-US" altLang="el-GR" sz="2400" dirty="0">
                <a:cs typeface="Arial" charset="0"/>
              </a:rPr>
              <a:t>,</a:t>
            </a:r>
            <a:endParaRPr lang="el-GR" altLang="el-GR" sz="2400" dirty="0">
              <a:cs typeface="Arial" charset="0"/>
            </a:endParaRPr>
          </a:p>
          <a:p>
            <a:pPr>
              <a:spcBef>
                <a:spcPts val="1800"/>
              </a:spcBef>
            </a:pPr>
            <a:r>
              <a:rPr lang="el-GR" altLang="el-GR" sz="2400" dirty="0">
                <a:cs typeface="Arial" charset="0"/>
              </a:rPr>
              <a:t>Το </a:t>
            </a:r>
            <a:r>
              <a:rPr lang="el-GR" altLang="el-GR" sz="2400" b="1" dirty="0">
                <a:cs typeface="Arial" charset="0"/>
              </a:rPr>
              <a:t>θείον</a:t>
            </a:r>
            <a:r>
              <a:rPr lang="el-GR" altLang="el-GR" sz="2400" dirty="0">
                <a:cs typeface="Arial" charset="0"/>
              </a:rPr>
              <a:t> για την παραγωγή ορισμένων αποχρώσεων βαφών</a:t>
            </a:r>
            <a:r>
              <a:rPr lang="el-GR" altLang="el-GR" sz="2400" dirty="0" smtClean="0">
                <a:cs typeface="Arial" charset="0"/>
              </a:rPr>
              <a:t>.</a:t>
            </a:r>
            <a:endParaRPr lang="el-GR" altLang="el-GR" sz="2400" dirty="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072246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normAutofit/>
          </a:bodyPr>
          <a:lstStyle/>
          <a:p>
            <a:pPr>
              <a:defRPr/>
            </a:pPr>
            <a:r>
              <a:rPr lang="el-GR" b="1" dirty="0" smtClean="0">
                <a:solidFill>
                  <a:schemeClr val="accent4">
                    <a:lumMod val="75000"/>
                  </a:schemeClr>
                </a:solidFill>
                <a:latin typeface="+mn-lt"/>
                <a:cs typeface="Arial" charset="0"/>
              </a:rPr>
              <a:t>Τεχνικές βαφής</a:t>
            </a:r>
            <a:r>
              <a:rPr lang="en-US" b="1" dirty="0" smtClean="0">
                <a:solidFill>
                  <a:schemeClr val="accent4">
                    <a:lumMod val="75000"/>
                  </a:schemeClr>
                </a:solidFill>
                <a:latin typeface="+mn-lt"/>
                <a:cs typeface="Arial" charset="0"/>
              </a:rPr>
              <a:t> </a:t>
            </a:r>
            <a:r>
              <a:rPr lang="en-US" sz="3600" b="0" dirty="0" smtClean="0">
                <a:solidFill>
                  <a:schemeClr val="accent4">
                    <a:lumMod val="75000"/>
                  </a:schemeClr>
                </a:solidFill>
                <a:latin typeface="+mn-lt"/>
                <a:cs typeface="Arial" charset="0"/>
              </a:rPr>
              <a:t>(1 </a:t>
            </a:r>
            <a:r>
              <a:rPr lang="el-GR" sz="3600" b="0" dirty="0" smtClean="0">
                <a:solidFill>
                  <a:schemeClr val="accent4">
                    <a:lumMod val="75000"/>
                  </a:schemeClr>
                </a:solidFill>
                <a:latin typeface="+mn-lt"/>
                <a:cs typeface="Arial" charset="0"/>
              </a:rPr>
              <a:t>από 2</a:t>
            </a:r>
            <a:r>
              <a:rPr lang="en-US" sz="3600" b="0" dirty="0" smtClean="0">
                <a:solidFill>
                  <a:schemeClr val="accent4">
                    <a:lumMod val="75000"/>
                  </a:schemeClr>
                </a:solidFill>
                <a:latin typeface="+mn-lt"/>
                <a:cs typeface="Arial" charset="0"/>
              </a:rPr>
              <a:t>)</a:t>
            </a:r>
            <a:endParaRPr lang="el-GR" sz="3600" b="0" dirty="0" smtClean="0">
              <a:solidFill>
                <a:schemeClr val="accent4">
                  <a:lumMod val="75000"/>
                </a:schemeClr>
              </a:solidFill>
              <a:latin typeface="+mn-lt"/>
              <a:cs typeface="Arial" charset="0"/>
            </a:endParaRPr>
          </a:p>
        </p:txBody>
      </p:sp>
      <p:sp>
        <p:nvSpPr>
          <p:cNvPr id="13314" name="Content Placeholder 2"/>
          <p:cNvSpPr>
            <a:spLocks noGrp="1"/>
          </p:cNvSpPr>
          <p:nvPr>
            <p:ph idx="1"/>
          </p:nvPr>
        </p:nvSpPr>
        <p:spPr/>
        <p:txBody>
          <a:bodyPr/>
          <a:lstStyle/>
          <a:p>
            <a:pPr>
              <a:spcBef>
                <a:spcPts val="1800"/>
              </a:spcBef>
            </a:pPr>
            <a:r>
              <a:rPr lang="el-GR" sz="2400" dirty="0" smtClean="0">
                <a:cs typeface="Arial" panose="020B0604020202020204" pitchFamily="34" charset="0"/>
              </a:rPr>
              <a:t>Για να βάψουν τα νήματα οι υφάντρες, έβραζαν νερό σε ένα μεγάλο καζάνι, μέσα στο οποίο υπήρχε η βαφή, και τα βουτούσαν, αφού προηγουμένως τα είχαν υγράνει. </a:t>
            </a:r>
            <a:endParaRPr lang="en-US" sz="2400" dirty="0" smtClean="0">
              <a:cs typeface="Arial" panose="020B0604020202020204" pitchFamily="34" charset="0"/>
            </a:endParaRPr>
          </a:p>
          <a:p>
            <a:pPr>
              <a:spcBef>
                <a:spcPts val="1800"/>
              </a:spcBef>
            </a:pPr>
            <a:r>
              <a:rPr lang="el-GR" sz="2400" dirty="0" smtClean="0">
                <a:cs typeface="Arial" panose="020B0604020202020204" pitchFamily="34" charset="0"/>
              </a:rPr>
              <a:t>Τα έβραζαν ή απλώς τα ζεμάτιζαν και τα έβγαζαν με ειδικές πιρούνες. </a:t>
            </a:r>
            <a:endParaRPr lang="en-US" sz="2400" dirty="0" smtClean="0">
              <a:cs typeface="Arial" panose="020B0604020202020204" pitchFamily="34" charset="0"/>
            </a:endParaRPr>
          </a:p>
          <a:p>
            <a:pPr>
              <a:spcBef>
                <a:spcPts val="1800"/>
              </a:spcBef>
            </a:pPr>
            <a:r>
              <a:rPr lang="el-GR" sz="2400" dirty="0" smtClean="0">
                <a:cs typeface="Arial" panose="020B0604020202020204" pitchFamily="34" charset="0"/>
              </a:rPr>
              <a:t>Τα άφηναν να κρυώσουν και στη συνέχεια τα ξέπλεναν με κρύο νερό μετά τα άπλωναν, για να στεγνώσουν.</a:t>
            </a:r>
            <a:endParaRPr lang="en-US" sz="2400" dirty="0" smtClean="0">
              <a:cs typeface="Arial" panose="020B0604020202020204" pitchFamily="34" charset="0"/>
            </a:endParaRPr>
          </a:p>
          <a:p>
            <a:pPr>
              <a:spcBef>
                <a:spcPts val="1800"/>
              </a:spcBef>
            </a:pPr>
            <a:r>
              <a:rPr lang="el-GR" sz="2400" dirty="0" smtClean="0">
                <a:cs typeface="Arial" panose="020B0604020202020204" pitchFamily="34" charset="0"/>
              </a:rPr>
              <a:t>Για να γίνει καλύτερα το βάψιμο των λινών νημάτων, χρησιμοποιούσαν ξύδι, ενώ για τη σταθεροποίηση των χρωμάτων πρόσθεταν στα μάλλινα υφάσματα βιτριόλι και στα βαμβακερά αλάτι.</a:t>
            </a:r>
          </a:p>
          <a:p>
            <a:endParaRPr lang="el-GR" sz="2400"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304302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pPr>
              <a:defRPr/>
            </a:pPr>
            <a:r>
              <a:rPr lang="el-GR" b="1" dirty="0" smtClean="0">
                <a:solidFill>
                  <a:schemeClr val="accent4">
                    <a:lumMod val="75000"/>
                  </a:schemeClr>
                </a:solidFill>
                <a:latin typeface="+mn-lt"/>
                <a:cs typeface="Arial" charset="0"/>
              </a:rPr>
              <a:t>Τεχνικές βαφής </a:t>
            </a:r>
            <a:r>
              <a:rPr lang="el-GR" sz="3200" b="0" dirty="0" smtClean="0">
                <a:solidFill>
                  <a:schemeClr val="accent4">
                    <a:lumMod val="75000"/>
                  </a:schemeClr>
                </a:solidFill>
                <a:latin typeface="+mn-lt"/>
                <a:cs typeface="Arial" charset="0"/>
              </a:rPr>
              <a:t>(2 από 2)</a:t>
            </a:r>
          </a:p>
        </p:txBody>
      </p:sp>
      <p:sp>
        <p:nvSpPr>
          <p:cNvPr id="14338" name="Content Placeholder 2"/>
          <p:cNvSpPr>
            <a:spLocks noGrp="1"/>
          </p:cNvSpPr>
          <p:nvPr>
            <p:ph idx="1"/>
          </p:nvPr>
        </p:nvSpPr>
        <p:spPr/>
        <p:txBody>
          <a:bodyPr/>
          <a:lstStyle/>
          <a:p>
            <a:pPr>
              <a:spcBef>
                <a:spcPts val="1200"/>
              </a:spcBef>
            </a:pPr>
            <a:r>
              <a:rPr lang="el-GR" sz="2400" dirty="0" smtClean="0">
                <a:cs typeface="Arial" panose="020B0604020202020204" pitchFamily="34" charset="0"/>
              </a:rPr>
              <a:t>Τελικά, το βαμμένο ύφασμα κολλαριζόταν. H κόλλα αρχικά διαλυόταν σε λίγο νερό και στη συνέχεια σε μεγαλύτερη ποσότητα νερού μέσα σε ένα πήλινο πιθάρι, όπου και παρέμενε το ύφασμα μέχρι να ποτίσει καλά. Αφού το έστυβαν, το κρέμαγαν για να στεγνώσει.</a:t>
            </a:r>
            <a:endParaRPr lang="en-US" sz="2400" dirty="0" smtClean="0">
              <a:cs typeface="Arial" panose="020B0604020202020204" pitchFamily="34" charset="0"/>
            </a:endParaRPr>
          </a:p>
          <a:p>
            <a:pPr>
              <a:spcBef>
                <a:spcPts val="1200"/>
              </a:spcBef>
            </a:pPr>
            <a:r>
              <a:rPr lang="el-GR" sz="2400" dirty="0" smtClean="0">
                <a:cs typeface="Arial" panose="020B0604020202020204" pitchFamily="34" charset="0"/>
              </a:rPr>
              <a:t>Ακολουθούσε το σιδέρωμα: Ράντιζαν το ύφασμα με νερό και το τύλιγαν σε μεγάλες πιέτες (1 πήχη περίπου) και το άπλωναν σε σοφρά (τραπέζι) με ένα βάρος από πάνω και για μισή ώρα περίπου. Στη συνέχεια, το τοποθετούσαν πάνω σε μεγάλη ημικυκλική λεία πέτρα και με ένα λείο, ξύλινο κόπανο, το χτυπούσαν δυνατά. H διαδικασία αυτή επαναλαμβανόταν μέχρι να αποκτήσει το ύφασμα την επιθυμητή γυαλάδα.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650897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Ιδιότητες των βαφών</a:t>
            </a:r>
          </a:p>
        </p:txBody>
      </p:sp>
      <p:sp>
        <p:nvSpPr>
          <p:cNvPr id="15363" name="Content Placeholder 2"/>
          <p:cNvSpPr>
            <a:spLocks noGrp="1"/>
          </p:cNvSpPr>
          <p:nvPr>
            <p:ph idx="1"/>
          </p:nvPr>
        </p:nvSpPr>
        <p:spPr/>
        <p:txBody>
          <a:bodyPr>
            <a:normAutofit lnSpcReduction="10000"/>
          </a:bodyPr>
          <a:lstStyle/>
          <a:p>
            <a:pPr eaLnBrk="1" hangingPunct="1"/>
            <a:r>
              <a:rPr lang="el-GR" sz="2400" dirty="0" smtClean="0">
                <a:cs typeface="Arial" panose="020B0604020202020204" pitchFamily="34" charset="0"/>
              </a:rPr>
              <a:t>Οι σημαντικότερες ιδιότητες που πρέπει να πληροί μια ουσία για να χρησιμοποιηθεί ως βαφή είναι</a:t>
            </a:r>
            <a:r>
              <a:rPr lang="en-US" sz="2400" dirty="0" smtClean="0">
                <a:cs typeface="Arial" panose="020B0604020202020204" pitchFamily="34" charset="0"/>
              </a:rPr>
              <a:t> </a:t>
            </a:r>
            <a:r>
              <a:rPr lang="el-GR" sz="2400" dirty="0" smtClean="0">
                <a:cs typeface="Arial" panose="020B0604020202020204" pitchFamily="34" charset="0"/>
              </a:rPr>
              <a:t>:</a:t>
            </a:r>
          </a:p>
          <a:p>
            <a:pPr lvl="1" eaLnBrk="1" hangingPunct="1">
              <a:spcBef>
                <a:spcPts val="1800"/>
              </a:spcBef>
            </a:pPr>
            <a:r>
              <a:rPr lang="el-GR" sz="2400" dirty="0" smtClean="0">
                <a:cs typeface="Arial" panose="020B0604020202020204" pitchFamily="34" charset="0"/>
              </a:rPr>
              <a:t>Χρωματική ένταση</a:t>
            </a:r>
            <a:r>
              <a:rPr lang="en-US" sz="2400" dirty="0" smtClean="0">
                <a:cs typeface="Arial" panose="020B0604020202020204" pitchFamily="34" charset="0"/>
              </a:rPr>
              <a:t>.</a:t>
            </a:r>
            <a:endParaRPr lang="el-GR" sz="2400" dirty="0" smtClean="0">
              <a:cs typeface="Arial" panose="020B0604020202020204" pitchFamily="34" charset="0"/>
            </a:endParaRPr>
          </a:p>
          <a:p>
            <a:pPr lvl="1" eaLnBrk="1" hangingPunct="1">
              <a:spcBef>
                <a:spcPts val="1800"/>
              </a:spcBef>
            </a:pPr>
            <a:r>
              <a:rPr lang="el-GR" sz="2400" dirty="0" smtClean="0">
                <a:cs typeface="Arial" panose="020B0604020202020204" pitchFamily="34" charset="0"/>
              </a:rPr>
              <a:t>Ικανότητα να διαλύεται, να διασπείρεται ή να γίνεται με κάποιο τρόπο διαλυτή (μόνιμα ή προσωρινά) σε κάποιο υδατικό (συνήθως) μέσο</a:t>
            </a:r>
            <a:r>
              <a:rPr lang="en-US" sz="2400" dirty="0" smtClean="0">
                <a:cs typeface="Arial" panose="020B0604020202020204" pitchFamily="34" charset="0"/>
              </a:rPr>
              <a:t>.</a:t>
            </a:r>
            <a:endParaRPr lang="el-GR" sz="2400" dirty="0" smtClean="0">
              <a:cs typeface="Arial" panose="020B0604020202020204" pitchFamily="34" charset="0"/>
            </a:endParaRPr>
          </a:p>
          <a:p>
            <a:pPr lvl="1" eaLnBrk="1" hangingPunct="1">
              <a:spcBef>
                <a:spcPts val="1800"/>
              </a:spcBef>
            </a:pPr>
            <a:r>
              <a:rPr lang="el-GR" sz="2400" dirty="0" smtClean="0">
                <a:cs typeface="Arial" panose="020B0604020202020204" pitchFamily="34" charset="0"/>
              </a:rPr>
              <a:t>Ικανότητα να </a:t>
            </a:r>
            <a:r>
              <a:rPr lang="el-GR" sz="2400" dirty="0" err="1" smtClean="0">
                <a:cs typeface="Arial" panose="020B0604020202020204" pitchFamily="34" charset="0"/>
              </a:rPr>
              <a:t>απορροφηθεί</a:t>
            </a:r>
            <a:r>
              <a:rPr lang="el-GR" sz="2400" dirty="0" smtClean="0">
                <a:cs typeface="Arial" panose="020B0604020202020204" pitchFamily="34" charset="0"/>
              </a:rPr>
              <a:t> και να συγκρατηθεί από την ίνα με </a:t>
            </a:r>
            <a:r>
              <a:rPr lang="el-GR" sz="2400" b="1" dirty="0" smtClean="0">
                <a:cs typeface="Arial" panose="020B0604020202020204" pitchFamily="34" charset="0"/>
              </a:rPr>
              <a:t>φυσικό τρόπο </a:t>
            </a:r>
            <a:r>
              <a:rPr lang="el-GR" sz="2400" dirty="0" smtClean="0">
                <a:cs typeface="Arial" panose="020B0604020202020204" pitchFamily="34" charset="0"/>
              </a:rPr>
              <a:t>(να υπάρχει φυσική έλξη μεταξύ της χρωστικής ουσίας και της ίνας ή </a:t>
            </a:r>
            <a:r>
              <a:rPr lang="el-GR" sz="2400" b="1" dirty="0" smtClean="0">
                <a:cs typeface="Arial" panose="020B0604020202020204" pitchFamily="34" charset="0"/>
              </a:rPr>
              <a:t>με χημικό </a:t>
            </a:r>
            <a:r>
              <a:rPr lang="el-GR" sz="2400" dirty="0" smtClean="0">
                <a:cs typeface="Arial" panose="020B0604020202020204" pitchFamily="34" charset="0"/>
              </a:rPr>
              <a:t>(να μπορεί να αντιδράσει χημικά με την ίνα</a:t>
            </a:r>
            <a:r>
              <a:rPr lang="en-US" sz="2400" dirty="0" smtClean="0">
                <a:cs typeface="Arial" panose="020B0604020202020204" pitchFamily="34" charset="0"/>
              </a:rPr>
              <a:t>.)</a:t>
            </a:r>
            <a:endParaRPr lang="el-GR" sz="2400" dirty="0" smtClean="0">
              <a:cs typeface="Arial" panose="020B0604020202020204" pitchFamily="34" charset="0"/>
            </a:endParaRPr>
          </a:p>
          <a:p>
            <a:pPr lvl="1" eaLnBrk="1" hangingPunct="1">
              <a:spcBef>
                <a:spcPts val="1800"/>
              </a:spcBef>
            </a:pPr>
            <a:r>
              <a:rPr lang="el-GR" sz="2400" dirty="0" smtClean="0">
                <a:cs typeface="Arial" panose="020B0604020202020204" pitchFamily="34" charset="0"/>
              </a:rPr>
              <a:t>Σταθερότητα, δηλαδή αντοχή στις πλύσεις και την έκθεση στο φως.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56641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Χρώμα </a:t>
            </a:r>
            <a:r>
              <a:rPr lang="el-GR" sz="3200" b="0" dirty="0" smtClean="0">
                <a:solidFill>
                  <a:schemeClr val="accent4">
                    <a:lumMod val="75000"/>
                  </a:schemeClr>
                </a:solidFill>
                <a:latin typeface="+mn-lt"/>
                <a:cs typeface="Arial" charset="0"/>
              </a:rPr>
              <a:t>(1 από 2)</a:t>
            </a:r>
          </a:p>
        </p:txBody>
      </p:sp>
      <p:sp>
        <p:nvSpPr>
          <p:cNvPr id="16387" name="Content Placeholder 2"/>
          <p:cNvSpPr>
            <a:spLocks noGrp="1"/>
          </p:cNvSpPr>
          <p:nvPr>
            <p:ph idx="1"/>
          </p:nvPr>
        </p:nvSpPr>
        <p:spPr>
          <a:xfrm>
            <a:off x="395536" y="1484784"/>
            <a:ext cx="8229600" cy="5040560"/>
          </a:xfrm>
        </p:spPr>
        <p:txBody>
          <a:bodyPr/>
          <a:lstStyle/>
          <a:p>
            <a:pPr eaLnBrk="1" hangingPunct="1">
              <a:lnSpc>
                <a:spcPct val="120000"/>
              </a:lnSpc>
              <a:spcBef>
                <a:spcPts val="2400"/>
              </a:spcBef>
            </a:pPr>
            <a:r>
              <a:rPr lang="el-GR" sz="2400" dirty="0" smtClean="0">
                <a:cs typeface="Arial" panose="020B0604020202020204" pitchFamily="34" charset="0"/>
              </a:rPr>
              <a:t>Το χρώμα μιας ουσίας σχετίζεται με την απορρόφηση του φωτός.</a:t>
            </a:r>
          </a:p>
          <a:p>
            <a:pPr eaLnBrk="1" hangingPunct="1">
              <a:lnSpc>
                <a:spcPct val="120000"/>
              </a:lnSpc>
              <a:spcBef>
                <a:spcPts val="2400"/>
              </a:spcBef>
            </a:pPr>
            <a:r>
              <a:rPr lang="el-GR" sz="2400" dirty="0" smtClean="0">
                <a:cs typeface="Arial" panose="020B0604020202020204" pitchFamily="34" charset="0"/>
              </a:rPr>
              <a:t>Τα οργανικά μόρια που απορροφούν ακτινοβολίες στην ορατή περιοχή του φάσματος  (400-760</a:t>
            </a:r>
            <a:r>
              <a:rPr lang="en-US" sz="2400" dirty="0" smtClean="0">
                <a:cs typeface="Arial" panose="020B0604020202020204" pitchFamily="34" charset="0"/>
              </a:rPr>
              <a:t>nm</a:t>
            </a:r>
            <a:r>
              <a:rPr lang="el-GR" sz="2400" dirty="0" smtClean="0">
                <a:cs typeface="Arial" panose="020B0604020202020204" pitchFamily="34" charset="0"/>
              </a:rPr>
              <a:t>) είναι έγχρωμα και εμφανίζουν το συμπληρωματικό χρώμα της ακτινοβολίας που απορροφούν.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86845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chemeClr val="accent4">
                    <a:lumMod val="75000"/>
                  </a:schemeClr>
                </a:solidFill>
              </a:rPr>
              <a:t>Απορροφούμενο </a:t>
            </a:r>
            <a:r>
              <a:rPr lang="el-GR" dirty="0" smtClean="0">
                <a:solidFill>
                  <a:schemeClr val="accent4">
                    <a:lumMod val="75000"/>
                  </a:schemeClr>
                </a:solidFill>
              </a:rPr>
              <a:t>φως</a:t>
            </a:r>
            <a:endParaRPr lang="el-GR" dirty="0">
              <a:solidFill>
                <a:schemeClr val="accent4">
                  <a:lumMod val="75000"/>
                </a:schemeClr>
              </a:solidFill>
            </a:endParaRPr>
          </a:p>
        </p:txBody>
      </p:sp>
      <p:graphicFrame>
        <p:nvGraphicFramePr>
          <p:cNvPr id="4" name="Content Placeholder 3" title="Απορροφούμενο φως"/>
          <p:cNvGraphicFramePr>
            <a:graphicFrameLocks noGrp="1"/>
          </p:cNvGraphicFramePr>
          <p:nvPr>
            <p:ph idx="1"/>
            <p:extLst>
              <p:ext uri="{D42A27DB-BD31-4B8C-83A1-F6EECF244321}">
                <p14:modId xmlns:p14="http://schemas.microsoft.com/office/powerpoint/2010/main" val="3807850428"/>
              </p:ext>
            </p:extLst>
          </p:nvPr>
        </p:nvGraphicFramePr>
        <p:xfrm>
          <a:off x="467544" y="1111246"/>
          <a:ext cx="8229600" cy="5746754"/>
        </p:xfrm>
        <a:graphic>
          <a:graphicData uri="http://schemas.openxmlformats.org/drawingml/2006/table">
            <a:tbl>
              <a:tblPr firstRow="1" bandRow="1">
                <a:tableStyleId>{00A15C55-8517-42AA-B614-E9B94910E393}</a:tableStyleId>
              </a:tblPr>
              <a:tblGrid>
                <a:gridCol w="2743200"/>
                <a:gridCol w="2743200"/>
                <a:gridCol w="2743200"/>
              </a:tblGrid>
              <a:tr h="470714">
                <a:tc gridSpan="3">
                  <a:txBody>
                    <a:bodyPr/>
                    <a:lstStyle/>
                    <a:p>
                      <a:pPr algn="ctr"/>
                      <a:r>
                        <a:rPr lang="el-GR" sz="2400" dirty="0" smtClean="0"/>
                        <a:t>Απορροφούμενο φως</a:t>
                      </a:r>
                      <a:endParaRPr lang="el-GR" sz="24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l-GR" dirty="0"/>
                    </a:p>
                  </a:txBody>
                  <a:tcPr/>
                </a:tc>
                <a:tc hMerge="1">
                  <a:txBody>
                    <a:bodyPr/>
                    <a:lstStyle/>
                    <a:p>
                      <a:endParaRPr lang="el-GR" dirty="0"/>
                    </a:p>
                  </a:txBody>
                  <a:tcPr/>
                </a:tc>
              </a:tr>
              <a:tr h="439670">
                <a:tc>
                  <a:txBody>
                    <a:bodyPr/>
                    <a:lstStyle/>
                    <a:p>
                      <a:pPr algn="ctr"/>
                      <a:r>
                        <a:rPr lang="el-GR" sz="1800" dirty="0" smtClean="0"/>
                        <a:t>Μήκος κύματος (</a:t>
                      </a:r>
                      <a:r>
                        <a:rPr lang="en-US" sz="1800" dirty="0" smtClean="0"/>
                        <a:t>nm</a:t>
                      </a:r>
                      <a:r>
                        <a:rPr lang="el-GR" sz="1800" dirty="0" smtClean="0"/>
                        <a:t>)</a:t>
                      </a:r>
                      <a:endParaRPr lang="el-GR" sz="1800" b="1"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Χρώμα</a:t>
                      </a:r>
                      <a:r>
                        <a:rPr lang="el-GR" sz="1800" baseline="0" dirty="0" smtClean="0"/>
                        <a:t> ακτινοβολίας</a:t>
                      </a:r>
                      <a:endParaRPr lang="el-GR" sz="1800" b="1" dirty="0" smtClean="0">
                        <a:latin typeface="+mn-lt"/>
                        <a:cs typeface="Arial" pitchFamily="34" charset="0"/>
                      </a:endParaRPr>
                    </a:p>
                  </a:txBody>
                  <a:tcPr marL="96819" marR="96819" marT="45724" marB="45724"/>
                </a:tc>
                <a:tc>
                  <a:txBody>
                    <a:bodyPr/>
                    <a:lstStyle/>
                    <a:p>
                      <a:pPr algn="ctr"/>
                      <a:r>
                        <a:rPr lang="el-GR" sz="1800" dirty="0" smtClean="0"/>
                        <a:t>Εμφανιζόμενο χρώμα</a:t>
                      </a:r>
                      <a:endParaRPr lang="el-GR" sz="1800" b="1"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&lt;400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Υπεριώδες</a:t>
                      </a:r>
                      <a:endParaRPr lang="el-GR" sz="2000" dirty="0" smtClean="0">
                        <a:latin typeface="+mn-lt"/>
                        <a:cs typeface="Arial" pitchFamily="34" charset="0"/>
                      </a:endParaRPr>
                    </a:p>
                  </a:txBody>
                  <a:tcPr marL="96819" marR="96819" marT="45724" marB="45724"/>
                </a:tc>
                <a:tc>
                  <a:txBody>
                    <a:bodyPr/>
                    <a:lstStyle/>
                    <a:p>
                      <a:pPr algn="ctr"/>
                      <a:r>
                        <a:rPr lang="el-GR" sz="2000" dirty="0" smtClean="0"/>
                        <a:t>Κανένα</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400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l-GR" sz="2000" dirty="0" smtClean="0"/>
                        <a:t>Ιώδες</a:t>
                      </a:r>
                      <a:endParaRPr lang="el-GR" sz="2000" dirty="0">
                        <a:latin typeface="+mn-lt"/>
                        <a:cs typeface="Arial" pitchFamily="34" charset="0"/>
                      </a:endParaRPr>
                    </a:p>
                  </a:txBody>
                  <a:tcPr marL="96819" marR="96819" marT="45724" marB="45724"/>
                </a:tc>
                <a:tc>
                  <a:txBody>
                    <a:bodyPr/>
                    <a:lstStyle/>
                    <a:p>
                      <a:pPr algn="ctr"/>
                      <a:r>
                        <a:rPr lang="el-GR" sz="2000" dirty="0" smtClean="0"/>
                        <a:t>Πράσινο – κίτρινο</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425</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n-US" sz="2000" dirty="0" smtClean="0"/>
                        <a:t>Indigo – </a:t>
                      </a:r>
                      <a:r>
                        <a:rPr lang="el-GR" sz="2000" dirty="0" smtClean="0"/>
                        <a:t>μπλε</a:t>
                      </a:r>
                      <a:endParaRPr lang="el-GR" sz="2000" dirty="0">
                        <a:latin typeface="+mn-lt"/>
                        <a:cs typeface="Arial" pitchFamily="34" charset="0"/>
                      </a:endParaRPr>
                    </a:p>
                  </a:txBody>
                  <a:tcPr marL="96819" marR="96819" marT="45724" marB="45724"/>
                </a:tc>
                <a:tc>
                  <a:txBody>
                    <a:bodyPr/>
                    <a:lstStyle/>
                    <a:p>
                      <a:pPr algn="ctr"/>
                      <a:r>
                        <a:rPr lang="el-GR" sz="2000" dirty="0" smtClean="0"/>
                        <a:t>Κίτρινο</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450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l-GR" sz="2000" dirty="0" smtClean="0"/>
                        <a:t>Μπλε</a:t>
                      </a:r>
                      <a:endParaRPr lang="el-GR" sz="2000" dirty="0">
                        <a:latin typeface="+mn-lt"/>
                        <a:cs typeface="Arial" pitchFamily="34" charset="0"/>
                      </a:endParaRPr>
                    </a:p>
                  </a:txBody>
                  <a:tcPr marL="96819" marR="96819" marT="45724" marB="45724"/>
                </a:tc>
                <a:tc>
                  <a:txBody>
                    <a:bodyPr/>
                    <a:lstStyle/>
                    <a:p>
                      <a:pPr algn="ctr"/>
                      <a:r>
                        <a:rPr lang="el-GR" sz="2000" dirty="0" smtClean="0"/>
                        <a:t>Πορτοκαλί</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490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l-GR" sz="2000" dirty="0" smtClean="0"/>
                        <a:t>Μπλε – πράσινο</a:t>
                      </a:r>
                      <a:endParaRPr lang="el-GR" sz="2000" dirty="0">
                        <a:latin typeface="+mn-lt"/>
                        <a:cs typeface="Arial" pitchFamily="34" charset="0"/>
                      </a:endParaRPr>
                    </a:p>
                  </a:txBody>
                  <a:tcPr marL="96819" marR="96819" marT="45724" marB="45724"/>
                </a:tc>
                <a:tc>
                  <a:txBody>
                    <a:bodyPr/>
                    <a:lstStyle/>
                    <a:p>
                      <a:pPr algn="ctr"/>
                      <a:r>
                        <a:rPr lang="el-GR" sz="2000" dirty="0" smtClean="0"/>
                        <a:t>Κόκκινο</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500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l-GR" sz="2000" dirty="0" smtClean="0"/>
                        <a:t>Πράσινο</a:t>
                      </a:r>
                      <a:endParaRPr lang="el-GR" sz="2000" dirty="0">
                        <a:latin typeface="+mn-lt"/>
                        <a:cs typeface="Arial" pitchFamily="34" charset="0"/>
                      </a:endParaRPr>
                    </a:p>
                  </a:txBody>
                  <a:tcPr marL="96819" marR="96819" marT="45724" marB="45724"/>
                </a:tc>
                <a:tc>
                  <a:txBody>
                    <a:bodyPr/>
                    <a:lstStyle/>
                    <a:p>
                      <a:pPr algn="ctr"/>
                      <a:r>
                        <a:rPr lang="el-GR" sz="2000" dirty="0" smtClean="0"/>
                        <a:t>Μωβ</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530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l-GR" sz="2000" dirty="0" smtClean="0"/>
                        <a:t>Πράσινο – κίτρινο</a:t>
                      </a:r>
                      <a:endParaRPr lang="el-GR" sz="2000" dirty="0">
                        <a:latin typeface="+mn-lt"/>
                        <a:cs typeface="Arial" pitchFamily="34" charset="0"/>
                      </a:endParaRPr>
                    </a:p>
                  </a:txBody>
                  <a:tcPr marL="96819" marR="96819" marT="45724" marB="45724"/>
                </a:tc>
                <a:tc>
                  <a:txBody>
                    <a:bodyPr/>
                    <a:lstStyle/>
                    <a:p>
                      <a:pPr algn="ctr"/>
                      <a:r>
                        <a:rPr lang="el-GR" sz="2000" dirty="0" smtClean="0"/>
                        <a:t>Ιώδες</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550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l-GR" sz="2000" dirty="0" smtClean="0"/>
                        <a:t>Κίτρινο</a:t>
                      </a:r>
                      <a:endParaRPr lang="el-GR" sz="2000" dirty="0">
                        <a:latin typeface="+mn-lt"/>
                        <a:cs typeface="Arial" pitchFamily="34" charset="0"/>
                      </a:endParaRPr>
                    </a:p>
                  </a:txBody>
                  <a:tcPr marL="96819" marR="96819" marT="45724" marB="45724"/>
                </a:tc>
                <a:tc>
                  <a:txBody>
                    <a:bodyPr/>
                    <a:lstStyle/>
                    <a:p>
                      <a:pPr algn="ctr"/>
                      <a:r>
                        <a:rPr lang="el-GR" sz="2000" dirty="0" smtClean="0"/>
                        <a:t>Μπλε</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590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l-GR" sz="2000" dirty="0" smtClean="0"/>
                        <a:t>Πορτοκαλί</a:t>
                      </a:r>
                      <a:endParaRPr lang="el-GR" sz="2000" dirty="0">
                        <a:latin typeface="+mn-lt"/>
                        <a:cs typeface="Arial" pitchFamily="34" charset="0"/>
                      </a:endParaRPr>
                    </a:p>
                  </a:txBody>
                  <a:tcPr marL="96819" marR="96819" marT="45724" marB="45724"/>
                </a:tc>
                <a:tc>
                  <a:txBody>
                    <a:bodyPr/>
                    <a:lstStyle/>
                    <a:p>
                      <a:pPr algn="ctr"/>
                      <a:r>
                        <a:rPr lang="el-GR" sz="2000" dirty="0" smtClean="0"/>
                        <a:t>Μπλε</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640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tcPr>
                </a:tc>
                <a:tc>
                  <a:txBody>
                    <a:bodyPr/>
                    <a:lstStyle/>
                    <a:p>
                      <a:pPr algn="ctr"/>
                      <a:r>
                        <a:rPr lang="el-GR" sz="2000" dirty="0" smtClean="0"/>
                        <a:t>Κόκκινο</a:t>
                      </a:r>
                      <a:endParaRPr lang="el-GR" sz="2000" dirty="0">
                        <a:latin typeface="+mn-lt"/>
                        <a:cs typeface="Arial" pitchFamily="34" charset="0"/>
                      </a:endParaRPr>
                    </a:p>
                  </a:txBody>
                  <a:tcPr marL="96819" marR="9681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t>Μπλε – πράσινο</a:t>
                      </a:r>
                      <a:endParaRPr lang="el-GR" sz="2000" dirty="0" smtClean="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tcPr>
                </a:tc>
              </a:tr>
              <a:tr h="439670">
                <a:tc>
                  <a:txBody>
                    <a:bodyPr/>
                    <a:lstStyle/>
                    <a:p>
                      <a:pPr algn="ctr"/>
                      <a:r>
                        <a:rPr lang="el-GR" sz="2000" dirty="0" smtClean="0"/>
                        <a:t>730</a:t>
                      </a:r>
                      <a:endParaRPr lang="el-GR" sz="2000" dirty="0">
                        <a:latin typeface="+mn-lt"/>
                        <a:cs typeface="Arial" pitchFamily="34" charset="0"/>
                      </a:endParaRPr>
                    </a:p>
                  </a:txBody>
                  <a:tcPr marL="96819" marR="96819" marT="45724" marB="4572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l-GR" sz="2000" dirty="0" smtClean="0"/>
                        <a:t>Μωβ</a:t>
                      </a:r>
                      <a:endParaRPr lang="el-GR" sz="2000" dirty="0">
                        <a:latin typeface="+mn-lt"/>
                        <a:cs typeface="Arial" pitchFamily="34" charset="0"/>
                      </a:endParaRPr>
                    </a:p>
                  </a:txBody>
                  <a:tcPr marL="96819" marR="96819" marT="45724" marB="45724">
                    <a:lnB w="12700" cap="flat" cmpd="sng" algn="ctr">
                      <a:solidFill>
                        <a:schemeClr val="tx1"/>
                      </a:solidFill>
                      <a:prstDash val="solid"/>
                      <a:round/>
                      <a:headEnd type="none" w="med" len="med"/>
                      <a:tailEnd type="none" w="med" len="med"/>
                    </a:lnB>
                  </a:tcPr>
                </a:tc>
                <a:tc>
                  <a:txBody>
                    <a:bodyPr/>
                    <a:lstStyle/>
                    <a:p>
                      <a:pPr algn="ctr"/>
                      <a:r>
                        <a:rPr lang="el-GR" sz="2000" dirty="0" smtClean="0"/>
                        <a:t>Πράσινο</a:t>
                      </a:r>
                      <a:endParaRPr lang="el-GR" sz="2000" dirty="0">
                        <a:latin typeface="+mn-lt"/>
                        <a:cs typeface="Arial" pitchFamily="34" charset="0"/>
                      </a:endParaRPr>
                    </a:p>
                  </a:txBody>
                  <a:tcPr marL="96819" marR="96819" marT="45724" marB="4572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 name="Θέση αριθμού διαφάνειας 1"/>
          <p:cNvSpPr>
            <a:spLocks noGrp="1"/>
          </p:cNvSpPr>
          <p:nvPr>
            <p:ph type="sldNum" sz="quarter" idx="12"/>
          </p:nvPr>
        </p:nvSpPr>
        <p:spPr>
          <a:xfrm>
            <a:off x="7010400" y="6381328"/>
            <a:ext cx="2133600" cy="365125"/>
          </a:xfrm>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353333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0" fontAlgn="base">
              <a:spcAft>
                <a:spcPct val="0"/>
              </a:spcAft>
              <a:defRPr/>
            </a:pPr>
            <a:r>
              <a:rPr lang="el-GR" dirty="0">
                <a:solidFill>
                  <a:srgbClr val="8064A2">
                    <a:lumMod val="75000"/>
                  </a:srgbClr>
                </a:solidFill>
                <a:cs typeface="Arial" charset="0"/>
              </a:rPr>
              <a:t>Χρώμα </a:t>
            </a:r>
            <a:r>
              <a:rPr lang="el-GR" sz="3200" b="0" dirty="0" smtClean="0">
                <a:solidFill>
                  <a:srgbClr val="8064A2">
                    <a:lumMod val="75000"/>
                  </a:srgbClr>
                </a:solidFill>
                <a:cs typeface="Arial" charset="0"/>
              </a:rPr>
              <a:t>(</a:t>
            </a:r>
            <a:r>
              <a:rPr lang="el-GR" sz="3200" b="0" dirty="0">
                <a:solidFill>
                  <a:srgbClr val="8064A2">
                    <a:lumMod val="75000"/>
                  </a:srgbClr>
                </a:solidFill>
                <a:cs typeface="Arial" charset="0"/>
              </a:rPr>
              <a:t>2 από 2</a:t>
            </a:r>
            <a:r>
              <a:rPr lang="el-GR" sz="3200" b="0" dirty="0" smtClean="0">
                <a:solidFill>
                  <a:srgbClr val="8064A2">
                    <a:lumMod val="75000"/>
                  </a:srgbClr>
                </a:solidFill>
                <a:cs typeface="Arial" charset="0"/>
              </a:rPr>
              <a:t>)</a:t>
            </a:r>
            <a:endParaRPr lang="el-GR" sz="3200" dirty="0"/>
          </a:p>
        </p:txBody>
      </p:sp>
      <p:sp>
        <p:nvSpPr>
          <p:cNvPr id="18434" name="Content Placeholder 2"/>
          <p:cNvSpPr>
            <a:spLocks noGrp="1"/>
          </p:cNvSpPr>
          <p:nvPr>
            <p:ph idx="1"/>
          </p:nvPr>
        </p:nvSpPr>
        <p:spPr>
          <a:xfrm>
            <a:off x="467544" y="1340768"/>
            <a:ext cx="8424936" cy="5040560"/>
          </a:xfrm>
        </p:spPr>
        <p:txBody>
          <a:bodyPr>
            <a:normAutofit lnSpcReduction="10000"/>
          </a:bodyPr>
          <a:lstStyle/>
          <a:p>
            <a:pPr eaLnBrk="1" hangingPunct="1">
              <a:spcBef>
                <a:spcPts val="1800"/>
              </a:spcBef>
            </a:pPr>
            <a:r>
              <a:rPr lang="el-GR" sz="2400" dirty="0" smtClean="0">
                <a:cs typeface="Arial" panose="020B0604020202020204" pitchFamily="34" charset="0"/>
              </a:rPr>
              <a:t>Για να απορροφά μια οργανική ουσία ακτινοβολίες στην περιοχή του ορατού φωτός είναι σημαντικό να περιέχει στο μόριο της διπλούς δεσμούς ή κάποιες ομάδες που είναι γνωστές ως χρωμοφόρες.</a:t>
            </a:r>
          </a:p>
          <a:p>
            <a:pPr eaLnBrk="1" hangingPunct="1">
              <a:spcBef>
                <a:spcPts val="1800"/>
              </a:spcBef>
            </a:pPr>
            <a:r>
              <a:rPr lang="el-GR" sz="2400" dirty="0" smtClean="0">
                <a:cs typeface="Arial" panose="020B0604020202020204" pitchFamily="34" charset="0"/>
              </a:rPr>
              <a:t>Οι χρωστικές ουσίες είναι συνήθως αρωματικά συστήματα που περιέχουν στη δομή τους κετόνες και άλλες χρωμοφόρες ομάδες</a:t>
            </a:r>
            <a:r>
              <a:rPr lang="en-US" sz="2400" dirty="0" smtClean="0">
                <a:cs typeface="Arial" panose="020B0604020202020204" pitchFamily="34" charset="0"/>
              </a:rPr>
              <a:t>.</a:t>
            </a:r>
          </a:p>
          <a:p>
            <a:pPr eaLnBrk="1" hangingPunct="1">
              <a:spcBef>
                <a:spcPts val="1800"/>
              </a:spcBef>
            </a:pPr>
            <a:r>
              <a:rPr lang="el-GR" sz="2400" dirty="0" smtClean="0">
                <a:cs typeface="Arial" panose="020B0604020202020204" pitchFamily="34" charset="0"/>
              </a:rPr>
              <a:t>Τα κυκλικά συστήματα (αρωματικά) είναι πιο σταθερά από τις επιμήκεις οργανικές αλυσίδες που περιέχουν διπλούς δεσμούς,</a:t>
            </a:r>
          </a:p>
          <a:p>
            <a:pPr eaLnBrk="1" hangingPunct="1">
              <a:spcBef>
                <a:spcPts val="1800"/>
              </a:spcBef>
            </a:pPr>
            <a:r>
              <a:rPr lang="el-GR" sz="2400" dirty="0" smtClean="0">
                <a:cs typeface="Arial" panose="020B0604020202020204" pitchFamily="34" charset="0"/>
              </a:rPr>
              <a:t>Το μήκος κύματος της </a:t>
            </a:r>
            <a:r>
              <a:rPr lang="el-GR" sz="2400" dirty="0" err="1" smtClean="0">
                <a:cs typeface="Arial" panose="020B0604020202020204" pitchFamily="34" charset="0"/>
              </a:rPr>
              <a:t>απορροφούμενης</a:t>
            </a:r>
            <a:r>
              <a:rPr lang="el-GR" sz="2400" dirty="0" smtClean="0">
                <a:cs typeface="Arial" panose="020B0604020202020204" pitchFamily="34" charset="0"/>
              </a:rPr>
              <a:t> ακτινοβολίας αυξάνει με το μήκος των αλυσίδων των οργανικών μορίων.</a:t>
            </a:r>
          </a:p>
          <a:p>
            <a:pPr eaLnBrk="1" hangingPunct="1"/>
            <a:endParaRPr lang="el-GR" sz="2600" dirty="0" smtClean="0">
              <a:cs typeface="Arial" panose="020B0604020202020204" pitchFamily="34" charset="0"/>
            </a:endParaRPr>
          </a:p>
          <a:p>
            <a:pPr eaLnBrk="1" hangingPunct="1"/>
            <a:endParaRPr lang="el-GR"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988278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chemeClr val="accent4">
                    <a:lumMod val="75000"/>
                  </a:schemeClr>
                </a:solidFill>
              </a:rPr>
              <a:t>Χρωμοφόρες</a:t>
            </a:r>
            <a:r>
              <a:rPr lang="en-US" dirty="0">
                <a:solidFill>
                  <a:schemeClr val="accent4">
                    <a:lumMod val="75000"/>
                  </a:schemeClr>
                </a:solidFill>
              </a:rPr>
              <a:t> </a:t>
            </a:r>
            <a:r>
              <a:rPr lang="el-GR" dirty="0" smtClean="0">
                <a:solidFill>
                  <a:schemeClr val="accent4">
                    <a:lumMod val="75000"/>
                  </a:schemeClr>
                </a:solidFill>
              </a:rPr>
              <a:t>ομάδες</a:t>
            </a:r>
            <a:endParaRPr lang="el-GR" dirty="0"/>
          </a:p>
        </p:txBody>
      </p:sp>
      <p:sp>
        <p:nvSpPr>
          <p:cNvPr id="19458" name="Content Placeholder 2"/>
          <p:cNvSpPr>
            <a:spLocks noGrp="1"/>
          </p:cNvSpPr>
          <p:nvPr>
            <p:ph idx="1"/>
          </p:nvPr>
        </p:nvSpPr>
        <p:spPr/>
        <p:txBody>
          <a:bodyPr/>
          <a:lstStyle/>
          <a:p>
            <a:pPr marL="273050" indent="-273050" eaLnBrk="1" hangingPunct="1">
              <a:spcBef>
                <a:spcPts val="1200"/>
              </a:spcBef>
            </a:pPr>
            <a:r>
              <a:rPr lang="el-GR" sz="2400" dirty="0" smtClean="0">
                <a:cs typeface="Arial" panose="020B0604020202020204" pitchFamily="34" charset="0"/>
              </a:rPr>
              <a:t>Οι χρωμοφόρες ομάδες είναι ομάδες χάρη στις οποίες μια ουσία απορροφά φως σε μια πολύ μικρή περιοχή του ορατού φάσματος ώστε να αποκτά χρώμα.</a:t>
            </a:r>
          </a:p>
          <a:p>
            <a:pPr marL="273050" indent="-273050" eaLnBrk="1" hangingPunct="1">
              <a:spcBef>
                <a:spcPts val="1200"/>
              </a:spcBef>
            </a:pPr>
            <a:r>
              <a:rPr lang="el-GR" sz="2400" dirty="0" smtClean="0">
                <a:cs typeface="Arial" panose="020B0604020202020204" pitchFamily="34" charset="0"/>
              </a:rPr>
              <a:t>Κάποιες από τις ομάδες αυτές μπορούν να προσδώσουν  χρώμα σε μια ουσία από μόνες τους.</a:t>
            </a:r>
          </a:p>
          <a:p>
            <a:pPr marL="273050" indent="-273050" eaLnBrk="1" hangingPunct="1">
              <a:spcBef>
                <a:spcPts val="1200"/>
              </a:spcBef>
            </a:pPr>
            <a:r>
              <a:rPr lang="el-GR" sz="2400" dirty="0" smtClean="0">
                <a:cs typeface="Arial" panose="020B0604020202020204" pitchFamily="34" charset="0"/>
              </a:rPr>
              <a:t>Τα μόρια των έγχρωμων ουσιών περιέχουν περισσότερες από μια χρωμοφόρες ομάδες έτσι η απορρόφηση μετατοπίζεται σε μεγαλύτερα μήκη κύματος στην ορατή περιοχή του φάσματος. </a:t>
            </a:r>
          </a:p>
          <a:p>
            <a:pPr marL="273050" indent="-273050" eaLnBrk="1" hangingPunct="1">
              <a:spcBef>
                <a:spcPts val="1200"/>
              </a:spcBef>
              <a:buFont typeface="Arial" panose="020B0604020202020204" pitchFamily="34" charset="0"/>
              <a:buNone/>
            </a:pPr>
            <a:endParaRPr lang="el-GR" dirty="0" smtClean="0"/>
          </a:p>
          <a:p>
            <a:pPr marL="273050" indent="-273050" eaLnBrk="1" hangingPunct="1">
              <a:buFont typeface="Arial" panose="020B0604020202020204" pitchFamily="34" charset="0"/>
              <a:buNone/>
            </a:pPr>
            <a:endParaRPr lang="el-GR" dirty="0" smtClean="0"/>
          </a:p>
          <a:p>
            <a:pPr marL="273050" indent="-273050" eaLnBrk="1" hangingPunct="1">
              <a:buFont typeface="Wingdings" panose="05000000000000000000" pitchFamily="2" charset="2"/>
              <a:buChar char=""/>
            </a:pPr>
            <a:endParaRPr lang="el-GR" dirty="0" smtClean="0"/>
          </a:p>
          <a:p>
            <a:pPr marL="273050" indent="-273050" eaLnBrk="1" hangingPunct="1">
              <a:buFont typeface="Wingdings" panose="05000000000000000000" pitchFamily="2" charset="2"/>
              <a:buChar char=""/>
            </a:pPr>
            <a:endParaRPr lang="el-GR" dirty="0" smtClean="0"/>
          </a:p>
          <a:p>
            <a:pPr marL="273050" indent="-273050" eaLnBrk="1" hangingPunct="1">
              <a:buFont typeface="Wingdings" panose="05000000000000000000" pitchFamily="2" charset="2"/>
              <a:buChar char=""/>
            </a:pPr>
            <a:endParaRPr lang="el-GR" dirty="0" smtClean="0"/>
          </a:p>
          <a:p>
            <a:pPr marL="273050" indent="-273050" eaLnBrk="1" hangingPunct="1">
              <a:buFont typeface="Wingdings" panose="05000000000000000000" pitchFamily="2" charset="2"/>
              <a:buChar char=""/>
            </a:pPr>
            <a:endParaRPr lang="el-GR" dirty="0" smtClean="0"/>
          </a:p>
          <a:p>
            <a:pPr marL="273050" indent="-273050" eaLnBrk="1" hangingPunct="1">
              <a:buFont typeface="Wingdings" panose="05000000000000000000" pitchFamily="2" charset="2"/>
              <a:buChar char=""/>
            </a:pPr>
            <a:endParaRPr lang="el-GR" dirty="0" smtClean="0"/>
          </a:p>
        </p:txBody>
      </p:sp>
      <p:sp>
        <p:nvSpPr>
          <p:cNvPr id="9" name="8 - TextBox"/>
          <p:cNvSpPr txBox="1"/>
          <p:nvPr/>
        </p:nvSpPr>
        <p:spPr>
          <a:xfrm>
            <a:off x="357188" y="5072063"/>
            <a:ext cx="8189912" cy="969962"/>
          </a:xfrm>
          <a:prstGeom prst="rect">
            <a:avLst/>
          </a:prstGeom>
          <a:noFill/>
        </p:spPr>
        <p:txBody>
          <a:bodyPr wrap="none">
            <a:spAutoFit/>
          </a:bodyPr>
          <a:lstStyle/>
          <a:p>
            <a:pPr marL="324000">
              <a:spcBef>
                <a:spcPts val="600"/>
              </a:spcBef>
              <a:defRPr/>
            </a:pPr>
            <a:r>
              <a:rPr lang="el-GR" dirty="0">
                <a:solidFill>
                  <a:prstClr val="black"/>
                </a:solidFill>
                <a:cs typeface="Arial" charset="0"/>
              </a:rPr>
              <a:t> </a:t>
            </a:r>
            <a:r>
              <a:rPr lang="el-GR" sz="2400" b="1" dirty="0">
                <a:solidFill>
                  <a:prstClr val="black"/>
                </a:solidFill>
                <a:latin typeface="Calibri"/>
                <a:cs typeface="Arial" charset="0"/>
              </a:rPr>
              <a:t>Χρωμοφόρες ομάδες:  </a:t>
            </a:r>
            <a:endParaRPr lang="en-US" sz="2400" b="1" dirty="0">
              <a:solidFill>
                <a:prstClr val="black"/>
              </a:solidFill>
              <a:latin typeface="Calibri"/>
              <a:cs typeface="Arial" charset="0"/>
            </a:endParaRPr>
          </a:p>
          <a:p>
            <a:pPr marL="324000">
              <a:spcBef>
                <a:spcPts val="600"/>
              </a:spcBef>
              <a:defRPr/>
            </a:pPr>
            <a:r>
              <a:rPr lang="el-GR" sz="2800" b="1" dirty="0">
                <a:solidFill>
                  <a:prstClr val="black"/>
                </a:solidFill>
                <a:latin typeface="Calibri"/>
                <a:cs typeface="Arial" charset="0"/>
              </a:rPr>
              <a:t>&gt;</a:t>
            </a:r>
            <a:r>
              <a:rPr lang="en-US" sz="2800" b="1" dirty="0">
                <a:solidFill>
                  <a:prstClr val="black"/>
                </a:solidFill>
                <a:latin typeface="Calibri"/>
                <a:cs typeface="Arial" charset="0"/>
              </a:rPr>
              <a:t>C=C&lt; , &gt;C=O,  &gt;C=S,  &gt;C=NH,  −N=N−, −N=O,  −NO</a:t>
            </a:r>
            <a:r>
              <a:rPr lang="en-US" sz="2000" b="1" dirty="0">
                <a:solidFill>
                  <a:prstClr val="black"/>
                </a:solidFill>
                <a:latin typeface="Calibri"/>
                <a:cs typeface="Arial" charset="0"/>
              </a:rPr>
              <a:t>2</a:t>
            </a:r>
            <a:endParaRPr lang="el-GR" sz="2000" b="1" dirty="0">
              <a:solidFill>
                <a:prstClr val="black"/>
              </a:solidFill>
              <a:latin typeface="Calibri"/>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829706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4">
                    <a:lumMod val="75000"/>
                  </a:schemeClr>
                </a:solidFill>
              </a:rPr>
              <a:t>Παραδείγματα χημικής δομής βαφών</a:t>
            </a:r>
            <a:endParaRPr lang="el-GR" dirty="0">
              <a:solidFill>
                <a:schemeClr val="accent4">
                  <a:lumMod val="75000"/>
                </a:schemeClr>
              </a:solidFill>
            </a:endParaRPr>
          </a:p>
        </p:txBody>
      </p:sp>
      <p:sp>
        <p:nvSpPr>
          <p:cNvPr id="5" name="Rectangle 3"/>
          <p:cNvSpPr>
            <a:spLocks noChangeArrowheads="1"/>
          </p:cNvSpPr>
          <p:nvPr/>
        </p:nvSpPr>
        <p:spPr bwMode="auto">
          <a:xfrm>
            <a:off x="260337" y="1004897"/>
            <a:ext cx="2075761" cy="369332"/>
          </a:xfrm>
          <a:prstGeom prst="rect">
            <a:avLst/>
          </a:prstGeom>
          <a:noFill/>
          <a:ln w="9525">
            <a:noFill/>
            <a:miter lim="800000"/>
            <a:headEnd/>
            <a:tailEnd/>
          </a:ln>
        </p:spPr>
        <p:txBody>
          <a:bodyPr wrap="none">
            <a:spAutoFit/>
          </a:bodyPr>
          <a:lstStyle/>
          <a:p>
            <a:pPr>
              <a:defRPr/>
            </a:pPr>
            <a:r>
              <a:rPr lang="en-US" dirty="0">
                <a:solidFill>
                  <a:prstClr val="black"/>
                </a:solidFill>
                <a:latin typeface="Calibri"/>
                <a:cs typeface="Arial" charset="0"/>
              </a:rPr>
              <a:t>Alizarin-Yellow-R-2D</a:t>
            </a:r>
          </a:p>
        </p:txBody>
      </p:sp>
      <p:pic>
        <p:nvPicPr>
          <p:cNvPr id="4" name="Εικόνα 3" title="Alizarin-Yellow-R-2D"/>
          <p:cNvPicPr>
            <a:picLocks noChangeAspect="1"/>
          </p:cNvPicPr>
          <p:nvPr/>
        </p:nvPicPr>
        <p:blipFill>
          <a:blip r:embed="rId3"/>
          <a:stretch>
            <a:fillRect/>
          </a:stretch>
        </p:blipFill>
        <p:spPr>
          <a:xfrm>
            <a:off x="251520" y="1196752"/>
            <a:ext cx="3109516" cy="1849137"/>
          </a:xfrm>
          <a:prstGeom prst="rect">
            <a:avLst/>
          </a:prstGeom>
        </p:spPr>
      </p:pic>
      <p:sp>
        <p:nvSpPr>
          <p:cNvPr id="6" name="Rectangle 8"/>
          <p:cNvSpPr/>
          <p:nvPr/>
        </p:nvSpPr>
        <p:spPr>
          <a:xfrm>
            <a:off x="395538" y="3045889"/>
            <a:ext cx="2821480"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4"/>
              </a:rPr>
              <a:t>Alizarin-Yellow-R-2D-skeletal</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Joey-das-WBF</a:t>
            </a:r>
            <a:r>
              <a:rPr lang="en-US" sz="1200" dirty="0" smtClean="0">
                <a:solidFill>
                  <a:prstClr val="black">
                    <a:lumMod val="65000"/>
                    <a:lumOff val="35000"/>
                  </a:prstClr>
                </a:solidFill>
                <a:latin typeface="Calibri"/>
                <a:hlinkClick r:id="rId6"/>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8" name="Rectangle 7"/>
          <p:cNvSpPr>
            <a:spLocks noChangeArrowheads="1"/>
          </p:cNvSpPr>
          <p:nvPr/>
        </p:nvSpPr>
        <p:spPr bwMode="auto">
          <a:xfrm>
            <a:off x="253944" y="5686445"/>
            <a:ext cx="2184572" cy="369332"/>
          </a:xfrm>
          <a:prstGeom prst="rect">
            <a:avLst/>
          </a:prstGeom>
          <a:noFill/>
          <a:ln w="9525">
            <a:noFill/>
            <a:miter lim="800000"/>
            <a:headEnd/>
            <a:tailEnd/>
          </a:ln>
        </p:spPr>
        <p:txBody>
          <a:bodyPr wrap="none">
            <a:spAutoFit/>
          </a:bodyPr>
          <a:lstStyle/>
          <a:p>
            <a:pPr>
              <a:defRPr/>
            </a:pPr>
            <a:r>
              <a:rPr lang="en-US" dirty="0">
                <a:solidFill>
                  <a:prstClr val="black"/>
                </a:solidFill>
                <a:latin typeface="Calibri"/>
                <a:cs typeface="Arial" charset="0"/>
              </a:rPr>
              <a:t>Alizarin-Fluorine blue</a:t>
            </a:r>
          </a:p>
        </p:txBody>
      </p:sp>
      <p:pic>
        <p:nvPicPr>
          <p:cNvPr id="7" name="Εικόνα 6" title="Alizarin-Fluorine blue"/>
          <p:cNvPicPr>
            <a:picLocks noChangeAspect="1"/>
          </p:cNvPicPr>
          <p:nvPr/>
        </p:nvPicPr>
        <p:blipFill>
          <a:blip r:embed="rId7"/>
          <a:stretch>
            <a:fillRect/>
          </a:stretch>
        </p:blipFill>
        <p:spPr>
          <a:xfrm>
            <a:off x="260337" y="3918258"/>
            <a:ext cx="3768351" cy="1728192"/>
          </a:xfrm>
          <a:prstGeom prst="rect">
            <a:avLst/>
          </a:prstGeom>
        </p:spPr>
      </p:pic>
      <p:sp>
        <p:nvSpPr>
          <p:cNvPr id="10" name="Rectangle 5"/>
          <p:cNvSpPr>
            <a:spLocks noChangeArrowheads="1"/>
          </p:cNvSpPr>
          <p:nvPr/>
        </p:nvSpPr>
        <p:spPr bwMode="auto">
          <a:xfrm>
            <a:off x="5616001" y="3818657"/>
            <a:ext cx="2222981" cy="369332"/>
          </a:xfrm>
          <a:prstGeom prst="rect">
            <a:avLst/>
          </a:prstGeom>
          <a:noFill/>
          <a:ln w="9525">
            <a:noFill/>
            <a:miter lim="800000"/>
            <a:headEnd/>
            <a:tailEnd/>
          </a:ln>
        </p:spPr>
        <p:txBody>
          <a:bodyPr wrap="none">
            <a:spAutoFit/>
          </a:bodyPr>
          <a:lstStyle/>
          <a:p>
            <a:pPr>
              <a:defRPr/>
            </a:pPr>
            <a:r>
              <a:rPr lang="en-US" dirty="0">
                <a:solidFill>
                  <a:prstClr val="black"/>
                </a:solidFill>
                <a:latin typeface="Calibri"/>
                <a:cs typeface="Arial" charset="0"/>
              </a:rPr>
              <a:t>Alizarin -</a:t>
            </a:r>
            <a:r>
              <a:rPr lang="en-US" dirty="0" err="1">
                <a:solidFill>
                  <a:prstClr val="black"/>
                </a:solidFill>
                <a:latin typeface="Calibri"/>
                <a:cs typeface="Arial" charset="0"/>
              </a:rPr>
              <a:t>Cyanin</a:t>
            </a:r>
            <a:r>
              <a:rPr lang="en-US" dirty="0">
                <a:solidFill>
                  <a:prstClr val="black"/>
                </a:solidFill>
                <a:latin typeface="Calibri"/>
                <a:cs typeface="Arial" charset="0"/>
              </a:rPr>
              <a:t> green</a:t>
            </a:r>
          </a:p>
        </p:txBody>
      </p:sp>
      <p:pic>
        <p:nvPicPr>
          <p:cNvPr id="9" name="Εικόνα 8" title="Alizarin -Cyanin green"/>
          <p:cNvPicPr>
            <a:picLocks noChangeAspect="1"/>
          </p:cNvPicPr>
          <p:nvPr/>
        </p:nvPicPr>
        <p:blipFill>
          <a:blip r:embed="rId8"/>
          <a:stretch>
            <a:fillRect/>
          </a:stretch>
        </p:blipFill>
        <p:spPr>
          <a:xfrm>
            <a:off x="5608313" y="1004897"/>
            <a:ext cx="2168779" cy="2750972"/>
          </a:xfrm>
          <a:prstGeom prst="rect">
            <a:avLst/>
          </a:prstGeom>
        </p:spPr>
      </p:pic>
      <p:pic>
        <p:nvPicPr>
          <p:cNvPr id="11" name="Εικόνα 10" title="Alizarin -Cyanin green"/>
          <p:cNvPicPr>
            <a:picLocks noChangeAspect="1"/>
          </p:cNvPicPr>
          <p:nvPr/>
        </p:nvPicPr>
        <p:blipFill>
          <a:blip r:embed="rId9"/>
          <a:stretch>
            <a:fillRect/>
          </a:stretch>
        </p:blipFill>
        <p:spPr>
          <a:xfrm>
            <a:off x="5468810" y="4227971"/>
            <a:ext cx="2644006" cy="1839745"/>
          </a:xfrm>
          <a:prstGeom prst="rect">
            <a:avLst/>
          </a:prstGeom>
        </p:spPr>
      </p:pic>
      <p:sp>
        <p:nvSpPr>
          <p:cNvPr id="12" name="Rectangle 8"/>
          <p:cNvSpPr/>
          <p:nvPr/>
        </p:nvSpPr>
        <p:spPr>
          <a:xfrm>
            <a:off x="5316936" y="6092647"/>
            <a:ext cx="289274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hlinkClick r:id="rId10"/>
              </a:rPr>
              <a:t>Α</a:t>
            </a:r>
            <a:r>
              <a:rPr lang="en-US" sz="1200" dirty="0" err="1" smtClean="0">
                <a:solidFill>
                  <a:prstClr val="black">
                    <a:lumMod val="65000"/>
                    <a:lumOff val="35000"/>
                  </a:prstClr>
                </a:solidFill>
                <a:latin typeface="Calibri"/>
                <a:hlinkClick r:id="rId10"/>
              </a:rPr>
              <a:t>lizarin</a:t>
            </a:r>
            <a:r>
              <a:rPr lang="en-US" sz="1200" dirty="0" smtClean="0">
                <a:solidFill>
                  <a:prstClr val="black">
                    <a:lumMod val="65000"/>
                    <a:lumOff val="35000"/>
                  </a:prstClr>
                </a:solidFill>
                <a:latin typeface="Calibri"/>
                <a:hlinkClick r:id="rId10"/>
              </a:rPr>
              <a:t> </a:t>
            </a:r>
            <a:r>
              <a:rPr lang="en-US" sz="1200" dirty="0">
                <a:solidFill>
                  <a:prstClr val="black">
                    <a:lumMod val="65000"/>
                    <a:lumOff val="35000"/>
                  </a:prstClr>
                </a:solidFill>
                <a:latin typeface="Calibri"/>
                <a:hlinkClick r:id="rId10"/>
              </a:rPr>
              <a:t>chemical structure</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11"/>
              </a:rPr>
              <a:t>Rifleman 82</a:t>
            </a:r>
            <a:r>
              <a:rPr lang="en-US" sz="1200" dirty="0" smtClean="0">
                <a:solidFill>
                  <a:prstClr val="black">
                    <a:lumMod val="65000"/>
                    <a:lumOff val="35000"/>
                  </a:prstClr>
                </a:solidFill>
                <a:latin typeface="Calibri"/>
                <a:hlinkClick r:id="rId11"/>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3" name="Rectangle 9"/>
          <p:cNvSpPr>
            <a:spLocks noChangeArrowheads="1"/>
          </p:cNvSpPr>
          <p:nvPr/>
        </p:nvSpPr>
        <p:spPr bwMode="auto">
          <a:xfrm>
            <a:off x="4382976" y="5304121"/>
            <a:ext cx="961465" cy="788526"/>
          </a:xfrm>
          <a:prstGeom prst="rect">
            <a:avLst/>
          </a:prstGeom>
          <a:solidFill>
            <a:srgbClr val="FFFFFF"/>
          </a:solidFill>
          <a:ln w="9525">
            <a:noFill/>
            <a:miter lim="800000"/>
            <a:headEnd/>
            <a:tailEnd/>
          </a:ln>
        </p:spPr>
        <p:txBody>
          <a:bodyPr wrap="square" lIns="0" tIns="238050" rIns="0" bIns="238050" anchor="ctr">
            <a:spAutoFit/>
          </a:bodyPr>
          <a:lstStyle/>
          <a:p>
            <a:pPr eaLnBrk="0" hangingPunct="0">
              <a:defRPr/>
            </a:pPr>
            <a:r>
              <a:rPr lang="el-GR" sz="2000" b="1" dirty="0">
                <a:solidFill>
                  <a:srgbClr val="333333"/>
                </a:solidFill>
                <a:latin typeface="Calibri"/>
                <a:cs typeface="Arial" charset="0"/>
              </a:rPr>
              <a:t>C</a:t>
            </a:r>
            <a:r>
              <a:rPr lang="el-GR" sz="2000" b="1" baseline="-30000" dirty="0">
                <a:solidFill>
                  <a:srgbClr val="333333"/>
                </a:solidFill>
                <a:latin typeface="Calibri"/>
                <a:cs typeface="Arial" charset="0"/>
              </a:rPr>
              <a:t>14</a:t>
            </a:r>
            <a:r>
              <a:rPr lang="el-GR" sz="2000" b="1" dirty="0">
                <a:solidFill>
                  <a:srgbClr val="333333"/>
                </a:solidFill>
                <a:latin typeface="Calibri"/>
                <a:cs typeface="Arial" charset="0"/>
              </a:rPr>
              <a:t>H</a:t>
            </a:r>
            <a:r>
              <a:rPr lang="el-GR" sz="2000" b="1" baseline="-30000" dirty="0">
                <a:solidFill>
                  <a:srgbClr val="333333"/>
                </a:solidFill>
                <a:latin typeface="Calibri"/>
                <a:cs typeface="Arial" charset="0"/>
              </a:rPr>
              <a:t>8</a:t>
            </a:r>
            <a:r>
              <a:rPr lang="el-GR" sz="2000" b="1" dirty="0">
                <a:solidFill>
                  <a:srgbClr val="333333"/>
                </a:solidFill>
                <a:latin typeface="Calibri"/>
                <a:cs typeface="Arial" charset="0"/>
              </a:rPr>
              <a:t>O</a:t>
            </a:r>
            <a:r>
              <a:rPr lang="el-GR" sz="2000" b="1" baseline="-30000" dirty="0">
                <a:solidFill>
                  <a:srgbClr val="333333"/>
                </a:solidFill>
                <a:latin typeface="Calibri"/>
                <a:cs typeface="Arial" charset="0"/>
              </a:rPr>
              <a:t>4</a:t>
            </a:r>
            <a:endParaRPr lang="el-GR" sz="2000" b="1" dirty="0">
              <a:solidFill>
                <a:prstClr val="black"/>
              </a:solidFill>
              <a:latin typeface="Calibri"/>
              <a:cs typeface="Arial" charset="0"/>
            </a:endParaRPr>
          </a:p>
        </p:txBody>
      </p:sp>
      <p:sp>
        <p:nvSpPr>
          <p:cNvPr id="14" name="17 - TextBox"/>
          <p:cNvSpPr txBox="1">
            <a:spLocks noChangeArrowheads="1"/>
          </p:cNvSpPr>
          <p:nvPr/>
        </p:nvSpPr>
        <p:spPr bwMode="auto">
          <a:xfrm>
            <a:off x="116797" y="6092647"/>
            <a:ext cx="4643438" cy="707886"/>
          </a:xfrm>
          <a:prstGeom prst="rect">
            <a:avLst/>
          </a:prstGeom>
          <a:noFill/>
          <a:ln w="9525">
            <a:solidFill>
              <a:schemeClr val="tx1"/>
            </a:solidFill>
            <a:miter lim="800000"/>
            <a:headEnd/>
            <a:tailEnd/>
          </a:ln>
        </p:spPr>
        <p:txBody>
          <a:bodyPr>
            <a:spAutoFit/>
          </a:bodyPr>
          <a:lstStyle/>
          <a:p>
            <a:pPr>
              <a:defRPr/>
            </a:pPr>
            <a:r>
              <a:rPr lang="el-GR" sz="2000" b="1" dirty="0">
                <a:solidFill>
                  <a:prstClr val="black"/>
                </a:solidFill>
                <a:latin typeface="Calibri"/>
                <a:cs typeface="Arial" charset="0"/>
              </a:rPr>
              <a:t>Με κόκκινο σημειώνονται οι χρωμοφόρες  και οι </a:t>
            </a:r>
            <a:r>
              <a:rPr lang="el-GR" sz="2000" b="1" dirty="0" err="1">
                <a:solidFill>
                  <a:prstClr val="black"/>
                </a:solidFill>
                <a:latin typeface="Calibri"/>
                <a:cs typeface="Arial" charset="0"/>
              </a:rPr>
              <a:t>αυξόχρωμες</a:t>
            </a:r>
            <a:r>
              <a:rPr lang="el-GR" sz="2000" b="1" dirty="0">
                <a:solidFill>
                  <a:prstClr val="black"/>
                </a:solidFill>
                <a:latin typeface="Calibri"/>
                <a:cs typeface="Arial" charset="0"/>
              </a:rPr>
              <a:t> 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167247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defRPr/>
            </a:pPr>
            <a:r>
              <a:rPr lang="el-GR" sz="3600" b="1" dirty="0" smtClean="0">
                <a:solidFill>
                  <a:schemeClr val="accent4">
                    <a:lumMod val="75000"/>
                  </a:schemeClr>
                </a:solidFill>
                <a:latin typeface="+mn-lt"/>
                <a:cs typeface="Arial" charset="0"/>
              </a:rPr>
              <a:t>1. Βαφές</a:t>
            </a:r>
          </a:p>
        </p:txBody>
      </p:sp>
      <p:sp>
        <p:nvSpPr>
          <p:cNvPr id="3075" name="Content Placeholder 2"/>
          <p:cNvSpPr>
            <a:spLocks noGrp="1"/>
          </p:cNvSpPr>
          <p:nvPr>
            <p:ph idx="1"/>
          </p:nvPr>
        </p:nvSpPr>
        <p:spPr/>
        <p:txBody>
          <a:bodyPr/>
          <a:lstStyle/>
          <a:p>
            <a:pPr eaLnBrk="1" hangingPunct="1">
              <a:spcBef>
                <a:spcPts val="1800"/>
              </a:spcBef>
            </a:pPr>
            <a:r>
              <a:rPr lang="el-GR" sz="2400" dirty="0" smtClean="0">
                <a:cs typeface="Arial" panose="020B0604020202020204" pitchFamily="34" charset="0"/>
              </a:rPr>
              <a:t>Οι βαφές είναι έγχρωμες ενώσεις οι οποίες μπορούν να ενωθούν με τις φυσικές και τις συνθετικές ίνες και να τις χρωματίσουν.</a:t>
            </a:r>
          </a:p>
          <a:p>
            <a:pPr eaLnBrk="1" hangingPunct="1">
              <a:spcBef>
                <a:spcPts val="1800"/>
              </a:spcBef>
            </a:pPr>
            <a:r>
              <a:rPr lang="el-GR" sz="2400" dirty="0" smtClean="0">
                <a:cs typeface="Arial" panose="020B0604020202020204" pitchFamily="34" charset="0"/>
              </a:rPr>
              <a:t>Η τέχνη της βαφής νημάτων και υφασμάτων έχει τις ρίζες της στην αρχαιότητα και είναι παλιά όσο και η τέχνη της υφαντουργίας.</a:t>
            </a:r>
          </a:p>
          <a:p>
            <a:pPr eaLnBrk="1" hangingPunct="1">
              <a:spcBef>
                <a:spcPts val="1800"/>
              </a:spcBef>
            </a:pPr>
            <a:r>
              <a:rPr lang="el-GR" sz="2400" dirty="0" smtClean="0">
                <a:cs typeface="Arial" panose="020B0604020202020204" pitchFamily="34" charset="0"/>
              </a:rPr>
              <a:t>Όπως οι ίνες και οι βαφές μέχρι τον 19</a:t>
            </a:r>
            <a:r>
              <a:rPr lang="el-GR" sz="2400" baseline="30000" dirty="0" smtClean="0">
                <a:cs typeface="Arial" panose="020B0604020202020204" pitchFamily="34" charset="0"/>
              </a:rPr>
              <a:t>ο</a:t>
            </a:r>
            <a:r>
              <a:rPr lang="el-GR" sz="2400" dirty="0" smtClean="0">
                <a:cs typeface="Arial" panose="020B0604020202020204" pitchFamily="34" charset="0"/>
              </a:rPr>
              <a:t> αιώνα</a:t>
            </a:r>
            <a:r>
              <a:rPr lang="en-US" sz="2400" dirty="0" smtClean="0">
                <a:cs typeface="Arial" panose="020B0604020202020204" pitchFamily="34" charset="0"/>
              </a:rPr>
              <a:t> </a:t>
            </a:r>
            <a:r>
              <a:rPr lang="el-GR" sz="2400" dirty="0" smtClean="0">
                <a:cs typeface="Arial" panose="020B0604020202020204" pitchFamily="34" charset="0"/>
              </a:rPr>
              <a:t>ήταν αποκλειστικά φυσικής προέλευσης.</a:t>
            </a:r>
          </a:p>
          <a:p>
            <a:pPr eaLnBrk="1" hangingPunct="1">
              <a:spcBef>
                <a:spcPts val="1800"/>
              </a:spcBef>
            </a:pPr>
            <a:r>
              <a:rPr lang="el-GR" sz="2400" dirty="0" smtClean="0">
                <a:cs typeface="Arial" panose="020B0604020202020204" pitchFamily="34" charset="0"/>
              </a:rPr>
              <a:t>Οι επιλογές των φυσικών πηγών και οι μέθοδοι βαφής που χρησιμοποιήθηκαν ήταν εμπειρικές και συχνά το αποτέλεσμα της βαφής τυχαίο.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08356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err="1">
                <a:solidFill>
                  <a:schemeClr val="accent4">
                    <a:lumMod val="75000"/>
                  </a:schemeClr>
                </a:solidFill>
                <a:cs typeface="Arial" charset="0"/>
              </a:rPr>
              <a:t>Αυξόχρωμες</a:t>
            </a:r>
            <a:r>
              <a:rPr lang="el-GR" dirty="0">
                <a:solidFill>
                  <a:schemeClr val="accent4">
                    <a:lumMod val="75000"/>
                  </a:schemeClr>
                </a:solidFill>
                <a:cs typeface="Arial" charset="0"/>
              </a:rPr>
              <a:t> ομάδες </a:t>
            </a:r>
            <a:endParaRPr lang="el-GR" dirty="0"/>
          </a:p>
        </p:txBody>
      </p:sp>
      <p:sp>
        <p:nvSpPr>
          <p:cNvPr id="21506" name="Content Placeholder 2"/>
          <p:cNvSpPr>
            <a:spLocks noGrp="1"/>
          </p:cNvSpPr>
          <p:nvPr>
            <p:ph idx="1"/>
          </p:nvPr>
        </p:nvSpPr>
        <p:spPr/>
        <p:txBody>
          <a:bodyPr/>
          <a:lstStyle/>
          <a:p>
            <a:pPr eaLnBrk="1" hangingPunct="1">
              <a:spcBef>
                <a:spcPts val="2400"/>
              </a:spcBef>
            </a:pPr>
            <a:r>
              <a:rPr lang="el-GR" sz="2400" dirty="0" smtClean="0">
                <a:cs typeface="Arial" panose="020B0604020202020204" pitchFamily="34" charset="0"/>
              </a:rPr>
              <a:t>Αυξόχρωμες ονομάζονται ορισμένες ομάδες που έχουν την ικανότητα να αυξάνουν το χρώμα που προσδίδουν οι χρωμοφόρες ομάδες. Οι ομάδες αυτές μπορούν να προστεθούν στο μόριο της βαφής σαν </a:t>
            </a:r>
            <a:r>
              <a:rPr lang="el-GR" sz="2400" dirty="0" err="1" smtClean="0">
                <a:cs typeface="Arial" panose="020B0604020202020204" pitchFamily="34" charset="0"/>
              </a:rPr>
              <a:t>υποκαταστάτες</a:t>
            </a:r>
            <a:r>
              <a:rPr lang="el-GR" sz="2400" dirty="0" smtClean="0">
                <a:cs typeface="Arial" panose="020B0604020202020204" pitchFamily="34" charset="0"/>
              </a:rPr>
              <a:t>.</a:t>
            </a:r>
          </a:p>
          <a:p>
            <a:pPr eaLnBrk="1" hangingPunct="1">
              <a:spcBef>
                <a:spcPts val="2400"/>
              </a:spcBef>
            </a:pPr>
            <a:r>
              <a:rPr lang="el-GR" sz="2400" dirty="0" smtClean="0">
                <a:cs typeface="Arial" panose="020B0604020202020204" pitchFamily="34" charset="0"/>
              </a:rPr>
              <a:t>Μια συνθετική βαφή μπορεί να είναι κίτρινη ή πορτοκαλί ή κόκκινη αν προστεθεί στη δομή της μια κατάλληλη </a:t>
            </a:r>
            <a:r>
              <a:rPr lang="el-GR" sz="2400" dirty="0" err="1" smtClean="0">
                <a:cs typeface="Arial" panose="020B0604020202020204" pitchFamily="34" charset="0"/>
              </a:rPr>
              <a:t>αυξόχρωμη</a:t>
            </a:r>
            <a:r>
              <a:rPr lang="el-GR" sz="2400" dirty="0" smtClean="0">
                <a:cs typeface="Arial" panose="020B0604020202020204" pitchFamily="34" charset="0"/>
              </a:rPr>
              <a:t> ομάδα που θα μετατοπίσει την απορρόφηση των χρωμοφόρων που υπάρχουν στο μόριο.</a:t>
            </a:r>
          </a:p>
        </p:txBody>
      </p:sp>
      <p:sp>
        <p:nvSpPr>
          <p:cNvPr id="4" name="3 - TextBox"/>
          <p:cNvSpPr txBox="1"/>
          <p:nvPr/>
        </p:nvSpPr>
        <p:spPr>
          <a:xfrm>
            <a:off x="571500" y="4929188"/>
            <a:ext cx="7929563" cy="984885"/>
          </a:xfrm>
          <a:prstGeom prst="rect">
            <a:avLst/>
          </a:prstGeom>
          <a:noFill/>
        </p:spPr>
        <p:txBody>
          <a:bodyPr>
            <a:spAutoFit/>
          </a:bodyPr>
          <a:lstStyle/>
          <a:p>
            <a:pPr>
              <a:spcBef>
                <a:spcPts val="1200"/>
              </a:spcBef>
              <a:defRPr/>
            </a:pPr>
            <a:r>
              <a:rPr lang="el-GR" sz="2400" b="1" dirty="0">
                <a:solidFill>
                  <a:prstClr val="black"/>
                </a:solidFill>
                <a:latin typeface="Calibri"/>
                <a:cs typeface="Arial" charset="0"/>
              </a:rPr>
              <a:t>Αυξόχρωμες ομάδες:</a:t>
            </a:r>
            <a:r>
              <a:rPr lang="en-US" sz="2400" b="1" dirty="0">
                <a:solidFill>
                  <a:prstClr val="black"/>
                </a:solidFill>
                <a:latin typeface="Calibri"/>
                <a:cs typeface="Arial" charset="0"/>
              </a:rPr>
              <a:t> </a:t>
            </a:r>
          </a:p>
          <a:p>
            <a:pPr>
              <a:spcBef>
                <a:spcPts val="1200"/>
              </a:spcBef>
              <a:defRPr/>
            </a:pPr>
            <a:r>
              <a:rPr lang="en-US" sz="2400" b="1" dirty="0">
                <a:solidFill>
                  <a:prstClr val="black"/>
                </a:solidFill>
                <a:latin typeface="Calibri"/>
                <a:cs typeface="Arial" charset="0"/>
              </a:rPr>
              <a:t>−OH, − NH2, − NHR,  −NR2,   −SO3H, −COOH</a:t>
            </a:r>
            <a:r>
              <a:rPr lang="el-GR" sz="2400" dirty="0">
                <a:solidFill>
                  <a:prstClr val="black"/>
                </a:solidFill>
                <a:latin typeface="Calibri"/>
                <a:cs typeface="Arial" charset="0"/>
              </a:rP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059593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latin typeface="+mn-lt"/>
                <a:cs typeface="Arial" charset="0"/>
              </a:rPr>
              <a:t>Οπτικές ιδιότητες</a:t>
            </a:r>
            <a:r>
              <a:rPr lang="en-US" sz="4400" b="1" dirty="0" smtClean="0">
                <a:solidFill>
                  <a:schemeClr val="accent4">
                    <a:lumMod val="75000"/>
                  </a:schemeClr>
                </a:solidFill>
                <a:latin typeface="+mn-lt"/>
                <a:cs typeface="Arial" charset="0"/>
              </a:rPr>
              <a:t> </a:t>
            </a:r>
            <a:r>
              <a:rPr lang="el-GR" sz="4400" b="1" dirty="0" smtClean="0">
                <a:solidFill>
                  <a:schemeClr val="accent4">
                    <a:lumMod val="75000"/>
                  </a:schemeClr>
                </a:solidFill>
                <a:latin typeface="+mn-lt"/>
                <a:cs typeface="Arial" charset="0"/>
              </a:rPr>
              <a:t>υφασμάτων </a:t>
            </a:r>
            <a:r>
              <a:rPr lang="el-GR" b="1" dirty="0" smtClean="0">
                <a:solidFill>
                  <a:schemeClr val="accent4">
                    <a:lumMod val="75000"/>
                  </a:schemeClr>
                </a:solidFill>
                <a:latin typeface="+mn-lt"/>
                <a:cs typeface="Arial" charset="0"/>
              </a:rPr>
              <a:t/>
            </a:r>
            <a:br>
              <a:rPr lang="el-GR" b="1" dirty="0" smtClean="0">
                <a:solidFill>
                  <a:schemeClr val="accent4">
                    <a:lumMod val="75000"/>
                  </a:schemeClr>
                </a:solidFill>
                <a:latin typeface="+mn-lt"/>
                <a:cs typeface="Arial" charset="0"/>
              </a:rPr>
            </a:br>
            <a:r>
              <a:rPr lang="el-GR" sz="3600" b="0" dirty="0" smtClean="0">
                <a:solidFill>
                  <a:schemeClr val="accent4">
                    <a:lumMod val="75000"/>
                  </a:schemeClr>
                </a:solidFill>
                <a:latin typeface="+mn-lt"/>
                <a:cs typeface="Arial" charset="0"/>
              </a:rPr>
              <a:t>(1 από 2)</a:t>
            </a:r>
          </a:p>
        </p:txBody>
      </p:sp>
      <p:sp>
        <p:nvSpPr>
          <p:cNvPr id="22531" name="Content Placeholder 2"/>
          <p:cNvSpPr>
            <a:spLocks noGrp="1"/>
          </p:cNvSpPr>
          <p:nvPr>
            <p:ph idx="1"/>
          </p:nvPr>
        </p:nvSpPr>
        <p:spPr/>
        <p:txBody>
          <a:bodyPr/>
          <a:lstStyle/>
          <a:p>
            <a:pPr eaLnBrk="1" hangingPunct="1">
              <a:spcBef>
                <a:spcPts val="2400"/>
              </a:spcBef>
            </a:pPr>
            <a:r>
              <a:rPr lang="el-GR" sz="2400" dirty="0" smtClean="0">
                <a:cs typeface="Arial" panose="020B0604020202020204" pitchFamily="34" charset="0"/>
              </a:rPr>
              <a:t>Το τελικό χρώμα ενός βαμμένου υφάσματος εξαρτάται από το χρώμα και την ένταση της βαφής αλλά και από τις ιδιότητές του να ανακλά, να απορροφά ή να επιτρέπει τη διέλευση του φωτός που προσπίπτει επάνω του. </a:t>
            </a:r>
          </a:p>
          <a:p>
            <a:pPr eaLnBrk="1" hangingPunct="1">
              <a:spcBef>
                <a:spcPts val="2400"/>
              </a:spcBef>
            </a:pPr>
            <a:r>
              <a:rPr lang="el-GR" sz="2400" dirty="0" smtClean="0">
                <a:cs typeface="Arial" panose="020B0604020202020204" pitchFamily="34" charset="0"/>
              </a:rPr>
              <a:t>Οι οπτικές ιδιότητες των υφασμάτινων αντικειμένων καθορίζονται από:</a:t>
            </a:r>
          </a:p>
          <a:p>
            <a:pPr lvl="1" eaLnBrk="1" hangingPunct="1">
              <a:spcBef>
                <a:spcPts val="1200"/>
              </a:spcBef>
            </a:pPr>
            <a:r>
              <a:rPr lang="el-GR" sz="2400" dirty="0" smtClean="0">
                <a:cs typeface="Arial" panose="020B0604020202020204" pitchFamily="34" charset="0"/>
              </a:rPr>
              <a:t>το είδος της ίνας,</a:t>
            </a:r>
          </a:p>
          <a:p>
            <a:pPr lvl="1" eaLnBrk="1" hangingPunct="1">
              <a:spcBef>
                <a:spcPts val="1200"/>
              </a:spcBef>
            </a:pPr>
            <a:r>
              <a:rPr lang="el-GR" sz="2400" dirty="0" smtClean="0">
                <a:cs typeface="Arial" panose="020B0604020202020204" pitchFamily="34" charset="0"/>
              </a:rPr>
              <a:t>το είδος του νήματος,</a:t>
            </a:r>
          </a:p>
          <a:p>
            <a:pPr lvl="1" eaLnBrk="1" hangingPunct="1">
              <a:spcBef>
                <a:spcPts val="1200"/>
              </a:spcBef>
            </a:pPr>
            <a:r>
              <a:rPr lang="el-GR" sz="2400" dirty="0" smtClean="0">
                <a:cs typeface="Arial" panose="020B0604020202020204" pitchFamily="34" charset="0"/>
              </a:rPr>
              <a:t>την ύφανση ,</a:t>
            </a:r>
          </a:p>
          <a:p>
            <a:pPr lvl="1" eaLnBrk="1" hangingPunct="1">
              <a:spcBef>
                <a:spcPts val="1200"/>
              </a:spcBef>
            </a:pPr>
            <a:r>
              <a:rPr lang="el-GR" sz="2400" dirty="0" smtClean="0">
                <a:cs typeface="Arial" panose="020B0604020202020204" pitchFamily="34" charset="0"/>
              </a:rPr>
              <a:t>άλλους παράγοντες (χημική επεξεργασία).</a:t>
            </a:r>
          </a:p>
          <a:p>
            <a:pPr eaLnBrk="1" hangingPunct="1"/>
            <a:endParaRPr lang="el-GR"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768970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sz="4400" dirty="0">
                <a:solidFill>
                  <a:schemeClr val="accent4">
                    <a:lumMod val="75000"/>
                  </a:schemeClr>
                </a:solidFill>
                <a:cs typeface="Arial" charset="0"/>
              </a:rPr>
              <a:t>Οπτικές ιδιότητες</a:t>
            </a:r>
            <a:r>
              <a:rPr lang="en-US" sz="4400" dirty="0">
                <a:solidFill>
                  <a:schemeClr val="accent4">
                    <a:lumMod val="75000"/>
                  </a:schemeClr>
                </a:solidFill>
                <a:cs typeface="Arial" charset="0"/>
              </a:rPr>
              <a:t> </a:t>
            </a:r>
            <a:r>
              <a:rPr lang="el-GR" sz="4400" dirty="0">
                <a:solidFill>
                  <a:schemeClr val="accent4">
                    <a:lumMod val="75000"/>
                  </a:schemeClr>
                </a:solidFill>
                <a:cs typeface="Arial" charset="0"/>
              </a:rPr>
              <a:t>υφασμάτων </a:t>
            </a:r>
            <a:r>
              <a:rPr lang="el-GR" dirty="0">
                <a:solidFill>
                  <a:schemeClr val="accent4">
                    <a:lumMod val="75000"/>
                  </a:schemeClr>
                </a:solidFill>
                <a:cs typeface="Arial" charset="0"/>
              </a:rPr>
              <a:t/>
            </a:r>
            <a:br>
              <a:rPr lang="el-GR" dirty="0">
                <a:solidFill>
                  <a:schemeClr val="accent4">
                    <a:lumMod val="75000"/>
                  </a:schemeClr>
                </a:solidFill>
                <a:cs typeface="Arial" charset="0"/>
              </a:rPr>
            </a:br>
            <a:r>
              <a:rPr lang="el-GR" sz="3600" b="0" dirty="0">
                <a:solidFill>
                  <a:schemeClr val="accent4">
                    <a:lumMod val="75000"/>
                  </a:schemeClr>
                </a:solidFill>
                <a:cs typeface="Arial" charset="0"/>
              </a:rPr>
              <a:t>(2 από 2</a:t>
            </a:r>
            <a:r>
              <a:rPr lang="el-GR" sz="3600" b="0" dirty="0" smtClean="0">
                <a:solidFill>
                  <a:schemeClr val="accent4">
                    <a:lumMod val="75000"/>
                  </a:schemeClr>
                </a:solidFill>
                <a:cs typeface="Arial" charset="0"/>
              </a:rPr>
              <a:t>)</a:t>
            </a:r>
            <a:endParaRPr lang="el-GR" b="0" dirty="0"/>
          </a:p>
        </p:txBody>
      </p:sp>
      <p:sp>
        <p:nvSpPr>
          <p:cNvPr id="23554" name="Content Placeholder 2"/>
          <p:cNvSpPr>
            <a:spLocks noGrp="1"/>
          </p:cNvSpPr>
          <p:nvPr>
            <p:ph idx="1"/>
          </p:nvPr>
        </p:nvSpPr>
        <p:spPr/>
        <p:txBody>
          <a:bodyPr>
            <a:normAutofit/>
          </a:bodyPr>
          <a:lstStyle/>
          <a:p>
            <a:pPr eaLnBrk="1" hangingPunct="1">
              <a:lnSpc>
                <a:spcPct val="120000"/>
              </a:lnSpc>
              <a:spcBef>
                <a:spcPts val="3000"/>
              </a:spcBef>
            </a:pPr>
            <a:r>
              <a:rPr lang="el-GR" sz="2400" dirty="0" smtClean="0">
                <a:cs typeface="Arial" panose="020B0604020202020204" pitchFamily="34" charset="0"/>
              </a:rPr>
              <a:t>Νήματα μεγάλου πάχους φαίνονται σκουρότερα σε σύγκριση με λεπτά νήματα που έχουν βαφή με την ίδια ποσότητα βαφής γιατί η δομή τους επιτρέπει μεγαλύτερη απορρόφηση φωτός, </a:t>
            </a:r>
            <a:r>
              <a:rPr lang="el-GR" sz="2400" smtClean="0">
                <a:cs typeface="Arial" panose="020B0604020202020204" pitchFamily="34" charset="0"/>
              </a:rPr>
              <a:t>άρα  τ</a:t>
            </a:r>
            <a:r>
              <a:rPr lang="el-GR" sz="2400" smtClean="0">
                <a:cs typeface="Arial" panose="020B0604020202020204" pitchFamily="34" charset="0"/>
                <a:sym typeface="Wingdings" panose="05000000000000000000" pitchFamily="2" charset="2"/>
              </a:rPr>
              <a:t>ο </a:t>
            </a:r>
            <a:r>
              <a:rPr lang="el-GR" sz="2400" dirty="0" smtClean="0">
                <a:cs typeface="Arial" panose="020B0604020202020204" pitchFamily="34" charset="0"/>
                <a:sym typeface="Wingdings" panose="05000000000000000000" pitchFamily="2" charset="2"/>
              </a:rPr>
              <a:t>χρώμα εμφανίζεται πιο σκούρο.</a:t>
            </a:r>
            <a:endParaRPr lang="el-GR" sz="2400" dirty="0" smtClean="0">
              <a:cs typeface="Arial" panose="020B0604020202020204" pitchFamily="34" charset="0"/>
            </a:endParaRPr>
          </a:p>
          <a:p>
            <a:pPr eaLnBrk="1" hangingPunct="1">
              <a:lnSpc>
                <a:spcPct val="120000"/>
              </a:lnSpc>
              <a:spcBef>
                <a:spcPts val="3000"/>
              </a:spcBef>
            </a:pPr>
            <a:r>
              <a:rPr lang="el-GR" sz="2400" dirty="0" smtClean="0">
                <a:cs typeface="Arial" panose="020B0604020202020204" pitchFamily="34" charset="0"/>
              </a:rPr>
              <a:t>Συχνά το χρώμα των υφασμάτων αλλάζει σημαντικά όταν εκτεθούν σε διαφορετικές συνθήκες φωτισμού. Δυο υφάσματα μπορούν να εμφανίζουν το ίδιο χρώμα υπό κάποιο τύπο φωτισμού και διαφορετικό υπό κάποιον άλλο.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708749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chemeClr val="accent4">
                    <a:lumMod val="75000"/>
                  </a:schemeClr>
                </a:solidFill>
                <a:cs typeface="Arial" charset="0"/>
              </a:rPr>
              <a:t>Αλληλεπίδραση φωτός με τις </a:t>
            </a:r>
            <a:r>
              <a:rPr lang="el-GR" dirty="0" smtClean="0">
                <a:solidFill>
                  <a:schemeClr val="accent4">
                    <a:lumMod val="75000"/>
                  </a:schemeClr>
                </a:solidFill>
                <a:cs typeface="Arial" charset="0"/>
              </a:rPr>
              <a:t>ίνες</a:t>
            </a:r>
            <a:endParaRPr lang="el-GR" dirty="0"/>
          </a:p>
        </p:txBody>
      </p:sp>
      <p:pic>
        <p:nvPicPr>
          <p:cNvPr id="24578" name="Content Placeholder 3" descr="DSC00257.JPG" title="Αλληλεπίδραση φωτός με τις ίνες"/>
          <p:cNvPicPr>
            <a:picLocks noGrp="1" noChangeAspect="1"/>
          </p:cNvPicPr>
          <p:nvPr>
            <p:ph idx="1"/>
          </p:nvPr>
        </p:nvPicPr>
        <p:blipFill>
          <a:blip r:embed="rId3" cstate="print">
            <a:lum bright="10000"/>
            <a:extLst>
              <a:ext uri="{28A0092B-C50C-407E-A947-70E740481C1C}">
                <a14:useLocalDpi xmlns:a14="http://schemas.microsoft.com/office/drawing/2010/main" val="0"/>
              </a:ext>
            </a:extLst>
          </a:blip>
          <a:stretch>
            <a:fillRect/>
          </a:stretch>
        </p:blipFill>
        <p:spPr>
          <a:xfrm>
            <a:off x="611560" y="1196752"/>
            <a:ext cx="7911247" cy="5256584"/>
          </a:xfrm>
          <a:ln>
            <a:solidFill>
              <a:srgbClr val="7030A0"/>
            </a:solidFill>
            <a:miter lim="800000"/>
            <a:headEnd/>
            <a:tailEnd/>
          </a:ln>
        </p:spPr>
      </p:pic>
      <p:sp>
        <p:nvSpPr>
          <p:cNvPr id="4" name="TextBox 3"/>
          <p:cNvSpPr txBox="1"/>
          <p:nvPr/>
        </p:nvSpPr>
        <p:spPr>
          <a:xfrm>
            <a:off x="611560" y="6462037"/>
            <a:ext cx="1475660" cy="276999"/>
          </a:xfrm>
          <a:prstGeom prst="rect">
            <a:avLst/>
          </a:prstGeom>
          <a:noFill/>
        </p:spPr>
        <p:txBody>
          <a:bodyPr wrap="none" rtlCol="0">
            <a:spAutoFit/>
          </a:bodyPr>
          <a:lstStyle/>
          <a:p>
            <a:r>
              <a:rPr lang="el-GR" sz="1200" dirty="0" smtClean="0">
                <a:solidFill>
                  <a:prstClr val="black"/>
                </a:solidFill>
                <a:latin typeface="Calibri"/>
              </a:rPr>
              <a:t>Αθηνά Αλεξοπούλου</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2680455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defRPr/>
            </a:pPr>
            <a:r>
              <a:rPr lang="el-GR" sz="3600" b="1" dirty="0" smtClean="0">
                <a:solidFill>
                  <a:schemeClr val="accent4">
                    <a:lumMod val="75000"/>
                  </a:schemeClr>
                </a:solidFill>
                <a:latin typeface="+mn-lt"/>
                <a:cs typeface="Arial" charset="0"/>
              </a:rPr>
              <a:t>Εφαρμογή βαφών</a:t>
            </a:r>
          </a:p>
        </p:txBody>
      </p:sp>
      <p:sp>
        <p:nvSpPr>
          <p:cNvPr id="25603" name="Content Placeholder 2"/>
          <p:cNvSpPr>
            <a:spLocks noGrp="1"/>
          </p:cNvSpPr>
          <p:nvPr>
            <p:ph idx="1"/>
          </p:nvPr>
        </p:nvSpPr>
        <p:spPr>
          <a:xfrm>
            <a:off x="251520" y="1412776"/>
            <a:ext cx="5000038" cy="5040560"/>
          </a:xfrm>
        </p:spPr>
        <p:txBody>
          <a:bodyPr/>
          <a:lstStyle/>
          <a:p>
            <a:pPr eaLnBrk="1" hangingPunct="1">
              <a:lnSpc>
                <a:spcPct val="120000"/>
              </a:lnSpc>
              <a:spcBef>
                <a:spcPts val="1800"/>
              </a:spcBef>
            </a:pPr>
            <a:r>
              <a:rPr lang="el-GR" sz="2600" dirty="0" smtClean="0">
                <a:cs typeface="Arial" panose="020B0604020202020204" pitchFamily="34" charset="0"/>
              </a:rPr>
              <a:t> </a:t>
            </a:r>
            <a:r>
              <a:rPr lang="el-GR" sz="2400" dirty="0" smtClean="0">
                <a:cs typeface="Arial" panose="020B0604020202020204" pitchFamily="34" charset="0"/>
              </a:rPr>
              <a:t>Όλες οι βαφές εφαρμόζονται στα υφάσματα με τη μορφή υδατικού διαλύματος. Όταν μια φυσική ίνα βραχεί, το νερό εισχωρεί στις άμορφες περιοχές του συστήματος πολυμερών της ίνας προκαλώντας διόγκωση. </a:t>
            </a:r>
          </a:p>
          <a:p>
            <a:pPr eaLnBrk="1" hangingPunct="1">
              <a:lnSpc>
                <a:spcPct val="120000"/>
              </a:lnSpc>
              <a:spcBef>
                <a:spcPts val="1800"/>
              </a:spcBef>
            </a:pPr>
            <a:r>
              <a:rPr lang="el-GR" sz="2400" dirty="0" smtClean="0">
                <a:cs typeface="Arial" panose="020B0604020202020204" pitchFamily="34" charset="0"/>
              </a:rPr>
              <a:t>Τα μόρια της βαφής μπορούν να εισχωρήσουν στις περιοχές αυτές, αν έχουν κατάλληλο μέγεθος.</a:t>
            </a:r>
          </a:p>
        </p:txBody>
      </p:sp>
      <p:sp>
        <p:nvSpPr>
          <p:cNvPr id="7" name="5 - TextBox"/>
          <p:cNvSpPr txBox="1"/>
          <p:nvPr/>
        </p:nvSpPr>
        <p:spPr>
          <a:xfrm>
            <a:off x="4950469" y="5696344"/>
            <a:ext cx="4143375" cy="646112"/>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Σχηματική αναπαράσταση άμορφων και κρυσταλλικών περιοχών μιας ίνας</a:t>
            </a:r>
          </a:p>
        </p:txBody>
      </p:sp>
      <p:pic>
        <p:nvPicPr>
          <p:cNvPr id="8" name="Picture 7" descr="http://gertrude-old.case.edu/276/materials/145/14.fig/crysamor.GIF" title="Σχηματική αναπαράσταση άμορφων και κρυσταλλικών περιοχών μιας ίν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56489"/>
            <a:ext cx="3748186" cy="430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6 - Ορθογώνιο"/>
          <p:cNvSpPr>
            <a:spLocks noChangeArrowheads="1"/>
          </p:cNvSpPr>
          <p:nvPr/>
        </p:nvSpPr>
        <p:spPr bwMode="auto">
          <a:xfrm>
            <a:off x="6122341" y="5418531"/>
            <a:ext cx="179963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l-GR" sz="1200" dirty="0" smtClean="0">
                <a:solidFill>
                  <a:prstClr val="black"/>
                </a:solidFill>
                <a:latin typeface="Calibri"/>
                <a:hlinkClick r:id="rId4"/>
              </a:rPr>
              <a:t>gertrude-old.case.edu</a:t>
            </a:r>
            <a:endParaRPr lang="el-GR" alt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50892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sz="4400" dirty="0">
                <a:solidFill>
                  <a:schemeClr val="accent4">
                    <a:lumMod val="75000"/>
                  </a:schemeClr>
                </a:solidFill>
                <a:cs typeface="Arial" charset="0"/>
              </a:rPr>
              <a:t>Επίδραση της θερμοκρασίας </a:t>
            </a:r>
            <a:r>
              <a:rPr lang="el-GR" dirty="0">
                <a:solidFill>
                  <a:schemeClr val="accent4">
                    <a:lumMod val="75000"/>
                  </a:schemeClr>
                </a:solidFill>
                <a:cs typeface="Arial" charset="0"/>
              </a:rPr>
              <a:t/>
            </a:r>
            <a:br>
              <a:rPr lang="el-GR" dirty="0">
                <a:solidFill>
                  <a:schemeClr val="accent4">
                    <a:lumMod val="75000"/>
                  </a:schemeClr>
                </a:solidFill>
                <a:cs typeface="Arial" charset="0"/>
              </a:rPr>
            </a:br>
            <a:r>
              <a:rPr lang="el-GR" sz="3600" b="0" dirty="0">
                <a:solidFill>
                  <a:schemeClr val="accent4">
                    <a:lumMod val="75000"/>
                  </a:schemeClr>
                </a:solidFill>
                <a:cs typeface="Arial" charset="0"/>
              </a:rPr>
              <a:t>(1 από 2</a:t>
            </a:r>
            <a:r>
              <a:rPr lang="el-GR" sz="3600" b="0" dirty="0" smtClean="0">
                <a:solidFill>
                  <a:schemeClr val="accent4">
                    <a:lumMod val="75000"/>
                  </a:schemeClr>
                </a:solidFill>
                <a:cs typeface="Arial" charset="0"/>
              </a:rPr>
              <a:t>)</a:t>
            </a:r>
            <a:endParaRPr lang="el-GR" b="0" dirty="0"/>
          </a:p>
        </p:txBody>
      </p:sp>
      <p:sp>
        <p:nvSpPr>
          <p:cNvPr id="27650" name="Content Placeholder 2"/>
          <p:cNvSpPr>
            <a:spLocks noGrp="1"/>
          </p:cNvSpPr>
          <p:nvPr>
            <p:ph idx="1"/>
          </p:nvPr>
        </p:nvSpPr>
        <p:spPr>
          <a:xfrm>
            <a:off x="395536" y="1340768"/>
            <a:ext cx="8229600" cy="5040560"/>
          </a:xfrm>
        </p:spPr>
        <p:txBody>
          <a:bodyPr/>
          <a:lstStyle/>
          <a:p>
            <a:pPr eaLnBrk="1" hangingPunct="1">
              <a:lnSpc>
                <a:spcPct val="120000"/>
              </a:lnSpc>
              <a:spcBef>
                <a:spcPts val="2400"/>
              </a:spcBef>
            </a:pPr>
            <a:r>
              <a:rPr lang="el-GR" sz="2400" dirty="0" smtClean="0">
                <a:cs typeface="Arial" panose="020B0604020202020204" pitchFamily="34" charset="0"/>
              </a:rPr>
              <a:t>Η θερμότητα αυξάνει την ταχύτητα και το βαθμό της απορρόφησης και της διόγκωσης, αυξάνοντας έτσι περιοχές στην επιφάνεια των πολυμερών της ίνας στις οποίες μπορούν να επικαθήσουν και να προσκολληθούν τα μόρια της βαφής. </a:t>
            </a:r>
          </a:p>
          <a:p>
            <a:pPr eaLnBrk="1" hangingPunct="1">
              <a:lnSpc>
                <a:spcPct val="120000"/>
              </a:lnSpc>
              <a:spcBef>
                <a:spcPts val="2400"/>
              </a:spcBef>
            </a:pPr>
            <a:r>
              <a:rPr lang="el-GR" sz="2400" dirty="0" smtClean="0">
                <a:cs typeface="Arial" panose="020B0604020202020204" pitchFamily="34" charset="0"/>
              </a:rPr>
              <a:t>Οι βαφές έχουν μεγάλη επιφανειακή τάση και τείνουν να συγκεντρώνονται στη </a:t>
            </a:r>
            <a:r>
              <a:rPr lang="el-GR" sz="2400" dirty="0" err="1" smtClean="0">
                <a:cs typeface="Arial" panose="020B0604020202020204" pitchFamily="34" charset="0"/>
              </a:rPr>
              <a:t>διεπιφάνεια</a:t>
            </a:r>
            <a:r>
              <a:rPr lang="el-GR" sz="2400" dirty="0" smtClean="0">
                <a:cs typeface="Arial" panose="020B0604020202020204" pitchFamily="34" charset="0"/>
              </a:rPr>
              <a:t> αέρα/διαλύματος ή ίνας/διαλύματος. </a:t>
            </a:r>
          </a:p>
          <a:p>
            <a:pPr eaLnBrk="1" hangingPunct="1">
              <a:lnSpc>
                <a:spcPct val="120000"/>
              </a:lnSpc>
            </a:pPr>
            <a:endParaRPr lang="el-GR"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82355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txBox="1">
            <a:spLocks noGrp="1"/>
          </p:cNvSpPr>
          <p:nvPr>
            <p:ph type="title"/>
          </p:nvPr>
        </p:nvSpPr>
        <p:spPr/>
        <p:txBody>
          <a:bodyPr rtlCol="0">
            <a:spAutoFit/>
          </a:bodyPr>
          <a:lstStyle/>
          <a:p>
            <a:pPr>
              <a:defRPr/>
            </a:pPr>
            <a:r>
              <a:rPr lang="el-GR" b="1" dirty="0" smtClean="0">
                <a:solidFill>
                  <a:schemeClr val="accent4">
                    <a:lumMod val="75000"/>
                  </a:schemeClr>
                </a:solidFill>
                <a:latin typeface="+mn-lt"/>
              </a:rPr>
              <a:t>Επίδραση της θερμοκρασίας </a:t>
            </a:r>
            <a:r>
              <a:rPr lang="el-GR" sz="3600" b="1" dirty="0" smtClean="0">
                <a:solidFill>
                  <a:schemeClr val="accent4">
                    <a:lumMod val="75000"/>
                  </a:schemeClr>
                </a:solidFill>
                <a:latin typeface="+mn-lt"/>
              </a:rPr>
              <a:t/>
            </a:r>
            <a:br>
              <a:rPr lang="el-GR" sz="3600" b="1" dirty="0" smtClean="0">
                <a:solidFill>
                  <a:schemeClr val="accent4">
                    <a:lumMod val="75000"/>
                  </a:schemeClr>
                </a:solidFill>
                <a:latin typeface="+mn-lt"/>
              </a:rPr>
            </a:br>
            <a:r>
              <a:rPr lang="el-GR" sz="3200" b="0" dirty="0" smtClean="0">
                <a:solidFill>
                  <a:schemeClr val="accent4">
                    <a:lumMod val="75000"/>
                  </a:schemeClr>
                </a:solidFill>
                <a:latin typeface="+mn-lt"/>
              </a:rPr>
              <a:t>(2 από 2)</a:t>
            </a:r>
            <a:endParaRPr lang="el-GR" sz="3200" b="0" dirty="0">
              <a:solidFill>
                <a:schemeClr val="accent4">
                  <a:lumMod val="75000"/>
                </a:schemeClr>
              </a:solidFill>
              <a:latin typeface="+mn-lt"/>
            </a:endParaRPr>
          </a:p>
        </p:txBody>
      </p:sp>
      <p:sp>
        <p:nvSpPr>
          <p:cNvPr id="28674" name="2 - Θέση περιεχομένου"/>
          <p:cNvSpPr>
            <a:spLocks noGrp="1"/>
          </p:cNvSpPr>
          <p:nvPr>
            <p:ph idx="1"/>
          </p:nvPr>
        </p:nvSpPr>
        <p:spPr>
          <a:xfrm>
            <a:off x="467544" y="1412776"/>
            <a:ext cx="8229600" cy="5040560"/>
          </a:xfrm>
        </p:spPr>
        <p:txBody>
          <a:bodyPr/>
          <a:lstStyle/>
          <a:p>
            <a:pPr eaLnBrk="1" hangingPunct="1">
              <a:spcBef>
                <a:spcPts val="3000"/>
              </a:spcBef>
            </a:pPr>
            <a:r>
              <a:rPr lang="el-GR" sz="2400" dirty="0" smtClean="0">
                <a:cs typeface="Arial" panose="020B0604020202020204" pitchFamily="34" charset="0"/>
              </a:rPr>
              <a:t>Αν η βαφή αφεθεί να προσκολληθεί στην επιφάνεια της ίνας πολύ γρήγορα </a:t>
            </a:r>
            <a:r>
              <a:rPr lang="el-GR" sz="2400" dirty="0" smtClean="0">
                <a:cs typeface="Arial" panose="020B0604020202020204" pitchFamily="34" charset="0"/>
                <a:sym typeface="Wingdings" panose="05000000000000000000" pitchFamily="2" charset="2"/>
              </a:rPr>
              <a:t>τότε το αποτέλεσμα δεν θα είναι ομοιόμορφο, θα έχει μικρή αντοχή και σταθερότητα.</a:t>
            </a:r>
          </a:p>
          <a:p>
            <a:pPr eaLnBrk="1" hangingPunct="1">
              <a:spcBef>
                <a:spcPts val="3000"/>
              </a:spcBef>
            </a:pPr>
            <a:r>
              <a:rPr lang="el-GR" sz="2400" dirty="0" smtClean="0">
                <a:cs typeface="Arial" panose="020B0604020202020204" pitchFamily="34" charset="0"/>
                <a:sym typeface="Wingdings" panose="05000000000000000000" pitchFamily="2" charset="2"/>
              </a:rPr>
              <a:t>Όσο μεγαλύτερος είναι ο χρόνος βαφής, η απορρόφηση γίνεται αργά και σε μεγαλύτερο βάθος. </a:t>
            </a:r>
          </a:p>
          <a:p>
            <a:pPr eaLnBrk="1" hangingPunct="1">
              <a:spcBef>
                <a:spcPts val="3000"/>
              </a:spcBef>
            </a:pPr>
            <a:r>
              <a:rPr lang="el-GR" sz="2400" dirty="0" smtClean="0">
                <a:cs typeface="Arial" panose="020B0604020202020204" pitchFamily="34" charset="0"/>
                <a:sym typeface="Wingdings" panose="05000000000000000000" pitchFamily="2" charset="2"/>
              </a:rPr>
              <a:t>Ο χρόνος και η θερμοκρασία του λουτρού βαφής πρέπει να ελέγχονται ώστε να μην καταστραφούν οι ίνες.  </a:t>
            </a:r>
            <a:endParaRPr lang="el-GR" sz="2400" dirty="0" smtClean="0">
              <a:cs typeface="Arial" panose="020B0604020202020204" pitchFamily="34" charset="0"/>
            </a:endParaRPr>
          </a:p>
          <a:p>
            <a:pPr eaLnBrk="1" hangingPunct="1"/>
            <a:endParaRPr lang="el-GR" dirty="0" smtClean="0">
              <a:cs typeface="Arial" panose="020B0604020202020204" pitchFamily="34" charset="0"/>
            </a:endParaRPr>
          </a:p>
          <a:p>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837345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Δεσμοί που αναπτύσσονται</a:t>
            </a:r>
          </a:p>
        </p:txBody>
      </p:sp>
      <p:sp>
        <p:nvSpPr>
          <p:cNvPr id="29699" name="Content Placeholder 2"/>
          <p:cNvSpPr>
            <a:spLocks noGrp="1"/>
          </p:cNvSpPr>
          <p:nvPr>
            <p:ph idx="1"/>
          </p:nvPr>
        </p:nvSpPr>
        <p:spPr/>
        <p:txBody>
          <a:bodyPr>
            <a:normAutofit/>
          </a:bodyPr>
          <a:lstStyle/>
          <a:p>
            <a:pPr eaLnBrk="1" hangingPunct="1"/>
            <a:r>
              <a:rPr lang="el-GR" sz="2400" dirty="0" smtClean="0">
                <a:cs typeface="Arial" panose="020B0604020202020204" pitchFamily="34" charset="0"/>
              </a:rPr>
              <a:t>Τα μόρια της βαφής εισχωρούν στο εσωτερικό της ίνας και συγκρατούνται στην επιφάνεια των ινιδίων με τη βοήθεια διαφόρων δεσμών που αναπτύσσουν με τα πολυμερή του συστήματος των ινών:</a:t>
            </a:r>
          </a:p>
          <a:p>
            <a:pPr lvl="1" eaLnBrk="1" hangingPunct="1">
              <a:spcBef>
                <a:spcPts val="2400"/>
              </a:spcBef>
            </a:pPr>
            <a:r>
              <a:rPr lang="el-GR" sz="2400" b="1" dirty="0" smtClean="0">
                <a:cs typeface="Arial" panose="020B0604020202020204" pitchFamily="34" charset="0"/>
              </a:rPr>
              <a:t>Δεσμοί υδρογόνου </a:t>
            </a:r>
            <a:r>
              <a:rPr lang="el-GR" sz="2400" dirty="0" smtClean="0">
                <a:cs typeface="Arial" panose="020B0604020202020204" pitchFamily="34" charset="0"/>
              </a:rPr>
              <a:t>σε φυσικές ίνες και στις τεχνητές </a:t>
            </a:r>
            <a:r>
              <a:rPr lang="el-GR" sz="2400" dirty="0" err="1" smtClean="0">
                <a:cs typeface="Arial" panose="020B0604020202020204" pitchFamily="34" charset="0"/>
              </a:rPr>
              <a:t>κυτταρινικές</a:t>
            </a:r>
            <a:r>
              <a:rPr lang="el-GR" sz="2400" dirty="0" smtClean="0">
                <a:cs typeface="Arial" panose="020B0604020202020204" pitchFamily="34" charset="0"/>
              </a:rPr>
              <a:t> ίνες,</a:t>
            </a:r>
          </a:p>
          <a:p>
            <a:pPr lvl="1" eaLnBrk="1" hangingPunct="1">
              <a:spcBef>
                <a:spcPts val="2400"/>
              </a:spcBef>
            </a:pPr>
            <a:r>
              <a:rPr lang="el-GR" sz="2400" b="1" dirty="0" smtClean="0">
                <a:cs typeface="Arial" panose="020B0604020202020204" pitchFamily="34" charset="0"/>
              </a:rPr>
              <a:t>Δυνάμεις </a:t>
            </a:r>
            <a:r>
              <a:rPr lang="en-US" sz="2400" b="1" dirty="0" smtClean="0">
                <a:cs typeface="Arial" panose="020B0604020202020204" pitchFamily="34" charset="0"/>
              </a:rPr>
              <a:t>Van der Waals</a:t>
            </a:r>
            <a:r>
              <a:rPr lang="el-GR" sz="2400" b="1" dirty="0" smtClean="0">
                <a:cs typeface="Arial" panose="020B0604020202020204" pitchFamily="34" charset="0"/>
              </a:rPr>
              <a:t> </a:t>
            </a:r>
            <a:r>
              <a:rPr lang="el-GR" sz="2400" dirty="0" smtClean="0">
                <a:cs typeface="Arial" panose="020B0604020202020204" pitchFamily="34" charset="0"/>
              </a:rPr>
              <a:t>που εμφανίζονται όταν τα μόρια της βαφής και της ίνας είναι επιμήκη και επίπεδα, και</a:t>
            </a:r>
          </a:p>
          <a:p>
            <a:pPr lvl="1" eaLnBrk="1" hangingPunct="1">
              <a:spcBef>
                <a:spcPts val="2400"/>
              </a:spcBef>
            </a:pPr>
            <a:r>
              <a:rPr lang="el-GR" sz="2400" b="1" dirty="0" smtClean="0">
                <a:cs typeface="Arial" panose="020B0604020202020204" pitchFamily="34" charset="0"/>
              </a:rPr>
              <a:t>Ομοιοπολικοί δεσμοί </a:t>
            </a:r>
            <a:r>
              <a:rPr lang="el-GR" sz="2400" dirty="0" smtClean="0">
                <a:cs typeface="Arial" panose="020B0604020202020204" pitchFamily="34" charset="0"/>
              </a:rPr>
              <a:t>που σχηματίζονται μόνο από πολύ δραστικές βαφές. Ισχυροί δεσμοί που σπάνε μόνο με την επίδραση οξέων ή αλκαλίων.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944418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Μοριακό Βάρος (ΜΒ) και Σχήμα </a:t>
            </a:r>
          </a:p>
        </p:txBody>
      </p:sp>
      <p:sp>
        <p:nvSpPr>
          <p:cNvPr id="30723" name="Content Placeholder 2"/>
          <p:cNvSpPr>
            <a:spLocks noGrp="1"/>
          </p:cNvSpPr>
          <p:nvPr>
            <p:ph idx="1"/>
          </p:nvPr>
        </p:nvSpPr>
        <p:spPr/>
        <p:txBody>
          <a:bodyPr/>
          <a:lstStyle/>
          <a:p>
            <a:pPr eaLnBrk="1" hangingPunct="1">
              <a:spcBef>
                <a:spcPts val="2400"/>
              </a:spcBef>
            </a:pPr>
            <a:r>
              <a:rPr lang="el-GR" sz="2400" dirty="0" smtClean="0">
                <a:cs typeface="Arial" panose="020B0604020202020204" pitchFamily="34" charset="0"/>
              </a:rPr>
              <a:t>Η αντοχή και η σταθερότητα της βαφής στην ίνα αυξάνεται όσο αυξάνει το ΜΒ του μορίου της βαφής.</a:t>
            </a:r>
          </a:p>
          <a:p>
            <a:pPr lvl="1" eaLnBrk="1" hangingPunct="1">
              <a:spcBef>
                <a:spcPts val="2400"/>
              </a:spcBef>
            </a:pPr>
            <a:r>
              <a:rPr lang="el-GR" sz="2400" dirty="0" smtClean="0">
                <a:cs typeface="Arial" panose="020B0604020202020204" pitchFamily="34" charset="0"/>
              </a:rPr>
              <a:t>Τα μεγάλα μόρια δεν μπορούν να μετακινηθούν  εύκολα και συναθροίζονται πιο εύκολα σε ομάδες.</a:t>
            </a:r>
          </a:p>
          <a:p>
            <a:pPr eaLnBrk="1" hangingPunct="1">
              <a:spcBef>
                <a:spcPts val="2400"/>
              </a:spcBef>
            </a:pPr>
            <a:r>
              <a:rPr lang="el-GR" sz="2400" dirty="0" smtClean="0">
                <a:cs typeface="Arial" panose="020B0604020202020204" pitchFamily="34" charset="0"/>
              </a:rPr>
              <a:t>Τα επίπεδα μόρια βαφής εισχωρούν πιο εύκολα ανάμεσα στα ινίδια των ινών.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668782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2. Κατηγορίες βαφών</a:t>
            </a:r>
          </a:p>
        </p:txBody>
      </p:sp>
      <p:sp>
        <p:nvSpPr>
          <p:cNvPr id="31747" name="Content Placeholder 2"/>
          <p:cNvSpPr>
            <a:spLocks noGrp="1"/>
          </p:cNvSpPr>
          <p:nvPr>
            <p:ph idx="1"/>
          </p:nvPr>
        </p:nvSpPr>
        <p:spPr>
          <a:xfrm>
            <a:off x="457200" y="1196752"/>
            <a:ext cx="8435280" cy="5661248"/>
          </a:xfrm>
        </p:spPr>
        <p:txBody>
          <a:bodyPr>
            <a:noAutofit/>
          </a:bodyPr>
          <a:lstStyle/>
          <a:p>
            <a:pPr marL="273050" indent="-273050" eaLnBrk="1" hangingPunct="1"/>
            <a:r>
              <a:rPr lang="el-GR" sz="2400" dirty="0" smtClean="0">
                <a:cs typeface="Arial" panose="020B0604020202020204" pitchFamily="34" charset="0"/>
              </a:rPr>
              <a:t>Οι βαφές ταξινομούνται ανάλογα τα χημικά χαρακτηριστικά τους και τη μέθοδο με την οποία στερεώνονται στις ίνες.</a:t>
            </a:r>
          </a:p>
          <a:p>
            <a:pPr marL="273050" indent="-273050" eaLnBrk="1" hangingPunct="1">
              <a:spcBef>
                <a:spcPts val="1800"/>
              </a:spcBef>
            </a:pPr>
            <a:r>
              <a:rPr lang="el-GR" sz="2400" dirty="0" smtClean="0">
                <a:cs typeface="Arial" panose="020B0604020202020204" pitchFamily="34" charset="0"/>
              </a:rPr>
              <a:t>Ανάλογα με την μέθοδο εφαρμογής</a:t>
            </a:r>
            <a:r>
              <a:rPr lang="en-US" sz="2400" dirty="0" smtClean="0">
                <a:cs typeface="Arial" panose="020B0604020202020204" pitchFamily="34" charset="0"/>
              </a:rPr>
              <a:t> </a:t>
            </a:r>
            <a:r>
              <a:rPr lang="el-GR" sz="2400" dirty="0" smtClean="0">
                <a:cs typeface="Arial" panose="020B0604020202020204" pitchFamily="34" charset="0"/>
              </a:rPr>
              <a:t>τους κατατάσσονται</a:t>
            </a:r>
            <a:r>
              <a:rPr lang="en-US" sz="2400" dirty="0" smtClean="0">
                <a:cs typeface="Arial" panose="020B0604020202020204" pitchFamily="34" charset="0"/>
              </a:rPr>
              <a:t> </a:t>
            </a:r>
            <a:r>
              <a:rPr lang="el-GR" sz="2400" dirty="0" smtClean="0">
                <a:cs typeface="Arial" panose="020B0604020202020204" pitchFamily="34" charset="0"/>
              </a:rPr>
              <a:t>σε:</a:t>
            </a:r>
          </a:p>
          <a:p>
            <a:pPr marL="639763" lvl="1" indent="-273050" eaLnBrk="1" hangingPunct="1">
              <a:spcBef>
                <a:spcPts val="1200"/>
              </a:spcBef>
            </a:pPr>
            <a:r>
              <a:rPr lang="el-GR" sz="2400" dirty="0" smtClean="0">
                <a:cs typeface="Arial" panose="020B0604020202020204" pitchFamily="34" charset="0"/>
              </a:rPr>
              <a:t>Άμεσες βαφές (</a:t>
            </a:r>
            <a:r>
              <a:rPr lang="en-US" sz="2400" dirty="0" smtClean="0">
                <a:cs typeface="Arial" panose="020B0604020202020204" pitchFamily="34" charset="0"/>
              </a:rPr>
              <a:t>direct dyes)</a:t>
            </a:r>
            <a:r>
              <a:rPr lang="el-GR" sz="2400" dirty="0" smtClean="0">
                <a:cs typeface="Arial" panose="020B0604020202020204" pitchFamily="34" charset="0"/>
              </a:rPr>
              <a:t>,</a:t>
            </a:r>
            <a:endParaRPr lang="en-US" sz="2400" dirty="0" smtClean="0">
              <a:cs typeface="Arial" panose="020B0604020202020204" pitchFamily="34" charset="0"/>
            </a:endParaRPr>
          </a:p>
          <a:p>
            <a:pPr marL="639763" lvl="1" indent="-273050" eaLnBrk="1" hangingPunct="1">
              <a:spcBef>
                <a:spcPts val="1200"/>
              </a:spcBef>
            </a:pPr>
            <a:r>
              <a:rPr lang="el-GR" sz="2400" dirty="0" smtClean="0">
                <a:cs typeface="Arial" panose="020B0604020202020204" pitchFamily="34" charset="0"/>
              </a:rPr>
              <a:t>Όξινες βαφές </a:t>
            </a:r>
            <a:r>
              <a:rPr lang="en-US" sz="2400" dirty="0" smtClean="0">
                <a:cs typeface="Arial" panose="020B0604020202020204" pitchFamily="34" charset="0"/>
              </a:rPr>
              <a:t>(acid or anionic dyes)</a:t>
            </a:r>
            <a:r>
              <a:rPr lang="el-GR" sz="2400" dirty="0" smtClean="0">
                <a:cs typeface="Arial" panose="020B0604020202020204" pitchFamily="34" charset="0"/>
              </a:rPr>
              <a:t>,</a:t>
            </a:r>
            <a:endParaRPr lang="en-US" sz="2400" dirty="0" smtClean="0">
              <a:cs typeface="Arial" panose="020B0604020202020204" pitchFamily="34" charset="0"/>
            </a:endParaRPr>
          </a:p>
          <a:p>
            <a:pPr marL="639763" lvl="1" indent="-273050" eaLnBrk="1" hangingPunct="1">
              <a:spcBef>
                <a:spcPts val="1200"/>
              </a:spcBef>
            </a:pPr>
            <a:r>
              <a:rPr lang="el-GR" sz="2400" dirty="0" smtClean="0">
                <a:cs typeface="Arial" panose="020B0604020202020204" pitchFamily="34" charset="0"/>
              </a:rPr>
              <a:t>Βασικές βαφές </a:t>
            </a:r>
            <a:r>
              <a:rPr lang="en-US" sz="2400" dirty="0" smtClean="0">
                <a:cs typeface="Arial" panose="020B0604020202020204" pitchFamily="34" charset="0"/>
              </a:rPr>
              <a:t>(basic or cationic dyes)</a:t>
            </a:r>
            <a:r>
              <a:rPr lang="el-GR" sz="2400" dirty="0" smtClean="0">
                <a:cs typeface="Arial" panose="020B0604020202020204" pitchFamily="34" charset="0"/>
              </a:rPr>
              <a:t>,</a:t>
            </a:r>
            <a:endParaRPr lang="en-US" sz="2400" dirty="0" smtClean="0">
              <a:cs typeface="Arial" panose="020B0604020202020204" pitchFamily="34" charset="0"/>
            </a:endParaRPr>
          </a:p>
          <a:p>
            <a:pPr marL="639763" lvl="1" indent="-273050" eaLnBrk="1" hangingPunct="1">
              <a:spcBef>
                <a:spcPts val="1200"/>
              </a:spcBef>
            </a:pPr>
            <a:r>
              <a:rPr lang="el-GR" sz="2400" dirty="0" smtClean="0">
                <a:cs typeface="Arial" panose="020B0604020202020204" pitchFamily="34" charset="0"/>
              </a:rPr>
              <a:t>Βαφές </a:t>
            </a:r>
            <a:r>
              <a:rPr lang="el-GR" sz="2400" dirty="0" err="1" smtClean="0">
                <a:cs typeface="Arial" panose="020B0604020202020204" pitchFamily="34" charset="0"/>
              </a:rPr>
              <a:t>πρόστυψης</a:t>
            </a:r>
            <a:r>
              <a:rPr lang="el-GR" sz="2400" dirty="0" smtClean="0">
                <a:cs typeface="Arial" panose="020B0604020202020204" pitchFamily="34" charset="0"/>
              </a:rPr>
              <a:t> </a:t>
            </a:r>
            <a:r>
              <a:rPr lang="en-US" sz="2400" dirty="0" smtClean="0">
                <a:cs typeface="Arial" panose="020B0604020202020204" pitchFamily="34" charset="0"/>
              </a:rPr>
              <a:t>(mordant dyes)</a:t>
            </a:r>
            <a:r>
              <a:rPr lang="el-GR" sz="2400" dirty="0" smtClean="0">
                <a:cs typeface="Arial" panose="020B0604020202020204" pitchFamily="34" charset="0"/>
              </a:rPr>
              <a:t>,</a:t>
            </a:r>
            <a:endParaRPr lang="en-US" sz="2400" dirty="0" smtClean="0">
              <a:cs typeface="Arial" panose="020B0604020202020204" pitchFamily="34" charset="0"/>
            </a:endParaRPr>
          </a:p>
          <a:p>
            <a:pPr marL="639763" lvl="1" indent="-273050" eaLnBrk="1" hangingPunct="1">
              <a:spcBef>
                <a:spcPts val="1200"/>
              </a:spcBef>
            </a:pPr>
            <a:r>
              <a:rPr lang="el-GR" sz="2400" dirty="0" smtClean="0">
                <a:cs typeface="Arial" panose="020B0604020202020204" pitchFamily="34" charset="0"/>
              </a:rPr>
              <a:t>Βαφές «</a:t>
            </a:r>
            <a:r>
              <a:rPr lang="en-US" sz="2400" dirty="0" smtClean="0">
                <a:cs typeface="Arial" panose="020B0604020202020204" pitchFamily="34" charset="0"/>
              </a:rPr>
              <a:t>vat</a:t>
            </a:r>
            <a:r>
              <a:rPr lang="el-GR" sz="2400" dirty="0" smtClean="0">
                <a:cs typeface="Arial" panose="020B0604020202020204" pitchFamily="34" charset="0"/>
              </a:rPr>
              <a:t>» </a:t>
            </a:r>
            <a:r>
              <a:rPr lang="en-US" sz="2400" dirty="0" smtClean="0">
                <a:cs typeface="Arial" panose="020B0604020202020204" pitchFamily="34" charset="0"/>
              </a:rPr>
              <a:t>(vat dyes)</a:t>
            </a:r>
            <a:r>
              <a:rPr lang="el-GR" sz="2400" dirty="0" smtClean="0">
                <a:cs typeface="Arial" panose="020B0604020202020204" pitchFamily="34" charset="0"/>
              </a:rPr>
              <a:t>,</a:t>
            </a:r>
            <a:endParaRPr lang="en-US" sz="2400" dirty="0" smtClean="0">
              <a:cs typeface="Arial" panose="020B0604020202020204" pitchFamily="34" charset="0"/>
            </a:endParaRPr>
          </a:p>
          <a:p>
            <a:pPr marL="639763" lvl="1" indent="-273050" eaLnBrk="1" hangingPunct="1">
              <a:spcBef>
                <a:spcPts val="1200"/>
              </a:spcBef>
            </a:pPr>
            <a:r>
              <a:rPr lang="el-GR" sz="2400" dirty="0" smtClean="0">
                <a:cs typeface="Arial" panose="020B0604020202020204" pitchFamily="34" charset="0"/>
              </a:rPr>
              <a:t>Οξειδωτικές βαφές </a:t>
            </a:r>
            <a:r>
              <a:rPr lang="en-US" sz="2400" dirty="0" smtClean="0">
                <a:cs typeface="Arial" panose="020B0604020202020204" pitchFamily="34" charset="0"/>
              </a:rPr>
              <a:t>(oxidation dyes)</a:t>
            </a:r>
            <a:r>
              <a:rPr lang="el-GR" sz="2400" dirty="0" smtClean="0">
                <a:cs typeface="Arial" panose="020B0604020202020204" pitchFamily="34" charset="0"/>
              </a:rPr>
              <a:t>,</a:t>
            </a:r>
            <a:endParaRPr lang="en-US" sz="2400" dirty="0" smtClean="0">
              <a:cs typeface="Arial" panose="020B0604020202020204" pitchFamily="34" charset="0"/>
            </a:endParaRPr>
          </a:p>
          <a:p>
            <a:pPr marL="639763" lvl="1" indent="-273050" eaLnBrk="1" hangingPunct="1">
              <a:spcBef>
                <a:spcPts val="1200"/>
              </a:spcBef>
            </a:pPr>
            <a:r>
              <a:rPr lang="el-GR" sz="2400" dirty="0" smtClean="0">
                <a:cs typeface="Arial" panose="020B0604020202020204" pitchFamily="34" charset="0"/>
              </a:rPr>
              <a:t>Βαφές διασποράς </a:t>
            </a:r>
            <a:r>
              <a:rPr lang="en-US" sz="2400" dirty="0" smtClean="0">
                <a:cs typeface="Arial" panose="020B0604020202020204" pitchFamily="34" charset="0"/>
              </a:rPr>
              <a:t>(disperse dyes)</a:t>
            </a:r>
            <a:r>
              <a:rPr lang="el-GR" sz="2400" dirty="0" smtClean="0">
                <a:cs typeface="Arial" panose="020B0604020202020204" pitchFamily="34" charset="0"/>
              </a:rPr>
              <a:t>,</a:t>
            </a:r>
          </a:p>
          <a:p>
            <a:pPr marL="639763" lvl="1" indent="-273050" eaLnBrk="1" hangingPunct="1">
              <a:spcBef>
                <a:spcPts val="1200"/>
              </a:spcBef>
            </a:pPr>
            <a:r>
              <a:rPr lang="el-GR" sz="2400" dirty="0" smtClean="0">
                <a:cs typeface="Arial" panose="020B0604020202020204" pitchFamily="34" charset="0"/>
              </a:rPr>
              <a:t>Δραστικές βαφές </a:t>
            </a:r>
            <a:r>
              <a:rPr lang="en-US" sz="2400" dirty="0" smtClean="0">
                <a:cs typeface="Arial" panose="020B0604020202020204" pitchFamily="34" charset="0"/>
              </a:rPr>
              <a:t>(reactive dyes)</a:t>
            </a:r>
            <a:r>
              <a:rPr lang="el-GR" sz="2400" dirty="0" smtClean="0">
                <a:cs typeface="Arial" panose="020B0604020202020204" pitchFamily="34" charset="0"/>
              </a:rPr>
              <a:t>.</a:t>
            </a:r>
            <a:endParaRPr lang="en-US" sz="2400" dirty="0" smtClean="0">
              <a:cs typeface="Arial" panose="020B0604020202020204" pitchFamily="34" charset="0"/>
            </a:endParaRPr>
          </a:p>
          <a:p>
            <a:pPr marL="639763" lvl="1" indent="-273050" eaLnBrk="1" hangingPunct="1">
              <a:buFont typeface="Wingdings 2" panose="05020102010507070707" pitchFamily="18" charset="2"/>
              <a:buChar char=""/>
            </a:pPr>
            <a:endParaRPr lang="el-GR" sz="2400"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589945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l-GR" sz="3600" b="1" dirty="0" smtClean="0">
                <a:solidFill>
                  <a:schemeClr val="accent4">
                    <a:lumMod val="75000"/>
                  </a:schemeClr>
                </a:solidFill>
                <a:latin typeface="+mn-lt"/>
                <a:cs typeface="Arial" charset="0"/>
              </a:rPr>
              <a:t>Φυσικές βαφές</a:t>
            </a:r>
            <a:endParaRPr lang="el-GR" sz="2800" b="1" dirty="0" smtClean="0">
              <a:solidFill>
                <a:schemeClr val="accent4">
                  <a:lumMod val="75000"/>
                </a:schemeClr>
              </a:solidFill>
              <a:latin typeface="+mn-lt"/>
              <a:cs typeface="Arial" charset="0"/>
            </a:endParaRPr>
          </a:p>
        </p:txBody>
      </p:sp>
      <p:sp>
        <p:nvSpPr>
          <p:cNvPr id="4099" name="Content Placeholder 2"/>
          <p:cNvSpPr>
            <a:spLocks noGrp="1"/>
          </p:cNvSpPr>
          <p:nvPr>
            <p:ph idx="1"/>
          </p:nvPr>
        </p:nvSpPr>
        <p:spPr/>
        <p:txBody>
          <a:bodyPr/>
          <a:lstStyle/>
          <a:p>
            <a:pPr eaLnBrk="1" hangingPunct="1">
              <a:spcBef>
                <a:spcPts val="1800"/>
              </a:spcBef>
            </a:pPr>
            <a:r>
              <a:rPr lang="el-GR" sz="2400" dirty="0" smtClean="0">
                <a:cs typeface="Arial" panose="020B0604020202020204" pitchFamily="34" charset="0"/>
              </a:rPr>
              <a:t>Οι φυσικές βαφές προέρχονται κυρίως </a:t>
            </a:r>
            <a:r>
              <a:rPr lang="el-GR" sz="2400" b="1" dirty="0" smtClean="0">
                <a:cs typeface="Arial" panose="020B0604020202020204" pitchFamily="34" charset="0"/>
              </a:rPr>
              <a:t>από φυτά και έντομα</a:t>
            </a:r>
            <a:r>
              <a:rPr lang="el-GR" sz="2400" dirty="0" smtClean="0">
                <a:cs typeface="Arial" panose="020B0604020202020204" pitchFamily="34" charset="0"/>
              </a:rPr>
              <a:t> και εφαρμόζονται με την μορφή υδατικών διαλυμάτων.</a:t>
            </a:r>
          </a:p>
          <a:p>
            <a:pPr eaLnBrk="1" hangingPunct="1">
              <a:spcBef>
                <a:spcPts val="1800"/>
              </a:spcBef>
            </a:pPr>
            <a:r>
              <a:rPr lang="el-GR" sz="2400" dirty="0" smtClean="0">
                <a:cs typeface="Arial" panose="020B0604020202020204" pitchFamily="34" charset="0"/>
              </a:rPr>
              <a:t>Οι φυσικές βαφές ταξινομούνται σε 4 βασικές κατηγορίες, κόκκινες, κίτρινες, μπλε και καφέ ενώ τα υπόλοιπα χρώματα προκύπτουν από μίγματα αυτών.</a:t>
            </a:r>
          </a:p>
          <a:p>
            <a:pPr eaLnBrk="1" hangingPunct="1">
              <a:spcBef>
                <a:spcPts val="1800"/>
              </a:spcBef>
            </a:pPr>
            <a:r>
              <a:rPr lang="el-GR" sz="2400" dirty="0" smtClean="0">
                <a:cs typeface="Arial" panose="020B0604020202020204" pitchFamily="34" charset="0"/>
              </a:rPr>
              <a:t>Το </a:t>
            </a:r>
            <a:r>
              <a:rPr lang="en-US" sz="2400" dirty="0" smtClean="0">
                <a:cs typeface="Arial" panose="020B0604020202020204" pitchFamily="34" charset="0"/>
              </a:rPr>
              <a:t>indigo</a:t>
            </a:r>
            <a:r>
              <a:rPr lang="el-GR" sz="2400" dirty="0" smtClean="0">
                <a:cs typeface="Arial" panose="020B0604020202020204" pitchFamily="34" charset="0"/>
              </a:rPr>
              <a:t> που προέρχεται από τα φυτά του γένους </a:t>
            </a:r>
            <a:r>
              <a:rPr lang="en-US" sz="2400" i="1" dirty="0" smtClean="0">
                <a:cs typeface="Arial" panose="020B0604020202020204" pitchFamily="34" charset="0"/>
              </a:rPr>
              <a:t>Indigofera</a:t>
            </a:r>
            <a:r>
              <a:rPr lang="el-GR" sz="2400" dirty="0" smtClean="0">
                <a:cs typeface="Arial" panose="020B0604020202020204" pitchFamily="34" charset="0"/>
              </a:rPr>
              <a:t> και το</a:t>
            </a:r>
            <a:r>
              <a:rPr lang="en-US" sz="2400" dirty="0" err="1" smtClean="0">
                <a:cs typeface="Arial" panose="020B0604020202020204" pitchFamily="34" charset="0"/>
              </a:rPr>
              <a:t>Tyrian</a:t>
            </a:r>
            <a:r>
              <a:rPr lang="en-US" sz="2400" dirty="0" smtClean="0">
                <a:cs typeface="Arial" panose="020B0604020202020204" pitchFamily="34" charset="0"/>
              </a:rPr>
              <a:t> purple</a:t>
            </a:r>
            <a:r>
              <a:rPr lang="el-GR" sz="2400" dirty="0" smtClean="0">
                <a:cs typeface="Arial" panose="020B0604020202020204" pitchFamily="34" charset="0"/>
              </a:rPr>
              <a:t> που προέρχεται από τα μαλάκια </a:t>
            </a:r>
            <a:r>
              <a:rPr lang="en-US" sz="2400" i="1" dirty="0" smtClean="0">
                <a:cs typeface="Arial" panose="020B0604020202020204" pitchFamily="34" charset="0"/>
              </a:rPr>
              <a:t>Bolinus </a:t>
            </a:r>
            <a:r>
              <a:rPr lang="en-US" sz="2400" i="1" dirty="0" err="1" smtClean="0">
                <a:cs typeface="Arial" panose="020B0604020202020204" pitchFamily="34" charset="0"/>
              </a:rPr>
              <a:t>Brandaris</a:t>
            </a:r>
            <a:r>
              <a:rPr lang="el-GR" sz="2400" dirty="0" smtClean="0">
                <a:cs typeface="Arial" panose="020B0604020202020204" pitchFamily="34" charset="0"/>
              </a:rPr>
              <a:t>, είναι δυο από τις παλαιότερες βαφές γνωστές για την ένταση του χρώματος και την αντοχή τους στο χρόνο.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18364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defRPr/>
            </a:pPr>
            <a:r>
              <a:rPr lang="el-GR" sz="3600" b="1" dirty="0" smtClean="0">
                <a:solidFill>
                  <a:schemeClr val="accent4">
                    <a:lumMod val="75000"/>
                  </a:schemeClr>
                </a:solidFill>
                <a:latin typeface="+mn-lt"/>
                <a:cs typeface="Arial" charset="0"/>
              </a:rPr>
              <a:t>Άμεσες βαφές (</a:t>
            </a:r>
            <a:r>
              <a:rPr lang="en-US" sz="3600" b="1" dirty="0" smtClean="0">
                <a:solidFill>
                  <a:schemeClr val="accent4">
                    <a:lumMod val="75000"/>
                  </a:schemeClr>
                </a:solidFill>
                <a:latin typeface="+mn-lt"/>
                <a:cs typeface="Arial" charset="0"/>
              </a:rPr>
              <a:t>direct dyes)</a:t>
            </a:r>
            <a:endParaRPr lang="el-GR" sz="3600" b="1" dirty="0" smtClean="0">
              <a:solidFill>
                <a:schemeClr val="accent4">
                  <a:lumMod val="75000"/>
                </a:schemeClr>
              </a:solidFill>
              <a:latin typeface="+mn-lt"/>
              <a:cs typeface="Arial" charset="0"/>
            </a:endParaRPr>
          </a:p>
        </p:txBody>
      </p:sp>
      <p:sp>
        <p:nvSpPr>
          <p:cNvPr id="32771" name="Content Placeholder 2"/>
          <p:cNvSpPr>
            <a:spLocks noGrp="1"/>
          </p:cNvSpPr>
          <p:nvPr>
            <p:ph idx="1"/>
          </p:nvPr>
        </p:nvSpPr>
        <p:spPr/>
        <p:txBody>
          <a:bodyPr/>
          <a:lstStyle/>
          <a:p>
            <a:pPr eaLnBrk="1" hangingPunct="1">
              <a:spcBef>
                <a:spcPts val="1800"/>
              </a:spcBef>
            </a:pPr>
            <a:r>
              <a:rPr lang="el-GR" sz="2400" dirty="0" smtClean="0">
                <a:cs typeface="Arial" panose="020B0604020202020204" pitchFamily="34" charset="0"/>
              </a:rPr>
              <a:t>Μεγάλα, γραμμικά, </a:t>
            </a:r>
            <a:r>
              <a:rPr lang="el-GR" sz="2400" dirty="0" err="1" smtClean="0">
                <a:cs typeface="Arial" panose="020B0604020202020204" pitchFamily="34" charset="0"/>
              </a:rPr>
              <a:t>υδατοδιαλυτά</a:t>
            </a:r>
            <a:r>
              <a:rPr lang="el-GR" sz="2400" dirty="0" smtClean="0">
                <a:cs typeface="Arial" panose="020B0604020202020204" pitchFamily="34" charset="0"/>
              </a:rPr>
              <a:t> μόρια. </a:t>
            </a:r>
          </a:p>
          <a:p>
            <a:pPr eaLnBrk="1" hangingPunct="1">
              <a:spcBef>
                <a:spcPts val="1800"/>
              </a:spcBef>
            </a:pPr>
            <a:r>
              <a:rPr lang="el-GR" sz="2400" dirty="0" smtClean="0">
                <a:cs typeface="Arial" panose="020B0604020202020204" pitchFamily="34" charset="0"/>
              </a:rPr>
              <a:t>Βάφουν </a:t>
            </a:r>
            <a:r>
              <a:rPr lang="el-GR" sz="2400" dirty="0" err="1" smtClean="0">
                <a:cs typeface="Arial" panose="020B0604020202020204" pitchFamily="34" charset="0"/>
              </a:rPr>
              <a:t>κυτταρινικές</a:t>
            </a:r>
            <a:r>
              <a:rPr lang="el-GR" sz="2400" dirty="0" smtClean="0">
                <a:cs typeface="Arial" panose="020B0604020202020204" pitchFamily="34" charset="0"/>
              </a:rPr>
              <a:t> ίνες χωρίς την προσθήκη στερεωτικών καθώς οι </a:t>
            </a:r>
            <a:r>
              <a:rPr lang="el-GR" sz="2400" dirty="0" err="1" smtClean="0">
                <a:cs typeface="Arial" panose="020B0604020202020204" pitchFamily="34" charset="0"/>
              </a:rPr>
              <a:t>υδροξυλομάδες</a:t>
            </a:r>
            <a:r>
              <a:rPr lang="el-GR" sz="2400" dirty="0" smtClean="0">
                <a:cs typeface="Arial" panose="020B0604020202020204" pitchFamily="34" charset="0"/>
              </a:rPr>
              <a:t> του </a:t>
            </a:r>
            <a:r>
              <a:rPr lang="el-GR" sz="2400" dirty="0" err="1" smtClean="0">
                <a:cs typeface="Arial" panose="020B0604020202020204" pitchFamily="34" charset="0"/>
              </a:rPr>
              <a:t>κυτταρινικού</a:t>
            </a:r>
            <a:r>
              <a:rPr lang="el-GR" sz="2400" dirty="0" smtClean="0">
                <a:cs typeface="Arial" panose="020B0604020202020204" pitchFamily="34" charset="0"/>
              </a:rPr>
              <a:t> πολυμερούς σχηματίζουν δεσμούς υδρογόνου με τις πολικές </a:t>
            </a:r>
            <a:r>
              <a:rPr lang="el-GR" sz="2400" dirty="0" err="1" smtClean="0">
                <a:cs typeface="Arial" panose="020B0604020202020204" pitchFamily="34" charset="0"/>
              </a:rPr>
              <a:t>αυξόχρωμες</a:t>
            </a:r>
            <a:r>
              <a:rPr lang="el-GR" sz="2400" dirty="0" smtClean="0">
                <a:cs typeface="Arial" panose="020B0604020202020204" pitchFamily="34" charset="0"/>
              </a:rPr>
              <a:t> ομάδες της βαφής.</a:t>
            </a:r>
          </a:p>
          <a:p>
            <a:pPr eaLnBrk="1" hangingPunct="1">
              <a:spcBef>
                <a:spcPts val="1800"/>
              </a:spcBef>
            </a:pPr>
            <a:r>
              <a:rPr lang="el-GR" sz="2400" dirty="0" smtClean="0">
                <a:cs typeface="Arial" panose="020B0604020202020204" pitchFamily="34" charset="0"/>
              </a:rPr>
              <a:t>Ενώνονται με τις ίνες με δευτερεύοντες δεσμούς υδρογόνου και </a:t>
            </a:r>
            <a:r>
              <a:rPr lang="en-US" sz="2400" dirty="0" smtClean="0">
                <a:cs typeface="Arial" panose="020B0604020202020204" pitchFamily="34" charset="0"/>
              </a:rPr>
              <a:t>van der Waals</a:t>
            </a:r>
            <a:r>
              <a:rPr lang="el-GR" sz="2400" dirty="0" smtClean="0">
                <a:cs typeface="Arial" panose="020B0604020202020204" pitchFamily="34" charset="0"/>
              </a:rPr>
              <a:t>.</a:t>
            </a:r>
          </a:p>
        </p:txBody>
      </p:sp>
      <p:pic>
        <p:nvPicPr>
          <p:cNvPr id="32772" name="Picture 4" descr="DSC00569"/>
          <p:cNvPicPr>
            <a:picLocks noChangeAspect="1" noChangeArrowheads="1"/>
          </p:cNvPicPr>
          <p:nvPr/>
        </p:nvPicPr>
        <p:blipFill>
          <a:blip r:embed="rId3">
            <a:lum bright="2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89088" y="4733925"/>
            <a:ext cx="5965825" cy="17859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259787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latin typeface="+mn-lt"/>
                <a:cs typeface="Arial" pitchFamily="34" charset="0"/>
              </a:rPr>
              <a:t>Άμεσες βαφές (</a:t>
            </a:r>
            <a:r>
              <a:rPr lang="en-US" sz="4400" b="1" dirty="0" smtClean="0">
                <a:solidFill>
                  <a:schemeClr val="accent4">
                    <a:lumMod val="75000"/>
                  </a:schemeClr>
                </a:solidFill>
                <a:latin typeface="+mn-lt"/>
                <a:cs typeface="Arial" pitchFamily="34" charset="0"/>
              </a:rPr>
              <a:t>direct dyes)</a:t>
            </a:r>
            <a:r>
              <a:rPr lang="el-GR" b="1" dirty="0" smtClean="0">
                <a:solidFill>
                  <a:schemeClr val="accent4">
                    <a:lumMod val="75000"/>
                  </a:schemeClr>
                </a:solidFill>
                <a:latin typeface="+mn-lt"/>
                <a:cs typeface="Arial" pitchFamily="34" charset="0"/>
              </a:rPr>
              <a:t/>
            </a:r>
            <a:br>
              <a:rPr lang="el-GR" b="1" dirty="0" smtClean="0">
                <a:solidFill>
                  <a:schemeClr val="accent4">
                    <a:lumMod val="75000"/>
                  </a:schemeClr>
                </a:solidFill>
                <a:latin typeface="+mn-lt"/>
                <a:cs typeface="Arial" pitchFamily="34" charset="0"/>
              </a:rPr>
            </a:br>
            <a:r>
              <a:rPr lang="el-GR" sz="3600" b="0" dirty="0" smtClean="0">
                <a:solidFill>
                  <a:schemeClr val="accent4">
                    <a:lumMod val="75000"/>
                  </a:schemeClr>
                </a:solidFill>
                <a:latin typeface="+mn-lt"/>
                <a:cs typeface="Arial" pitchFamily="34" charset="0"/>
              </a:rPr>
              <a:t>(1 από 4)</a:t>
            </a:r>
          </a:p>
        </p:txBody>
      </p:sp>
      <p:grpSp>
        <p:nvGrpSpPr>
          <p:cNvPr id="3" name="Ομάδα 2" title="Λουτρό βαφής"/>
          <p:cNvGrpSpPr/>
          <p:nvPr/>
        </p:nvGrpSpPr>
        <p:grpSpPr>
          <a:xfrm>
            <a:off x="1871663" y="2593906"/>
            <a:ext cx="5400675" cy="2520950"/>
            <a:chOff x="1835150" y="3068638"/>
            <a:chExt cx="5400675" cy="2520950"/>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2411413" y="3213100"/>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348038" y="32131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067175"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4500563" y="32131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5003800"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5580063" y="3213100"/>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3059113" y="40052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795963" y="3860800"/>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Rectangle 13"/>
            <p:cNvSpPr/>
            <p:nvPr/>
          </p:nvSpPr>
          <p:spPr>
            <a:xfrm>
              <a:off x="2843213" y="5013325"/>
              <a:ext cx="3457575"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5" name="Isosceles Triangle 14"/>
            <p:cNvSpPr/>
            <p:nvPr/>
          </p:nvSpPr>
          <p:spPr>
            <a:xfrm>
              <a:off x="2987675" y="50133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5854" name="TextBox 15"/>
            <p:cNvSpPr txBox="1">
              <a:spLocks noChangeArrowheads="1"/>
            </p:cNvSpPr>
            <p:nvPr/>
          </p:nvSpPr>
          <p:spPr bwMode="auto">
            <a:xfrm>
              <a:off x="3779838" y="5084763"/>
              <a:ext cx="2376487" cy="461962"/>
            </a:xfrm>
            <a:prstGeom prst="rect">
              <a:avLst/>
            </a:prstGeom>
            <a:noFill/>
            <a:ln w="9525">
              <a:noFill/>
              <a:miter lim="800000"/>
              <a:headEnd/>
              <a:tailEnd/>
            </a:ln>
          </p:spPr>
          <p:txBody>
            <a:bodyPr>
              <a:spAutoFit/>
            </a:bodyPr>
            <a:lstStyle/>
            <a:p>
              <a:pPr>
                <a:defRPr/>
              </a:pPr>
              <a:r>
                <a:rPr lang="el-GR" sz="2400" b="1" dirty="0">
                  <a:solidFill>
                    <a:prstClr val="black"/>
                  </a:solidFill>
                  <a:latin typeface="Calibri"/>
                  <a:cs typeface="Arial" charset="0"/>
                </a:rPr>
                <a:t>Μόριο βαφής</a:t>
              </a:r>
            </a:p>
          </p:txBody>
        </p:sp>
      </p:grpSp>
      <p:sp>
        <p:nvSpPr>
          <p:cNvPr id="16" name="15 - TextBox"/>
          <p:cNvSpPr txBox="1"/>
          <p:nvPr/>
        </p:nvSpPr>
        <p:spPr>
          <a:xfrm>
            <a:off x="1871663" y="1993741"/>
            <a:ext cx="1872208" cy="400110"/>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Λουτρό βαφής</a:t>
            </a:r>
          </a:p>
        </p:txBody>
      </p:sp>
      <p:sp>
        <p:nvSpPr>
          <p:cNvPr id="4" name="TextBox 3"/>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4057132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hangingPunct="1">
              <a:defRPr/>
            </a:pPr>
            <a:r>
              <a:rPr lang="el-GR" b="1" dirty="0" smtClean="0">
                <a:solidFill>
                  <a:schemeClr val="accent4">
                    <a:lumMod val="75000"/>
                  </a:schemeClr>
                </a:solidFill>
                <a:latin typeface="+mn-lt"/>
                <a:cs typeface="Arial" pitchFamily="34" charset="0"/>
              </a:rPr>
              <a:t>Άμεσες βαφές (</a:t>
            </a:r>
            <a:r>
              <a:rPr lang="en-US" b="1" dirty="0" smtClean="0">
                <a:solidFill>
                  <a:schemeClr val="accent4">
                    <a:lumMod val="75000"/>
                  </a:schemeClr>
                </a:solidFill>
                <a:latin typeface="+mn-lt"/>
                <a:cs typeface="Arial" pitchFamily="34" charset="0"/>
              </a:rPr>
              <a:t>direct dyes)</a:t>
            </a:r>
            <a:r>
              <a:rPr lang="el-GR" b="1" dirty="0" smtClean="0">
                <a:solidFill>
                  <a:schemeClr val="accent4">
                    <a:lumMod val="75000"/>
                  </a:schemeClr>
                </a:solidFill>
                <a:latin typeface="+mn-lt"/>
                <a:cs typeface="Arial" pitchFamily="34" charset="0"/>
              </a:rPr>
              <a:t/>
            </a:r>
            <a:br>
              <a:rPr lang="el-GR" b="1" dirty="0" smtClean="0">
                <a:solidFill>
                  <a:schemeClr val="accent4">
                    <a:lumMod val="75000"/>
                  </a:schemeClr>
                </a:solidFill>
                <a:latin typeface="+mn-lt"/>
                <a:cs typeface="Arial" pitchFamily="34" charset="0"/>
              </a:rPr>
            </a:br>
            <a:r>
              <a:rPr lang="el-GR" sz="3600" b="0" dirty="0" smtClean="0">
                <a:solidFill>
                  <a:schemeClr val="accent4">
                    <a:lumMod val="75000"/>
                  </a:schemeClr>
                </a:solidFill>
                <a:latin typeface="+mn-lt"/>
                <a:cs typeface="Arial" pitchFamily="34" charset="0"/>
              </a:rPr>
              <a:t>(2 από 4)</a:t>
            </a:r>
          </a:p>
        </p:txBody>
      </p:sp>
      <p:grpSp>
        <p:nvGrpSpPr>
          <p:cNvPr id="3" name="Ομάδα 2" title="Το ύφασμα προστίθεται στο λουτρό της βαφής"/>
          <p:cNvGrpSpPr/>
          <p:nvPr/>
        </p:nvGrpSpPr>
        <p:grpSpPr>
          <a:xfrm>
            <a:off x="1871663" y="1691345"/>
            <a:ext cx="5400675" cy="3960813"/>
            <a:chOff x="1835150" y="1628775"/>
            <a:chExt cx="5400675" cy="3960813"/>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2411413" y="3213100"/>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348038" y="32131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067175"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4500563" y="32131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5003800"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5580063" y="3213100"/>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3059113" y="40052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795963" y="3860800"/>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Rectangle 13"/>
            <p:cNvSpPr/>
            <p:nvPr/>
          </p:nvSpPr>
          <p:spPr>
            <a:xfrm>
              <a:off x="2843213" y="5013325"/>
              <a:ext cx="3457575"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5" name="Isosceles Triangle 14"/>
            <p:cNvSpPr/>
            <p:nvPr/>
          </p:nvSpPr>
          <p:spPr>
            <a:xfrm>
              <a:off x="2987675" y="50133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6878" name="TextBox 15"/>
            <p:cNvSpPr txBox="1">
              <a:spLocks noChangeArrowheads="1"/>
            </p:cNvSpPr>
            <p:nvPr/>
          </p:nvSpPr>
          <p:spPr bwMode="auto">
            <a:xfrm>
              <a:off x="3779838" y="5084763"/>
              <a:ext cx="2376487" cy="461962"/>
            </a:xfrm>
            <a:prstGeom prst="rect">
              <a:avLst/>
            </a:prstGeom>
            <a:noFill/>
            <a:ln w="9525">
              <a:noFill/>
              <a:miter lim="800000"/>
              <a:headEnd/>
              <a:tailEnd/>
            </a:ln>
          </p:spPr>
          <p:txBody>
            <a:bodyPr>
              <a:spAutoFit/>
            </a:bodyPr>
            <a:lstStyle/>
            <a:p>
              <a:pPr>
                <a:defRPr/>
              </a:pPr>
              <a:r>
                <a:rPr lang="el-GR" sz="2400" b="1" dirty="0">
                  <a:solidFill>
                    <a:prstClr val="black"/>
                  </a:solidFill>
                  <a:latin typeface="Calibri"/>
                  <a:cs typeface="Arial" charset="0"/>
                </a:rPr>
                <a:t>Μόριο βαφής</a:t>
              </a:r>
            </a:p>
          </p:txBody>
        </p:sp>
        <p:sp>
          <p:nvSpPr>
            <p:cNvPr id="17" name="Parallelogram 16"/>
            <p:cNvSpPr/>
            <p:nvPr/>
          </p:nvSpPr>
          <p:spPr>
            <a:xfrm>
              <a:off x="3419475" y="1628775"/>
              <a:ext cx="2305050" cy="1439863"/>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6372225" y="32131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36881" name="TextBox 18"/>
          <p:cNvSpPr txBox="1">
            <a:spLocks noChangeArrowheads="1"/>
          </p:cNvSpPr>
          <p:nvPr/>
        </p:nvSpPr>
        <p:spPr bwMode="auto">
          <a:xfrm>
            <a:off x="828452" y="1524890"/>
            <a:ext cx="2700561"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Το ύφασμα προστίθεται στο λουτρό της βαφής</a:t>
            </a:r>
          </a:p>
        </p:txBody>
      </p:sp>
      <p:sp>
        <p:nvSpPr>
          <p:cNvPr id="20" name="TextBox 19"/>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678264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cs typeface="Arial" pitchFamily="34" charset="0"/>
              </a:rPr>
              <a:t>Άμεσες βαφές (</a:t>
            </a:r>
            <a:r>
              <a:rPr lang="en-US" sz="4400" b="1" dirty="0" smtClean="0">
                <a:solidFill>
                  <a:schemeClr val="accent4">
                    <a:lumMod val="75000"/>
                  </a:schemeClr>
                </a:solidFill>
                <a:cs typeface="Arial" pitchFamily="34" charset="0"/>
              </a:rPr>
              <a:t>direct dyes)</a:t>
            </a:r>
            <a:r>
              <a:rPr lang="el-GR" b="1" dirty="0" smtClean="0">
                <a:solidFill>
                  <a:schemeClr val="accent4">
                    <a:lumMod val="75000"/>
                  </a:schemeClr>
                </a:solidFill>
                <a:cs typeface="Arial" pitchFamily="34" charset="0"/>
              </a:rPr>
              <a:t/>
            </a:r>
            <a:br>
              <a:rPr lang="el-GR" b="1" dirty="0" smtClean="0">
                <a:solidFill>
                  <a:schemeClr val="accent4">
                    <a:lumMod val="75000"/>
                  </a:schemeClr>
                </a:solidFill>
                <a:cs typeface="Arial" pitchFamily="34" charset="0"/>
              </a:rPr>
            </a:br>
            <a:r>
              <a:rPr lang="el-GR" sz="3600" b="0" dirty="0" smtClean="0">
                <a:solidFill>
                  <a:schemeClr val="accent4">
                    <a:lumMod val="75000"/>
                  </a:schemeClr>
                </a:solidFill>
                <a:cs typeface="Arial" pitchFamily="34" charset="0"/>
              </a:rPr>
              <a:t>(3 από 4)</a:t>
            </a:r>
            <a:endParaRPr lang="el-GR" sz="3600" b="0" dirty="0" smtClean="0">
              <a:solidFill>
                <a:schemeClr val="accent4">
                  <a:lumMod val="75000"/>
                </a:schemeClr>
              </a:solidFill>
              <a:latin typeface="+mn-lt"/>
              <a:cs typeface="Arial" pitchFamily="34" charset="0"/>
            </a:endParaRPr>
          </a:p>
        </p:txBody>
      </p:sp>
      <p:grpSp>
        <p:nvGrpSpPr>
          <p:cNvPr id="3" name="Ομάδα 2" title="Η βαφή εισχωρεί στο ύφασμα"/>
          <p:cNvGrpSpPr/>
          <p:nvPr/>
        </p:nvGrpSpPr>
        <p:grpSpPr>
          <a:xfrm>
            <a:off x="1871663" y="2429616"/>
            <a:ext cx="5400675" cy="2520950"/>
            <a:chOff x="1835150" y="3068638"/>
            <a:chExt cx="5400675" cy="2520950"/>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2411413" y="3213100"/>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635375" y="3284538"/>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067175" y="40052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4500563" y="32131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5003800"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5292725" y="32131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3276600" y="3933825"/>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435600" y="37893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Rectangle 13"/>
            <p:cNvSpPr/>
            <p:nvPr/>
          </p:nvSpPr>
          <p:spPr>
            <a:xfrm>
              <a:off x="2843213" y="5013325"/>
              <a:ext cx="3457575"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5" name="Isosceles Triangle 14"/>
            <p:cNvSpPr/>
            <p:nvPr/>
          </p:nvSpPr>
          <p:spPr>
            <a:xfrm>
              <a:off x="2987675" y="50133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7902" name="TextBox 15"/>
            <p:cNvSpPr txBox="1">
              <a:spLocks noChangeArrowheads="1"/>
            </p:cNvSpPr>
            <p:nvPr/>
          </p:nvSpPr>
          <p:spPr bwMode="auto">
            <a:xfrm>
              <a:off x="3779838" y="5084763"/>
              <a:ext cx="2376487" cy="461962"/>
            </a:xfrm>
            <a:prstGeom prst="rect">
              <a:avLst/>
            </a:prstGeom>
            <a:noFill/>
            <a:ln w="9525">
              <a:noFill/>
              <a:miter lim="800000"/>
              <a:headEnd/>
              <a:tailEnd/>
            </a:ln>
          </p:spPr>
          <p:txBody>
            <a:bodyPr>
              <a:spAutoFit/>
            </a:bodyPr>
            <a:lstStyle/>
            <a:p>
              <a:pPr>
                <a:defRPr/>
              </a:pPr>
              <a:r>
                <a:rPr lang="el-GR" sz="2400" b="1" dirty="0">
                  <a:solidFill>
                    <a:prstClr val="black"/>
                  </a:solidFill>
                  <a:latin typeface="Calibri"/>
                  <a:cs typeface="Arial" charset="0"/>
                </a:rPr>
                <a:t>Μόριο βαφής</a:t>
              </a:r>
            </a:p>
          </p:txBody>
        </p:sp>
        <p:sp>
          <p:nvSpPr>
            <p:cNvPr id="17" name="Parallelogram 16"/>
            <p:cNvSpPr/>
            <p:nvPr/>
          </p:nvSpPr>
          <p:spPr>
            <a:xfrm>
              <a:off x="3348038" y="3141663"/>
              <a:ext cx="2303462" cy="1439862"/>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6372225" y="32131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37905" name="TextBox 18"/>
          <p:cNvSpPr txBox="1">
            <a:spLocks noChangeArrowheads="1"/>
          </p:cNvSpPr>
          <p:nvPr/>
        </p:nvSpPr>
        <p:spPr bwMode="auto">
          <a:xfrm>
            <a:off x="1871663" y="1628800"/>
            <a:ext cx="2071688"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cs typeface="Arial" charset="0"/>
              </a:rPr>
              <a:t>Η βαφή εισχωρεί στο ύφασμα</a:t>
            </a:r>
          </a:p>
        </p:txBody>
      </p:sp>
      <p:sp>
        <p:nvSpPr>
          <p:cNvPr id="20" name="TextBox 19"/>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3825202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defRPr/>
            </a:pPr>
            <a:r>
              <a:rPr lang="el-GR" b="1" dirty="0" smtClean="0">
                <a:solidFill>
                  <a:schemeClr val="accent4">
                    <a:lumMod val="75000"/>
                  </a:schemeClr>
                </a:solidFill>
                <a:cs typeface="Arial" pitchFamily="34" charset="0"/>
              </a:rPr>
              <a:t>Άμεσες βαφές (</a:t>
            </a:r>
            <a:r>
              <a:rPr lang="en-US" b="1" dirty="0" smtClean="0">
                <a:solidFill>
                  <a:schemeClr val="accent4">
                    <a:lumMod val="75000"/>
                  </a:schemeClr>
                </a:solidFill>
                <a:cs typeface="Arial" pitchFamily="34" charset="0"/>
              </a:rPr>
              <a:t>direct dyes)</a:t>
            </a:r>
            <a:r>
              <a:rPr lang="el-GR" b="1" dirty="0" smtClean="0">
                <a:solidFill>
                  <a:schemeClr val="accent4">
                    <a:lumMod val="75000"/>
                  </a:schemeClr>
                </a:solidFill>
                <a:cs typeface="Arial" pitchFamily="34" charset="0"/>
              </a:rPr>
              <a:t/>
            </a:r>
            <a:br>
              <a:rPr lang="el-GR" b="1" dirty="0" smtClean="0">
                <a:solidFill>
                  <a:schemeClr val="accent4">
                    <a:lumMod val="75000"/>
                  </a:schemeClr>
                </a:solidFill>
                <a:cs typeface="Arial" pitchFamily="34" charset="0"/>
              </a:rPr>
            </a:br>
            <a:r>
              <a:rPr lang="el-GR" sz="3600" b="0" dirty="0" smtClean="0">
                <a:solidFill>
                  <a:schemeClr val="accent4">
                    <a:lumMod val="75000"/>
                  </a:schemeClr>
                </a:solidFill>
                <a:cs typeface="Arial" pitchFamily="34" charset="0"/>
              </a:rPr>
              <a:t>(4 από 4)</a:t>
            </a:r>
            <a:endParaRPr lang="el-GR" sz="3600" b="0" dirty="0" smtClean="0">
              <a:solidFill>
                <a:schemeClr val="accent4">
                  <a:lumMod val="75000"/>
                </a:schemeClr>
              </a:solidFill>
              <a:latin typeface="+mn-lt"/>
              <a:cs typeface="Arial" charset="0"/>
            </a:endParaRPr>
          </a:p>
        </p:txBody>
      </p:sp>
      <p:grpSp>
        <p:nvGrpSpPr>
          <p:cNvPr id="3" name="Ομάδα 2" title="Το ύφασμα βάφεται"/>
          <p:cNvGrpSpPr/>
          <p:nvPr/>
        </p:nvGrpSpPr>
        <p:grpSpPr>
          <a:xfrm>
            <a:off x="2106613" y="1703871"/>
            <a:ext cx="5400675" cy="3960813"/>
            <a:chOff x="1835150" y="1628775"/>
            <a:chExt cx="5400675" cy="3960813"/>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2411413" y="3213100"/>
              <a:ext cx="504825" cy="503238"/>
            </a:xfrm>
            <a:prstGeom prst="triangl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3059113" y="40052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Rectangle 13"/>
            <p:cNvSpPr/>
            <p:nvPr/>
          </p:nvSpPr>
          <p:spPr>
            <a:xfrm>
              <a:off x="2843213" y="5013325"/>
              <a:ext cx="3457575"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5" name="Isosceles Triangle 14"/>
            <p:cNvSpPr/>
            <p:nvPr/>
          </p:nvSpPr>
          <p:spPr>
            <a:xfrm>
              <a:off x="2987675" y="50133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8920" name="TextBox 15"/>
            <p:cNvSpPr txBox="1">
              <a:spLocks noChangeArrowheads="1"/>
            </p:cNvSpPr>
            <p:nvPr/>
          </p:nvSpPr>
          <p:spPr bwMode="auto">
            <a:xfrm>
              <a:off x="3779838" y="5084763"/>
              <a:ext cx="2376487" cy="461962"/>
            </a:xfrm>
            <a:prstGeom prst="rect">
              <a:avLst/>
            </a:prstGeom>
            <a:noFill/>
            <a:ln w="9525">
              <a:noFill/>
              <a:miter lim="800000"/>
              <a:headEnd/>
              <a:tailEnd/>
            </a:ln>
          </p:spPr>
          <p:txBody>
            <a:bodyPr>
              <a:spAutoFit/>
            </a:bodyPr>
            <a:lstStyle/>
            <a:p>
              <a:pPr>
                <a:defRPr/>
              </a:pPr>
              <a:r>
                <a:rPr lang="el-GR" sz="2400" b="1" dirty="0">
                  <a:solidFill>
                    <a:prstClr val="black"/>
                  </a:solidFill>
                  <a:latin typeface="Calibri"/>
                  <a:cs typeface="Arial" charset="0"/>
                </a:rPr>
                <a:t>Μόριο βαφής</a:t>
              </a:r>
            </a:p>
          </p:txBody>
        </p:sp>
        <p:sp>
          <p:nvSpPr>
            <p:cNvPr id="17" name="Parallelogram 16"/>
            <p:cNvSpPr/>
            <p:nvPr/>
          </p:nvSpPr>
          <p:spPr>
            <a:xfrm>
              <a:off x="3419475" y="1628775"/>
              <a:ext cx="2305050" cy="1439863"/>
            </a:xfrm>
            <a:prstGeom prst="parallelogram">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6372225" y="32131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38923" name="TextBox 18"/>
          <p:cNvSpPr txBox="1">
            <a:spLocks noChangeArrowheads="1"/>
          </p:cNvSpPr>
          <p:nvPr/>
        </p:nvSpPr>
        <p:spPr bwMode="auto">
          <a:xfrm>
            <a:off x="2106613" y="1652045"/>
            <a:ext cx="1392238"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cs typeface="Arial" charset="0"/>
              </a:rPr>
              <a:t>Το ύφασμα βάφεται</a:t>
            </a:r>
          </a:p>
        </p:txBody>
      </p:sp>
      <p:sp>
        <p:nvSpPr>
          <p:cNvPr id="16" name="TextBox 15"/>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3313913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Όξινες βαφές</a:t>
            </a:r>
          </a:p>
        </p:txBody>
      </p:sp>
      <p:sp>
        <p:nvSpPr>
          <p:cNvPr id="37891" name="Content Placeholder 2"/>
          <p:cNvSpPr>
            <a:spLocks noGrp="1"/>
          </p:cNvSpPr>
          <p:nvPr>
            <p:ph idx="1"/>
          </p:nvPr>
        </p:nvSpPr>
        <p:spPr>
          <a:xfrm>
            <a:off x="457200" y="1196752"/>
            <a:ext cx="8229600" cy="5661248"/>
          </a:xfrm>
        </p:spPr>
        <p:txBody>
          <a:bodyPr>
            <a:noAutofit/>
          </a:bodyPr>
          <a:lstStyle/>
          <a:p>
            <a:pPr marL="273050" indent="-273050" eaLnBrk="1" hangingPunct="1">
              <a:spcBef>
                <a:spcPts val="1800"/>
              </a:spcBef>
            </a:pPr>
            <a:r>
              <a:rPr lang="el-GR" sz="2400" dirty="0" smtClean="0">
                <a:cs typeface="Arial" panose="020B0604020202020204" pitchFamily="34" charset="0"/>
              </a:rPr>
              <a:t>Χρησιμοποιούνται κυρίως σε ζωικές ίνες. </a:t>
            </a:r>
          </a:p>
          <a:p>
            <a:pPr marL="273050" indent="-273050" eaLnBrk="1" hangingPunct="1">
              <a:spcBef>
                <a:spcPts val="1800"/>
              </a:spcBef>
            </a:pPr>
            <a:r>
              <a:rPr lang="el-GR" sz="2400" dirty="0" smtClean="0">
                <a:cs typeface="Arial" panose="020B0604020202020204" pitchFamily="34" charset="0"/>
              </a:rPr>
              <a:t>Το όνομα τους οφείλεται στην προσθήκη ενός οξέος (οξικό ή θειικό οξύ) στο λουτρό της βαφής.</a:t>
            </a:r>
          </a:p>
          <a:p>
            <a:pPr marL="273050" indent="-273050" eaLnBrk="1" hangingPunct="1">
              <a:spcBef>
                <a:spcPts val="1800"/>
              </a:spcBef>
            </a:pPr>
            <a:r>
              <a:rPr lang="el-GR" sz="2400" dirty="0" smtClean="0">
                <a:cs typeface="Arial" panose="020B0604020202020204" pitchFamily="34" charset="0"/>
              </a:rPr>
              <a:t>Η </a:t>
            </a:r>
            <a:r>
              <a:rPr lang="el-GR" sz="2400" dirty="0" err="1" smtClean="0">
                <a:cs typeface="Arial" panose="020B0604020202020204" pitchFamily="34" charset="0"/>
              </a:rPr>
              <a:t>αυξόχρωμη</a:t>
            </a:r>
            <a:r>
              <a:rPr lang="el-GR" sz="2400" dirty="0" smtClean="0">
                <a:cs typeface="Arial" panose="020B0604020202020204" pitchFamily="34" charset="0"/>
              </a:rPr>
              <a:t> ομάδα τους έχει όξινη αντίδραση που οφείλεται στην παρουσία </a:t>
            </a:r>
            <a:r>
              <a:rPr lang="el-GR" sz="2400" dirty="0" err="1" smtClean="0">
                <a:cs typeface="Arial" panose="020B0604020202020204" pitchFamily="34" charset="0"/>
              </a:rPr>
              <a:t>σουλφονικών</a:t>
            </a:r>
            <a:r>
              <a:rPr lang="el-GR" sz="2400" dirty="0" smtClean="0">
                <a:cs typeface="Arial" panose="020B0604020202020204" pitchFamily="34" charset="0"/>
              </a:rPr>
              <a:t> ομάδων </a:t>
            </a:r>
            <a:r>
              <a:rPr lang="el-GR" sz="2400" b="1" dirty="0" smtClean="0">
                <a:cs typeface="Arial" panose="020B0604020202020204" pitchFamily="34" charset="0"/>
              </a:rPr>
              <a:t>(-</a:t>
            </a:r>
            <a:r>
              <a:rPr lang="en-US" sz="2400" b="1" dirty="0" smtClean="0">
                <a:cs typeface="Arial" panose="020B0604020202020204" pitchFamily="34" charset="0"/>
              </a:rPr>
              <a:t>SO</a:t>
            </a:r>
            <a:r>
              <a:rPr lang="en-US" sz="2400" b="1" baseline="-25000" dirty="0" smtClean="0">
                <a:cs typeface="Arial" panose="020B0604020202020204" pitchFamily="34" charset="0"/>
              </a:rPr>
              <a:t>3</a:t>
            </a:r>
            <a:r>
              <a:rPr lang="en-US" sz="2400" b="1" dirty="0" smtClean="0">
                <a:cs typeface="Arial" panose="020B0604020202020204" pitchFamily="34" charset="0"/>
              </a:rPr>
              <a:t>H) </a:t>
            </a:r>
            <a:r>
              <a:rPr lang="el-GR" sz="2400" dirty="0" smtClean="0">
                <a:cs typeface="Arial" panose="020B0604020202020204" pitchFamily="34" charset="0"/>
              </a:rPr>
              <a:t>ή </a:t>
            </a:r>
            <a:r>
              <a:rPr lang="el-GR" sz="2400" dirty="0" err="1" smtClean="0">
                <a:cs typeface="Arial" panose="020B0604020202020204" pitchFamily="34" charset="0"/>
              </a:rPr>
              <a:t>νιτροομάδων</a:t>
            </a:r>
            <a:r>
              <a:rPr lang="el-GR" sz="2400" dirty="0" smtClean="0">
                <a:cs typeface="Arial" panose="020B0604020202020204" pitchFamily="34" charset="0"/>
              </a:rPr>
              <a:t> </a:t>
            </a:r>
            <a:r>
              <a:rPr lang="en-US" sz="2400" b="1" dirty="0" smtClean="0">
                <a:cs typeface="Arial" panose="020B0604020202020204" pitchFamily="34" charset="0"/>
              </a:rPr>
              <a:t>(-NO</a:t>
            </a:r>
            <a:r>
              <a:rPr lang="en-US" sz="2400" b="1" baseline="-25000" dirty="0" smtClean="0">
                <a:cs typeface="Arial" panose="020B0604020202020204" pitchFamily="34" charset="0"/>
              </a:rPr>
              <a:t>2</a:t>
            </a:r>
            <a:r>
              <a:rPr lang="en-US" sz="2400" b="1" dirty="0" smtClean="0">
                <a:cs typeface="Arial" panose="020B0604020202020204" pitchFamily="34" charset="0"/>
              </a:rPr>
              <a:t>)</a:t>
            </a:r>
            <a:r>
              <a:rPr lang="el-GR" sz="2400" dirty="0" smtClean="0">
                <a:cs typeface="Arial" panose="020B0604020202020204" pitchFamily="34" charset="0"/>
              </a:rPr>
              <a:t>.</a:t>
            </a:r>
          </a:p>
          <a:p>
            <a:pPr marL="273050" indent="-273050" eaLnBrk="1" hangingPunct="1">
              <a:spcBef>
                <a:spcPts val="1800"/>
              </a:spcBef>
            </a:pPr>
            <a:r>
              <a:rPr lang="el-GR" sz="2400" dirty="0" smtClean="0">
                <a:cs typeface="Arial" panose="020B0604020202020204" pitchFamily="34" charset="0"/>
              </a:rPr>
              <a:t>Ενώνονται με δεσμούς άλατος με τις </a:t>
            </a:r>
            <a:r>
              <a:rPr lang="el-GR" sz="2400" dirty="0" err="1" smtClean="0">
                <a:cs typeface="Arial" panose="020B0604020202020204" pitchFamily="34" charset="0"/>
              </a:rPr>
              <a:t>αμινομάδες</a:t>
            </a:r>
            <a:r>
              <a:rPr lang="el-GR" sz="2400" dirty="0" smtClean="0">
                <a:cs typeface="Arial" panose="020B0604020202020204" pitchFamily="34" charset="0"/>
              </a:rPr>
              <a:t> των πρωτεϊνικών ινών. </a:t>
            </a:r>
          </a:p>
          <a:p>
            <a:pPr marL="273050" indent="-273050" eaLnBrk="1" hangingPunct="1">
              <a:spcBef>
                <a:spcPts val="1800"/>
              </a:spcBef>
            </a:pPr>
            <a:r>
              <a:rPr lang="el-GR" sz="2400" dirty="0" smtClean="0">
                <a:cs typeface="Arial" panose="020B0604020202020204" pitchFamily="34" charset="0"/>
              </a:rPr>
              <a:t>Σχηματίζουν δεσμούς υδρογόνου, </a:t>
            </a:r>
            <a:r>
              <a:rPr lang="el-GR" sz="2400" dirty="0" err="1" smtClean="0">
                <a:cs typeface="Arial" panose="020B0604020202020204" pitchFamily="34" charset="0"/>
              </a:rPr>
              <a:t>διπόλου</a:t>
            </a:r>
            <a:r>
              <a:rPr lang="el-GR" sz="2400" dirty="0" smtClean="0">
                <a:cs typeface="Arial" panose="020B0604020202020204" pitchFamily="34" charset="0"/>
              </a:rPr>
              <a:t> και </a:t>
            </a:r>
            <a:r>
              <a:rPr lang="en-US" sz="2400" dirty="0" smtClean="0">
                <a:cs typeface="Arial" panose="020B0604020202020204" pitchFamily="34" charset="0"/>
              </a:rPr>
              <a:t>van der Waals </a:t>
            </a:r>
            <a:r>
              <a:rPr lang="el-GR" sz="2400" dirty="0" smtClean="0">
                <a:cs typeface="Arial" panose="020B0604020202020204" pitchFamily="34" charset="0"/>
              </a:rPr>
              <a:t>με τις ίνες.</a:t>
            </a:r>
          </a:p>
          <a:p>
            <a:pPr marL="273050" indent="-273050" eaLnBrk="1" hangingPunct="1">
              <a:spcBef>
                <a:spcPts val="1800"/>
              </a:spcBef>
            </a:pPr>
            <a:r>
              <a:rPr lang="el-GR" sz="2400" dirty="0" smtClean="0">
                <a:cs typeface="Arial" panose="020B0604020202020204" pitchFamily="34" charset="0"/>
              </a:rPr>
              <a:t>Η πλειοψηφία των βαφών που προέρχονται από έντομα είναι όξινες βαφές.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114951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solidFill>
                  <a:schemeClr val="accent4">
                    <a:lumMod val="75000"/>
                  </a:schemeClr>
                </a:solidFill>
              </a:rPr>
              <a:t>Cochineal</a:t>
            </a:r>
            <a:endParaRPr lang="el-GR" dirty="0">
              <a:solidFill>
                <a:schemeClr val="accent4">
                  <a:lumMod val="75000"/>
                </a:schemeClr>
              </a:solidFill>
            </a:endParaRPr>
          </a:p>
        </p:txBody>
      </p:sp>
      <p:pic>
        <p:nvPicPr>
          <p:cNvPr id="4" name="Εικόνα 3" title="Cochin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86" y="980728"/>
            <a:ext cx="2509239" cy="1916910"/>
          </a:xfrm>
          <a:prstGeom prst="rect">
            <a:avLst/>
          </a:prstGeom>
          <a:ln>
            <a:solidFill>
              <a:srgbClr val="7030A0"/>
            </a:solidFill>
          </a:ln>
        </p:spPr>
      </p:pic>
      <p:sp>
        <p:nvSpPr>
          <p:cNvPr id="7" name="Rectangle 8"/>
          <p:cNvSpPr/>
          <p:nvPr/>
        </p:nvSpPr>
        <p:spPr>
          <a:xfrm>
            <a:off x="272750" y="2897638"/>
            <a:ext cx="2644777"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4"/>
              </a:rPr>
              <a:t>Polish cochineal </a:t>
            </a:r>
            <a:r>
              <a:rPr lang="en-US" sz="1200" dirty="0" err="1">
                <a:solidFill>
                  <a:prstClr val="black">
                    <a:lumMod val="65000"/>
                    <a:lumOff val="35000"/>
                  </a:prstClr>
                </a:solidFill>
                <a:latin typeface="Calibri"/>
                <a:hlinkClick r:id="rId4"/>
              </a:rPr>
              <a:t>closeup</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a:solidFill>
                  <a:prstClr val="black">
                    <a:lumMod val="65000"/>
                    <a:lumOff val="35000"/>
                  </a:prstClr>
                </a:solidFill>
                <a:latin typeface="Calibri"/>
              </a:rPr>
              <a:t>Kpalion</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1" name="8 - TextBox"/>
          <p:cNvSpPr txBox="1">
            <a:spLocks noChangeArrowheads="1"/>
          </p:cNvSpPr>
          <p:nvPr/>
        </p:nvSpPr>
        <p:spPr bwMode="auto">
          <a:xfrm>
            <a:off x="1988550" y="3333852"/>
            <a:ext cx="3015498"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Συλλογή εντόμων από κάκτους</a:t>
            </a:r>
          </a:p>
        </p:txBody>
      </p:sp>
      <p:pic>
        <p:nvPicPr>
          <p:cNvPr id="6" name="Picture 12" descr="File:Indian collecting cochineal.jpg" title="Συλλογή εντόμων από κάκτου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15" y="3345751"/>
            <a:ext cx="1687034" cy="2495109"/>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8"/>
          <p:cNvSpPr/>
          <p:nvPr/>
        </p:nvSpPr>
        <p:spPr>
          <a:xfrm>
            <a:off x="140480" y="5870233"/>
            <a:ext cx="2009103" cy="646331"/>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6"/>
              </a:rPr>
              <a:t>Indian collecting cochineal</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a:solidFill>
                  <a:prstClr val="black">
                    <a:lumMod val="65000"/>
                    <a:lumOff val="35000"/>
                  </a:prstClr>
                </a:solidFill>
                <a:latin typeface="Calibri"/>
              </a:rPr>
              <a:t>Xocoyotzin</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9" name="Εικόνα 8" title="Συλλογή εντόμων από κάκτους"/>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5063" y="4065121"/>
            <a:ext cx="2328984" cy="1746738"/>
          </a:xfrm>
          <a:prstGeom prst="rect">
            <a:avLst/>
          </a:prstGeom>
          <a:ln>
            <a:solidFill>
              <a:srgbClr val="7030A0"/>
            </a:solidFill>
          </a:ln>
        </p:spPr>
      </p:pic>
      <p:sp>
        <p:nvSpPr>
          <p:cNvPr id="10" name="Rectangle 8"/>
          <p:cNvSpPr/>
          <p:nvPr/>
        </p:nvSpPr>
        <p:spPr>
          <a:xfrm>
            <a:off x="2639468" y="5840860"/>
            <a:ext cx="2400173"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8"/>
              </a:rPr>
              <a:t>Dried cochineal beetles</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lumMod val="65000"/>
                    <a:lumOff val="35000"/>
                  </a:prstClr>
                </a:solidFill>
                <a:latin typeface="Calibri"/>
                <a:hlinkClick r:id="rId9"/>
              </a:rPr>
              <a:t>Fæ</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3" name="Rectangle 7"/>
          <p:cNvSpPr>
            <a:spLocks noChangeArrowheads="1"/>
          </p:cNvSpPr>
          <p:nvPr/>
        </p:nvSpPr>
        <p:spPr bwMode="auto">
          <a:xfrm>
            <a:off x="4283968" y="980728"/>
            <a:ext cx="4463725" cy="1323439"/>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Καρμινικό οξύ: Τα αδιάλυτα ανθρακικά και άλατα αλουμινίου του οξέος αυτού δημιουργούν τις κόκκινες και πορφυρές βαφές </a:t>
            </a:r>
            <a:r>
              <a:rPr lang="en-US" sz="2000" dirty="0">
                <a:solidFill>
                  <a:prstClr val="white"/>
                </a:solidFill>
                <a:latin typeface="Calibri"/>
                <a:cs typeface="Arial" charset="0"/>
              </a:rPr>
              <a:t>carmine.</a:t>
            </a:r>
            <a:endParaRPr lang="el-GR" sz="2000" dirty="0">
              <a:solidFill>
                <a:prstClr val="white"/>
              </a:solidFill>
              <a:latin typeface="Calibri"/>
              <a:cs typeface="Arial" charset="0"/>
            </a:endParaRPr>
          </a:p>
        </p:txBody>
      </p:sp>
      <p:pic>
        <p:nvPicPr>
          <p:cNvPr id="12" name="Picture 2" descr="File:Carminic acid structure.png" title="Καρμινικό οξύ"/>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9117" y="2378076"/>
            <a:ext cx="3615099" cy="172167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6" name="9 - TextBox"/>
          <p:cNvSpPr txBox="1">
            <a:spLocks noChangeArrowheads="1"/>
          </p:cNvSpPr>
          <p:nvPr/>
        </p:nvSpPr>
        <p:spPr bwMode="auto">
          <a:xfrm>
            <a:off x="5807836" y="5937101"/>
            <a:ext cx="2464715"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Τα έντομα και η βαφή</a:t>
            </a:r>
          </a:p>
        </p:txBody>
      </p:sp>
      <p:pic>
        <p:nvPicPr>
          <p:cNvPr id="14" name="Εικόνα 13" title="Τα έντομα και η βαφή"/>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12160" y="4272413"/>
            <a:ext cx="2147696" cy="1610772"/>
          </a:xfrm>
          <a:prstGeom prst="rect">
            <a:avLst/>
          </a:prstGeom>
          <a:ln>
            <a:solidFill>
              <a:srgbClr val="7030A0"/>
            </a:solidFill>
          </a:ln>
        </p:spPr>
      </p:pic>
      <p:sp>
        <p:nvSpPr>
          <p:cNvPr id="15" name="Rectangle 8"/>
          <p:cNvSpPr/>
          <p:nvPr/>
        </p:nvSpPr>
        <p:spPr>
          <a:xfrm rot="16200000">
            <a:off x="7141666" y="5186840"/>
            <a:ext cx="2723436"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12"/>
              </a:rPr>
              <a:t>Cochineal-dyed fiber</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13"/>
              </a:rPr>
              <a:t>theresa b</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14"/>
              </a:rPr>
              <a:t>CC BY-NC-SA 2.0</a:t>
            </a:r>
            <a:r>
              <a:rPr lang="en-US" sz="1200" dirty="0">
                <a:solidFill>
                  <a:prstClr val="black">
                    <a:lumMod val="65000"/>
                    <a:lumOff val="35000"/>
                  </a:prstClr>
                </a:solidFill>
                <a:latin typeface="Calibri"/>
              </a:rPr>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991349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defRPr/>
            </a:pPr>
            <a:r>
              <a:rPr lang="el-GR" sz="3600" b="1" dirty="0" smtClean="0">
                <a:solidFill>
                  <a:schemeClr val="accent4">
                    <a:lumMod val="75000"/>
                  </a:schemeClr>
                </a:solidFill>
                <a:latin typeface="+mn-lt"/>
                <a:cs typeface="Arial" charset="0"/>
              </a:rPr>
              <a:t>Βασικές βαφές</a:t>
            </a:r>
          </a:p>
        </p:txBody>
      </p:sp>
      <p:sp>
        <p:nvSpPr>
          <p:cNvPr id="39939" name="Content Placeholder 2"/>
          <p:cNvSpPr>
            <a:spLocks noGrp="1"/>
          </p:cNvSpPr>
          <p:nvPr>
            <p:ph idx="1"/>
          </p:nvPr>
        </p:nvSpPr>
        <p:spPr>
          <a:xfrm>
            <a:off x="323528" y="1196752"/>
            <a:ext cx="6984776" cy="5661248"/>
          </a:xfrm>
        </p:spPr>
        <p:txBody>
          <a:bodyPr>
            <a:normAutofit lnSpcReduction="10000"/>
          </a:bodyPr>
          <a:lstStyle/>
          <a:p>
            <a:pPr marL="273050" indent="-273050" eaLnBrk="1" hangingPunct="1">
              <a:spcBef>
                <a:spcPts val="1800"/>
              </a:spcBef>
            </a:pPr>
            <a:r>
              <a:rPr lang="el-GR" sz="2400" dirty="0" smtClean="0">
                <a:cs typeface="Arial" panose="020B0604020202020204" pitchFamily="34" charset="0"/>
              </a:rPr>
              <a:t>Χαρακτηρίζονται από την παρουσία βασικών ομάδων ή </a:t>
            </a:r>
            <a:r>
              <a:rPr lang="el-GR" sz="2400" dirty="0" err="1" smtClean="0">
                <a:cs typeface="Arial" panose="020B0604020202020204" pitchFamily="34" charset="0"/>
              </a:rPr>
              <a:t>αμινομάδων</a:t>
            </a:r>
            <a:r>
              <a:rPr lang="el-GR" sz="2400" dirty="0" smtClean="0">
                <a:cs typeface="Arial" panose="020B0604020202020204" pitchFamily="34" charset="0"/>
              </a:rPr>
              <a:t> και παραγώγων αυτών.</a:t>
            </a:r>
          </a:p>
          <a:p>
            <a:pPr marL="273050" indent="-273050" eaLnBrk="1" hangingPunct="1">
              <a:spcBef>
                <a:spcPts val="1800"/>
              </a:spcBef>
            </a:pPr>
            <a:r>
              <a:rPr lang="el-GR" sz="2400" dirty="0" smtClean="0">
                <a:cs typeface="Arial" panose="020B0604020202020204" pitchFamily="34" charset="0"/>
              </a:rPr>
              <a:t>Οι βασικές βαφές ιονίζονται στο νερό σε κατιόντα και παρουσιάζουν πολύ καλή πρόσφυση στα ιονισμένα </a:t>
            </a:r>
            <a:r>
              <a:rPr lang="el-GR" sz="2400" dirty="0" err="1" smtClean="0">
                <a:cs typeface="Arial" panose="020B0604020202020204" pitchFamily="34" charset="0"/>
              </a:rPr>
              <a:t>καρβοξύλια</a:t>
            </a:r>
            <a:r>
              <a:rPr lang="el-GR" sz="2400" dirty="0" smtClean="0">
                <a:cs typeface="Arial" panose="020B0604020202020204" pitchFamily="34" charset="0"/>
              </a:rPr>
              <a:t> των πρωτεϊνικών ινών.</a:t>
            </a:r>
          </a:p>
          <a:p>
            <a:pPr marL="273050" indent="-273050" eaLnBrk="1" hangingPunct="1">
              <a:spcBef>
                <a:spcPts val="1800"/>
              </a:spcBef>
            </a:pPr>
            <a:r>
              <a:rPr lang="el-GR" sz="2400" dirty="0" smtClean="0">
                <a:cs typeface="Arial" panose="020B0604020202020204" pitchFamily="34" charset="0"/>
              </a:rPr>
              <a:t>Σχηματίζουν δεσμούς άλατος μεταξύ του αρνητικά φορτισμένου </a:t>
            </a:r>
            <a:r>
              <a:rPr lang="el-GR" sz="2400" dirty="0" err="1" smtClean="0">
                <a:cs typeface="Arial" panose="020B0604020202020204" pitchFamily="34" charset="0"/>
              </a:rPr>
              <a:t>καρβοξυλίου</a:t>
            </a:r>
            <a:r>
              <a:rPr lang="el-GR" sz="2400" dirty="0" smtClean="0">
                <a:cs typeface="Arial" panose="020B0604020202020204" pitchFamily="34" charset="0"/>
              </a:rPr>
              <a:t> της ίνας και του θετικού ιόντος της βαφής.</a:t>
            </a:r>
          </a:p>
          <a:p>
            <a:pPr marL="273050" indent="-273050" eaLnBrk="1" hangingPunct="1">
              <a:spcBef>
                <a:spcPts val="1800"/>
              </a:spcBef>
            </a:pPr>
            <a:r>
              <a:rPr lang="el-GR" sz="2400" dirty="0" smtClean="0">
                <a:cs typeface="Arial" panose="020B0604020202020204" pitchFamily="34" charset="0"/>
              </a:rPr>
              <a:t>Είναι κυρίως συνθετικές βαφές.</a:t>
            </a:r>
          </a:p>
          <a:p>
            <a:pPr marL="273050" indent="-273050" eaLnBrk="1" hangingPunct="1">
              <a:spcBef>
                <a:spcPts val="1800"/>
              </a:spcBef>
            </a:pPr>
            <a:r>
              <a:rPr lang="el-GR" sz="2400" dirty="0" err="1" smtClean="0">
                <a:cs typeface="Arial" panose="020B0604020202020204" pitchFamily="34" charset="0"/>
              </a:rPr>
              <a:t>Κυτταρινικές</a:t>
            </a:r>
            <a:r>
              <a:rPr lang="el-GR" sz="2400" dirty="0" smtClean="0">
                <a:cs typeface="Arial" panose="020B0604020202020204" pitchFamily="34" charset="0"/>
              </a:rPr>
              <a:t> ίνες μπορούν να βαφτούν με αυτές αν έχουν πρώτα εμποτιστεί με </a:t>
            </a:r>
            <a:r>
              <a:rPr lang="el-GR" sz="2400" dirty="0" err="1" smtClean="0">
                <a:cs typeface="Arial" panose="020B0604020202020204" pitchFamily="34" charset="0"/>
              </a:rPr>
              <a:t>τανίνες</a:t>
            </a:r>
            <a:r>
              <a:rPr lang="el-GR" sz="2400" dirty="0" smtClean="0">
                <a:cs typeface="Arial" panose="020B0604020202020204" pitchFamily="34" charset="0"/>
              </a:rPr>
              <a:t> (γαλλικό και </a:t>
            </a:r>
            <a:r>
              <a:rPr lang="el-GR" sz="2400" dirty="0" err="1" smtClean="0">
                <a:cs typeface="Arial" panose="020B0604020202020204" pitchFamily="34" charset="0"/>
              </a:rPr>
              <a:t>ελαγικό</a:t>
            </a:r>
            <a:r>
              <a:rPr lang="el-GR" sz="2400" dirty="0" smtClean="0">
                <a:cs typeface="Arial" panose="020B0604020202020204" pitchFamily="34" charset="0"/>
              </a:rPr>
              <a:t> οξύ), οι οποίες δίνουν τα ιονισμένα </a:t>
            </a:r>
            <a:r>
              <a:rPr lang="el-GR" sz="2400" dirty="0" err="1" smtClean="0">
                <a:cs typeface="Arial" panose="020B0604020202020204" pitchFamily="34" charset="0"/>
              </a:rPr>
              <a:t>καρβοξυλίου</a:t>
            </a:r>
            <a:r>
              <a:rPr lang="el-GR" sz="2400" dirty="0" smtClean="0">
                <a:cs typeface="Arial" panose="020B0604020202020204" pitchFamily="34" charset="0"/>
              </a:rPr>
              <a:t> στο σύστημα.</a:t>
            </a:r>
          </a:p>
        </p:txBody>
      </p:sp>
      <p:pic>
        <p:nvPicPr>
          <p:cNvPr id="39940" name="Picture 2" descr="Basic d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145" y="1340768"/>
            <a:ext cx="1844658" cy="1944216"/>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1139865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Εφαρμογή βασικών βαφών</a:t>
            </a:r>
            <a:endParaRPr lang="el-GR" dirty="0"/>
          </a:p>
        </p:txBody>
      </p:sp>
      <p:pic>
        <p:nvPicPr>
          <p:cNvPr id="40962" name="Picture 2" descr="DSC00570"/>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539206" y="1282211"/>
            <a:ext cx="6003925" cy="25209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3011" name="Rectangle 4"/>
          <p:cNvSpPr>
            <a:spLocks noChangeArrowheads="1"/>
          </p:cNvSpPr>
          <p:nvPr/>
        </p:nvSpPr>
        <p:spPr bwMode="auto">
          <a:xfrm>
            <a:off x="1420515" y="882101"/>
            <a:ext cx="6241305"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Δεσμοί άλατος μεταξύ πρωτεϊνικής ίνας και όξινης βαφής</a:t>
            </a:r>
          </a:p>
        </p:txBody>
      </p:sp>
      <p:pic>
        <p:nvPicPr>
          <p:cNvPr id="40964" name="Picture 3" descr="DSC00571"/>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469356" y="4308495"/>
            <a:ext cx="6143625" cy="22828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3013" name="Rectangle 6"/>
          <p:cNvSpPr>
            <a:spLocks noChangeArrowheads="1"/>
          </p:cNvSpPr>
          <p:nvPr/>
        </p:nvSpPr>
        <p:spPr bwMode="auto">
          <a:xfrm>
            <a:off x="1168772" y="3908385"/>
            <a:ext cx="6744791"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Δεσμοί άλατος μεταξύ πρωτεϊνικής ίνας και βασικής βαφής     </a:t>
            </a:r>
          </a:p>
        </p:txBody>
      </p:sp>
      <p:sp>
        <p:nvSpPr>
          <p:cNvPr id="4" name="TextBox 3"/>
          <p:cNvSpPr txBox="1"/>
          <p:nvPr/>
        </p:nvSpPr>
        <p:spPr>
          <a:xfrm>
            <a:off x="0" y="6581001"/>
            <a:ext cx="4655313" cy="276999"/>
          </a:xfrm>
          <a:prstGeom prst="rect">
            <a:avLst/>
          </a:prstGeom>
          <a:noFill/>
        </p:spPr>
        <p:txBody>
          <a:bodyPr wrap="none" rtlCol="0">
            <a:spAutoFit/>
          </a:bodyPr>
          <a:lstStyle/>
          <a:p>
            <a:r>
              <a:rPr lang="en-US" sz="1200" dirty="0" smtClean="0">
                <a:solidFill>
                  <a:prstClr val="black"/>
                </a:solidFill>
                <a:latin typeface="Calibri"/>
              </a:rPr>
              <a:t>Chemical Principles of Textile Conservation, </a:t>
            </a:r>
            <a:r>
              <a:rPr lang="en-US" sz="1200" dirty="0" err="1" smtClean="0">
                <a:solidFill>
                  <a:prstClr val="black"/>
                </a:solidFill>
                <a:latin typeface="Calibri"/>
              </a:rPr>
              <a:t>Timar-Balazsy</a:t>
            </a:r>
            <a:r>
              <a:rPr lang="en-US" sz="1200" dirty="0" smtClean="0">
                <a:solidFill>
                  <a:prstClr val="black"/>
                </a:solidFill>
                <a:latin typeface="Calibri"/>
              </a:rPr>
              <a:t>, </a:t>
            </a:r>
            <a:r>
              <a:rPr lang="en-US" sz="1200" dirty="0" err="1" smtClean="0">
                <a:solidFill>
                  <a:prstClr val="black"/>
                </a:solidFill>
                <a:latin typeface="Calibri"/>
              </a:rPr>
              <a:t>Eastop</a:t>
            </a:r>
            <a:r>
              <a:rPr lang="en-US" sz="1200" dirty="0" smtClean="0">
                <a:solidFill>
                  <a:prstClr val="black"/>
                </a:solidFill>
                <a:latin typeface="Calibri"/>
              </a:rPr>
              <a:t>, 1998</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1400214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Βαφές </a:t>
            </a:r>
            <a:r>
              <a:rPr lang="el-GR" b="1" dirty="0" err="1" smtClean="0">
                <a:solidFill>
                  <a:schemeClr val="accent4">
                    <a:lumMod val="75000"/>
                  </a:schemeClr>
                </a:solidFill>
                <a:latin typeface="+mn-lt"/>
                <a:cs typeface="Arial" charset="0"/>
              </a:rPr>
              <a:t>πρόστυψης</a:t>
            </a:r>
            <a:r>
              <a:rPr lang="el-GR" b="1" dirty="0" smtClean="0">
                <a:solidFill>
                  <a:schemeClr val="accent4">
                    <a:lumMod val="75000"/>
                  </a:schemeClr>
                </a:solidFill>
                <a:latin typeface="+mn-lt"/>
                <a:cs typeface="Arial" charset="0"/>
              </a:rPr>
              <a:t> (</a:t>
            </a:r>
            <a:r>
              <a:rPr lang="en-US" b="1" dirty="0" smtClean="0">
                <a:solidFill>
                  <a:schemeClr val="accent4">
                    <a:lumMod val="75000"/>
                  </a:schemeClr>
                </a:solidFill>
                <a:latin typeface="+mn-lt"/>
                <a:cs typeface="Arial" charset="0"/>
              </a:rPr>
              <a:t>Mordant dyes)</a:t>
            </a:r>
            <a:endParaRPr lang="el-GR" b="1" dirty="0" smtClean="0">
              <a:solidFill>
                <a:schemeClr val="accent4">
                  <a:lumMod val="75000"/>
                </a:schemeClr>
              </a:solidFill>
              <a:latin typeface="+mn-lt"/>
              <a:cs typeface="Arial" charset="0"/>
            </a:endParaRPr>
          </a:p>
        </p:txBody>
      </p:sp>
      <p:sp>
        <p:nvSpPr>
          <p:cNvPr id="41987" name="Content Placeholder 2"/>
          <p:cNvSpPr>
            <a:spLocks noGrp="1"/>
          </p:cNvSpPr>
          <p:nvPr>
            <p:ph idx="1"/>
          </p:nvPr>
        </p:nvSpPr>
        <p:spPr/>
        <p:txBody>
          <a:bodyPr>
            <a:noAutofit/>
          </a:bodyPr>
          <a:lstStyle/>
          <a:p>
            <a:pPr marL="273050" indent="-273050" eaLnBrk="1" hangingPunct="1">
              <a:lnSpc>
                <a:spcPct val="114000"/>
              </a:lnSpc>
              <a:spcBef>
                <a:spcPts val="1200"/>
              </a:spcBef>
            </a:pPr>
            <a:r>
              <a:rPr lang="el-GR" sz="2400" dirty="0" smtClean="0">
                <a:cs typeface="Arial" panose="020B0604020202020204" pitchFamily="34" charset="0"/>
              </a:rPr>
              <a:t>Περιέχουν στα μόρια τους (-ΟΗ, -ΝΗ2 και </a:t>
            </a:r>
            <a:r>
              <a:rPr lang="en-US" sz="2400" dirty="0" smtClean="0">
                <a:cs typeface="Arial" panose="020B0604020202020204" pitchFamily="34" charset="0"/>
              </a:rPr>
              <a:t>-COOH</a:t>
            </a:r>
            <a:r>
              <a:rPr lang="el-GR" sz="2400" dirty="0" smtClean="0">
                <a:cs typeface="Arial" panose="020B0604020202020204" pitchFamily="34" charset="0"/>
              </a:rPr>
              <a:t>), τα οποία συνενώνονται με διάφορα</a:t>
            </a:r>
            <a:r>
              <a:rPr lang="en-US" sz="2400" dirty="0" smtClean="0">
                <a:cs typeface="Arial" panose="020B0604020202020204" pitchFamily="34" charset="0"/>
              </a:rPr>
              <a:t> </a:t>
            </a:r>
            <a:r>
              <a:rPr lang="el-GR" sz="2400" dirty="0" smtClean="0">
                <a:cs typeface="Arial" panose="020B0604020202020204" pitchFamily="34" charset="0"/>
              </a:rPr>
              <a:t>ιόντα μετάλλων.</a:t>
            </a:r>
          </a:p>
          <a:p>
            <a:pPr marL="273050" indent="-273050" eaLnBrk="1" hangingPunct="1">
              <a:lnSpc>
                <a:spcPct val="114000"/>
              </a:lnSpc>
              <a:spcBef>
                <a:spcPts val="1200"/>
              </a:spcBef>
            </a:pPr>
            <a:r>
              <a:rPr lang="el-GR" sz="2400" dirty="0" smtClean="0">
                <a:cs typeface="Arial" panose="020B0604020202020204" pitchFamily="34" charset="0"/>
              </a:rPr>
              <a:t>Οι ίνες περνούν μια επεξεργασία με μεταλλικά άλατα (αργιλίου, χαλκού, σιδήρου, χρωμίου), τις </a:t>
            </a:r>
            <a:r>
              <a:rPr lang="el-GR" sz="2400" dirty="0" err="1" smtClean="0">
                <a:cs typeface="Arial" panose="020B0604020202020204" pitchFamily="34" charset="0"/>
              </a:rPr>
              <a:t>στυπτηρίες</a:t>
            </a:r>
            <a:r>
              <a:rPr lang="el-GR" sz="2400" dirty="0" smtClean="0">
                <a:cs typeface="Arial" panose="020B0604020202020204" pitchFamily="34" charset="0"/>
              </a:rPr>
              <a:t>, πριν, μετά ή κατά τη διάρκεια της βαφής. Τα άλατα λειτουργούν ως στερεωτικά της βαφής.</a:t>
            </a:r>
          </a:p>
          <a:p>
            <a:pPr marL="273050" indent="-273050" eaLnBrk="1" hangingPunct="1">
              <a:lnSpc>
                <a:spcPct val="114000"/>
              </a:lnSpc>
              <a:spcBef>
                <a:spcPts val="1200"/>
              </a:spcBef>
            </a:pPr>
            <a:r>
              <a:rPr lang="el-GR" sz="2400" dirty="0" smtClean="0">
                <a:cs typeface="Arial" panose="020B0604020202020204" pitchFamily="34" charset="0"/>
              </a:rPr>
              <a:t>Οι βαφές αυτές χαρακτηρίζονται από καλή αντοχή στο πλύσιμο λόγω του ισχυρού δεσμού που σχηματίζεται μεταξύ βαφής και ίνας από τα μεταλλικά ιόντα και από το σχηματισμό ενός μεγάλου πολύπλοκου μορίου. </a:t>
            </a:r>
            <a:endParaRPr lang="en-US" sz="2400" dirty="0" smtClean="0">
              <a:cs typeface="Arial" panose="020B0604020202020204" pitchFamily="34" charset="0"/>
            </a:endParaRPr>
          </a:p>
          <a:p>
            <a:pPr marL="273050" indent="-273050" eaLnBrk="1" hangingPunct="1">
              <a:lnSpc>
                <a:spcPct val="114000"/>
              </a:lnSpc>
              <a:spcBef>
                <a:spcPts val="1200"/>
              </a:spcBef>
            </a:pPr>
            <a:r>
              <a:rPr lang="el-GR" sz="2400" dirty="0" smtClean="0">
                <a:cs typeface="Arial" panose="020B0604020202020204" pitchFamily="34" charset="0"/>
              </a:rPr>
              <a:t>Το χρώμα μιας βαφής μπορεί να διαφοροποιηθεί ανάλογα με το στερεωτικό που χρησιμοποιείται.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230078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chemeClr val="accent4">
                    <a:lumMod val="75000"/>
                  </a:schemeClr>
                </a:solidFill>
              </a:rPr>
              <a:t>Indigo</a:t>
            </a:r>
            <a:endParaRPr lang="el-GR" dirty="0">
              <a:solidFill>
                <a:schemeClr val="accent4">
                  <a:lumMod val="75000"/>
                </a:schemeClr>
              </a:solidFill>
            </a:endParaRPr>
          </a:p>
        </p:txBody>
      </p:sp>
      <p:sp>
        <p:nvSpPr>
          <p:cNvPr id="8" name="Rectangle 9"/>
          <p:cNvSpPr>
            <a:spLocks noChangeArrowheads="1"/>
          </p:cNvSpPr>
          <p:nvPr/>
        </p:nvSpPr>
        <p:spPr bwMode="auto">
          <a:xfrm>
            <a:off x="192868" y="1176545"/>
            <a:ext cx="3541438" cy="400110"/>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Φυτά του γένους </a:t>
            </a:r>
            <a:r>
              <a:rPr lang="en-US" sz="2000" dirty="0">
                <a:solidFill>
                  <a:prstClr val="white"/>
                </a:solidFill>
                <a:latin typeface="Calibri"/>
                <a:cs typeface="Arial" charset="0"/>
              </a:rPr>
              <a:t>Indigofera</a:t>
            </a:r>
            <a:endParaRPr lang="el-GR" sz="2000" dirty="0">
              <a:solidFill>
                <a:prstClr val="white"/>
              </a:solidFill>
              <a:latin typeface="Calibri"/>
              <a:cs typeface="Arial" charset="0"/>
            </a:endParaRPr>
          </a:p>
        </p:txBody>
      </p:sp>
      <p:pic>
        <p:nvPicPr>
          <p:cNvPr id="4" name="Εικόνα 3" title="Φυτά του γένους Indigofer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642" y="1682398"/>
            <a:ext cx="1800200" cy="2845894"/>
          </a:xfrm>
          <a:prstGeom prst="rect">
            <a:avLst/>
          </a:prstGeom>
          <a:ln>
            <a:solidFill>
              <a:srgbClr val="7030A0"/>
            </a:solidFill>
          </a:ln>
        </p:spPr>
      </p:pic>
      <p:sp>
        <p:nvSpPr>
          <p:cNvPr id="5" name="Rectangle 8"/>
          <p:cNvSpPr/>
          <p:nvPr/>
        </p:nvSpPr>
        <p:spPr>
          <a:xfrm rot="16200000">
            <a:off x="-634344" y="2871143"/>
            <a:ext cx="3004475" cy="415498"/>
          </a:xfrm>
          <a:prstGeom prst="rect">
            <a:avLst/>
          </a:prstGeom>
        </p:spPr>
        <p:txBody>
          <a:bodyPr wrap="square">
            <a:spAutoFit/>
          </a:bodyPr>
          <a:lstStyle/>
          <a:p>
            <a:pPr algn="ctr"/>
            <a:r>
              <a:rPr lang="en-US" sz="1050" dirty="0">
                <a:solidFill>
                  <a:prstClr val="black">
                    <a:lumMod val="65000"/>
                    <a:lumOff val="35000"/>
                  </a:prstClr>
                </a:solidFill>
                <a:latin typeface="Calibri"/>
              </a:rPr>
              <a:t>“</a:t>
            </a:r>
            <a:r>
              <a:rPr lang="en-US" sz="1050" dirty="0">
                <a:solidFill>
                  <a:prstClr val="black">
                    <a:lumMod val="65000"/>
                    <a:lumOff val="35000"/>
                  </a:prstClr>
                </a:solidFill>
                <a:latin typeface="Calibri"/>
                <a:hlinkClick r:id="rId3"/>
              </a:rPr>
              <a:t>Indigofera </a:t>
            </a:r>
            <a:r>
              <a:rPr lang="en-US" sz="1050" dirty="0" err="1">
                <a:solidFill>
                  <a:prstClr val="black">
                    <a:lumMod val="65000"/>
                    <a:lumOff val="35000"/>
                  </a:prstClr>
                </a:solidFill>
                <a:latin typeface="Calibri"/>
                <a:hlinkClick r:id="rId3"/>
              </a:rPr>
              <a:t>atropurpurea</a:t>
            </a:r>
            <a:r>
              <a:rPr lang="en-US" sz="1050" dirty="0">
                <a:solidFill>
                  <a:prstClr val="black">
                    <a:lumMod val="65000"/>
                    <a:lumOff val="35000"/>
                  </a:prstClr>
                </a:solidFill>
                <a:latin typeface="Calibri"/>
                <a:hlinkClick r:id="rId3"/>
              </a:rPr>
              <a:t> Edwards's 21.1744.1836</a:t>
            </a:r>
            <a:r>
              <a:rPr lang="en-US" sz="1050" dirty="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err="1">
                <a:solidFill>
                  <a:prstClr val="black">
                    <a:lumMod val="65000"/>
                    <a:lumOff val="35000"/>
                  </a:prstClr>
                </a:solidFill>
                <a:latin typeface="Calibri"/>
                <a:hlinkClick r:id="rId4"/>
              </a:rPr>
              <a:t>Epibase</a:t>
            </a:r>
            <a:r>
              <a:rPr lang="en-US" sz="1050" dirty="0" smtClean="0">
                <a:solidFill>
                  <a:prstClr val="black">
                    <a:lumMod val="65000"/>
                    <a:lumOff val="35000"/>
                  </a:prstClr>
                </a:solidFill>
                <a:latin typeface="Calibri"/>
                <a:hlinkClick r:id="rId5"/>
              </a:rPr>
              <a:t> </a:t>
            </a:r>
            <a:r>
              <a:rPr lang="en-US" sz="1050" dirty="0" smtClean="0">
                <a:solidFill>
                  <a:prstClr val="black">
                    <a:lumMod val="65000"/>
                    <a:lumOff val="35000"/>
                  </a:prstClr>
                </a:solidFill>
                <a:latin typeface="Calibri"/>
              </a:rPr>
              <a:t> </a:t>
            </a:r>
            <a:r>
              <a:rPr lang="el-GR" sz="1050" dirty="0" smtClean="0">
                <a:solidFill>
                  <a:prstClr val="black">
                    <a:lumMod val="65000"/>
                    <a:lumOff val="35000"/>
                  </a:prstClr>
                </a:solidFill>
                <a:latin typeface="Calibri"/>
              </a:rPr>
              <a:t>διαθέσιμο ως κοινό κτήμα</a:t>
            </a:r>
            <a:endParaRPr lang="en-US" sz="1050" dirty="0">
              <a:solidFill>
                <a:prstClr val="black">
                  <a:lumMod val="65000"/>
                  <a:lumOff val="35000"/>
                </a:prstClr>
              </a:solidFill>
              <a:latin typeface="Calibri"/>
            </a:endParaRPr>
          </a:p>
        </p:txBody>
      </p:sp>
      <p:pic>
        <p:nvPicPr>
          <p:cNvPr id="6" name="Εικόνα 5" title="Φυτά του γένους Indigofer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254" y="4905484"/>
            <a:ext cx="2466975" cy="1847850"/>
          </a:xfrm>
          <a:prstGeom prst="rect">
            <a:avLst/>
          </a:prstGeom>
          <a:ln>
            <a:solidFill>
              <a:schemeClr val="accent4">
                <a:lumMod val="75000"/>
              </a:schemeClr>
            </a:solidFill>
          </a:ln>
        </p:spPr>
      </p:pic>
      <p:sp>
        <p:nvSpPr>
          <p:cNvPr id="7" name="Rectangle 8"/>
          <p:cNvSpPr/>
          <p:nvPr/>
        </p:nvSpPr>
        <p:spPr>
          <a:xfrm>
            <a:off x="3209229" y="6085525"/>
            <a:ext cx="2014526" cy="600164"/>
          </a:xfrm>
          <a:prstGeom prst="rect">
            <a:avLst/>
          </a:prstGeom>
        </p:spPr>
        <p:txBody>
          <a:bodyPr wrap="square">
            <a:spAutoFit/>
          </a:bodyPr>
          <a:lstStyle/>
          <a:p>
            <a:pPr algn="ctr"/>
            <a:r>
              <a:rPr lang="en-US" sz="1100" dirty="0">
                <a:solidFill>
                  <a:prstClr val="black">
                    <a:lumMod val="65000"/>
                    <a:lumOff val="35000"/>
                  </a:prstClr>
                </a:solidFill>
                <a:latin typeface="Calibri"/>
              </a:rPr>
              <a:t>“</a:t>
            </a:r>
            <a:r>
              <a:rPr lang="en-US" sz="1100" dirty="0">
                <a:solidFill>
                  <a:prstClr val="black">
                    <a:lumMod val="65000"/>
                    <a:lumOff val="35000"/>
                  </a:prstClr>
                </a:solidFill>
                <a:latin typeface="Calibri"/>
                <a:hlinkClick r:id="rId7"/>
              </a:rPr>
              <a:t>Indigofera </a:t>
            </a:r>
            <a:r>
              <a:rPr lang="en-US" sz="1100" dirty="0" err="1">
                <a:solidFill>
                  <a:prstClr val="black">
                    <a:lumMod val="65000"/>
                    <a:lumOff val="35000"/>
                  </a:prstClr>
                </a:solidFill>
                <a:latin typeface="Calibri"/>
                <a:hlinkClick r:id="rId7"/>
              </a:rPr>
              <a:t>cassioides</a:t>
            </a:r>
            <a:r>
              <a:rPr lang="en-US" sz="1100" dirty="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n-US" sz="1100" dirty="0">
                <a:solidFill>
                  <a:prstClr val="black">
                    <a:lumMod val="65000"/>
                    <a:lumOff val="35000"/>
                  </a:prstClr>
                </a:solidFill>
                <a:latin typeface="Calibri"/>
                <a:hlinkClick r:id="rId8"/>
              </a:rPr>
              <a:t>Dinesh </a:t>
            </a:r>
            <a:r>
              <a:rPr lang="en-US" sz="1100" dirty="0" err="1">
                <a:solidFill>
                  <a:prstClr val="black">
                    <a:lumMod val="65000"/>
                    <a:lumOff val="35000"/>
                  </a:prstClr>
                </a:solidFill>
                <a:latin typeface="Calibri"/>
                <a:hlinkClick r:id="rId8"/>
              </a:rPr>
              <a:t>Valke</a:t>
            </a:r>
            <a:r>
              <a:rPr lang="en-US" sz="1100" dirty="0">
                <a:solidFill>
                  <a:prstClr val="black">
                    <a:lumMod val="65000"/>
                    <a:lumOff val="35000"/>
                  </a:prstClr>
                </a:solidFill>
                <a:latin typeface="Calibri"/>
                <a:hlinkClick r:id="rId8"/>
              </a:rPr>
              <a:t> </a:t>
            </a:r>
            <a:r>
              <a:rPr lang="en-US" sz="1100" dirty="0" smtClean="0">
                <a:solidFill>
                  <a:prstClr val="black">
                    <a:lumMod val="65000"/>
                    <a:lumOff val="35000"/>
                  </a:prstClr>
                </a:solidFill>
                <a:latin typeface="Calibri"/>
                <a:hlinkClick r:id="rId8"/>
              </a:rPr>
              <a:t>  </a:t>
            </a:r>
            <a:r>
              <a:rPr lang="el-GR" sz="1100" dirty="0" smtClean="0">
                <a:solidFill>
                  <a:prstClr val="black">
                    <a:lumMod val="65000"/>
                    <a:lumOff val="35000"/>
                  </a:prstClr>
                </a:solidFill>
                <a:latin typeface="Calibri"/>
              </a:rPr>
              <a:t>διαθέσιμο με άδεια</a:t>
            </a:r>
            <a:r>
              <a:rPr lang="en-US" sz="1100" dirty="0" smtClean="0">
                <a:solidFill>
                  <a:prstClr val="black">
                    <a:lumMod val="65000"/>
                    <a:lumOff val="35000"/>
                  </a:prstClr>
                </a:solidFill>
                <a:latin typeface="Calibri"/>
              </a:rPr>
              <a:t> </a:t>
            </a:r>
            <a:r>
              <a:rPr lang="en-US" sz="1100" dirty="0">
                <a:solidFill>
                  <a:prstClr val="black">
                    <a:lumMod val="65000"/>
                    <a:lumOff val="35000"/>
                  </a:prstClr>
                </a:solidFill>
                <a:latin typeface="Calibri"/>
                <a:hlinkClick r:id="rId9"/>
              </a:rPr>
              <a:t>CC BY-NC-ND 2.0</a:t>
            </a:r>
            <a:endParaRPr lang="en-US" sz="1100" dirty="0">
              <a:solidFill>
                <a:prstClr val="black">
                  <a:lumMod val="65000"/>
                  <a:lumOff val="35000"/>
                </a:prstClr>
              </a:solidFill>
              <a:latin typeface="Calibri"/>
            </a:endParaRPr>
          </a:p>
        </p:txBody>
      </p:sp>
      <p:sp>
        <p:nvSpPr>
          <p:cNvPr id="15" name="10 - TextBox"/>
          <p:cNvSpPr txBox="1">
            <a:spLocks noChangeArrowheads="1"/>
          </p:cNvSpPr>
          <p:nvPr/>
        </p:nvSpPr>
        <p:spPr bwMode="auto">
          <a:xfrm>
            <a:off x="3993241" y="1176545"/>
            <a:ext cx="4764330"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Αποτέλεσμα βαφής νημάτων  και υφασμάτων με </a:t>
            </a:r>
            <a:r>
              <a:rPr lang="en-US" sz="2000" dirty="0">
                <a:solidFill>
                  <a:prstClr val="white"/>
                </a:solidFill>
                <a:latin typeface="Calibri"/>
                <a:cs typeface="Arial" charset="0"/>
              </a:rPr>
              <a:t>indigo</a:t>
            </a:r>
            <a:endParaRPr lang="el-GR" sz="2000" dirty="0">
              <a:solidFill>
                <a:prstClr val="white"/>
              </a:solidFill>
              <a:latin typeface="Calibri"/>
              <a:cs typeface="Arial" charset="0"/>
            </a:endParaRPr>
          </a:p>
        </p:txBody>
      </p:sp>
      <p:pic>
        <p:nvPicPr>
          <p:cNvPr id="9" name="Εικόνα 8" title="Αποτέλεσμα βαφής νημάτων  και υφασμάτων με indigo"/>
          <p:cNvPicPr>
            <a:picLocks noChangeAspect="1"/>
          </p:cNvPicPr>
          <p:nvPr/>
        </p:nvPicPr>
        <p:blipFill>
          <a:blip r:embed="rId10"/>
          <a:stretch>
            <a:fillRect/>
          </a:stretch>
        </p:blipFill>
        <p:spPr>
          <a:xfrm>
            <a:off x="3993239" y="2052281"/>
            <a:ext cx="2027471" cy="1667990"/>
          </a:xfrm>
          <a:prstGeom prst="rect">
            <a:avLst/>
          </a:prstGeom>
        </p:spPr>
      </p:pic>
      <p:sp>
        <p:nvSpPr>
          <p:cNvPr id="10" name="Rectangle 8"/>
          <p:cNvSpPr/>
          <p:nvPr/>
        </p:nvSpPr>
        <p:spPr>
          <a:xfrm>
            <a:off x="3958582" y="3720271"/>
            <a:ext cx="2096783" cy="415498"/>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lumMod val="65000"/>
                    <a:lumOff val="35000"/>
                  </a:prstClr>
                </a:solidFill>
                <a:latin typeface="Calibri"/>
                <a:hlinkClick r:id="rId11"/>
              </a:rPr>
              <a:t>I</a:t>
            </a:r>
            <a:r>
              <a:rPr lang="en-US" sz="1050" dirty="0" smtClean="0">
                <a:solidFill>
                  <a:prstClr val="black">
                    <a:lumMod val="65000"/>
                    <a:lumOff val="35000"/>
                  </a:prstClr>
                </a:solidFill>
                <a:latin typeface="Calibri"/>
                <a:hlinkClick r:id="rId11"/>
              </a:rPr>
              <a:t>ndigo </a:t>
            </a:r>
            <a:r>
              <a:rPr lang="en-US" sz="1050" dirty="0">
                <a:solidFill>
                  <a:prstClr val="black">
                    <a:lumMod val="65000"/>
                    <a:lumOff val="35000"/>
                  </a:prstClr>
                </a:solidFill>
                <a:latin typeface="Calibri"/>
                <a:hlinkClick r:id="rId11"/>
              </a:rPr>
              <a:t>plant extract sample</a:t>
            </a:r>
            <a:r>
              <a:rPr lang="en-US" sz="1050" dirty="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Ras67 </a:t>
            </a:r>
            <a:r>
              <a:rPr lang="el-GR" sz="1050" dirty="0" smtClean="0">
                <a:solidFill>
                  <a:prstClr val="black">
                    <a:lumMod val="65000"/>
                    <a:lumOff val="35000"/>
                  </a:prstClr>
                </a:solidFill>
                <a:latin typeface="Calibri"/>
              </a:rPr>
              <a:t>διαθέσιμο ως κοινό κτήμα</a:t>
            </a:r>
            <a:endParaRPr lang="en-US" sz="1050" dirty="0">
              <a:solidFill>
                <a:prstClr val="black">
                  <a:lumMod val="65000"/>
                  <a:lumOff val="35000"/>
                </a:prstClr>
              </a:solidFill>
              <a:latin typeface="Calibri"/>
            </a:endParaRPr>
          </a:p>
        </p:txBody>
      </p:sp>
      <p:pic>
        <p:nvPicPr>
          <p:cNvPr id="11" name="Εικόνα 10" title="Αποτέλεσμα βαφής νημάτων  και υφασμάτων με indi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3584" y="2052281"/>
            <a:ext cx="2223987" cy="1667990"/>
          </a:xfrm>
          <a:prstGeom prst="rect">
            <a:avLst/>
          </a:prstGeom>
          <a:ln>
            <a:solidFill>
              <a:srgbClr val="7030A0"/>
            </a:solidFill>
          </a:ln>
        </p:spPr>
      </p:pic>
      <p:sp>
        <p:nvSpPr>
          <p:cNvPr id="12" name="Rectangle 8"/>
          <p:cNvSpPr/>
          <p:nvPr/>
        </p:nvSpPr>
        <p:spPr>
          <a:xfrm>
            <a:off x="6533584" y="3737425"/>
            <a:ext cx="2223987" cy="430887"/>
          </a:xfrm>
          <a:prstGeom prst="rect">
            <a:avLst/>
          </a:prstGeom>
        </p:spPr>
        <p:txBody>
          <a:bodyPr wrap="square">
            <a:spAutoFit/>
          </a:bodyPr>
          <a:lstStyle/>
          <a:p>
            <a:pPr algn="ctr"/>
            <a:r>
              <a:rPr lang="en-US" sz="1050" dirty="0">
                <a:solidFill>
                  <a:prstClr val="black">
                    <a:lumMod val="65000"/>
                    <a:lumOff val="35000"/>
                  </a:prstClr>
                </a:solidFill>
                <a:latin typeface="Calibri"/>
              </a:rPr>
              <a:t>“</a:t>
            </a:r>
            <a:r>
              <a:rPr lang="en-US" sz="1050" dirty="0">
                <a:solidFill>
                  <a:prstClr val="black">
                    <a:lumMod val="65000"/>
                    <a:lumOff val="35000"/>
                  </a:prstClr>
                </a:solidFill>
                <a:latin typeface="Calibri"/>
                <a:hlinkClick r:id="rId13"/>
              </a:rPr>
              <a:t>Indigo Yarn</a:t>
            </a:r>
            <a:r>
              <a:rPr lang="en-US" sz="1050" dirty="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err="1">
                <a:solidFill>
                  <a:prstClr val="black">
                    <a:lumMod val="65000"/>
                    <a:lumOff val="35000"/>
                  </a:prstClr>
                </a:solidFill>
                <a:latin typeface="Calibri"/>
                <a:hlinkClick r:id="rId14"/>
              </a:rPr>
              <a:t>ShellFL</a:t>
            </a:r>
            <a:r>
              <a:rPr lang="en-US" sz="1050" dirty="0">
                <a:solidFill>
                  <a:prstClr val="black">
                    <a:lumMod val="65000"/>
                    <a:lumOff val="35000"/>
                  </a:prstClr>
                </a:solidFill>
                <a:latin typeface="Calibri"/>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lumMod val="65000"/>
                    <a:lumOff val="35000"/>
                  </a:prstClr>
                </a:solidFill>
                <a:latin typeface="Calibri"/>
                <a:hlinkClick r:id="rId9"/>
              </a:rPr>
              <a:t>CC BY-NC-ND 2.0</a:t>
            </a:r>
            <a:endParaRPr lang="en-US" sz="1050" dirty="0">
              <a:solidFill>
                <a:prstClr val="black">
                  <a:lumMod val="65000"/>
                  <a:lumOff val="35000"/>
                </a:prstClr>
              </a:solidFill>
              <a:latin typeface="Calibri"/>
            </a:endParaRPr>
          </a:p>
        </p:txBody>
      </p:sp>
      <p:pic>
        <p:nvPicPr>
          <p:cNvPr id="13" name="Εικόνα 12" title="Αποτέλεσμα βαφής νημάτων  και υφασμάτων με indi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58073" y="4237513"/>
            <a:ext cx="2375008" cy="1335942"/>
          </a:xfrm>
          <a:prstGeom prst="rect">
            <a:avLst/>
          </a:prstGeom>
          <a:ln>
            <a:solidFill>
              <a:srgbClr val="7030A0"/>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17" name="Rectangle 8"/>
          <p:cNvSpPr/>
          <p:nvPr/>
        </p:nvSpPr>
        <p:spPr>
          <a:xfrm>
            <a:off x="6422927" y="5532781"/>
            <a:ext cx="2385494" cy="430887"/>
          </a:xfrm>
          <a:prstGeom prst="rect">
            <a:avLst/>
          </a:prstGeom>
        </p:spPr>
        <p:txBody>
          <a:bodyPr wrap="square">
            <a:spAutoFit/>
          </a:bodyPr>
          <a:lstStyle/>
          <a:p>
            <a:pPr algn="ctr"/>
            <a:r>
              <a:rPr lang="en-US" sz="1050" dirty="0">
                <a:solidFill>
                  <a:prstClr val="black">
                    <a:lumMod val="65000"/>
                    <a:lumOff val="35000"/>
                  </a:prstClr>
                </a:solidFill>
                <a:latin typeface="Calibri"/>
              </a:rPr>
              <a:t>“</a:t>
            </a:r>
            <a:r>
              <a:rPr lang="en-US" sz="1050" dirty="0">
                <a:solidFill>
                  <a:prstClr val="black">
                    <a:lumMod val="65000"/>
                    <a:lumOff val="35000"/>
                  </a:prstClr>
                </a:solidFill>
                <a:latin typeface="Calibri"/>
                <a:hlinkClick r:id="rId16"/>
              </a:rPr>
              <a:t>Old Indigo Cloth</a:t>
            </a:r>
            <a:r>
              <a:rPr lang="en-US" sz="1050" dirty="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a:solidFill>
                  <a:prstClr val="black">
                    <a:lumMod val="65000"/>
                    <a:lumOff val="35000"/>
                  </a:prstClr>
                </a:solidFill>
                <a:latin typeface="Calibri"/>
                <a:hlinkClick r:id="rId17"/>
              </a:rPr>
              <a:t>double figure</a:t>
            </a:r>
            <a:r>
              <a:rPr lang="en-US" sz="1050" dirty="0">
                <a:solidFill>
                  <a:prstClr val="black">
                    <a:lumMod val="65000"/>
                    <a:lumOff val="35000"/>
                  </a:prstClr>
                </a:solidFill>
                <a:latin typeface="Calibri"/>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lumMod val="65000"/>
                    <a:lumOff val="35000"/>
                  </a:prstClr>
                </a:solidFill>
                <a:latin typeface="Calibri"/>
                <a:hlinkClick r:id="rId18"/>
              </a:rPr>
              <a:t>CC BY-NC-SA 2.0</a:t>
            </a:r>
            <a:endParaRPr lang="en-US" sz="1050" dirty="0">
              <a:solidFill>
                <a:prstClr val="black">
                  <a:lumMod val="65000"/>
                  <a:lumOff val="35000"/>
                </a:prstClr>
              </a:solidFill>
              <a:latin typeface="Calibri"/>
            </a:endParaRPr>
          </a:p>
        </p:txBody>
      </p:sp>
    </p:spTree>
    <p:extLst>
      <p:ext uri="{BB962C8B-B14F-4D97-AF65-F5344CB8AC3E}">
        <p14:creationId xmlns:p14="http://schemas.microsoft.com/office/powerpoint/2010/main" val="3206455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Σύστημα βαφής </a:t>
            </a:r>
            <a:r>
              <a:rPr lang="el-GR" b="1" dirty="0" err="1" smtClean="0">
                <a:solidFill>
                  <a:schemeClr val="accent4">
                    <a:lumMod val="75000"/>
                  </a:schemeClr>
                </a:solidFill>
                <a:latin typeface="+mn-lt"/>
                <a:cs typeface="Arial" charset="0"/>
              </a:rPr>
              <a:t>πρόστυψης</a:t>
            </a:r>
            <a:endParaRPr lang="el-GR" b="1" dirty="0" smtClean="0">
              <a:solidFill>
                <a:schemeClr val="accent4">
                  <a:lumMod val="75000"/>
                </a:schemeClr>
              </a:solidFill>
              <a:latin typeface="+mn-lt"/>
              <a:cs typeface="Arial" charset="0"/>
            </a:endParaRPr>
          </a:p>
        </p:txBody>
      </p:sp>
      <p:grpSp>
        <p:nvGrpSpPr>
          <p:cNvPr id="4" name="Ομάδα 3" title="Σύστημα βαφής πρόστυψης"/>
          <p:cNvGrpSpPr/>
          <p:nvPr/>
        </p:nvGrpSpPr>
        <p:grpSpPr>
          <a:xfrm>
            <a:off x="1763713" y="1412875"/>
            <a:ext cx="5808662" cy="3987801"/>
            <a:chOff x="1763713" y="1412875"/>
            <a:chExt cx="5808662" cy="3987801"/>
          </a:xfrm>
        </p:grpSpPr>
        <p:pic>
          <p:nvPicPr>
            <p:cNvPr id="43011" name="Picture 2" descr="http://www.transtutors.com/Uploadfile/CMS_Images/6657_MORDANT%20DYES.bmp" title="Σύστημα βαφής πρόστυψης"/>
            <p:cNvPicPr>
              <a:picLocks noChangeAspect="1" noChangeArrowheads="1"/>
            </p:cNvPicPr>
            <p:nvPr/>
          </p:nvPicPr>
          <p:blipFill rotWithShape="1">
            <a:blip r:embed="rId3">
              <a:extLst>
                <a:ext uri="{28A0092B-C50C-407E-A947-70E740481C1C}">
                  <a14:useLocalDpi xmlns:a14="http://schemas.microsoft.com/office/drawing/2010/main" val="0"/>
                </a:ext>
              </a:extLst>
            </a:blip>
            <a:srcRect b="13999"/>
            <a:stretch/>
          </p:blipFill>
          <p:spPr bwMode="auto">
            <a:xfrm>
              <a:off x="1763713" y="1597026"/>
              <a:ext cx="4752975" cy="38036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292725" y="2565400"/>
              <a:ext cx="1439863"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cs typeface="Arial" pitchFamily="34" charset="0"/>
              </a:endParaRPr>
            </a:p>
          </p:txBody>
        </p:sp>
        <p:sp>
          <p:nvSpPr>
            <p:cNvPr id="6" name="Rectangle 5"/>
            <p:cNvSpPr/>
            <p:nvPr/>
          </p:nvSpPr>
          <p:spPr>
            <a:xfrm>
              <a:off x="5364163" y="4581525"/>
              <a:ext cx="13684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cs typeface="Arial" pitchFamily="34" charset="0"/>
              </a:endParaRPr>
            </a:p>
          </p:txBody>
        </p:sp>
        <p:sp>
          <p:nvSpPr>
            <p:cNvPr id="7" name="Rectangle 6"/>
            <p:cNvSpPr/>
            <p:nvPr/>
          </p:nvSpPr>
          <p:spPr>
            <a:xfrm>
              <a:off x="3203575" y="1412875"/>
              <a:ext cx="1800225" cy="576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cs typeface="Arial" pitchFamily="34" charset="0"/>
              </a:endParaRPr>
            </a:p>
          </p:txBody>
        </p:sp>
        <p:sp>
          <p:nvSpPr>
            <p:cNvPr id="45063" name="TextBox 7"/>
            <p:cNvSpPr txBox="1">
              <a:spLocks noChangeArrowheads="1"/>
            </p:cNvSpPr>
            <p:nvPr/>
          </p:nvSpPr>
          <p:spPr bwMode="auto">
            <a:xfrm>
              <a:off x="5364163" y="4581525"/>
              <a:ext cx="2160587" cy="522288"/>
            </a:xfrm>
            <a:prstGeom prst="rect">
              <a:avLst/>
            </a:prstGeom>
            <a:noFill/>
            <a:ln w="9525">
              <a:noFill/>
              <a:miter lim="800000"/>
              <a:headEnd/>
              <a:tailEnd/>
            </a:ln>
          </p:spPr>
          <p:txBody>
            <a:bodyPr>
              <a:spAutoFit/>
            </a:bodyPr>
            <a:lstStyle/>
            <a:p>
              <a:pPr>
                <a:defRPr/>
              </a:pPr>
              <a:r>
                <a:rPr lang="el-GR" sz="2800" b="1" dirty="0" err="1">
                  <a:solidFill>
                    <a:prstClr val="black"/>
                  </a:solidFill>
                  <a:latin typeface="Calibri"/>
                  <a:cs typeface="Arial" charset="0"/>
                </a:rPr>
                <a:t>Αλιζαρίνη</a:t>
              </a:r>
              <a:endParaRPr lang="el-GR" sz="2800" b="1" dirty="0">
                <a:solidFill>
                  <a:prstClr val="black"/>
                </a:solidFill>
                <a:latin typeface="Calibri"/>
                <a:cs typeface="Arial" charset="0"/>
              </a:endParaRPr>
            </a:p>
          </p:txBody>
        </p:sp>
        <p:sp>
          <p:nvSpPr>
            <p:cNvPr id="45064" name="TextBox 8"/>
            <p:cNvSpPr txBox="1">
              <a:spLocks noChangeArrowheads="1"/>
            </p:cNvSpPr>
            <p:nvPr/>
          </p:nvSpPr>
          <p:spPr bwMode="auto">
            <a:xfrm>
              <a:off x="5435600" y="2565400"/>
              <a:ext cx="2136775" cy="461963"/>
            </a:xfrm>
            <a:prstGeom prst="rect">
              <a:avLst/>
            </a:prstGeom>
            <a:noFill/>
            <a:ln w="9525">
              <a:noFill/>
              <a:miter lim="800000"/>
              <a:headEnd/>
              <a:tailEnd/>
            </a:ln>
          </p:spPr>
          <p:txBody>
            <a:bodyPr>
              <a:spAutoFit/>
            </a:bodyPr>
            <a:lstStyle/>
            <a:p>
              <a:pPr>
                <a:defRPr/>
              </a:pPr>
              <a:r>
                <a:rPr lang="el-GR" sz="2400" b="1" dirty="0">
                  <a:solidFill>
                    <a:prstClr val="black"/>
                  </a:solidFill>
                  <a:latin typeface="Calibri"/>
                  <a:cs typeface="Arial" charset="0"/>
                </a:rPr>
                <a:t>Στερεωτικό</a:t>
              </a:r>
            </a:p>
          </p:txBody>
        </p:sp>
        <p:sp>
          <p:nvSpPr>
            <p:cNvPr id="10" name="TextBox 9"/>
            <p:cNvSpPr txBox="1"/>
            <p:nvPr/>
          </p:nvSpPr>
          <p:spPr>
            <a:xfrm>
              <a:off x="3214688" y="1428750"/>
              <a:ext cx="1785937" cy="584200"/>
            </a:xfrm>
            <a:prstGeom prst="rect">
              <a:avLst/>
            </a:prstGeom>
            <a:noFill/>
            <a:ln>
              <a:solidFill>
                <a:srgbClr val="7030A0"/>
              </a:solidFill>
            </a:ln>
          </p:spPr>
          <p:txBody>
            <a:bodyPr>
              <a:spAutoFit/>
            </a:bodyPr>
            <a:lstStyle/>
            <a:p>
              <a:pPr>
                <a:defRPr/>
              </a:pPr>
              <a:r>
                <a:rPr lang="el-GR" sz="3200" b="1" dirty="0">
                  <a:solidFill>
                    <a:prstClr val="black"/>
                  </a:solidFill>
                  <a:latin typeface="Calibri"/>
                </a:rPr>
                <a:t>Ύφασμα</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2751523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cs typeface="Arial" charset="0"/>
              </a:rPr>
              <a:t>Βαφές </a:t>
            </a:r>
            <a:r>
              <a:rPr lang="el-GR" sz="4400" b="1" dirty="0" err="1" smtClean="0">
                <a:solidFill>
                  <a:schemeClr val="accent4">
                    <a:lumMod val="75000"/>
                  </a:schemeClr>
                </a:solidFill>
                <a:cs typeface="Arial" charset="0"/>
              </a:rPr>
              <a:t>πρόστυψης</a:t>
            </a:r>
            <a:r>
              <a:rPr lang="el-GR" sz="4400" b="1" dirty="0" smtClean="0">
                <a:solidFill>
                  <a:schemeClr val="accent4">
                    <a:lumMod val="75000"/>
                  </a:schemeClr>
                </a:solidFill>
                <a:cs typeface="Arial" charset="0"/>
              </a:rPr>
              <a:t> </a:t>
            </a:r>
            <a:r>
              <a:rPr lang="el-GR" b="1" dirty="0" smtClean="0">
                <a:solidFill>
                  <a:schemeClr val="accent4">
                    <a:lumMod val="75000"/>
                  </a:schemeClr>
                </a:solidFill>
                <a:cs typeface="Arial" charset="0"/>
              </a:rPr>
              <a:t/>
            </a:r>
            <a:br>
              <a:rPr lang="el-GR" b="1" dirty="0" smtClean="0">
                <a:solidFill>
                  <a:schemeClr val="accent4">
                    <a:lumMod val="75000"/>
                  </a:schemeClr>
                </a:solidFill>
                <a:cs typeface="Arial" charset="0"/>
              </a:rPr>
            </a:br>
            <a:r>
              <a:rPr lang="el-GR" sz="3600" b="0" dirty="0" smtClean="0">
                <a:solidFill>
                  <a:schemeClr val="accent4">
                    <a:lumMod val="75000"/>
                  </a:schemeClr>
                </a:solidFill>
                <a:cs typeface="Arial" charset="0"/>
              </a:rPr>
              <a:t>(1 από 6)</a:t>
            </a:r>
            <a:endParaRPr lang="el-GR" sz="3600" b="0" dirty="0" smtClean="0">
              <a:solidFill>
                <a:schemeClr val="accent4">
                  <a:lumMod val="75000"/>
                </a:schemeClr>
              </a:solidFill>
              <a:latin typeface="+mn-lt"/>
              <a:cs typeface="Arial" charset="0"/>
            </a:endParaRPr>
          </a:p>
        </p:txBody>
      </p:sp>
      <p:grpSp>
        <p:nvGrpSpPr>
          <p:cNvPr id="3" name="Ομάδα 2" title="Βαφές πρόστυψης "/>
          <p:cNvGrpSpPr/>
          <p:nvPr/>
        </p:nvGrpSpPr>
        <p:grpSpPr>
          <a:xfrm>
            <a:off x="1835150" y="1773238"/>
            <a:ext cx="5400675" cy="4141787"/>
            <a:chOff x="1835150" y="1773238"/>
            <a:chExt cx="5400675" cy="4141787"/>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6084" name="TextBox 15"/>
            <p:cNvSpPr txBox="1">
              <a:spLocks noChangeArrowheads="1"/>
            </p:cNvSpPr>
            <p:nvPr/>
          </p:nvSpPr>
          <p:spPr bwMode="auto">
            <a:xfrm>
              <a:off x="3779838" y="5084763"/>
              <a:ext cx="2220912" cy="830262"/>
            </a:xfrm>
            <a:prstGeom prst="rect">
              <a:avLst/>
            </a:prstGeom>
            <a:solidFill>
              <a:schemeClr val="accent4">
                <a:lumMod val="75000"/>
              </a:schemeClr>
            </a:solidFill>
            <a:ln w="9525">
              <a:noFill/>
              <a:miter lim="800000"/>
              <a:headEnd/>
              <a:tailEnd/>
            </a:ln>
          </p:spPr>
          <p:txBody>
            <a:bodyPr>
              <a:spAutoFit/>
            </a:bodyPr>
            <a:lstStyle/>
            <a:p>
              <a:pPr>
                <a:defRPr/>
              </a:pPr>
              <a:r>
                <a:rPr lang="el-GR" sz="2400" b="1" dirty="0">
                  <a:solidFill>
                    <a:prstClr val="white"/>
                  </a:solidFill>
                  <a:latin typeface="Calibri"/>
                  <a:cs typeface="Arial" charset="0"/>
                </a:rPr>
                <a:t>Στερεωτικό:      </a:t>
              </a:r>
            </a:p>
            <a:p>
              <a:pPr>
                <a:defRPr/>
              </a:pPr>
              <a:r>
                <a:rPr lang="el-GR" sz="2400" b="1" dirty="0">
                  <a:solidFill>
                    <a:prstClr val="white"/>
                  </a:solidFill>
                  <a:latin typeface="Calibri"/>
                  <a:cs typeface="Arial" charset="0"/>
                </a:rPr>
                <a:t>άλας μετάλλου</a:t>
              </a:r>
            </a:p>
          </p:txBody>
        </p:sp>
        <p:sp>
          <p:nvSpPr>
            <p:cNvPr id="24" name="Quad Arrow 23"/>
            <p:cNvSpPr/>
            <p:nvPr/>
          </p:nvSpPr>
          <p:spPr>
            <a:xfrm>
              <a:off x="5219700" y="4005263"/>
              <a:ext cx="647700"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6" name="Quad Arrow 25"/>
            <p:cNvSpPr/>
            <p:nvPr/>
          </p:nvSpPr>
          <p:spPr>
            <a:xfrm>
              <a:off x="3995738" y="3284538"/>
              <a:ext cx="647700"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7" name="Quad Arrow 26"/>
            <p:cNvSpPr/>
            <p:nvPr/>
          </p:nvSpPr>
          <p:spPr>
            <a:xfrm>
              <a:off x="5724525" y="3284538"/>
              <a:ext cx="647700"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9" name="Quad Arrow 28"/>
            <p:cNvSpPr/>
            <p:nvPr/>
          </p:nvSpPr>
          <p:spPr>
            <a:xfrm>
              <a:off x="4940300" y="3365500"/>
              <a:ext cx="647700" cy="576263"/>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0" name="Quad Arrow 29"/>
            <p:cNvSpPr/>
            <p:nvPr/>
          </p:nvSpPr>
          <p:spPr>
            <a:xfrm>
              <a:off x="3419475" y="4005263"/>
              <a:ext cx="647700"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1" name="Quad Arrow 30"/>
            <p:cNvSpPr/>
            <p:nvPr/>
          </p:nvSpPr>
          <p:spPr>
            <a:xfrm>
              <a:off x="2627313" y="3357563"/>
              <a:ext cx="649287"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2" name="Quad Arrow 31"/>
            <p:cNvSpPr/>
            <p:nvPr/>
          </p:nvSpPr>
          <p:spPr>
            <a:xfrm>
              <a:off x="4356100" y="4076700"/>
              <a:ext cx="647700" cy="576263"/>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3" name="Quad Arrow 32"/>
            <p:cNvSpPr/>
            <p:nvPr/>
          </p:nvSpPr>
          <p:spPr>
            <a:xfrm>
              <a:off x="2916238" y="5229225"/>
              <a:ext cx="647700" cy="576263"/>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4" name="Parallelogram 33"/>
            <p:cNvSpPr/>
            <p:nvPr/>
          </p:nvSpPr>
          <p:spPr>
            <a:xfrm>
              <a:off x="3203575" y="1773238"/>
              <a:ext cx="2447925" cy="12954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6094" name="TextBox 13"/>
            <p:cNvSpPr txBox="1">
              <a:spLocks noChangeArrowheads="1"/>
            </p:cNvSpPr>
            <p:nvPr/>
          </p:nvSpPr>
          <p:spPr bwMode="auto">
            <a:xfrm>
              <a:off x="6011863" y="1773238"/>
              <a:ext cx="1203325" cy="400110"/>
            </a:xfrm>
            <a:prstGeom prst="rect">
              <a:avLst/>
            </a:prstGeom>
            <a:solidFill>
              <a:schemeClr val="accent4">
                <a:lumMod val="75000"/>
              </a:schemeClr>
            </a:solidFill>
            <a:ln w="9525">
              <a:noFill/>
              <a:miter lim="800000"/>
              <a:headEnd/>
              <a:tailEnd/>
            </a:ln>
          </p:spPr>
          <p:txBody>
            <a:bodyPr>
              <a:spAutoFit/>
            </a:bodyPr>
            <a:lstStyle/>
            <a:p>
              <a:pPr>
                <a:defRPr/>
              </a:pPr>
              <a:r>
                <a:rPr lang="el-GR" sz="2000" b="1" dirty="0">
                  <a:solidFill>
                    <a:prstClr val="white"/>
                  </a:solidFill>
                  <a:latin typeface="Calibri"/>
                  <a:cs typeface="Arial" charset="0"/>
                </a:rPr>
                <a:t>ύφασμα</a:t>
              </a:r>
            </a:p>
          </p:txBody>
        </p:sp>
      </p:grpSp>
      <p:sp>
        <p:nvSpPr>
          <p:cNvPr id="17" name="TextBox 16"/>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571463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cs typeface="Arial" charset="0"/>
              </a:rPr>
              <a:t>Βαφές </a:t>
            </a:r>
            <a:r>
              <a:rPr lang="el-GR" sz="4400" b="1" dirty="0" err="1" smtClean="0">
                <a:solidFill>
                  <a:schemeClr val="accent4">
                    <a:lumMod val="75000"/>
                  </a:schemeClr>
                </a:solidFill>
                <a:cs typeface="Arial" charset="0"/>
              </a:rPr>
              <a:t>πρόστυψης</a:t>
            </a:r>
            <a:r>
              <a:rPr lang="el-GR" b="1" dirty="0" smtClean="0">
                <a:solidFill>
                  <a:schemeClr val="accent4">
                    <a:lumMod val="75000"/>
                  </a:schemeClr>
                </a:solidFill>
                <a:cs typeface="Arial" charset="0"/>
              </a:rPr>
              <a:t/>
            </a:r>
            <a:br>
              <a:rPr lang="el-GR" b="1" dirty="0" smtClean="0">
                <a:solidFill>
                  <a:schemeClr val="accent4">
                    <a:lumMod val="75000"/>
                  </a:schemeClr>
                </a:solidFill>
                <a:cs typeface="Arial" charset="0"/>
              </a:rPr>
            </a:br>
            <a:r>
              <a:rPr lang="el-GR" sz="3600" b="0" dirty="0" smtClean="0">
                <a:solidFill>
                  <a:schemeClr val="accent4">
                    <a:lumMod val="75000"/>
                  </a:schemeClr>
                </a:solidFill>
                <a:cs typeface="Arial" charset="0"/>
              </a:rPr>
              <a:t>(2 από 6)</a:t>
            </a:r>
            <a:endParaRPr lang="el-GR" sz="3600" b="0" dirty="0" smtClean="0">
              <a:solidFill>
                <a:schemeClr val="accent4">
                  <a:lumMod val="75000"/>
                </a:schemeClr>
              </a:solidFill>
              <a:latin typeface="+mn-lt"/>
              <a:cs typeface="Arial" pitchFamily="34" charset="0"/>
            </a:endParaRPr>
          </a:p>
        </p:txBody>
      </p:sp>
      <p:grpSp>
        <p:nvGrpSpPr>
          <p:cNvPr id="3" name="Ομάδα 2" title="Βαφές πρόστυψης "/>
          <p:cNvGrpSpPr/>
          <p:nvPr/>
        </p:nvGrpSpPr>
        <p:grpSpPr>
          <a:xfrm>
            <a:off x="1115616" y="1556792"/>
            <a:ext cx="6696075" cy="4646612"/>
            <a:chOff x="539750" y="1268413"/>
            <a:chExt cx="6696075" cy="4646612"/>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7108" name="TextBox 15"/>
            <p:cNvSpPr txBox="1">
              <a:spLocks noChangeArrowheads="1"/>
            </p:cNvSpPr>
            <p:nvPr/>
          </p:nvSpPr>
          <p:spPr bwMode="auto">
            <a:xfrm>
              <a:off x="3779838" y="5084763"/>
              <a:ext cx="2220912" cy="830262"/>
            </a:xfrm>
            <a:prstGeom prst="rect">
              <a:avLst/>
            </a:prstGeom>
            <a:solidFill>
              <a:schemeClr val="accent4">
                <a:lumMod val="75000"/>
              </a:schemeClr>
            </a:solidFill>
            <a:ln w="9525">
              <a:noFill/>
              <a:miter lim="800000"/>
              <a:headEnd/>
              <a:tailEnd/>
            </a:ln>
          </p:spPr>
          <p:txBody>
            <a:bodyPr>
              <a:spAutoFit/>
            </a:bodyPr>
            <a:lstStyle/>
            <a:p>
              <a:pPr>
                <a:defRPr/>
              </a:pPr>
              <a:r>
                <a:rPr lang="el-GR" sz="2400" b="1" dirty="0">
                  <a:solidFill>
                    <a:prstClr val="white"/>
                  </a:solidFill>
                  <a:latin typeface="Calibri"/>
                  <a:cs typeface="Arial" charset="0"/>
                </a:rPr>
                <a:t>Στερεωτικό:      </a:t>
              </a:r>
            </a:p>
            <a:p>
              <a:pPr>
                <a:defRPr/>
              </a:pPr>
              <a:r>
                <a:rPr lang="el-GR" sz="2400" b="1" dirty="0">
                  <a:solidFill>
                    <a:prstClr val="white"/>
                  </a:solidFill>
                  <a:latin typeface="Calibri"/>
                  <a:cs typeface="Arial" charset="0"/>
                </a:rPr>
                <a:t>άλας μετάλλου</a:t>
              </a:r>
            </a:p>
          </p:txBody>
        </p:sp>
        <p:sp>
          <p:nvSpPr>
            <p:cNvPr id="24" name="Quad Arrow 23"/>
            <p:cNvSpPr/>
            <p:nvPr/>
          </p:nvSpPr>
          <p:spPr>
            <a:xfrm>
              <a:off x="5003800" y="3933825"/>
              <a:ext cx="647700" cy="574675"/>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6" name="Quad Arrow 25"/>
            <p:cNvSpPr/>
            <p:nvPr/>
          </p:nvSpPr>
          <p:spPr>
            <a:xfrm>
              <a:off x="3995738" y="3284538"/>
              <a:ext cx="647700"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7" name="Quad Arrow 26"/>
            <p:cNvSpPr/>
            <p:nvPr/>
          </p:nvSpPr>
          <p:spPr>
            <a:xfrm>
              <a:off x="5724525" y="3284538"/>
              <a:ext cx="647700"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9" name="Quad Arrow 28"/>
            <p:cNvSpPr/>
            <p:nvPr/>
          </p:nvSpPr>
          <p:spPr>
            <a:xfrm>
              <a:off x="4859338" y="3357563"/>
              <a:ext cx="649287"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0" name="Quad Arrow 29"/>
            <p:cNvSpPr/>
            <p:nvPr/>
          </p:nvSpPr>
          <p:spPr>
            <a:xfrm>
              <a:off x="3419475" y="3860800"/>
              <a:ext cx="647700" cy="576263"/>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1" name="Quad Arrow 30"/>
            <p:cNvSpPr/>
            <p:nvPr/>
          </p:nvSpPr>
          <p:spPr>
            <a:xfrm>
              <a:off x="2627313" y="3357563"/>
              <a:ext cx="649287"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2" name="Quad Arrow 31"/>
            <p:cNvSpPr/>
            <p:nvPr/>
          </p:nvSpPr>
          <p:spPr>
            <a:xfrm>
              <a:off x="4284663" y="3933825"/>
              <a:ext cx="647700" cy="574675"/>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3" name="Quad Arrow 32"/>
            <p:cNvSpPr/>
            <p:nvPr/>
          </p:nvSpPr>
          <p:spPr>
            <a:xfrm>
              <a:off x="2916238" y="5229225"/>
              <a:ext cx="647700" cy="576263"/>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4" name="Parallelogram 33"/>
            <p:cNvSpPr/>
            <p:nvPr/>
          </p:nvSpPr>
          <p:spPr>
            <a:xfrm>
              <a:off x="3348038" y="3213100"/>
              <a:ext cx="2447925" cy="12954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Parallelogram 13"/>
            <p:cNvSpPr/>
            <p:nvPr/>
          </p:nvSpPr>
          <p:spPr>
            <a:xfrm>
              <a:off x="539750" y="1268413"/>
              <a:ext cx="2808288" cy="1512887"/>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5" name="Quad Arrow 14"/>
            <p:cNvSpPr/>
            <p:nvPr/>
          </p:nvSpPr>
          <p:spPr>
            <a:xfrm>
              <a:off x="1116013" y="1844675"/>
              <a:ext cx="647700" cy="576263"/>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7" name="Quad Arrow 16"/>
            <p:cNvSpPr/>
            <p:nvPr/>
          </p:nvSpPr>
          <p:spPr>
            <a:xfrm>
              <a:off x="2051050" y="1844675"/>
              <a:ext cx="649288" cy="576263"/>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Quad Arrow 17"/>
            <p:cNvSpPr/>
            <p:nvPr/>
          </p:nvSpPr>
          <p:spPr>
            <a:xfrm>
              <a:off x="1619250" y="1268413"/>
              <a:ext cx="649288"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1" name="Freeform 20"/>
            <p:cNvSpPr/>
            <p:nvPr/>
          </p:nvSpPr>
          <p:spPr>
            <a:xfrm>
              <a:off x="928688" y="1724025"/>
              <a:ext cx="1963737" cy="209550"/>
            </a:xfrm>
            <a:custGeom>
              <a:avLst/>
              <a:gdLst>
                <a:gd name="connsiteX0" fmla="*/ 0 w 1963712"/>
                <a:gd name="connsiteY0" fmla="*/ 209862 h 209862"/>
                <a:gd name="connsiteX1" fmla="*/ 74951 w 1963712"/>
                <a:gd name="connsiteY1" fmla="*/ 194872 h 209862"/>
                <a:gd name="connsiteX2" fmla="*/ 164892 w 1963712"/>
                <a:gd name="connsiteY2" fmla="*/ 164892 h 209862"/>
                <a:gd name="connsiteX3" fmla="*/ 209862 w 1963712"/>
                <a:gd name="connsiteY3" fmla="*/ 149901 h 209862"/>
                <a:gd name="connsiteX4" fmla="*/ 269823 w 1963712"/>
                <a:gd name="connsiteY4" fmla="*/ 134911 h 209862"/>
                <a:gd name="connsiteX5" fmla="*/ 359764 w 1963712"/>
                <a:gd name="connsiteY5" fmla="*/ 104931 h 209862"/>
                <a:gd name="connsiteX6" fmla="*/ 404735 w 1963712"/>
                <a:gd name="connsiteY6" fmla="*/ 89941 h 209862"/>
                <a:gd name="connsiteX7" fmla="*/ 569626 w 1963712"/>
                <a:gd name="connsiteY7" fmla="*/ 74951 h 209862"/>
                <a:gd name="connsiteX8" fmla="*/ 614597 w 1963712"/>
                <a:gd name="connsiteY8" fmla="*/ 44970 h 209862"/>
                <a:gd name="connsiteX9" fmla="*/ 734518 w 1963712"/>
                <a:gd name="connsiteY9" fmla="*/ 0 h 209862"/>
                <a:gd name="connsiteX10" fmla="*/ 824459 w 1963712"/>
                <a:gd name="connsiteY10" fmla="*/ 14990 h 209862"/>
                <a:gd name="connsiteX11" fmla="*/ 884420 w 1963712"/>
                <a:gd name="connsiteY11" fmla="*/ 74951 h 209862"/>
                <a:gd name="connsiteX12" fmla="*/ 1019331 w 1963712"/>
                <a:gd name="connsiteY12" fmla="*/ 149901 h 209862"/>
                <a:gd name="connsiteX13" fmla="*/ 1049312 w 1963712"/>
                <a:gd name="connsiteY13" fmla="*/ 179882 h 209862"/>
                <a:gd name="connsiteX14" fmla="*/ 1319135 w 1963712"/>
                <a:gd name="connsiteY14" fmla="*/ 149901 h 209862"/>
                <a:gd name="connsiteX15" fmla="*/ 1379095 w 1963712"/>
                <a:gd name="connsiteY15" fmla="*/ 134911 h 209862"/>
                <a:gd name="connsiteX16" fmla="*/ 1424066 w 1963712"/>
                <a:gd name="connsiteY16" fmla="*/ 104931 h 209862"/>
                <a:gd name="connsiteX17" fmla="*/ 1573967 w 1963712"/>
                <a:gd name="connsiteY17" fmla="*/ 104931 h 209862"/>
                <a:gd name="connsiteX18" fmla="*/ 1633928 w 1963712"/>
                <a:gd name="connsiteY18" fmla="*/ 119921 h 209862"/>
                <a:gd name="connsiteX19" fmla="*/ 1723869 w 1963712"/>
                <a:gd name="connsiteY19" fmla="*/ 149901 h 209862"/>
                <a:gd name="connsiteX20" fmla="*/ 1963712 w 1963712"/>
                <a:gd name="connsiteY20" fmla="*/ 149901 h 20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3712" h="209862">
                  <a:moveTo>
                    <a:pt x="0" y="209862"/>
                  </a:moveTo>
                  <a:cubicBezTo>
                    <a:pt x="24984" y="204865"/>
                    <a:pt x="50370" y="201576"/>
                    <a:pt x="74951" y="194872"/>
                  </a:cubicBezTo>
                  <a:cubicBezTo>
                    <a:pt x="105440" y="186557"/>
                    <a:pt x="134912" y="174886"/>
                    <a:pt x="164892" y="164892"/>
                  </a:cubicBezTo>
                  <a:cubicBezTo>
                    <a:pt x="179882" y="159895"/>
                    <a:pt x="194533" y="153733"/>
                    <a:pt x="209862" y="149901"/>
                  </a:cubicBezTo>
                  <a:cubicBezTo>
                    <a:pt x="229849" y="144904"/>
                    <a:pt x="250090" y="140831"/>
                    <a:pt x="269823" y="134911"/>
                  </a:cubicBezTo>
                  <a:cubicBezTo>
                    <a:pt x="300092" y="125830"/>
                    <a:pt x="329784" y="114924"/>
                    <a:pt x="359764" y="104931"/>
                  </a:cubicBezTo>
                  <a:cubicBezTo>
                    <a:pt x="374754" y="99934"/>
                    <a:pt x="388999" y="91372"/>
                    <a:pt x="404735" y="89941"/>
                  </a:cubicBezTo>
                  <a:lnTo>
                    <a:pt x="569626" y="74951"/>
                  </a:lnTo>
                  <a:cubicBezTo>
                    <a:pt x="584616" y="64957"/>
                    <a:pt x="598483" y="53027"/>
                    <a:pt x="614597" y="44970"/>
                  </a:cubicBezTo>
                  <a:cubicBezTo>
                    <a:pt x="650443" y="27047"/>
                    <a:pt x="695599" y="12973"/>
                    <a:pt x="734518" y="0"/>
                  </a:cubicBezTo>
                  <a:cubicBezTo>
                    <a:pt x="764498" y="4997"/>
                    <a:pt x="797274" y="1397"/>
                    <a:pt x="824459" y="14990"/>
                  </a:cubicBezTo>
                  <a:cubicBezTo>
                    <a:pt x="849741" y="27631"/>
                    <a:pt x="860901" y="59272"/>
                    <a:pt x="884420" y="74951"/>
                  </a:cubicBezTo>
                  <a:cubicBezTo>
                    <a:pt x="987508" y="143676"/>
                    <a:pt x="940178" y="123517"/>
                    <a:pt x="1019331" y="149901"/>
                  </a:cubicBezTo>
                  <a:cubicBezTo>
                    <a:pt x="1029325" y="159895"/>
                    <a:pt x="1035210" y="178942"/>
                    <a:pt x="1049312" y="179882"/>
                  </a:cubicBezTo>
                  <a:cubicBezTo>
                    <a:pt x="1132802" y="185448"/>
                    <a:pt x="1233794" y="168866"/>
                    <a:pt x="1319135" y="149901"/>
                  </a:cubicBezTo>
                  <a:cubicBezTo>
                    <a:pt x="1339246" y="145432"/>
                    <a:pt x="1359108" y="139908"/>
                    <a:pt x="1379095" y="134911"/>
                  </a:cubicBezTo>
                  <a:cubicBezTo>
                    <a:pt x="1394085" y="124918"/>
                    <a:pt x="1407507" y="112028"/>
                    <a:pt x="1424066" y="104931"/>
                  </a:cubicBezTo>
                  <a:cubicBezTo>
                    <a:pt x="1484138" y="79186"/>
                    <a:pt x="1507040" y="91546"/>
                    <a:pt x="1573967" y="104931"/>
                  </a:cubicBezTo>
                  <a:cubicBezTo>
                    <a:pt x="1594169" y="108971"/>
                    <a:pt x="1614195" y="114001"/>
                    <a:pt x="1633928" y="119921"/>
                  </a:cubicBezTo>
                  <a:cubicBezTo>
                    <a:pt x="1664197" y="129002"/>
                    <a:pt x="1692267" y="149901"/>
                    <a:pt x="1723869" y="149901"/>
                  </a:cubicBezTo>
                  <a:lnTo>
                    <a:pt x="1963712" y="149901"/>
                  </a:ln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l-GR">
                <a:solidFill>
                  <a:prstClr val="black"/>
                </a:solidFill>
              </a:endParaRPr>
            </a:p>
          </p:txBody>
        </p:sp>
        <p:cxnSp>
          <p:nvCxnSpPr>
            <p:cNvPr id="23" name="Straight Connector 22"/>
            <p:cNvCxnSpPr/>
            <p:nvPr/>
          </p:nvCxnSpPr>
          <p:spPr>
            <a:xfrm>
              <a:off x="539750" y="2781300"/>
              <a:ext cx="2808288" cy="1727200"/>
            </a:xfrm>
            <a:prstGeom prst="line">
              <a:avLst/>
            </a:prstGeom>
            <a:ln>
              <a:solidFill>
                <a:schemeClr val="accent1"/>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48038" y="1268413"/>
              <a:ext cx="2447925" cy="19446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616923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cs typeface="Arial" charset="0"/>
              </a:rPr>
              <a:t>Βαφές </a:t>
            </a:r>
            <a:r>
              <a:rPr lang="el-GR" sz="4400" b="1" dirty="0" err="1" smtClean="0">
                <a:solidFill>
                  <a:schemeClr val="accent4">
                    <a:lumMod val="75000"/>
                  </a:schemeClr>
                </a:solidFill>
                <a:cs typeface="Arial" charset="0"/>
              </a:rPr>
              <a:t>πρόστυψης</a:t>
            </a:r>
            <a:r>
              <a:rPr lang="el-GR" b="1" dirty="0" smtClean="0">
                <a:solidFill>
                  <a:schemeClr val="accent4">
                    <a:lumMod val="75000"/>
                  </a:schemeClr>
                </a:solidFill>
                <a:cs typeface="Arial" charset="0"/>
              </a:rPr>
              <a:t/>
            </a:r>
            <a:br>
              <a:rPr lang="el-GR" b="1" dirty="0" smtClean="0">
                <a:solidFill>
                  <a:schemeClr val="accent4">
                    <a:lumMod val="75000"/>
                  </a:schemeClr>
                </a:solidFill>
                <a:cs typeface="Arial" charset="0"/>
              </a:rPr>
            </a:br>
            <a:r>
              <a:rPr lang="el-GR" sz="3600" b="0" dirty="0" smtClean="0">
                <a:solidFill>
                  <a:schemeClr val="accent4">
                    <a:lumMod val="75000"/>
                  </a:schemeClr>
                </a:solidFill>
                <a:cs typeface="Arial" charset="0"/>
              </a:rPr>
              <a:t>(3 από 6)</a:t>
            </a:r>
            <a:endParaRPr lang="el-GR" sz="3600" b="0" dirty="0" smtClean="0">
              <a:solidFill>
                <a:schemeClr val="accent4">
                  <a:lumMod val="75000"/>
                </a:schemeClr>
              </a:solidFill>
              <a:latin typeface="+mn-lt"/>
              <a:cs typeface="Arial" pitchFamily="34" charset="0"/>
            </a:endParaRPr>
          </a:p>
        </p:txBody>
      </p:sp>
      <p:grpSp>
        <p:nvGrpSpPr>
          <p:cNvPr id="3" name="Ομάδα 2" title="Το ύφασμα προστίθεται στο λουτρό της βαφής"/>
          <p:cNvGrpSpPr/>
          <p:nvPr/>
        </p:nvGrpSpPr>
        <p:grpSpPr>
          <a:xfrm>
            <a:off x="500063" y="1571625"/>
            <a:ext cx="6735762" cy="4017963"/>
            <a:chOff x="500063" y="1571625"/>
            <a:chExt cx="6735762" cy="4017963"/>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2411413" y="3213100"/>
              <a:ext cx="504825"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348038" y="3213100"/>
              <a:ext cx="503237"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067175" y="4149725"/>
              <a:ext cx="504825"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4500563" y="3213100"/>
              <a:ext cx="503237"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5003800" y="4149725"/>
              <a:ext cx="504825"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5435600" y="3284538"/>
              <a:ext cx="504825" cy="504825"/>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3059113" y="4005263"/>
              <a:ext cx="504825" cy="503237"/>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795963" y="3860800"/>
              <a:ext cx="504825" cy="504825"/>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Rectangle 13"/>
            <p:cNvSpPr/>
            <p:nvPr/>
          </p:nvSpPr>
          <p:spPr>
            <a:xfrm>
              <a:off x="2843213" y="5013325"/>
              <a:ext cx="3457575"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5" name="Isosceles Triangle 14"/>
            <p:cNvSpPr/>
            <p:nvPr/>
          </p:nvSpPr>
          <p:spPr>
            <a:xfrm>
              <a:off x="2987675" y="5013325"/>
              <a:ext cx="504825"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8142" name="TextBox 15"/>
            <p:cNvSpPr txBox="1">
              <a:spLocks noChangeArrowheads="1"/>
            </p:cNvSpPr>
            <p:nvPr/>
          </p:nvSpPr>
          <p:spPr bwMode="auto">
            <a:xfrm>
              <a:off x="3779838" y="5084763"/>
              <a:ext cx="2376487" cy="461962"/>
            </a:xfrm>
            <a:prstGeom prst="rect">
              <a:avLst/>
            </a:prstGeom>
            <a:noFill/>
            <a:ln w="9525">
              <a:noFill/>
              <a:miter lim="800000"/>
              <a:headEnd/>
              <a:tailEnd/>
            </a:ln>
          </p:spPr>
          <p:txBody>
            <a:bodyPr>
              <a:spAutoFit/>
            </a:bodyPr>
            <a:lstStyle/>
            <a:p>
              <a:pPr>
                <a:defRPr/>
              </a:pPr>
              <a:r>
                <a:rPr lang="el-GR" sz="2400" b="1" dirty="0">
                  <a:solidFill>
                    <a:prstClr val="black"/>
                  </a:solidFill>
                  <a:latin typeface="Calibri"/>
                  <a:cs typeface="Arial" charset="0"/>
                </a:rPr>
                <a:t>Μόριο βαφής</a:t>
              </a:r>
            </a:p>
          </p:txBody>
        </p:sp>
        <p:sp>
          <p:nvSpPr>
            <p:cNvPr id="17" name="Parallelogram 16"/>
            <p:cNvSpPr/>
            <p:nvPr/>
          </p:nvSpPr>
          <p:spPr>
            <a:xfrm>
              <a:off x="3419475" y="1628775"/>
              <a:ext cx="2305050" cy="1439863"/>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6372225" y="3213100"/>
              <a:ext cx="503238"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8145" name="TextBox 18"/>
            <p:cNvSpPr txBox="1">
              <a:spLocks noChangeArrowheads="1"/>
            </p:cNvSpPr>
            <p:nvPr/>
          </p:nvSpPr>
          <p:spPr bwMode="auto">
            <a:xfrm>
              <a:off x="500063" y="1571625"/>
              <a:ext cx="2678112" cy="1015663"/>
            </a:xfrm>
            <a:prstGeom prst="rect">
              <a:avLst/>
            </a:prstGeom>
            <a:solidFill>
              <a:schemeClr val="accent4">
                <a:lumMod val="75000"/>
              </a:schemeClr>
            </a:solidFill>
            <a:ln w="9525">
              <a:noFill/>
              <a:miter lim="800000"/>
              <a:headEnd/>
              <a:tailEnd/>
            </a:ln>
          </p:spPr>
          <p:txBody>
            <a:bodyPr>
              <a:spAutoFit/>
            </a:bodyPr>
            <a:lstStyle/>
            <a:p>
              <a:pPr>
                <a:defRPr/>
              </a:pPr>
              <a:r>
                <a:rPr lang="el-GR" sz="2000" b="1" dirty="0">
                  <a:solidFill>
                    <a:prstClr val="white"/>
                  </a:solidFill>
                  <a:latin typeface="Calibri"/>
                  <a:cs typeface="Arial" charset="0"/>
                </a:rPr>
                <a:t>Το ύφασμα προστίθεται στο λουτρό της βαφής</a:t>
              </a:r>
            </a:p>
          </p:txBody>
        </p:sp>
      </p:grpSp>
      <p:sp>
        <p:nvSpPr>
          <p:cNvPr id="20" name="TextBox 19"/>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1210337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pPr lvl="0" fontAlgn="base">
              <a:spcAft>
                <a:spcPct val="0"/>
              </a:spcAft>
              <a:defRPr/>
            </a:pPr>
            <a:r>
              <a:rPr lang="el-GR" sz="4400" dirty="0">
                <a:solidFill>
                  <a:srgbClr val="8064A2">
                    <a:lumMod val="75000"/>
                  </a:srgbClr>
                </a:solidFill>
                <a:cs typeface="Arial" charset="0"/>
              </a:rPr>
              <a:t>Βαφές </a:t>
            </a:r>
            <a:r>
              <a:rPr lang="el-GR" sz="4400" dirty="0" err="1">
                <a:solidFill>
                  <a:srgbClr val="8064A2">
                    <a:lumMod val="75000"/>
                  </a:srgbClr>
                </a:solidFill>
                <a:cs typeface="Arial" charset="0"/>
              </a:rPr>
              <a:t>πρόστυψης</a:t>
            </a:r>
            <a:r>
              <a:rPr lang="el-GR" dirty="0">
                <a:solidFill>
                  <a:srgbClr val="8064A2">
                    <a:lumMod val="75000"/>
                  </a:srgbClr>
                </a:solidFill>
                <a:cs typeface="Arial" charset="0"/>
              </a:rPr>
              <a:t/>
            </a:r>
            <a:br>
              <a:rPr lang="el-GR" dirty="0">
                <a:solidFill>
                  <a:srgbClr val="8064A2">
                    <a:lumMod val="75000"/>
                  </a:srgbClr>
                </a:solidFill>
                <a:cs typeface="Arial" charset="0"/>
              </a:rPr>
            </a:br>
            <a:r>
              <a:rPr lang="el-GR" sz="3200" b="0" dirty="0">
                <a:solidFill>
                  <a:srgbClr val="8064A2">
                    <a:lumMod val="75000"/>
                  </a:srgbClr>
                </a:solidFill>
                <a:cs typeface="Arial" charset="0"/>
              </a:rPr>
              <a:t>(4 από </a:t>
            </a:r>
            <a:r>
              <a:rPr lang="el-GR" sz="3200" b="0" dirty="0" smtClean="0">
                <a:solidFill>
                  <a:srgbClr val="8064A2">
                    <a:lumMod val="75000"/>
                  </a:srgbClr>
                </a:solidFill>
                <a:cs typeface="Arial" charset="0"/>
              </a:rPr>
              <a:t>6)</a:t>
            </a:r>
            <a:endParaRPr lang="el-GR" dirty="0"/>
          </a:p>
        </p:txBody>
      </p:sp>
      <p:grpSp>
        <p:nvGrpSpPr>
          <p:cNvPr id="4" name="Ομάδα 3" title="Βαφές πρόστυψης"/>
          <p:cNvGrpSpPr/>
          <p:nvPr/>
        </p:nvGrpSpPr>
        <p:grpSpPr>
          <a:xfrm>
            <a:off x="1223962" y="1193006"/>
            <a:ext cx="6696075" cy="5113338"/>
            <a:chOff x="539750" y="1123950"/>
            <a:chExt cx="6696075" cy="5113338"/>
          </a:xfrm>
        </p:grpSpPr>
        <p:sp>
          <p:nvSpPr>
            <p:cNvPr id="5" name="Flowchart: Manual Operation 4"/>
            <p:cNvSpPr/>
            <p:nvPr/>
          </p:nvSpPr>
          <p:spPr>
            <a:xfrm>
              <a:off x="1835150" y="4437063"/>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4" name="Parallelogram 33"/>
            <p:cNvSpPr/>
            <p:nvPr/>
          </p:nvSpPr>
          <p:spPr>
            <a:xfrm>
              <a:off x="3276600" y="4724400"/>
              <a:ext cx="2447925" cy="1296988"/>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4" name="Parallelogram 13"/>
            <p:cNvSpPr/>
            <p:nvPr/>
          </p:nvSpPr>
          <p:spPr>
            <a:xfrm>
              <a:off x="539750" y="1196975"/>
              <a:ext cx="3168650" cy="2303463"/>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5" name="Quad Arrow 14"/>
            <p:cNvSpPr/>
            <p:nvPr/>
          </p:nvSpPr>
          <p:spPr>
            <a:xfrm>
              <a:off x="1116013" y="2349500"/>
              <a:ext cx="647700" cy="574675"/>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7" name="Quad Arrow 16"/>
            <p:cNvSpPr/>
            <p:nvPr/>
          </p:nvSpPr>
          <p:spPr>
            <a:xfrm>
              <a:off x="2124075" y="2276475"/>
              <a:ext cx="647700" cy="576263"/>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Quad Arrow 17"/>
            <p:cNvSpPr/>
            <p:nvPr/>
          </p:nvSpPr>
          <p:spPr>
            <a:xfrm>
              <a:off x="1692275" y="1773238"/>
              <a:ext cx="647700" cy="57626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1" name="Freeform 20"/>
            <p:cNvSpPr/>
            <p:nvPr/>
          </p:nvSpPr>
          <p:spPr>
            <a:xfrm>
              <a:off x="900113" y="2205038"/>
              <a:ext cx="1963737" cy="209550"/>
            </a:xfrm>
            <a:custGeom>
              <a:avLst/>
              <a:gdLst>
                <a:gd name="connsiteX0" fmla="*/ 0 w 1963712"/>
                <a:gd name="connsiteY0" fmla="*/ 209862 h 209862"/>
                <a:gd name="connsiteX1" fmla="*/ 74951 w 1963712"/>
                <a:gd name="connsiteY1" fmla="*/ 194872 h 209862"/>
                <a:gd name="connsiteX2" fmla="*/ 164892 w 1963712"/>
                <a:gd name="connsiteY2" fmla="*/ 164892 h 209862"/>
                <a:gd name="connsiteX3" fmla="*/ 209862 w 1963712"/>
                <a:gd name="connsiteY3" fmla="*/ 149901 h 209862"/>
                <a:gd name="connsiteX4" fmla="*/ 269823 w 1963712"/>
                <a:gd name="connsiteY4" fmla="*/ 134911 h 209862"/>
                <a:gd name="connsiteX5" fmla="*/ 359764 w 1963712"/>
                <a:gd name="connsiteY5" fmla="*/ 104931 h 209862"/>
                <a:gd name="connsiteX6" fmla="*/ 404735 w 1963712"/>
                <a:gd name="connsiteY6" fmla="*/ 89941 h 209862"/>
                <a:gd name="connsiteX7" fmla="*/ 569626 w 1963712"/>
                <a:gd name="connsiteY7" fmla="*/ 74951 h 209862"/>
                <a:gd name="connsiteX8" fmla="*/ 614597 w 1963712"/>
                <a:gd name="connsiteY8" fmla="*/ 44970 h 209862"/>
                <a:gd name="connsiteX9" fmla="*/ 734518 w 1963712"/>
                <a:gd name="connsiteY9" fmla="*/ 0 h 209862"/>
                <a:gd name="connsiteX10" fmla="*/ 824459 w 1963712"/>
                <a:gd name="connsiteY10" fmla="*/ 14990 h 209862"/>
                <a:gd name="connsiteX11" fmla="*/ 884420 w 1963712"/>
                <a:gd name="connsiteY11" fmla="*/ 74951 h 209862"/>
                <a:gd name="connsiteX12" fmla="*/ 1019331 w 1963712"/>
                <a:gd name="connsiteY12" fmla="*/ 149901 h 209862"/>
                <a:gd name="connsiteX13" fmla="*/ 1049312 w 1963712"/>
                <a:gd name="connsiteY13" fmla="*/ 179882 h 209862"/>
                <a:gd name="connsiteX14" fmla="*/ 1319135 w 1963712"/>
                <a:gd name="connsiteY14" fmla="*/ 149901 h 209862"/>
                <a:gd name="connsiteX15" fmla="*/ 1379095 w 1963712"/>
                <a:gd name="connsiteY15" fmla="*/ 134911 h 209862"/>
                <a:gd name="connsiteX16" fmla="*/ 1424066 w 1963712"/>
                <a:gd name="connsiteY16" fmla="*/ 104931 h 209862"/>
                <a:gd name="connsiteX17" fmla="*/ 1573967 w 1963712"/>
                <a:gd name="connsiteY17" fmla="*/ 104931 h 209862"/>
                <a:gd name="connsiteX18" fmla="*/ 1633928 w 1963712"/>
                <a:gd name="connsiteY18" fmla="*/ 119921 h 209862"/>
                <a:gd name="connsiteX19" fmla="*/ 1723869 w 1963712"/>
                <a:gd name="connsiteY19" fmla="*/ 149901 h 209862"/>
                <a:gd name="connsiteX20" fmla="*/ 1963712 w 1963712"/>
                <a:gd name="connsiteY20" fmla="*/ 149901 h 20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3712" h="209862">
                  <a:moveTo>
                    <a:pt x="0" y="209862"/>
                  </a:moveTo>
                  <a:cubicBezTo>
                    <a:pt x="24984" y="204865"/>
                    <a:pt x="50370" y="201576"/>
                    <a:pt x="74951" y="194872"/>
                  </a:cubicBezTo>
                  <a:cubicBezTo>
                    <a:pt x="105440" y="186557"/>
                    <a:pt x="134912" y="174886"/>
                    <a:pt x="164892" y="164892"/>
                  </a:cubicBezTo>
                  <a:cubicBezTo>
                    <a:pt x="179882" y="159895"/>
                    <a:pt x="194533" y="153733"/>
                    <a:pt x="209862" y="149901"/>
                  </a:cubicBezTo>
                  <a:cubicBezTo>
                    <a:pt x="229849" y="144904"/>
                    <a:pt x="250090" y="140831"/>
                    <a:pt x="269823" y="134911"/>
                  </a:cubicBezTo>
                  <a:cubicBezTo>
                    <a:pt x="300092" y="125830"/>
                    <a:pt x="329784" y="114924"/>
                    <a:pt x="359764" y="104931"/>
                  </a:cubicBezTo>
                  <a:cubicBezTo>
                    <a:pt x="374754" y="99934"/>
                    <a:pt x="388999" y="91372"/>
                    <a:pt x="404735" y="89941"/>
                  </a:cubicBezTo>
                  <a:lnTo>
                    <a:pt x="569626" y="74951"/>
                  </a:lnTo>
                  <a:cubicBezTo>
                    <a:pt x="584616" y="64957"/>
                    <a:pt x="598483" y="53027"/>
                    <a:pt x="614597" y="44970"/>
                  </a:cubicBezTo>
                  <a:cubicBezTo>
                    <a:pt x="650443" y="27047"/>
                    <a:pt x="695599" y="12973"/>
                    <a:pt x="734518" y="0"/>
                  </a:cubicBezTo>
                  <a:cubicBezTo>
                    <a:pt x="764498" y="4997"/>
                    <a:pt x="797274" y="1397"/>
                    <a:pt x="824459" y="14990"/>
                  </a:cubicBezTo>
                  <a:cubicBezTo>
                    <a:pt x="849741" y="27631"/>
                    <a:pt x="860901" y="59272"/>
                    <a:pt x="884420" y="74951"/>
                  </a:cubicBezTo>
                  <a:cubicBezTo>
                    <a:pt x="987508" y="143676"/>
                    <a:pt x="940178" y="123517"/>
                    <a:pt x="1019331" y="149901"/>
                  </a:cubicBezTo>
                  <a:cubicBezTo>
                    <a:pt x="1029325" y="159895"/>
                    <a:pt x="1035210" y="178942"/>
                    <a:pt x="1049312" y="179882"/>
                  </a:cubicBezTo>
                  <a:cubicBezTo>
                    <a:pt x="1132802" y="185448"/>
                    <a:pt x="1233794" y="168866"/>
                    <a:pt x="1319135" y="149901"/>
                  </a:cubicBezTo>
                  <a:cubicBezTo>
                    <a:pt x="1339246" y="145432"/>
                    <a:pt x="1359108" y="139908"/>
                    <a:pt x="1379095" y="134911"/>
                  </a:cubicBezTo>
                  <a:cubicBezTo>
                    <a:pt x="1394085" y="124918"/>
                    <a:pt x="1407507" y="112028"/>
                    <a:pt x="1424066" y="104931"/>
                  </a:cubicBezTo>
                  <a:cubicBezTo>
                    <a:pt x="1484138" y="79186"/>
                    <a:pt x="1507040" y="91546"/>
                    <a:pt x="1573967" y="104931"/>
                  </a:cubicBezTo>
                  <a:cubicBezTo>
                    <a:pt x="1594169" y="108971"/>
                    <a:pt x="1614195" y="114001"/>
                    <a:pt x="1633928" y="119921"/>
                  </a:cubicBezTo>
                  <a:cubicBezTo>
                    <a:pt x="1664197" y="129002"/>
                    <a:pt x="1692267" y="149901"/>
                    <a:pt x="1723869" y="149901"/>
                  </a:cubicBezTo>
                  <a:lnTo>
                    <a:pt x="1963712" y="149901"/>
                  </a:lnTo>
                </a:path>
              </a:pathLst>
            </a:custGeom>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el-GR">
                <a:solidFill>
                  <a:prstClr val="black"/>
                </a:solidFill>
              </a:endParaRPr>
            </a:p>
          </p:txBody>
        </p:sp>
        <p:sp>
          <p:nvSpPr>
            <p:cNvPr id="22" name="Isosceles Triangle 21"/>
            <p:cNvSpPr/>
            <p:nvPr/>
          </p:nvSpPr>
          <p:spPr>
            <a:xfrm>
              <a:off x="1187450" y="2997200"/>
              <a:ext cx="576263" cy="4318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5" name="Isosceles Triangle 24"/>
            <p:cNvSpPr/>
            <p:nvPr/>
          </p:nvSpPr>
          <p:spPr>
            <a:xfrm>
              <a:off x="2124075" y="2924175"/>
              <a:ext cx="576263" cy="43338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6" name="Isosceles Triangle 35"/>
            <p:cNvSpPr/>
            <p:nvPr/>
          </p:nvSpPr>
          <p:spPr>
            <a:xfrm rot="18430397">
              <a:off x="1750218" y="1196182"/>
              <a:ext cx="576263" cy="4318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7" name="Isosceles Triangle 36"/>
            <p:cNvSpPr/>
            <p:nvPr/>
          </p:nvSpPr>
          <p:spPr>
            <a:xfrm>
              <a:off x="2484438" y="4724400"/>
              <a:ext cx="574675" cy="43338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8" name="Isosceles Triangle 37"/>
            <p:cNvSpPr/>
            <p:nvPr/>
          </p:nvSpPr>
          <p:spPr>
            <a:xfrm>
              <a:off x="3851275" y="5373688"/>
              <a:ext cx="576263" cy="4318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39" name="Isosceles Triangle 38"/>
            <p:cNvSpPr/>
            <p:nvPr/>
          </p:nvSpPr>
          <p:spPr>
            <a:xfrm>
              <a:off x="4859338" y="5445125"/>
              <a:ext cx="576262" cy="4318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0" name="Isosceles Triangle 39"/>
            <p:cNvSpPr/>
            <p:nvPr/>
          </p:nvSpPr>
          <p:spPr>
            <a:xfrm>
              <a:off x="4643438" y="4797425"/>
              <a:ext cx="576262" cy="4318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1" name="Isosceles Triangle 40"/>
            <p:cNvSpPr/>
            <p:nvPr/>
          </p:nvSpPr>
          <p:spPr>
            <a:xfrm>
              <a:off x="6084888" y="4508500"/>
              <a:ext cx="574675" cy="43338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2" name="Isosceles Triangle 41"/>
            <p:cNvSpPr/>
            <p:nvPr/>
          </p:nvSpPr>
          <p:spPr>
            <a:xfrm>
              <a:off x="3708400" y="4797425"/>
              <a:ext cx="576263" cy="4318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3" name="Isosceles Triangle 42"/>
            <p:cNvSpPr/>
            <p:nvPr/>
          </p:nvSpPr>
          <p:spPr>
            <a:xfrm>
              <a:off x="5435600" y="4941888"/>
              <a:ext cx="576263" cy="4318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44" name="Isosceles Triangle 43"/>
            <p:cNvSpPr/>
            <p:nvPr/>
          </p:nvSpPr>
          <p:spPr>
            <a:xfrm>
              <a:off x="3059113" y="5589588"/>
              <a:ext cx="576262" cy="4318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cxnSp>
          <p:nvCxnSpPr>
            <p:cNvPr id="46" name="Straight Connector 45"/>
            <p:cNvCxnSpPr/>
            <p:nvPr/>
          </p:nvCxnSpPr>
          <p:spPr>
            <a:xfrm>
              <a:off x="539750" y="3500438"/>
              <a:ext cx="2879725" cy="244951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3938" y="1196975"/>
              <a:ext cx="2160587" cy="360045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1237590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cs typeface="Arial" charset="0"/>
              </a:rPr>
              <a:t>Βαφές </a:t>
            </a:r>
            <a:r>
              <a:rPr lang="el-GR" sz="4400" b="1" dirty="0" err="1" smtClean="0">
                <a:solidFill>
                  <a:schemeClr val="accent4">
                    <a:lumMod val="75000"/>
                  </a:schemeClr>
                </a:solidFill>
                <a:cs typeface="Arial" charset="0"/>
              </a:rPr>
              <a:t>πρόστυψης</a:t>
            </a:r>
            <a:r>
              <a:rPr lang="el-GR" b="1" dirty="0" smtClean="0">
                <a:solidFill>
                  <a:schemeClr val="accent4">
                    <a:lumMod val="75000"/>
                  </a:schemeClr>
                </a:solidFill>
                <a:cs typeface="Arial" charset="0"/>
              </a:rPr>
              <a:t/>
            </a:r>
            <a:br>
              <a:rPr lang="el-GR" b="1" dirty="0" smtClean="0">
                <a:solidFill>
                  <a:schemeClr val="accent4">
                    <a:lumMod val="75000"/>
                  </a:schemeClr>
                </a:solidFill>
                <a:cs typeface="Arial" charset="0"/>
              </a:rPr>
            </a:br>
            <a:r>
              <a:rPr lang="el-GR" sz="3600" b="0" dirty="0" smtClean="0">
                <a:solidFill>
                  <a:schemeClr val="accent4">
                    <a:lumMod val="75000"/>
                  </a:schemeClr>
                </a:solidFill>
                <a:cs typeface="Arial" charset="0"/>
              </a:rPr>
              <a:t>(5 από 6)</a:t>
            </a:r>
            <a:endParaRPr lang="el-GR" sz="3600" b="0" dirty="0" smtClean="0">
              <a:solidFill>
                <a:schemeClr val="accent4">
                  <a:lumMod val="75000"/>
                </a:schemeClr>
              </a:solidFill>
              <a:latin typeface="+mn-lt"/>
              <a:cs typeface="Arial" pitchFamily="34" charset="0"/>
            </a:endParaRPr>
          </a:p>
        </p:txBody>
      </p:sp>
      <p:grpSp>
        <p:nvGrpSpPr>
          <p:cNvPr id="3" name="Ομάδα 2" title="Το ύφασμα βάφεται"/>
          <p:cNvGrpSpPr/>
          <p:nvPr/>
        </p:nvGrpSpPr>
        <p:grpSpPr>
          <a:xfrm>
            <a:off x="1346994" y="1916832"/>
            <a:ext cx="6450012" cy="3384550"/>
            <a:chOff x="785813" y="1484313"/>
            <a:chExt cx="6450012" cy="3384550"/>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2411413" y="3213100"/>
              <a:ext cx="504825"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3059113" y="4005263"/>
              <a:ext cx="504825" cy="503237"/>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7" name="Parallelogram 16"/>
            <p:cNvSpPr/>
            <p:nvPr/>
          </p:nvSpPr>
          <p:spPr>
            <a:xfrm>
              <a:off x="3419475" y="1484313"/>
              <a:ext cx="2305050" cy="1439862"/>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6372225" y="3213100"/>
              <a:ext cx="503238" cy="5032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50183" name="TextBox 18"/>
            <p:cNvSpPr txBox="1">
              <a:spLocks noChangeArrowheads="1"/>
            </p:cNvSpPr>
            <p:nvPr/>
          </p:nvSpPr>
          <p:spPr bwMode="auto">
            <a:xfrm>
              <a:off x="785813" y="1785938"/>
              <a:ext cx="2571750" cy="400110"/>
            </a:xfrm>
            <a:prstGeom prst="rect">
              <a:avLst/>
            </a:prstGeom>
            <a:solidFill>
              <a:schemeClr val="accent4">
                <a:lumMod val="75000"/>
              </a:schemeClr>
            </a:solidFill>
            <a:ln w="9525">
              <a:noFill/>
              <a:miter lim="800000"/>
              <a:headEnd/>
              <a:tailEnd/>
            </a:ln>
          </p:spPr>
          <p:txBody>
            <a:bodyPr>
              <a:spAutoFit/>
            </a:bodyPr>
            <a:lstStyle/>
            <a:p>
              <a:pPr>
                <a:defRPr/>
              </a:pPr>
              <a:r>
                <a:rPr lang="el-GR" sz="2000" b="1" dirty="0">
                  <a:solidFill>
                    <a:prstClr val="white"/>
                  </a:solidFill>
                  <a:latin typeface="Calibri"/>
                  <a:cs typeface="Arial" charset="0"/>
                </a:rPr>
                <a:t>Το ύφασμα βάφεται</a:t>
              </a:r>
            </a:p>
          </p:txBody>
        </p:sp>
      </p:grpSp>
      <p:sp>
        <p:nvSpPr>
          <p:cNvPr id="11" name="TextBox 10"/>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3222015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0"/>
            <a:ext cx="8229600" cy="1143000"/>
          </a:xfrm>
        </p:spPr>
        <p:txBody>
          <a:bodyPr>
            <a:normAutofit fontScale="90000"/>
          </a:bodyPr>
          <a:lstStyle/>
          <a:p>
            <a:pPr>
              <a:defRPr/>
            </a:pPr>
            <a:r>
              <a:rPr lang="el-GR" sz="4400" b="1" dirty="0" smtClean="0">
                <a:solidFill>
                  <a:schemeClr val="accent4">
                    <a:lumMod val="75000"/>
                  </a:schemeClr>
                </a:solidFill>
                <a:cs typeface="Arial" charset="0"/>
              </a:rPr>
              <a:t>Βαφές </a:t>
            </a:r>
            <a:r>
              <a:rPr lang="el-GR" sz="4400" b="1" dirty="0" err="1" smtClean="0">
                <a:solidFill>
                  <a:schemeClr val="accent4">
                    <a:lumMod val="75000"/>
                  </a:schemeClr>
                </a:solidFill>
                <a:cs typeface="Arial" charset="0"/>
              </a:rPr>
              <a:t>πρόστυψης</a:t>
            </a:r>
            <a:r>
              <a:rPr lang="el-GR" sz="6000" b="1" dirty="0" smtClean="0">
                <a:solidFill>
                  <a:schemeClr val="accent4">
                    <a:lumMod val="75000"/>
                  </a:schemeClr>
                </a:solidFill>
                <a:cs typeface="Arial" charset="0"/>
              </a:rPr>
              <a:t/>
            </a:r>
            <a:br>
              <a:rPr lang="el-GR" sz="6000" b="1" dirty="0" smtClean="0">
                <a:solidFill>
                  <a:schemeClr val="accent4">
                    <a:lumMod val="75000"/>
                  </a:schemeClr>
                </a:solidFill>
                <a:cs typeface="Arial" charset="0"/>
              </a:rPr>
            </a:br>
            <a:r>
              <a:rPr lang="el-GR" sz="3200" b="0" dirty="0" smtClean="0">
                <a:solidFill>
                  <a:schemeClr val="accent4">
                    <a:lumMod val="75000"/>
                  </a:schemeClr>
                </a:solidFill>
                <a:cs typeface="Arial" charset="0"/>
              </a:rPr>
              <a:t>(6 από 6)</a:t>
            </a:r>
            <a:endParaRPr lang="el-GR" sz="4800" b="0" dirty="0"/>
          </a:p>
        </p:txBody>
      </p:sp>
      <p:sp>
        <p:nvSpPr>
          <p:cNvPr id="5" name="4 - TextBox"/>
          <p:cNvSpPr txBox="1"/>
          <p:nvPr/>
        </p:nvSpPr>
        <p:spPr>
          <a:xfrm>
            <a:off x="1071563" y="5857875"/>
            <a:ext cx="7286625" cy="708025"/>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rPr>
              <a:t>Διαφορετικές αποχρώσεις της βαφής </a:t>
            </a:r>
            <a:r>
              <a:rPr lang="en-US" sz="2000" dirty="0">
                <a:solidFill>
                  <a:prstClr val="white"/>
                </a:solidFill>
                <a:latin typeface="Calibri"/>
              </a:rPr>
              <a:t>Persian berries </a:t>
            </a:r>
            <a:r>
              <a:rPr lang="el-GR" sz="2000" dirty="0">
                <a:solidFill>
                  <a:prstClr val="white"/>
                </a:solidFill>
                <a:latin typeface="Calibri"/>
              </a:rPr>
              <a:t>και </a:t>
            </a:r>
            <a:r>
              <a:rPr lang="en-US" sz="2000" dirty="0">
                <a:solidFill>
                  <a:prstClr val="white"/>
                </a:solidFill>
                <a:latin typeface="Calibri"/>
              </a:rPr>
              <a:t>Annatto</a:t>
            </a:r>
            <a:r>
              <a:rPr lang="el-GR" sz="2000" dirty="0">
                <a:solidFill>
                  <a:prstClr val="white"/>
                </a:solidFill>
                <a:latin typeface="Calibri"/>
              </a:rPr>
              <a:t>, με χρήση διαφορετικών στερεωτικών.   </a:t>
            </a:r>
          </a:p>
        </p:txBody>
      </p:sp>
      <p:pic>
        <p:nvPicPr>
          <p:cNvPr id="45061" name="Picture 3" descr="C:\Users\user\Documents\ΣΧΟΛΗ\ΦΩΤΟΓΡΑΦΙΕΣ ΜΑΘΗΜΑ\ΒΡΥΞΕΛΛΕΣ\DSC01622.JPG"/>
          <p:cNvPicPr>
            <a:picLocks noChangeAspect="1" noChangeArrowheads="1"/>
          </p:cNvPicPr>
          <p:nvPr/>
        </p:nvPicPr>
        <p:blipFill>
          <a:blip r:embed="rId2">
            <a:extLst>
              <a:ext uri="{28A0092B-C50C-407E-A947-70E740481C1C}">
                <a14:useLocalDpi xmlns:a14="http://schemas.microsoft.com/office/drawing/2010/main" val="0"/>
              </a:ext>
            </a:extLst>
          </a:blip>
          <a:srcRect l="9570" t="20703" r="48242" b="16016"/>
          <a:stretch>
            <a:fillRect/>
          </a:stretch>
        </p:blipFill>
        <p:spPr bwMode="auto">
          <a:xfrm>
            <a:off x="1071563" y="1785938"/>
            <a:ext cx="3429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descr="C:\Users\user\Documents\ΣΧΟΛΗ\ΦΩΤΟΓΡΑΦΙΕΣ ΜΑΘΗΜΑ\ΒΡΥΞΕΛΛΕΣ\DSC01626.JPG"/>
          <p:cNvPicPr>
            <a:picLocks noChangeAspect="1" noChangeArrowheads="1"/>
          </p:cNvPicPr>
          <p:nvPr/>
        </p:nvPicPr>
        <p:blipFill>
          <a:blip r:embed="rId3">
            <a:extLst>
              <a:ext uri="{28A0092B-C50C-407E-A947-70E740481C1C}">
                <a14:useLocalDpi xmlns:a14="http://schemas.microsoft.com/office/drawing/2010/main" val="0"/>
              </a:ext>
            </a:extLst>
          </a:blip>
          <a:srcRect l="10449" t="25879" r="50879" b="14844"/>
          <a:stretch>
            <a:fillRect/>
          </a:stretch>
        </p:blipFill>
        <p:spPr bwMode="auto">
          <a:xfrm>
            <a:off x="5000625" y="1785938"/>
            <a:ext cx="3357563"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TextBox"/>
          <p:cNvSpPr txBox="1"/>
          <p:nvPr/>
        </p:nvSpPr>
        <p:spPr>
          <a:xfrm>
            <a:off x="1071563" y="1285875"/>
            <a:ext cx="3429000" cy="400050"/>
          </a:xfrm>
          <a:prstGeom prst="rect">
            <a:avLst/>
          </a:prstGeom>
          <a:noFill/>
          <a:ln>
            <a:solidFill>
              <a:schemeClr val="accent4">
                <a:lumMod val="60000"/>
                <a:lumOff val="40000"/>
              </a:schemeClr>
            </a:solidFill>
          </a:ln>
        </p:spPr>
        <p:txBody>
          <a:bodyPr>
            <a:spAutoFit/>
          </a:bodyPr>
          <a:lstStyle/>
          <a:p>
            <a:pPr algn="ctr">
              <a:defRPr/>
            </a:pPr>
            <a:r>
              <a:rPr lang="en-US" sz="2000" b="1" dirty="0">
                <a:solidFill>
                  <a:prstClr val="black"/>
                </a:solidFill>
                <a:latin typeface="Calibri"/>
              </a:rPr>
              <a:t>Persian berries </a:t>
            </a:r>
            <a:r>
              <a:rPr lang="en-US" sz="2000" b="1" i="1" dirty="0">
                <a:solidFill>
                  <a:prstClr val="black"/>
                </a:solidFill>
                <a:latin typeface="Calibri"/>
              </a:rPr>
              <a:t>(</a:t>
            </a:r>
            <a:r>
              <a:rPr lang="en-US" sz="2000" b="1" i="1" dirty="0" err="1">
                <a:solidFill>
                  <a:prstClr val="black"/>
                </a:solidFill>
                <a:latin typeface="Calibri"/>
              </a:rPr>
              <a:t>Ramnus</a:t>
            </a:r>
            <a:r>
              <a:rPr lang="en-US" sz="2000" b="1" i="1" dirty="0">
                <a:solidFill>
                  <a:prstClr val="black"/>
                </a:solidFill>
                <a:latin typeface="Calibri"/>
              </a:rPr>
              <a:t> sp.) </a:t>
            </a:r>
            <a:endParaRPr lang="el-GR" sz="2000" b="1" i="1" dirty="0">
              <a:solidFill>
                <a:prstClr val="black"/>
              </a:solidFill>
              <a:latin typeface="Calibri"/>
            </a:endParaRPr>
          </a:p>
        </p:txBody>
      </p:sp>
      <p:sp>
        <p:nvSpPr>
          <p:cNvPr id="9" name="8 - Ορθογώνιο"/>
          <p:cNvSpPr/>
          <p:nvPr/>
        </p:nvSpPr>
        <p:spPr>
          <a:xfrm>
            <a:off x="5000625" y="1214438"/>
            <a:ext cx="3357563" cy="400050"/>
          </a:xfrm>
          <a:prstGeom prst="rect">
            <a:avLst/>
          </a:prstGeom>
          <a:ln>
            <a:solidFill>
              <a:schemeClr val="accent4">
                <a:lumMod val="60000"/>
                <a:lumOff val="40000"/>
              </a:schemeClr>
            </a:solidFill>
          </a:ln>
        </p:spPr>
        <p:txBody>
          <a:bodyPr>
            <a:spAutoFit/>
          </a:bodyPr>
          <a:lstStyle/>
          <a:p>
            <a:pPr algn="ctr">
              <a:defRPr/>
            </a:pPr>
            <a:r>
              <a:rPr lang="en-US" sz="2000" b="1" dirty="0">
                <a:solidFill>
                  <a:prstClr val="black"/>
                </a:solidFill>
                <a:latin typeface="Calibri"/>
              </a:rPr>
              <a:t>Annatto</a:t>
            </a:r>
            <a:r>
              <a:rPr lang="el-GR" sz="2000" b="1" dirty="0">
                <a:solidFill>
                  <a:prstClr val="black"/>
                </a:solidFill>
                <a:latin typeface="Calibri"/>
              </a:rPr>
              <a:t> </a:t>
            </a:r>
            <a:r>
              <a:rPr lang="el-GR" sz="2000" b="1" i="1" dirty="0">
                <a:solidFill>
                  <a:prstClr val="black"/>
                </a:solidFill>
                <a:latin typeface="Calibri"/>
              </a:rPr>
              <a:t>(</a:t>
            </a:r>
            <a:r>
              <a:rPr lang="en-US" sz="2000" b="1" i="1" dirty="0" err="1">
                <a:solidFill>
                  <a:prstClr val="black"/>
                </a:solidFill>
                <a:latin typeface="Calibri"/>
              </a:rPr>
              <a:t>Bixa</a:t>
            </a:r>
            <a:r>
              <a:rPr lang="en-US" sz="2000" b="1" i="1" dirty="0">
                <a:solidFill>
                  <a:prstClr val="black"/>
                </a:solidFill>
                <a:latin typeface="Calibri"/>
              </a:rPr>
              <a:t> </a:t>
            </a:r>
            <a:r>
              <a:rPr lang="en-US" sz="2000" b="1" i="1" dirty="0" err="1">
                <a:solidFill>
                  <a:prstClr val="black"/>
                </a:solidFill>
                <a:latin typeface="Calibri"/>
              </a:rPr>
              <a:t>Orellanna</a:t>
            </a:r>
            <a:r>
              <a:rPr lang="en-US" sz="2000" b="1" i="1" dirty="0">
                <a:solidFill>
                  <a:prstClr val="black"/>
                </a:solidFill>
                <a:latin typeface="Calibri"/>
              </a:rPr>
              <a:t> L.)</a:t>
            </a:r>
            <a:r>
              <a:rPr lang="el-GR" sz="2000" b="1" i="1" dirty="0">
                <a:solidFill>
                  <a:prstClr val="black"/>
                </a:solidFill>
                <a:latin typeface="Calibri"/>
              </a:rPr>
              <a:t> </a:t>
            </a:r>
          </a:p>
        </p:txBody>
      </p:sp>
      <p:sp>
        <p:nvSpPr>
          <p:cNvPr id="10" name="TextBox 10"/>
          <p:cNvSpPr txBox="1"/>
          <p:nvPr/>
        </p:nvSpPr>
        <p:spPr>
          <a:xfrm>
            <a:off x="4214813" y="5572125"/>
            <a:ext cx="1212850" cy="277813"/>
          </a:xfrm>
          <a:prstGeom prst="rect">
            <a:avLst/>
          </a:prstGeom>
          <a:noFill/>
        </p:spPr>
        <p:txBody>
          <a:bodyPr wrap="none">
            <a:spAutoFit/>
          </a:bodyPr>
          <a:lstStyle/>
          <a:p>
            <a:pPr algn="ctr">
              <a:defRPr/>
            </a:pPr>
            <a:r>
              <a:rPr lang="el-GR" sz="1200" dirty="0">
                <a:solidFill>
                  <a:prstClr val="black">
                    <a:lumMod val="75000"/>
                    <a:lumOff val="25000"/>
                  </a:prstClr>
                </a:solidFill>
                <a:latin typeface="Calibri"/>
              </a:rPr>
              <a:t>Άννα </a:t>
            </a:r>
            <a:r>
              <a:rPr lang="el-GR" sz="1200" dirty="0" err="1">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2 - Θέση αριθμού διαφάνειας"/>
          <p:cNvSpPr>
            <a:spLocks noGrp="1"/>
          </p:cNvSpPr>
          <p:nvPr>
            <p:ph type="sldNum" sz="quarter" idx="12"/>
          </p:nvPr>
        </p:nvSpPr>
        <p:spPr>
          <a:xfrm>
            <a:off x="6724650" y="6421438"/>
            <a:ext cx="2133600" cy="365125"/>
          </a:xfrm>
        </p:spPr>
        <p:txBody>
          <a:bodyPr/>
          <a:lstStyle/>
          <a:p>
            <a:pPr>
              <a:defRPr/>
            </a:pPr>
            <a:fld id="{9480DE02-616D-4CA1-8315-1EA24AC1B2F0}"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443687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Βαφές </a:t>
            </a:r>
            <a:r>
              <a:rPr lang="en-US" b="1" dirty="0" smtClean="0">
                <a:solidFill>
                  <a:schemeClr val="accent4">
                    <a:lumMod val="75000"/>
                  </a:schemeClr>
                </a:solidFill>
                <a:latin typeface="+mn-lt"/>
                <a:cs typeface="Arial" charset="0"/>
              </a:rPr>
              <a:t>Vat</a:t>
            </a:r>
            <a:r>
              <a:rPr lang="en-US" dirty="0">
                <a:solidFill>
                  <a:schemeClr val="accent4">
                    <a:lumMod val="75000"/>
                  </a:schemeClr>
                </a:solidFill>
                <a:latin typeface="+mn-lt"/>
                <a:cs typeface="Arial" charset="0"/>
              </a:rPr>
              <a:t> </a:t>
            </a:r>
            <a:r>
              <a:rPr lang="el-GR" sz="3200" b="0" dirty="0" smtClean="0">
                <a:solidFill>
                  <a:schemeClr val="accent4">
                    <a:lumMod val="75000"/>
                  </a:schemeClr>
                </a:solidFill>
                <a:latin typeface="+mn-lt"/>
                <a:cs typeface="Arial" charset="0"/>
              </a:rPr>
              <a:t>(1 από 7)</a:t>
            </a:r>
            <a:r>
              <a:rPr lang="en-US" sz="3200" b="0" dirty="0" smtClean="0">
                <a:solidFill>
                  <a:schemeClr val="accent4">
                    <a:lumMod val="75000"/>
                  </a:schemeClr>
                </a:solidFill>
                <a:latin typeface="+mn-lt"/>
                <a:cs typeface="Arial" charset="0"/>
              </a:rPr>
              <a:t> </a:t>
            </a:r>
            <a:endParaRPr lang="el-GR" sz="3200" b="0" dirty="0" smtClean="0">
              <a:solidFill>
                <a:schemeClr val="accent4">
                  <a:lumMod val="75000"/>
                </a:schemeClr>
              </a:solidFill>
              <a:latin typeface="+mn-lt"/>
              <a:cs typeface="Arial" charset="0"/>
            </a:endParaRPr>
          </a:p>
        </p:txBody>
      </p:sp>
      <p:sp>
        <p:nvSpPr>
          <p:cNvPr id="49155" name="Content Placeholder 2"/>
          <p:cNvSpPr>
            <a:spLocks noGrp="1"/>
          </p:cNvSpPr>
          <p:nvPr>
            <p:ph idx="1"/>
          </p:nvPr>
        </p:nvSpPr>
        <p:spPr/>
        <p:txBody>
          <a:bodyPr>
            <a:noAutofit/>
          </a:bodyPr>
          <a:lstStyle/>
          <a:p>
            <a:pPr marL="273050" indent="-273050" eaLnBrk="1" hangingPunct="1">
              <a:spcBef>
                <a:spcPts val="1200"/>
              </a:spcBef>
            </a:pPr>
            <a:r>
              <a:rPr lang="el-GR" sz="2400" dirty="0" smtClean="0">
                <a:cs typeface="Arial" panose="020B0604020202020204" pitchFamily="34" charset="0"/>
              </a:rPr>
              <a:t>Βάφουν κυρίως το βαμβάκι αλλά και το μαλλί.</a:t>
            </a:r>
          </a:p>
          <a:p>
            <a:pPr marL="273050" indent="-273050" eaLnBrk="1" hangingPunct="1">
              <a:spcBef>
                <a:spcPts val="1200"/>
              </a:spcBef>
            </a:pPr>
            <a:r>
              <a:rPr lang="el-GR" sz="2400" dirty="0" smtClean="0">
                <a:cs typeface="Arial" panose="020B0604020202020204" pitchFamily="34" charset="0"/>
              </a:rPr>
              <a:t>Στη φυσική τους μορφή είναι αδιάλυτες στο νερό χωρίς αρκετές </a:t>
            </a:r>
            <a:r>
              <a:rPr lang="el-GR" sz="2400" dirty="0" err="1" smtClean="0">
                <a:cs typeface="Arial" panose="020B0604020202020204" pitchFamily="34" charset="0"/>
              </a:rPr>
              <a:t>αυξόχρωμες</a:t>
            </a:r>
            <a:r>
              <a:rPr lang="el-GR" sz="2400" dirty="0" smtClean="0">
                <a:cs typeface="Arial" panose="020B0604020202020204" pitchFamily="34" charset="0"/>
              </a:rPr>
              <a:t> ομάδες στο μόριο τους.</a:t>
            </a:r>
          </a:p>
          <a:p>
            <a:pPr marL="273050" indent="-273050" eaLnBrk="1" hangingPunct="1">
              <a:spcBef>
                <a:spcPts val="1200"/>
              </a:spcBef>
            </a:pPr>
            <a:r>
              <a:rPr lang="el-GR" sz="2400" dirty="0" smtClean="0">
                <a:cs typeface="Arial" panose="020B0604020202020204" pitchFamily="34" charset="0"/>
              </a:rPr>
              <a:t>Για να εφαρμοστούν στο ύφασμα ανάγονται σε </a:t>
            </a:r>
            <a:r>
              <a:rPr lang="el-GR" sz="2400" dirty="0" err="1" smtClean="0">
                <a:cs typeface="Arial" panose="020B0604020202020204" pitchFamily="34" charset="0"/>
              </a:rPr>
              <a:t>υδατοδιαλυτές</a:t>
            </a:r>
            <a:r>
              <a:rPr lang="el-GR" sz="2400" dirty="0" smtClean="0">
                <a:cs typeface="Arial" panose="020B0604020202020204" pitchFamily="34" charset="0"/>
              </a:rPr>
              <a:t> άχρωμες ενώσεις, οι οποίες επανέρχονται στην αρχική έγχρωμη τους μορφή με οξείδωση από το οξυγόνο της ατμόσφαιρας ή με την προσθήκη οξειδωτικών παραγόντων.</a:t>
            </a:r>
          </a:p>
          <a:p>
            <a:pPr marL="273050" indent="-273050" eaLnBrk="1" hangingPunct="1">
              <a:spcBef>
                <a:spcPts val="1200"/>
              </a:spcBef>
            </a:pPr>
            <a:r>
              <a:rPr lang="el-GR" sz="2400" dirty="0" smtClean="0">
                <a:cs typeface="Arial" panose="020B0604020202020204" pitchFamily="34" charset="0"/>
              </a:rPr>
              <a:t>Η βαφή επανέρχεται στην αρχική αδιάλυτη μορφή της και γι’ αυτό είναι πολύ ανθεκτική στις πλύσεις.</a:t>
            </a:r>
          </a:p>
          <a:p>
            <a:pPr marL="273050" indent="-273050" eaLnBrk="1" hangingPunct="1">
              <a:spcBef>
                <a:spcPts val="1200"/>
              </a:spcBef>
            </a:pPr>
            <a:r>
              <a:rPr lang="el-GR" sz="2400" dirty="0" smtClean="0">
                <a:cs typeface="Arial" panose="020B0604020202020204" pitchFamily="34" charset="0"/>
              </a:rPr>
              <a:t>Το </a:t>
            </a:r>
            <a:r>
              <a:rPr lang="en-US" sz="2400" dirty="0" smtClean="0">
                <a:cs typeface="Arial" panose="020B0604020202020204" pitchFamily="34" charset="0"/>
              </a:rPr>
              <a:t>indigo</a:t>
            </a:r>
            <a:r>
              <a:rPr lang="el-GR" sz="2400" dirty="0" smtClean="0">
                <a:cs typeface="Arial" panose="020B0604020202020204" pitchFamily="34" charset="0"/>
              </a:rPr>
              <a:t> είναι η πιο γνωστή </a:t>
            </a:r>
            <a:r>
              <a:rPr lang="en-US" sz="2400" dirty="0" smtClean="0">
                <a:cs typeface="Arial" panose="020B0604020202020204" pitchFamily="34" charset="0"/>
              </a:rPr>
              <a:t>vat </a:t>
            </a:r>
            <a:r>
              <a:rPr lang="el-GR" sz="2400" dirty="0" smtClean="0">
                <a:cs typeface="Arial" panose="020B0604020202020204" pitchFamily="34" charset="0"/>
              </a:rPr>
              <a:t>βαφή.</a:t>
            </a:r>
          </a:p>
          <a:p>
            <a:pPr marL="273050" indent="-273050" eaLnBrk="1" hangingPunct="1">
              <a:spcBef>
                <a:spcPts val="1200"/>
              </a:spcBef>
            </a:pPr>
            <a:r>
              <a:rPr lang="el-GR" sz="2400" dirty="0" smtClean="0">
                <a:cs typeface="Arial" panose="020B0604020202020204" pitchFamily="34" charset="0"/>
              </a:rPr>
              <a:t>Σχηματίζουν δεσμούς </a:t>
            </a:r>
            <a:r>
              <a:rPr lang="en-US" sz="2400" dirty="0" smtClean="0">
                <a:cs typeface="Arial" panose="020B0604020202020204" pitchFamily="34" charset="0"/>
              </a:rPr>
              <a:t>van der Waals</a:t>
            </a:r>
            <a:r>
              <a:rPr lang="el-GR" sz="2400" dirty="0" smtClean="0">
                <a:cs typeface="Arial" panose="020B0604020202020204" pitchFamily="34" charset="0"/>
              </a:rPr>
              <a:t> και </a:t>
            </a:r>
            <a:r>
              <a:rPr lang="el-GR" sz="2400" dirty="0" err="1" smtClean="0">
                <a:cs typeface="Arial" panose="020B0604020202020204" pitchFamily="34" charset="0"/>
              </a:rPr>
              <a:t>διπόλου</a:t>
            </a:r>
            <a:r>
              <a:rPr lang="el-GR" sz="2400" dirty="0" smtClean="0">
                <a:cs typeface="Arial" panose="020B0604020202020204" pitchFamily="34" charset="0"/>
              </a:rPr>
              <a:t>, λόγω απουσίας </a:t>
            </a:r>
            <a:r>
              <a:rPr lang="el-GR" sz="2400" dirty="0" err="1" smtClean="0">
                <a:cs typeface="Arial" panose="020B0604020202020204" pitchFamily="34" charset="0"/>
              </a:rPr>
              <a:t>αυξόχρωμων</a:t>
            </a:r>
            <a:r>
              <a:rPr lang="el-GR" sz="2400" dirty="0" smtClean="0">
                <a:cs typeface="Arial" panose="020B0604020202020204" pitchFamily="34" charset="0"/>
              </a:rPr>
              <a:t> ομάδων.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39388434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lvl="0">
              <a:defRPr/>
            </a:pPr>
            <a:r>
              <a:rPr lang="el-GR" dirty="0">
                <a:solidFill>
                  <a:srgbClr val="8064A2">
                    <a:lumMod val="75000"/>
                  </a:srgbClr>
                </a:solidFill>
              </a:rPr>
              <a:t>Βαφές </a:t>
            </a:r>
            <a:r>
              <a:rPr lang="en-US" dirty="0" smtClean="0">
                <a:solidFill>
                  <a:srgbClr val="8064A2">
                    <a:lumMod val="75000"/>
                  </a:srgbClr>
                </a:solidFill>
              </a:rPr>
              <a:t>Vat</a:t>
            </a:r>
            <a:r>
              <a:rPr lang="en-US" dirty="0">
                <a:solidFill>
                  <a:srgbClr val="8064A2">
                    <a:lumMod val="75000"/>
                  </a:srgbClr>
                </a:solidFill>
              </a:rPr>
              <a:t> </a:t>
            </a:r>
            <a:r>
              <a:rPr lang="el-GR" sz="3200" b="0" dirty="0" smtClean="0">
                <a:solidFill>
                  <a:srgbClr val="8064A2">
                    <a:lumMod val="75000"/>
                  </a:srgbClr>
                </a:solidFill>
              </a:rPr>
              <a:t>(2 </a:t>
            </a:r>
            <a:r>
              <a:rPr lang="el-GR" sz="3200" b="0" dirty="0">
                <a:solidFill>
                  <a:srgbClr val="8064A2">
                    <a:lumMod val="75000"/>
                  </a:srgbClr>
                </a:solidFill>
              </a:rPr>
              <a:t>από 7</a:t>
            </a:r>
            <a:r>
              <a:rPr lang="el-GR" sz="3200" b="0" dirty="0" smtClean="0">
                <a:solidFill>
                  <a:srgbClr val="8064A2">
                    <a:lumMod val="75000"/>
                  </a:srgbClr>
                </a:solidFill>
              </a:rPr>
              <a:t>)</a:t>
            </a:r>
            <a:endParaRPr lang="el-GR" dirty="0"/>
          </a:p>
        </p:txBody>
      </p:sp>
      <p:sp>
        <p:nvSpPr>
          <p:cNvPr id="52238" name="TextBox 19"/>
          <p:cNvSpPr txBox="1">
            <a:spLocks noChangeArrowheads="1"/>
          </p:cNvSpPr>
          <p:nvPr/>
        </p:nvSpPr>
        <p:spPr bwMode="auto">
          <a:xfrm>
            <a:off x="3429000" y="1357313"/>
            <a:ext cx="4572000" cy="2092881"/>
          </a:xfrm>
          <a:prstGeom prst="rect">
            <a:avLst/>
          </a:prstGeom>
          <a:noFill/>
          <a:ln w="9525">
            <a:noFill/>
            <a:miter lim="800000"/>
            <a:headEnd/>
            <a:tailEnd/>
          </a:ln>
        </p:spPr>
        <p:txBody>
          <a:bodyPr>
            <a:spAutoFit/>
          </a:bodyPr>
          <a:lstStyle/>
          <a:p>
            <a:pPr>
              <a:spcBef>
                <a:spcPts val="3000"/>
              </a:spcBef>
              <a:defRPr/>
            </a:pPr>
            <a:r>
              <a:rPr lang="en-US" sz="2400" b="1" dirty="0">
                <a:solidFill>
                  <a:prstClr val="black"/>
                </a:solidFill>
                <a:latin typeface="Calibri"/>
                <a:cs typeface="Arial" charset="0"/>
              </a:rPr>
              <a:t>Indigotin</a:t>
            </a:r>
            <a:r>
              <a:rPr lang="el-GR" sz="2400" b="1" dirty="0">
                <a:solidFill>
                  <a:prstClr val="black"/>
                </a:solidFill>
                <a:latin typeface="Calibri"/>
                <a:cs typeface="Arial" charset="0"/>
              </a:rPr>
              <a:t>: αδιάλυτη στο </a:t>
            </a:r>
            <a:r>
              <a:rPr lang="el-GR" sz="2400" b="1" dirty="0" smtClean="0">
                <a:solidFill>
                  <a:prstClr val="black"/>
                </a:solidFill>
                <a:latin typeface="Calibri"/>
                <a:cs typeface="Arial" charset="0"/>
              </a:rPr>
              <a:t>νερό</a:t>
            </a:r>
            <a:endParaRPr lang="el-GR" sz="2000" dirty="0">
              <a:solidFill>
                <a:prstClr val="black"/>
              </a:solidFill>
              <a:cs typeface="Arial" charset="0"/>
            </a:endParaRPr>
          </a:p>
          <a:p>
            <a:pPr>
              <a:spcBef>
                <a:spcPts val="3000"/>
              </a:spcBef>
              <a:defRPr/>
            </a:pPr>
            <a:r>
              <a:rPr lang="el-GR" sz="3200" b="1" dirty="0">
                <a:solidFill>
                  <a:prstClr val="black"/>
                </a:solidFill>
                <a:latin typeface="Calibri"/>
                <a:cs typeface="Arial" charset="0"/>
              </a:rPr>
              <a:t>          </a:t>
            </a:r>
            <a:r>
              <a:rPr lang="el-GR" sz="3200" b="1" dirty="0" smtClean="0">
                <a:solidFill>
                  <a:prstClr val="black"/>
                </a:solidFill>
                <a:latin typeface="Calibri"/>
                <a:cs typeface="Arial" charset="0"/>
              </a:rPr>
              <a:t>Αναγωγή</a:t>
            </a:r>
            <a:endParaRPr lang="el-GR" sz="2000" dirty="0">
              <a:solidFill>
                <a:prstClr val="black"/>
              </a:solidFill>
              <a:cs typeface="Arial" charset="0"/>
            </a:endParaRPr>
          </a:p>
          <a:p>
            <a:pPr>
              <a:spcBef>
                <a:spcPts val="3000"/>
              </a:spcBef>
              <a:defRPr/>
            </a:pPr>
            <a:r>
              <a:rPr lang="en-US" sz="2400" b="1" dirty="0" err="1">
                <a:solidFill>
                  <a:prstClr val="black"/>
                </a:solidFill>
                <a:latin typeface="Calibri"/>
                <a:cs typeface="Arial" charset="0"/>
              </a:rPr>
              <a:t>Leuco-indigotin</a:t>
            </a:r>
            <a:r>
              <a:rPr lang="el-GR" sz="2400" b="1" dirty="0">
                <a:solidFill>
                  <a:prstClr val="black"/>
                </a:solidFill>
                <a:latin typeface="Calibri"/>
                <a:cs typeface="Arial" charset="0"/>
              </a:rPr>
              <a:t>: διαλυτή στο νερό</a:t>
            </a:r>
          </a:p>
        </p:txBody>
      </p:sp>
      <p:grpSp>
        <p:nvGrpSpPr>
          <p:cNvPr id="3" name="Ομάδα 2" title="Βαφές Vat "/>
          <p:cNvGrpSpPr/>
          <p:nvPr/>
        </p:nvGrpSpPr>
        <p:grpSpPr>
          <a:xfrm>
            <a:off x="468313" y="1484313"/>
            <a:ext cx="6840537" cy="4176712"/>
            <a:chOff x="468313" y="1484313"/>
            <a:chExt cx="6840537" cy="4176712"/>
          </a:xfrm>
        </p:grpSpPr>
        <p:sp>
          <p:nvSpPr>
            <p:cNvPr id="5" name="Flowchart: Manual Operation 4"/>
            <p:cNvSpPr/>
            <p:nvPr/>
          </p:nvSpPr>
          <p:spPr>
            <a:xfrm>
              <a:off x="1908175" y="3860800"/>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3059113" y="4941888"/>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924300" y="4941888"/>
              <a:ext cx="503238"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067175"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5003800" y="4941888"/>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5003800"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5795963" y="4652963"/>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468313" y="29972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795963" y="3860800"/>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2339975" y="1484313"/>
              <a:ext cx="503238"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9" name="Isosceles Triangle 18"/>
            <p:cNvSpPr/>
            <p:nvPr/>
          </p:nvSpPr>
          <p:spPr>
            <a:xfrm>
              <a:off x="2484438" y="2708275"/>
              <a:ext cx="503237"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1" name="Isosceles Triangle 20"/>
            <p:cNvSpPr/>
            <p:nvPr/>
          </p:nvSpPr>
          <p:spPr>
            <a:xfrm>
              <a:off x="1331913" y="23495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2" name="Isosceles Triangle 21"/>
            <p:cNvSpPr/>
            <p:nvPr/>
          </p:nvSpPr>
          <p:spPr>
            <a:xfrm>
              <a:off x="3363913" y="43100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3" name="Isosceles Triangle 22"/>
            <p:cNvSpPr/>
            <p:nvPr/>
          </p:nvSpPr>
          <p:spPr>
            <a:xfrm>
              <a:off x="900113" y="21336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4" name="Isosceles Triangle 23"/>
            <p:cNvSpPr/>
            <p:nvPr/>
          </p:nvSpPr>
          <p:spPr>
            <a:xfrm>
              <a:off x="1116013" y="2708275"/>
              <a:ext cx="503237"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5" name="Isosceles Triangle 24"/>
            <p:cNvSpPr/>
            <p:nvPr/>
          </p:nvSpPr>
          <p:spPr>
            <a:xfrm>
              <a:off x="611188" y="3500438"/>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6" name="Isosceles Triangle 25"/>
            <p:cNvSpPr/>
            <p:nvPr/>
          </p:nvSpPr>
          <p:spPr>
            <a:xfrm>
              <a:off x="684213" y="2420938"/>
              <a:ext cx="503237"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7" name="Isosceles Triangle 26"/>
            <p:cNvSpPr/>
            <p:nvPr/>
          </p:nvSpPr>
          <p:spPr>
            <a:xfrm>
              <a:off x="2555875" y="3860800"/>
              <a:ext cx="503238"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28" name="Down Arrow 27"/>
            <p:cNvSpPr/>
            <p:nvPr/>
          </p:nvSpPr>
          <p:spPr>
            <a:xfrm rot="18907143">
              <a:off x="1436688" y="3460750"/>
              <a:ext cx="503237" cy="50482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29" name="TextBox 28"/>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262317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a:defRPr/>
            </a:pPr>
            <a:r>
              <a:rPr lang="el-GR" b="1" dirty="0" smtClean="0">
                <a:solidFill>
                  <a:schemeClr val="accent4">
                    <a:lumMod val="75000"/>
                  </a:schemeClr>
                </a:solidFill>
                <a:latin typeface="+mn-lt"/>
              </a:rPr>
              <a:t>Βαφή με </a:t>
            </a:r>
            <a:r>
              <a:rPr lang="en-US" b="1" dirty="0" smtClean="0">
                <a:solidFill>
                  <a:schemeClr val="accent4">
                    <a:lumMod val="75000"/>
                  </a:schemeClr>
                </a:solidFill>
                <a:latin typeface="+mn-lt"/>
              </a:rPr>
              <a:t>indigo</a:t>
            </a:r>
            <a:r>
              <a:rPr lang="el-GR" b="1" dirty="0" smtClean="0">
                <a:solidFill>
                  <a:schemeClr val="accent4">
                    <a:lumMod val="75000"/>
                  </a:schemeClr>
                </a:solidFill>
                <a:latin typeface="+mn-lt"/>
              </a:rPr>
              <a:t> </a:t>
            </a:r>
            <a:r>
              <a:rPr lang="el-GR" sz="3200" b="0" dirty="0" smtClean="0">
                <a:solidFill>
                  <a:schemeClr val="accent4">
                    <a:lumMod val="75000"/>
                  </a:schemeClr>
                </a:solidFill>
                <a:latin typeface="+mn-lt"/>
              </a:rPr>
              <a:t>(1 από 2)</a:t>
            </a:r>
          </a:p>
        </p:txBody>
      </p:sp>
      <p:sp>
        <p:nvSpPr>
          <p:cNvPr id="4" name="Ορθογώνιο 3"/>
          <p:cNvSpPr/>
          <p:nvPr/>
        </p:nvSpPr>
        <p:spPr>
          <a:xfrm>
            <a:off x="467544" y="5080619"/>
            <a:ext cx="4155240" cy="400110"/>
          </a:xfrm>
          <a:prstGeom prst="rect">
            <a:avLst/>
          </a:prstGeom>
        </p:spPr>
        <p:txBody>
          <a:bodyPr wrap="none">
            <a:spAutoFit/>
          </a:bodyPr>
          <a:lstStyle/>
          <a:p>
            <a:pPr>
              <a:defRPr/>
            </a:pPr>
            <a:r>
              <a:rPr lang="el-GR" sz="2000" dirty="0">
                <a:solidFill>
                  <a:prstClr val="black"/>
                </a:solidFill>
                <a:latin typeface="Calibri"/>
                <a:cs typeface="Arial" charset="0"/>
              </a:rPr>
              <a:t>Ανθρακικό νάτριο και </a:t>
            </a:r>
            <a:r>
              <a:rPr lang="el-GR" sz="2000" dirty="0" err="1">
                <a:solidFill>
                  <a:prstClr val="black"/>
                </a:solidFill>
                <a:latin typeface="Calibri"/>
                <a:cs typeface="Arial" charset="0"/>
              </a:rPr>
              <a:t>δι</a:t>
            </a:r>
            <a:r>
              <a:rPr lang="el-GR" sz="2000" dirty="0">
                <a:solidFill>
                  <a:prstClr val="black"/>
                </a:solidFill>
                <a:latin typeface="Calibri"/>
                <a:cs typeface="Arial" charset="0"/>
              </a:rPr>
              <a:t>-θειικό νάτριο</a:t>
            </a:r>
          </a:p>
        </p:txBody>
      </p:sp>
      <p:pic>
        <p:nvPicPr>
          <p:cNvPr id="51203" name="Picture 1" descr="http://www.biosite.dk/leksikon/images/indigo.gif" title="Βαφή με indigo"/>
          <p:cNvPicPr>
            <a:picLocks noChangeAspect="1" noChangeArrowheads="1"/>
          </p:cNvPicPr>
          <p:nvPr/>
        </p:nvPicPr>
        <p:blipFill>
          <a:blip r:embed="rId3" r:link="rId4">
            <a:extLst>
              <a:ext uri="{28A0092B-C50C-407E-A947-70E740481C1C}">
                <a14:useLocalDpi xmlns:a14="http://schemas.microsoft.com/office/drawing/2010/main" val="0"/>
              </a:ext>
            </a:extLst>
          </a:blip>
          <a:srcRect b="8823"/>
          <a:stretch>
            <a:fillRect/>
          </a:stretch>
        </p:blipFill>
        <p:spPr bwMode="auto">
          <a:xfrm>
            <a:off x="900113" y="1700213"/>
            <a:ext cx="738505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4"/>
          <p:cNvSpPr txBox="1">
            <a:spLocks noChangeArrowheads="1"/>
          </p:cNvSpPr>
          <p:nvPr/>
        </p:nvSpPr>
        <p:spPr bwMode="auto">
          <a:xfrm>
            <a:off x="571500" y="4365625"/>
            <a:ext cx="2704356" cy="707886"/>
          </a:xfrm>
          <a:prstGeom prst="rect">
            <a:avLst/>
          </a:prstGeom>
          <a:noFill/>
          <a:ln w="9525">
            <a:noFill/>
            <a:miter lim="800000"/>
            <a:headEnd/>
            <a:tailEnd/>
          </a:ln>
        </p:spPr>
        <p:txBody>
          <a:bodyPr wrap="square">
            <a:spAutoFit/>
          </a:bodyPr>
          <a:lstStyle/>
          <a:p>
            <a:pPr>
              <a:defRPr/>
            </a:pPr>
            <a:r>
              <a:rPr lang="en-US" sz="2000" dirty="0">
                <a:solidFill>
                  <a:prstClr val="black"/>
                </a:solidFill>
                <a:latin typeface="Calibri"/>
                <a:cs typeface="Arial" charset="0"/>
              </a:rPr>
              <a:t>Indigo</a:t>
            </a:r>
            <a:r>
              <a:rPr lang="el-GR" sz="2000" dirty="0">
                <a:solidFill>
                  <a:prstClr val="black"/>
                </a:solidFill>
                <a:latin typeface="Calibri"/>
                <a:cs typeface="Arial" charset="0"/>
              </a:rPr>
              <a:t> (αδιάλυτο), </a:t>
            </a:r>
            <a:r>
              <a:rPr lang="el-GR" sz="2000" dirty="0" smtClean="0">
                <a:solidFill>
                  <a:prstClr val="black"/>
                </a:solidFill>
                <a:latin typeface="Calibri"/>
                <a:cs typeface="Arial" charset="0"/>
              </a:rPr>
              <a:t>μπλε</a:t>
            </a:r>
            <a:endParaRPr lang="en-US" sz="2000" dirty="0">
              <a:solidFill>
                <a:prstClr val="black"/>
              </a:solidFill>
              <a:latin typeface="Calibri"/>
              <a:cs typeface="Arial" charset="0"/>
            </a:endParaRPr>
          </a:p>
          <a:p>
            <a:pPr>
              <a:defRPr/>
            </a:pPr>
            <a:endParaRPr lang="en-US" sz="2000" dirty="0">
              <a:solidFill>
                <a:prstClr val="black"/>
              </a:solidFill>
              <a:latin typeface="Calibri"/>
              <a:cs typeface="Arial" charset="0"/>
            </a:endParaRPr>
          </a:p>
        </p:txBody>
      </p:sp>
      <p:sp>
        <p:nvSpPr>
          <p:cNvPr id="3" name="Ορθογώνιο 2"/>
          <p:cNvSpPr/>
          <p:nvPr/>
        </p:nvSpPr>
        <p:spPr>
          <a:xfrm>
            <a:off x="4882269" y="4365625"/>
            <a:ext cx="4052713" cy="400110"/>
          </a:xfrm>
          <a:prstGeom prst="rect">
            <a:avLst/>
          </a:prstGeom>
        </p:spPr>
        <p:txBody>
          <a:bodyPr wrap="none">
            <a:spAutoFit/>
          </a:bodyPr>
          <a:lstStyle/>
          <a:p>
            <a:r>
              <a:rPr lang="en-US" sz="2000" dirty="0">
                <a:solidFill>
                  <a:prstClr val="black"/>
                </a:solidFill>
                <a:latin typeface="Calibri"/>
                <a:cs typeface="Arial" charset="0"/>
              </a:rPr>
              <a:t>leucoidigo</a:t>
            </a:r>
            <a:r>
              <a:rPr lang="el-GR" sz="2000" dirty="0">
                <a:solidFill>
                  <a:prstClr val="black"/>
                </a:solidFill>
                <a:latin typeface="Calibri"/>
                <a:cs typeface="Arial" charset="0"/>
              </a:rPr>
              <a:t>(διαλυτό), άχρωμο, κίτρινο</a:t>
            </a:r>
            <a:endParaRPr lang="el-GR" sz="20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144336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chemeClr val="accent4">
                    <a:lumMod val="75000"/>
                  </a:schemeClr>
                </a:solidFill>
              </a:rPr>
              <a:t>Tyrian Purple</a:t>
            </a:r>
            <a:endParaRPr lang="el-GR" dirty="0">
              <a:solidFill>
                <a:schemeClr val="accent4">
                  <a:lumMod val="75000"/>
                </a:schemeClr>
              </a:solidFill>
            </a:endParaRPr>
          </a:p>
        </p:txBody>
      </p:sp>
      <p:pic>
        <p:nvPicPr>
          <p:cNvPr id="4" name="Εικόνα 3" title="Αποτέλεσμα βαφής υφασμάτων με Τyrian Purple."/>
          <p:cNvPicPr>
            <a:picLocks noChangeAspect="1"/>
          </p:cNvPicPr>
          <p:nvPr/>
        </p:nvPicPr>
        <p:blipFill>
          <a:blip r:embed="rId2"/>
          <a:stretch>
            <a:fillRect/>
          </a:stretch>
        </p:blipFill>
        <p:spPr>
          <a:xfrm>
            <a:off x="6704588" y="1070607"/>
            <a:ext cx="2036898" cy="3901742"/>
          </a:xfrm>
          <a:prstGeom prst="rect">
            <a:avLst/>
          </a:prstGeom>
          <a:ln>
            <a:solidFill>
              <a:schemeClr val="accent4">
                <a:lumMod val="75000"/>
              </a:schemeClr>
            </a:solidFill>
          </a:ln>
        </p:spPr>
      </p:pic>
      <p:sp>
        <p:nvSpPr>
          <p:cNvPr id="5" name="9 - Ορθογώνιο"/>
          <p:cNvSpPr>
            <a:spLocks noChangeArrowheads="1"/>
          </p:cNvSpPr>
          <p:nvPr/>
        </p:nvSpPr>
        <p:spPr bwMode="auto">
          <a:xfrm>
            <a:off x="6704588" y="5045017"/>
            <a:ext cx="2036898" cy="1261884"/>
          </a:xfrm>
          <a:prstGeom prst="rect">
            <a:avLst/>
          </a:prstGeom>
          <a:solidFill>
            <a:schemeClr val="accent4">
              <a:lumMod val="75000"/>
            </a:schemeClr>
          </a:solidFill>
          <a:ln w="9525">
            <a:noFill/>
            <a:miter lim="800000"/>
            <a:headEnd/>
            <a:tailEnd/>
          </a:ln>
        </p:spPr>
        <p:txBody>
          <a:bodyPr wrap="square">
            <a:spAutoFit/>
          </a:bodyPr>
          <a:lstStyle/>
          <a:p>
            <a:pPr>
              <a:defRPr/>
            </a:pPr>
            <a:r>
              <a:rPr lang="el-GR" sz="1900" dirty="0">
                <a:solidFill>
                  <a:prstClr val="white"/>
                </a:solidFill>
                <a:latin typeface="Calibri"/>
                <a:cs typeface="Arial" charset="0"/>
              </a:rPr>
              <a:t>Αποτέλεσμα βαφής υφασμάτων με Τ</a:t>
            </a:r>
            <a:r>
              <a:rPr lang="en-US" sz="1900" dirty="0" err="1">
                <a:solidFill>
                  <a:prstClr val="white"/>
                </a:solidFill>
                <a:latin typeface="Calibri"/>
                <a:cs typeface="Arial" charset="0"/>
              </a:rPr>
              <a:t>yrian</a:t>
            </a:r>
            <a:r>
              <a:rPr lang="en-US" sz="1900" dirty="0">
                <a:solidFill>
                  <a:prstClr val="white"/>
                </a:solidFill>
                <a:latin typeface="Calibri"/>
                <a:cs typeface="Arial" charset="0"/>
              </a:rPr>
              <a:t> Purple.</a:t>
            </a:r>
            <a:endParaRPr lang="el-GR" sz="1900" dirty="0">
              <a:solidFill>
                <a:prstClr val="white"/>
              </a:solidFill>
              <a:latin typeface="Calibri"/>
              <a:cs typeface="Arial" charset="0"/>
            </a:endParaRPr>
          </a:p>
        </p:txBody>
      </p:sp>
      <p:pic>
        <p:nvPicPr>
          <p:cNvPr id="6" name="Εικόνα 5" title="Η χημική δομή του 6,6 διβρομοίντιγκο "/>
          <p:cNvPicPr>
            <a:picLocks noChangeAspect="1"/>
          </p:cNvPicPr>
          <p:nvPr/>
        </p:nvPicPr>
        <p:blipFill>
          <a:blip r:embed="rId3"/>
          <a:stretch>
            <a:fillRect/>
          </a:stretch>
        </p:blipFill>
        <p:spPr>
          <a:xfrm>
            <a:off x="490874" y="1064936"/>
            <a:ext cx="3549843" cy="1614477"/>
          </a:xfrm>
          <a:prstGeom prst="rect">
            <a:avLst/>
          </a:prstGeom>
        </p:spPr>
      </p:pic>
      <p:sp>
        <p:nvSpPr>
          <p:cNvPr id="10" name="Rectangle 8"/>
          <p:cNvSpPr/>
          <p:nvPr/>
        </p:nvSpPr>
        <p:spPr>
          <a:xfrm rot="16200000">
            <a:off x="3512838" y="1597469"/>
            <a:ext cx="1663863" cy="577081"/>
          </a:xfrm>
          <a:prstGeom prst="rect">
            <a:avLst/>
          </a:prstGeom>
        </p:spPr>
        <p:txBody>
          <a:bodyPr wrap="square">
            <a:spAutoFit/>
          </a:bodyPr>
          <a:lstStyle/>
          <a:p>
            <a:pPr algn="ctr"/>
            <a:r>
              <a:rPr lang="en-US" sz="1050" dirty="0">
                <a:solidFill>
                  <a:prstClr val="black">
                    <a:lumMod val="65000"/>
                    <a:lumOff val="35000"/>
                  </a:prstClr>
                </a:solidFill>
                <a:latin typeface="Calibri"/>
              </a:rPr>
              <a:t>“</a:t>
            </a:r>
            <a:r>
              <a:rPr lang="en-US" sz="1050" dirty="0">
                <a:solidFill>
                  <a:prstClr val="black">
                    <a:lumMod val="65000"/>
                    <a:lumOff val="35000"/>
                  </a:prstClr>
                </a:solidFill>
                <a:latin typeface="Calibri"/>
                <a:hlinkClick r:id="rId4"/>
              </a:rPr>
              <a:t>Tyrian-Purple-2D-skeletal</a:t>
            </a:r>
            <a:r>
              <a:rPr lang="en-US" sz="1050" dirty="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err="1">
                <a:solidFill>
                  <a:prstClr val="black">
                    <a:lumMod val="65000"/>
                    <a:lumOff val="35000"/>
                  </a:prstClr>
                </a:solidFill>
                <a:latin typeface="Calibri"/>
                <a:hlinkClick r:id="rId5"/>
              </a:rPr>
              <a:t>Capaccio</a:t>
            </a:r>
            <a:r>
              <a:rPr lang="en-US" sz="1050" dirty="0">
                <a:solidFill>
                  <a:prstClr val="black">
                    <a:lumMod val="65000"/>
                    <a:lumOff val="35000"/>
                  </a:prstClr>
                </a:solidFill>
                <a:latin typeface="Calibri"/>
                <a:hlinkClick r:id="rId6"/>
              </a:rPr>
              <a:t> </a:t>
            </a:r>
            <a:r>
              <a:rPr lang="en-US" sz="1050" dirty="0" smtClean="0">
                <a:solidFill>
                  <a:prstClr val="black">
                    <a:lumMod val="65000"/>
                    <a:lumOff val="35000"/>
                  </a:prstClr>
                </a:solidFill>
                <a:latin typeface="Calibri"/>
              </a:rPr>
              <a:t> </a:t>
            </a:r>
            <a:r>
              <a:rPr lang="el-GR" sz="1050" dirty="0" smtClean="0">
                <a:solidFill>
                  <a:prstClr val="black">
                    <a:lumMod val="65000"/>
                    <a:lumOff val="35000"/>
                  </a:prstClr>
                </a:solidFill>
                <a:latin typeface="Calibri"/>
              </a:rPr>
              <a:t>διαθέσιμο ως κοινό κτήμα</a:t>
            </a:r>
            <a:endParaRPr lang="en-US" sz="1050" dirty="0">
              <a:solidFill>
                <a:prstClr val="black">
                  <a:lumMod val="65000"/>
                  <a:lumOff val="35000"/>
                </a:prstClr>
              </a:solidFill>
              <a:latin typeface="Calibri"/>
            </a:endParaRPr>
          </a:p>
        </p:txBody>
      </p:sp>
      <p:sp>
        <p:nvSpPr>
          <p:cNvPr id="7" name="Rectangle 4"/>
          <p:cNvSpPr>
            <a:spLocks noChangeArrowheads="1"/>
          </p:cNvSpPr>
          <p:nvPr/>
        </p:nvSpPr>
        <p:spPr bwMode="auto">
          <a:xfrm>
            <a:off x="490874" y="2728797"/>
            <a:ext cx="5904656"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Η χημική δομή του 6,6 </a:t>
            </a:r>
            <a:r>
              <a:rPr lang="el-GR" sz="2000" dirty="0" err="1">
                <a:solidFill>
                  <a:prstClr val="white"/>
                </a:solidFill>
                <a:latin typeface="Calibri"/>
                <a:cs typeface="Arial" charset="0"/>
              </a:rPr>
              <a:t>διβρομοίντιγκο</a:t>
            </a:r>
            <a:r>
              <a:rPr lang="el-GR" sz="2000" dirty="0">
                <a:solidFill>
                  <a:prstClr val="white"/>
                </a:solidFill>
                <a:latin typeface="Calibri"/>
                <a:cs typeface="Arial" charset="0"/>
              </a:rPr>
              <a:t> (</a:t>
            </a:r>
            <a:r>
              <a:rPr lang="en-US" sz="2000" dirty="0">
                <a:solidFill>
                  <a:prstClr val="white"/>
                </a:solidFill>
                <a:latin typeface="Calibri"/>
                <a:cs typeface="Arial" charset="0"/>
              </a:rPr>
              <a:t>6,6′-dibromoindigo</a:t>
            </a:r>
            <a:r>
              <a:rPr lang="el-GR" sz="2000" dirty="0">
                <a:solidFill>
                  <a:prstClr val="white"/>
                </a:solidFill>
                <a:latin typeface="Calibri"/>
                <a:cs typeface="Arial" charset="0"/>
              </a:rPr>
              <a:t>)</a:t>
            </a:r>
            <a:r>
              <a:rPr lang="en-US" sz="2000" dirty="0">
                <a:solidFill>
                  <a:prstClr val="white"/>
                </a:solidFill>
                <a:latin typeface="Calibri"/>
                <a:cs typeface="Arial" charset="0"/>
              </a:rPr>
              <a:t>, </a:t>
            </a:r>
            <a:r>
              <a:rPr lang="el-GR" sz="2000" dirty="0">
                <a:solidFill>
                  <a:prstClr val="white"/>
                </a:solidFill>
                <a:latin typeface="Calibri"/>
                <a:cs typeface="Arial" charset="0"/>
              </a:rPr>
              <a:t>κύριου συστατικού του </a:t>
            </a:r>
            <a:r>
              <a:rPr lang="en-US" sz="2000" dirty="0">
                <a:solidFill>
                  <a:prstClr val="white"/>
                </a:solidFill>
                <a:latin typeface="Calibri"/>
                <a:cs typeface="Arial" charset="0"/>
              </a:rPr>
              <a:t>Tyrian Purple</a:t>
            </a:r>
            <a:r>
              <a:rPr lang="el-GR" sz="2000" dirty="0">
                <a:solidFill>
                  <a:prstClr val="white"/>
                </a:solidFill>
                <a:latin typeface="Calibri"/>
                <a:cs typeface="Arial" charset="0"/>
              </a:rPr>
              <a:t>.</a:t>
            </a:r>
          </a:p>
        </p:txBody>
      </p:sp>
      <p:pic>
        <p:nvPicPr>
          <p:cNvPr id="8" name="Εικόνα 7" title="Κελύφη των Bolinus Brandaris, γνωστό επίσης ως βαφή πορφύρας"/>
          <p:cNvPicPr>
            <a:picLocks noChangeAspect="1"/>
          </p:cNvPicPr>
          <p:nvPr/>
        </p:nvPicPr>
        <p:blipFill>
          <a:blip r:embed="rId7"/>
          <a:stretch>
            <a:fillRect/>
          </a:stretch>
        </p:blipFill>
        <p:spPr>
          <a:xfrm>
            <a:off x="490874" y="3591318"/>
            <a:ext cx="3594320" cy="2252739"/>
          </a:xfrm>
          <a:prstGeom prst="rect">
            <a:avLst/>
          </a:prstGeom>
        </p:spPr>
      </p:pic>
      <p:sp>
        <p:nvSpPr>
          <p:cNvPr id="9" name="Rectangle 5"/>
          <p:cNvSpPr>
            <a:spLocks noChangeArrowheads="1"/>
          </p:cNvSpPr>
          <p:nvPr/>
        </p:nvSpPr>
        <p:spPr bwMode="auto">
          <a:xfrm>
            <a:off x="490874" y="5871931"/>
            <a:ext cx="4000500" cy="707886"/>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cs typeface="Arial" charset="0"/>
              </a:rPr>
              <a:t>Κελύφη των </a:t>
            </a:r>
            <a:r>
              <a:rPr lang="en-US" sz="2000" dirty="0">
                <a:solidFill>
                  <a:prstClr val="white"/>
                </a:solidFill>
                <a:latin typeface="Calibri"/>
                <a:cs typeface="Arial" charset="0"/>
              </a:rPr>
              <a:t>Bolinus </a:t>
            </a:r>
            <a:r>
              <a:rPr lang="en-US" sz="2000" dirty="0" err="1">
                <a:solidFill>
                  <a:prstClr val="white"/>
                </a:solidFill>
                <a:latin typeface="Calibri"/>
                <a:cs typeface="Arial" charset="0"/>
              </a:rPr>
              <a:t>Brandaris</a:t>
            </a:r>
            <a:r>
              <a:rPr lang="el-GR" sz="2000" dirty="0">
                <a:solidFill>
                  <a:prstClr val="white"/>
                </a:solidFill>
                <a:latin typeface="Calibri"/>
                <a:cs typeface="Arial" charset="0"/>
              </a:rPr>
              <a:t>, γνωστό επίσης</a:t>
            </a:r>
            <a:r>
              <a:rPr lang="en-US" sz="2000" dirty="0">
                <a:solidFill>
                  <a:prstClr val="white"/>
                </a:solidFill>
                <a:latin typeface="Calibri"/>
                <a:cs typeface="Arial" charset="0"/>
              </a:rPr>
              <a:t> </a:t>
            </a:r>
            <a:r>
              <a:rPr lang="el-GR" sz="2000" dirty="0">
                <a:solidFill>
                  <a:prstClr val="white"/>
                </a:solidFill>
                <a:latin typeface="Calibri"/>
                <a:cs typeface="Arial" charset="0"/>
              </a:rPr>
              <a:t>ως</a:t>
            </a:r>
            <a:r>
              <a:rPr lang="en-US" sz="2000" dirty="0">
                <a:solidFill>
                  <a:prstClr val="white"/>
                </a:solidFill>
                <a:latin typeface="Calibri"/>
                <a:cs typeface="Arial" charset="0"/>
              </a:rPr>
              <a:t> </a:t>
            </a:r>
            <a:r>
              <a:rPr lang="el-GR" sz="2000" dirty="0">
                <a:solidFill>
                  <a:prstClr val="white"/>
                </a:solidFill>
                <a:latin typeface="Calibri"/>
                <a:cs typeface="Arial" charset="0"/>
              </a:rPr>
              <a:t>βαφή πορφύρας</a:t>
            </a:r>
          </a:p>
        </p:txBody>
      </p:sp>
      <p:sp>
        <p:nvSpPr>
          <p:cNvPr id="11" name="Rectangle 8"/>
          <p:cNvSpPr/>
          <p:nvPr/>
        </p:nvSpPr>
        <p:spPr>
          <a:xfrm rot="16200000">
            <a:off x="3081945" y="4484065"/>
            <a:ext cx="2525651" cy="430887"/>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lumMod val="65000"/>
                    <a:lumOff val="35000"/>
                  </a:prstClr>
                </a:solidFill>
                <a:latin typeface="Calibri"/>
                <a:hlinkClick r:id="rId8"/>
              </a:rPr>
              <a:t>Murex </a:t>
            </a:r>
            <a:r>
              <a:rPr lang="en-US" sz="1050" dirty="0" err="1" smtClean="0">
                <a:solidFill>
                  <a:prstClr val="black">
                    <a:lumMod val="65000"/>
                    <a:lumOff val="35000"/>
                  </a:prstClr>
                </a:solidFill>
                <a:latin typeface="Calibri"/>
                <a:hlinkClick r:id="rId8"/>
              </a:rPr>
              <a:t>sp</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a:solidFill>
                  <a:prstClr val="black">
                    <a:lumMod val="65000"/>
                    <a:lumOff val="35000"/>
                  </a:prstClr>
                </a:solidFill>
                <a:latin typeface="Calibri"/>
                <a:hlinkClick r:id="rId9"/>
              </a:rPr>
              <a:t>Luis </a:t>
            </a:r>
            <a:r>
              <a:rPr lang="en-US" sz="1050" dirty="0" err="1">
                <a:solidFill>
                  <a:prstClr val="black">
                    <a:lumMod val="65000"/>
                    <a:lumOff val="35000"/>
                  </a:prstClr>
                </a:solidFill>
                <a:latin typeface="Calibri"/>
                <a:hlinkClick r:id="rId9"/>
              </a:rPr>
              <a:t>Fernández</a:t>
            </a:r>
            <a:r>
              <a:rPr lang="en-US" sz="1050" dirty="0">
                <a:solidFill>
                  <a:prstClr val="black">
                    <a:lumMod val="65000"/>
                    <a:lumOff val="35000"/>
                  </a:prstClr>
                </a:solidFill>
                <a:latin typeface="Calibri"/>
                <a:hlinkClick r:id="rId9"/>
              </a:rPr>
              <a:t> </a:t>
            </a:r>
            <a:r>
              <a:rPr lang="en-US" sz="1050" dirty="0" err="1" smtClean="0">
                <a:solidFill>
                  <a:prstClr val="black">
                    <a:lumMod val="65000"/>
                    <a:lumOff val="35000"/>
                  </a:prstClr>
                </a:solidFill>
                <a:latin typeface="Calibri"/>
                <a:hlinkClick r:id="rId9"/>
              </a:rPr>
              <a:t>García</a:t>
            </a:r>
            <a:r>
              <a:rPr lang="en-US" sz="1050" dirty="0" smtClean="0">
                <a:solidFill>
                  <a:prstClr val="black">
                    <a:lumMod val="65000"/>
                    <a:lumOff val="35000"/>
                  </a:prstClr>
                </a:solidFill>
                <a:latin typeface="Calibri"/>
                <a:hlinkClick r:id="rId9"/>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lumMod val="65000"/>
                    <a:lumOff val="35000"/>
                  </a:prstClr>
                </a:solidFill>
                <a:latin typeface="Calibri"/>
                <a:hlinkClick r:id="rId10"/>
              </a:rPr>
              <a:t>CC BY-SA 2.1 ES</a:t>
            </a:r>
            <a:endParaRPr lang="en-US" sz="105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297880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pitchFamily="34" charset="0"/>
              </a:rPr>
              <a:t>Βαφές </a:t>
            </a:r>
            <a:r>
              <a:rPr lang="en-US" b="1" dirty="0" smtClean="0">
                <a:solidFill>
                  <a:schemeClr val="accent4">
                    <a:lumMod val="75000"/>
                  </a:schemeClr>
                </a:solidFill>
                <a:latin typeface="+mn-lt"/>
                <a:cs typeface="Arial" pitchFamily="34" charset="0"/>
              </a:rPr>
              <a:t>Vat </a:t>
            </a:r>
            <a:r>
              <a:rPr lang="el-GR" sz="3200" b="0" dirty="0" smtClean="0">
                <a:solidFill>
                  <a:schemeClr val="accent4">
                    <a:lumMod val="75000"/>
                  </a:schemeClr>
                </a:solidFill>
                <a:latin typeface="+mn-lt"/>
                <a:cs typeface="Arial" pitchFamily="34" charset="0"/>
              </a:rPr>
              <a:t>(3 από 7)</a:t>
            </a:r>
          </a:p>
        </p:txBody>
      </p:sp>
      <p:grpSp>
        <p:nvGrpSpPr>
          <p:cNvPr id="3" name="Ομάδα 2" title="Το ύφασμα προστίθεται στο λουτρό της βαφής"/>
          <p:cNvGrpSpPr/>
          <p:nvPr/>
        </p:nvGrpSpPr>
        <p:grpSpPr>
          <a:xfrm>
            <a:off x="1835150" y="1628775"/>
            <a:ext cx="5400675" cy="3240088"/>
            <a:chOff x="1835150" y="1628775"/>
            <a:chExt cx="5400675" cy="3240088"/>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2411413" y="3213100"/>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348038" y="32131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067175"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4500563" y="32131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5003800"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5580063" y="3213100"/>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3059113" y="40052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795963" y="3860800"/>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7" name="Parallelogram 16"/>
            <p:cNvSpPr/>
            <p:nvPr/>
          </p:nvSpPr>
          <p:spPr>
            <a:xfrm>
              <a:off x="3419475" y="1628775"/>
              <a:ext cx="2305050" cy="1439863"/>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6372225" y="32131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54286" name="TextBox 18"/>
          <p:cNvSpPr txBox="1">
            <a:spLocks noChangeArrowheads="1"/>
          </p:cNvSpPr>
          <p:nvPr/>
        </p:nvSpPr>
        <p:spPr bwMode="auto">
          <a:xfrm>
            <a:off x="446166" y="1500639"/>
            <a:ext cx="2998663" cy="707886"/>
          </a:xfrm>
          <a:prstGeom prst="rect">
            <a:avLst/>
          </a:prstGeom>
          <a:solidFill>
            <a:schemeClr val="accent4">
              <a:lumMod val="75000"/>
            </a:schemeClr>
          </a:solidFill>
          <a:ln w="9525">
            <a:noFill/>
            <a:miter lim="800000"/>
            <a:headEnd/>
            <a:tailEnd/>
          </a:ln>
        </p:spPr>
        <p:txBody>
          <a:bodyPr wrap="square">
            <a:spAutoFit/>
          </a:bodyPr>
          <a:lstStyle/>
          <a:p>
            <a:pPr>
              <a:defRPr/>
            </a:pPr>
            <a:r>
              <a:rPr lang="el-GR" sz="2000" b="1" dirty="0">
                <a:solidFill>
                  <a:prstClr val="white"/>
                </a:solidFill>
                <a:latin typeface="Calibri"/>
                <a:cs typeface="Arial" charset="0"/>
              </a:rPr>
              <a:t>Το ύφασμα προστίθεται στο λουτρό της βαφής</a:t>
            </a:r>
          </a:p>
        </p:txBody>
      </p:sp>
      <p:sp>
        <p:nvSpPr>
          <p:cNvPr id="19" name="TextBox 18"/>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2999618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pitchFamily="34" charset="0"/>
              </a:rPr>
              <a:t>Βαφές </a:t>
            </a:r>
            <a:r>
              <a:rPr lang="en-US" b="1" dirty="0" smtClean="0">
                <a:solidFill>
                  <a:schemeClr val="accent4">
                    <a:lumMod val="75000"/>
                  </a:schemeClr>
                </a:solidFill>
                <a:latin typeface="+mn-lt"/>
                <a:cs typeface="Arial" pitchFamily="34" charset="0"/>
              </a:rPr>
              <a:t>Vat </a:t>
            </a:r>
            <a:r>
              <a:rPr lang="el-GR" sz="3200" b="0" dirty="0" smtClean="0">
                <a:solidFill>
                  <a:schemeClr val="accent4">
                    <a:lumMod val="75000"/>
                  </a:schemeClr>
                </a:solidFill>
                <a:latin typeface="+mn-lt"/>
                <a:cs typeface="Arial" pitchFamily="34" charset="0"/>
              </a:rPr>
              <a:t>(4 από 7)</a:t>
            </a:r>
          </a:p>
        </p:txBody>
      </p:sp>
      <p:grpSp>
        <p:nvGrpSpPr>
          <p:cNvPr id="3" name="Ομάδα 2" title="Η βαφή εισχωρεί στο ύφασμα"/>
          <p:cNvGrpSpPr/>
          <p:nvPr/>
        </p:nvGrpSpPr>
        <p:grpSpPr>
          <a:xfrm>
            <a:off x="1882006" y="3140968"/>
            <a:ext cx="5400675" cy="1800225"/>
            <a:chOff x="1835150" y="3068638"/>
            <a:chExt cx="5400675" cy="1800225"/>
          </a:xfrm>
        </p:grpSpPr>
        <p:sp>
          <p:nvSpPr>
            <p:cNvPr id="5" name="Flowchart: Manual Operation 4"/>
            <p:cNvSpPr/>
            <p:nvPr/>
          </p:nvSpPr>
          <p:spPr>
            <a:xfrm>
              <a:off x="1835150" y="3068638"/>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2411413" y="3213100"/>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635375" y="3284538"/>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067175" y="40052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4500563" y="3213100"/>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5003800" y="4149725"/>
              <a:ext cx="504825"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5292725" y="32131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3276600" y="3933825"/>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435600" y="3789363"/>
              <a:ext cx="504825"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7" name="Parallelogram 16"/>
            <p:cNvSpPr/>
            <p:nvPr/>
          </p:nvSpPr>
          <p:spPr>
            <a:xfrm>
              <a:off x="3348038" y="3141663"/>
              <a:ext cx="2303462" cy="1439862"/>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6372225" y="32131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55309" name="TextBox 18"/>
          <p:cNvSpPr txBox="1">
            <a:spLocks noChangeArrowheads="1"/>
          </p:cNvSpPr>
          <p:nvPr/>
        </p:nvSpPr>
        <p:spPr bwMode="auto">
          <a:xfrm>
            <a:off x="1002531" y="2280758"/>
            <a:ext cx="2320925" cy="707886"/>
          </a:xfrm>
          <a:prstGeom prst="rect">
            <a:avLst/>
          </a:prstGeom>
          <a:solidFill>
            <a:schemeClr val="accent4">
              <a:lumMod val="75000"/>
            </a:schemeClr>
          </a:solidFill>
          <a:ln w="9525">
            <a:noFill/>
            <a:miter lim="800000"/>
            <a:headEnd/>
            <a:tailEnd/>
          </a:ln>
        </p:spPr>
        <p:txBody>
          <a:bodyPr>
            <a:spAutoFit/>
          </a:bodyPr>
          <a:lstStyle/>
          <a:p>
            <a:pPr>
              <a:defRPr/>
            </a:pPr>
            <a:r>
              <a:rPr lang="el-GR" sz="2000" b="1" dirty="0">
                <a:solidFill>
                  <a:prstClr val="white"/>
                </a:solidFill>
                <a:latin typeface="Calibri"/>
                <a:cs typeface="Arial" charset="0"/>
              </a:rPr>
              <a:t>Η βαφή εισχωρεί στο ύφασμα</a:t>
            </a:r>
          </a:p>
        </p:txBody>
      </p:sp>
      <p:sp>
        <p:nvSpPr>
          <p:cNvPr id="19" name="TextBox 18"/>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42593265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pitchFamily="34" charset="0"/>
              </a:rPr>
              <a:t>Βαφές </a:t>
            </a:r>
            <a:r>
              <a:rPr lang="en-US" b="1" dirty="0" smtClean="0">
                <a:solidFill>
                  <a:schemeClr val="accent4">
                    <a:lumMod val="75000"/>
                  </a:schemeClr>
                </a:solidFill>
                <a:latin typeface="+mn-lt"/>
                <a:cs typeface="Arial" pitchFamily="34" charset="0"/>
              </a:rPr>
              <a:t>Vat</a:t>
            </a:r>
            <a:r>
              <a:rPr lang="el-GR" b="1" dirty="0" smtClean="0">
                <a:solidFill>
                  <a:schemeClr val="accent4">
                    <a:lumMod val="75000"/>
                  </a:schemeClr>
                </a:solidFill>
                <a:latin typeface="+mn-lt"/>
                <a:cs typeface="Arial" pitchFamily="34" charset="0"/>
              </a:rPr>
              <a:t> </a:t>
            </a:r>
            <a:r>
              <a:rPr lang="el-GR" sz="3200" b="0" dirty="0" smtClean="0">
                <a:solidFill>
                  <a:schemeClr val="accent4">
                    <a:lumMod val="75000"/>
                  </a:schemeClr>
                </a:solidFill>
                <a:latin typeface="+mn-lt"/>
                <a:cs typeface="Arial" pitchFamily="34" charset="0"/>
              </a:rPr>
              <a:t>(5 από 7)</a:t>
            </a:r>
            <a:r>
              <a:rPr lang="en-US" sz="3200" b="0" dirty="0" smtClean="0">
                <a:solidFill>
                  <a:schemeClr val="accent4">
                    <a:lumMod val="75000"/>
                  </a:schemeClr>
                </a:solidFill>
                <a:latin typeface="+mn-lt"/>
                <a:cs typeface="Arial" pitchFamily="34" charset="0"/>
              </a:rPr>
              <a:t> </a:t>
            </a:r>
            <a:endParaRPr lang="el-GR" sz="3200" b="0" dirty="0" smtClean="0">
              <a:solidFill>
                <a:schemeClr val="accent4">
                  <a:lumMod val="75000"/>
                </a:schemeClr>
              </a:solidFill>
              <a:latin typeface="+mn-lt"/>
              <a:cs typeface="Arial" pitchFamily="34" charset="0"/>
            </a:endParaRPr>
          </a:p>
        </p:txBody>
      </p:sp>
      <p:grpSp>
        <p:nvGrpSpPr>
          <p:cNvPr id="3" name="Ομάδα 2" title="Το ύφασμα αφαιρείται από το λουτρό της βαφής"/>
          <p:cNvGrpSpPr/>
          <p:nvPr/>
        </p:nvGrpSpPr>
        <p:grpSpPr>
          <a:xfrm>
            <a:off x="2219325" y="1992144"/>
            <a:ext cx="5400675" cy="3960813"/>
            <a:chOff x="1908175" y="1628775"/>
            <a:chExt cx="5400675" cy="3960813"/>
          </a:xfrm>
        </p:grpSpPr>
        <p:sp>
          <p:nvSpPr>
            <p:cNvPr id="5" name="Flowchart: Manual Operation 4"/>
            <p:cNvSpPr/>
            <p:nvPr/>
          </p:nvSpPr>
          <p:spPr>
            <a:xfrm>
              <a:off x="1908175" y="3789363"/>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3779838" y="1700213"/>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276600" y="23495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500563" y="4868863"/>
              <a:ext cx="503237"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3995738" y="2492375"/>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6011863" y="4076700"/>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4500563" y="1628775"/>
              <a:ext cx="503237"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2700338" y="3933825"/>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076825" y="1700213"/>
              <a:ext cx="503238"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7" name="Parallelogram 16"/>
            <p:cNvSpPr/>
            <p:nvPr/>
          </p:nvSpPr>
          <p:spPr>
            <a:xfrm>
              <a:off x="3419475" y="1628775"/>
              <a:ext cx="2305050" cy="1439863"/>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4716463" y="2420938"/>
              <a:ext cx="503237"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56333" name="TextBox 18"/>
          <p:cNvSpPr txBox="1">
            <a:spLocks noChangeArrowheads="1"/>
          </p:cNvSpPr>
          <p:nvPr/>
        </p:nvSpPr>
        <p:spPr bwMode="auto">
          <a:xfrm>
            <a:off x="695325" y="1484313"/>
            <a:ext cx="2892425" cy="1015663"/>
          </a:xfrm>
          <a:prstGeom prst="rect">
            <a:avLst/>
          </a:prstGeom>
          <a:solidFill>
            <a:schemeClr val="accent4">
              <a:lumMod val="75000"/>
            </a:schemeClr>
          </a:solidFill>
          <a:ln w="9525">
            <a:noFill/>
            <a:miter lim="800000"/>
            <a:headEnd/>
            <a:tailEnd/>
          </a:ln>
        </p:spPr>
        <p:txBody>
          <a:bodyPr>
            <a:spAutoFit/>
          </a:bodyPr>
          <a:lstStyle/>
          <a:p>
            <a:pPr>
              <a:defRPr/>
            </a:pPr>
            <a:r>
              <a:rPr lang="el-GR" sz="2000" b="1" dirty="0">
                <a:solidFill>
                  <a:prstClr val="white"/>
                </a:solidFill>
                <a:latin typeface="Calibri"/>
                <a:cs typeface="Arial" charset="0"/>
              </a:rPr>
              <a:t>Το ύφασμα αφαιρείται από το λουτρό της βαφής</a:t>
            </a:r>
          </a:p>
        </p:txBody>
      </p:sp>
      <p:sp>
        <p:nvSpPr>
          <p:cNvPr id="19" name="TextBox 18"/>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Tree>
    <p:extLst>
      <p:ext uri="{BB962C8B-B14F-4D97-AF65-F5344CB8AC3E}">
        <p14:creationId xmlns:p14="http://schemas.microsoft.com/office/powerpoint/2010/main" val="2413054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pitchFamily="34" charset="0"/>
              </a:rPr>
              <a:t>Βαφές </a:t>
            </a:r>
            <a:r>
              <a:rPr lang="en-US" b="1" dirty="0" smtClean="0">
                <a:solidFill>
                  <a:schemeClr val="accent4">
                    <a:lumMod val="75000"/>
                  </a:schemeClr>
                </a:solidFill>
                <a:latin typeface="+mn-lt"/>
                <a:cs typeface="Arial" pitchFamily="34" charset="0"/>
              </a:rPr>
              <a:t>Vat </a:t>
            </a:r>
            <a:r>
              <a:rPr lang="el-GR" sz="3200" b="0" dirty="0" smtClean="0">
                <a:solidFill>
                  <a:schemeClr val="accent4">
                    <a:lumMod val="75000"/>
                  </a:schemeClr>
                </a:solidFill>
                <a:latin typeface="+mn-lt"/>
                <a:cs typeface="Arial" pitchFamily="34" charset="0"/>
              </a:rPr>
              <a:t>(6 από 7)</a:t>
            </a:r>
          </a:p>
        </p:txBody>
      </p:sp>
      <p:grpSp>
        <p:nvGrpSpPr>
          <p:cNvPr id="3" name="Ομάδα 2" title="Λόγω οξείδωσης η βαφή αλλάζει από leuco-indigotin σε indigotin"/>
          <p:cNvGrpSpPr/>
          <p:nvPr/>
        </p:nvGrpSpPr>
        <p:grpSpPr>
          <a:xfrm>
            <a:off x="2219325" y="1910339"/>
            <a:ext cx="5400675" cy="3960813"/>
            <a:chOff x="1908175" y="1628775"/>
            <a:chExt cx="5400675" cy="3960813"/>
          </a:xfrm>
        </p:grpSpPr>
        <p:sp>
          <p:nvSpPr>
            <p:cNvPr id="5" name="Flowchart: Manual Operation 4"/>
            <p:cNvSpPr/>
            <p:nvPr/>
          </p:nvSpPr>
          <p:spPr>
            <a:xfrm>
              <a:off x="1908175" y="3789363"/>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6" name="Isosceles Triangle 5"/>
            <p:cNvSpPr/>
            <p:nvPr/>
          </p:nvSpPr>
          <p:spPr>
            <a:xfrm>
              <a:off x="3779838" y="1700213"/>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7" name="Isosceles Triangle 6"/>
            <p:cNvSpPr/>
            <p:nvPr/>
          </p:nvSpPr>
          <p:spPr>
            <a:xfrm>
              <a:off x="3276600" y="2349500"/>
              <a:ext cx="503238"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500563" y="4868863"/>
              <a:ext cx="503237"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9" name="Isosceles Triangle 8"/>
            <p:cNvSpPr/>
            <p:nvPr/>
          </p:nvSpPr>
          <p:spPr>
            <a:xfrm>
              <a:off x="3995738" y="2492375"/>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6011863" y="4076700"/>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1" name="Isosceles Triangle 10"/>
            <p:cNvSpPr/>
            <p:nvPr/>
          </p:nvSpPr>
          <p:spPr>
            <a:xfrm>
              <a:off x="4500563" y="1628775"/>
              <a:ext cx="503237"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2700338" y="3933825"/>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3" name="Isosceles Triangle 12"/>
            <p:cNvSpPr/>
            <p:nvPr/>
          </p:nvSpPr>
          <p:spPr>
            <a:xfrm>
              <a:off x="5076825" y="1700213"/>
              <a:ext cx="503238"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7" name="Parallelogram 16"/>
            <p:cNvSpPr/>
            <p:nvPr/>
          </p:nvSpPr>
          <p:spPr>
            <a:xfrm>
              <a:off x="3419475" y="1628775"/>
              <a:ext cx="2305050" cy="1439863"/>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8" name="Isosceles Triangle 17"/>
            <p:cNvSpPr/>
            <p:nvPr/>
          </p:nvSpPr>
          <p:spPr>
            <a:xfrm>
              <a:off x="4716463" y="2420938"/>
              <a:ext cx="503237" cy="503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57357" name="TextBox 18"/>
          <p:cNvSpPr txBox="1">
            <a:spLocks noChangeArrowheads="1"/>
          </p:cNvSpPr>
          <p:nvPr/>
        </p:nvSpPr>
        <p:spPr bwMode="auto">
          <a:xfrm>
            <a:off x="932278" y="1501031"/>
            <a:ext cx="2678113" cy="1323439"/>
          </a:xfrm>
          <a:prstGeom prst="rect">
            <a:avLst/>
          </a:prstGeom>
          <a:solidFill>
            <a:schemeClr val="accent4">
              <a:lumMod val="75000"/>
            </a:schemeClr>
          </a:solidFill>
          <a:ln w="9525">
            <a:noFill/>
            <a:miter lim="800000"/>
            <a:headEnd/>
            <a:tailEnd/>
          </a:ln>
        </p:spPr>
        <p:txBody>
          <a:bodyPr>
            <a:spAutoFit/>
          </a:bodyPr>
          <a:lstStyle/>
          <a:p>
            <a:pPr>
              <a:defRPr/>
            </a:pPr>
            <a:r>
              <a:rPr lang="el-GR" sz="2000" b="1" dirty="0">
                <a:solidFill>
                  <a:prstClr val="white"/>
                </a:solidFill>
                <a:latin typeface="Calibri"/>
                <a:cs typeface="Arial" charset="0"/>
              </a:rPr>
              <a:t>Λόγω οξείδωσης η βαφή αλλάζει από </a:t>
            </a:r>
            <a:r>
              <a:rPr lang="en-US" sz="2000" b="1" dirty="0" err="1">
                <a:solidFill>
                  <a:prstClr val="white"/>
                </a:solidFill>
                <a:latin typeface="Calibri"/>
                <a:cs typeface="Arial" charset="0"/>
              </a:rPr>
              <a:t>leuco-indigotin</a:t>
            </a:r>
            <a:r>
              <a:rPr lang="en-US" sz="2000" b="1" dirty="0">
                <a:solidFill>
                  <a:prstClr val="white"/>
                </a:solidFill>
                <a:latin typeface="Calibri"/>
                <a:cs typeface="Arial" charset="0"/>
              </a:rPr>
              <a:t> </a:t>
            </a:r>
            <a:r>
              <a:rPr lang="el-GR" sz="2000" b="1" dirty="0">
                <a:solidFill>
                  <a:prstClr val="white"/>
                </a:solidFill>
                <a:latin typeface="Calibri"/>
                <a:cs typeface="Arial" charset="0"/>
              </a:rPr>
              <a:t>σε</a:t>
            </a:r>
            <a:r>
              <a:rPr lang="en-US" sz="2000" b="1" dirty="0">
                <a:solidFill>
                  <a:prstClr val="white"/>
                </a:solidFill>
                <a:latin typeface="Calibri"/>
                <a:cs typeface="Arial" charset="0"/>
              </a:rPr>
              <a:t> </a:t>
            </a:r>
            <a:r>
              <a:rPr lang="en-US" sz="2000" b="1" dirty="0" err="1">
                <a:solidFill>
                  <a:prstClr val="white"/>
                </a:solidFill>
                <a:latin typeface="Calibri"/>
                <a:cs typeface="Arial" charset="0"/>
              </a:rPr>
              <a:t>indigotin</a:t>
            </a:r>
            <a:endParaRPr lang="el-GR" sz="2000" b="1" dirty="0">
              <a:solidFill>
                <a:prstClr val="white"/>
              </a:solidFill>
              <a:latin typeface="Calibri"/>
              <a:cs typeface="Arial" charset="0"/>
            </a:endParaRPr>
          </a:p>
        </p:txBody>
      </p:sp>
      <p:sp>
        <p:nvSpPr>
          <p:cNvPr id="19" name="TextBox 18"/>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1749871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pitchFamily="34" charset="0"/>
              </a:rPr>
              <a:t>Βαφές </a:t>
            </a:r>
            <a:r>
              <a:rPr lang="en-US" b="1" dirty="0" smtClean="0">
                <a:solidFill>
                  <a:schemeClr val="accent4">
                    <a:lumMod val="75000"/>
                  </a:schemeClr>
                </a:solidFill>
                <a:latin typeface="+mn-lt"/>
                <a:cs typeface="Arial" pitchFamily="34" charset="0"/>
              </a:rPr>
              <a:t>Vat </a:t>
            </a:r>
            <a:r>
              <a:rPr lang="el-GR" sz="3200" b="0" dirty="0" smtClean="0">
                <a:solidFill>
                  <a:schemeClr val="accent4">
                    <a:lumMod val="75000"/>
                  </a:schemeClr>
                </a:solidFill>
                <a:latin typeface="+mn-lt"/>
                <a:cs typeface="Arial" pitchFamily="34" charset="0"/>
              </a:rPr>
              <a:t>(7 από 7)</a:t>
            </a:r>
          </a:p>
        </p:txBody>
      </p:sp>
      <p:grpSp>
        <p:nvGrpSpPr>
          <p:cNvPr id="3" name="Ομάδα 2" title="Το ύφασμα βάφεται μπλε"/>
          <p:cNvGrpSpPr/>
          <p:nvPr/>
        </p:nvGrpSpPr>
        <p:grpSpPr>
          <a:xfrm>
            <a:off x="2219325" y="1988840"/>
            <a:ext cx="5400675" cy="3960813"/>
            <a:chOff x="1908175" y="1628775"/>
            <a:chExt cx="5400675" cy="3960813"/>
          </a:xfrm>
        </p:grpSpPr>
        <p:sp>
          <p:nvSpPr>
            <p:cNvPr id="5" name="Flowchart: Manual Operation 4"/>
            <p:cNvSpPr/>
            <p:nvPr/>
          </p:nvSpPr>
          <p:spPr>
            <a:xfrm>
              <a:off x="1908175" y="3789363"/>
              <a:ext cx="5400675" cy="1800225"/>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8" name="Isosceles Triangle 7"/>
            <p:cNvSpPr/>
            <p:nvPr/>
          </p:nvSpPr>
          <p:spPr>
            <a:xfrm>
              <a:off x="4500563" y="4868863"/>
              <a:ext cx="503237"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0" name="Isosceles Triangle 9"/>
            <p:cNvSpPr/>
            <p:nvPr/>
          </p:nvSpPr>
          <p:spPr>
            <a:xfrm>
              <a:off x="6011863" y="4076700"/>
              <a:ext cx="504825" cy="504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2" name="Isosceles Triangle 11"/>
            <p:cNvSpPr/>
            <p:nvPr/>
          </p:nvSpPr>
          <p:spPr>
            <a:xfrm>
              <a:off x="2700338" y="3933825"/>
              <a:ext cx="503237" cy="503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sp>
          <p:nvSpPr>
            <p:cNvPr id="17" name="Parallelogram 16"/>
            <p:cNvSpPr/>
            <p:nvPr/>
          </p:nvSpPr>
          <p:spPr>
            <a:xfrm>
              <a:off x="3419475" y="1628775"/>
              <a:ext cx="2305050" cy="1439863"/>
            </a:xfrm>
            <a:prstGeom prst="parallelogram">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prstClr val="white"/>
                </a:solidFill>
              </a:endParaRPr>
            </a:p>
          </p:txBody>
        </p:sp>
      </p:grpSp>
      <p:sp>
        <p:nvSpPr>
          <p:cNvPr id="58375" name="TextBox 18"/>
          <p:cNvSpPr txBox="1">
            <a:spLocks noChangeArrowheads="1"/>
          </p:cNvSpPr>
          <p:nvPr/>
        </p:nvSpPr>
        <p:spPr bwMode="auto">
          <a:xfrm>
            <a:off x="988296" y="1960353"/>
            <a:ext cx="2749550" cy="707886"/>
          </a:xfrm>
          <a:prstGeom prst="rect">
            <a:avLst/>
          </a:prstGeom>
          <a:solidFill>
            <a:schemeClr val="accent4">
              <a:lumMod val="75000"/>
            </a:schemeClr>
          </a:solidFill>
          <a:ln w="9525">
            <a:noFill/>
            <a:miter lim="800000"/>
            <a:headEnd/>
            <a:tailEnd/>
          </a:ln>
        </p:spPr>
        <p:txBody>
          <a:bodyPr>
            <a:spAutoFit/>
          </a:bodyPr>
          <a:lstStyle/>
          <a:p>
            <a:pPr>
              <a:defRPr/>
            </a:pPr>
            <a:r>
              <a:rPr lang="el-GR" sz="2000" b="1" dirty="0">
                <a:solidFill>
                  <a:prstClr val="white"/>
                </a:solidFill>
                <a:latin typeface="Calibri"/>
                <a:cs typeface="Arial" charset="0"/>
              </a:rPr>
              <a:t>Το ύφασμα βάφεται μπλε</a:t>
            </a:r>
          </a:p>
        </p:txBody>
      </p:sp>
      <p:sp>
        <p:nvSpPr>
          <p:cNvPr id="13" name="TextBox 12"/>
          <p:cNvSpPr txBox="1"/>
          <p:nvPr/>
        </p:nvSpPr>
        <p:spPr>
          <a:xfrm>
            <a:off x="1264734" y="6453336"/>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286103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chemeClr val="accent4">
                    <a:lumMod val="75000"/>
                  </a:schemeClr>
                </a:solidFill>
              </a:rPr>
              <a:t>Βαφή με </a:t>
            </a:r>
            <a:r>
              <a:rPr lang="en-US" dirty="0" smtClean="0">
                <a:solidFill>
                  <a:schemeClr val="accent4">
                    <a:lumMod val="75000"/>
                  </a:schemeClr>
                </a:solidFill>
              </a:rPr>
              <a:t>Indigo</a:t>
            </a:r>
            <a:r>
              <a:rPr lang="el-GR" dirty="0">
                <a:solidFill>
                  <a:schemeClr val="accent4">
                    <a:lumMod val="75000"/>
                  </a:schemeClr>
                </a:solidFill>
              </a:rPr>
              <a:t> </a:t>
            </a:r>
            <a:r>
              <a:rPr lang="el-GR" sz="3200" b="0" dirty="0" smtClean="0">
                <a:solidFill>
                  <a:schemeClr val="accent4">
                    <a:lumMod val="75000"/>
                  </a:schemeClr>
                </a:solidFill>
              </a:rPr>
              <a:t>(2 από 2)</a:t>
            </a:r>
            <a:endParaRPr lang="el-GR" sz="3200" b="0" dirty="0">
              <a:solidFill>
                <a:schemeClr val="accent4">
                  <a:lumMod val="75000"/>
                </a:schemeClr>
              </a:solidFill>
            </a:endParaRPr>
          </a:p>
        </p:txBody>
      </p:sp>
      <p:sp>
        <p:nvSpPr>
          <p:cNvPr id="7" name="6 - TextBox"/>
          <p:cNvSpPr txBox="1">
            <a:spLocks noChangeArrowheads="1"/>
          </p:cNvSpPr>
          <p:nvPr/>
        </p:nvSpPr>
        <p:spPr bwMode="auto">
          <a:xfrm>
            <a:off x="494930" y="5712066"/>
            <a:ext cx="3356990" cy="646113"/>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cs typeface="Arial" charset="0"/>
              </a:rPr>
              <a:t>Διαδικασία βαφής με </a:t>
            </a:r>
            <a:r>
              <a:rPr lang="en-US" dirty="0">
                <a:solidFill>
                  <a:prstClr val="white"/>
                </a:solidFill>
                <a:latin typeface="Calibri"/>
                <a:cs typeface="Arial" charset="0"/>
              </a:rPr>
              <a:t>indigo</a:t>
            </a:r>
            <a:r>
              <a:rPr lang="el-GR" dirty="0">
                <a:solidFill>
                  <a:prstClr val="white"/>
                </a:solidFill>
                <a:latin typeface="Calibri"/>
                <a:cs typeface="Arial" charset="0"/>
              </a:rPr>
              <a:t> σε βαφείο στο Κιότο της Ιαπωνίας</a:t>
            </a:r>
          </a:p>
        </p:txBody>
      </p:sp>
      <p:pic>
        <p:nvPicPr>
          <p:cNvPr id="6" name="Θέση περιεχομένου 5" title="Διαδικασία βαφής με indigo σε βαφείο στο Κιότο της Ιαπωνίας"/>
          <p:cNvPicPr>
            <a:picLocks noGrp="1" noChangeAspect="1"/>
          </p:cNvPicPr>
          <p:nvPr>
            <p:ph idx="1"/>
          </p:nvPr>
        </p:nvPicPr>
        <p:blipFill>
          <a:blip r:embed="rId3"/>
          <a:stretch>
            <a:fillRect/>
          </a:stretch>
        </p:blipFill>
        <p:spPr>
          <a:xfrm>
            <a:off x="494930" y="1124744"/>
            <a:ext cx="3340898" cy="4450466"/>
          </a:xfrm>
          <a:prstGeom prst="rect">
            <a:avLst/>
          </a:prstGeom>
        </p:spPr>
      </p:pic>
      <p:sp>
        <p:nvSpPr>
          <p:cNvPr id="8" name="Rectangle 8"/>
          <p:cNvSpPr/>
          <p:nvPr/>
        </p:nvSpPr>
        <p:spPr>
          <a:xfrm rot="16200000">
            <a:off x="2543516" y="3524555"/>
            <a:ext cx="2957031"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4"/>
              </a:rPr>
              <a:t>Indigo dye</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Barbara Rich</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BY-NC-ND 2.0</a:t>
            </a:r>
            <a:endParaRPr lang="en-US" sz="1200" dirty="0">
              <a:solidFill>
                <a:prstClr val="black">
                  <a:lumMod val="65000"/>
                  <a:lumOff val="35000"/>
                </a:prstClr>
              </a:solidFill>
              <a:latin typeface="Calibri"/>
            </a:endParaRPr>
          </a:p>
        </p:txBody>
      </p:sp>
      <p:sp>
        <p:nvSpPr>
          <p:cNvPr id="10" name="8 - TextBox"/>
          <p:cNvSpPr txBox="1">
            <a:spLocks noChangeArrowheads="1"/>
          </p:cNvSpPr>
          <p:nvPr/>
        </p:nvSpPr>
        <p:spPr bwMode="auto">
          <a:xfrm>
            <a:off x="4787589" y="5712067"/>
            <a:ext cx="3355852" cy="646112"/>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cs typeface="Arial" charset="0"/>
              </a:rPr>
              <a:t>Υφάσματα βαμμένα με </a:t>
            </a:r>
            <a:r>
              <a:rPr lang="en-US" dirty="0">
                <a:solidFill>
                  <a:prstClr val="white"/>
                </a:solidFill>
                <a:latin typeface="Calibri"/>
                <a:cs typeface="Arial" charset="0"/>
              </a:rPr>
              <a:t>indigo</a:t>
            </a:r>
            <a:r>
              <a:rPr lang="el-GR" dirty="0">
                <a:solidFill>
                  <a:prstClr val="white"/>
                </a:solidFill>
                <a:latin typeface="Calibri"/>
                <a:cs typeface="Arial" charset="0"/>
              </a:rPr>
              <a:t> στεγνώνουν στον ήλιο</a:t>
            </a:r>
          </a:p>
        </p:txBody>
      </p:sp>
      <p:pic>
        <p:nvPicPr>
          <p:cNvPr id="1026" name="Picture 2" descr="http://farm6.staticflickr.com/5505/9553714746_623625564c.jpg" title="Υφάσματα βαμμένα με indigo στεγνώνουν στον ήλιο"/>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589" y="1124744"/>
            <a:ext cx="3355851" cy="44504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p:nvPr/>
        </p:nvSpPr>
        <p:spPr>
          <a:xfrm rot="16200000">
            <a:off x="6895757" y="3432221"/>
            <a:ext cx="2957031"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Indigo dyeing at Mostly </a:t>
            </a:r>
            <a:r>
              <a:rPr lang="en-US" sz="1200" dirty="0" smtClean="0">
                <a:solidFill>
                  <a:prstClr val="black"/>
                </a:solidFill>
                <a:latin typeface="Calibri"/>
                <a:hlinkClick r:id="rId8"/>
              </a:rPr>
              <a:t>Messes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9"/>
              </a:rPr>
              <a:t>litlnemo</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0"/>
              </a:rPr>
              <a:t>CC BY-NC-SA 2.0</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31129629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chemeClr val="accent4">
                    <a:lumMod val="75000"/>
                  </a:schemeClr>
                </a:solidFill>
                <a:cs typeface="Arial" charset="0"/>
              </a:rPr>
              <a:t>Βαφή με </a:t>
            </a:r>
            <a:r>
              <a:rPr lang="en-US" dirty="0">
                <a:solidFill>
                  <a:schemeClr val="accent4">
                    <a:lumMod val="75000"/>
                  </a:schemeClr>
                </a:solidFill>
                <a:cs typeface="Arial" charset="0"/>
              </a:rPr>
              <a:t>indigo</a:t>
            </a:r>
            <a:r>
              <a:rPr lang="el-GR" dirty="0">
                <a:solidFill>
                  <a:schemeClr val="accent4">
                    <a:lumMod val="75000"/>
                  </a:schemeClr>
                </a:solidFill>
                <a:cs typeface="Arial" charset="0"/>
              </a:rPr>
              <a:t> σε </a:t>
            </a:r>
            <a:r>
              <a:rPr lang="el-GR" dirty="0" smtClean="0">
                <a:solidFill>
                  <a:schemeClr val="accent4">
                    <a:lumMod val="75000"/>
                  </a:schemeClr>
                </a:solidFill>
                <a:cs typeface="Arial" charset="0"/>
              </a:rPr>
              <a:t>εργαστήριο</a:t>
            </a:r>
            <a:endParaRPr lang="el-GR" dirty="0"/>
          </a:p>
        </p:txBody>
      </p:sp>
      <p:sp>
        <p:nvSpPr>
          <p:cNvPr id="5" name="4 - TextBox"/>
          <p:cNvSpPr txBox="1"/>
          <p:nvPr/>
        </p:nvSpPr>
        <p:spPr>
          <a:xfrm>
            <a:off x="332631" y="5445264"/>
            <a:ext cx="4416425"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Το διάλυμα ανακατεύεται συχνά ώστε να επιτευχθεί η οξείδωση της βαφής .</a:t>
            </a:r>
          </a:p>
        </p:txBody>
      </p:sp>
      <p:pic>
        <p:nvPicPr>
          <p:cNvPr id="58370" name="Picture 2" descr="DSC01657.JPG" title="Το διάλυμα ανακατεύεται συχνά ώστε να επιτευχθεί η οξείδωση της βαφής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43063"/>
            <a:ext cx="4416425" cy="33702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25133" y="5013325"/>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58371" name="Picture 3" descr="DSC01667.JPG" title="Το διάλυμα ανακατεύεται συχνά ώστε να επιτευχθεί η οξείδωση της βαφής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643063"/>
            <a:ext cx="3381375" cy="45100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84383" y="6153150"/>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11961269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chemeClr val="accent4">
                    <a:lumMod val="75000"/>
                  </a:schemeClr>
                </a:solidFill>
                <a:cs typeface="Arial" charset="0"/>
              </a:rPr>
              <a:t>Βαφή </a:t>
            </a:r>
            <a:r>
              <a:rPr lang="en-US" dirty="0">
                <a:solidFill>
                  <a:schemeClr val="accent4">
                    <a:lumMod val="75000"/>
                  </a:schemeClr>
                </a:solidFill>
                <a:cs typeface="Arial" charset="0"/>
              </a:rPr>
              <a:t>indigo</a:t>
            </a:r>
            <a:r>
              <a:rPr lang="el-GR" dirty="0">
                <a:solidFill>
                  <a:schemeClr val="accent4">
                    <a:lumMod val="75000"/>
                  </a:schemeClr>
                </a:solidFill>
                <a:cs typeface="Arial" charset="0"/>
              </a:rPr>
              <a:t> σε μάλλινα </a:t>
            </a:r>
            <a:r>
              <a:rPr lang="el-GR" dirty="0" smtClean="0">
                <a:solidFill>
                  <a:schemeClr val="accent4">
                    <a:lumMod val="75000"/>
                  </a:schemeClr>
                </a:solidFill>
                <a:cs typeface="Arial" charset="0"/>
              </a:rPr>
              <a:t>νήματα</a:t>
            </a:r>
            <a:endParaRPr lang="el-GR" dirty="0"/>
          </a:p>
        </p:txBody>
      </p:sp>
      <p:pic>
        <p:nvPicPr>
          <p:cNvPr id="59394" name="Picture 2" descr="DSC01670.JPG" title="Βαφή indigo σε μάλλινα νήματα"/>
          <p:cNvPicPr>
            <a:picLocks noChangeAspect="1"/>
          </p:cNvPicPr>
          <p:nvPr/>
        </p:nvPicPr>
        <p:blipFill>
          <a:blip r:embed="rId3">
            <a:extLst>
              <a:ext uri="{28A0092B-C50C-407E-A947-70E740481C1C}">
                <a14:useLocalDpi xmlns:a14="http://schemas.microsoft.com/office/drawing/2010/main" val="0"/>
              </a:ext>
            </a:extLst>
          </a:blip>
          <a:srcRect l="2637" t="22266" b="13281"/>
          <a:stretch>
            <a:fillRect/>
          </a:stretch>
        </p:blipFill>
        <p:spPr bwMode="auto">
          <a:xfrm>
            <a:off x="571500" y="1714500"/>
            <a:ext cx="7913688" cy="39290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21415" y="5643563"/>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17858777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defRPr/>
            </a:pPr>
            <a:r>
              <a:rPr lang="el-GR" sz="4000" b="1" dirty="0" smtClean="0">
                <a:solidFill>
                  <a:schemeClr val="accent4">
                    <a:lumMod val="75000"/>
                  </a:schemeClr>
                </a:solidFill>
                <a:latin typeface="+mn-lt"/>
                <a:cs typeface="Arial" charset="0"/>
              </a:rPr>
              <a:t>Οξειδωτικές βαφές</a:t>
            </a:r>
          </a:p>
        </p:txBody>
      </p:sp>
      <p:sp>
        <p:nvSpPr>
          <p:cNvPr id="60419" name="Content Placeholder 2"/>
          <p:cNvSpPr>
            <a:spLocks noGrp="1"/>
          </p:cNvSpPr>
          <p:nvPr>
            <p:ph idx="1"/>
          </p:nvPr>
        </p:nvSpPr>
        <p:spPr/>
        <p:txBody>
          <a:bodyPr/>
          <a:lstStyle/>
          <a:p>
            <a:pPr eaLnBrk="1" hangingPunct="1">
              <a:lnSpc>
                <a:spcPct val="120000"/>
              </a:lnSpc>
              <a:spcBef>
                <a:spcPts val="3000"/>
              </a:spcBef>
            </a:pPr>
            <a:r>
              <a:rPr lang="el-GR" sz="2400" dirty="0" smtClean="0">
                <a:cs typeface="Arial" panose="020B0604020202020204" pitchFamily="34" charset="0"/>
              </a:rPr>
              <a:t>Πρόκειται για άχρωμες ενώσεις ή ενώσεις με πολύ απαλό χρώμα που σχηματίζουν έγχρωμες βαφές κατά τη διάρκεια της βαφικής διαδικασίας μέσω μιας οξειδωτικής αντίδρασης πάνω στην ίνα.</a:t>
            </a:r>
          </a:p>
          <a:p>
            <a:pPr eaLnBrk="1" hangingPunct="1">
              <a:lnSpc>
                <a:spcPct val="120000"/>
              </a:lnSpc>
              <a:spcBef>
                <a:spcPts val="3000"/>
              </a:spcBef>
            </a:pPr>
            <a:r>
              <a:rPr lang="el-GR" sz="2400" dirty="0" smtClean="0">
                <a:cs typeface="Arial" panose="020B0604020202020204" pitchFamily="34" charset="0"/>
              </a:rPr>
              <a:t>Οι πιο σημαντικές ομάδες οξειδωτικών βαφών αναπτύσσονται στις ίνες από αρωματικές </a:t>
            </a:r>
            <a:r>
              <a:rPr lang="el-GR" sz="2400" dirty="0" err="1" smtClean="0">
                <a:cs typeface="Arial" panose="020B0604020202020204" pitchFamily="34" charset="0"/>
              </a:rPr>
              <a:t>αμίνες</a:t>
            </a:r>
            <a:r>
              <a:rPr lang="el-GR" sz="2400" dirty="0" smtClean="0">
                <a:cs typeface="Arial" panose="020B0604020202020204" pitchFamily="34" charset="0"/>
              </a:rPr>
              <a:t> παρουσία οξειδωτικών παραγόντων και καταλυτών.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1698909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defRPr/>
            </a:pPr>
            <a:r>
              <a:rPr lang="el-GR" sz="3600" b="1" dirty="0" smtClean="0">
                <a:solidFill>
                  <a:schemeClr val="accent4">
                    <a:lumMod val="75000"/>
                  </a:schemeClr>
                </a:solidFill>
                <a:latin typeface="+mn-lt"/>
                <a:cs typeface="Arial" charset="0"/>
              </a:rPr>
              <a:t>Βαφές διασποράς</a:t>
            </a:r>
          </a:p>
        </p:txBody>
      </p:sp>
      <p:sp>
        <p:nvSpPr>
          <p:cNvPr id="61443" name="Content Placeholder 2"/>
          <p:cNvSpPr>
            <a:spLocks noGrp="1"/>
          </p:cNvSpPr>
          <p:nvPr>
            <p:ph idx="1"/>
          </p:nvPr>
        </p:nvSpPr>
        <p:spPr/>
        <p:txBody>
          <a:bodyPr/>
          <a:lstStyle/>
          <a:p>
            <a:pPr eaLnBrk="1" hangingPunct="1">
              <a:spcBef>
                <a:spcPts val="1800"/>
              </a:spcBef>
            </a:pPr>
            <a:r>
              <a:rPr lang="el-GR" sz="2400" dirty="0" smtClean="0">
                <a:cs typeface="Arial" panose="020B0604020202020204" pitchFamily="34" charset="0"/>
              </a:rPr>
              <a:t>Χρησιμοποιούνται αποκλειστικά για τη βαφή τεχνητών και συνθετικών ινών.</a:t>
            </a:r>
          </a:p>
          <a:p>
            <a:pPr eaLnBrk="1" hangingPunct="1">
              <a:spcBef>
                <a:spcPts val="1800"/>
              </a:spcBef>
            </a:pPr>
            <a:r>
              <a:rPr lang="el-GR" sz="2400" dirty="0" smtClean="0">
                <a:cs typeface="Arial" panose="020B0604020202020204" pitchFamily="34" charset="0"/>
              </a:rPr>
              <a:t>Είναι μικρές, αδιάλυτες στο νερό ή ελαφρώς </a:t>
            </a:r>
            <a:r>
              <a:rPr lang="el-GR" sz="2400" dirty="0" err="1" smtClean="0">
                <a:cs typeface="Arial" panose="020B0604020202020204" pitchFamily="34" charset="0"/>
              </a:rPr>
              <a:t>υδατοδιαλυτές</a:t>
            </a:r>
            <a:r>
              <a:rPr lang="el-GR" sz="2400" dirty="0" smtClean="0">
                <a:cs typeface="Arial" panose="020B0604020202020204" pitchFamily="34" charset="0"/>
              </a:rPr>
              <a:t> ενώσεις. </a:t>
            </a:r>
          </a:p>
          <a:p>
            <a:pPr eaLnBrk="1" hangingPunct="1">
              <a:spcBef>
                <a:spcPts val="1800"/>
              </a:spcBef>
            </a:pPr>
            <a:r>
              <a:rPr lang="el-GR" sz="2400" dirty="0" smtClean="0">
                <a:cs typeface="Arial" panose="020B0604020202020204" pitchFamily="34" charset="0"/>
              </a:rPr>
              <a:t>Διασπείρονται στο λουτρό της βαφής σε υψηλές θερμοκρασίες (οι φυσικές ίνες δεν αντέχουν τόσο υψηλές θερμοκρασίες).</a:t>
            </a:r>
          </a:p>
          <a:p>
            <a:pPr eaLnBrk="1" hangingPunct="1">
              <a:spcBef>
                <a:spcPts val="1800"/>
              </a:spcBef>
            </a:pPr>
            <a:r>
              <a:rPr lang="el-GR" sz="2400" dirty="0" smtClean="0">
                <a:cs typeface="Arial" panose="020B0604020202020204" pitchFamily="34" charset="0"/>
              </a:rPr>
              <a:t>Περιέχουν κυρίως χρωμοφόρες ομάδες </a:t>
            </a:r>
            <a:r>
              <a:rPr lang="el-GR" sz="2400" dirty="0" err="1" smtClean="0">
                <a:cs typeface="Arial" panose="020B0604020202020204" pitchFamily="34" charset="0"/>
              </a:rPr>
              <a:t>διάζωτο</a:t>
            </a:r>
            <a:r>
              <a:rPr lang="el-GR" sz="2400" dirty="0" smtClean="0">
                <a:cs typeface="Arial" panose="020B0604020202020204" pitchFamily="34" charset="0"/>
              </a:rPr>
              <a:t> στο μόριο τους.</a:t>
            </a:r>
          </a:p>
        </p:txBody>
      </p:sp>
      <p:pic>
        <p:nvPicPr>
          <p:cNvPr id="61444" name="Picture 2" descr="Example of a disperse d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5085184"/>
            <a:ext cx="4679950" cy="16891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73201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rPr>
              <a:t>Στερεωτικά </a:t>
            </a:r>
          </a:p>
        </p:txBody>
      </p:sp>
      <p:sp>
        <p:nvSpPr>
          <p:cNvPr id="8195" name="Content Placeholder 2"/>
          <p:cNvSpPr>
            <a:spLocks noGrp="1"/>
          </p:cNvSpPr>
          <p:nvPr>
            <p:ph idx="1"/>
          </p:nvPr>
        </p:nvSpPr>
        <p:spPr/>
        <p:txBody>
          <a:bodyPr>
            <a:normAutofit lnSpcReduction="10000"/>
          </a:bodyPr>
          <a:lstStyle/>
          <a:p>
            <a:pPr eaLnBrk="1" hangingPunct="1">
              <a:spcBef>
                <a:spcPts val="600"/>
              </a:spcBef>
              <a:buFont typeface="Arial" charset="0"/>
              <a:buChar char="•"/>
              <a:defRPr/>
            </a:pPr>
            <a:r>
              <a:rPr lang="el-GR" sz="2400" dirty="0" smtClean="0">
                <a:cs typeface="Arial" charset="0"/>
              </a:rPr>
              <a:t>Ορισμένες φυσικές και τεχνητές βαφές βάφουν απευθείας την ίνα, οι περισσότερες απαιτούν την ενίσχυση από ένα</a:t>
            </a:r>
            <a:r>
              <a:rPr lang="el-GR" sz="2400" b="1" dirty="0" smtClean="0">
                <a:cs typeface="Arial" charset="0"/>
              </a:rPr>
              <a:t> στερεωτικό</a:t>
            </a:r>
            <a:r>
              <a:rPr lang="el-GR" sz="2400" dirty="0" smtClean="0">
                <a:cs typeface="Arial" charset="0"/>
              </a:rPr>
              <a:t>, που εφαρμόζεται πριν από τη διαδικασία βαφής.</a:t>
            </a:r>
          </a:p>
          <a:p>
            <a:pPr eaLnBrk="1" hangingPunct="1">
              <a:spcBef>
                <a:spcPts val="600"/>
              </a:spcBef>
              <a:buFont typeface="Arial" charset="0"/>
              <a:buChar char="•"/>
              <a:defRPr/>
            </a:pPr>
            <a:r>
              <a:rPr lang="el-GR" sz="2400" dirty="0" smtClean="0">
                <a:cs typeface="Arial" charset="0"/>
              </a:rPr>
              <a:t>Η στερεωτική ουσία αυξάνει την έλξη ίνας-βαφής και διαμορφώνει την απόχρωση που προσδίδει η βαφή στην ίνα.</a:t>
            </a:r>
          </a:p>
          <a:p>
            <a:pPr marL="360363" indent="-360363" eaLnBrk="1" fontAlgn="auto" hangingPunct="1">
              <a:spcBef>
                <a:spcPts val="600"/>
              </a:spcBef>
              <a:spcAft>
                <a:spcPts val="0"/>
              </a:spcAft>
              <a:buSzPct val="100000"/>
              <a:buFont typeface="Arial" charset="0"/>
              <a:buChar char="•"/>
              <a:defRPr/>
            </a:pPr>
            <a:r>
              <a:rPr lang="el-GR" sz="2400" dirty="0" smtClean="0">
                <a:cs typeface="Arial" pitchFamily="34" charset="0"/>
              </a:rPr>
              <a:t>Η βαφή </a:t>
            </a:r>
            <a:r>
              <a:rPr lang="en-US" sz="2400" dirty="0" smtClean="0">
                <a:cs typeface="Arial" pitchFamily="34" charset="0"/>
              </a:rPr>
              <a:t>Madder</a:t>
            </a:r>
            <a:r>
              <a:rPr lang="el-GR" sz="2400" dirty="0" smtClean="0">
                <a:cs typeface="Arial" pitchFamily="34" charset="0"/>
              </a:rPr>
              <a:t> που προέρχεται από το φυτό </a:t>
            </a:r>
            <a:r>
              <a:rPr lang="el-GR" sz="2400" dirty="0" err="1" smtClean="0">
                <a:cs typeface="Arial" pitchFamily="34" charset="0"/>
              </a:rPr>
              <a:t>ριζάρι</a:t>
            </a:r>
            <a:r>
              <a:rPr lang="el-GR" sz="2400" dirty="0" smtClean="0">
                <a:cs typeface="Arial" pitchFamily="34" charset="0"/>
              </a:rPr>
              <a:t> (</a:t>
            </a:r>
            <a:r>
              <a:rPr lang="el-GR" sz="2400" dirty="0" err="1" smtClean="0">
                <a:cs typeface="Arial" pitchFamily="34" charset="0"/>
              </a:rPr>
              <a:t>ερυθρόδανον</a:t>
            </a:r>
            <a:r>
              <a:rPr lang="el-GR" sz="2400" dirty="0" smtClean="0">
                <a:cs typeface="Arial" pitchFamily="34" charset="0"/>
              </a:rPr>
              <a:t>) δίνει τις εξής αποχρώσεις:</a:t>
            </a:r>
          </a:p>
          <a:p>
            <a:pPr>
              <a:spcBef>
                <a:spcPts val="600"/>
              </a:spcBef>
              <a:buFont typeface="Wingdings" panose="05000000000000000000" pitchFamily="2" charset="2"/>
              <a:buChar char="ü"/>
              <a:defRPr/>
            </a:pPr>
            <a:r>
              <a:rPr lang="el-GR" sz="2400" dirty="0" smtClean="0">
                <a:cs typeface="Arial" pitchFamily="34" charset="0"/>
              </a:rPr>
              <a:t>κόκκινο </a:t>
            </a:r>
            <a:r>
              <a:rPr lang="el-GR" sz="2400" dirty="0">
                <a:cs typeface="Arial" pitchFamily="34" charset="0"/>
              </a:rPr>
              <a:t>της </a:t>
            </a:r>
            <a:r>
              <a:rPr lang="el-GR" sz="2400" dirty="0" smtClean="0">
                <a:cs typeface="Arial" pitchFamily="34" charset="0"/>
              </a:rPr>
              <a:t>σκουριάς</a:t>
            </a:r>
            <a:r>
              <a:rPr lang="en-US" sz="2400" dirty="0" smtClean="0">
                <a:cs typeface="Arial" pitchFamily="34" charset="0"/>
              </a:rPr>
              <a:t>  </a:t>
            </a:r>
            <a:r>
              <a:rPr lang="el-GR" sz="2400" dirty="0" smtClean="0">
                <a:cs typeface="Arial" pitchFamily="34" charset="0"/>
              </a:rPr>
              <a:t>με αλουμίνιο</a:t>
            </a:r>
            <a:r>
              <a:rPr lang="en-US" sz="2400" dirty="0" smtClean="0">
                <a:cs typeface="Arial" pitchFamily="34" charset="0"/>
              </a:rPr>
              <a:t>,</a:t>
            </a:r>
            <a:endParaRPr lang="el-GR" sz="2400" dirty="0">
              <a:cs typeface="Arial" pitchFamily="34" charset="0"/>
            </a:endParaRPr>
          </a:p>
          <a:p>
            <a:pPr>
              <a:spcBef>
                <a:spcPts val="600"/>
              </a:spcBef>
              <a:buFont typeface="Wingdings" panose="05000000000000000000" pitchFamily="2" charset="2"/>
              <a:buChar char="ü"/>
              <a:defRPr/>
            </a:pPr>
            <a:r>
              <a:rPr lang="el-GR" sz="2400" dirty="0" smtClean="0">
                <a:cs typeface="Arial" pitchFamily="34" charset="0"/>
              </a:rPr>
              <a:t>πορτοκαλί</a:t>
            </a:r>
            <a:r>
              <a:rPr lang="en-US" sz="2400" dirty="0" smtClean="0">
                <a:cs typeface="Arial" pitchFamily="34" charset="0"/>
              </a:rPr>
              <a:t>  </a:t>
            </a:r>
            <a:r>
              <a:rPr lang="el-GR" sz="2400" dirty="0" smtClean="0">
                <a:cs typeface="Arial" pitchFamily="34" charset="0"/>
              </a:rPr>
              <a:t>με κασσίτερο</a:t>
            </a:r>
            <a:r>
              <a:rPr lang="en-US" sz="2400" dirty="0" smtClean="0">
                <a:cs typeface="Arial" pitchFamily="34" charset="0"/>
              </a:rPr>
              <a:t>,</a:t>
            </a:r>
            <a:endParaRPr lang="el-GR" sz="2400" dirty="0">
              <a:cs typeface="Arial" pitchFamily="34" charset="0"/>
            </a:endParaRPr>
          </a:p>
          <a:p>
            <a:pPr>
              <a:spcBef>
                <a:spcPts val="600"/>
              </a:spcBef>
              <a:buFont typeface="Wingdings" panose="05000000000000000000" pitchFamily="2" charset="2"/>
              <a:buChar char="ü"/>
              <a:defRPr/>
            </a:pPr>
            <a:r>
              <a:rPr lang="el-GR" sz="2400" dirty="0" smtClean="0">
                <a:cs typeface="Arial" pitchFamily="34" charset="0"/>
              </a:rPr>
              <a:t>βυσσινί</a:t>
            </a:r>
            <a:r>
              <a:rPr lang="en-US" sz="2400" dirty="0" smtClean="0">
                <a:cs typeface="Arial" pitchFamily="34" charset="0"/>
              </a:rPr>
              <a:t>  </a:t>
            </a:r>
            <a:r>
              <a:rPr lang="el-GR" sz="2400" dirty="0" smtClean="0">
                <a:cs typeface="Arial" pitchFamily="34" charset="0"/>
              </a:rPr>
              <a:t>με χρώμιο</a:t>
            </a:r>
            <a:r>
              <a:rPr lang="en-US" sz="2400" dirty="0" smtClean="0">
                <a:cs typeface="Arial" pitchFamily="34" charset="0"/>
              </a:rPr>
              <a:t>,</a:t>
            </a:r>
            <a:endParaRPr lang="el-GR" sz="2400" dirty="0">
              <a:cs typeface="Arial" pitchFamily="34" charset="0"/>
            </a:endParaRPr>
          </a:p>
          <a:p>
            <a:pPr>
              <a:spcBef>
                <a:spcPts val="600"/>
              </a:spcBef>
              <a:buFont typeface="Wingdings" panose="05000000000000000000" pitchFamily="2" charset="2"/>
              <a:buChar char="ü"/>
              <a:defRPr/>
            </a:pPr>
            <a:r>
              <a:rPr lang="el-GR" sz="2400" dirty="0" smtClean="0">
                <a:cs typeface="Arial" pitchFamily="34" charset="0"/>
              </a:rPr>
              <a:t>κίτρινο </a:t>
            </a:r>
            <a:r>
              <a:rPr lang="el-GR" sz="2400" dirty="0">
                <a:cs typeface="Arial" pitchFamily="34" charset="0"/>
              </a:rPr>
              <a:t>ως </a:t>
            </a:r>
            <a:r>
              <a:rPr lang="el-GR" sz="2400" dirty="0" smtClean="0">
                <a:cs typeface="Arial" pitchFamily="34" charset="0"/>
              </a:rPr>
              <a:t>καφέ</a:t>
            </a:r>
            <a:r>
              <a:rPr lang="en-US" sz="2400" dirty="0" smtClean="0">
                <a:cs typeface="Arial" pitchFamily="34" charset="0"/>
              </a:rPr>
              <a:t>  </a:t>
            </a:r>
            <a:r>
              <a:rPr lang="el-GR" sz="2400" dirty="0" smtClean="0">
                <a:cs typeface="Arial" pitchFamily="34" charset="0"/>
              </a:rPr>
              <a:t>με χαλκό</a:t>
            </a:r>
            <a:r>
              <a:rPr lang="en-US" sz="2400" dirty="0" smtClean="0">
                <a:cs typeface="Arial" pitchFamily="34" charset="0"/>
              </a:rPr>
              <a:t>,</a:t>
            </a:r>
            <a:endParaRPr lang="el-GR" sz="2400" dirty="0">
              <a:cs typeface="Arial" pitchFamily="34" charset="0"/>
            </a:endParaRPr>
          </a:p>
          <a:p>
            <a:pPr>
              <a:spcBef>
                <a:spcPts val="600"/>
              </a:spcBef>
              <a:buFont typeface="Wingdings" panose="05000000000000000000" pitchFamily="2" charset="2"/>
              <a:buChar char="ü"/>
              <a:defRPr/>
            </a:pPr>
            <a:r>
              <a:rPr lang="el-GR" sz="2400" dirty="0" smtClean="0">
                <a:cs typeface="Arial" pitchFamily="34" charset="0"/>
              </a:rPr>
              <a:t>καφέ</a:t>
            </a:r>
            <a:r>
              <a:rPr lang="en-US" sz="2400" dirty="0" smtClean="0">
                <a:cs typeface="Arial" pitchFamily="34" charset="0"/>
              </a:rPr>
              <a:t>  </a:t>
            </a:r>
            <a:r>
              <a:rPr lang="el-GR" sz="2400" dirty="0" smtClean="0">
                <a:cs typeface="Arial" pitchFamily="34" charset="0"/>
              </a:rPr>
              <a:t>με σίδηρο.</a:t>
            </a:r>
            <a:endParaRPr lang="el-GR" sz="2400" dirty="0"/>
          </a:p>
          <a:p>
            <a:pPr marL="274320" indent="-274320" eaLnBrk="1" fontAlgn="auto" hangingPunct="1">
              <a:spcBef>
                <a:spcPts val="600"/>
              </a:spcBef>
              <a:spcAft>
                <a:spcPts val="0"/>
              </a:spcAft>
              <a:buFont typeface="Wingdings 2"/>
              <a:buNone/>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6506433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latin typeface="+mn-lt"/>
                <a:cs typeface="Arial" charset="0"/>
              </a:rPr>
              <a:t>Βαφές αντίδρασης (</a:t>
            </a:r>
            <a:r>
              <a:rPr lang="en-US" sz="4400" b="1" dirty="0" smtClean="0">
                <a:solidFill>
                  <a:schemeClr val="accent4">
                    <a:lumMod val="75000"/>
                  </a:schemeClr>
                </a:solidFill>
                <a:latin typeface="+mn-lt"/>
                <a:cs typeface="Arial" charset="0"/>
              </a:rPr>
              <a:t>Reactive</a:t>
            </a:r>
            <a:r>
              <a:rPr lang="en-US" sz="4400" b="1" dirty="0" smtClean="0">
                <a:solidFill>
                  <a:schemeClr val="accent4">
                    <a:lumMod val="75000"/>
                  </a:schemeClr>
                </a:solidFill>
                <a:latin typeface="+mn-lt"/>
              </a:rPr>
              <a:t>)</a:t>
            </a:r>
            <a:r>
              <a:rPr lang="el-GR" b="1" dirty="0" smtClean="0">
                <a:solidFill>
                  <a:schemeClr val="accent4">
                    <a:lumMod val="75000"/>
                  </a:schemeClr>
                </a:solidFill>
                <a:latin typeface="+mn-lt"/>
              </a:rPr>
              <a:t/>
            </a:r>
            <a:br>
              <a:rPr lang="el-GR" b="1" dirty="0" smtClean="0">
                <a:solidFill>
                  <a:schemeClr val="accent4">
                    <a:lumMod val="75000"/>
                  </a:schemeClr>
                </a:solidFill>
                <a:latin typeface="+mn-lt"/>
              </a:rPr>
            </a:br>
            <a:r>
              <a:rPr lang="el-GR" sz="3600" b="0" dirty="0" smtClean="0">
                <a:solidFill>
                  <a:schemeClr val="accent4">
                    <a:lumMod val="75000"/>
                  </a:schemeClr>
                </a:solidFill>
                <a:latin typeface="+mn-lt"/>
              </a:rPr>
              <a:t>(1 από 3)</a:t>
            </a:r>
          </a:p>
        </p:txBody>
      </p:sp>
      <p:sp>
        <p:nvSpPr>
          <p:cNvPr id="62467" name="Content Placeholder 2"/>
          <p:cNvSpPr>
            <a:spLocks noGrp="1"/>
          </p:cNvSpPr>
          <p:nvPr>
            <p:ph idx="1"/>
          </p:nvPr>
        </p:nvSpPr>
        <p:spPr/>
        <p:txBody>
          <a:bodyPr/>
          <a:lstStyle/>
          <a:p>
            <a:pPr eaLnBrk="1" hangingPunct="1">
              <a:spcBef>
                <a:spcPts val="1800"/>
              </a:spcBef>
            </a:pPr>
            <a:r>
              <a:rPr lang="el-GR" sz="2400" dirty="0" smtClean="0">
                <a:cs typeface="Arial" panose="020B0604020202020204" pitchFamily="34" charset="0"/>
              </a:rPr>
              <a:t>Πρόκειται για βαφές που έχουν αντοχή στο πλύσιμο εξαιτίας του ομοιοπολικού δεσμού που αναπτύσσεται μεταξύ ίνας και βαφής</a:t>
            </a:r>
            <a:r>
              <a:rPr lang="en-US" sz="2400" dirty="0" smtClean="0">
                <a:cs typeface="Arial" panose="020B0604020202020204" pitchFamily="34" charset="0"/>
              </a:rPr>
              <a:t>.</a:t>
            </a:r>
            <a:endParaRPr lang="el-GR" sz="2400" dirty="0" smtClean="0">
              <a:cs typeface="Arial" panose="020B0604020202020204" pitchFamily="34" charset="0"/>
            </a:endParaRPr>
          </a:p>
          <a:p>
            <a:pPr eaLnBrk="1" hangingPunct="1">
              <a:spcBef>
                <a:spcPts val="1800"/>
              </a:spcBef>
            </a:pPr>
            <a:r>
              <a:rPr lang="el-GR" sz="2400" dirty="0" smtClean="0">
                <a:cs typeface="Arial" panose="020B0604020202020204" pitchFamily="34" charset="0"/>
              </a:rPr>
              <a:t>Η χρωμοφόρα ομάδα μπορεί να είναι </a:t>
            </a:r>
            <a:r>
              <a:rPr lang="el-GR" sz="2400" dirty="0" err="1" smtClean="0">
                <a:cs typeface="Arial" panose="020B0604020202020204" pitchFamily="34" charset="0"/>
              </a:rPr>
              <a:t>διάζωτο</a:t>
            </a:r>
            <a:r>
              <a:rPr lang="el-GR" sz="2400" dirty="0" smtClean="0">
                <a:cs typeface="Arial" panose="020B0604020202020204" pitchFamily="34" charset="0"/>
              </a:rPr>
              <a:t>, νιτρώδης, </a:t>
            </a:r>
            <a:r>
              <a:rPr lang="el-GR" sz="2400" dirty="0" err="1" smtClean="0">
                <a:cs typeface="Arial" panose="020B0604020202020204" pitchFamily="34" charset="0"/>
              </a:rPr>
              <a:t>ανθρακινόνη</a:t>
            </a:r>
            <a:r>
              <a:rPr lang="el-GR" sz="2400" dirty="0" smtClean="0">
                <a:cs typeface="Arial" panose="020B0604020202020204" pitchFamily="34" charset="0"/>
              </a:rPr>
              <a:t> ή </a:t>
            </a:r>
            <a:r>
              <a:rPr lang="el-GR" sz="2400" dirty="0" err="1" smtClean="0">
                <a:cs typeface="Arial" panose="020B0604020202020204" pitchFamily="34" charset="0"/>
              </a:rPr>
              <a:t>φθαλοκυανίνη</a:t>
            </a:r>
            <a:r>
              <a:rPr lang="en-US" sz="2400" dirty="0" smtClean="0">
                <a:cs typeface="Arial" panose="020B0604020202020204" pitchFamily="34" charset="0"/>
              </a:rPr>
              <a:t>.</a:t>
            </a:r>
            <a:endParaRPr lang="el-GR" sz="2400" dirty="0" smtClean="0">
              <a:cs typeface="Arial" panose="020B0604020202020204" pitchFamily="34" charset="0"/>
            </a:endParaRPr>
          </a:p>
          <a:p>
            <a:pPr eaLnBrk="1" hangingPunct="1">
              <a:spcBef>
                <a:spcPts val="1800"/>
              </a:spcBef>
            </a:pPr>
            <a:r>
              <a:rPr lang="el-GR" sz="2400" dirty="0" smtClean="0">
                <a:cs typeface="Arial" panose="020B0604020202020204" pitchFamily="34" charset="0"/>
              </a:rPr>
              <a:t>Το ενεργό τμήμα της βαφής αντιδρά με τις κατάλληλες ενεργές ομάδες της ίνας</a:t>
            </a:r>
            <a:r>
              <a:rPr lang="en-US" sz="2400" dirty="0" smtClean="0">
                <a:cs typeface="Arial" panose="020B0604020202020204" pitchFamily="34" charset="0"/>
              </a:rPr>
              <a:t>.</a:t>
            </a:r>
            <a:r>
              <a:rPr lang="el-GR" sz="2400" dirty="0" smtClean="0">
                <a:cs typeface="Arial" panose="020B0604020202020204" pitchFamily="34" charset="0"/>
              </a:rPr>
              <a:t> </a:t>
            </a:r>
          </a:p>
        </p:txBody>
      </p:sp>
      <p:grpSp>
        <p:nvGrpSpPr>
          <p:cNvPr id="3" name="Ομάδα 2" title="Βαφές αντίδρασης (Reactive)"/>
          <p:cNvGrpSpPr/>
          <p:nvPr/>
        </p:nvGrpSpPr>
        <p:grpSpPr>
          <a:xfrm>
            <a:off x="2039938" y="4375150"/>
            <a:ext cx="5064125" cy="2259013"/>
            <a:chOff x="2627313" y="4149725"/>
            <a:chExt cx="5064125" cy="2259013"/>
          </a:xfrm>
        </p:grpSpPr>
        <p:pic>
          <p:nvPicPr>
            <p:cNvPr id="62468" name="Picture 6" descr="http://www.lookchem.com/300w/2010/0623/70616-90-9.jpg" title="Βαφές αντίδρασης (Reactive)"/>
            <p:cNvPicPr>
              <a:picLocks noChangeAspect="1" noChangeArrowheads="1"/>
            </p:cNvPicPr>
            <p:nvPr/>
          </p:nvPicPr>
          <p:blipFill>
            <a:blip r:embed="rId3">
              <a:extLst>
                <a:ext uri="{28A0092B-C50C-407E-A947-70E740481C1C}">
                  <a14:useLocalDpi xmlns:a14="http://schemas.microsoft.com/office/drawing/2010/main" val="0"/>
                </a:ext>
              </a:extLst>
            </a:blip>
            <a:srcRect b="25040"/>
            <a:stretch>
              <a:fillRect/>
            </a:stretch>
          </p:blipFill>
          <p:spPr bwMode="auto">
            <a:xfrm>
              <a:off x="2627313" y="4149725"/>
              <a:ext cx="5064125" cy="22590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700338" y="4797425"/>
              <a:ext cx="1223962" cy="151130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15525541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latin typeface="+mn-lt"/>
                <a:cs typeface="Arial" charset="0"/>
              </a:rPr>
              <a:t>Βαφές αντίδρασης (</a:t>
            </a:r>
            <a:r>
              <a:rPr lang="en-US" sz="4400" b="1" dirty="0" smtClean="0">
                <a:solidFill>
                  <a:schemeClr val="accent4">
                    <a:lumMod val="75000"/>
                  </a:schemeClr>
                </a:solidFill>
                <a:latin typeface="+mn-lt"/>
                <a:cs typeface="Arial" charset="0"/>
              </a:rPr>
              <a:t>Reactive</a:t>
            </a:r>
            <a:r>
              <a:rPr lang="en-US" sz="4400" b="1" dirty="0" smtClean="0">
                <a:solidFill>
                  <a:schemeClr val="accent4">
                    <a:lumMod val="75000"/>
                  </a:schemeClr>
                </a:solidFill>
                <a:latin typeface="+mn-lt"/>
              </a:rPr>
              <a:t>)</a:t>
            </a:r>
            <a:r>
              <a:rPr lang="el-GR" b="1" dirty="0" smtClean="0">
                <a:solidFill>
                  <a:schemeClr val="accent4">
                    <a:lumMod val="75000"/>
                  </a:schemeClr>
                </a:solidFill>
                <a:latin typeface="+mn-lt"/>
              </a:rPr>
              <a:t/>
            </a:r>
            <a:br>
              <a:rPr lang="el-GR" b="1" dirty="0" smtClean="0">
                <a:solidFill>
                  <a:schemeClr val="accent4">
                    <a:lumMod val="75000"/>
                  </a:schemeClr>
                </a:solidFill>
                <a:latin typeface="+mn-lt"/>
              </a:rPr>
            </a:br>
            <a:r>
              <a:rPr lang="el-GR" sz="3600" b="0" dirty="0" smtClean="0">
                <a:solidFill>
                  <a:schemeClr val="accent4">
                    <a:lumMod val="75000"/>
                  </a:schemeClr>
                </a:solidFill>
                <a:latin typeface="+mn-lt"/>
              </a:rPr>
              <a:t>(2 από 3)</a:t>
            </a:r>
          </a:p>
        </p:txBody>
      </p:sp>
      <p:sp>
        <p:nvSpPr>
          <p:cNvPr id="63490" name="Content Placeholder 2"/>
          <p:cNvSpPr>
            <a:spLocks noGrp="1"/>
          </p:cNvSpPr>
          <p:nvPr>
            <p:ph idx="1"/>
          </p:nvPr>
        </p:nvSpPr>
        <p:spPr>
          <a:xfrm>
            <a:off x="457200" y="1412776"/>
            <a:ext cx="8229600" cy="4824536"/>
          </a:xfrm>
        </p:spPr>
        <p:txBody>
          <a:bodyPr/>
          <a:lstStyle/>
          <a:p>
            <a:pPr eaLnBrk="1" hangingPunct="1">
              <a:spcBef>
                <a:spcPts val="3000"/>
              </a:spcBef>
            </a:pPr>
            <a:r>
              <a:rPr lang="el-GR" sz="2400" dirty="0" smtClean="0">
                <a:cs typeface="Arial" panose="020B0604020202020204" pitchFamily="34" charset="0"/>
              </a:rPr>
              <a:t>Η βαφή πραγματοποιείται σε 3 στάδια:</a:t>
            </a:r>
          </a:p>
          <a:p>
            <a:pPr lvl="1" eaLnBrk="1" hangingPunct="1">
              <a:spcBef>
                <a:spcPts val="3000"/>
              </a:spcBef>
            </a:pPr>
            <a:r>
              <a:rPr lang="el-GR" sz="2400" dirty="0" smtClean="0">
                <a:cs typeface="Arial" panose="020B0604020202020204" pitchFamily="34" charset="0"/>
              </a:rPr>
              <a:t>Διάχυση της βαφής στις ίνες παρουσία ενός άλατος</a:t>
            </a:r>
            <a:r>
              <a:rPr lang="en-US" sz="2400" dirty="0" smtClean="0">
                <a:cs typeface="Arial" panose="020B0604020202020204" pitchFamily="34" charset="0"/>
              </a:rPr>
              <a:t>,</a:t>
            </a:r>
            <a:endParaRPr lang="el-GR" sz="2400" dirty="0" smtClean="0">
              <a:cs typeface="Arial" panose="020B0604020202020204" pitchFamily="34" charset="0"/>
            </a:endParaRPr>
          </a:p>
          <a:p>
            <a:pPr lvl="1" eaLnBrk="1" hangingPunct="1">
              <a:spcBef>
                <a:spcPts val="3000"/>
              </a:spcBef>
            </a:pPr>
            <a:r>
              <a:rPr lang="el-GR" sz="2400" dirty="0" smtClean="0">
                <a:cs typeface="Arial" panose="020B0604020202020204" pitchFamily="34" charset="0"/>
              </a:rPr>
              <a:t>Αντίδραση με την προσθήκη μιας βάσης (π.χ. ανθρακικό νάτριο)</a:t>
            </a:r>
            <a:r>
              <a:rPr lang="en-US" sz="2400" dirty="0" smtClean="0">
                <a:cs typeface="Arial" panose="020B0604020202020204" pitchFamily="34" charset="0"/>
              </a:rPr>
              <a:t>,</a:t>
            </a:r>
            <a:endParaRPr lang="el-GR" sz="2400" dirty="0" smtClean="0">
              <a:cs typeface="Arial" panose="020B0604020202020204" pitchFamily="34" charset="0"/>
            </a:endParaRPr>
          </a:p>
          <a:p>
            <a:pPr lvl="1" eaLnBrk="1" hangingPunct="1">
              <a:spcBef>
                <a:spcPts val="3000"/>
              </a:spcBef>
            </a:pPr>
            <a:r>
              <a:rPr lang="el-GR" sz="2400" dirty="0" smtClean="0">
                <a:cs typeface="Arial" panose="020B0604020202020204" pitchFamily="34" charset="0"/>
              </a:rPr>
              <a:t>Ξέπλυμα της </a:t>
            </a:r>
            <a:r>
              <a:rPr lang="el-GR" sz="2400" dirty="0" err="1" smtClean="0">
                <a:cs typeface="Arial" panose="020B0604020202020204" pitchFamily="34" charset="0"/>
              </a:rPr>
              <a:t>υδρολυόμενης</a:t>
            </a:r>
            <a:r>
              <a:rPr lang="el-GR" sz="2400" dirty="0" smtClean="0">
                <a:cs typeface="Arial" panose="020B0604020202020204" pitchFamily="34" charset="0"/>
              </a:rPr>
              <a:t> βαφής</a:t>
            </a:r>
            <a:r>
              <a:rPr lang="en-US" sz="2400" dirty="0" smtClean="0">
                <a:cs typeface="Arial" panose="020B0604020202020204" pitchFamily="34" charset="0"/>
              </a:rPr>
              <a:t>.</a:t>
            </a:r>
            <a:endParaRPr lang="el-GR" sz="2400" dirty="0" smtClean="0">
              <a:cs typeface="Arial" panose="020B0604020202020204" pitchFamily="34" charset="0"/>
            </a:endParaRPr>
          </a:p>
          <a:p>
            <a:pPr lvl="1" eaLnBrk="1" hangingPunct="1"/>
            <a:endParaRPr lang="el-GR" sz="2300"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4196151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0"/>
            <a:ext cx="8229600" cy="1143000"/>
          </a:xfrm>
        </p:spPr>
        <p:txBody>
          <a:bodyPr>
            <a:normAutofit fontScale="90000"/>
          </a:bodyPr>
          <a:lstStyle/>
          <a:p>
            <a:pPr>
              <a:defRPr/>
            </a:pPr>
            <a:r>
              <a:rPr lang="el-GR" sz="4400" b="1" dirty="0" smtClean="0">
                <a:solidFill>
                  <a:schemeClr val="accent4">
                    <a:lumMod val="75000"/>
                  </a:schemeClr>
                </a:solidFill>
                <a:cs typeface="Arial" charset="0"/>
              </a:rPr>
              <a:t>Βαφές αντίδρασης (</a:t>
            </a:r>
            <a:r>
              <a:rPr lang="en-US" sz="4400" b="1" dirty="0" smtClean="0">
                <a:solidFill>
                  <a:schemeClr val="accent4">
                    <a:lumMod val="75000"/>
                  </a:schemeClr>
                </a:solidFill>
                <a:cs typeface="Arial" charset="0"/>
              </a:rPr>
              <a:t>Reactive</a:t>
            </a:r>
            <a:r>
              <a:rPr lang="en-US" sz="4400" b="1" dirty="0" smtClean="0">
                <a:solidFill>
                  <a:schemeClr val="accent4">
                    <a:lumMod val="75000"/>
                  </a:schemeClr>
                </a:solidFill>
              </a:rPr>
              <a:t>)</a:t>
            </a:r>
            <a:r>
              <a:rPr lang="el-GR" sz="3200" dirty="0" smtClean="0">
                <a:solidFill>
                  <a:schemeClr val="accent4">
                    <a:lumMod val="75000"/>
                  </a:schemeClr>
                </a:solidFill>
              </a:rPr>
              <a:t/>
            </a:r>
            <a:br>
              <a:rPr lang="el-GR" sz="3200" dirty="0" smtClean="0">
                <a:solidFill>
                  <a:schemeClr val="accent4">
                    <a:lumMod val="75000"/>
                  </a:schemeClr>
                </a:solidFill>
              </a:rPr>
            </a:br>
            <a:r>
              <a:rPr lang="el-GR" sz="3600" b="0" dirty="0" smtClean="0">
                <a:solidFill>
                  <a:schemeClr val="accent4">
                    <a:lumMod val="75000"/>
                  </a:schemeClr>
                </a:solidFill>
              </a:rPr>
              <a:t>(3 από 3)</a:t>
            </a:r>
            <a:endParaRPr lang="el-GR" sz="3600" b="0" dirty="0"/>
          </a:p>
        </p:txBody>
      </p:sp>
      <p:pic>
        <p:nvPicPr>
          <p:cNvPr id="46084" name="Picture 2" descr="C:\Users\user\Documents\ΣΧΟΛΗ\ΦΩΤΟΓΡΑΦΙΕΣ ΜΑΘΗΜΑ\ΒΡΥΞΕΛΛΕΣ\DSC01650.JPG"/>
          <p:cNvPicPr>
            <a:picLocks noChangeAspect="1" noChangeArrowheads="1"/>
          </p:cNvPicPr>
          <p:nvPr/>
        </p:nvPicPr>
        <p:blipFill>
          <a:blip r:embed="rId2">
            <a:extLst>
              <a:ext uri="{28A0092B-C50C-407E-A947-70E740481C1C}">
                <a14:useLocalDpi xmlns:a14="http://schemas.microsoft.com/office/drawing/2010/main" val="0"/>
              </a:ext>
            </a:extLst>
          </a:blip>
          <a:srcRect r="7500" b="12292"/>
          <a:stretch>
            <a:fillRect/>
          </a:stretch>
        </p:blipFill>
        <p:spPr bwMode="auto">
          <a:xfrm>
            <a:off x="3571875" y="1323975"/>
            <a:ext cx="1979613"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3" descr="C:\Users\user\Documents\ΣΧΟΛΗ\ΦΩΤΟΓΡΑΦΙΕΣ ΜΑΘΗΜΑ\ΒΡΥΞΕΛΛΕΣ\DSC01651.JPG"/>
          <p:cNvPicPr>
            <a:picLocks noChangeAspect="1" noChangeArrowheads="1"/>
          </p:cNvPicPr>
          <p:nvPr/>
        </p:nvPicPr>
        <p:blipFill>
          <a:blip r:embed="rId3">
            <a:extLst>
              <a:ext uri="{28A0092B-C50C-407E-A947-70E740481C1C}">
                <a14:useLocalDpi xmlns:a14="http://schemas.microsoft.com/office/drawing/2010/main" val="0"/>
              </a:ext>
            </a:extLst>
          </a:blip>
          <a:srcRect t="3949" r="13121" b="11147"/>
          <a:stretch>
            <a:fillRect/>
          </a:stretch>
        </p:blipFill>
        <p:spPr bwMode="auto">
          <a:xfrm>
            <a:off x="5929313" y="1285875"/>
            <a:ext cx="1920875"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6" name="Picture 4" descr="C:\Users\user\Documents\ΣΧΟΛΗ\ΦΩΤΟΓΡΑΦΙΕΣ ΜΑΘΗΜΑ\ΒΡΥΞΕΛΛΕΣ\DSC01652.JPG"/>
          <p:cNvPicPr>
            <a:picLocks noChangeAspect="1" noChangeArrowheads="1"/>
          </p:cNvPicPr>
          <p:nvPr/>
        </p:nvPicPr>
        <p:blipFill>
          <a:blip r:embed="rId4">
            <a:extLst>
              <a:ext uri="{28A0092B-C50C-407E-A947-70E740481C1C}">
                <a14:useLocalDpi xmlns:a14="http://schemas.microsoft.com/office/drawing/2010/main" val="0"/>
              </a:ext>
            </a:extLst>
          </a:blip>
          <a:srcRect r="9369" b="12292"/>
          <a:stretch>
            <a:fillRect/>
          </a:stretch>
        </p:blipFill>
        <p:spPr bwMode="auto">
          <a:xfrm>
            <a:off x="1143000" y="4071938"/>
            <a:ext cx="2000250"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7" name="Picture 5" descr="C:\Users\user\Documents\ΣΧΟΛΗ\ΦΩΤΟΓΡΑΦΙΕΣ ΜΑΘΗΜΑ\ΒΡΥΞΕΛΛΕΣ\DSC016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4071938"/>
            <a:ext cx="1928813" cy="2476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8" name="Picture 6" descr="C:\Users\user\Documents\ΣΧΟΛΗ\ΦΩΤΟΓΡΑΦΙΕΣ ΜΑΘΗΜΑ\ΒΡΥΞΕΛΛΕΣ\DSC01649.JPG"/>
          <p:cNvPicPr>
            <a:picLocks noChangeAspect="1" noChangeArrowheads="1"/>
          </p:cNvPicPr>
          <p:nvPr/>
        </p:nvPicPr>
        <p:blipFill>
          <a:blip r:embed="rId6">
            <a:extLst>
              <a:ext uri="{28A0092B-C50C-407E-A947-70E740481C1C}">
                <a14:useLocalDpi xmlns:a14="http://schemas.microsoft.com/office/drawing/2010/main" val="0"/>
              </a:ext>
            </a:extLst>
          </a:blip>
          <a:srcRect l="11693" t="6578" b="12292"/>
          <a:stretch>
            <a:fillRect/>
          </a:stretch>
        </p:blipFill>
        <p:spPr bwMode="auto">
          <a:xfrm>
            <a:off x="1116013" y="1285875"/>
            <a:ext cx="2041525" cy="2500313"/>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8 - TextBox"/>
          <p:cNvSpPr txBox="1"/>
          <p:nvPr/>
        </p:nvSpPr>
        <p:spPr>
          <a:xfrm>
            <a:off x="5786438" y="4000500"/>
            <a:ext cx="2571750" cy="708025"/>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Η διαδικασία βαφικής με βαφή αντίδρασης.</a:t>
            </a:r>
          </a:p>
        </p:txBody>
      </p:sp>
      <p:sp>
        <p:nvSpPr>
          <p:cNvPr id="10" name="TextBox 4"/>
          <p:cNvSpPr txBox="1"/>
          <p:nvPr/>
        </p:nvSpPr>
        <p:spPr>
          <a:xfrm>
            <a:off x="5572125" y="6286500"/>
            <a:ext cx="1214438" cy="276225"/>
          </a:xfrm>
          <a:prstGeom prst="rect">
            <a:avLst/>
          </a:prstGeom>
          <a:noFill/>
        </p:spPr>
        <p:txBody>
          <a:bodyPr wrap="none">
            <a:spAutoFit/>
          </a:bodyPr>
          <a:lstStyle/>
          <a:p>
            <a:pPr algn="ctr">
              <a:defRPr/>
            </a:pPr>
            <a:r>
              <a:rPr lang="el-GR" sz="1200" dirty="0">
                <a:solidFill>
                  <a:prstClr val="black">
                    <a:lumMod val="75000"/>
                    <a:lumOff val="25000"/>
                  </a:prstClr>
                </a:solidFill>
                <a:latin typeface="Calibri"/>
              </a:rPr>
              <a:t>Άννα </a:t>
            </a:r>
            <a:r>
              <a:rPr lang="el-GR" sz="1200" dirty="0" err="1">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1" name="Picture 2" descr="C:\Users\user\Documents\ΣΧΟΛΗ\ΦΩΤΟΓΡΑΦΙΕΣ ΜΑΘΗΜΑ\ΒΡΥΞΕΛΛΕΣ\DSC01650.JPG"/>
          <p:cNvPicPr>
            <a:picLocks noChangeAspect="1" noChangeArrowheads="1"/>
          </p:cNvPicPr>
          <p:nvPr/>
        </p:nvPicPr>
        <p:blipFill>
          <a:blip r:embed="rId2">
            <a:extLst>
              <a:ext uri="{28A0092B-C50C-407E-A947-70E740481C1C}">
                <a14:useLocalDpi xmlns:a14="http://schemas.microsoft.com/office/drawing/2010/main" val="0"/>
              </a:ext>
            </a:extLst>
          </a:blip>
          <a:srcRect r="7500" b="12292"/>
          <a:stretch>
            <a:fillRect/>
          </a:stretch>
        </p:blipFill>
        <p:spPr bwMode="auto">
          <a:xfrm>
            <a:off x="3571875" y="1252537"/>
            <a:ext cx="1979613" cy="25019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 descr="C:\Users\user\Documents\ΣΧΟΛΗ\ΦΩΤΟΓΡΑΦΙΕΣ ΜΑΘΗΜΑ\ΒΡΥΞΕΛΛΕΣ\DSC01651.JPG"/>
          <p:cNvPicPr>
            <a:picLocks noChangeAspect="1" noChangeArrowheads="1"/>
          </p:cNvPicPr>
          <p:nvPr/>
        </p:nvPicPr>
        <p:blipFill>
          <a:blip r:embed="rId3">
            <a:extLst>
              <a:ext uri="{28A0092B-C50C-407E-A947-70E740481C1C}">
                <a14:useLocalDpi xmlns:a14="http://schemas.microsoft.com/office/drawing/2010/main" val="0"/>
              </a:ext>
            </a:extLst>
          </a:blip>
          <a:srcRect t="3949" r="13121" b="11147"/>
          <a:stretch>
            <a:fillRect/>
          </a:stretch>
        </p:blipFill>
        <p:spPr bwMode="auto">
          <a:xfrm>
            <a:off x="5929313" y="1214437"/>
            <a:ext cx="1920875" cy="25019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descr="C:\Users\user\Documents\ΣΧΟΛΗ\ΦΩΤΟΓΡΑΦΙΕΣ ΜΑΘΗΜΑ\ΒΡΥΞΕΛΛΕΣ\DSC01652.JPG"/>
          <p:cNvPicPr>
            <a:picLocks noChangeAspect="1" noChangeArrowheads="1"/>
          </p:cNvPicPr>
          <p:nvPr/>
        </p:nvPicPr>
        <p:blipFill>
          <a:blip r:embed="rId4">
            <a:extLst>
              <a:ext uri="{28A0092B-C50C-407E-A947-70E740481C1C}">
                <a14:useLocalDpi xmlns:a14="http://schemas.microsoft.com/office/drawing/2010/main" val="0"/>
              </a:ext>
            </a:extLst>
          </a:blip>
          <a:srcRect r="9369" b="12292"/>
          <a:stretch>
            <a:fillRect/>
          </a:stretch>
        </p:blipFill>
        <p:spPr bwMode="auto">
          <a:xfrm>
            <a:off x="1143000" y="4000500"/>
            <a:ext cx="2000250" cy="25019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5" descr="C:\Users\user\Documents\ΣΧΟΛΗ\ΦΩΤΟΓΡΑΦΙΕΣ ΜΑΘΗΜΑ\ΒΡΥΞΕΛΛΕΣ\DSC016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4000500"/>
            <a:ext cx="1928813" cy="24765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2 - Θέση αριθμού διαφάνειας"/>
          <p:cNvSpPr>
            <a:spLocks noGrp="1"/>
          </p:cNvSpPr>
          <p:nvPr>
            <p:ph type="sldNum" sz="quarter" idx="12"/>
          </p:nvPr>
        </p:nvSpPr>
        <p:spPr/>
        <p:txBody>
          <a:bodyPr/>
          <a:lstStyle/>
          <a:p>
            <a:pPr>
              <a:defRPr/>
            </a:pPr>
            <a:fld id="{2CAB2E51-E0F7-4050-8639-10AFE3469916}"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6293174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defRPr/>
            </a:pPr>
            <a:r>
              <a:rPr lang="el-GR" sz="3600" b="1" dirty="0" smtClean="0">
                <a:solidFill>
                  <a:schemeClr val="accent4">
                    <a:lumMod val="75000"/>
                  </a:schemeClr>
                </a:solidFill>
                <a:latin typeface="+mn-lt"/>
                <a:cs typeface="Arial" charset="0"/>
              </a:rPr>
              <a:t>Ανάλυση φυσικών βαφών</a:t>
            </a:r>
          </a:p>
        </p:txBody>
      </p:sp>
      <p:sp>
        <p:nvSpPr>
          <p:cNvPr id="64515" name="Content Placeholder 2"/>
          <p:cNvSpPr>
            <a:spLocks noGrp="1"/>
          </p:cNvSpPr>
          <p:nvPr>
            <p:ph idx="1"/>
          </p:nvPr>
        </p:nvSpPr>
        <p:spPr/>
        <p:txBody>
          <a:bodyPr>
            <a:normAutofit lnSpcReduction="10000"/>
          </a:bodyPr>
          <a:lstStyle/>
          <a:p>
            <a:pPr eaLnBrk="1" hangingPunct="1">
              <a:spcBef>
                <a:spcPts val="2400"/>
              </a:spcBef>
            </a:pPr>
            <a:r>
              <a:rPr lang="el-GR" sz="2400" dirty="0" smtClean="0">
                <a:cs typeface="Arial" panose="020B0604020202020204" pitchFamily="34" charset="0"/>
              </a:rPr>
              <a:t>Η ανάλυση πραγματοποιείται με </a:t>
            </a:r>
            <a:r>
              <a:rPr lang="el-GR" sz="2400" dirty="0" err="1" smtClean="0">
                <a:cs typeface="Arial" panose="020B0604020202020204" pitchFamily="34" charset="0"/>
              </a:rPr>
              <a:t>χρωματογραφικές</a:t>
            </a:r>
            <a:r>
              <a:rPr lang="el-GR" sz="2400" dirty="0" smtClean="0">
                <a:cs typeface="Arial" panose="020B0604020202020204" pitchFamily="34" charset="0"/>
              </a:rPr>
              <a:t> και φασματοσκοπικές μεθόδους</a:t>
            </a:r>
            <a:r>
              <a:rPr lang="en-US" sz="2400" dirty="0" smtClean="0">
                <a:cs typeface="Arial" panose="020B0604020202020204" pitchFamily="34" charset="0"/>
              </a:rPr>
              <a:t>.</a:t>
            </a:r>
            <a:endParaRPr lang="el-GR" sz="2400" dirty="0" smtClean="0">
              <a:cs typeface="Arial" panose="020B0604020202020204" pitchFamily="34" charset="0"/>
            </a:endParaRPr>
          </a:p>
          <a:p>
            <a:pPr eaLnBrk="1" hangingPunct="1">
              <a:spcBef>
                <a:spcPts val="2400"/>
              </a:spcBef>
            </a:pPr>
            <a:r>
              <a:rPr lang="el-GR" sz="2400" dirty="0" smtClean="0">
                <a:cs typeface="Arial" panose="020B0604020202020204" pitchFamily="34" charset="0"/>
              </a:rPr>
              <a:t>Η φασματοσκοπική εξέταση γίνεται στην περιοχή της υπεριώδους και της ορατής ακτινοβολίας</a:t>
            </a:r>
            <a:r>
              <a:rPr lang="en-US" sz="2400" dirty="0" smtClean="0">
                <a:cs typeface="Arial" panose="020B0604020202020204" pitchFamily="34" charset="0"/>
              </a:rPr>
              <a:t>.</a:t>
            </a:r>
            <a:endParaRPr lang="el-GR" sz="2400" dirty="0" smtClean="0">
              <a:cs typeface="Arial" panose="020B0604020202020204" pitchFamily="34" charset="0"/>
            </a:endParaRPr>
          </a:p>
          <a:p>
            <a:pPr eaLnBrk="1" hangingPunct="1">
              <a:spcBef>
                <a:spcPts val="2400"/>
              </a:spcBef>
            </a:pPr>
            <a:r>
              <a:rPr lang="el-GR" sz="2400" dirty="0" smtClean="0">
                <a:cs typeface="Arial" panose="020B0604020202020204" pitchFamily="34" charset="0"/>
              </a:rPr>
              <a:t>Οι χρωστικές παραλαμβάνονται από τα υφάσματα με εκχύλιση και η ταυτοποίηση τους γίνεται με σύγκριση με φάσματα απορρόφησης γνωστών χρωστικών:</a:t>
            </a:r>
          </a:p>
          <a:p>
            <a:pPr lvl="1" eaLnBrk="1" hangingPunct="1">
              <a:spcBef>
                <a:spcPts val="1200"/>
              </a:spcBef>
              <a:buFont typeface="Arial" panose="020B0604020202020204" pitchFamily="34" charset="0"/>
              <a:buChar char="•"/>
            </a:pPr>
            <a:r>
              <a:rPr lang="el-GR" sz="2400" dirty="0" smtClean="0">
                <a:cs typeface="Arial" panose="020B0604020202020204" pitchFamily="34" charset="0"/>
              </a:rPr>
              <a:t>Χρωματογραφία λεπτής στοιβάδας (</a:t>
            </a:r>
            <a:r>
              <a:rPr lang="en-US" sz="2400" dirty="0" smtClean="0">
                <a:cs typeface="Arial" panose="020B0604020202020204" pitchFamily="34" charset="0"/>
              </a:rPr>
              <a:t>TLC)</a:t>
            </a:r>
            <a:r>
              <a:rPr lang="el-GR" sz="2400" dirty="0" smtClean="0">
                <a:cs typeface="Arial" panose="020B0604020202020204" pitchFamily="34" charset="0"/>
              </a:rPr>
              <a:t>,</a:t>
            </a:r>
          </a:p>
          <a:p>
            <a:pPr lvl="1" eaLnBrk="1" hangingPunct="1">
              <a:spcBef>
                <a:spcPts val="1200"/>
              </a:spcBef>
              <a:buFont typeface="Arial" panose="020B0604020202020204" pitchFamily="34" charset="0"/>
              <a:buChar char="•"/>
            </a:pPr>
            <a:r>
              <a:rPr lang="el-GR" sz="2400" dirty="0" smtClean="0">
                <a:cs typeface="Arial" panose="020B0604020202020204" pitchFamily="34" charset="0"/>
              </a:rPr>
              <a:t>Χρωματογραφία υψηλής πίεσης  </a:t>
            </a:r>
            <a:r>
              <a:rPr lang="en-US" sz="2400" dirty="0" smtClean="0">
                <a:cs typeface="Arial" panose="020B0604020202020204" pitchFamily="34" charset="0"/>
              </a:rPr>
              <a:t>(HPLC)</a:t>
            </a:r>
            <a:r>
              <a:rPr lang="el-GR" sz="2400" dirty="0" smtClean="0">
                <a:cs typeface="Arial" panose="020B0604020202020204" pitchFamily="34" charset="0"/>
              </a:rPr>
              <a:t>,</a:t>
            </a:r>
            <a:endParaRPr lang="en-US" sz="2400" dirty="0" smtClean="0">
              <a:cs typeface="Arial" panose="020B0604020202020204" pitchFamily="34" charset="0"/>
            </a:endParaRPr>
          </a:p>
          <a:p>
            <a:pPr lvl="1" eaLnBrk="1" hangingPunct="1">
              <a:spcBef>
                <a:spcPts val="1200"/>
              </a:spcBef>
              <a:buFont typeface="Arial" panose="020B0604020202020204" pitchFamily="34" charset="0"/>
              <a:buChar char="•"/>
            </a:pPr>
            <a:r>
              <a:rPr lang="el-GR" sz="2400" dirty="0" smtClean="0">
                <a:cs typeface="Arial" panose="020B0604020202020204" pitchFamily="34" charset="0"/>
              </a:rPr>
              <a:t>Αέρια χρωματογραφία, </a:t>
            </a:r>
          </a:p>
          <a:p>
            <a:pPr lvl="1" eaLnBrk="1" hangingPunct="1">
              <a:spcBef>
                <a:spcPts val="1200"/>
              </a:spcBef>
              <a:buFont typeface="Arial" panose="020B0604020202020204" pitchFamily="34" charset="0"/>
              <a:buChar char="•"/>
            </a:pPr>
            <a:r>
              <a:rPr lang="el-GR" sz="2400" dirty="0" smtClean="0">
                <a:cs typeface="Arial" panose="020B0604020202020204" pitchFamily="34" charset="0"/>
              </a:rPr>
              <a:t>Τα στερεωτικά βαφών με διάθλαση </a:t>
            </a:r>
            <a:r>
              <a:rPr lang="el-GR" sz="2400" dirty="0" err="1" smtClean="0">
                <a:cs typeface="Arial" panose="020B0604020202020204" pitchFamily="34" charset="0"/>
              </a:rPr>
              <a:t>ακτίνων</a:t>
            </a:r>
            <a:r>
              <a:rPr lang="el-GR" sz="2400" dirty="0" smtClean="0">
                <a:cs typeface="Arial" panose="020B0604020202020204" pitchFamily="34" charset="0"/>
              </a:rPr>
              <a:t>-Χ.</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1056840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defRPr/>
            </a:pPr>
            <a:r>
              <a:rPr lang="el-GR" sz="3600" b="1" dirty="0" smtClean="0">
                <a:solidFill>
                  <a:schemeClr val="accent4">
                    <a:lumMod val="75000"/>
                  </a:schemeClr>
                </a:solidFill>
                <a:latin typeface="+mn-lt"/>
                <a:cs typeface="Arial" charset="0"/>
              </a:rPr>
              <a:t>3. Διάβρωση των βαφών</a:t>
            </a:r>
          </a:p>
        </p:txBody>
      </p:sp>
      <p:sp>
        <p:nvSpPr>
          <p:cNvPr id="65539" name="Content Placeholder 2"/>
          <p:cNvSpPr>
            <a:spLocks noGrp="1"/>
          </p:cNvSpPr>
          <p:nvPr>
            <p:ph idx="1"/>
          </p:nvPr>
        </p:nvSpPr>
        <p:spPr/>
        <p:txBody>
          <a:bodyPr>
            <a:normAutofit fontScale="92500" lnSpcReduction="20000"/>
          </a:bodyPr>
          <a:lstStyle/>
          <a:p>
            <a:pPr eaLnBrk="1" hangingPunct="1"/>
            <a:r>
              <a:rPr lang="el-GR" sz="2400" dirty="0" smtClean="0">
                <a:cs typeface="Arial" panose="020B0604020202020204" pitchFamily="34" charset="0"/>
              </a:rPr>
              <a:t>Το φως και οι ρύποι επιδρούν διαβρωτικά στις ίνες και στις βαφές. Η έκθεση στο φως αλλάζει ή ξεθωριάζει το χρώμα των βαφών ως το σημείο της ολοκληρωτικής εξαφάνισης και εξαρτάται από:</a:t>
            </a:r>
          </a:p>
          <a:p>
            <a:pPr lvl="1" eaLnBrk="1" hangingPunct="1">
              <a:spcBef>
                <a:spcPts val="1800"/>
              </a:spcBef>
            </a:pPr>
            <a:r>
              <a:rPr lang="el-GR" sz="2400" dirty="0" smtClean="0">
                <a:cs typeface="Arial" panose="020B0604020202020204" pitchFamily="34" charset="0"/>
              </a:rPr>
              <a:t>Την ποσότητα του φωτός που δέχεται η βαμμένη ίνα (χρόνος έκθεσης στο φως Χ ένταση φωτός),</a:t>
            </a:r>
          </a:p>
          <a:p>
            <a:pPr lvl="1" eaLnBrk="1" hangingPunct="1">
              <a:spcBef>
                <a:spcPts val="1800"/>
              </a:spcBef>
            </a:pPr>
            <a:r>
              <a:rPr lang="el-GR" sz="2400" dirty="0" smtClean="0">
                <a:cs typeface="Arial" panose="020B0604020202020204" pitchFamily="34" charset="0"/>
              </a:rPr>
              <a:t>Το μήκος κύματος των ακτινοβολιών,</a:t>
            </a:r>
          </a:p>
          <a:p>
            <a:pPr lvl="1" eaLnBrk="1" hangingPunct="1">
              <a:spcBef>
                <a:spcPts val="1800"/>
              </a:spcBef>
            </a:pPr>
            <a:r>
              <a:rPr lang="el-GR" sz="2400" dirty="0" smtClean="0">
                <a:cs typeface="Arial" panose="020B0604020202020204" pitchFamily="34" charset="0"/>
              </a:rPr>
              <a:t>Το είδος της ίνας,</a:t>
            </a:r>
          </a:p>
          <a:p>
            <a:pPr lvl="1" eaLnBrk="1" hangingPunct="1">
              <a:spcBef>
                <a:spcPts val="1800"/>
              </a:spcBef>
            </a:pPr>
            <a:r>
              <a:rPr lang="el-GR" sz="2400" dirty="0" smtClean="0">
                <a:cs typeface="Arial" panose="020B0604020202020204" pitchFamily="34" charset="0"/>
              </a:rPr>
              <a:t>Το στερεωτικό που έχει χρησιμοποιηθεί,</a:t>
            </a:r>
          </a:p>
          <a:p>
            <a:pPr lvl="1" eaLnBrk="1" hangingPunct="1">
              <a:spcBef>
                <a:spcPts val="1800"/>
              </a:spcBef>
            </a:pPr>
            <a:r>
              <a:rPr lang="el-GR" sz="2400" dirty="0" smtClean="0">
                <a:cs typeface="Arial" panose="020B0604020202020204" pitchFamily="34" charset="0"/>
              </a:rPr>
              <a:t>Την </a:t>
            </a:r>
            <a:r>
              <a:rPr lang="en-US" sz="2400" dirty="0" smtClean="0">
                <a:cs typeface="Arial" panose="020B0604020202020204" pitchFamily="34" charset="0"/>
              </a:rPr>
              <a:t>RH</a:t>
            </a:r>
            <a:r>
              <a:rPr lang="el-GR" sz="2400" dirty="0" smtClean="0">
                <a:cs typeface="Arial" panose="020B0604020202020204" pitchFamily="34" charset="0"/>
              </a:rPr>
              <a:t> (στο περιβάλλον έκθεσης του υφάσματος),</a:t>
            </a:r>
          </a:p>
          <a:p>
            <a:pPr lvl="1" eaLnBrk="1" hangingPunct="1">
              <a:spcBef>
                <a:spcPts val="1800"/>
              </a:spcBef>
            </a:pPr>
            <a:r>
              <a:rPr lang="el-GR" sz="2400" dirty="0" smtClean="0">
                <a:cs typeface="Arial" panose="020B0604020202020204" pitchFamily="34" charset="0"/>
              </a:rPr>
              <a:t>Την επίδραση του ατμοσφαιρικού οξυγόνου,</a:t>
            </a:r>
          </a:p>
          <a:p>
            <a:pPr lvl="1" eaLnBrk="1" hangingPunct="1">
              <a:spcBef>
                <a:spcPts val="1800"/>
              </a:spcBef>
            </a:pPr>
            <a:r>
              <a:rPr lang="el-GR" sz="2400" dirty="0" smtClean="0">
                <a:cs typeface="Arial" panose="020B0604020202020204" pitchFamily="34" charset="0"/>
              </a:rPr>
              <a:t>Την επίδραση των ρύπων και των ανόργανων οξέων ή αλκαλίων.</a:t>
            </a:r>
          </a:p>
          <a:p>
            <a:pPr lvl="1" eaLnBrk="1" hangingPunct="1"/>
            <a:endParaRPr lang="el-GR"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19894465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a:t>Επίδραση ακτινοβολίας στις </a:t>
            </a:r>
            <a:r>
              <a:rPr lang="el-GR" dirty="0" smtClean="0"/>
              <a:t>βαφές</a:t>
            </a:r>
            <a:endParaRPr lang="el-GR" dirty="0"/>
          </a:p>
        </p:txBody>
      </p:sp>
      <p:sp>
        <p:nvSpPr>
          <p:cNvPr id="66562" name="Content Placeholder 2"/>
          <p:cNvSpPr>
            <a:spLocks noGrp="1"/>
          </p:cNvSpPr>
          <p:nvPr>
            <p:ph idx="1"/>
          </p:nvPr>
        </p:nvSpPr>
        <p:spPr/>
        <p:txBody>
          <a:bodyPr>
            <a:normAutofit/>
          </a:bodyPr>
          <a:lstStyle/>
          <a:p>
            <a:pPr eaLnBrk="1" hangingPunct="1"/>
            <a:r>
              <a:rPr lang="el-GR" sz="2400" dirty="0" smtClean="0">
                <a:cs typeface="Arial" panose="020B0604020202020204" pitchFamily="34" charset="0"/>
              </a:rPr>
              <a:t>Με την απορρόφηση ακτινοβολίας τα μόρια των  βαφών βρίσκονται σε διεγερμένη κατάσταση. Η ενέργεια που απορροφούν μετατρέπεται γρήγορα σε κινητική ενέργεια, η οποία είναι υπεύθυνη για διάφορες χημικές μεταβολές της βαφής, όπως:</a:t>
            </a:r>
          </a:p>
          <a:p>
            <a:pPr lvl="1" eaLnBrk="1" hangingPunct="1">
              <a:spcBef>
                <a:spcPts val="1800"/>
              </a:spcBef>
            </a:pPr>
            <a:r>
              <a:rPr lang="el-GR" sz="2400" dirty="0" smtClean="0">
                <a:cs typeface="Arial" panose="020B0604020202020204" pitchFamily="34" charset="0"/>
              </a:rPr>
              <a:t>Φωτόλυση,</a:t>
            </a:r>
          </a:p>
          <a:p>
            <a:pPr lvl="1" eaLnBrk="1" hangingPunct="1">
              <a:spcBef>
                <a:spcPts val="1800"/>
              </a:spcBef>
            </a:pPr>
            <a:r>
              <a:rPr lang="el-GR" sz="2400" dirty="0" err="1" smtClean="0">
                <a:cs typeface="Arial" panose="020B0604020202020204" pitchFamily="34" charset="0"/>
              </a:rPr>
              <a:t>Φωτο</a:t>
            </a:r>
            <a:r>
              <a:rPr lang="el-GR" sz="2400" dirty="0" smtClean="0">
                <a:cs typeface="Arial" panose="020B0604020202020204" pitchFamily="34" charset="0"/>
              </a:rPr>
              <a:t>-οξείδωση,</a:t>
            </a:r>
          </a:p>
          <a:p>
            <a:pPr lvl="1" eaLnBrk="1" hangingPunct="1">
              <a:spcBef>
                <a:spcPts val="1800"/>
              </a:spcBef>
            </a:pPr>
            <a:r>
              <a:rPr lang="el-GR" sz="2400" dirty="0" err="1" smtClean="0">
                <a:cs typeface="Arial" panose="020B0604020202020204" pitchFamily="34" charset="0"/>
              </a:rPr>
              <a:t>Φωτο</a:t>
            </a:r>
            <a:r>
              <a:rPr lang="el-GR" sz="2400" dirty="0" smtClean="0">
                <a:cs typeface="Arial" panose="020B0604020202020204" pitchFamily="34" charset="0"/>
              </a:rPr>
              <a:t>-αναγωγή : </a:t>
            </a:r>
            <a:r>
              <a:rPr lang="el-GR" sz="2400" dirty="0" err="1" smtClean="0">
                <a:cs typeface="Arial" panose="020B0604020202020204" pitchFamily="34" charset="0"/>
              </a:rPr>
              <a:t>φωτοενεργοποίηση</a:t>
            </a:r>
            <a:r>
              <a:rPr lang="el-GR" sz="2400" dirty="0" smtClean="0">
                <a:cs typeface="Arial" panose="020B0604020202020204" pitchFamily="34" charset="0"/>
              </a:rPr>
              <a:t>, </a:t>
            </a:r>
            <a:endParaRPr lang="en-US" sz="2400" dirty="0">
              <a:cs typeface="Arial" panose="020B0604020202020204" pitchFamily="34" charset="0"/>
            </a:endParaRPr>
          </a:p>
          <a:p>
            <a:pPr marL="2952750" lvl="1" indent="0">
              <a:spcBef>
                <a:spcPts val="600"/>
              </a:spcBef>
              <a:buNone/>
            </a:pPr>
            <a:r>
              <a:rPr lang="el-GR" sz="2400" dirty="0">
                <a:cs typeface="Arial" panose="020B0604020202020204" pitchFamily="34" charset="0"/>
              </a:rPr>
              <a:t>φ</a:t>
            </a:r>
            <a:r>
              <a:rPr lang="el-GR" sz="2400" dirty="0" smtClean="0">
                <a:cs typeface="Arial" panose="020B0604020202020204" pitchFamily="34" charset="0"/>
              </a:rPr>
              <a:t>ωτοευαισθησία</a:t>
            </a:r>
            <a:r>
              <a:rPr lang="el-GR" sz="2400" dirty="0">
                <a:cs typeface="Arial" panose="020B0604020202020204" pitchFamily="34" charset="0"/>
              </a:rPr>
              <a:t>.</a:t>
            </a:r>
          </a:p>
          <a:p>
            <a:pPr marL="457200" lvl="1" indent="0" eaLnBrk="1" hangingPunct="1">
              <a:spcBef>
                <a:spcPts val="1800"/>
              </a:spcBef>
              <a:buNone/>
            </a:pPr>
            <a:endParaRPr lang="en-US" sz="2400"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805627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Φωτόλυση</a:t>
            </a:r>
          </a:p>
        </p:txBody>
      </p:sp>
      <p:sp>
        <p:nvSpPr>
          <p:cNvPr id="67587" name="Content Placeholder 2"/>
          <p:cNvSpPr>
            <a:spLocks noGrp="1"/>
          </p:cNvSpPr>
          <p:nvPr>
            <p:ph idx="1"/>
          </p:nvPr>
        </p:nvSpPr>
        <p:spPr/>
        <p:txBody>
          <a:bodyPr/>
          <a:lstStyle/>
          <a:p>
            <a:pPr eaLnBrk="1" hangingPunct="1">
              <a:lnSpc>
                <a:spcPct val="110000"/>
              </a:lnSpc>
              <a:spcBef>
                <a:spcPts val="1200"/>
              </a:spcBef>
            </a:pPr>
            <a:r>
              <a:rPr lang="el-GR" sz="2400" dirty="0" smtClean="0">
                <a:cs typeface="Arial" panose="020B0604020202020204" pitchFamily="34" charset="0"/>
              </a:rPr>
              <a:t>Η ορατή ακτινοβολία δεν είναι ικανή να προκαλέσει σχάση ομοιοπολικών δεσμών, όμως η </a:t>
            </a:r>
            <a:r>
              <a:rPr lang="en-US" sz="2400" dirty="0" smtClean="0">
                <a:cs typeface="Arial" panose="020B0604020202020204" pitchFamily="34" charset="0"/>
              </a:rPr>
              <a:t>UV</a:t>
            </a:r>
            <a:r>
              <a:rPr lang="el-GR" sz="2400" dirty="0" smtClean="0">
                <a:cs typeface="Arial" panose="020B0604020202020204" pitchFamily="34" charset="0"/>
              </a:rPr>
              <a:t> ακτινοβολία μπορεί να προκαλέσει την </a:t>
            </a:r>
            <a:r>
              <a:rPr lang="el-GR" sz="2400" dirty="0" err="1" smtClean="0">
                <a:cs typeface="Arial" panose="020B0604020202020204" pitchFamily="34" charset="0"/>
              </a:rPr>
              <a:t>ομολυτική</a:t>
            </a:r>
            <a:r>
              <a:rPr lang="el-GR" sz="2400" dirty="0" smtClean="0">
                <a:cs typeface="Arial" panose="020B0604020202020204" pitchFamily="34" charset="0"/>
              </a:rPr>
              <a:t> σχάση δεσμών.</a:t>
            </a:r>
          </a:p>
          <a:p>
            <a:pPr eaLnBrk="1" hangingPunct="1">
              <a:lnSpc>
                <a:spcPct val="110000"/>
              </a:lnSpc>
              <a:spcBef>
                <a:spcPts val="1200"/>
              </a:spcBef>
            </a:pPr>
            <a:r>
              <a:rPr lang="el-GR" sz="2400" dirty="0" smtClean="0">
                <a:cs typeface="Arial" panose="020B0604020202020204" pitchFamily="34" charset="0"/>
              </a:rPr>
              <a:t>Αν η σχάση αυτή «σπάσει» το σύστημα των χρωμοφόρων της βαφής </a:t>
            </a:r>
            <a:r>
              <a:rPr lang="el-GR" sz="2400" dirty="0" smtClean="0">
                <a:cs typeface="Arial" panose="020B0604020202020204" pitchFamily="34" charset="0"/>
                <a:sym typeface="Wingdings" panose="05000000000000000000" pitchFamily="2" charset="2"/>
              </a:rPr>
              <a:t>προκαλείται αλλαγή στο χρώμα, λόγω της διάσπασης του μορίου της βαφής  σε δύο ρίζες με πιο ασθενές χρώμα από αυτό της βαφής. </a:t>
            </a:r>
            <a:endParaRPr lang="el-GR" sz="2600" dirty="0" smtClean="0">
              <a:cs typeface="Arial" panose="020B0604020202020204" pitchFamily="34" charset="0"/>
            </a:endParaRPr>
          </a:p>
        </p:txBody>
      </p:sp>
      <p:sp>
        <p:nvSpPr>
          <p:cNvPr id="68613" name="Rectangle 7"/>
          <p:cNvSpPr>
            <a:spLocks noChangeArrowheads="1"/>
          </p:cNvSpPr>
          <p:nvPr/>
        </p:nvSpPr>
        <p:spPr bwMode="auto">
          <a:xfrm>
            <a:off x="1331640" y="4653136"/>
            <a:ext cx="6631448" cy="461665"/>
          </a:xfrm>
          <a:prstGeom prst="rect">
            <a:avLst/>
          </a:prstGeom>
          <a:noFill/>
          <a:ln w="9525">
            <a:noFill/>
            <a:miter lim="800000"/>
            <a:headEnd/>
            <a:tailEnd/>
          </a:ln>
        </p:spPr>
        <p:txBody>
          <a:bodyPr wrap="square">
            <a:spAutoFit/>
          </a:bodyPr>
          <a:lstStyle/>
          <a:p>
            <a:pPr>
              <a:defRPr/>
            </a:pPr>
            <a:r>
              <a:rPr lang="el-GR" sz="2400" b="1" dirty="0" smtClean="0">
                <a:solidFill>
                  <a:prstClr val="black"/>
                </a:solidFill>
                <a:latin typeface="Calibri"/>
                <a:cs typeface="Arial" charset="0"/>
              </a:rPr>
              <a:t>βαφή</a:t>
            </a:r>
            <a:r>
              <a:rPr lang="en-US" sz="2400" b="1" dirty="0">
                <a:solidFill>
                  <a:prstClr val="black"/>
                </a:solidFill>
                <a:latin typeface="Calibri"/>
                <a:cs typeface="Arial" charset="0"/>
              </a:rPr>
              <a:t>—CH=CH—CH=CH-</a:t>
            </a:r>
            <a:r>
              <a:rPr lang="el-GR" sz="2400" b="1" dirty="0">
                <a:solidFill>
                  <a:prstClr val="black"/>
                </a:solidFill>
                <a:latin typeface="Calibri"/>
                <a:cs typeface="Arial" charset="0"/>
              </a:rPr>
              <a:t>βαφή</a:t>
            </a:r>
            <a:r>
              <a:rPr lang="en-US" sz="2400" b="1" dirty="0">
                <a:solidFill>
                  <a:prstClr val="black"/>
                </a:solidFill>
                <a:latin typeface="Calibri"/>
                <a:cs typeface="Arial" charset="0"/>
              </a:rPr>
              <a:t>*   (</a:t>
            </a:r>
            <a:r>
              <a:rPr lang="el-GR" sz="2400" b="1" dirty="0">
                <a:solidFill>
                  <a:prstClr val="black"/>
                </a:solidFill>
                <a:latin typeface="Calibri"/>
                <a:cs typeface="Arial" charset="0"/>
              </a:rPr>
              <a:t>μόριο</a:t>
            </a:r>
            <a:r>
              <a:rPr lang="en-US" sz="2400" b="1" dirty="0">
                <a:solidFill>
                  <a:prstClr val="black"/>
                </a:solidFill>
                <a:latin typeface="Calibri"/>
                <a:cs typeface="Arial" charset="0"/>
              </a:rPr>
              <a:t> </a:t>
            </a:r>
            <a:r>
              <a:rPr lang="el-GR" sz="2400" b="1" dirty="0">
                <a:solidFill>
                  <a:prstClr val="black"/>
                </a:solidFill>
                <a:latin typeface="Calibri"/>
                <a:cs typeface="Arial" charset="0"/>
              </a:rPr>
              <a:t>βαφής</a:t>
            </a:r>
            <a:r>
              <a:rPr lang="en-US" sz="2400" b="1" dirty="0" smtClean="0">
                <a:solidFill>
                  <a:prstClr val="black"/>
                </a:solidFill>
                <a:latin typeface="Calibri"/>
                <a:cs typeface="Arial" charset="0"/>
              </a:rPr>
              <a:t>)</a:t>
            </a:r>
            <a:endParaRPr lang="en-US" sz="2400" b="1" dirty="0">
              <a:solidFill>
                <a:prstClr val="black"/>
              </a:solidFill>
              <a:latin typeface="Calibri"/>
              <a:cs typeface="Arial" charset="0"/>
            </a:endParaRPr>
          </a:p>
        </p:txBody>
      </p:sp>
      <p:cxnSp>
        <p:nvCxnSpPr>
          <p:cNvPr id="10" name="Straight Arrow Connector 9" title="βέλος με φορά προς τα κάτω"/>
          <p:cNvCxnSpPr/>
          <p:nvPr/>
        </p:nvCxnSpPr>
        <p:spPr>
          <a:xfrm rot="5400000">
            <a:off x="3860974" y="5735578"/>
            <a:ext cx="9350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Ορθογώνιο 2"/>
          <p:cNvSpPr/>
          <p:nvPr/>
        </p:nvSpPr>
        <p:spPr>
          <a:xfrm>
            <a:off x="3419872" y="5504745"/>
            <a:ext cx="631904" cy="461665"/>
          </a:xfrm>
          <a:prstGeom prst="rect">
            <a:avLst/>
          </a:prstGeom>
        </p:spPr>
        <p:txBody>
          <a:bodyPr wrap="none">
            <a:spAutoFit/>
          </a:bodyPr>
          <a:lstStyle/>
          <a:p>
            <a:r>
              <a:rPr lang="el-GR" b="1" dirty="0">
                <a:solidFill>
                  <a:prstClr val="black"/>
                </a:solidFill>
                <a:cs typeface="Arial" charset="0"/>
              </a:rPr>
              <a:t> </a:t>
            </a:r>
            <a:r>
              <a:rPr lang="en-US" sz="2400" b="1" dirty="0">
                <a:solidFill>
                  <a:prstClr val="black"/>
                </a:solidFill>
                <a:latin typeface="Calibri"/>
                <a:cs typeface="Arial" charset="0"/>
              </a:rPr>
              <a:t>UV</a:t>
            </a:r>
            <a:endParaRPr lang="el-GR" sz="2400" dirty="0">
              <a:solidFill>
                <a:prstClr val="black"/>
              </a:solidFill>
              <a:latin typeface="Calibri"/>
            </a:endParaRPr>
          </a:p>
        </p:txBody>
      </p:sp>
      <p:sp>
        <p:nvSpPr>
          <p:cNvPr id="68612" name="Rectangle 6"/>
          <p:cNvSpPr>
            <a:spLocks noChangeArrowheads="1"/>
          </p:cNvSpPr>
          <p:nvPr/>
        </p:nvSpPr>
        <p:spPr bwMode="auto">
          <a:xfrm>
            <a:off x="909715" y="6277990"/>
            <a:ext cx="6837553" cy="461665"/>
          </a:xfrm>
          <a:prstGeom prst="rect">
            <a:avLst/>
          </a:prstGeom>
          <a:noFill/>
          <a:ln w="9525">
            <a:noFill/>
            <a:miter lim="800000"/>
            <a:headEnd/>
            <a:tailEnd/>
          </a:ln>
        </p:spPr>
        <p:txBody>
          <a:bodyPr wrap="square">
            <a:spAutoFit/>
          </a:bodyPr>
          <a:lstStyle/>
          <a:p>
            <a:pPr eaLnBrk="0" hangingPunct="0">
              <a:defRPr/>
            </a:pPr>
            <a:r>
              <a:rPr lang="el-GR" sz="2400" b="1" dirty="0" smtClean="0">
                <a:solidFill>
                  <a:prstClr val="black"/>
                </a:solidFill>
                <a:latin typeface="Calibri"/>
                <a:cs typeface="Arial" charset="0"/>
              </a:rPr>
              <a:t> </a:t>
            </a:r>
            <a:r>
              <a:rPr lang="el-GR" sz="2400" b="1" dirty="0">
                <a:solidFill>
                  <a:prstClr val="black"/>
                </a:solidFill>
                <a:latin typeface="Calibri"/>
                <a:cs typeface="Arial" charset="0"/>
              </a:rPr>
              <a:t>βαφή</a:t>
            </a:r>
            <a:r>
              <a:rPr lang="en-US" sz="2400" b="1" dirty="0">
                <a:solidFill>
                  <a:prstClr val="black"/>
                </a:solidFill>
                <a:latin typeface="Calibri"/>
                <a:cs typeface="Arial" charset="0"/>
              </a:rPr>
              <a:t>—CH=CH∙  +  </a:t>
            </a:r>
            <a:r>
              <a:rPr lang="el-GR" sz="2400" b="1" dirty="0">
                <a:solidFill>
                  <a:prstClr val="black"/>
                </a:solidFill>
                <a:latin typeface="Calibri"/>
                <a:cs typeface="Arial" charset="0"/>
              </a:rPr>
              <a:t>βαφή</a:t>
            </a:r>
            <a:r>
              <a:rPr lang="en-US" sz="2400" b="1" dirty="0">
                <a:solidFill>
                  <a:prstClr val="black"/>
                </a:solidFill>
                <a:latin typeface="Calibri"/>
                <a:cs typeface="Arial" charset="0"/>
              </a:rPr>
              <a:t>—CH=CH∙   (</a:t>
            </a:r>
            <a:r>
              <a:rPr lang="el-GR" sz="2400" b="1" dirty="0">
                <a:solidFill>
                  <a:prstClr val="black"/>
                </a:solidFill>
                <a:latin typeface="Calibri"/>
                <a:cs typeface="Arial" charset="0"/>
              </a:rPr>
              <a:t>ρίζες</a:t>
            </a:r>
            <a:r>
              <a:rPr lang="en-US" sz="2400" b="1" dirty="0">
                <a:solidFill>
                  <a:prstClr val="black"/>
                </a:solidFill>
                <a:latin typeface="Calibri"/>
                <a:cs typeface="Arial" charset="0"/>
              </a:rPr>
              <a:t> </a:t>
            </a:r>
            <a:r>
              <a:rPr lang="el-GR" sz="2400" b="1" dirty="0">
                <a:solidFill>
                  <a:prstClr val="black"/>
                </a:solidFill>
                <a:latin typeface="Calibri"/>
                <a:cs typeface="Arial" charset="0"/>
              </a:rPr>
              <a:t>βαφής</a:t>
            </a:r>
            <a:r>
              <a:rPr lang="en-US" sz="2400" b="1" dirty="0">
                <a:solidFill>
                  <a:prstClr val="black"/>
                </a:solidFill>
                <a:latin typeface="Calibri"/>
                <a:cs typeface="Arial" charset="0"/>
              </a:rPr>
              <a:t>)</a:t>
            </a:r>
            <a:endParaRPr lang="el-GR" sz="2400" dirty="0">
              <a:solidFill>
                <a:prstClr val="black"/>
              </a:solidFill>
              <a:latin typeface="Calibri"/>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2878596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accent4">
                    <a:lumMod val="75000"/>
                  </a:schemeClr>
                </a:solidFill>
              </a:rPr>
              <a:t>Φώτο-οξείδωση</a:t>
            </a:r>
            <a:r>
              <a:rPr lang="el-GR" sz="4400" dirty="0">
                <a:solidFill>
                  <a:schemeClr val="accent4">
                    <a:lumMod val="75000"/>
                  </a:schemeClr>
                </a:solidFill>
              </a:rPr>
              <a:t> </a:t>
            </a:r>
            <a:r>
              <a:rPr lang="el-GR" sz="3200" b="0" dirty="0" smtClean="0">
                <a:solidFill>
                  <a:schemeClr val="accent4">
                    <a:lumMod val="75000"/>
                  </a:schemeClr>
                </a:solidFill>
              </a:rPr>
              <a:t>(</a:t>
            </a:r>
            <a:r>
              <a:rPr lang="en-US" sz="3200" b="0" dirty="0">
                <a:solidFill>
                  <a:schemeClr val="accent4">
                    <a:lumMod val="75000"/>
                  </a:schemeClr>
                </a:solidFill>
              </a:rPr>
              <a:t>1</a:t>
            </a:r>
            <a:r>
              <a:rPr lang="el-GR" sz="3200" b="0" dirty="0" smtClean="0">
                <a:solidFill>
                  <a:schemeClr val="accent4">
                    <a:lumMod val="75000"/>
                  </a:schemeClr>
                </a:solidFill>
              </a:rPr>
              <a:t> </a:t>
            </a:r>
            <a:r>
              <a:rPr lang="el-GR" sz="3200" b="0" dirty="0">
                <a:solidFill>
                  <a:schemeClr val="accent4">
                    <a:lumMod val="75000"/>
                  </a:schemeClr>
                </a:solidFill>
              </a:rPr>
              <a:t>από </a:t>
            </a:r>
            <a:r>
              <a:rPr lang="en-US" sz="3200" b="0" dirty="0" smtClean="0">
                <a:solidFill>
                  <a:schemeClr val="accent4">
                    <a:lumMod val="75000"/>
                  </a:schemeClr>
                </a:solidFill>
              </a:rPr>
              <a:t>2</a:t>
            </a:r>
            <a:r>
              <a:rPr lang="el-GR" sz="3200" b="0" dirty="0" smtClean="0">
                <a:solidFill>
                  <a:schemeClr val="accent4">
                    <a:lumMod val="75000"/>
                  </a:schemeClr>
                </a:solidFill>
              </a:rPr>
              <a:t>)</a:t>
            </a:r>
            <a:endParaRPr lang="el-GR" sz="3200" b="0" dirty="0">
              <a:solidFill>
                <a:schemeClr val="accent4">
                  <a:lumMod val="75000"/>
                </a:schemeClr>
              </a:solidFill>
            </a:endParaRPr>
          </a:p>
        </p:txBody>
      </p:sp>
      <p:sp>
        <p:nvSpPr>
          <p:cNvPr id="3" name="Θέση περιεχομένου 2"/>
          <p:cNvSpPr>
            <a:spLocks noGrp="1"/>
          </p:cNvSpPr>
          <p:nvPr>
            <p:ph idx="1"/>
          </p:nvPr>
        </p:nvSpPr>
        <p:spPr/>
        <p:txBody>
          <a:bodyPr>
            <a:normAutofit/>
          </a:bodyPr>
          <a:lstStyle/>
          <a:p>
            <a:pPr>
              <a:spcBef>
                <a:spcPts val="1800"/>
              </a:spcBef>
            </a:pPr>
            <a:r>
              <a:rPr lang="el-GR" sz="2400" dirty="0"/>
              <a:t>Η </a:t>
            </a:r>
            <a:r>
              <a:rPr lang="el-GR" sz="2400" dirty="0" err="1"/>
              <a:t>φωτο</a:t>
            </a:r>
            <a:r>
              <a:rPr lang="el-GR" sz="2400" dirty="0"/>
              <a:t>-οξείδωση είναι ο συνηθισμένος τρόπος για το μόριο της διεγερμένης βαφής να σταθεροποιηθεί σε ένα χαμηλότερο ενεργειακά επίπεδο. </a:t>
            </a:r>
          </a:p>
          <a:p>
            <a:pPr>
              <a:spcBef>
                <a:spcPts val="1800"/>
              </a:spcBef>
            </a:pPr>
            <a:r>
              <a:rPr lang="el-GR" sz="2400" dirty="0"/>
              <a:t>Το καρβονύλιο σε ένα συζευγμένο σύστημα είναι η τυπική χρωμοφόρα ομάδα που υφίσταται εύκολα </a:t>
            </a:r>
            <a:r>
              <a:rPr lang="el-GR" sz="2400" dirty="0" err="1"/>
              <a:t>φωτο</a:t>
            </a:r>
            <a:r>
              <a:rPr lang="el-GR" sz="2400" dirty="0"/>
              <a:t>-οξείδωση: </a:t>
            </a:r>
          </a:p>
        </p:txBody>
      </p:sp>
      <p:sp>
        <p:nvSpPr>
          <p:cNvPr id="5" name="Ορθογώνιο 4"/>
          <p:cNvSpPr/>
          <p:nvPr/>
        </p:nvSpPr>
        <p:spPr>
          <a:xfrm>
            <a:off x="827584" y="3538403"/>
            <a:ext cx="4320480" cy="461665"/>
          </a:xfrm>
          <a:prstGeom prst="rect">
            <a:avLst/>
          </a:prstGeom>
        </p:spPr>
        <p:txBody>
          <a:bodyPr wrap="square">
            <a:spAutoFit/>
          </a:bodyPr>
          <a:lstStyle/>
          <a:p>
            <a:r>
              <a:rPr lang="el-GR" sz="2400" b="1" dirty="0">
                <a:solidFill>
                  <a:prstClr val="black"/>
                </a:solidFill>
                <a:latin typeface="Calibri"/>
                <a:cs typeface="Arial" charset="0"/>
              </a:rPr>
              <a:t>βαφή</a:t>
            </a:r>
            <a:r>
              <a:rPr lang="en-US" sz="2400" b="1" dirty="0">
                <a:solidFill>
                  <a:prstClr val="black"/>
                </a:solidFill>
                <a:latin typeface="Calibri"/>
                <a:cs typeface="Arial" charset="0"/>
              </a:rPr>
              <a:t>—CH=CH—CH=CH—C=O*</a:t>
            </a:r>
            <a:endParaRPr lang="el-GR" sz="2400" dirty="0">
              <a:solidFill>
                <a:prstClr val="black"/>
              </a:solidFill>
              <a:latin typeface="Calibri"/>
            </a:endParaRPr>
          </a:p>
        </p:txBody>
      </p:sp>
      <p:sp>
        <p:nvSpPr>
          <p:cNvPr id="6" name="Ορθογώνιο 5"/>
          <p:cNvSpPr/>
          <p:nvPr/>
        </p:nvSpPr>
        <p:spPr>
          <a:xfrm>
            <a:off x="3347864" y="3769235"/>
            <a:ext cx="576064" cy="830997"/>
          </a:xfrm>
          <a:prstGeom prst="rect">
            <a:avLst/>
          </a:prstGeom>
        </p:spPr>
        <p:txBody>
          <a:bodyPr wrap="square">
            <a:spAutoFit/>
          </a:bodyPr>
          <a:lstStyle/>
          <a:p>
            <a:pPr eaLnBrk="0" hangingPunct="0">
              <a:defRPr/>
            </a:pPr>
            <a:r>
              <a:rPr lang="el-GR" sz="2400" b="1" dirty="0" smtClean="0">
                <a:solidFill>
                  <a:prstClr val="black"/>
                </a:solidFill>
                <a:latin typeface="Calibri"/>
                <a:cs typeface="Arial" charset="0"/>
              </a:rPr>
              <a:t>|</a:t>
            </a:r>
          </a:p>
          <a:p>
            <a:pPr eaLnBrk="0" hangingPunct="0">
              <a:defRPr/>
            </a:pPr>
            <a:r>
              <a:rPr lang="en-US" sz="2400" b="1" dirty="0" smtClean="0">
                <a:solidFill>
                  <a:prstClr val="black"/>
                </a:solidFill>
                <a:latin typeface="Calibri"/>
                <a:cs typeface="Arial" charset="0"/>
              </a:rPr>
              <a:t>H</a:t>
            </a:r>
            <a:endParaRPr lang="el-GR" sz="2400" dirty="0">
              <a:solidFill>
                <a:prstClr val="black"/>
              </a:solidFill>
              <a:latin typeface="Calibri"/>
            </a:endParaRPr>
          </a:p>
        </p:txBody>
      </p:sp>
      <p:cxnSp>
        <p:nvCxnSpPr>
          <p:cNvPr id="7" name="Straight Arrow Connector 7" title="βέλος με φορά δεξιά"/>
          <p:cNvCxnSpPr/>
          <p:nvPr/>
        </p:nvCxnSpPr>
        <p:spPr>
          <a:xfrm>
            <a:off x="4967970" y="3811718"/>
            <a:ext cx="1584325"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8" name="Ορθογώνιο 7"/>
          <p:cNvSpPr/>
          <p:nvPr/>
        </p:nvSpPr>
        <p:spPr>
          <a:xfrm>
            <a:off x="5247758" y="3455682"/>
            <a:ext cx="1015021" cy="430887"/>
          </a:xfrm>
          <a:prstGeom prst="rect">
            <a:avLst/>
          </a:prstGeom>
        </p:spPr>
        <p:txBody>
          <a:bodyPr wrap="none">
            <a:spAutoFit/>
          </a:bodyPr>
          <a:lstStyle/>
          <a:p>
            <a:r>
              <a:rPr lang="en-US" sz="2200" b="1" baseline="30000" dirty="0">
                <a:solidFill>
                  <a:prstClr val="black"/>
                </a:solidFill>
                <a:latin typeface="Calibri"/>
                <a:cs typeface="Arial" charset="0"/>
              </a:rPr>
              <a:t>O2  (H2O)</a:t>
            </a:r>
            <a:r>
              <a:rPr lang="en-US" sz="2200" b="1" dirty="0">
                <a:solidFill>
                  <a:prstClr val="black"/>
                </a:solidFill>
                <a:latin typeface="Calibri"/>
                <a:cs typeface="Arial" charset="0"/>
              </a:rPr>
              <a:t> </a:t>
            </a:r>
            <a:endParaRPr lang="el-GR" sz="2200" dirty="0">
              <a:solidFill>
                <a:prstClr val="black"/>
              </a:solidFill>
              <a:latin typeface="Calibri"/>
            </a:endParaRPr>
          </a:p>
        </p:txBody>
      </p:sp>
      <p:sp>
        <p:nvSpPr>
          <p:cNvPr id="9" name="Ορθογώνιο 8"/>
          <p:cNvSpPr/>
          <p:nvPr/>
        </p:nvSpPr>
        <p:spPr>
          <a:xfrm>
            <a:off x="683568" y="4533795"/>
            <a:ext cx="7177182" cy="430887"/>
          </a:xfrm>
          <a:prstGeom prst="rect">
            <a:avLst/>
          </a:prstGeom>
        </p:spPr>
        <p:txBody>
          <a:bodyPr wrap="square">
            <a:spAutoFit/>
          </a:bodyPr>
          <a:lstStyle/>
          <a:p>
            <a:pPr algn="ctr" eaLnBrk="0" hangingPunct="0">
              <a:defRPr/>
            </a:pPr>
            <a:r>
              <a:rPr lang="el-GR" sz="2200" dirty="0">
                <a:solidFill>
                  <a:prstClr val="black"/>
                </a:solidFill>
                <a:latin typeface="Calibri"/>
                <a:cs typeface="Arial" charset="0"/>
              </a:rPr>
              <a:t>Συζευγμένο σύστημα με </a:t>
            </a:r>
            <a:r>
              <a:rPr lang="el-GR" sz="2200" dirty="0" err="1">
                <a:solidFill>
                  <a:prstClr val="black"/>
                </a:solidFill>
                <a:latin typeface="Calibri"/>
                <a:cs typeface="Arial" charset="0"/>
              </a:rPr>
              <a:t>καρβονυλική</a:t>
            </a:r>
            <a:r>
              <a:rPr lang="el-GR" sz="2200" dirty="0">
                <a:solidFill>
                  <a:prstClr val="black"/>
                </a:solidFill>
                <a:latin typeface="Calibri"/>
                <a:cs typeface="Arial" charset="0"/>
              </a:rPr>
              <a:t> χρωμοφόρα ομάδα </a:t>
            </a:r>
            <a:endParaRPr lang="en-US" sz="2200" b="1" dirty="0">
              <a:solidFill>
                <a:prstClr val="black"/>
              </a:solidFill>
              <a:latin typeface="Calibri"/>
              <a:cs typeface="Arial" charset="0"/>
            </a:endParaRPr>
          </a:p>
        </p:txBody>
      </p:sp>
      <p:sp>
        <p:nvSpPr>
          <p:cNvPr id="10" name="Ορθογώνιο 9"/>
          <p:cNvSpPr/>
          <p:nvPr/>
        </p:nvSpPr>
        <p:spPr>
          <a:xfrm>
            <a:off x="226369" y="5280935"/>
            <a:ext cx="8460431" cy="1061829"/>
          </a:xfrm>
          <a:prstGeom prst="rect">
            <a:avLst/>
          </a:prstGeom>
        </p:spPr>
        <p:txBody>
          <a:bodyPr wrap="square">
            <a:spAutoFit/>
          </a:bodyPr>
          <a:lstStyle/>
          <a:p>
            <a:pPr algn="ctr" eaLnBrk="0" hangingPunct="0">
              <a:defRPr/>
            </a:pPr>
            <a:r>
              <a:rPr lang="el-GR" sz="2400" b="1" dirty="0">
                <a:solidFill>
                  <a:prstClr val="black"/>
                </a:solidFill>
                <a:latin typeface="Calibri"/>
                <a:cs typeface="Arial" charset="0"/>
              </a:rPr>
              <a:t>βαφή</a:t>
            </a:r>
            <a:r>
              <a:rPr lang="en-US" sz="2400" b="1" dirty="0">
                <a:solidFill>
                  <a:prstClr val="black"/>
                </a:solidFill>
                <a:latin typeface="Calibri"/>
                <a:cs typeface="Arial" charset="0"/>
              </a:rPr>
              <a:t>—CH=CH—CH=CH—COOH</a:t>
            </a:r>
            <a:endParaRPr lang="el-GR" sz="2400" dirty="0">
              <a:solidFill>
                <a:prstClr val="black"/>
              </a:solidFill>
              <a:latin typeface="Calibri"/>
              <a:cs typeface="Arial" charset="0"/>
            </a:endParaRPr>
          </a:p>
          <a:p>
            <a:pPr eaLnBrk="0" hangingPunct="0">
              <a:spcBef>
                <a:spcPts val="1800"/>
              </a:spcBef>
              <a:defRPr/>
            </a:pPr>
            <a:r>
              <a:rPr lang="el-GR" sz="2400" dirty="0" smtClean="0">
                <a:solidFill>
                  <a:prstClr val="black"/>
                </a:solidFill>
                <a:latin typeface="Calibri"/>
                <a:cs typeface="Arial" charset="0"/>
              </a:rPr>
              <a:t>Συζευγμένο </a:t>
            </a:r>
            <a:r>
              <a:rPr lang="el-GR" sz="2400" dirty="0">
                <a:solidFill>
                  <a:prstClr val="black"/>
                </a:solidFill>
                <a:latin typeface="Calibri"/>
                <a:cs typeface="Arial" charset="0"/>
              </a:rPr>
              <a:t>σύστημα με μη-χρωμοφόρα</a:t>
            </a:r>
            <a:r>
              <a:rPr lang="en-US" sz="2400" dirty="0">
                <a:solidFill>
                  <a:prstClr val="black"/>
                </a:solidFill>
                <a:latin typeface="Calibri"/>
                <a:cs typeface="Arial" charset="0"/>
              </a:rPr>
              <a:t> </a:t>
            </a:r>
            <a:r>
              <a:rPr lang="el-GR" sz="2400" dirty="0" err="1">
                <a:solidFill>
                  <a:prstClr val="black"/>
                </a:solidFill>
                <a:latin typeface="Calibri"/>
                <a:cs typeface="Arial" charset="0"/>
              </a:rPr>
              <a:t>καρβοξυλική</a:t>
            </a:r>
            <a:r>
              <a:rPr lang="el-GR" sz="2400" dirty="0">
                <a:solidFill>
                  <a:prstClr val="black"/>
                </a:solidFill>
                <a:latin typeface="Calibri"/>
                <a:cs typeface="Arial" charset="0"/>
              </a:rPr>
              <a:t> ομάδα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11908420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lvl="0" fontAlgn="base">
              <a:spcAft>
                <a:spcPct val="0"/>
              </a:spcAft>
              <a:defRPr/>
            </a:pPr>
            <a:r>
              <a:rPr lang="el-GR" dirty="0">
                <a:solidFill>
                  <a:srgbClr val="8064A2">
                    <a:lumMod val="75000"/>
                  </a:srgbClr>
                </a:solidFill>
                <a:cs typeface="Arial" charset="0"/>
              </a:rPr>
              <a:t>Φώτο-οξείδωση</a:t>
            </a:r>
            <a:r>
              <a:rPr lang="el-GR" sz="4400" dirty="0">
                <a:solidFill>
                  <a:srgbClr val="8064A2">
                    <a:lumMod val="75000"/>
                  </a:srgbClr>
                </a:solidFill>
                <a:cs typeface="Arial" charset="0"/>
              </a:rPr>
              <a:t> </a:t>
            </a:r>
            <a:r>
              <a:rPr lang="el-GR" sz="3200" b="0" dirty="0" smtClean="0">
                <a:solidFill>
                  <a:srgbClr val="8064A2">
                    <a:lumMod val="75000"/>
                  </a:srgbClr>
                </a:solidFill>
                <a:cs typeface="Arial" charset="0"/>
              </a:rPr>
              <a:t>(</a:t>
            </a:r>
            <a:r>
              <a:rPr lang="en-US" sz="3200" b="0" dirty="0">
                <a:solidFill>
                  <a:srgbClr val="8064A2">
                    <a:lumMod val="75000"/>
                  </a:srgbClr>
                </a:solidFill>
                <a:cs typeface="Arial" charset="0"/>
              </a:rPr>
              <a:t>2</a:t>
            </a:r>
            <a:r>
              <a:rPr lang="el-GR" sz="3200" b="0" dirty="0" smtClean="0">
                <a:solidFill>
                  <a:srgbClr val="8064A2">
                    <a:lumMod val="75000"/>
                  </a:srgbClr>
                </a:solidFill>
                <a:cs typeface="Arial" charset="0"/>
              </a:rPr>
              <a:t> </a:t>
            </a:r>
            <a:r>
              <a:rPr lang="el-GR" sz="3200" b="0" dirty="0">
                <a:solidFill>
                  <a:srgbClr val="8064A2">
                    <a:lumMod val="75000"/>
                  </a:srgbClr>
                </a:solidFill>
                <a:cs typeface="Arial" charset="0"/>
              </a:rPr>
              <a:t>από </a:t>
            </a:r>
            <a:r>
              <a:rPr lang="en-US" sz="3200" b="0" dirty="0" smtClean="0">
                <a:solidFill>
                  <a:srgbClr val="8064A2">
                    <a:lumMod val="75000"/>
                  </a:srgbClr>
                </a:solidFill>
                <a:cs typeface="Arial" charset="0"/>
              </a:rPr>
              <a:t>2</a:t>
            </a:r>
            <a:r>
              <a:rPr lang="el-GR" sz="3200" b="0" dirty="0" smtClean="0">
                <a:solidFill>
                  <a:srgbClr val="8064A2">
                    <a:lumMod val="75000"/>
                  </a:srgbClr>
                </a:solidFill>
                <a:cs typeface="Arial" charset="0"/>
              </a:rPr>
              <a:t>) </a:t>
            </a:r>
            <a:endParaRPr lang="el-GR" sz="3200" dirty="0"/>
          </a:p>
        </p:txBody>
      </p:sp>
      <p:sp>
        <p:nvSpPr>
          <p:cNvPr id="69634" name="Content Placeholder 2"/>
          <p:cNvSpPr>
            <a:spLocks noGrp="1"/>
          </p:cNvSpPr>
          <p:nvPr>
            <p:ph idx="1"/>
          </p:nvPr>
        </p:nvSpPr>
        <p:spPr>
          <a:xfrm>
            <a:off x="467544" y="1340768"/>
            <a:ext cx="8291264" cy="5400600"/>
          </a:xfrm>
        </p:spPr>
        <p:txBody>
          <a:bodyPr>
            <a:normAutofit lnSpcReduction="10000"/>
          </a:bodyPr>
          <a:lstStyle/>
          <a:p>
            <a:pPr eaLnBrk="1" hangingPunct="1">
              <a:lnSpc>
                <a:spcPct val="110000"/>
              </a:lnSpc>
              <a:spcBef>
                <a:spcPts val="1800"/>
              </a:spcBef>
            </a:pPr>
            <a:r>
              <a:rPr lang="el-GR" sz="2400" dirty="0" smtClean="0">
                <a:cs typeface="Arial" panose="020B0604020202020204" pitchFamily="34" charset="0"/>
              </a:rPr>
              <a:t>Το μήκος του χρωμοφόρου συστήματος της βαφής μειώνεται και δημιουργείται ασθενέστερο χρώμα. </a:t>
            </a:r>
          </a:p>
          <a:p>
            <a:pPr lvl="1" eaLnBrk="1" hangingPunct="1">
              <a:lnSpc>
                <a:spcPct val="110000"/>
              </a:lnSpc>
              <a:spcBef>
                <a:spcPts val="1800"/>
              </a:spcBef>
            </a:pPr>
            <a:r>
              <a:rPr lang="el-GR" sz="2400" dirty="0" smtClean="0">
                <a:cs typeface="Arial" panose="020B0604020202020204" pitchFamily="34" charset="0"/>
              </a:rPr>
              <a:t>Μετατοπίζεται η απορρόφηση της βαφής σε ένα μικρότερο μήκος κύματος του φωτός ή της </a:t>
            </a:r>
            <a:r>
              <a:rPr lang="en-US" sz="2400" dirty="0" smtClean="0">
                <a:cs typeface="Arial" panose="020B0604020202020204" pitchFamily="34" charset="0"/>
              </a:rPr>
              <a:t>UV </a:t>
            </a:r>
            <a:r>
              <a:rPr lang="el-GR" sz="2400" dirty="0" smtClean="0">
                <a:cs typeface="Arial" panose="020B0604020202020204" pitchFamily="34" charset="0"/>
              </a:rPr>
              <a:t>ακτινοβολίας</a:t>
            </a:r>
            <a:r>
              <a:rPr lang="en-US" sz="2400" dirty="0" smtClean="0">
                <a:cs typeface="Arial" panose="020B0604020202020204" pitchFamily="34" charset="0"/>
              </a:rPr>
              <a:t>, </a:t>
            </a:r>
            <a:r>
              <a:rPr lang="el-GR" sz="2400" dirty="0" smtClean="0">
                <a:cs typeface="Arial" panose="020B0604020202020204" pitchFamily="34" charset="0"/>
              </a:rPr>
              <a:t>με αποτέλεσμα τον αποχρωματισμό.</a:t>
            </a:r>
          </a:p>
          <a:p>
            <a:pPr eaLnBrk="1" hangingPunct="1">
              <a:lnSpc>
                <a:spcPct val="110000"/>
              </a:lnSpc>
              <a:spcBef>
                <a:spcPts val="1800"/>
              </a:spcBef>
            </a:pPr>
            <a:r>
              <a:rPr lang="el-GR" sz="2400" dirty="0" smtClean="0">
                <a:cs typeface="Arial" panose="020B0604020202020204" pitchFamily="34" charset="0"/>
              </a:rPr>
              <a:t>Βαριά μέταλλα και μέταλλα μετάπτωσης (σίδηρος, χαλκός, μαγγάνιο, ψευδάργυρος, τιτάνιο και κοβάλτιο) και οι ενώσεις τους δρουν καταλυτικά στη </a:t>
            </a:r>
            <a:r>
              <a:rPr lang="el-GR" sz="2400" dirty="0" err="1" smtClean="0">
                <a:cs typeface="Arial" panose="020B0604020202020204" pitchFamily="34" charset="0"/>
              </a:rPr>
              <a:t>φωτο</a:t>
            </a:r>
            <a:r>
              <a:rPr lang="el-GR" sz="2400" dirty="0" smtClean="0">
                <a:cs typeface="Arial" panose="020B0604020202020204" pitchFamily="34" charset="0"/>
              </a:rPr>
              <a:t>-οξείδωση. </a:t>
            </a:r>
          </a:p>
          <a:p>
            <a:pPr lvl="1" eaLnBrk="1" hangingPunct="1">
              <a:lnSpc>
                <a:spcPct val="110000"/>
              </a:lnSpc>
              <a:spcBef>
                <a:spcPts val="1800"/>
              </a:spcBef>
            </a:pPr>
            <a:r>
              <a:rPr lang="el-GR" sz="2400" dirty="0" smtClean="0">
                <a:cs typeface="Arial" panose="020B0604020202020204" pitchFamily="34" charset="0"/>
              </a:rPr>
              <a:t>Διαβρωμένα σιδερένια καρφιά ή άλλα προϊόντα διάβρωσης των μετάλλων και η σκόνη μπορούν να προκαλέσουν επιταχυνόμενο αποχρωματισμό ή αλλαγή χρώματος.</a:t>
            </a:r>
          </a:p>
          <a:p>
            <a:pPr eaLnBrk="1" hangingPunct="1">
              <a:lnSpc>
                <a:spcPct val="110000"/>
              </a:lnSpc>
            </a:pPr>
            <a:endParaRPr lang="el-GR" sz="2600"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298402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accent4">
                    <a:lumMod val="75000"/>
                  </a:schemeClr>
                </a:solidFill>
                <a:cs typeface="Arial" charset="0"/>
              </a:rPr>
              <a:t>Επίδραση </a:t>
            </a:r>
            <a:r>
              <a:rPr lang="el-GR" dirty="0" smtClean="0">
                <a:solidFill>
                  <a:schemeClr val="accent4">
                    <a:lumMod val="75000"/>
                  </a:schemeClr>
                </a:solidFill>
                <a:cs typeface="Arial" charset="0"/>
              </a:rPr>
              <a:t>Υγρασίας</a:t>
            </a:r>
            <a:endParaRPr lang="el-GR" dirty="0"/>
          </a:p>
        </p:txBody>
      </p:sp>
      <p:sp>
        <p:nvSpPr>
          <p:cNvPr id="3" name="Θέση περιεχομένου 2"/>
          <p:cNvSpPr>
            <a:spLocks noGrp="1"/>
          </p:cNvSpPr>
          <p:nvPr>
            <p:ph idx="1"/>
          </p:nvPr>
        </p:nvSpPr>
        <p:spPr>
          <a:xfrm>
            <a:off x="457200" y="1196751"/>
            <a:ext cx="8229600" cy="2569057"/>
          </a:xfrm>
        </p:spPr>
        <p:txBody>
          <a:bodyPr/>
          <a:lstStyle/>
          <a:p>
            <a:pPr>
              <a:lnSpc>
                <a:spcPct val="114000"/>
              </a:lnSpc>
            </a:pPr>
            <a:r>
              <a:rPr lang="el-GR" sz="2400" dirty="0"/>
              <a:t>Η παρουσία υγρασίας στις ίνες επιταχύνει τη διαδικασία, διότι αναπτύσσονται υπεροξείδιο του υδρογόνου ή άλλες ενεργές ρίζες από το ατμοσφαιρικό οξυγόνο και την υγρασία με τη βοήθεια της ενέργειας της ηλεκτρομαγνητικής </a:t>
            </a:r>
            <a:r>
              <a:rPr lang="el-GR" sz="2400" dirty="0" smtClean="0"/>
              <a:t>ακτινοβολίας : </a:t>
            </a:r>
            <a:endParaRPr lang="el-GR" dirty="0"/>
          </a:p>
        </p:txBody>
      </p:sp>
      <p:sp>
        <p:nvSpPr>
          <p:cNvPr id="5" name="Ορθογώνιο 4"/>
          <p:cNvSpPr/>
          <p:nvPr/>
        </p:nvSpPr>
        <p:spPr>
          <a:xfrm>
            <a:off x="2272196" y="3937209"/>
            <a:ext cx="1313180" cy="461665"/>
          </a:xfrm>
          <a:prstGeom prst="rect">
            <a:avLst/>
          </a:prstGeom>
        </p:spPr>
        <p:txBody>
          <a:bodyPr wrap="none">
            <a:spAutoFit/>
          </a:bodyPr>
          <a:lstStyle/>
          <a:p>
            <a:r>
              <a:rPr lang="en-US" sz="2400" b="1" dirty="0" smtClean="0">
                <a:solidFill>
                  <a:prstClr val="black"/>
                </a:solidFill>
                <a:latin typeface="Calibri"/>
                <a:cs typeface="Arial" panose="020B0604020202020204" pitchFamily="34" charset="0"/>
              </a:rPr>
              <a:t>2H</a:t>
            </a:r>
            <a:r>
              <a:rPr lang="en-US" sz="2400" b="1" dirty="0" smtClean="0">
                <a:solidFill>
                  <a:prstClr val="black"/>
                </a:solidFill>
                <a:latin typeface="Calibri" panose="020F0502020204030204" pitchFamily="34" charset="0"/>
                <a:cs typeface="Arial" panose="020B0604020202020204" pitchFamily="34" charset="0"/>
              </a:rPr>
              <a:t>₂</a:t>
            </a:r>
            <a:r>
              <a:rPr lang="en-US" sz="2400" b="1" dirty="0" smtClean="0">
                <a:solidFill>
                  <a:prstClr val="black"/>
                </a:solidFill>
                <a:latin typeface="Calibri"/>
                <a:cs typeface="Arial" panose="020B0604020202020204" pitchFamily="34" charset="0"/>
              </a:rPr>
              <a:t>O+O</a:t>
            </a:r>
            <a:r>
              <a:rPr lang="en-US" sz="2400" b="1" dirty="0" smtClean="0">
                <a:solidFill>
                  <a:prstClr val="black"/>
                </a:solidFill>
                <a:latin typeface="Calibri" panose="020F0502020204030204" pitchFamily="34" charset="0"/>
                <a:cs typeface="Arial" panose="020B0604020202020204" pitchFamily="34" charset="0"/>
              </a:rPr>
              <a:t>₂</a:t>
            </a:r>
            <a:endParaRPr lang="el-GR" sz="2400" dirty="0">
              <a:solidFill>
                <a:prstClr val="black"/>
              </a:solidFill>
              <a:latin typeface="Calibri"/>
            </a:endParaRPr>
          </a:p>
        </p:txBody>
      </p:sp>
      <p:cxnSp>
        <p:nvCxnSpPr>
          <p:cNvPr id="6" name="Straight Arrow Connector 14" title="βέλος με φορά δεξιά "/>
          <p:cNvCxnSpPr/>
          <p:nvPr/>
        </p:nvCxnSpPr>
        <p:spPr>
          <a:xfrm>
            <a:off x="3672494" y="4189828"/>
            <a:ext cx="122396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6 - TextBox"/>
          <p:cNvSpPr txBox="1"/>
          <p:nvPr/>
        </p:nvSpPr>
        <p:spPr>
          <a:xfrm>
            <a:off x="3863587" y="3765809"/>
            <a:ext cx="857250" cy="461963"/>
          </a:xfrm>
          <a:prstGeom prst="rect">
            <a:avLst/>
          </a:prstGeom>
          <a:noFill/>
        </p:spPr>
        <p:txBody>
          <a:bodyPr>
            <a:spAutoFit/>
          </a:bodyPr>
          <a:lstStyle/>
          <a:p>
            <a:pPr>
              <a:defRPr/>
            </a:pPr>
            <a:r>
              <a:rPr lang="en-US" sz="2400" b="1" dirty="0">
                <a:solidFill>
                  <a:prstClr val="black"/>
                </a:solidFill>
                <a:latin typeface="Calibri"/>
                <a:cs typeface="Arial" charset="0"/>
              </a:rPr>
              <a:t>UV</a:t>
            </a:r>
            <a:endParaRPr lang="el-GR" sz="2400" b="1" dirty="0">
              <a:solidFill>
                <a:prstClr val="black"/>
              </a:solidFill>
              <a:latin typeface="Calibri"/>
              <a:cs typeface="Arial" charset="0"/>
            </a:endParaRPr>
          </a:p>
        </p:txBody>
      </p:sp>
      <p:sp>
        <p:nvSpPr>
          <p:cNvPr id="8" name="Ορθογώνιο 7"/>
          <p:cNvSpPr/>
          <p:nvPr/>
        </p:nvSpPr>
        <p:spPr>
          <a:xfrm>
            <a:off x="4902619" y="3937208"/>
            <a:ext cx="950901" cy="461665"/>
          </a:xfrm>
          <a:prstGeom prst="rect">
            <a:avLst/>
          </a:prstGeom>
        </p:spPr>
        <p:txBody>
          <a:bodyPr wrap="none">
            <a:spAutoFit/>
          </a:bodyPr>
          <a:lstStyle/>
          <a:p>
            <a:r>
              <a:rPr lang="en-US" sz="2400" b="1" dirty="0" smtClean="0">
                <a:solidFill>
                  <a:prstClr val="black"/>
                </a:solidFill>
                <a:latin typeface="Calibri"/>
                <a:cs typeface="Arial" panose="020B0604020202020204" pitchFamily="34" charset="0"/>
                <a:sym typeface="Wingdings" panose="05000000000000000000" pitchFamily="2" charset="2"/>
              </a:rPr>
              <a:t>2H</a:t>
            </a:r>
            <a:r>
              <a:rPr lang="en-US" sz="2400" b="1" dirty="0" smtClean="0">
                <a:solidFill>
                  <a:prstClr val="black"/>
                </a:solidFill>
                <a:latin typeface="Calibri" panose="020F0502020204030204" pitchFamily="34" charset="0"/>
                <a:cs typeface="Arial" panose="020B0604020202020204" pitchFamily="34" charset="0"/>
                <a:sym typeface="Wingdings" panose="05000000000000000000" pitchFamily="2" charset="2"/>
              </a:rPr>
              <a:t>₂</a:t>
            </a:r>
            <a:r>
              <a:rPr lang="en-US" sz="2400" b="1" dirty="0" smtClean="0">
                <a:solidFill>
                  <a:prstClr val="black"/>
                </a:solidFill>
                <a:latin typeface="Calibri"/>
                <a:cs typeface="Arial" panose="020B0604020202020204" pitchFamily="34" charset="0"/>
                <a:sym typeface="Wingdings" panose="05000000000000000000" pitchFamily="2" charset="2"/>
              </a:rPr>
              <a:t>O</a:t>
            </a:r>
            <a:r>
              <a:rPr lang="el-GR" sz="2400" b="1" dirty="0" smtClean="0">
                <a:solidFill>
                  <a:prstClr val="black"/>
                </a:solidFill>
                <a:latin typeface="Calibri" panose="020F0502020204030204" pitchFamily="34" charset="0"/>
                <a:cs typeface="Arial" panose="020B0604020202020204" pitchFamily="34" charset="0"/>
                <a:sym typeface="Wingdings" panose="05000000000000000000" pitchFamily="2" charset="2"/>
              </a:rPr>
              <a:t>₂</a:t>
            </a:r>
            <a:endParaRPr lang="el-GR" sz="2400" dirty="0">
              <a:solidFill>
                <a:prstClr val="black"/>
              </a:solidFill>
              <a:latin typeface="Calibri"/>
            </a:endParaRPr>
          </a:p>
        </p:txBody>
      </p:sp>
      <p:sp>
        <p:nvSpPr>
          <p:cNvPr id="9" name="Ορθογώνιο 8"/>
          <p:cNvSpPr/>
          <p:nvPr/>
        </p:nvSpPr>
        <p:spPr>
          <a:xfrm>
            <a:off x="1925947" y="4651494"/>
            <a:ext cx="2005677" cy="461665"/>
          </a:xfrm>
          <a:prstGeom prst="rect">
            <a:avLst/>
          </a:prstGeom>
        </p:spPr>
        <p:txBody>
          <a:bodyPr wrap="none">
            <a:spAutoFit/>
          </a:bodyPr>
          <a:lstStyle/>
          <a:p>
            <a:r>
              <a:rPr lang="el-GR" sz="2400" b="1" dirty="0">
                <a:solidFill>
                  <a:prstClr val="black"/>
                </a:solidFill>
                <a:latin typeface="Calibri"/>
                <a:cs typeface="Arial" panose="020B0604020202020204" pitchFamily="34" charset="0"/>
                <a:sym typeface="Wingdings" panose="05000000000000000000" pitchFamily="2" charset="2"/>
              </a:rPr>
              <a:t> βαφή</a:t>
            </a:r>
            <a:r>
              <a:rPr lang="en-US" sz="2400" b="1" dirty="0">
                <a:solidFill>
                  <a:prstClr val="black"/>
                </a:solidFill>
                <a:latin typeface="Calibri"/>
                <a:cs typeface="Arial" panose="020B0604020202020204" pitchFamily="34" charset="0"/>
                <a:sym typeface="Wingdings" panose="05000000000000000000" pitchFamily="2" charset="2"/>
              </a:rPr>
              <a:t>* + </a:t>
            </a:r>
            <a:r>
              <a:rPr lang="en-US" sz="2400" b="1" dirty="0" smtClean="0">
                <a:solidFill>
                  <a:prstClr val="black"/>
                </a:solidFill>
                <a:latin typeface="Calibri"/>
                <a:cs typeface="Arial" panose="020B0604020202020204" pitchFamily="34" charset="0"/>
                <a:sym typeface="Wingdings" panose="05000000000000000000" pitchFamily="2" charset="2"/>
              </a:rPr>
              <a:t>H</a:t>
            </a:r>
            <a:r>
              <a:rPr lang="en-US" sz="2400" b="1" dirty="0" smtClean="0">
                <a:solidFill>
                  <a:prstClr val="black"/>
                </a:solidFill>
                <a:latin typeface="Calibri" panose="020F0502020204030204" pitchFamily="34" charset="0"/>
                <a:cs typeface="Arial" panose="020B0604020202020204" pitchFamily="34" charset="0"/>
                <a:sym typeface="Wingdings" panose="05000000000000000000" pitchFamily="2" charset="2"/>
              </a:rPr>
              <a:t>₂</a:t>
            </a:r>
            <a:r>
              <a:rPr lang="en-US" sz="2400" b="1" dirty="0" smtClean="0">
                <a:solidFill>
                  <a:prstClr val="black"/>
                </a:solidFill>
                <a:latin typeface="Calibri"/>
                <a:cs typeface="Arial" panose="020B0604020202020204" pitchFamily="34" charset="0"/>
                <a:sym typeface="Wingdings" panose="05000000000000000000" pitchFamily="2" charset="2"/>
              </a:rPr>
              <a:t>O </a:t>
            </a:r>
            <a:endParaRPr lang="el-GR" sz="2400" dirty="0">
              <a:solidFill>
                <a:prstClr val="black"/>
              </a:solidFill>
              <a:latin typeface="Calibri"/>
            </a:endParaRPr>
          </a:p>
        </p:txBody>
      </p:sp>
      <p:cxnSp>
        <p:nvCxnSpPr>
          <p:cNvPr id="10" name="Straight Arrow Connector 14" title="βέλος με φορά δεξιά "/>
          <p:cNvCxnSpPr/>
          <p:nvPr/>
        </p:nvCxnSpPr>
        <p:spPr>
          <a:xfrm>
            <a:off x="3863587" y="4882326"/>
            <a:ext cx="122396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6 - TextBox"/>
          <p:cNvSpPr txBox="1"/>
          <p:nvPr/>
        </p:nvSpPr>
        <p:spPr>
          <a:xfrm>
            <a:off x="4080961" y="4480392"/>
            <a:ext cx="857250" cy="461963"/>
          </a:xfrm>
          <a:prstGeom prst="rect">
            <a:avLst/>
          </a:prstGeom>
          <a:noFill/>
        </p:spPr>
        <p:txBody>
          <a:bodyPr>
            <a:spAutoFit/>
          </a:bodyPr>
          <a:lstStyle/>
          <a:p>
            <a:pPr>
              <a:defRPr/>
            </a:pPr>
            <a:r>
              <a:rPr lang="en-US" sz="2400" b="1" dirty="0">
                <a:solidFill>
                  <a:prstClr val="black"/>
                </a:solidFill>
                <a:latin typeface="Calibri"/>
                <a:cs typeface="Arial" charset="0"/>
              </a:rPr>
              <a:t>UV</a:t>
            </a:r>
            <a:endParaRPr lang="el-GR" sz="2400" b="1" dirty="0">
              <a:solidFill>
                <a:prstClr val="black"/>
              </a:solidFill>
              <a:latin typeface="Calibri"/>
              <a:cs typeface="Arial" charset="0"/>
            </a:endParaRPr>
          </a:p>
        </p:txBody>
      </p:sp>
      <p:sp>
        <p:nvSpPr>
          <p:cNvPr id="12" name="Ορθογώνιο 11"/>
          <p:cNvSpPr/>
          <p:nvPr/>
        </p:nvSpPr>
        <p:spPr>
          <a:xfrm>
            <a:off x="5087548" y="4601122"/>
            <a:ext cx="2452916" cy="461665"/>
          </a:xfrm>
          <a:prstGeom prst="rect">
            <a:avLst/>
          </a:prstGeom>
        </p:spPr>
        <p:txBody>
          <a:bodyPr wrap="none">
            <a:spAutoFit/>
          </a:bodyPr>
          <a:lstStyle/>
          <a:p>
            <a:pPr>
              <a:buFont typeface="Wingdings" panose="05000000000000000000" pitchFamily="2" charset="2"/>
              <a:buNone/>
            </a:pPr>
            <a:r>
              <a:rPr lang="el-GR" sz="2400" b="1" dirty="0">
                <a:solidFill>
                  <a:prstClr val="black"/>
                </a:solidFill>
                <a:latin typeface="Calibri"/>
                <a:cs typeface="Arial" panose="020B0604020202020204" pitchFamily="34" charset="0"/>
                <a:sym typeface="Wingdings" panose="05000000000000000000" pitchFamily="2" charset="2"/>
              </a:rPr>
              <a:t>βαφή</a:t>
            </a:r>
            <a:r>
              <a:rPr lang="en-US" sz="2400" b="1" dirty="0">
                <a:solidFill>
                  <a:prstClr val="black"/>
                </a:solidFill>
                <a:latin typeface="Calibri"/>
                <a:cs typeface="Arial" panose="020B0604020202020204" pitchFamily="34" charset="0"/>
                <a:sym typeface="Wingdings" panose="05000000000000000000" pitchFamily="2" charset="2"/>
              </a:rPr>
              <a:t>—OH∙  +  H∙ </a:t>
            </a:r>
            <a:endParaRPr lang="el-GR" sz="2400" b="1" dirty="0">
              <a:solidFill>
                <a:prstClr val="black"/>
              </a:solidFill>
              <a:latin typeface="Calibri"/>
              <a:cs typeface="Arial" panose="020B0604020202020204" pitchFamily="34" charset="0"/>
            </a:endParaRPr>
          </a:p>
        </p:txBody>
      </p:sp>
      <p:sp>
        <p:nvSpPr>
          <p:cNvPr id="13" name="Ορθογώνιο 12"/>
          <p:cNvSpPr/>
          <p:nvPr/>
        </p:nvSpPr>
        <p:spPr>
          <a:xfrm>
            <a:off x="2200188" y="5365779"/>
            <a:ext cx="1202573" cy="461665"/>
          </a:xfrm>
          <a:prstGeom prst="rect">
            <a:avLst/>
          </a:prstGeom>
        </p:spPr>
        <p:txBody>
          <a:bodyPr wrap="none">
            <a:spAutoFit/>
          </a:bodyPr>
          <a:lstStyle/>
          <a:p>
            <a:r>
              <a:rPr lang="en-US" sz="2400" b="1" dirty="0">
                <a:solidFill>
                  <a:prstClr val="black"/>
                </a:solidFill>
                <a:latin typeface="Calibri"/>
                <a:cs typeface="Arial" panose="020B0604020202020204" pitchFamily="34" charset="0"/>
                <a:sym typeface="Wingdings" panose="05000000000000000000" pitchFamily="2" charset="2"/>
              </a:rPr>
              <a:t>H∙ +  </a:t>
            </a:r>
            <a:r>
              <a:rPr lang="en-US" sz="2400" b="1" dirty="0" smtClean="0">
                <a:solidFill>
                  <a:prstClr val="black"/>
                </a:solidFill>
                <a:latin typeface="Calibri"/>
                <a:cs typeface="Arial" panose="020B0604020202020204" pitchFamily="34" charset="0"/>
                <a:sym typeface="Wingdings" panose="05000000000000000000" pitchFamily="2" charset="2"/>
              </a:rPr>
              <a:t>O</a:t>
            </a:r>
            <a:r>
              <a:rPr lang="en-US" sz="2400" b="1" dirty="0" smtClean="0">
                <a:solidFill>
                  <a:prstClr val="black"/>
                </a:solidFill>
                <a:latin typeface="Calibri" panose="020F0502020204030204" pitchFamily="34" charset="0"/>
                <a:cs typeface="Arial" panose="020B0604020202020204" pitchFamily="34" charset="0"/>
                <a:sym typeface="Wingdings" panose="05000000000000000000" pitchFamily="2" charset="2"/>
              </a:rPr>
              <a:t>₂</a:t>
            </a:r>
            <a:r>
              <a:rPr lang="el-GR" sz="2400" b="1" dirty="0" smtClean="0">
                <a:solidFill>
                  <a:prstClr val="black"/>
                </a:solidFill>
                <a:latin typeface="Calibri"/>
                <a:cs typeface="Arial" panose="020B0604020202020204" pitchFamily="34" charset="0"/>
                <a:sym typeface="Wingdings" panose="05000000000000000000" pitchFamily="2" charset="2"/>
              </a:rPr>
              <a:t> </a:t>
            </a:r>
            <a:endParaRPr lang="el-GR" sz="2400" dirty="0">
              <a:solidFill>
                <a:prstClr val="black"/>
              </a:solidFill>
              <a:latin typeface="Calibri"/>
            </a:endParaRPr>
          </a:p>
        </p:txBody>
      </p:sp>
      <p:cxnSp>
        <p:nvCxnSpPr>
          <p:cNvPr id="14" name="Straight Arrow Connector 14" title="βέλος με φορά δεξιά "/>
          <p:cNvCxnSpPr/>
          <p:nvPr/>
        </p:nvCxnSpPr>
        <p:spPr>
          <a:xfrm>
            <a:off x="3496875" y="5596611"/>
            <a:ext cx="122396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Ορθογώνιο 14"/>
          <p:cNvSpPr/>
          <p:nvPr/>
        </p:nvSpPr>
        <p:spPr>
          <a:xfrm>
            <a:off x="4770941" y="5343991"/>
            <a:ext cx="772969" cy="461665"/>
          </a:xfrm>
          <a:prstGeom prst="rect">
            <a:avLst/>
          </a:prstGeom>
        </p:spPr>
        <p:txBody>
          <a:bodyPr wrap="none">
            <a:spAutoFit/>
          </a:bodyPr>
          <a:lstStyle/>
          <a:p>
            <a:r>
              <a:rPr lang="en-US" sz="2400" b="1" dirty="0" smtClean="0">
                <a:solidFill>
                  <a:prstClr val="black"/>
                </a:solidFill>
                <a:latin typeface="Calibri"/>
                <a:cs typeface="Arial" panose="020B0604020202020204" pitchFamily="34" charset="0"/>
                <a:sym typeface="Wingdings" panose="05000000000000000000" pitchFamily="2" charset="2"/>
              </a:rPr>
              <a:t>HO</a:t>
            </a:r>
            <a:r>
              <a:rPr lang="en-US" sz="2400" b="1" dirty="0" smtClean="0">
                <a:solidFill>
                  <a:prstClr val="black"/>
                </a:solidFill>
                <a:latin typeface="Calibri" panose="020F0502020204030204" pitchFamily="34" charset="0"/>
                <a:cs typeface="Arial" panose="020B0604020202020204" pitchFamily="34" charset="0"/>
                <a:sym typeface="Wingdings" panose="05000000000000000000" pitchFamily="2" charset="2"/>
              </a:rPr>
              <a:t>₂</a:t>
            </a:r>
            <a:r>
              <a:rPr lang="en-US" sz="2400" b="1" dirty="0" smtClean="0">
                <a:solidFill>
                  <a:prstClr val="black"/>
                </a:solidFill>
                <a:latin typeface="Calibri"/>
                <a:cs typeface="Arial" panose="020B0604020202020204" pitchFamily="34" charset="0"/>
                <a:sym typeface="Wingdings" panose="05000000000000000000" pitchFamily="2" charset="2"/>
              </a:rPr>
              <a:t>∙</a:t>
            </a:r>
            <a:endParaRPr lang="el-GR"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3925355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err="1" smtClean="0">
                <a:solidFill>
                  <a:schemeClr val="accent4">
                    <a:lumMod val="75000"/>
                  </a:schemeClr>
                </a:solidFill>
                <a:cs typeface="Arial" charset="0"/>
              </a:rPr>
              <a:t>Ριζάρι</a:t>
            </a:r>
            <a:endParaRPr lang="el-GR" dirty="0"/>
          </a:p>
        </p:txBody>
      </p:sp>
      <p:sp>
        <p:nvSpPr>
          <p:cNvPr id="5" name="Content Placeholder 2"/>
          <p:cNvSpPr txBox="1">
            <a:spLocks/>
          </p:cNvSpPr>
          <p:nvPr/>
        </p:nvSpPr>
        <p:spPr>
          <a:xfrm>
            <a:off x="1187624" y="1141896"/>
            <a:ext cx="4214812" cy="486904"/>
          </a:xfrm>
          <a:prstGeom prst="rect">
            <a:avLst/>
          </a:prstGeom>
          <a:solidFill>
            <a:schemeClr val="accent4">
              <a:lumMod val="75000"/>
            </a:schemeClr>
          </a:solidFill>
        </p:spPr>
        <p:txBody>
          <a:bodyPr/>
          <a:lstStyle/>
          <a:p>
            <a:pPr marL="274320" indent="-274320" fontAlgn="auto">
              <a:spcBef>
                <a:spcPts val="600"/>
              </a:spcBef>
              <a:spcAft>
                <a:spcPts val="0"/>
              </a:spcAft>
              <a:buClr>
                <a:srgbClr val="4F81BD"/>
              </a:buClr>
              <a:buSzPct val="70000"/>
              <a:defRPr/>
            </a:pPr>
            <a:r>
              <a:rPr lang="en-US" sz="2000" dirty="0" smtClean="0">
                <a:solidFill>
                  <a:prstClr val="white"/>
                </a:solidFill>
                <a:latin typeface="Calibri"/>
              </a:rPr>
              <a:t>Madder </a:t>
            </a:r>
            <a:r>
              <a:rPr lang="el-GR" sz="2000" dirty="0">
                <a:solidFill>
                  <a:prstClr val="white"/>
                </a:solidFill>
                <a:latin typeface="Calibri"/>
              </a:rPr>
              <a:t>ρίζες – φυτό</a:t>
            </a:r>
            <a:r>
              <a:rPr lang="el-GR" sz="2000" b="1" dirty="0">
                <a:solidFill>
                  <a:prstClr val="white"/>
                </a:solidFill>
                <a:latin typeface="Calibri"/>
              </a:rPr>
              <a:t> </a:t>
            </a:r>
            <a:r>
              <a:rPr lang="el-GR" sz="2000" i="1" dirty="0">
                <a:solidFill>
                  <a:prstClr val="white"/>
                </a:solidFill>
                <a:latin typeface="Calibri"/>
              </a:rPr>
              <a:t>(</a:t>
            </a:r>
            <a:r>
              <a:rPr lang="en-US" sz="2000" i="1" dirty="0">
                <a:solidFill>
                  <a:prstClr val="white"/>
                </a:solidFill>
                <a:latin typeface="Calibri"/>
              </a:rPr>
              <a:t>Rubia</a:t>
            </a:r>
            <a:r>
              <a:rPr lang="el-GR" sz="2000" i="1" dirty="0">
                <a:solidFill>
                  <a:prstClr val="white"/>
                </a:solidFill>
                <a:latin typeface="Calibri"/>
              </a:rPr>
              <a:t> </a:t>
            </a:r>
            <a:r>
              <a:rPr lang="en-US" sz="2000" i="1" dirty="0" err="1">
                <a:solidFill>
                  <a:prstClr val="white"/>
                </a:solidFill>
                <a:latin typeface="Calibri"/>
              </a:rPr>
              <a:t>tinctoria</a:t>
            </a:r>
            <a:r>
              <a:rPr lang="en-US" sz="2000" i="1" dirty="0" smtClean="0">
                <a:solidFill>
                  <a:prstClr val="white"/>
                </a:solidFill>
                <a:latin typeface="Calibri"/>
              </a:rPr>
              <a:t>)</a:t>
            </a:r>
            <a:endParaRPr lang="en-US" sz="2000" i="1" dirty="0">
              <a:solidFill>
                <a:prstClr val="white"/>
              </a:solidFill>
              <a:latin typeface="Calibri"/>
            </a:endParaRPr>
          </a:p>
        </p:txBody>
      </p:sp>
      <p:pic>
        <p:nvPicPr>
          <p:cNvPr id="3" name="Εικόνα 2" title="Madder ρίζες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916832"/>
            <a:ext cx="3027040" cy="3027040"/>
          </a:xfrm>
          <a:prstGeom prst="rect">
            <a:avLst/>
          </a:prstGeom>
          <a:ln>
            <a:solidFill>
              <a:srgbClr val="7030A0"/>
            </a:solidFill>
          </a:ln>
        </p:spPr>
      </p:pic>
      <p:sp>
        <p:nvSpPr>
          <p:cNvPr id="8" name="Rectangle 8"/>
          <p:cNvSpPr/>
          <p:nvPr/>
        </p:nvSpPr>
        <p:spPr>
          <a:xfrm>
            <a:off x="1684580" y="4963376"/>
            <a:ext cx="2897224"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Madder</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lumMod val="65000"/>
                    <a:lumOff val="35000"/>
                  </a:prstClr>
                </a:solidFill>
                <a:latin typeface="Calibri"/>
                <a:hlinkClick r:id="rId4"/>
              </a:rPr>
              <a:t>NaturalDyesEcotintes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BY-NC-SA 2.0</a:t>
            </a:r>
            <a:endParaRPr lang="en-US" sz="1200" dirty="0">
              <a:solidFill>
                <a:prstClr val="black">
                  <a:lumMod val="65000"/>
                  <a:lumOff val="35000"/>
                </a:prstClr>
              </a:solidFill>
              <a:latin typeface="Calibri"/>
            </a:endParaRPr>
          </a:p>
        </p:txBody>
      </p:sp>
      <p:pic>
        <p:nvPicPr>
          <p:cNvPr id="4" name="Εικόνα 3" title="φυτό (Rubia tinctor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415" y="1146175"/>
            <a:ext cx="3190523" cy="4149080"/>
          </a:xfrm>
          <a:prstGeom prst="rect">
            <a:avLst/>
          </a:prstGeom>
          <a:ln>
            <a:solidFill>
              <a:srgbClr val="7030A0"/>
            </a:solidFill>
          </a:ln>
        </p:spPr>
      </p:pic>
      <p:sp>
        <p:nvSpPr>
          <p:cNvPr id="10" name="Rectangle 8"/>
          <p:cNvSpPr/>
          <p:nvPr/>
        </p:nvSpPr>
        <p:spPr>
          <a:xfrm>
            <a:off x="5572512" y="5295255"/>
            <a:ext cx="2952328" cy="646331"/>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7"/>
              </a:rPr>
              <a:t>Rubia </a:t>
            </a:r>
            <a:r>
              <a:rPr lang="en-US" sz="1200" dirty="0" err="1">
                <a:solidFill>
                  <a:prstClr val="black">
                    <a:lumMod val="65000"/>
                    <a:lumOff val="35000"/>
                  </a:prstClr>
                </a:solidFill>
                <a:latin typeface="Calibri"/>
                <a:hlinkClick r:id="rId7"/>
              </a:rPr>
              <a:t>tinctorum</a:t>
            </a:r>
            <a:r>
              <a:rPr lang="en-US" sz="1200" dirty="0">
                <a:solidFill>
                  <a:prstClr val="black">
                    <a:lumMod val="65000"/>
                    <a:lumOff val="35000"/>
                  </a:prstClr>
                </a:solidFill>
                <a:latin typeface="Calibri"/>
                <a:hlinkClick r:id="rId7"/>
              </a:rPr>
              <a:t> - </a:t>
            </a:r>
            <a:r>
              <a:rPr lang="en-US" sz="1200" dirty="0" err="1">
                <a:solidFill>
                  <a:prstClr val="black">
                    <a:lumMod val="65000"/>
                    <a:lumOff val="35000"/>
                  </a:prstClr>
                </a:solidFill>
                <a:latin typeface="Calibri"/>
                <a:hlinkClick r:id="rId7"/>
              </a:rPr>
              <a:t>Köhler</a:t>
            </a:r>
            <a:r>
              <a:rPr lang="en-US" sz="1200" dirty="0">
                <a:solidFill>
                  <a:prstClr val="black">
                    <a:lumMod val="65000"/>
                    <a:lumOff val="35000"/>
                  </a:prstClr>
                </a:solidFill>
                <a:latin typeface="Calibri"/>
                <a:hlinkClick r:id="rId7"/>
              </a:rPr>
              <a:t>–s Medizinal-Pflanzen-123</a:t>
            </a:r>
            <a:r>
              <a:rPr lang="en-US" sz="1200" dirty="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Editor at </a:t>
            </a:r>
            <a:r>
              <a:rPr lang="en-US" sz="1200" dirty="0" smtClean="0">
                <a:solidFill>
                  <a:prstClr val="black">
                    <a:lumMod val="65000"/>
                    <a:lumOff val="35000"/>
                  </a:prstClr>
                </a:solidFill>
                <a:latin typeface="Calibri"/>
              </a:rPr>
              <a:t>Large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157514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4">
                    <a:lumMod val="75000"/>
                  </a:schemeClr>
                </a:solidFill>
                <a:cs typeface="Arial" charset="0"/>
              </a:rPr>
              <a:t>Φώτο-αναγωγή</a:t>
            </a:r>
            <a:endParaRPr lang="el-GR" dirty="0"/>
          </a:p>
        </p:txBody>
      </p:sp>
      <p:sp>
        <p:nvSpPr>
          <p:cNvPr id="3" name="Θέση περιεχομένου 2"/>
          <p:cNvSpPr>
            <a:spLocks noGrp="1"/>
          </p:cNvSpPr>
          <p:nvPr>
            <p:ph idx="1"/>
          </p:nvPr>
        </p:nvSpPr>
        <p:spPr/>
        <p:txBody>
          <a:bodyPr>
            <a:normAutofit/>
          </a:bodyPr>
          <a:lstStyle/>
          <a:p>
            <a:r>
              <a:rPr lang="el-GR" sz="2400" dirty="0"/>
              <a:t>Το φαινόμενο της </a:t>
            </a:r>
            <a:r>
              <a:rPr lang="el-GR" sz="2400" dirty="0" err="1"/>
              <a:t>φωτο</a:t>
            </a:r>
            <a:r>
              <a:rPr lang="el-GR" sz="2400" dirty="0"/>
              <a:t>-αναγωγής εμφανίζεται ως κορεσμός του διπλού δεσμού των χρωμοφόρων ομάδων και απαιτεί πηγή </a:t>
            </a:r>
            <a:r>
              <a:rPr lang="el-GR" sz="2400" dirty="0" smtClean="0"/>
              <a:t>Η</a:t>
            </a:r>
            <a:r>
              <a:rPr lang="el-GR" sz="2400" baseline="-25000" dirty="0" smtClean="0"/>
              <a:t>2</a:t>
            </a:r>
            <a:r>
              <a:rPr lang="el-GR" sz="2400" dirty="0" smtClean="0"/>
              <a:t> :</a:t>
            </a:r>
            <a:endParaRPr lang="el-GR" sz="2400" dirty="0"/>
          </a:p>
        </p:txBody>
      </p:sp>
      <p:sp>
        <p:nvSpPr>
          <p:cNvPr id="5" name="Ορθογώνιο 4"/>
          <p:cNvSpPr/>
          <p:nvPr/>
        </p:nvSpPr>
        <p:spPr>
          <a:xfrm>
            <a:off x="683568" y="2736304"/>
            <a:ext cx="2996333" cy="461665"/>
          </a:xfrm>
          <a:prstGeom prst="rect">
            <a:avLst/>
          </a:prstGeom>
        </p:spPr>
        <p:txBody>
          <a:bodyPr wrap="none">
            <a:spAutoFit/>
          </a:bodyPr>
          <a:lstStyle/>
          <a:p>
            <a:r>
              <a:rPr lang="el-GR" sz="2400" b="1" dirty="0">
                <a:solidFill>
                  <a:prstClr val="black"/>
                </a:solidFill>
                <a:latin typeface="Calibri"/>
                <a:cs typeface="Arial" panose="020B0604020202020204" pitchFamily="34" charset="0"/>
              </a:rPr>
              <a:t>βαφή -</a:t>
            </a:r>
            <a:r>
              <a:rPr lang="en-US" sz="2400" b="1" dirty="0">
                <a:solidFill>
                  <a:prstClr val="black"/>
                </a:solidFill>
                <a:latin typeface="Calibri"/>
                <a:cs typeface="Arial" panose="020B0604020202020204" pitchFamily="34" charset="0"/>
              </a:rPr>
              <a:t>CH</a:t>
            </a:r>
            <a:r>
              <a:rPr lang="el-GR" sz="2400" b="1" dirty="0">
                <a:solidFill>
                  <a:prstClr val="black"/>
                </a:solidFill>
                <a:latin typeface="Calibri"/>
                <a:cs typeface="Arial" panose="020B0604020202020204" pitchFamily="34" charset="0"/>
              </a:rPr>
              <a:t>=</a:t>
            </a:r>
            <a:r>
              <a:rPr lang="en-US" sz="2400" b="1" dirty="0">
                <a:solidFill>
                  <a:prstClr val="black"/>
                </a:solidFill>
                <a:latin typeface="Calibri"/>
                <a:cs typeface="Arial" panose="020B0604020202020204" pitchFamily="34" charset="0"/>
              </a:rPr>
              <a:t>CH</a:t>
            </a:r>
            <a:r>
              <a:rPr lang="el-GR" sz="2400" b="1" dirty="0">
                <a:solidFill>
                  <a:prstClr val="black"/>
                </a:solidFill>
                <a:latin typeface="Calibri"/>
                <a:cs typeface="Arial" panose="020B0604020202020204" pitchFamily="34" charset="0"/>
              </a:rPr>
              <a:t>-βαφή* </a:t>
            </a:r>
            <a:endParaRPr lang="el-GR" sz="2400" dirty="0">
              <a:solidFill>
                <a:prstClr val="black"/>
              </a:solidFill>
              <a:latin typeface="Calibri"/>
            </a:endParaRPr>
          </a:p>
        </p:txBody>
      </p:sp>
      <p:cxnSp>
        <p:nvCxnSpPr>
          <p:cNvPr id="6" name="Straight Arrow Connector 14" title="βέλος με φορά δεξιά "/>
          <p:cNvCxnSpPr/>
          <p:nvPr/>
        </p:nvCxnSpPr>
        <p:spPr>
          <a:xfrm>
            <a:off x="3500786" y="3021282"/>
            <a:ext cx="122396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5 - TextBox"/>
          <p:cNvSpPr txBox="1"/>
          <p:nvPr/>
        </p:nvSpPr>
        <p:spPr>
          <a:xfrm>
            <a:off x="3755579" y="2581440"/>
            <a:ext cx="714375" cy="461963"/>
          </a:xfrm>
          <a:prstGeom prst="rect">
            <a:avLst/>
          </a:prstGeom>
          <a:noFill/>
        </p:spPr>
        <p:txBody>
          <a:bodyPr>
            <a:spAutoFit/>
          </a:bodyPr>
          <a:lstStyle/>
          <a:p>
            <a:pPr>
              <a:defRPr/>
            </a:pPr>
            <a:r>
              <a:rPr lang="en-US" sz="2400" b="1" dirty="0" smtClean="0">
                <a:solidFill>
                  <a:prstClr val="black"/>
                </a:solidFill>
                <a:latin typeface="Calibri"/>
                <a:cs typeface="Arial" charset="0"/>
              </a:rPr>
              <a:t>H</a:t>
            </a:r>
            <a:r>
              <a:rPr lang="en-US" sz="2400" b="1" dirty="0" smtClean="0">
                <a:solidFill>
                  <a:prstClr val="black"/>
                </a:solidFill>
                <a:latin typeface="Calibri" panose="020F0502020204030204" pitchFamily="34" charset="0"/>
                <a:cs typeface="Arial" charset="0"/>
              </a:rPr>
              <a:t>₂</a:t>
            </a:r>
            <a:endParaRPr lang="el-GR" sz="2400" b="1" dirty="0">
              <a:solidFill>
                <a:prstClr val="black"/>
              </a:solidFill>
              <a:latin typeface="Calibri"/>
              <a:cs typeface="Arial" charset="0"/>
            </a:endParaRPr>
          </a:p>
        </p:txBody>
      </p:sp>
      <p:sp>
        <p:nvSpPr>
          <p:cNvPr id="8" name="Ορθογώνιο 7"/>
          <p:cNvSpPr/>
          <p:nvPr/>
        </p:nvSpPr>
        <p:spPr>
          <a:xfrm>
            <a:off x="4822197" y="2782470"/>
            <a:ext cx="2789546" cy="461665"/>
          </a:xfrm>
          <a:prstGeom prst="rect">
            <a:avLst/>
          </a:prstGeom>
        </p:spPr>
        <p:txBody>
          <a:bodyPr wrap="none">
            <a:spAutoFit/>
          </a:bodyPr>
          <a:lstStyle/>
          <a:p>
            <a:r>
              <a:rPr lang="el-GR" sz="2400" b="1" dirty="0">
                <a:solidFill>
                  <a:prstClr val="black"/>
                </a:solidFill>
                <a:latin typeface="Calibri"/>
                <a:cs typeface="Arial" panose="020B0604020202020204" pitchFamily="34" charset="0"/>
              </a:rPr>
              <a:t>βαφή-</a:t>
            </a:r>
            <a:r>
              <a:rPr lang="en-US" sz="2400" b="1" dirty="0">
                <a:solidFill>
                  <a:prstClr val="black"/>
                </a:solidFill>
                <a:latin typeface="Calibri"/>
                <a:cs typeface="Arial" panose="020B0604020202020204" pitchFamily="34" charset="0"/>
              </a:rPr>
              <a:t>CH</a:t>
            </a:r>
            <a:r>
              <a:rPr lang="el-GR" sz="2400" b="1" baseline="-25000" dirty="0">
                <a:solidFill>
                  <a:prstClr val="black"/>
                </a:solidFill>
                <a:latin typeface="Calibri"/>
                <a:cs typeface="Arial" panose="020B0604020202020204" pitchFamily="34" charset="0"/>
              </a:rPr>
              <a:t>2-</a:t>
            </a:r>
            <a:r>
              <a:rPr lang="en-US" sz="2400" b="1" dirty="0">
                <a:solidFill>
                  <a:prstClr val="black"/>
                </a:solidFill>
                <a:latin typeface="Calibri"/>
                <a:cs typeface="Arial" panose="020B0604020202020204" pitchFamily="34" charset="0"/>
              </a:rPr>
              <a:t>CH</a:t>
            </a:r>
            <a:r>
              <a:rPr lang="el-GR" sz="2400" b="1" baseline="-25000" dirty="0">
                <a:solidFill>
                  <a:prstClr val="black"/>
                </a:solidFill>
                <a:latin typeface="Calibri"/>
                <a:cs typeface="Arial" panose="020B0604020202020204" pitchFamily="34" charset="0"/>
              </a:rPr>
              <a:t>2-</a:t>
            </a:r>
            <a:r>
              <a:rPr lang="el-GR" sz="2400" b="1" dirty="0">
                <a:solidFill>
                  <a:prstClr val="black"/>
                </a:solidFill>
                <a:latin typeface="Calibri"/>
                <a:cs typeface="Arial" panose="020B0604020202020204" pitchFamily="34" charset="0"/>
              </a:rPr>
              <a:t>βαφή</a:t>
            </a:r>
            <a:endParaRPr lang="el-GR" sz="2400" dirty="0">
              <a:solidFill>
                <a:prstClr val="black"/>
              </a:solidFill>
              <a:latin typeface="Calibri"/>
              <a:cs typeface="Arial" panose="020B0604020202020204" pitchFamily="34" charset="0"/>
            </a:endParaRPr>
          </a:p>
        </p:txBody>
      </p:sp>
      <p:sp>
        <p:nvSpPr>
          <p:cNvPr id="9" name="Ορθογώνιο 8"/>
          <p:cNvSpPr/>
          <p:nvPr/>
        </p:nvSpPr>
        <p:spPr>
          <a:xfrm>
            <a:off x="438578" y="3814680"/>
            <a:ext cx="8568951" cy="1569660"/>
          </a:xfrm>
          <a:prstGeom prst="rect">
            <a:avLst/>
          </a:prstGeom>
        </p:spPr>
        <p:txBody>
          <a:bodyPr wrap="square">
            <a:spAutoFit/>
          </a:bodyPr>
          <a:lstStyle/>
          <a:p>
            <a:pPr marL="342900" indent="-342900">
              <a:buFont typeface="Arial" panose="020B0604020202020204" pitchFamily="34" charset="0"/>
              <a:buChar char="•"/>
            </a:pPr>
            <a:r>
              <a:rPr lang="el-GR" sz="2400" dirty="0">
                <a:solidFill>
                  <a:prstClr val="black"/>
                </a:solidFill>
                <a:latin typeface="Calibri"/>
                <a:cs typeface="Arial" panose="020B0604020202020204" pitchFamily="34" charset="0"/>
              </a:rPr>
              <a:t>Με την αντίδραση αυτή το μήκος του συζευγμένου συστήματος μειώνεται, μεταβάλλοντας την απορρόφηση φωτός σε μικρότερα μήκη κύματος ή στην </a:t>
            </a:r>
            <a:r>
              <a:rPr lang="en-US" sz="2400" dirty="0">
                <a:solidFill>
                  <a:prstClr val="black"/>
                </a:solidFill>
                <a:latin typeface="Calibri"/>
                <a:cs typeface="Arial" panose="020B0604020202020204" pitchFamily="34" charset="0"/>
              </a:rPr>
              <a:t>UV</a:t>
            </a:r>
            <a:r>
              <a:rPr lang="el-GR" sz="2400" dirty="0">
                <a:solidFill>
                  <a:prstClr val="black"/>
                </a:solidFill>
                <a:latin typeface="Calibri"/>
                <a:cs typeface="Arial" panose="020B0604020202020204" pitchFamily="34" charset="0"/>
              </a:rPr>
              <a:t> περιοχή του φάσματος </a:t>
            </a:r>
            <a:r>
              <a:rPr lang="el-GR" sz="2400" dirty="0">
                <a:solidFill>
                  <a:prstClr val="black"/>
                </a:solidFill>
                <a:latin typeface="Calibri"/>
                <a:cs typeface="Arial" panose="020B0604020202020204" pitchFamily="34" charset="0"/>
                <a:sym typeface="Wingdings" panose="05000000000000000000" pitchFamily="2" charset="2"/>
              </a:rPr>
              <a:t>προκαλώντας το</a:t>
            </a:r>
            <a:r>
              <a:rPr lang="el-GR" sz="2400" dirty="0">
                <a:solidFill>
                  <a:prstClr val="black"/>
                </a:solidFill>
                <a:latin typeface="Calibri"/>
                <a:cs typeface="Arial" panose="020B0604020202020204" pitchFamily="34" charset="0"/>
              </a:rPr>
              <a:t> ξεθώριασμα της βαφής.</a:t>
            </a:r>
            <a:endParaRPr lang="el-GR"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25191394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4">
                    <a:lumMod val="75000"/>
                  </a:schemeClr>
                </a:solidFill>
                <a:cs typeface="Arial" charset="0"/>
              </a:rPr>
              <a:t>Φωτο-ενεργοποίηση</a:t>
            </a:r>
            <a:endParaRPr lang="el-GR" dirty="0"/>
          </a:p>
        </p:txBody>
      </p:sp>
      <p:sp>
        <p:nvSpPr>
          <p:cNvPr id="3" name="Θέση περιεχομένου 2"/>
          <p:cNvSpPr>
            <a:spLocks noGrp="1"/>
          </p:cNvSpPr>
          <p:nvPr>
            <p:ph idx="1"/>
          </p:nvPr>
        </p:nvSpPr>
        <p:spPr/>
        <p:txBody>
          <a:bodyPr/>
          <a:lstStyle/>
          <a:p>
            <a:r>
              <a:rPr lang="el-GR" sz="2400" dirty="0"/>
              <a:t>Η βαφή λειτουργεί ως «</a:t>
            </a:r>
            <a:r>
              <a:rPr lang="el-GR" sz="2400" dirty="0" err="1"/>
              <a:t>ενεργοποιητής</a:t>
            </a:r>
            <a:r>
              <a:rPr lang="el-GR" sz="2400" dirty="0"/>
              <a:t>» για τη φωτοχημική φθορά των ινών, καθώς αυτές παρέχουν το </a:t>
            </a:r>
            <a:r>
              <a:rPr lang="el-GR" sz="2400" dirty="0" smtClean="0"/>
              <a:t>Η</a:t>
            </a:r>
            <a:r>
              <a:rPr lang="el-GR" sz="2400" dirty="0" smtClean="0">
                <a:latin typeface="Calibri" panose="020F0502020204030204" pitchFamily="34" charset="0"/>
              </a:rPr>
              <a:t>₂</a:t>
            </a:r>
            <a:r>
              <a:rPr lang="el-GR" sz="2400" dirty="0" smtClean="0"/>
              <a:t> </a:t>
            </a:r>
            <a:r>
              <a:rPr lang="el-GR" sz="2400" dirty="0"/>
              <a:t>που είναι απαραίτητο για την αντίδραση </a:t>
            </a:r>
            <a:r>
              <a:rPr lang="el-GR" sz="2400" dirty="0" smtClean="0"/>
              <a:t>αναγωγής.</a:t>
            </a:r>
            <a:endParaRPr lang="el-GR" sz="2400" dirty="0"/>
          </a:p>
          <a:p>
            <a:endParaRPr lang="el-GR" dirty="0"/>
          </a:p>
        </p:txBody>
      </p:sp>
      <p:sp>
        <p:nvSpPr>
          <p:cNvPr id="5" name="Ορθογώνιο 4"/>
          <p:cNvSpPr/>
          <p:nvPr/>
        </p:nvSpPr>
        <p:spPr>
          <a:xfrm>
            <a:off x="611560" y="2690242"/>
            <a:ext cx="4141198" cy="461665"/>
          </a:xfrm>
          <a:prstGeom prst="rect">
            <a:avLst/>
          </a:prstGeom>
        </p:spPr>
        <p:txBody>
          <a:bodyPr wrap="none">
            <a:spAutoFit/>
          </a:bodyPr>
          <a:lstStyle/>
          <a:p>
            <a:r>
              <a:rPr lang="el-GR" sz="2400" b="1" dirty="0">
                <a:solidFill>
                  <a:prstClr val="black"/>
                </a:solidFill>
                <a:latin typeface="Calibri"/>
              </a:rPr>
              <a:t>βαφή-</a:t>
            </a:r>
            <a:r>
              <a:rPr lang="en-US" sz="2400" b="1" dirty="0">
                <a:solidFill>
                  <a:prstClr val="black"/>
                </a:solidFill>
                <a:latin typeface="Calibri"/>
              </a:rPr>
              <a:t>CH=CH-</a:t>
            </a:r>
            <a:r>
              <a:rPr lang="el-GR" sz="2400" b="1" dirty="0">
                <a:solidFill>
                  <a:prstClr val="black"/>
                </a:solidFill>
                <a:latin typeface="Calibri"/>
              </a:rPr>
              <a:t>βαφή* + 2 ίνα-Η </a:t>
            </a:r>
          </a:p>
        </p:txBody>
      </p:sp>
      <p:cxnSp>
        <p:nvCxnSpPr>
          <p:cNvPr id="6" name="Straight Arrow Connector 14" title="βέλος με φορά δεξιά "/>
          <p:cNvCxnSpPr/>
          <p:nvPr/>
        </p:nvCxnSpPr>
        <p:spPr>
          <a:xfrm flipV="1">
            <a:off x="4599341" y="2920011"/>
            <a:ext cx="642412" cy="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Ορθογώνιο 9"/>
          <p:cNvSpPr/>
          <p:nvPr/>
        </p:nvSpPr>
        <p:spPr>
          <a:xfrm>
            <a:off x="5241486" y="2689178"/>
            <a:ext cx="3774110" cy="461665"/>
          </a:xfrm>
          <a:prstGeom prst="rect">
            <a:avLst/>
          </a:prstGeom>
        </p:spPr>
        <p:txBody>
          <a:bodyPr wrap="none">
            <a:spAutoFit/>
          </a:bodyPr>
          <a:lstStyle/>
          <a:p>
            <a:pPr>
              <a:buFont typeface="Wingdings" panose="05000000000000000000" pitchFamily="2" charset="2"/>
              <a:buNone/>
            </a:pPr>
            <a:r>
              <a:rPr lang="el-GR" sz="2400" b="1" dirty="0">
                <a:solidFill>
                  <a:prstClr val="black"/>
                </a:solidFill>
                <a:latin typeface="Calibri"/>
                <a:cs typeface="Arial" panose="020B0604020202020204" pitchFamily="34" charset="0"/>
              </a:rPr>
              <a:t>βαφή-</a:t>
            </a:r>
            <a:r>
              <a:rPr lang="en-US" sz="2400" b="1" dirty="0">
                <a:solidFill>
                  <a:prstClr val="black"/>
                </a:solidFill>
                <a:latin typeface="Calibri"/>
                <a:cs typeface="Arial" panose="020B0604020202020204" pitchFamily="34" charset="0"/>
              </a:rPr>
              <a:t>CH</a:t>
            </a:r>
            <a:r>
              <a:rPr lang="el-GR" sz="2400" b="1" baseline="-25000" dirty="0">
                <a:solidFill>
                  <a:prstClr val="black"/>
                </a:solidFill>
                <a:latin typeface="Calibri"/>
                <a:cs typeface="Arial" panose="020B0604020202020204" pitchFamily="34" charset="0"/>
              </a:rPr>
              <a:t>2</a:t>
            </a:r>
            <a:r>
              <a:rPr lang="el-GR" sz="2400" b="1" dirty="0">
                <a:solidFill>
                  <a:prstClr val="black"/>
                </a:solidFill>
                <a:latin typeface="Calibri"/>
                <a:cs typeface="Arial" panose="020B0604020202020204" pitchFamily="34" charset="0"/>
              </a:rPr>
              <a:t> -</a:t>
            </a:r>
            <a:r>
              <a:rPr lang="en-US" sz="2400" b="1" dirty="0">
                <a:solidFill>
                  <a:prstClr val="black"/>
                </a:solidFill>
                <a:latin typeface="Calibri"/>
                <a:cs typeface="Arial" panose="020B0604020202020204" pitchFamily="34" charset="0"/>
              </a:rPr>
              <a:t>CH</a:t>
            </a:r>
            <a:r>
              <a:rPr lang="el-GR" sz="2400" b="1" baseline="-25000" dirty="0">
                <a:solidFill>
                  <a:prstClr val="black"/>
                </a:solidFill>
                <a:latin typeface="Calibri"/>
                <a:cs typeface="Arial" panose="020B0604020202020204" pitchFamily="34" charset="0"/>
              </a:rPr>
              <a:t>2</a:t>
            </a:r>
            <a:r>
              <a:rPr lang="el-GR" sz="2400" b="1" dirty="0">
                <a:solidFill>
                  <a:prstClr val="black"/>
                </a:solidFill>
                <a:latin typeface="Calibri"/>
                <a:cs typeface="Arial" panose="020B0604020202020204" pitchFamily="34" charset="0"/>
              </a:rPr>
              <a:t>-βαφή + ίνα ∙</a:t>
            </a:r>
          </a:p>
        </p:txBody>
      </p:sp>
      <p:sp>
        <p:nvSpPr>
          <p:cNvPr id="11" name="Ορθογώνιο 10"/>
          <p:cNvSpPr/>
          <p:nvPr/>
        </p:nvSpPr>
        <p:spPr>
          <a:xfrm>
            <a:off x="428400" y="3461146"/>
            <a:ext cx="8404036" cy="3077766"/>
          </a:xfrm>
          <a:prstGeom prst="rect">
            <a:avLst/>
          </a:prstGeom>
        </p:spPr>
        <p:txBody>
          <a:bodyPr wrap="square">
            <a:spAutoFit/>
          </a:bodyPr>
          <a:lstStyle/>
          <a:p>
            <a:pPr marL="342900" indent="-342900">
              <a:buFont typeface="Arial" panose="020B0604020202020204" pitchFamily="34" charset="0"/>
              <a:buChar char="•"/>
            </a:pPr>
            <a:r>
              <a:rPr lang="el-GR" sz="2400" dirty="0">
                <a:solidFill>
                  <a:prstClr val="black"/>
                </a:solidFill>
                <a:latin typeface="Calibri"/>
              </a:rPr>
              <a:t>Το υπόστρωμα υφίσταται </a:t>
            </a:r>
            <a:r>
              <a:rPr lang="el-GR" sz="2400" dirty="0" err="1">
                <a:solidFill>
                  <a:prstClr val="black"/>
                </a:solidFill>
                <a:latin typeface="Calibri"/>
              </a:rPr>
              <a:t>φωτο</a:t>
            </a:r>
            <a:r>
              <a:rPr lang="el-GR" sz="2400" dirty="0">
                <a:solidFill>
                  <a:prstClr val="black"/>
                </a:solidFill>
                <a:latin typeface="Calibri"/>
              </a:rPr>
              <a:t>-οξείδωση με το Ο2:</a:t>
            </a:r>
          </a:p>
          <a:p>
            <a:pPr marL="800100" lvl="1" indent="-342900">
              <a:spcBef>
                <a:spcPts val="1800"/>
              </a:spcBef>
              <a:buFont typeface="Wingdings" panose="05000000000000000000" pitchFamily="2" charset="2"/>
              <a:buChar char="ü"/>
            </a:pPr>
            <a:r>
              <a:rPr lang="el-GR" sz="2200" dirty="0">
                <a:solidFill>
                  <a:prstClr val="black"/>
                </a:solidFill>
                <a:latin typeface="Calibri"/>
              </a:rPr>
              <a:t>ξεθώριασμα της βαφής,</a:t>
            </a:r>
          </a:p>
          <a:p>
            <a:pPr marL="800100" lvl="1" indent="-342900">
              <a:spcBef>
                <a:spcPts val="1800"/>
              </a:spcBef>
              <a:buFont typeface="Wingdings" panose="05000000000000000000" pitchFamily="2" charset="2"/>
              <a:buChar char="ü"/>
            </a:pPr>
            <a:r>
              <a:rPr lang="el-GR" sz="2200" dirty="0">
                <a:solidFill>
                  <a:prstClr val="black"/>
                </a:solidFill>
                <a:latin typeface="Calibri"/>
              </a:rPr>
              <a:t>αλλαγές στις φυσικές και τις χημικές ιδιότητες των ινών,</a:t>
            </a:r>
          </a:p>
          <a:p>
            <a:pPr marL="800100" lvl="1" indent="-342900">
              <a:spcBef>
                <a:spcPts val="1800"/>
              </a:spcBef>
              <a:buFont typeface="Wingdings" panose="05000000000000000000" pitchFamily="2" charset="2"/>
              <a:buChar char="ü"/>
            </a:pPr>
            <a:r>
              <a:rPr lang="el-GR" sz="2200" dirty="0">
                <a:solidFill>
                  <a:prstClr val="black"/>
                </a:solidFill>
                <a:latin typeface="Calibri"/>
              </a:rPr>
              <a:t>μείωση του ορίου θραύσης και σχισίματος,</a:t>
            </a:r>
          </a:p>
          <a:p>
            <a:pPr marL="800100" lvl="1" indent="-342900">
              <a:spcBef>
                <a:spcPts val="1800"/>
              </a:spcBef>
              <a:buFont typeface="Wingdings" panose="05000000000000000000" pitchFamily="2" charset="2"/>
              <a:buChar char="ü"/>
            </a:pPr>
            <a:r>
              <a:rPr lang="el-GR" sz="2200" dirty="0">
                <a:solidFill>
                  <a:prstClr val="black"/>
                </a:solidFill>
                <a:latin typeface="Calibri"/>
              </a:rPr>
              <a:t>κιτρίνισμα στις περιοχές που είναι βαμμένες με </a:t>
            </a:r>
            <a:r>
              <a:rPr lang="el-GR" sz="2200" dirty="0" err="1">
                <a:solidFill>
                  <a:prstClr val="black"/>
                </a:solidFill>
                <a:latin typeface="Calibri"/>
              </a:rPr>
              <a:t>φωτο</a:t>
            </a:r>
            <a:r>
              <a:rPr lang="el-GR" sz="2200" dirty="0">
                <a:solidFill>
                  <a:prstClr val="black"/>
                </a:solidFill>
                <a:latin typeface="Calibri"/>
              </a:rPr>
              <a:t>-ευαίσθητη βαφή.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10959030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a:bodyPr>
          <a:lstStyle/>
          <a:p>
            <a:pPr eaLnBrk="1" hangingPunct="1">
              <a:defRPr/>
            </a:pPr>
            <a:r>
              <a:rPr lang="el-GR" b="1" dirty="0" err="1" smtClean="0">
                <a:solidFill>
                  <a:schemeClr val="accent4">
                    <a:lumMod val="75000"/>
                  </a:schemeClr>
                </a:solidFill>
                <a:latin typeface="+mn-lt"/>
                <a:cs typeface="Arial" charset="0"/>
              </a:rPr>
              <a:t>Φωτο</a:t>
            </a:r>
            <a:r>
              <a:rPr lang="el-GR" b="1" dirty="0" smtClean="0">
                <a:solidFill>
                  <a:schemeClr val="accent4">
                    <a:lumMod val="75000"/>
                  </a:schemeClr>
                </a:solidFill>
                <a:latin typeface="+mn-lt"/>
                <a:cs typeface="Arial" charset="0"/>
              </a:rPr>
              <a:t>-ευαισθησία</a:t>
            </a:r>
            <a:r>
              <a:rPr lang="en-US" dirty="0">
                <a:solidFill>
                  <a:schemeClr val="accent4">
                    <a:lumMod val="75000"/>
                  </a:schemeClr>
                </a:solidFill>
                <a:latin typeface="+mn-lt"/>
                <a:cs typeface="Arial" charset="0"/>
              </a:rPr>
              <a:t> </a:t>
            </a:r>
            <a:r>
              <a:rPr lang="en-US" sz="3200" b="0" dirty="0" smtClean="0">
                <a:solidFill>
                  <a:schemeClr val="accent4">
                    <a:lumMod val="75000"/>
                  </a:schemeClr>
                </a:solidFill>
                <a:latin typeface="+mn-lt"/>
                <a:cs typeface="Arial" charset="0"/>
              </a:rPr>
              <a:t>(</a:t>
            </a:r>
            <a:r>
              <a:rPr lang="el-GR" sz="3200" b="0" dirty="0" smtClean="0">
                <a:solidFill>
                  <a:schemeClr val="accent4">
                    <a:lumMod val="75000"/>
                  </a:schemeClr>
                </a:solidFill>
                <a:latin typeface="+mn-lt"/>
                <a:cs typeface="Arial" charset="0"/>
              </a:rPr>
              <a:t>1 από 2)</a:t>
            </a:r>
          </a:p>
        </p:txBody>
      </p:sp>
      <p:sp>
        <p:nvSpPr>
          <p:cNvPr id="73731" name="Content Placeholder 2"/>
          <p:cNvSpPr>
            <a:spLocks noGrp="1"/>
          </p:cNvSpPr>
          <p:nvPr>
            <p:ph idx="1"/>
          </p:nvPr>
        </p:nvSpPr>
        <p:spPr/>
        <p:txBody>
          <a:bodyPr/>
          <a:lstStyle/>
          <a:p>
            <a:pPr eaLnBrk="1" hangingPunct="1"/>
            <a:r>
              <a:rPr lang="el-GR" sz="2400" dirty="0" smtClean="0">
                <a:cs typeface="Arial" panose="020B0604020202020204" pitchFamily="34" charset="0"/>
              </a:rPr>
              <a:t>Το υπόστρωμα προκαλεί το ξεθώριασμα του χρώματος, καθώς οι ίνες μέσω της απορρόφησης </a:t>
            </a:r>
            <a:r>
              <a:rPr lang="en-US" sz="2400" dirty="0" smtClean="0">
                <a:cs typeface="Arial" panose="020B0604020202020204" pitchFamily="34" charset="0"/>
              </a:rPr>
              <a:t>UV</a:t>
            </a:r>
            <a:r>
              <a:rPr lang="el-GR" sz="2400" dirty="0" smtClean="0">
                <a:cs typeface="Arial" panose="020B0604020202020204" pitchFamily="34" charset="0"/>
              </a:rPr>
              <a:t> ακτινοβολίας παρέχουν τα απαραίτητα άτομα Η</a:t>
            </a:r>
            <a:r>
              <a:rPr lang="el-GR" sz="1800" dirty="0" smtClean="0">
                <a:cs typeface="Arial" panose="020B0604020202020204" pitchFamily="34" charset="0"/>
              </a:rPr>
              <a:t>2</a:t>
            </a:r>
            <a:r>
              <a:rPr lang="el-GR" sz="2400" dirty="0" smtClean="0">
                <a:cs typeface="Arial" panose="020B0604020202020204" pitchFamily="34" charset="0"/>
              </a:rPr>
              <a:t> για την αντίδραση </a:t>
            </a:r>
            <a:r>
              <a:rPr lang="el-GR" sz="2400" dirty="0" err="1" smtClean="0">
                <a:cs typeface="Arial" panose="020B0604020202020204" pitchFamily="34" charset="0"/>
              </a:rPr>
              <a:t>φωτο</a:t>
            </a:r>
            <a:r>
              <a:rPr lang="el-GR" sz="2400" dirty="0" smtClean="0">
                <a:cs typeface="Arial" panose="020B0604020202020204" pitchFamily="34" charset="0"/>
              </a:rPr>
              <a:t>-αναγωγής.</a:t>
            </a:r>
          </a:p>
          <a:p>
            <a:pPr eaLnBrk="1" hangingPunct="1">
              <a:buFont typeface="Wingdings" panose="05000000000000000000" pitchFamily="2" charset="2"/>
              <a:buNone/>
            </a:pPr>
            <a:r>
              <a:rPr lang="el-GR" dirty="0" smtClean="0">
                <a:cs typeface="Arial" panose="020B0604020202020204" pitchFamily="34" charset="0"/>
              </a:rPr>
              <a:t>                 </a:t>
            </a:r>
          </a:p>
          <a:p>
            <a:pPr eaLnBrk="1" hangingPunct="1">
              <a:buFont typeface="Wingdings" panose="05000000000000000000" pitchFamily="2" charset="2"/>
              <a:buNone/>
            </a:pPr>
            <a:r>
              <a:rPr lang="el-GR" sz="2800" dirty="0" smtClean="0">
                <a:cs typeface="Arial" panose="020B0604020202020204" pitchFamily="34" charset="0"/>
              </a:rPr>
              <a:t>                     </a:t>
            </a:r>
            <a:r>
              <a:rPr lang="el-GR" sz="2400" b="1" dirty="0" smtClean="0">
                <a:cs typeface="Arial" panose="020B0604020202020204" pitchFamily="34" charset="0"/>
              </a:rPr>
              <a:t>2 ίνα</a:t>
            </a:r>
            <a:r>
              <a:rPr lang="en-US" sz="2400" b="1" dirty="0" smtClean="0">
                <a:cs typeface="Arial" panose="020B0604020202020204" pitchFamily="34" charset="0"/>
              </a:rPr>
              <a:t>-H</a:t>
            </a:r>
            <a:r>
              <a:rPr lang="el-GR" sz="2400" b="1" dirty="0" smtClean="0">
                <a:cs typeface="Arial" panose="020B0604020202020204" pitchFamily="34" charset="0"/>
              </a:rPr>
              <a:t>  </a:t>
            </a:r>
            <a:endParaRPr lang="el-GR" sz="2400" dirty="0" smtClean="0">
              <a:cs typeface="Arial" panose="020B0604020202020204" pitchFamily="34" charset="0"/>
            </a:endParaRPr>
          </a:p>
          <a:p>
            <a:pPr eaLnBrk="1" hangingPunct="1"/>
            <a:endParaRPr lang="el-GR" sz="2400" dirty="0" smtClean="0">
              <a:cs typeface="Arial" panose="020B0604020202020204" pitchFamily="34" charset="0"/>
            </a:endParaRPr>
          </a:p>
        </p:txBody>
      </p:sp>
      <p:cxnSp>
        <p:nvCxnSpPr>
          <p:cNvPr id="5" name="Straight Arrow Connector 4" title="βέλος με φορά δεξιά"/>
          <p:cNvCxnSpPr/>
          <p:nvPr/>
        </p:nvCxnSpPr>
        <p:spPr>
          <a:xfrm>
            <a:off x="3456152" y="3669936"/>
            <a:ext cx="144145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Ορθογώνιο 7"/>
          <p:cNvSpPr/>
          <p:nvPr/>
        </p:nvSpPr>
        <p:spPr>
          <a:xfrm>
            <a:off x="3794396" y="3137239"/>
            <a:ext cx="567784" cy="461665"/>
          </a:xfrm>
          <a:prstGeom prst="rect">
            <a:avLst/>
          </a:prstGeom>
        </p:spPr>
        <p:txBody>
          <a:bodyPr wrap="none">
            <a:spAutoFit/>
          </a:bodyPr>
          <a:lstStyle/>
          <a:p>
            <a:r>
              <a:rPr lang="en-US" sz="2400" b="1" dirty="0">
                <a:solidFill>
                  <a:prstClr val="black"/>
                </a:solidFill>
                <a:latin typeface="Calibri"/>
                <a:cs typeface="Arial" panose="020B0604020202020204" pitchFamily="34" charset="0"/>
              </a:rPr>
              <a:t>UV</a:t>
            </a:r>
            <a:endParaRPr lang="el-GR" dirty="0">
              <a:solidFill>
                <a:prstClr val="black"/>
              </a:solidFill>
            </a:endParaRPr>
          </a:p>
        </p:txBody>
      </p:sp>
      <p:sp>
        <p:nvSpPr>
          <p:cNvPr id="3" name="Ορθογώνιο 2"/>
          <p:cNvSpPr/>
          <p:nvPr/>
        </p:nvSpPr>
        <p:spPr>
          <a:xfrm>
            <a:off x="5233441" y="3439103"/>
            <a:ext cx="1558760" cy="461665"/>
          </a:xfrm>
          <a:prstGeom prst="rect">
            <a:avLst/>
          </a:prstGeom>
        </p:spPr>
        <p:txBody>
          <a:bodyPr wrap="none">
            <a:spAutoFit/>
          </a:bodyPr>
          <a:lstStyle/>
          <a:p>
            <a:pPr marL="342900" indent="-342900" fontAlgn="auto">
              <a:spcBef>
                <a:spcPct val="20000"/>
              </a:spcBef>
              <a:spcAft>
                <a:spcPts val="0"/>
              </a:spcAft>
            </a:pPr>
            <a:r>
              <a:rPr lang="el-GR" sz="2400" b="1" dirty="0">
                <a:solidFill>
                  <a:prstClr val="black"/>
                </a:solidFill>
                <a:latin typeface="Calibri"/>
                <a:cs typeface="Arial" panose="020B0604020202020204" pitchFamily="34" charset="0"/>
              </a:rPr>
              <a:t>2 ίνα ∙ + </a:t>
            </a:r>
            <a:r>
              <a:rPr lang="en-US" sz="2400" b="1" dirty="0">
                <a:solidFill>
                  <a:prstClr val="black"/>
                </a:solidFill>
                <a:latin typeface="Calibri"/>
                <a:cs typeface="Arial" panose="020B0604020202020204" pitchFamily="34" charset="0"/>
              </a:rPr>
              <a:t>H</a:t>
            </a:r>
            <a:r>
              <a:rPr lang="el-GR" sz="2400" b="1" baseline="-25000" dirty="0">
                <a:solidFill>
                  <a:prstClr val="black"/>
                </a:solidFill>
                <a:latin typeface="Calibri"/>
                <a:cs typeface="Arial" panose="020B0604020202020204" pitchFamily="34" charset="0"/>
              </a:rPr>
              <a:t>2</a:t>
            </a:r>
            <a:endParaRPr lang="el-GR" sz="2400" dirty="0">
              <a:solidFill>
                <a:prstClr val="black"/>
              </a:solidFill>
              <a:latin typeface="Calibri"/>
              <a:cs typeface="Arial" panose="020B0604020202020204" pitchFamily="34" charset="0"/>
            </a:endParaRPr>
          </a:p>
        </p:txBody>
      </p:sp>
      <p:sp>
        <p:nvSpPr>
          <p:cNvPr id="4" name="Ορθογώνιο 3"/>
          <p:cNvSpPr/>
          <p:nvPr/>
        </p:nvSpPr>
        <p:spPr>
          <a:xfrm>
            <a:off x="618094" y="4275253"/>
            <a:ext cx="3299301" cy="461665"/>
          </a:xfrm>
          <a:prstGeom prst="rect">
            <a:avLst/>
          </a:prstGeom>
        </p:spPr>
        <p:txBody>
          <a:bodyPr wrap="none">
            <a:spAutoFit/>
          </a:bodyPr>
          <a:lstStyle/>
          <a:p>
            <a:r>
              <a:rPr lang="el-GR" sz="2400" b="1" dirty="0">
                <a:solidFill>
                  <a:prstClr val="black"/>
                </a:solidFill>
                <a:latin typeface="Calibri"/>
                <a:cs typeface="Arial" panose="020B0604020202020204" pitchFamily="34" charset="0"/>
              </a:rPr>
              <a:t>Βαφή</a:t>
            </a:r>
            <a:r>
              <a:rPr lang="en-US" sz="2400" b="1" dirty="0">
                <a:solidFill>
                  <a:prstClr val="black"/>
                </a:solidFill>
                <a:latin typeface="Calibri"/>
                <a:cs typeface="Arial" panose="020B0604020202020204" pitchFamily="34" charset="0"/>
              </a:rPr>
              <a:t>-CH</a:t>
            </a:r>
            <a:r>
              <a:rPr lang="el-GR" sz="2400" b="1" dirty="0">
                <a:solidFill>
                  <a:prstClr val="black"/>
                </a:solidFill>
                <a:latin typeface="Calibri"/>
                <a:cs typeface="Arial" panose="020B0604020202020204" pitchFamily="34" charset="0"/>
              </a:rPr>
              <a:t>=</a:t>
            </a:r>
            <a:r>
              <a:rPr lang="en-US" sz="2400" b="1" dirty="0">
                <a:solidFill>
                  <a:prstClr val="black"/>
                </a:solidFill>
                <a:latin typeface="Calibri"/>
                <a:cs typeface="Arial" panose="020B0604020202020204" pitchFamily="34" charset="0"/>
              </a:rPr>
              <a:t>CH-</a:t>
            </a:r>
            <a:r>
              <a:rPr lang="el-GR" sz="2400" b="1" dirty="0">
                <a:solidFill>
                  <a:prstClr val="black"/>
                </a:solidFill>
                <a:latin typeface="Calibri"/>
                <a:cs typeface="Arial" panose="020B0604020202020204" pitchFamily="34" charset="0"/>
              </a:rPr>
              <a:t>βαφή + </a:t>
            </a:r>
            <a:r>
              <a:rPr lang="en-US" sz="2400" b="1" dirty="0">
                <a:solidFill>
                  <a:prstClr val="black"/>
                </a:solidFill>
                <a:latin typeface="Calibri"/>
                <a:cs typeface="Arial" panose="020B0604020202020204" pitchFamily="34" charset="0"/>
              </a:rPr>
              <a:t>H</a:t>
            </a:r>
            <a:r>
              <a:rPr lang="el-GR" sz="2400" b="1" baseline="-25000" dirty="0">
                <a:solidFill>
                  <a:prstClr val="black"/>
                </a:solidFill>
                <a:latin typeface="Calibri"/>
                <a:cs typeface="Arial" panose="020B0604020202020204" pitchFamily="34" charset="0"/>
              </a:rPr>
              <a:t>2</a:t>
            </a:r>
            <a:endParaRPr lang="el-GR" sz="2400" dirty="0">
              <a:solidFill>
                <a:prstClr val="black"/>
              </a:solidFill>
              <a:latin typeface="Calibri"/>
            </a:endParaRPr>
          </a:p>
        </p:txBody>
      </p:sp>
      <p:cxnSp>
        <p:nvCxnSpPr>
          <p:cNvPr id="6" name="Straight Arrow Connector 5" title="βέλος με φορά δεξιά"/>
          <p:cNvCxnSpPr/>
          <p:nvPr/>
        </p:nvCxnSpPr>
        <p:spPr>
          <a:xfrm>
            <a:off x="4078288" y="4509120"/>
            <a:ext cx="936625"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Ορθογώνιο 6"/>
          <p:cNvSpPr/>
          <p:nvPr/>
        </p:nvSpPr>
        <p:spPr>
          <a:xfrm>
            <a:off x="5192429" y="4275252"/>
            <a:ext cx="2853666" cy="461665"/>
          </a:xfrm>
          <a:prstGeom prst="rect">
            <a:avLst/>
          </a:prstGeom>
        </p:spPr>
        <p:txBody>
          <a:bodyPr wrap="none">
            <a:spAutoFit/>
          </a:bodyPr>
          <a:lstStyle/>
          <a:p>
            <a:pPr>
              <a:buFont typeface="Wingdings" panose="05000000000000000000" pitchFamily="2" charset="2"/>
              <a:buNone/>
            </a:pPr>
            <a:r>
              <a:rPr lang="el-GR" sz="2400" b="1" dirty="0">
                <a:solidFill>
                  <a:prstClr val="black"/>
                </a:solidFill>
                <a:latin typeface="Calibri"/>
                <a:cs typeface="Arial" panose="020B0604020202020204" pitchFamily="34" charset="0"/>
              </a:rPr>
              <a:t>βαφή</a:t>
            </a:r>
            <a:r>
              <a:rPr lang="en-US" sz="2400" b="1" dirty="0">
                <a:solidFill>
                  <a:prstClr val="black"/>
                </a:solidFill>
                <a:latin typeface="Calibri"/>
                <a:cs typeface="Arial" panose="020B0604020202020204" pitchFamily="34" charset="0"/>
              </a:rPr>
              <a:t>-CH</a:t>
            </a:r>
            <a:r>
              <a:rPr lang="el-GR" sz="2400" b="1" baseline="-25000" dirty="0">
                <a:solidFill>
                  <a:prstClr val="black"/>
                </a:solidFill>
                <a:latin typeface="Calibri"/>
                <a:cs typeface="Arial" panose="020B0604020202020204" pitchFamily="34" charset="0"/>
              </a:rPr>
              <a:t>2</a:t>
            </a:r>
            <a:r>
              <a:rPr lang="en-US" sz="2400" b="1" dirty="0">
                <a:solidFill>
                  <a:prstClr val="black"/>
                </a:solidFill>
                <a:latin typeface="Calibri"/>
                <a:cs typeface="Arial" panose="020B0604020202020204" pitchFamily="34" charset="0"/>
              </a:rPr>
              <a:t>-CH</a:t>
            </a:r>
            <a:r>
              <a:rPr lang="el-GR" sz="2400" b="1" baseline="-25000" dirty="0">
                <a:solidFill>
                  <a:prstClr val="black"/>
                </a:solidFill>
                <a:latin typeface="Calibri"/>
                <a:cs typeface="Arial" panose="020B0604020202020204" pitchFamily="34" charset="0"/>
              </a:rPr>
              <a:t>2</a:t>
            </a:r>
            <a:r>
              <a:rPr lang="en-US" sz="2400" b="1" dirty="0">
                <a:solidFill>
                  <a:prstClr val="black"/>
                </a:solidFill>
                <a:latin typeface="Calibri"/>
                <a:cs typeface="Arial" panose="020B0604020202020204" pitchFamily="34" charset="0"/>
              </a:rPr>
              <a:t>-</a:t>
            </a:r>
            <a:r>
              <a:rPr lang="el-GR" sz="2400" b="1" dirty="0">
                <a:solidFill>
                  <a:prstClr val="black"/>
                </a:solidFill>
                <a:latin typeface="Calibri"/>
                <a:cs typeface="Arial" panose="020B0604020202020204" pitchFamily="34" charset="0"/>
              </a:rPr>
              <a:t>βαφή</a:t>
            </a:r>
            <a:endParaRPr lang="el-GR" sz="2400" dirty="0">
              <a:solidFill>
                <a:prstClr val="black"/>
              </a:solidFill>
              <a:latin typeface="Calibri"/>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extLst>
      <p:ext uri="{BB962C8B-B14F-4D97-AF65-F5344CB8AC3E}">
        <p14:creationId xmlns:p14="http://schemas.microsoft.com/office/powerpoint/2010/main" val="42725596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solidFill>
                  <a:schemeClr val="accent4">
                    <a:lumMod val="75000"/>
                  </a:schemeClr>
                </a:solidFill>
                <a:cs typeface="Arial" charset="0"/>
              </a:rPr>
              <a:t>Φωτο</a:t>
            </a:r>
            <a:r>
              <a:rPr lang="el-GR" dirty="0" smtClean="0">
                <a:solidFill>
                  <a:schemeClr val="accent4">
                    <a:lumMod val="75000"/>
                  </a:schemeClr>
                </a:solidFill>
                <a:cs typeface="Arial" charset="0"/>
              </a:rPr>
              <a:t>-ευαισθησία</a:t>
            </a:r>
            <a:r>
              <a:rPr lang="en-US" dirty="0">
                <a:solidFill>
                  <a:schemeClr val="accent4">
                    <a:lumMod val="75000"/>
                  </a:schemeClr>
                </a:solidFill>
                <a:cs typeface="Arial" charset="0"/>
              </a:rPr>
              <a:t> </a:t>
            </a:r>
            <a:r>
              <a:rPr lang="el-GR" sz="3200" b="0" dirty="0" smtClean="0">
                <a:solidFill>
                  <a:schemeClr val="accent4">
                    <a:lumMod val="75000"/>
                  </a:schemeClr>
                </a:solidFill>
                <a:cs typeface="Arial" charset="0"/>
              </a:rPr>
              <a:t>(2 από 2)</a:t>
            </a:r>
            <a:endParaRPr lang="el-GR" sz="3200" b="0" dirty="0">
              <a:solidFill>
                <a:schemeClr val="accent4">
                  <a:lumMod val="75000"/>
                </a:schemeClr>
              </a:solidFill>
            </a:endParaRPr>
          </a:p>
        </p:txBody>
      </p:sp>
      <p:sp>
        <p:nvSpPr>
          <p:cNvPr id="3" name="Θέση περιεχομένου 2"/>
          <p:cNvSpPr>
            <a:spLocks noGrp="1"/>
          </p:cNvSpPr>
          <p:nvPr>
            <p:ph idx="1"/>
          </p:nvPr>
        </p:nvSpPr>
        <p:spPr/>
        <p:txBody>
          <a:bodyPr>
            <a:normAutofit/>
          </a:bodyPr>
          <a:lstStyle/>
          <a:p>
            <a:r>
              <a:rPr lang="el-GR" sz="2400" dirty="0"/>
              <a:t>Το υπόστρωμα προκαλεί το ξεθώριασμα του χρώματος, καθώς οι ίνες μέσω της απορρόφησης UV ακτινοβολίας παρέχουν τα απαραίτητα άτομα Η2 για την αντίδραση </a:t>
            </a:r>
            <a:r>
              <a:rPr lang="el-GR" sz="2400" dirty="0" err="1"/>
              <a:t>φωτο</a:t>
            </a:r>
            <a:r>
              <a:rPr lang="el-GR" sz="2400" dirty="0"/>
              <a:t>-αναγωγής </a:t>
            </a:r>
          </a:p>
        </p:txBody>
      </p:sp>
      <p:sp>
        <p:nvSpPr>
          <p:cNvPr id="5" name="Ορθογώνιο 4"/>
          <p:cNvSpPr/>
          <p:nvPr/>
        </p:nvSpPr>
        <p:spPr>
          <a:xfrm>
            <a:off x="971600" y="2998353"/>
            <a:ext cx="1239763" cy="461665"/>
          </a:xfrm>
          <a:prstGeom prst="rect">
            <a:avLst/>
          </a:prstGeom>
        </p:spPr>
        <p:txBody>
          <a:bodyPr wrap="none">
            <a:spAutoFit/>
          </a:bodyPr>
          <a:lstStyle/>
          <a:p>
            <a:r>
              <a:rPr lang="el-GR" dirty="0">
                <a:solidFill>
                  <a:prstClr val="black"/>
                </a:solidFill>
              </a:rPr>
              <a:t> </a:t>
            </a:r>
            <a:r>
              <a:rPr lang="el-GR" sz="2400" b="1" dirty="0">
                <a:solidFill>
                  <a:prstClr val="black"/>
                </a:solidFill>
                <a:latin typeface="Calibri"/>
              </a:rPr>
              <a:t>2 ίνα-</a:t>
            </a:r>
            <a:r>
              <a:rPr lang="en-US" sz="2400" b="1" dirty="0">
                <a:solidFill>
                  <a:prstClr val="black"/>
                </a:solidFill>
                <a:latin typeface="Calibri"/>
              </a:rPr>
              <a:t>H </a:t>
            </a:r>
            <a:endParaRPr lang="el-GR" sz="2400" b="1" dirty="0">
              <a:solidFill>
                <a:prstClr val="black"/>
              </a:solidFill>
              <a:latin typeface="Calibri"/>
            </a:endParaRPr>
          </a:p>
        </p:txBody>
      </p:sp>
      <p:cxnSp>
        <p:nvCxnSpPr>
          <p:cNvPr id="6" name="Straight Arrow Connector 14" title="βέλος με φορά δεξιά "/>
          <p:cNvCxnSpPr/>
          <p:nvPr/>
        </p:nvCxnSpPr>
        <p:spPr>
          <a:xfrm>
            <a:off x="2211363" y="3229185"/>
            <a:ext cx="122396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Ορθογώνιο 6"/>
          <p:cNvSpPr/>
          <p:nvPr/>
        </p:nvSpPr>
        <p:spPr>
          <a:xfrm>
            <a:off x="2627784" y="2764990"/>
            <a:ext cx="636713" cy="461665"/>
          </a:xfrm>
          <a:prstGeom prst="rect">
            <a:avLst/>
          </a:prstGeom>
        </p:spPr>
        <p:txBody>
          <a:bodyPr wrap="none">
            <a:spAutoFit/>
          </a:bodyPr>
          <a:lstStyle/>
          <a:p>
            <a:r>
              <a:rPr lang="en-US" sz="2400" b="1" dirty="0">
                <a:solidFill>
                  <a:prstClr val="black"/>
                </a:solidFill>
                <a:latin typeface="Calibri"/>
                <a:cs typeface="Arial" panose="020B0604020202020204" pitchFamily="34" charset="0"/>
              </a:rPr>
              <a:t>UV</a:t>
            </a:r>
            <a:r>
              <a:rPr lang="el-GR" sz="2400" b="1" dirty="0">
                <a:solidFill>
                  <a:prstClr val="black"/>
                </a:solidFill>
                <a:latin typeface="Calibri"/>
                <a:cs typeface="Arial" panose="020B0604020202020204" pitchFamily="34" charset="0"/>
              </a:rPr>
              <a:t> </a:t>
            </a:r>
            <a:endParaRPr lang="el-GR" sz="2400" dirty="0">
              <a:solidFill>
                <a:prstClr val="black"/>
              </a:solidFill>
              <a:latin typeface="Calibri"/>
            </a:endParaRPr>
          </a:p>
        </p:txBody>
      </p:sp>
      <p:sp>
        <p:nvSpPr>
          <p:cNvPr id="8" name="Ορθογώνιο 7"/>
          <p:cNvSpPr/>
          <p:nvPr/>
        </p:nvSpPr>
        <p:spPr>
          <a:xfrm>
            <a:off x="3602567" y="2998353"/>
            <a:ext cx="1558760" cy="461665"/>
          </a:xfrm>
          <a:prstGeom prst="rect">
            <a:avLst/>
          </a:prstGeom>
        </p:spPr>
        <p:txBody>
          <a:bodyPr wrap="none">
            <a:spAutoFit/>
          </a:bodyPr>
          <a:lstStyle/>
          <a:p>
            <a:r>
              <a:rPr lang="el-GR" sz="2400" b="1" dirty="0">
                <a:solidFill>
                  <a:prstClr val="black"/>
                </a:solidFill>
                <a:latin typeface="Calibri"/>
                <a:cs typeface="Arial" panose="020B0604020202020204" pitchFamily="34" charset="0"/>
              </a:rPr>
              <a:t>2 ίνα ∙ + </a:t>
            </a:r>
            <a:r>
              <a:rPr lang="en-US" sz="2400" b="1" dirty="0">
                <a:solidFill>
                  <a:prstClr val="black"/>
                </a:solidFill>
                <a:latin typeface="Calibri"/>
                <a:cs typeface="Arial" panose="020B0604020202020204" pitchFamily="34" charset="0"/>
              </a:rPr>
              <a:t>H</a:t>
            </a:r>
            <a:r>
              <a:rPr lang="el-GR" sz="2400" b="1" baseline="-25000" dirty="0">
                <a:solidFill>
                  <a:prstClr val="black"/>
                </a:solidFill>
                <a:latin typeface="Calibri"/>
                <a:cs typeface="Arial" panose="020B0604020202020204" pitchFamily="34" charset="0"/>
              </a:rPr>
              <a:t>2</a:t>
            </a:r>
            <a:endParaRPr lang="el-GR" sz="2400" dirty="0">
              <a:solidFill>
                <a:prstClr val="black"/>
              </a:solidFill>
              <a:latin typeface="Calibri"/>
            </a:endParaRPr>
          </a:p>
        </p:txBody>
      </p:sp>
      <p:sp>
        <p:nvSpPr>
          <p:cNvPr id="9" name="Ορθογώνιο 8"/>
          <p:cNvSpPr/>
          <p:nvPr/>
        </p:nvSpPr>
        <p:spPr>
          <a:xfrm>
            <a:off x="755576" y="3690850"/>
            <a:ext cx="3345788" cy="461665"/>
          </a:xfrm>
          <a:prstGeom prst="rect">
            <a:avLst/>
          </a:prstGeom>
        </p:spPr>
        <p:txBody>
          <a:bodyPr wrap="none">
            <a:spAutoFit/>
          </a:bodyPr>
          <a:lstStyle/>
          <a:p>
            <a:r>
              <a:rPr lang="el-GR" sz="2400" b="1" dirty="0">
                <a:solidFill>
                  <a:prstClr val="black"/>
                </a:solidFill>
                <a:latin typeface="Calibri"/>
                <a:cs typeface="Arial" panose="020B0604020202020204" pitchFamily="34" charset="0"/>
              </a:rPr>
              <a:t>Βαφή</a:t>
            </a:r>
            <a:r>
              <a:rPr lang="en-US" sz="2400" b="1" dirty="0">
                <a:solidFill>
                  <a:prstClr val="black"/>
                </a:solidFill>
                <a:latin typeface="Calibri"/>
                <a:cs typeface="Arial" panose="020B0604020202020204" pitchFamily="34" charset="0"/>
              </a:rPr>
              <a:t>-CH</a:t>
            </a:r>
            <a:r>
              <a:rPr lang="el-GR" sz="2400" b="1" dirty="0">
                <a:solidFill>
                  <a:prstClr val="black"/>
                </a:solidFill>
                <a:latin typeface="Calibri"/>
                <a:cs typeface="Arial" panose="020B0604020202020204" pitchFamily="34" charset="0"/>
              </a:rPr>
              <a:t>=</a:t>
            </a:r>
            <a:r>
              <a:rPr lang="en-US" sz="2400" b="1" dirty="0">
                <a:solidFill>
                  <a:prstClr val="black"/>
                </a:solidFill>
                <a:latin typeface="Calibri"/>
                <a:cs typeface="Arial" panose="020B0604020202020204" pitchFamily="34" charset="0"/>
              </a:rPr>
              <a:t>CH-</a:t>
            </a:r>
            <a:r>
              <a:rPr lang="el-GR" sz="2400" b="1" dirty="0">
                <a:solidFill>
                  <a:prstClr val="black"/>
                </a:solidFill>
                <a:latin typeface="Calibri"/>
                <a:cs typeface="Arial" panose="020B0604020202020204" pitchFamily="34" charset="0"/>
              </a:rPr>
              <a:t>βαφή + </a:t>
            </a:r>
            <a:r>
              <a:rPr lang="en-US" sz="2400" b="1" dirty="0">
                <a:solidFill>
                  <a:prstClr val="black"/>
                </a:solidFill>
                <a:latin typeface="Calibri"/>
                <a:cs typeface="Arial" panose="020B0604020202020204" pitchFamily="34" charset="0"/>
              </a:rPr>
              <a:t>H</a:t>
            </a:r>
            <a:r>
              <a:rPr lang="el-GR" sz="2400" b="1" baseline="-25000" dirty="0">
                <a:solidFill>
                  <a:prstClr val="black"/>
                </a:solidFill>
                <a:latin typeface="Calibri"/>
                <a:cs typeface="Arial" panose="020B0604020202020204" pitchFamily="34" charset="0"/>
              </a:rPr>
              <a:t>2 </a:t>
            </a:r>
            <a:endParaRPr lang="el-GR" sz="2400" dirty="0">
              <a:solidFill>
                <a:prstClr val="black"/>
              </a:solidFill>
              <a:latin typeface="Calibri"/>
            </a:endParaRPr>
          </a:p>
        </p:txBody>
      </p:sp>
      <p:cxnSp>
        <p:nvCxnSpPr>
          <p:cNvPr id="10" name="Straight Arrow Connector 14" title="βέλος με φορά δεξιά "/>
          <p:cNvCxnSpPr/>
          <p:nvPr/>
        </p:nvCxnSpPr>
        <p:spPr>
          <a:xfrm>
            <a:off x="4101364" y="3956389"/>
            <a:ext cx="122396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Ορθογώνιο 10"/>
          <p:cNvSpPr/>
          <p:nvPr/>
        </p:nvSpPr>
        <p:spPr>
          <a:xfrm>
            <a:off x="5302822" y="3690849"/>
            <a:ext cx="2853666" cy="461665"/>
          </a:xfrm>
          <a:prstGeom prst="rect">
            <a:avLst/>
          </a:prstGeom>
        </p:spPr>
        <p:txBody>
          <a:bodyPr wrap="none">
            <a:spAutoFit/>
          </a:bodyPr>
          <a:lstStyle/>
          <a:p>
            <a:pPr>
              <a:buFont typeface="Wingdings" panose="05000000000000000000" pitchFamily="2" charset="2"/>
              <a:buNone/>
            </a:pPr>
            <a:r>
              <a:rPr lang="el-GR" sz="2400" b="1" dirty="0">
                <a:solidFill>
                  <a:prstClr val="black"/>
                </a:solidFill>
                <a:latin typeface="Calibri"/>
                <a:cs typeface="Arial" panose="020B0604020202020204" pitchFamily="34" charset="0"/>
              </a:rPr>
              <a:t>βαφή</a:t>
            </a:r>
            <a:r>
              <a:rPr lang="en-US" sz="2400" b="1" dirty="0">
                <a:solidFill>
                  <a:prstClr val="black"/>
                </a:solidFill>
                <a:latin typeface="Calibri"/>
                <a:cs typeface="Arial" panose="020B0604020202020204" pitchFamily="34" charset="0"/>
              </a:rPr>
              <a:t>-CH</a:t>
            </a:r>
            <a:r>
              <a:rPr lang="el-GR" sz="2400" b="1" baseline="-25000" dirty="0">
                <a:solidFill>
                  <a:prstClr val="black"/>
                </a:solidFill>
                <a:latin typeface="Calibri"/>
                <a:cs typeface="Arial" panose="020B0604020202020204" pitchFamily="34" charset="0"/>
              </a:rPr>
              <a:t>2</a:t>
            </a:r>
            <a:r>
              <a:rPr lang="en-US" sz="2400" b="1" dirty="0">
                <a:solidFill>
                  <a:prstClr val="black"/>
                </a:solidFill>
                <a:latin typeface="Calibri"/>
                <a:cs typeface="Arial" panose="020B0604020202020204" pitchFamily="34" charset="0"/>
              </a:rPr>
              <a:t>-CH</a:t>
            </a:r>
            <a:r>
              <a:rPr lang="el-GR" sz="2400" b="1" baseline="-25000" dirty="0">
                <a:solidFill>
                  <a:prstClr val="black"/>
                </a:solidFill>
                <a:latin typeface="Calibri"/>
                <a:cs typeface="Arial" panose="020B0604020202020204" pitchFamily="34" charset="0"/>
              </a:rPr>
              <a:t>2</a:t>
            </a:r>
            <a:r>
              <a:rPr lang="en-US" sz="2400" b="1" dirty="0">
                <a:solidFill>
                  <a:prstClr val="black"/>
                </a:solidFill>
                <a:latin typeface="Calibri"/>
                <a:cs typeface="Arial" panose="020B0604020202020204" pitchFamily="34" charset="0"/>
              </a:rPr>
              <a:t>-</a:t>
            </a:r>
            <a:r>
              <a:rPr lang="el-GR" sz="2400" b="1" dirty="0">
                <a:solidFill>
                  <a:prstClr val="black"/>
                </a:solidFill>
                <a:latin typeface="Calibri"/>
                <a:cs typeface="Arial" panose="020B0604020202020204" pitchFamily="34" charset="0"/>
              </a:rPr>
              <a:t>βαφή</a:t>
            </a:r>
            <a:endParaRPr lang="el-GR" sz="2400" dirty="0">
              <a:solidFill>
                <a:prstClr val="black"/>
              </a:solidFill>
              <a:latin typeface="Calibri"/>
              <a:cs typeface="Arial"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Tree>
    <p:extLst>
      <p:ext uri="{BB962C8B-B14F-4D97-AF65-F5344CB8AC3E}">
        <p14:creationId xmlns:p14="http://schemas.microsoft.com/office/powerpoint/2010/main" val="6484720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Φωτο-σταθερότητα βαφών </a:t>
            </a:r>
            <a:r>
              <a:rPr lang="el-GR" sz="3200" b="0" dirty="0" smtClean="0">
                <a:solidFill>
                  <a:schemeClr val="accent4">
                    <a:lumMod val="75000"/>
                  </a:schemeClr>
                </a:solidFill>
                <a:latin typeface="+mn-lt"/>
                <a:cs typeface="Arial" charset="0"/>
              </a:rPr>
              <a:t>(1 από 4)</a:t>
            </a:r>
          </a:p>
        </p:txBody>
      </p:sp>
      <p:sp>
        <p:nvSpPr>
          <p:cNvPr id="74755" name="Content Placeholder 2"/>
          <p:cNvSpPr>
            <a:spLocks noGrp="1"/>
          </p:cNvSpPr>
          <p:nvPr>
            <p:ph idx="1"/>
          </p:nvPr>
        </p:nvSpPr>
        <p:spPr/>
        <p:txBody>
          <a:bodyPr>
            <a:normAutofit/>
          </a:bodyPr>
          <a:lstStyle/>
          <a:p>
            <a:pPr marL="341313" indent="-341313" eaLnBrk="1" hangingPunct="1">
              <a:lnSpc>
                <a:spcPct val="110000"/>
              </a:lnSpc>
              <a:spcBef>
                <a:spcPts val="1200"/>
              </a:spcBef>
            </a:pPr>
            <a:r>
              <a:rPr lang="el-GR" sz="2400" dirty="0" smtClean="0">
                <a:cs typeface="Arial" panose="020B0604020202020204" pitchFamily="34" charset="0"/>
              </a:rPr>
              <a:t>Η σταθερότητα των βαφών είναι ένας όρος που χρησιμοποιείται για να περιγράψει την αντίσταση ενός υλικού να αλλάξει σε κάποιο από τα χρωματικά χαρακτηριστικά του.</a:t>
            </a:r>
          </a:p>
          <a:p>
            <a:pPr marL="341313" indent="-341313" eaLnBrk="1" hangingPunct="1">
              <a:lnSpc>
                <a:spcPct val="110000"/>
              </a:lnSpc>
              <a:spcBef>
                <a:spcPts val="1200"/>
              </a:spcBef>
            </a:pPr>
            <a:r>
              <a:rPr lang="el-GR" sz="2400" dirty="0" smtClean="0">
                <a:cs typeface="Arial" panose="020B0604020202020204" pitchFamily="34" charset="0"/>
              </a:rPr>
              <a:t>Μέθοδος μέτρησης των ιδιοτήτων αποχρωματισμού ενός δείγματος της βαφής σε ένα μέσο φωτισμού: </a:t>
            </a:r>
          </a:p>
          <a:p>
            <a:pPr marL="741363" lvl="1" indent="-341313" eaLnBrk="1" hangingPunct="1">
              <a:lnSpc>
                <a:spcPct val="110000"/>
              </a:lnSpc>
              <a:spcBef>
                <a:spcPts val="1200"/>
              </a:spcBef>
            </a:pPr>
            <a:r>
              <a:rPr lang="el-GR" sz="2400" dirty="0" smtClean="0">
                <a:cs typeface="Arial" panose="020B0604020202020204" pitchFamily="34" charset="0"/>
              </a:rPr>
              <a:t>Το δείγμα της βαφής εκτίθεται σε φως διαφόρων επιλεγμένων ακτινοβολιών σε ελεγχόμενο περιβάλλον. Ο ρυθμός αποχρωματισμού του δείγματος συγκρίνεται με μια ομάδα από πρότυπες (</a:t>
            </a:r>
            <a:r>
              <a:rPr lang="en-US" sz="2400" dirty="0" smtClean="0">
                <a:cs typeface="Arial" panose="020B0604020202020204" pitchFamily="34" charset="0"/>
              </a:rPr>
              <a:t>Standard</a:t>
            </a:r>
            <a:r>
              <a:rPr lang="el-GR" sz="2400" dirty="0" smtClean="0">
                <a:cs typeface="Arial" panose="020B0604020202020204" pitchFamily="34" charset="0"/>
              </a:rPr>
              <a:t>) μπλε βαφές που ονομάζονται </a:t>
            </a:r>
            <a:r>
              <a:rPr lang="el-GR" sz="2400" u="sng" dirty="0" smtClean="0">
                <a:cs typeface="Arial" panose="020B0604020202020204" pitchFamily="34" charset="0"/>
              </a:rPr>
              <a:t>Μπλε Πρότυπα </a:t>
            </a:r>
            <a:r>
              <a:rPr lang="el-GR" sz="2400" dirty="0" smtClean="0">
                <a:cs typeface="Arial" panose="020B0604020202020204" pitchFamily="34" charset="0"/>
              </a:rPr>
              <a:t>(</a:t>
            </a:r>
            <a:r>
              <a:rPr lang="en-US" sz="2400" dirty="0" smtClean="0">
                <a:cs typeface="Arial" panose="020B0604020202020204" pitchFamily="34" charset="0"/>
              </a:rPr>
              <a:t>Blue Standard</a:t>
            </a:r>
            <a:r>
              <a:rPr lang="el-GR" sz="2400" dirty="0" smtClean="0">
                <a:cs typeface="Arial" panose="020B0604020202020204"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24483163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pPr lvl="0" fontAlgn="base">
              <a:spcAft>
                <a:spcPct val="0"/>
              </a:spcAft>
              <a:defRPr/>
            </a:pPr>
            <a:r>
              <a:rPr lang="el-GR" sz="4400" dirty="0" err="1">
                <a:solidFill>
                  <a:srgbClr val="8064A2">
                    <a:lumMod val="75000"/>
                  </a:srgbClr>
                </a:solidFill>
                <a:cs typeface="Arial" charset="0"/>
              </a:rPr>
              <a:t>Φωτο</a:t>
            </a:r>
            <a:r>
              <a:rPr lang="el-GR" sz="4400" dirty="0">
                <a:solidFill>
                  <a:srgbClr val="8064A2">
                    <a:lumMod val="75000"/>
                  </a:srgbClr>
                </a:solidFill>
                <a:cs typeface="Arial" charset="0"/>
              </a:rPr>
              <a:t>-σταθερότητα βαφών </a:t>
            </a:r>
            <a:r>
              <a:rPr lang="el-GR" sz="3600" b="0" dirty="0" smtClean="0">
                <a:solidFill>
                  <a:srgbClr val="8064A2">
                    <a:lumMod val="75000"/>
                  </a:srgbClr>
                </a:solidFill>
                <a:cs typeface="Arial" charset="0"/>
              </a:rPr>
              <a:t>(</a:t>
            </a:r>
            <a:r>
              <a:rPr lang="el-GR" sz="3600" b="0" dirty="0">
                <a:solidFill>
                  <a:srgbClr val="8064A2">
                    <a:lumMod val="75000"/>
                  </a:srgbClr>
                </a:solidFill>
                <a:cs typeface="Arial" charset="0"/>
              </a:rPr>
              <a:t>2 από 4</a:t>
            </a:r>
            <a:r>
              <a:rPr lang="el-GR" sz="3600" b="0" dirty="0" smtClean="0">
                <a:solidFill>
                  <a:srgbClr val="8064A2">
                    <a:lumMod val="75000"/>
                  </a:srgbClr>
                </a:solidFill>
                <a:cs typeface="Arial" charset="0"/>
              </a:rPr>
              <a:t>)</a:t>
            </a:r>
            <a:endParaRPr lang="el-GR" sz="3600" dirty="0"/>
          </a:p>
        </p:txBody>
      </p:sp>
      <p:sp>
        <p:nvSpPr>
          <p:cNvPr id="75778" name="Content Placeholder 2"/>
          <p:cNvSpPr>
            <a:spLocks noGrp="1"/>
          </p:cNvSpPr>
          <p:nvPr>
            <p:ph idx="1"/>
          </p:nvPr>
        </p:nvSpPr>
        <p:spPr/>
        <p:txBody>
          <a:bodyPr/>
          <a:lstStyle/>
          <a:p>
            <a:pPr eaLnBrk="1" hangingPunct="1">
              <a:spcBef>
                <a:spcPts val="2400"/>
              </a:spcBef>
            </a:pPr>
            <a:r>
              <a:rPr lang="el-GR" sz="2400" dirty="0" smtClean="0">
                <a:cs typeface="Arial" panose="020B0604020202020204" pitchFamily="34" charset="0"/>
              </a:rPr>
              <a:t>Η διαδικασία αποχρωματισμού των δειγμάτων διαρκεί όσο χρειάζεται για να γίνει αντιληπτός ο αποχρωματισμός.</a:t>
            </a:r>
          </a:p>
          <a:p>
            <a:pPr eaLnBrk="1" hangingPunct="1">
              <a:spcBef>
                <a:spcPts val="2400"/>
              </a:spcBef>
            </a:pPr>
            <a:r>
              <a:rPr lang="el-GR" sz="2400" dirty="0" smtClean="0">
                <a:cs typeface="Arial" panose="020B0604020202020204" pitchFamily="34" charset="0"/>
              </a:rPr>
              <a:t>Ένα δείγμα θεωρείται τόσο σταθερό όσο ένα πρότυπο δείγμα όταν δεν επιδεικνύει αντιληπτό αποχρωματισμό πριν από το πρότυπο δείγμα.</a:t>
            </a:r>
          </a:p>
          <a:p>
            <a:pPr eaLnBrk="1" hangingPunct="1">
              <a:spcBef>
                <a:spcPts val="2400"/>
              </a:spcBef>
            </a:pPr>
            <a:r>
              <a:rPr lang="el-GR" sz="2400" dirty="0" smtClean="0">
                <a:cs typeface="Arial" panose="020B0604020202020204" pitchFamily="34" charset="0"/>
              </a:rPr>
              <a:t>Έρευνες που έγιναν έδειξαν ότι η πλειοψηφία των φυσικών βαφών επιδεικνύει μικρή </a:t>
            </a:r>
            <a:r>
              <a:rPr lang="el-GR" sz="2400" dirty="0" err="1" smtClean="0">
                <a:cs typeface="Arial" panose="020B0604020202020204" pitchFamily="34" charset="0"/>
              </a:rPr>
              <a:t>φωτο</a:t>
            </a:r>
            <a:r>
              <a:rPr lang="el-GR" sz="2400" dirty="0" smtClean="0">
                <a:cs typeface="Arial" panose="020B0604020202020204" pitchFamily="34" charset="0"/>
              </a:rPr>
              <a:t>-σταθερότητα.</a:t>
            </a:r>
          </a:p>
          <a:p>
            <a:pPr eaLnBrk="1" hangingPunct="1">
              <a:spcBef>
                <a:spcPts val="2400"/>
              </a:spcBef>
            </a:pPr>
            <a:r>
              <a:rPr lang="el-GR" sz="2400" dirty="0" smtClean="0">
                <a:cs typeface="Arial" panose="020B0604020202020204" pitchFamily="34" charset="0"/>
              </a:rPr>
              <a:t>Έχει επίσης καταγραφεί διαφορετική σταθερότητα συγκεκριμένων βαφών σε διαφορετικές ίνες.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Tree>
    <p:extLst>
      <p:ext uri="{BB962C8B-B14F-4D97-AF65-F5344CB8AC3E}">
        <p14:creationId xmlns:p14="http://schemas.microsoft.com/office/powerpoint/2010/main" val="33393231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pPr lvl="0" fontAlgn="base">
              <a:spcAft>
                <a:spcPct val="0"/>
              </a:spcAft>
              <a:defRPr/>
            </a:pPr>
            <a:r>
              <a:rPr lang="el-GR" sz="4400" dirty="0" err="1">
                <a:solidFill>
                  <a:srgbClr val="8064A2">
                    <a:lumMod val="75000"/>
                  </a:srgbClr>
                </a:solidFill>
                <a:cs typeface="Arial" charset="0"/>
              </a:rPr>
              <a:t>Φωτο</a:t>
            </a:r>
            <a:r>
              <a:rPr lang="el-GR" sz="4400" dirty="0">
                <a:solidFill>
                  <a:srgbClr val="8064A2">
                    <a:lumMod val="75000"/>
                  </a:srgbClr>
                </a:solidFill>
                <a:cs typeface="Arial" charset="0"/>
              </a:rPr>
              <a:t>-σταθερότητα βαφών </a:t>
            </a:r>
            <a:r>
              <a:rPr lang="el-GR" sz="3600" b="0" dirty="0" smtClean="0">
                <a:solidFill>
                  <a:srgbClr val="8064A2">
                    <a:lumMod val="75000"/>
                  </a:srgbClr>
                </a:solidFill>
                <a:cs typeface="Arial" charset="0"/>
              </a:rPr>
              <a:t>(</a:t>
            </a:r>
            <a:r>
              <a:rPr lang="el-GR" sz="3600" b="0" dirty="0">
                <a:solidFill>
                  <a:srgbClr val="8064A2">
                    <a:lumMod val="75000"/>
                  </a:srgbClr>
                </a:solidFill>
                <a:cs typeface="Arial" charset="0"/>
              </a:rPr>
              <a:t>3 από 4</a:t>
            </a:r>
            <a:r>
              <a:rPr lang="el-GR" sz="3600" b="0" dirty="0" smtClean="0">
                <a:solidFill>
                  <a:srgbClr val="8064A2">
                    <a:lumMod val="75000"/>
                  </a:srgbClr>
                </a:solidFill>
                <a:cs typeface="Arial" charset="0"/>
              </a:rPr>
              <a:t>)</a:t>
            </a:r>
            <a:endParaRPr lang="el-GR" sz="3600" dirty="0"/>
          </a:p>
        </p:txBody>
      </p:sp>
      <p:sp>
        <p:nvSpPr>
          <p:cNvPr id="76802" name="Content Placeholder 2"/>
          <p:cNvSpPr>
            <a:spLocks noGrp="1"/>
          </p:cNvSpPr>
          <p:nvPr>
            <p:ph idx="1"/>
          </p:nvPr>
        </p:nvSpPr>
        <p:spPr/>
        <p:txBody>
          <a:bodyPr>
            <a:normAutofit/>
          </a:bodyPr>
          <a:lstStyle/>
          <a:p>
            <a:pPr eaLnBrk="1" hangingPunct="1"/>
            <a:r>
              <a:rPr lang="el-GR" sz="2400" dirty="0" smtClean="0">
                <a:cs typeface="Arial" panose="020B0604020202020204" pitchFamily="34" charset="0"/>
              </a:rPr>
              <a:t>Η </a:t>
            </a:r>
            <a:r>
              <a:rPr lang="el-GR" sz="2400" dirty="0" err="1" smtClean="0">
                <a:cs typeface="Arial" panose="020B0604020202020204" pitchFamily="34" charset="0"/>
              </a:rPr>
              <a:t>φωτο</a:t>
            </a:r>
            <a:r>
              <a:rPr lang="el-GR" sz="2400" dirty="0" smtClean="0">
                <a:cs typeface="Arial" panose="020B0604020202020204" pitchFamily="34" charset="0"/>
              </a:rPr>
              <a:t>-σταθερότητα μιας βαφής και μιας χρωστικής εξαρτάται από: </a:t>
            </a:r>
          </a:p>
          <a:p>
            <a:pPr lvl="1" eaLnBrk="1" hangingPunct="1">
              <a:spcBef>
                <a:spcPts val="1800"/>
              </a:spcBef>
            </a:pPr>
            <a:r>
              <a:rPr lang="el-GR" sz="2400" dirty="0" smtClean="0">
                <a:cs typeface="Arial" panose="020B0604020202020204" pitchFamily="34" charset="0"/>
              </a:rPr>
              <a:t>τη χημική και στερεοχημική δομή του μορίου, </a:t>
            </a:r>
          </a:p>
          <a:p>
            <a:pPr lvl="1" eaLnBrk="1" hangingPunct="1">
              <a:spcBef>
                <a:spcPts val="1800"/>
              </a:spcBef>
            </a:pPr>
            <a:r>
              <a:rPr lang="el-GR" sz="2400" dirty="0" smtClean="0">
                <a:cs typeface="Arial" panose="020B0604020202020204" pitchFamily="34" charset="0"/>
              </a:rPr>
              <a:t>το μεταλλικό ιόν του έχει χρησιμοποιηθεί ως στερεωτικό,</a:t>
            </a:r>
          </a:p>
          <a:p>
            <a:pPr lvl="1" eaLnBrk="1" hangingPunct="1">
              <a:spcBef>
                <a:spcPts val="1800"/>
              </a:spcBef>
            </a:pPr>
            <a:r>
              <a:rPr lang="el-GR" sz="2400" dirty="0" smtClean="0">
                <a:cs typeface="Arial" panose="020B0604020202020204" pitchFamily="34" charset="0"/>
              </a:rPr>
              <a:t>τη δομή του συστήματος βαφής-μεταλλικού ιόντος στις βαφές </a:t>
            </a:r>
            <a:r>
              <a:rPr lang="el-GR" sz="2400" dirty="0" err="1" smtClean="0">
                <a:cs typeface="Arial" panose="020B0604020202020204" pitchFamily="34" charset="0"/>
              </a:rPr>
              <a:t>πρόστυψης</a:t>
            </a:r>
            <a:r>
              <a:rPr lang="el-GR" sz="2400" dirty="0" smtClean="0">
                <a:cs typeface="Arial" panose="020B0604020202020204" pitchFamily="34" charset="0"/>
              </a:rPr>
              <a:t>,</a:t>
            </a:r>
          </a:p>
          <a:p>
            <a:pPr lvl="1" eaLnBrk="1" hangingPunct="1">
              <a:spcBef>
                <a:spcPts val="1800"/>
              </a:spcBef>
            </a:pPr>
            <a:r>
              <a:rPr lang="el-GR" sz="2400" dirty="0" smtClean="0">
                <a:cs typeface="Arial" panose="020B0604020202020204" pitchFamily="34" charset="0"/>
              </a:rPr>
              <a:t>το υπόστρωμα,</a:t>
            </a:r>
          </a:p>
          <a:p>
            <a:pPr eaLnBrk="1" hangingPunct="1"/>
            <a:endParaRPr lang="el-GR"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val="16573070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sz="4400" b="1" dirty="0" smtClean="0">
                <a:solidFill>
                  <a:schemeClr val="accent4">
                    <a:lumMod val="75000"/>
                  </a:schemeClr>
                </a:solidFill>
              </a:rPr>
              <a:t>Φωτο-σταθερότητα βαφών </a:t>
            </a:r>
            <a:r>
              <a:rPr lang="el-GR" sz="3600" b="0" dirty="0" smtClean="0">
                <a:solidFill>
                  <a:schemeClr val="accent4">
                    <a:lumMod val="75000"/>
                  </a:schemeClr>
                </a:solidFill>
              </a:rPr>
              <a:t>(4 από 4)</a:t>
            </a:r>
            <a:endParaRPr lang="el-GR" sz="3600" b="0" dirty="0">
              <a:solidFill>
                <a:schemeClr val="accent4">
                  <a:lumMod val="75000"/>
                </a:schemeClr>
              </a:solidFill>
            </a:endParaRPr>
          </a:p>
        </p:txBody>
      </p:sp>
      <p:sp>
        <p:nvSpPr>
          <p:cNvPr id="77827" name="2 - Θέση περιεχομένου"/>
          <p:cNvSpPr>
            <a:spLocks noGrp="1"/>
          </p:cNvSpPr>
          <p:nvPr>
            <p:ph idx="1"/>
          </p:nvPr>
        </p:nvSpPr>
        <p:spPr/>
        <p:txBody>
          <a:bodyPr/>
          <a:lstStyle/>
          <a:p>
            <a:pPr lvl="1" eaLnBrk="1" hangingPunct="1">
              <a:spcBef>
                <a:spcPts val="3000"/>
              </a:spcBef>
            </a:pPr>
            <a:r>
              <a:rPr lang="el-GR" sz="2400" dirty="0" smtClean="0">
                <a:cs typeface="Arial" panose="020B0604020202020204" pitchFamily="34" charset="0"/>
              </a:rPr>
              <a:t>το μήκος κύματος, την ένταση και τη διάρκεια της ακτινοβολίας,</a:t>
            </a:r>
          </a:p>
          <a:p>
            <a:pPr lvl="1" eaLnBrk="1" hangingPunct="1">
              <a:spcBef>
                <a:spcPts val="3000"/>
              </a:spcBef>
            </a:pPr>
            <a:r>
              <a:rPr lang="el-GR" sz="2400" dirty="0" smtClean="0">
                <a:cs typeface="Arial" panose="020B0604020202020204" pitchFamily="34" charset="0"/>
              </a:rPr>
              <a:t>τη θερμοκρασία και την υγρασία και του περιβάλλοντος,</a:t>
            </a:r>
          </a:p>
          <a:p>
            <a:pPr lvl="1" eaLnBrk="1" hangingPunct="1">
              <a:spcBef>
                <a:spcPts val="3000"/>
              </a:spcBef>
            </a:pPr>
            <a:r>
              <a:rPr lang="el-GR" sz="2400" dirty="0" smtClean="0">
                <a:cs typeface="Arial" panose="020B0604020202020204" pitchFamily="34" charset="0"/>
              </a:rPr>
              <a:t>του διαθέσιμους χημικούς παράγοντες στο περιβάλλον,</a:t>
            </a:r>
          </a:p>
          <a:p>
            <a:pPr lvl="1" eaLnBrk="1" hangingPunct="1">
              <a:spcBef>
                <a:spcPts val="3000"/>
              </a:spcBef>
            </a:pPr>
            <a:r>
              <a:rPr lang="el-GR" sz="2400" dirty="0" smtClean="0">
                <a:cs typeface="Arial" panose="020B0604020202020204" pitchFamily="34" charset="0"/>
              </a:rPr>
              <a:t>την παρουσία καταλυτών και άλλων παραγόντων.</a:t>
            </a:r>
          </a:p>
          <a:p>
            <a:pPr>
              <a:spcBef>
                <a:spcPts val="3000"/>
              </a:spcBef>
            </a:pP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28208351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116632"/>
            <a:ext cx="9144000" cy="1080120"/>
          </a:xfrm>
        </p:spPr>
        <p:txBody>
          <a:bodyPr>
            <a:normAutofit fontScale="90000"/>
          </a:bodyPr>
          <a:lstStyle/>
          <a:p>
            <a:pPr eaLnBrk="1" hangingPunct="1">
              <a:defRPr/>
            </a:pPr>
            <a:r>
              <a:rPr lang="el-GR" sz="4400" b="1" dirty="0" smtClean="0">
                <a:solidFill>
                  <a:schemeClr val="accent4">
                    <a:lumMod val="75000"/>
                  </a:schemeClr>
                </a:solidFill>
                <a:latin typeface="+mn-lt"/>
                <a:cs typeface="Arial" charset="0"/>
              </a:rPr>
              <a:t>Σταθερότητα βαφών στον υγρό καθαρισμό </a:t>
            </a:r>
            <a:r>
              <a:rPr lang="el-GR" sz="3600" b="0" dirty="0" smtClean="0">
                <a:solidFill>
                  <a:schemeClr val="accent4">
                    <a:lumMod val="75000"/>
                  </a:schemeClr>
                </a:solidFill>
                <a:latin typeface="+mn-lt"/>
                <a:cs typeface="Arial" charset="0"/>
              </a:rPr>
              <a:t>(1 από 2)</a:t>
            </a:r>
          </a:p>
        </p:txBody>
      </p:sp>
      <p:sp>
        <p:nvSpPr>
          <p:cNvPr id="78851" name="Content Placeholder 2"/>
          <p:cNvSpPr>
            <a:spLocks noGrp="1"/>
          </p:cNvSpPr>
          <p:nvPr>
            <p:ph idx="1"/>
          </p:nvPr>
        </p:nvSpPr>
        <p:spPr>
          <a:xfrm>
            <a:off x="467544" y="1700808"/>
            <a:ext cx="8229600" cy="4464496"/>
          </a:xfrm>
        </p:spPr>
        <p:txBody>
          <a:bodyPr/>
          <a:lstStyle/>
          <a:p>
            <a:pPr eaLnBrk="1" hangingPunct="1">
              <a:spcBef>
                <a:spcPts val="2400"/>
              </a:spcBef>
            </a:pPr>
            <a:r>
              <a:rPr lang="el-GR" sz="2400" dirty="0" smtClean="0">
                <a:cs typeface="Arial" panose="020B0604020202020204" pitchFamily="34" charset="0"/>
              </a:rPr>
              <a:t>Η σταθερότητα μιας βαφής στον καθαρισμό με νερό ή με οργανικούς διαλύτες καθορίζεται από:</a:t>
            </a:r>
          </a:p>
          <a:p>
            <a:pPr lvl="1" eaLnBrk="1" hangingPunct="1">
              <a:spcBef>
                <a:spcPts val="2400"/>
              </a:spcBef>
            </a:pPr>
            <a:r>
              <a:rPr lang="el-GR" sz="2400" dirty="0" smtClean="0">
                <a:cs typeface="Arial" panose="020B0604020202020204" pitchFamily="34" charset="0"/>
              </a:rPr>
              <a:t>τη δύναμη του δεσμού που αναπτύσσεται μεταξύ βαφής-ίνας,</a:t>
            </a:r>
          </a:p>
          <a:p>
            <a:pPr lvl="1" eaLnBrk="1" hangingPunct="1">
              <a:spcBef>
                <a:spcPts val="2400"/>
              </a:spcBef>
            </a:pPr>
            <a:r>
              <a:rPr lang="el-GR" sz="2400" dirty="0" smtClean="0">
                <a:cs typeface="Arial" panose="020B0604020202020204" pitchFamily="34" charset="0"/>
              </a:rPr>
              <a:t>το μέγεθος και το σχήμα της βαφής, (επηρεάζουν την ικανότητα διάλυσης στο νερό και σε άλλους διαλύτες), </a:t>
            </a:r>
          </a:p>
          <a:p>
            <a:pPr lvl="1" eaLnBrk="1" hangingPunct="1">
              <a:spcBef>
                <a:spcPts val="2400"/>
              </a:spcBef>
            </a:pPr>
            <a:r>
              <a:rPr lang="el-GR" sz="2400" dirty="0" smtClean="0">
                <a:cs typeface="Arial" panose="020B0604020202020204" pitchFamily="34" charset="0"/>
              </a:rPr>
              <a:t>την κατάσταση της βαφής στο υπόστρωμα (</a:t>
            </a:r>
            <a:r>
              <a:rPr lang="el-GR" sz="2400" dirty="0" err="1" smtClean="0">
                <a:cs typeface="Arial" panose="020B0604020202020204" pitchFamily="34" charset="0"/>
              </a:rPr>
              <a:t>μονοστρωματική</a:t>
            </a:r>
            <a:r>
              <a:rPr lang="el-GR" sz="2400" dirty="0" smtClean="0">
                <a:cs typeface="Arial" panose="020B0604020202020204" pitchFamily="34" charset="0"/>
              </a:rPr>
              <a:t> ή συσσωμάτωση μορίων της βαφής).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6989122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116632"/>
            <a:ext cx="9144000" cy="1080120"/>
          </a:xfrm>
        </p:spPr>
        <p:txBody>
          <a:bodyPr>
            <a:normAutofit fontScale="90000"/>
          </a:bodyPr>
          <a:lstStyle/>
          <a:p>
            <a:pPr eaLnBrk="1" hangingPunct="1">
              <a:defRPr/>
            </a:pPr>
            <a:r>
              <a:rPr lang="el-GR" sz="4400" b="1" dirty="0" smtClean="0">
                <a:solidFill>
                  <a:schemeClr val="accent4">
                    <a:lumMod val="75000"/>
                  </a:schemeClr>
                </a:solidFill>
                <a:cs typeface="Arial" charset="0"/>
              </a:rPr>
              <a:t>Σταθερότητα βαφών στον υγρό καθαρισμό </a:t>
            </a:r>
            <a:r>
              <a:rPr lang="el-GR" sz="3600" b="0" dirty="0" smtClean="0">
                <a:solidFill>
                  <a:schemeClr val="accent4">
                    <a:lumMod val="75000"/>
                  </a:schemeClr>
                </a:solidFill>
                <a:cs typeface="Arial" charset="0"/>
              </a:rPr>
              <a:t>(2 από 2)</a:t>
            </a:r>
            <a:endParaRPr lang="el-GR" sz="3600" b="0" dirty="0" smtClean="0">
              <a:solidFill>
                <a:schemeClr val="accent4">
                  <a:lumMod val="75000"/>
                </a:schemeClr>
              </a:solidFill>
              <a:latin typeface="+mn-lt"/>
            </a:endParaRPr>
          </a:p>
        </p:txBody>
      </p:sp>
      <p:sp>
        <p:nvSpPr>
          <p:cNvPr id="79875" name="Content Placeholder 2"/>
          <p:cNvSpPr>
            <a:spLocks noGrp="1"/>
          </p:cNvSpPr>
          <p:nvPr>
            <p:ph idx="1"/>
          </p:nvPr>
        </p:nvSpPr>
        <p:spPr>
          <a:xfrm>
            <a:off x="467544" y="1628800"/>
            <a:ext cx="8229600" cy="3888432"/>
          </a:xfrm>
        </p:spPr>
        <p:txBody>
          <a:bodyPr/>
          <a:lstStyle/>
          <a:p>
            <a:pPr lvl="1" eaLnBrk="1" hangingPunct="1">
              <a:spcBef>
                <a:spcPts val="2400"/>
              </a:spcBef>
            </a:pPr>
            <a:r>
              <a:rPr lang="el-GR" sz="2400" dirty="0" smtClean="0">
                <a:cs typeface="Arial" panose="020B0604020202020204" pitchFamily="34" charset="0"/>
              </a:rPr>
              <a:t>το </a:t>
            </a:r>
            <a:r>
              <a:rPr lang="en-US" sz="2400" dirty="0" smtClean="0">
                <a:cs typeface="Arial" panose="020B0604020202020204" pitchFamily="34" charset="0"/>
              </a:rPr>
              <a:t>pH</a:t>
            </a:r>
            <a:r>
              <a:rPr lang="el-GR" sz="2400" dirty="0" smtClean="0">
                <a:cs typeface="Arial" panose="020B0604020202020204" pitchFamily="34" charset="0"/>
              </a:rPr>
              <a:t> του διαλύματος του υγρού καθαρισμού, </a:t>
            </a:r>
          </a:p>
          <a:p>
            <a:pPr lvl="1" eaLnBrk="1" hangingPunct="1">
              <a:spcBef>
                <a:spcPts val="2400"/>
              </a:spcBef>
            </a:pPr>
            <a:r>
              <a:rPr lang="el-GR" sz="2400" dirty="0" smtClean="0">
                <a:cs typeface="Arial" panose="020B0604020202020204" pitchFamily="34" charset="0"/>
              </a:rPr>
              <a:t>τα συστατικά του διαλύματος υγρού καθαρισμού που ενισχύουν ή μειώνουν την έλξη μεταξύ βαφής και ίνας, </a:t>
            </a:r>
          </a:p>
          <a:p>
            <a:pPr lvl="1" eaLnBrk="1" hangingPunct="1">
              <a:spcBef>
                <a:spcPts val="2400"/>
              </a:spcBef>
            </a:pPr>
            <a:r>
              <a:rPr lang="el-GR" sz="2400" dirty="0" smtClean="0">
                <a:cs typeface="Arial" panose="020B0604020202020204" pitchFamily="34" charset="0"/>
              </a:rPr>
              <a:t>τη θερμοκρασία και τη διάρκεια της επέμβασης, </a:t>
            </a:r>
          </a:p>
          <a:p>
            <a:pPr lvl="1" eaLnBrk="1" hangingPunct="1">
              <a:spcBef>
                <a:spcPts val="2400"/>
              </a:spcBef>
            </a:pPr>
            <a:r>
              <a:rPr lang="el-GR" sz="2400" dirty="0" smtClean="0">
                <a:cs typeface="Arial" panose="020B0604020202020204" pitchFamily="34" charset="0"/>
              </a:rPr>
              <a:t>τη μηχανική συμπεριφορά κατά τη διάρκεια του υγρού καθαρισμού.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extLst>
      <p:ext uri="{BB962C8B-B14F-4D97-AF65-F5344CB8AC3E}">
        <p14:creationId xmlns:p14="http://schemas.microsoft.com/office/powerpoint/2010/main" val="1934277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rPr>
              <a:t>Σταθερότητα βαφών</a:t>
            </a:r>
          </a:p>
        </p:txBody>
      </p:sp>
      <p:sp>
        <p:nvSpPr>
          <p:cNvPr id="9219" name="Content Placeholder 2"/>
          <p:cNvSpPr>
            <a:spLocks noGrp="1"/>
          </p:cNvSpPr>
          <p:nvPr>
            <p:ph idx="1"/>
          </p:nvPr>
        </p:nvSpPr>
        <p:spPr/>
        <p:txBody>
          <a:bodyPr/>
          <a:lstStyle/>
          <a:p>
            <a:pPr eaLnBrk="1" hangingPunct="1">
              <a:spcBef>
                <a:spcPts val="575"/>
              </a:spcBef>
            </a:pPr>
            <a:r>
              <a:rPr lang="el-GR" sz="2400" dirty="0" smtClean="0">
                <a:cs typeface="Arial" panose="020B0604020202020204" pitchFamily="34" charset="0"/>
              </a:rPr>
              <a:t>Η σταθερότητα των φυσικών βαφών, η αντοχή στο φως και τις πλύσεις εξαρτάται από:</a:t>
            </a:r>
          </a:p>
          <a:p>
            <a:pPr marL="1279525" lvl="3" eaLnBrk="1" hangingPunct="1">
              <a:spcBef>
                <a:spcPts val="1800"/>
              </a:spcBef>
            </a:pPr>
            <a:r>
              <a:rPr lang="el-GR" sz="2400" dirty="0" smtClean="0">
                <a:cs typeface="Arial" panose="020B0604020202020204" pitchFamily="34" charset="0"/>
              </a:rPr>
              <a:t>την ποιότητα της βαφής</a:t>
            </a:r>
            <a:r>
              <a:rPr lang="en-US" sz="2400" dirty="0" smtClean="0">
                <a:cs typeface="Arial" panose="020B0604020202020204" pitchFamily="34" charset="0"/>
              </a:rPr>
              <a:t>,</a:t>
            </a:r>
            <a:endParaRPr lang="el-GR" sz="2400" dirty="0" smtClean="0">
              <a:cs typeface="Arial" panose="020B0604020202020204" pitchFamily="34" charset="0"/>
            </a:endParaRPr>
          </a:p>
          <a:p>
            <a:pPr marL="1279525" lvl="3" eaLnBrk="1" hangingPunct="1">
              <a:spcBef>
                <a:spcPts val="1800"/>
              </a:spcBef>
            </a:pPr>
            <a:r>
              <a:rPr lang="el-GR" sz="2400" dirty="0" smtClean="0">
                <a:cs typeface="Arial" panose="020B0604020202020204" pitchFamily="34" charset="0"/>
              </a:rPr>
              <a:t>το είδος των ινών</a:t>
            </a:r>
            <a:r>
              <a:rPr lang="en-US" sz="2400" dirty="0" smtClean="0">
                <a:cs typeface="Arial" panose="020B0604020202020204" pitchFamily="34" charset="0"/>
              </a:rPr>
              <a:t>,</a:t>
            </a:r>
            <a:endParaRPr lang="el-GR" sz="2400" dirty="0" smtClean="0">
              <a:cs typeface="Arial" panose="020B0604020202020204" pitchFamily="34" charset="0"/>
            </a:endParaRPr>
          </a:p>
          <a:p>
            <a:pPr marL="1279525" lvl="3" eaLnBrk="1" hangingPunct="1">
              <a:spcBef>
                <a:spcPts val="1800"/>
              </a:spcBef>
            </a:pPr>
            <a:r>
              <a:rPr lang="el-GR" sz="2400" dirty="0" smtClean="0">
                <a:cs typeface="Arial" panose="020B0604020202020204" pitchFamily="34" charset="0"/>
              </a:rPr>
              <a:t>την τεχνική εφαρμογής της βαφής</a:t>
            </a:r>
            <a:r>
              <a:rPr lang="en-US" sz="2400" dirty="0" smtClean="0">
                <a:cs typeface="Arial" panose="020B0604020202020204" pitchFamily="34" charset="0"/>
              </a:rPr>
              <a:t>.</a:t>
            </a:r>
            <a:r>
              <a:rPr lang="el-GR" sz="2400" dirty="0" smtClean="0">
                <a:cs typeface="Arial" panose="020B0604020202020204" pitchFamily="34" charset="0"/>
              </a:rPr>
              <a:t> </a:t>
            </a:r>
          </a:p>
          <a:p>
            <a:pPr eaLnBrk="1" hangingPunct="1">
              <a:spcBef>
                <a:spcPts val="3600"/>
              </a:spcBef>
            </a:pPr>
            <a:r>
              <a:rPr lang="el-GR" sz="2400" dirty="0" smtClean="0">
                <a:cs typeface="Arial" panose="020B0604020202020204" pitchFamily="34" charset="0"/>
              </a:rPr>
              <a:t>Οι φυσικές βαφές δεν είναι ανθεκτικές στο φως.</a:t>
            </a:r>
          </a:p>
          <a:p>
            <a:pPr eaLnBrk="1" hangingPunct="1">
              <a:buFont typeface="Wingdings" panose="05000000000000000000" pitchFamily="2" charset="2"/>
              <a:buNone/>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9339719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Αλλαγή χρώματος λόγω </a:t>
            </a:r>
            <a:r>
              <a:rPr lang="en-US" b="1" dirty="0" smtClean="0">
                <a:solidFill>
                  <a:schemeClr val="accent4">
                    <a:lumMod val="75000"/>
                  </a:schemeClr>
                </a:solidFill>
                <a:latin typeface="+mn-lt"/>
                <a:cs typeface="Arial" charset="0"/>
              </a:rPr>
              <a:t>pH</a:t>
            </a:r>
            <a:endParaRPr lang="el-GR" b="1" dirty="0" smtClean="0">
              <a:solidFill>
                <a:schemeClr val="accent4">
                  <a:lumMod val="75000"/>
                </a:schemeClr>
              </a:solidFill>
              <a:latin typeface="+mn-lt"/>
              <a:cs typeface="Arial" charset="0"/>
            </a:endParaRPr>
          </a:p>
        </p:txBody>
      </p:sp>
      <p:sp>
        <p:nvSpPr>
          <p:cNvPr id="80899" name="Content Placeholder 2"/>
          <p:cNvSpPr>
            <a:spLocks noGrp="1"/>
          </p:cNvSpPr>
          <p:nvPr>
            <p:ph idx="1"/>
          </p:nvPr>
        </p:nvSpPr>
        <p:spPr/>
        <p:txBody>
          <a:bodyPr/>
          <a:lstStyle/>
          <a:p>
            <a:pPr eaLnBrk="1" hangingPunct="1">
              <a:spcBef>
                <a:spcPts val="3000"/>
              </a:spcBef>
            </a:pPr>
            <a:r>
              <a:rPr lang="el-GR" sz="2400" dirty="0" smtClean="0">
                <a:cs typeface="Arial" panose="020B0604020202020204" pitchFamily="34" charset="0"/>
              </a:rPr>
              <a:t>Κατά τη διάρκεια του υγρού καθαρισμού, οι βαφές εκτός από το να «τρέξουν» μπορούν επίσης να αλλάξουν χρώμα.</a:t>
            </a:r>
          </a:p>
          <a:p>
            <a:pPr eaLnBrk="1" hangingPunct="1">
              <a:spcBef>
                <a:spcPts val="3000"/>
              </a:spcBef>
            </a:pPr>
            <a:r>
              <a:rPr lang="el-GR" sz="2400" dirty="0" smtClean="0">
                <a:cs typeface="Arial" panose="020B0604020202020204" pitchFamily="34" charset="0"/>
              </a:rPr>
              <a:t>Η αλλαγή χρώματος δε συνοδεύεται πάντα από το «τρέξιμο» της βαφής.</a:t>
            </a:r>
          </a:p>
          <a:p>
            <a:pPr eaLnBrk="1" hangingPunct="1">
              <a:spcBef>
                <a:spcPts val="3000"/>
              </a:spcBef>
            </a:pPr>
            <a:r>
              <a:rPr lang="el-GR" sz="2400" dirty="0" smtClean="0">
                <a:cs typeface="Arial" panose="020B0604020202020204" pitchFamily="34" charset="0"/>
              </a:rPr>
              <a:t>Ο λόγος της αλλαγής του χρώματος είναι η τροποποίηση της χρωμοφόρας δομής της βαφής καθώς το </a:t>
            </a:r>
            <a:r>
              <a:rPr lang="en-US" sz="2400" dirty="0" smtClean="0">
                <a:cs typeface="Arial" panose="020B0604020202020204" pitchFamily="34" charset="0"/>
              </a:rPr>
              <a:t>pH</a:t>
            </a:r>
            <a:r>
              <a:rPr lang="el-GR" sz="2400" dirty="0" smtClean="0">
                <a:cs typeface="Arial" panose="020B0604020202020204" pitchFamily="34" charset="0"/>
              </a:rPr>
              <a:t> ποικίλει. </a:t>
            </a:r>
          </a:p>
          <a:p>
            <a:pPr eaLnBrk="1" hangingPunct="1">
              <a:buFont typeface="Courier New" panose="02070309020205020404" pitchFamily="49" charset="0"/>
              <a:buChar char="o"/>
            </a:pPr>
            <a:endParaRPr lang="el-GR" dirty="0" smtClean="0">
              <a:cs typeface="Arial"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39006651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Βαφές σε αρχαιολογικό περιβάλλον</a:t>
            </a:r>
          </a:p>
        </p:txBody>
      </p:sp>
      <p:sp>
        <p:nvSpPr>
          <p:cNvPr id="81923" name="Content Placeholder 2"/>
          <p:cNvSpPr>
            <a:spLocks noGrp="1"/>
          </p:cNvSpPr>
          <p:nvPr>
            <p:ph idx="1"/>
          </p:nvPr>
        </p:nvSpPr>
        <p:spPr/>
        <p:txBody>
          <a:bodyPr/>
          <a:lstStyle/>
          <a:p>
            <a:pPr eaLnBrk="1" hangingPunct="1">
              <a:spcBef>
                <a:spcPts val="3000"/>
              </a:spcBef>
            </a:pPr>
            <a:r>
              <a:rPr lang="el-GR" sz="2400" dirty="0" smtClean="0">
                <a:cs typeface="Arial" panose="020B0604020202020204" pitchFamily="34" charset="0"/>
              </a:rPr>
              <a:t>Οι βαφές και οι οργανικές χρωστικές υφίστανται φθορά σε συνθήκες ταφής με υψηλά ποσοστά θερμοκρασίας και υγρασίας.</a:t>
            </a:r>
          </a:p>
          <a:p>
            <a:pPr eaLnBrk="1" hangingPunct="1">
              <a:spcBef>
                <a:spcPts val="3000"/>
              </a:spcBef>
            </a:pPr>
            <a:r>
              <a:rPr lang="el-GR" sz="2400" dirty="0" smtClean="0">
                <a:cs typeface="Arial" panose="020B0604020202020204" pitchFamily="34" charset="0"/>
              </a:rPr>
              <a:t>Η πιο συνηθισμένη φθορά είναι η αλλαγή χρώματος στις βαφές </a:t>
            </a:r>
            <a:r>
              <a:rPr lang="el-GR" sz="2400" dirty="0" err="1" smtClean="0">
                <a:cs typeface="Arial" panose="020B0604020202020204" pitchFamily="34" charset="0"/>
              </a:rPr>
              <a:t>πρόστυψης</a:t>
            </a:r>
            <a:r>
              <a:rPr lang="el-GR" sz="2400" dirty="0" smtClean="0">
                <a:cs typeface="Arial" panose="020B0604020202020204" pitchFamily="34" charset="0"/>
              </a:rPr>
              <a:t>, λόγω ανταλλαγής ιόντων μετάλλων με το έδαφος.</a:t>
            </a:r>
          </a:p>
          <a:p>
            <a:pPr eaLnBrk="1" hangingPunct="1">
              <a:spcBef>
                <a:spcPts val="3000"/>
              </a:spcBef>
            </a:pPr>
            <a:r>
              <a:rPr lang="el-GR" sz="2400" dirty="0" smtClean="0">
                <a:cs typeface="Arial" panose="020B0604020202020204" pitchFamily="34" charset="0"/>
              </a:rPr>
              <a:t>Η διατήρηση ή όχι του χρώματος εξαρτάται από τη χημική σύσταση, τη μορφή της βαφής, την παρουσία άλλων υλικών στην ίνα και τις συνθήκες ταφής.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extLst>
      <p:ext uri="{BB962C8B-B14F-4D97-AF65-F5344CB8AC3E}">
        <p14:creationId xmlns:p14="http://schemas.microsoft.com/office/powerpoint/2010/main" val="7865641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r>
              <a:rPr lang="el-GR" altLang="el-GR" dirty="0" smtClean="0"/>
              <a:t>Βιβλιογραφία </a:t>
            </a:r>
            <a:r>
              <a:rPr lang="el-GR" altLang="el-GR" sz="3200" b="0" dirty="0" smtClean="0"/>
              <a:t>(1 από 2)</a:t>
            </a:r>
            <a:endParaRPr lang="el-GR" altLang="el-GR" b="0" dirty="0" smtClean="0"/>
          </a:p>
        </p:txBody>
      </p:sp>
      <p:sp>
        <p:nvSpPr>
          <p:cNvPr id="3" name="2 - Θέση περιεχομένου"/>
          <p:cNvSpPr>
            <a:spLocks noGrp="1"/>
          </p:cNvSpPr>
          <p:nvPr>
            <p:ph idx="1"/>
          </p:nvPr>
        </p:nvSpPr>
        <p:spPr/>
        <p:txBody>
          <a:bodyPr rtlCol="0">
            <a:normAutofit fontScale="70000" lnSpcReduction="20000"/>
          </a:bodyPr>
          <a:lstStyle/>
          <a:p>
            <a:pPr marL="360000" fontAlgn="auto">
              <a:spcBef>
                <a:spcPts val="1200"/>
              </a:spcBef>
              <a:spcAft>
                <a:spcPts val="0"/>
              </a:spcAft>
              <a:buFont typeface="Arial" pitchFamily="34" charset="0"/>
              <a:buChar char="•"/>
              <a:defRPr/>
            </a:pPr>
            <a:r>
              <a:rPr lang="en-US" dirty="0" err="1" smtClean="0"/>
              <a:t>Arney</a:t>
            </a:r>
            <a:r>
              <a:rPr lang="en-US" dirty="0" smtClean="0"/>
              <a:t> J. S., Jacobs A. J. and Newman R. (1979), The Influence of Oxygen on the Fading of Organic Colorants. A.I.C. Journal Vol. 18, No 2, 108-117.</a:t>
            </a:r>
            <a:endParaRPr lang="el-GR" dirty="0" smtClean="0"/>
          </a:p>
          <a:p>
            <a:pPr marL="360000" fontAlgn="auto">
              <a:spcBef>
                <a:spcPts val="1200"/>
              </a:spcBef>
              <a:spcAft>
                <a:spcPts val="0"/>
              </a:spcAft>
              <a:buFont typeface="Arial" pitchFamily="34" charset="0"/>
              <a:buChar char="•"/>
              <a:defRPr/>
            </a:pPr>
            <a:r>
              <a:rPr lang="en-US" dirty="0" err="1" smtClean="0"/>
              <a:t>Cardon</a:t>
            </a:r>
            <a:r>
              <a:rPr lang="en-US" dirty="0" smtClean="0"/>
              <a:t>, D. (2007), Natural Dyes - Sources, Tradition, Technology, Science. Archetype Publications Ltd., London. </a:t>
            </a:r>
            <a:endParaRPr lang="el-GR" dirty="0" smtClean="0"/>
          </a:p>
          <a:p>
            <a:pPr marL="360000" fontAlgn="auto">
              <a:spcBef>
                <a:spcPts val="1200"/>
              </a:spcBef>
              <a:spcAft>
                <a:spcPts val="0"/>
              </a:spcAft>
              <a:buFont typeface="Arial" pitchFamily="34" charset="0"/>
              <a:buChar char="•"/>
              <a:defRPr/>
            </a:pPr>
            <a:r>
              <a:rPr lang="en-US" dirty="0" smtClean="0"/>
              <a:t>Crew, P. C. (1982), The Influence of Mordant on the Light fastness of Yellow Natural Dyes. A.I.C. Journal Vol. 21, No 2, 43-53. </a:t>
            </a:r>
            <a:endParaRPr lang="el-GR" dirty="0" smtClean="0"/>
          </a:p>
          <a:p>
            <a:pPr marL="360000" fontAlgn="auto">
              <a:spcBef>
                <a:spcPts val="1200"/>
              </a:spcBef>
              <a:spcAft>
                <a:spcPts val="0"/>
              </a:spcAft>
              <a:buFont typeface="Arial" pitchFamily="34" charset="0"/>
              <a:buChar char="•"/>
              <a:defRPr/>
            </a:pPr>
            <a:r>
              <a:rPr lang="en-US" dirty="0" err="1" smtClean="0"/>
              <a:t>Fereday</a:t>
            </a:r>
            <a:r>
              <a:rPr lang="en-US" dirty="0" smtClean="0"/>
              <a:t>, G. (2003), Natural Dyes, British Museum Press: London.</a:t>
            </a:r>
            <a:endParaRPr lang="el-GR" dirty="0" smtClean="0"/>
          </a:p>
          <a:p>
            <a:pPr marL="360000" fontAlgn="auto">
              <a:spcBef>
                <a:spcPts val="1200"/>
              </a:spcBef>
              <a:spcAft>
                <a:spcPts val="0"/>
              </a:spcAft>
              <a:buFont typeface="Arial" pitchFamily="34" charset="0"/>
              <a:buChar char="•"/>
              <a:defRPr/>
            </a:pPr>
            <a:r>
              <a:rPr lang="en-US" dirty="0" err="1" smtClean="0"/>
              <a:t>Hofenk</a:t>
            </a:r>
            <a:r>
              <a:rPr lang="en-US" dirty="0" smtClean="0"/>
              <a:t> de </a:t>
            </a:r>
            <a:r>
              <a:rPr lang="en-US" dirty="0" err="1" smtClean="0"/>
              <a:t>Graaf</a:t>
            </a:r>
            <a:r>
              <a:rPr lang="en-US" dirty="0" smtClean="0"/>
              <a:t>, J.H. and </a:t>
            </a:r>
            <a:r>
              <a:rPr lang="en-US" dirty="0" err="1" smtClean="0"/>
              <a:t>Roelofs</a:t>
            </a:r>
            <a:r>
              <a:rPr lang="en-US" dirty="0" smtClean="0"/>
              <a:t>, </a:t>
            </a:r>
            <a:r>
              <a:rPr lang="en-US" dirty="0" err="1" smtClean="0"/>
              <a:t>W.G.Th</a:t>
            </a:r>
            <a:r>
              <a:rPr lang="en-US" dirty="0" smtClean="0"/>
              <a:t>. (1972), On the occurrence of red dyestuffs in textile materials from the period 1450-1600. Origin, chemical constitution, identification. ICOM 3</a:t>
            </a:r>
            <a:r>
              <a:rPr lang="en-US" baseline="30000" dirty="0" smtClean="0"/>
              <a:t>rd </a:t>
            </a:r>
            <a:r>
              <a:rPr lang="en-US" dirty="0" smtClean="0"/>
              <a:t>Triennial Meeting, Madrid.</a:t>
            </a:r>
            <a:endParaRPr lang="el-GR" dirty="0" smtClean="0"/>
          </a:p>
          <a:p>
            <a:pPr marL="360000" fontAlgn="auto">
              <a:spcBef>
                <a:spcPts val="1200"/>
              </a:spcBef>
              <a:spcAft>
                <a:spcPts val="0"/>
              </a:spcAft>
              <a:buFont typeface="Arial" pitchFamily="34" charset="0"/>
              <a:buChar char="•"/>
              <a:defRPr/>
            </a:pPr>
            <a:r>
              <a:rPr lang="en-US" dirty="0" err="1" smtClean="0"/>
              <a:t>Hofenk</a:t>
            </a:r>
            <a:r>
              <a:rPr lang="en-US" dirty="0" smtClean="0"/>
              <a:t> de </a:t>
            </a:r>
            <a:r>
              <a:rPr lang="en-US" dirty="0" err="1" smtClean="0"/>
              <a:t>Graaf</a:t>
            </a:r>
            <a:r>
              <a:rPr lang="en-US" dirty="0" smtClean="0"/>
              <a:t>, J.H. and </a:t>
            </a:r>
            <a:r>
              <a:rPr lang="en-US" dirty="0" err="1" smtClean="0"/>
              <a:t>Roelofs</a:t>
            </a:r>
            <a:r>
              <a:rPr lang="en-US" dirty="0" smtClean="0"/>
              <a:t>, </a:t>
            </a:r>
            <a:r>
              <a:rPr lang="en-US" dirty="0" err="1" smtClean="0"/>
              <a:t>W.G.Th</a:t>
            </a:r>
            <a:r>
              <a:rPr lang="en-US" dirty="0" smtClean="0"/>
              <a:t>. (1978), The analysis of </a:t>
            </a:r>
            <a:r>
              <a:rPr lang="en-US" dirty="0" err="1" smtClean="0"/>
              <a:t>flavonoids</a:t>
            </a:r>
            <a:r>
              <a:rPr lang="en-US" dirty="0" smtClean="0"/>
              <a:t> in natural yellow dyestuffs occurring in ancient textiles». ICOM 5</a:t>
            </a:r>
            <a:r>
              <a:rPr lang="en-US" baseline="30000" dirty="0" smtClean="0"/>
              <a:t>th </a:t>
            </a:r>
            <a:r>
              <a:rPr lang="en-US" dirty="0" smtClean="0"/>
              <a:t>Triennial Meeting, Zagreb.</a:t>
            </a:r>
            <a:endParaRPr lang="el-GR" dirty="0" smtClean="0"/>
          </a:p>
          <a:p>
            <a:pPr marL="360000" fontAlgn="auto">
              <a:spcBef>
                <a:spcPts val="1200"/>
              </a:spcBef>
              <a:spcAft>
                <a:spcPts val="0"/>
              </a:spcAft>
              <a:buFont typeface="Arial" pitchFamily="34" charset="0"/>
              <a:buChar char="•"/>
              <a:defRPr/>
            </a:pPr>
            <a:endParaRPr lang="el-GR" dirty="0"/>
          </a:p>
        </p:txBody>
      </p:sp>
      <p:sp>
        <p:nvSpPr>
          <p:cNvPr id="4" name="3 - Θέση αριθμού διαφάνειας"/>
          <p:cNvSpPr>
            <a:spLocks noGrp="1"/>
          </p:cNvSpPr>
          <p:nvPr>
            <p:ph type="sldNum" sz="quarter" idx="12"/>
          </p:nvPr>
        </p:nvSpPr>
        <p:spPr/>
        <p:txBody>
          <a:bodyPr/>
          <a:lstStyle/>
          <a:p>
            <a:pPr>
              <a:defRPr/>
            </a:pPr>
            <a:fld id="{764A5D7B-E044-4DFC-87ED-660B9CFBEC43}" type="slidenum">
              <a:rPr lang="el-GR">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val="32818286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ltLang="el-GR" dirty="0" smtClean="0"/>
              <a:t>Βιβλιογραφία </a:t>
            </a:r>
            <a:r>
              <a:rPr lang="el-GR" altLang="el-GR" sz="3200" b="0" dirty="0" smtClean="0"/>
              <a:t>(2 από 2)</a:t>
            </a:r>
            <a:endParaRPr lang="el-GR" altLang="el-GR" b="0" dirty="0" smtClean="0"/>
          </a:p>
        </p:txBody>
      </p:sp>
      <p:sp>
        <p:nvSpPr>
          <p:cNvPr id="3" name="2 - Θέση περιεχομένου"/>
          <p:cNvSpPr>
            <a:spLocks noGrp="1"/>
          </p:cNvSpPr>
          <p:nvPr>
            <p:ph idx="1"/>
          </p:nvPr>
        </p:nvSpPr>
        <p:spPr/>
        <p:txBody>
          <a:bodyPr rtlCol="0">
            <a:normAutofit fontScale="70000" lnSpcReduction="20000"/>
          </a:bodyPr>
          <a:lstStyle/>
          <a:p>
            <a:pPr fontAlgn="auto">
              <a:spcBef>
                <a:spcPts val="1200"/>
              </a:spcBef>
              <a:spcAft>
                <a:spcPts val="0"/>
              </a:spcAft>
              <a:buFont typeface="Arial" pitchFamily="34" charset="0"/>
              <a:buChar char="•"/>
              <a:defRPr/>
            </a:pPr>
            <a:r>
              <a:rPr lang="en-US" dirty="0" smtClean="0"/>
              <a:t>Green, L.R. and Daniels, V. (1990), Identification of </a:t>
            </a:r>
            <a:r>
              <a:rPr lang="en-US" dirty="0" err="1" smtClean="0"/>
              <a:t>mordants</a:t>
            </a:r>
            <a:r>
              <a:rPr lang="en-US" dirty="0" smtClean="0"/>
              <a:t> </a:t>
            </a:r>
            <a:r>
              <a:rPr lang="el-GR" dirty="0" smtClean="0"/>
              <a:t>από</a:t>
            </a:r>
            <a:r>
              <a:rPr lang="en-US" dirty="0" smtClean="0"/>
              <a:t> using analytical techniques, in Walton Rogers P. (</a:t>
            </a:r>
            <a:r>
              <a:rPr lang="en-US" dirty="0" err="1" smtClean="0"/>
              <a:t>ed</a:t>
            </a:r>
            <a:r>
              <a:rPr lang="en-US" dirty="0" smtClean="0"/>
              <a:t>), Dyes in History and Archaeology, papers presented at the 9</a:t>
            </a:r>
            <a:r>
              <a:rPr lang="en-US" baseline="30000" dirty="0" smtClean="0"/>
              <a:t>th</a:t>
            </a:r>
            <a:r>
              <a:rPr lang="en-US" dirty="0" smtClean="0"/>
              <a:t> annual meeting, York 1990. Textile Research Associates: York.</a:t>
            </a:r>
            <a:endParaRPr lang="el-GR" dirty="0" smtClean="0"/>
          </a:p>
          <a:p>
            <a:pPr fontAlgn="auto">
              <a:spcBef>
                <a:spcPts val="1200"/>
              </a:spcBef>
              <a:spcAft>
                <a:spcPts val="0"/>
              </a:spcAft>
              <a:buFont typeface="Arial" pitchFamily="34" charset="0"/>
              <a:buChar char="•"/>
              <a:defRPr/>
            </a:pPr>
            <a:r>
              <a:rPr lang="en-US" dirty="0" err="1" smtClean="0"/>
              <a:t>Melo</a:t>
            </a:r>
            <a:r>
              <a:rPr lang="en-US" dirty="0" smtClean="0"/>
              <a:t>, M. J. (2009), History of Natural Dyes in the Ancient Mediterranean World. In T. </a:t>
            </a:r>
            <a:r>
              <a:rPr lang="en-US" dirty="0" err="1" smtClean="0"/>
              <a:t>Bechtold</a:t>
            </a:r>
            <a:r>
              <a:rPr lang="en-US" dirty="0" smtClean="0"/>
              <a:t>, T. and </a:t>
            </a:r>
            <a:r>
              <a:rPr lang="en-US" dirty="0" err="1" smtClean="0"/>
              <a:t>Mussak</a:t>
            </a:r>
            <a:r>
              <a:rPr lang="en-US" dirty="0" smtClean="0"/>
              <a:t> R, (</a:t>
            </a:r>
            <a:r>
              <a:rPr lang="en-US" dirty="0" err="1" smtClean="0"/>
              <a:t>eds</a:t>
            </a:r>
            <a:r>
              <a:rPr lang="en-US" dirty="0" smtClean="0"/>
              <a:t>), (2009), Handbook of Natural colorants, Wiley Series in Renewable Resources, Wiley. </a:t>
            </a:r>
            <a:endParaRPr lang="el-GR" dirty="0" smtClean="0"/>
          </a:p>
          <a:p>
            <a:pPr fontAlgn="auto">
              <a:spcBef>
                <a:spcPts val="1200"/>
              </a:spcBef>
              <a:spcAft>
                <a:spcPts val="0"/>
              </a:spcAft>
              <a:buFont typeface="Arial" pitchFamily="34" charset="0"/>
              <a:buChar char="•"/>
              <a:defRPr/>
            </a:pPr>
            <a:r>
              <a:rPr lang="en-US" dirty="0" smtClean="0"/>
              <a:t>Natural Dyes and Pigments in the Mediterranean Area, </a:t>
            </a:r>
            <a:r>
              <a:rPr lang="el-GR" dirty="0" err="1" smtClean="0"/>
              <a:t>Διαθεσιμο</a:t>
            </a:r>
            <a:r>
              <a:rPr lang="el-GR" dirty="0" smtClean="0"/>
              <a:t> στο: </a:t>
            </a:r>
            <a:r>
              <a:rPr lang="en-US" dirty="0" smtClean="0">
                <a:hlinkClick r:id="rId2"/>
              </a:rPr>
              <a:t>www.medcoloutech.org</a:t>
            </a:r>
            <a:r>
              <a:rPr lang="en-US" dirty="0" smtClean="0"/>
              <a:t> </a:t>
            </a:r>
            <a:endParaRPr lang="el-GR" dirty="0" smtClean="0"/>
          </a:p>
          <a:p>
            <a:pPr fontAlgn="auto">
              <a:spcBef>
                <a:spcPts val="1200"/>
              </a:spcBef>
              <a:spcAft>
                <a:spcPts val="0"/>
              </a:spcAft>
              <a:buFont typeface="Arial" pitchFamily="34" charset="0"/>
              <a:buChar char="•"/>
              <a:defRPr/>
            </a:pPr>
            <a:r>
              <a:rPr lang="en-US" dirty="0" err="1" smtClean="0"/>
              <a:t>Padfield</a:t>
            </a:r>
            <a:r>
              <a:rPr lang="en-US" dirty="0" smtClean="0"/>
              <a:t>, T. and </a:t>
            </a:r>
            <a:r>
              <a:rPr lang="en-US" dirty="0" err="1" smtClean="0"/>
              <a:t>Landi</a:t>
            </a:r>
            <a:r>
              <a:rPr lang="en-US" dirty="0" smtClean="0"/>
              <a:t>, Sh. (1961), The fastness to light of the natural dyes. Studies in Conservation, 11, 181-198. </a:t>
            </a:r>
            <a:endParaRPr lang="el-GR" dirty="0" smtClean="0"/>
          </a:p>
          <a:p>
            <a:pPr fontAlgn="auto">
              <a:spcBef>
                <a:spcPts val="1200"/>
              </a:spcBef>
              <a:spcAft>
                <a:spcPts val="0"/>
              </a:spcAft>
              <a:buFont typeface="Arial" pitchFamily="34" charset="0"/>
              <a:buChar char="•"/>
              <a:defRPr/>
            </a:pPr>
            <a:r>
              <a:rPr lang="en-US" dirty="0" err="1" smtClean="0"/>
              <a:t>Wouters</a:t>
            </a:r>
            <a:r>
              <a:rPr lang="en-US" dirty="0" smtClean="0"/>
              <a:t>, J. (1985), High performance liquid chromatography of </a:t>
            </a:r>
            <a:r>
              <a:rPr lang="en-US" dirty="0" err="1" smtClean="0"/>
              <a:t>anthraquinones</a:t>
            </a:r>
            <a:r>
              <a:rPr lang="en-US" dirty="0" smtClean="0"/>
              <a:t>: analysis of plant and insect extracts and dyed textiles. Studies in Conservation, 30, 119-128.</a:t>
            </a:r>
            <a:endParaRPr lang="el-GR" dirty="0" smtClean="0"/>
          </a:p>
          <a:p>
            <a:pPr fontAlgn="auto">
              <a:spcAft>
                <a:spcPts val="0"/>
              </a:spcAft>
              <a:buFont typeface="Arial" pitchFamily="34" charset="0"/>
              <a:buChar char="•"/>
              <a:defRPr/>
            </a:pPr>
            <a:endParaRPr lang="el-GR" dirty="0"/>
          </a:p>
        </p:txBody>
      </p:sp>
      <p:sp>
        <p:nvSpPr>
          <p:cNvPr id="4" name="3 - Θέση αριθμού διαφάνειας"/>
          <p:cNvSpPr>
            <a:spLocks noGrp="1"/>
          </p:cNvSpPr>
          <p:nvPr>
            <p:ph type="sldNum" sz="quarter" idx="12"/>
          </p:nvPr>
        </p:nvSpPr>
        <p:spPr/>
        <p:txBody>
          <a:bodyPr/>
          <a:lstStyle/>
          <a:p>
            <a:pPr>
              <a:defRPr/>
            </a:pPr>
            <a:fld id="{A6A54C71-185C-4AD3-BF68-7ADE7A340FFC}" type="slidenum">
              <a:rPr lang="el-GR">
                <a:solidFill>
                  <a:prstClr val="black"/>
                </a:solidFill>
              </a:rPr>
              <a:pPr>
                <a:defRPr/>
              </a:pPr>
              <a:t>82</a:t>
            </a:fld>
            <a:endParaRPr lang="el-GR">
              <a:solidFill>
                <a:prstClr val="black"/>
              </a:solidFill>
            </a:endParaRPr>
          </a:p>
        </p:txBody>
      </p:sp>
    </p:spTree>
    <p:extLst>
      <p:ext uri="{BB962C8B-B14F-4D97-AF65-F5344CB8AC3E}">
        <p14:creationId xmlns:p14="http://schemas.microsoft.com/office/powerpoint/2010/main" val="19616629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8</a:t>
            </a:r>
            <a:r>
              <a:rPr lang="en-US" sz="2000" dirty="0" smtClean="0"/>
              <a:t>:</a:t>
            </a:r>
            <a:r>
              <a:rPr lang="el-GR" sz="2000" dirty="0"/>
              <a:t> Βαφές – Βαφική – Φθορά βαφών».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2515039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1081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solidFill>
                  <a:schemeClr val="accent4">
                    <a:lumMod val="75000"/>
                  </a:schemeClr>
                </a:solidFill>
                <a:cs typeface="Arial" charset="0"/>
              </a:rPr>
              <a:t>Συνθετικές </a:t>
            </a:r>
            <a:r>
              <a:rPr lang="el-GR" dirty="0" smtClean="0">
                <a:solidFill>
                  <a:schemeClr val="accent4">
                    <a:lumMod val="75000"/>
                  </a:schemeClr>
                </a:solidFill>
                <a:cs typeface="Arial" charset="0"/>
              </a:rPr>
              <a:t>βαφές</a:t>
            </a:r>
            <a:endParaRPr lang="el-GR" dirty="0"/>
          </a:p>
        </p:txBody>
      </p:sp>
      <p:sp>
        <p:nvSpPr>
          <p:cNvPr id="10242" name="Content Placeholder 2"/>
          <p:cNvSpPr>
            <a:spLocks noGrp="1"/>
          </p:cNvSpPr>
          <p:nvPr>
            <p:ph idx="1"/>
          </p:nvPr>
        </p:nvSpPr>
        <p:spPr/>
        <p:txBody>
          <a:bodyPr/>
          <a:lstStyle/>
          <a:p>
            <a:pPr eaLnBrk="1" hangingPunct="1">
              <a:spcBef>
                <a:spcPts val="2400"/>
              </a:spcBef>
            </a:pPr>
            <a:r>
              <a:rPr lang="el-GR" sz="2400" dirty="0" smtClean="0">
                <a:cs typeface="Arial" panose="020B0604020202020204" pitchFamily="34" charset="0"/>
              </a:rPr>
              <a:t>Με την εμφάνιση των τεχνητών ινών δημιουργήθηκε η ανάγκη δημιουργίας νέας κατηγορίας βαφών για να βάψουν τις ίνες αυτές.</a:t>
            </a:r>
          </a:p>
          <a:p>
            <a:pPr eaLnBrk="1" hangingPunct="1">
              <a:spcBef>
                <a:spcPts val="2400"/>
              </a:spcBef>
            </a:pPr>
            <a:r>
              <a:rPr lang="el-GR" sz="2400" dirty="0" smtClean="0">
                <a:cs typeface="Arial" panose="020B0604020202020204" pitchFamily="34" charset="0"/>
              </a:rPr>
              <a:t>Οι τεχνητές ίνες λόγω υψηλής τους κρυσταλλικότητας δεν απορροφούν το νερό και κατά συνέπεια ούτε τις φυσικές βαφές που διαλύονται στο νερό.  </a:t>
            </a:r>
          </a:p>
          <a:p>
            <a:pPr eaLnBrk="1" hangingPunct="1">
              <a:spcBef>
                <a:spcPts val="2400"/>
              </a:spcBef>
            </a:pPr>
            <a:r>
              <a:rPr lang="el-GR" sz="2400" dirty="0" smtClean="0">
                <a:cs typeface="Arial" panose="020B0604020202020204" pitchFamily="34" charset="0"/>
              </a:rPr>
              <a:t>Από το 19</a:t>
            </a:r>
            <a:r>
              <a:rPr lang="el-GR" sz="2400" baseline="30000" dirty="0" smtClean="0">
                <a:cs typeface="Arial" panose="020B0604020202020204" pitchFamily="34" charset="0"/>
              </a:rPr>
              <a:t>ο</a:t>
            </a:r>
            <a:r>
              <a:rPr lang="el-GR" sz="2400" dirty="0" smtClean="0">
                <a:cs typeface="Arial" panose="020B0604020202020204" pitchFamily="34" charset="0"/>
              </a:rPr>
              <a:t> αιώνα και μετά οι φυσικές βαφές έχουν αντικατασταθεί σταδιακά από τις συνθετικές, που είναι ευκολότερες στη χρήση και έχουν μεγαλύτερη αντοχή στο φως και τις πλύσεις.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8658282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96228b6f10ba5abbbaaf42cc5ab52af7299d"/>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29</TotalTime>
  <Words>5299</Words>
  <Application>Microsoft Office PowerPoint</Application>
  <PresentationFormat>On-screen Show (4:3)</PresentationFormat>
  <Paragraphs>625</Paragraphs>
  <Slides>90</Slides>
  <Notes>21</Notes>
  <HiddenSlides>0</HiddenSlides>
  <MMClips>0</MMClips>
  <ScaleCrop>false</ScaleCrop>
  <HeadingPairs>
    <vt:vector size="4" baseType="variant">
      <vt:variant>
        <vt:lpstr>Theme</vt:lpstr>
      </vt:variant>
      <vt:variant>
        <vt:i4>2</vt:i4>
      </vt:variant>
      <vt:variant>
        <vt:lpstr>Slide Titles</vt:lpstr>
      </vt:variant>
      <vt:variant>
        <vt:i4>90</vt:i4>
      </vt:variant>
    </vt:vector>
  </HeadingPairs>
  <TitlesOfParts>
    <vt:vector size="92" baseType="lpstr">
      <vt:lpstr>template</vt:lpstr>
      <vt:lpstr>OC_template_updated</vt:lpstr>
      <vt:lpstr>Συντήρηση Υφάσματος (Θ)</vt:lpstr>
      <vt:lpstr>1. Βαφές</vt:lpstr>
      <vt:lpstr>Φυσικές βαφές</vt:lpstr>
      <vt:lpstr>Indigo</vt:lpstr>
      <vt:lpstr>Tyrian Purple</vt:lpstr>
      <vt:lpstr>Στερεωτικά </vt:lpstr>
      <vt:lpstr>Ριζάρι</vt:lpstr>
      <vt:lpstr>Σταθερότητα βαφών</vt:lpstr>
      <vt:lpstr>Συνθετικές βαφές</vt:lpstr>
      <vt:lpstr>Οι κυριότερες πρώτες ύλες για την παραγωγή των βαφών (1 από 2)</vt:lpstr>
      <vt:lpstr>Οι κυριότερες πρώτες ύλες για την παραγωγή των βαφών (2 από 2)</vt:lpstr>
      <vt:lpstr>Τεχνικές βαφής (1 από 2)</vt:lpstr>
      <vt:lpstr>Τεχνικές βαφής (2 από 2)</vt:lpstr>
      <vt:lpstr>Ιδιότητες των βαφών</vt:lpstr>
      <vt:lpstr>Χρώμα (1 από 2)</vt:lpstr>
      <vt:lpstr>Απορροφούμενο φως</vt:lpstr>
      <vt:lpstr>Χρώμα (2 από 2)</vt:lpstr>
      <vt:lpstr>Χρωμοφόρες ομάδες</vt:lpstr>
      <vt:lpstr>Παραδείγματα χημικής δομής βαφών</vt:lpstr>
      <vt:lpstr>Αυξόχρωμες ομάδες </vt:lpstr>
      <vt:lpstr>Οπτικές ιδιότητες υφασμάτων  (1 από 2)</vt:lpstr>
      <vt:lpstr>Οπτικές ιδιότητες υφασμάτων  (2 από 2)</vt:lpstr>
      <vt:lpstr>Αλληλεπίδραση φωτός με τις ίνες</vt:lpstr>
      <vt:lpstr>Εφαρμογή βαφών</vt:lpstr>
      <vt:lpstr>Επίδραση της θερμοκρασίας  (1 από 2)</vt:lpstr>
      <vt:lpstr>Επίδραση της θερμοκρασίας  (2 από 2)</vt:lpstr>
      <vt:lpstr>Δεσμοί που αναπτύσσονται</vt:lpstr>
      <vt:lpstr>Μοριακό Βάρος (ΜΒ) και Σχήμα </vt:lpstr>
      <vt:lpstr>2. Κατηγορίες βαφών</vt:lpstr>
      <vt:lpstr>Άμεσες βαφές (direct dyes)</vt:lpstr>
      <vt:lpstr>Άμεσες βαφές (direct dyes) (1 από 4)</vt:lpstr>
      <vt:lpstr>Άμεσες βαφές (direct dyes) (2 από 4)</vt:lpstr>
      <vt:lpstr>Άμεσες βαφές (direct dyes) (3 από 4)</vt:lpstr>
      <vt:lpstr>Άμεσες βαφές (direct dyes) (4 από 4)</vt:lpstr>
      <vt:lpstr>Όξινες βαφές</vt:lpstr>
      <vt:lpstr>Cochineal</vt:lpstr>
      <vt:lpstr>Βασικές βαφές</vt:lpstr>
      <vt:lpstr>Εφαρμογή βασικών βαφών</vt:lpstr>
      <vt:lpstr>Βαφές πρόστυψης (Mordant dyes)</vt:lpstr>
      <vt:lpstr>Σύστημα βαφής πρόστυψης</vt:lpstr>
      <vt:lpstr>Βαφές πρόστυψης  (1 από 6)</vt:lpstr>
      <vt:lpstr>Βαφές πρόστυψης (2 από 6)</vt:lpstr>
      <vt:lpstr>Βαφές πρόστυψης (3 από 6)</vt:lpstr>
      <vt:lpstr>Βαφές πρόστυψης (4 από 6)</vt:lpstr>
      <vt:lpstr>Βαφές πρόστυψης (5 από 6)</vt:lpstr>
      <vt:lpstr>Βαφές πρόστυψης (6 από 6)</vt:lpstr>
      <vt:lpstr>Βαφές Vat (1 από 7) </vt:lpstr>
      <vt:lpstr>Βαφές Vat (2 από 7)</vt:lpstr>
      <vt:lpstr>Βαφή με indigo (1 από 2)</vt:lpstr>
      <vt:lpstr>Βαφές Vat (3 από 7)</vt:lpstr>
      <vt:lpstr>Βαφές Vat (4 από 7)</vt:lpstr>
      <vt:lpstr>Βαφές Vat (5 από 7) </vt:lpstr>
      <vt:lpstr>Βαφές Vat (6 από 7)</vt:lpstr>
      <vt:lpstr>Βαφές Vat (7 από 7)</vt:lpstr>
      <vt:lpstr>Βαφή με Indigo (2 από 2)</vt:lpstr>
      <vt:lpstr>Βαφή με indigo σε εργαστήριο</vt:lpstr>
      <vt:lpstr>Βαφή indigo σε μάλλινα νήματα</vt:lpstr>
      <vt:lpstr>Οξειδωτικές βαφές</vt:lpstr>
      <vt:lpstr>Βαφές διασποράς</vt:lpstr>
      <vt:lpstr>Βαφές αντίδρασης (Reactive) (1 από 3)</vt:lpstr>
      <vt:lpstr>Βαφές αντίδρασης (Reactive) (2 από 3)</vt:lpstr>
      <vt:lpstr>Βαφές αντίδρασης (Reactive) (3 από 3)</vt:lpstr>
      <vt:lpstr>Ανάλυση φυσικών βαφών</vt:lpstr>
      <vt:lpstr>3. Διάβρωση των βαφών</vt:lpstr>
      <vt:lpstr>Επίδραση ακτινοβολίας στις βαφές</vt:lpstr>
      <vt:lpstr>Φωτόλυση</vt:lpstr>
      <vt:lpstr>Φώτο-οξείδωση (1 από 2)</vt:lpstr>
      <vt:lpstr>Φώτο-οξείδωση (2 από 2) </vt:lpstr>
      <vt:lpstr>Επίδραση Υγρασίας</vt:lpstr>
      <vt:lpstr>Φώτο-αναγωγή</vt:lpstr>
      <vt:lpstr>Φωτο-ενεργοποίηση</vt:lpstr>
      <vt:lpstr>Φωτο-ευαισθησία (1 από 2)</vt:lpstr>
      <vt:lpstr>Φωτο-ευαισθησία (2 από 2)</vt:lpstr>
      <vt:lpstr>Φωτο-σταθερότητα βαφών (1 από 4)</vt:lpstr>
      <vt:lpstr>Φωτο-σταθερότητα βαφών (2 από 4)</vt:lpstr>
      <vt:lpstr>Φωτο-σταθερότητα βαφών (3 από 4)</vt:lpstr>
      <vt:lpstr>Φωτο-σταθερότητα βαφών (4 από 4)</vt:lpstr>
      <vt:lpstr>Σταθερότητα βαφών στον υγρό καθαρισμό (1 από 2)</vt:lpstr>
      <vt:lpstr>Σταθερότητα βαφών στον υγρό καθαρισμό (2 από 2)</vt:lpstr>
      <vt:lpstr>Αλλαγή χρώματος λόγω pH</vt:lpstr>
      <vt:lpstr>Βαφές σε αρχαιολογικό περιβάλλον</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10</cp:revision>
  <dcterms:created xsi:type="dcterms:W3CDTF">2014-09-29T12:06:35Z</dcterms:created>
  <dcterms:modified xsi:type="dcterms:W3CDTF">2015-02-24T14:25:10Z</dcterms:modified>
</cp:coreProperties>
</file>