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309" r:id="rId18"/>
    <p:sldId id="282" r:id="rId19"/>
    <p:sldId id="283" r:id="rId20"/>
    <p:sldId id="284" r:id="rId21"/>
    <p:sldId id="310" r:id="rId22"/>
    <p:sldId id="285" r:id="rId23"/>
    <p:sldId id="311" r:id="rId24"/>
    <p:sldId id="286" r:id="rId25"/>
    <p:sldId id="287" r:id="rId26"/>
    <p:sldId id="289" r:id="rId27"/>
    <p:sldId id="290" r:id="rId28"/>
    <p:sldId id="291" r:id="rId29"/>
    <p:sldId id="295" r:id="rId30"/>
    <p:sldId id="313" r:id="rId31"/>
    <p:sldId id="296" r:id="rId32"/>
    <p:sldId id="297" r:id="rId33"/>
    <p:sldId id="298" r:id="rId34"/>
    <p:sldId id="299" r:id="rId35"/>
    <p:sldId id="312" r:id="rId36"/>
    <p:sldId id="300" r:id="rId37"/>
    <p:sldId id="301" r:id="rId38"/>
    <p:sldId id="314" r:id="rId39"/>
    <p:sldId id="257" r:id="rId40"/>
    <p:sldId id="262" r:id="rId41"/>
    <p:sldId id="264" r:id="rId42"/>
    <p:sldId id="315" r:id="rId43"/>
    <p:sldId id="316" r:id="rId44"/>
    <p:sldId id="266" r:id="rId45"/>
    <p:sldId id="261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062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815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70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28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90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1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AE477-A1AB-4032-A225-C79439FC0D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4516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commons.wikimedia.org/w/index.php?title=User:Reborned&amp;action=edit&amp;redlink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ycobacterium_tuberculosis.jpg" TargetMode="External"/><Relationship Id="rId5" Type="http://schemas.openxmlformats.org/officeDocument/2006/relationships/hyperlink" Target="http://commons.wikimedia.org/wiki/User:Materialscientist" TargetMode="External"/><Relationship Id="rId4" Type="http://schemas.openxmlformats.org/officeDocument/2006/relationships/hyperlink" Target="http://commons.wikimedia.org/wiki/File:RobertKoch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/index.php?title=User:UA31&amp;action=edit&amp;redlink=1" TargetMode="External"/><Relationship Id="rId4" Type="http://schemas.openxmlformats.org/officeDocument/2006/relationships/hyperlink" Target="http://commons.wikimedia.org/wiki/File:Miliary_Tuberculosis17260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berculosispictures.org/Tuberculosis-Vaccine.php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tuberculosispictures.org/Tuberculosis-Testing.ph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uberculosispictures.org/Is-Tuberculosis-Contagious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Tuberculosis_symptoms.sv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hotohound" TargetMode="External"/><Relationship Id="rId4" Type="http://schemas.openxmlformats.org/officeDocument/2006/relationships/hyperlink" Target="http://commons.wikimedia.org/wiki/File:Tuberculosis-drugs-and-action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ycobacterium_tuberculosis_0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etacommandBo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Raeky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commons.wikimedia.org/wiki/File:Mantoux_tuberculin_skin_test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Splintercellguy" TargetMode="External"/><Relationship Id="rId5" Type="http://schemas.openxmlformats.org/officeDocument/2006/relationships/hyperlink" Target="http://commons.wikimedia.org/wiki/File:Mantoux_Test_48h.tif" TargetMode="Externa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Παθολογία Ι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Λοιμώξεις </a:t>
            </a:r>
            <a:r>
              <a:rPr lang="el-GR" sz="2600" dirty="0" smtClean="0"/>
              <a:t>(γ’ </a:t>
            </a:r>
            <a:r>
              <a:rPr lang="el-GR" sz="2600" dirty="0"/>
              <a:t>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Mαρία</a:t>
            </a:r>
            <a:r>
              <a:rPr lang="el-GR" sz="2200" dirty="0"/>
              <a:t> </a:t>
            </a:r>
            <a:r>
              <a:rPr lang="el-GR" sz="2200" dirty="0" err="1"/>
              <a:t>Bενετίκου</a:t>
            </a:r>
            <a:r>
              <a:rPr lang="el-GR" sz="2200" dirty="0"/>
              <a:t>, MD, </a:t>
            </a:r>
            <a:r>
              <a:rPr lang="el-GR" sz="2200" dirty="0" err="1"/>
              <a:t>MSc</a:t>
            </a:r>
            <a:r>
              <a:rPr lang="el-GR" sz="2200" dirty="0"/>
              <a:t>, </a:t>
            </a:r>
            <a:r>
              <a:rPr lang="el-GR" sz="2200" dirty="0" err="1"/>
              <a:t>DipEndo</a:t>
            </a:r>
            <a:r>
              <a:rPr lang="el-GR" sz="2200" dirty="0"/>
              <a:t>, </a:t>
            </a:r>
            <a:r>
              <a:rPr lang="el-GR" sz="2200" dirty="0" err="1"/>
              <a:t>PhD</a:t>
            </a:r>
            <a:r>
              <a:rPr lang="el-GR" sz="22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</a:t>
            </a:r>
            <a:r>
              <a:rPr lang="el-GR" sz="2200" dirty="0" err="1"/>
              <a:t>παθοφυσιολογίας</a:t>
            </a:r>
            <a:r>
              <a:rPr lang="el-GR" sz="2200" dirty="0"/>
              <a:t>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Κλινικά σημεία φυματίωσης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b="1" dirty="0" smtClean="0"/>
              <a:t>Η πρωτογενής φυματίωση</a:t>
            </a:r>
            <a:r>
              <a:rPr lang="el-GR" altLang="el-GR" dirty="0" smtClean="0"/>
              <a:t> είναι </a:t>
            </a:r>
            <a:r>
              <a:rPr lang="el-GR" altLang="el-GR" dirty="0" err="1" smtClean="0"/>
              <a:t>ασυμπτωματική</a:t>
            </a:r>
            <a:r>
              <a:rPr lang="el-GR" altLang="el-GR" dirty="0" smtClean="0"/>
              <a:t> στους περισσότερους ασθενείς.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Καμιά φορά μπορεί να εμφανίσει μια ασαφή κλινική εικόνα σε συνδυασμό με βήχα και συριγμό.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Καμιά φορά μια μικρή πλευρική συλλογή υγρού ή οζώδες ερύθημα είναι εμφανής αλλά και τα δύο αποτελούν αλλεργική αντίδραση στην λοιμογόνο διαδικασία.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Καθώς οι λεμφαδένες διογκώνονται, συμπιέζουν τους βρόγχους οδηγώντας σε σύμπτωση τμημάτων των λοβών των πνευμόνων.  Εκτός από βήχα και μονοφωνικό συριγμό, το άτομο παραμένει καλά και η σύμπτωση των πνευμονικών τμημάτων παρέρχεται καθώς θεραπεύεται η πρωτογενής εστία. Καμιά φορά, η διατήρηση της σύμπτωσης μπορεί να οδηγήσει σε βρογχιεκτασία συνήθως στον μεσαίο λοβό (σύνδρομο </a:t>
            </a:r>
            <a:r>
              <a:rPr lang="en-US" altLang="el-GR" dirty="0" smtClean="0"/>
              <a:t>Block</a:t>
            </a:r>
            <a:r>
              <a:rPr lang="el-GR" altLang="el-GR" dirty="0" smtClean="0"/>
              <a:t>).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9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Κεχροειδής (διάσπαρτος φυματίωση) </a:t>
            </a:r>
            <a:r>
              <a:rPr lang="el-GR" altLang="el-GR" dirty="0" smtClean="0"/>
              <a:t>μπορεί να εμφανισθεί μέσα σε ένα χρόνο από την πρωτογενή λοίμωξη, ή σπανιότερα να συμβεί πολύ αργότερα σαν </a:t>
            </a:r>
            <a:r>
              <a:rPr lang="el-GR" altLang="el-GR" dirty="0" err="1" smtClean="0"/>
              <a:t>επανεργοποίηση</a:t>
            </a:r>
            <a:r>
              <a:rPr lang="el-GR" altLang="el-GR" dirty="0" smtClean="0"/>
              <a:t> της παλαιάς λοίμωξης ή ακόμα πιο σπάνια σαν </a:t>
            </a:r>
            <a:r>
              <a:rPr lang="el-GR" altLang="el-GR" dirty="0" err="1" smtClean="0"/>
              <a:t>επαναλοίμωξη</a:t>
            </a:r>
            <a:r>
              <a:rPr lang="el-GR" altLang="el-GR" dirty="0" smtClean="0"/>
              <a:t> από βάκιλο.  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επανεργοποίηση</a:t>
            </a:r>
            <a:r>
              <a:rPr lang="el-GR" altLang="el-GR" dirty="0" smtClean="0"/>
              <a:t> της νόσου στον πνεύμονα ή σε κάθε </a:t>
            </a:r>
            <a:r>
              <a:rPr lang="el-GR" altLang="el-GR" dirty="0" err="1" smtClean="0"/>
              <a:t>εξωπνευμονική</a:t>
            </a:r>
            <a:r>
              <a:rPr lang="el-GR" altLang="el-GR" dirty="0" smtClean="0"/>
              <a:t> εστία μπορεί να επισυμβεί καθώς η ανοσία χάνεται συνήθως λόγω ηλικίας ή κακής υγείας.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6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l-GR" altLang="el-GR" b="1" dirty="0" smtClean="0"/>
              <a:t>Κεχροειδής φυματίωση</a:t>
            </a:r>
            <a:endParaRPr lang="el-GR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Οφείλεται σε διάχυτη διασπορά των βακίλων στο αίμα.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Μπορεί να είναι μια δύσκολη διάγνωση ιδίως σε ηλικιωμένα άτομα όπου η κλινική εικόνα είναι ιδιαίτερα </a:t>
            </a:r>
            <a:r>
              <a:rPr lang="el-GR" altLang="el-GR" dirty="0" err="1" smtClean="0"/>
              <a:t>συγκαλυμένη</a:t>
            </a:r>
            <a:r>
              <a:rPr lang="el-GR" altLang="el-GR" dirty="0" smtClean="0"/>
              <a:t>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Αυτή η μορφή της φυματίωσης είναι πάντα θανατηφόρος χωρίς κατάλληλη θεραπεία.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Μπορεί να εμφανισθεί με τελείως μη ειδικό χαρακτήρα, με βαθμιαία και προοδευτική κακουχία, απώλεια βάρους και κατόπιν πυρετό.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Καμιά φορά, η νόσος παρουσιάζεται </a:t>
            </a:r>
            <a:r>
              <a:rPr lang="el-GR" altLang="el-GR" b="1" dirty="0" smtClean="0"/>
              <a:t>σαν φυματιώδης μηνιγγίτιδα</a:t>
            </a:r>
            <a:r>
              <a:rPr lang="el-GR" altLang="el-GR" dirty="0" smtClean="0"/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3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Συχνά δεν υπάρχουν κλινικά σημεία στα αρχικά στάδια παρότι τόσο ο </a:t>
            </a:r>
            <a:r>
              <a:rPr lang="el-GR" altLang="el-GR" dirty="0" err="1" smtClean="0"/>
              <a:t>σπλην</a:t>
            </a:r>
            <a:r>
              <a:rPr lang="el-GR" altLang="el-GR" dirty="0" smtClean="0"/>
              <a:t> όσο και το ήπαρ μπορεί να διογκωθούν.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b="1" dirty="0" smtClean="0"/>
              <a:t>Στα μάτια φαίνονται χοριοειδή φυμάτια.  </a:t>
            </a:r>
            <a:r>
              <a:rPr lang="el-GR" altLang="el-GR" dirty="0" smtClean="0"/>
              <a:t>Αυτές οι βλάβες σε διάμετρο είναι περίπου το ¼ του οπτικού δίσκου, και παρουσιάζουν ελαφρά κίτρινο και λαμπερό χρώμα με ανυψωμένα χείλη, αλλά κατόπιν γίνονται λευκά στο κέντρο.  Σε κάθε μάτι μπορεί να είναι ένα ή  πολλά.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Στην </a:t>
            </a:r>
            <a:r>
              <a:rPr lang="el-GR" altLang="el-GR" dirty="0" err="1" smtClean="0"/>
              <a:t>κεχροειδή</a:t>
            </a:r>
            <a:r>
              <a:rPr lang="el-GR" altLang="el-GR" dirty="0" smtClean="0"/>
              <a:t> φυματίωση, η απλή ακτινογραφία μπορεί να είναι απόλυτα φυσιολογική, διότι τα φυμάτια δεν είναι ορατά αν δεν φτάσουν σε διάμετρο 1-2 </a:t>
            </a:r>
            <a:r>
              <a:rPr lang="en-US" altLang="el-GR" dirty="0" smtClean="0"/>
              <a:t>mm </a:t>
            </a:r>
            <a:r>
              <a:rPr lang="el-GR" altLang="el-GR" dirty="0" smtClean="0"/>
              <a:t>και σκληρό περίβλημα.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Οι βλάβες μπορεί να αυξηθούν σε μέγεθος μέχρι 5-10 </a:t>
            </a:r>
            <a:r>
              <a:rPr lang="en-US" altLang="el-GR" dirty="0" smtClean="0"/>
              <a:t>mm</a:t>
            </a:r>
            <a:r>
              <a:rPr lang="el-GR" altLang="el-GR" dirty="0" smtClean="0"/>
              <a:t>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Τόσο η </a:t>
            </a:r>
            <a:r>
              <a:rPr lang="el-GR" altLang="el-GR" dirty="0" err="1" smtClean="0"/>
              <a:t>σαρκοείδωση</a:t>
            </a:r>
            <a:r>
              <a:rPr lang="el-GR" altLang="el-GR" dirty="0" smtClean="0"/>
              <a:t>, όσο και η σταφυλοκοκκική και η </a:t>
            </a:r>
            <a:r>
              <a:rPr lang="el-GR" altLang="el-GR" dirty="0" err="1" smtClean="0"/>
              <a:t>μυκοπλασματική</a:t>
            </a:r>
            <a:r>
              <a:rPr lang="el-GR" altLang="el-GR" dirty="0" smtClean="0"/>
              <a:t> πνευμονία μπορεί να μιμηθούν την εμφάνιση της </a:t>
            </a:r>
            <a:r>
              <a:rPr lang="el-GR" altLang="el-GR" dirty="0" err="1" smtClean="0"/>
              <a:t>κεχροειδούς</a:t>
            </a:r>
            <a:r>
              <a:rPr lang="el-GR" altLang="el-GR" dirty="0" smtClean="0"/>
              <a:t> πνευμονίας.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3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αξονική τομογραφία μπορεί να ανακαλύψει την παρεγχυματική πνευμονική βλάβη σε γρηγορότερο στάδιο.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Η </a:t>
            </a:r>
            <a:r>
              <a:rPr lang="el-GR" altLang="el-GR" b="1" dirty="0" err="1" smtClean="0"/>
              <a:t>δερμοαντίδραση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Mantoux </a:t>
            </a:r>
            <a:r>
              <a:rPr lang="el-GR" altLang="el-GR" b="1" dirty="0" smtClean="0"/>
              <a:t>είναι θετική, όμως μπορεί να είναι αρνητική σε άτομα με πολύ σοβαρή μορφή της νόσου.  </a:t>
            </a:r>
            <a:r>
              <a:rPr lang="el-GR" altLang="el-GR" dirty="0" err="1" smtClean="0"/>
              <a:t>Διαβρογχικές</a:t>
            </a:r>
            <a:r>
              <a:rPr lang="el-GR" altLang="el-GR" dirty="0" smtClean="0"/>
              <a:t> βιοψίες είναι συνήθως θετικές πριν φανεί ανωμαλία στην απλή ακτινογραφία των πνευμόνων.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Σε ένα </a:t>
            </a:r>
            <a:r>
              <a:rPr lang="el-GR" altLang="el-GR" b="1" dirty="0" smtClean="0"/>
              <a:t>πυρετό αγνώστου αιτιολογίας </a:t>
            </a:r>
            <a:r>
              <a:rPr lang="el-GR" altLang="el-GR" dirty="0" smtClean="0"/>
              <a:t>μπορεί να εφαρμοσθεί δοκιμαστικά αντιφυματική αγωγή, και αν είναι από βάκιλο, τότε αναμένεται ο πυρετός να υποχωρήσει μέσα σε δύο εβδομάδες από την έναρξη της αγωγής.  Αυτό βέβαια χρησιμοποιείται σε περιπτώσεις που είναι αδύνατον να επιβεβαιωθεί η διάγνωση.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9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Ενήλικη </a:t>
            </a:r>
            <a:r>
              <a:rPr lang="el-GR" altLang="el-GR" b="1" dirty="0" err="1" smtClean="0"/>
              <a:t>μεταπρωτογενής</a:t>
            </a:r>
            <a:r>
              <a:rPr lang="el-GR" altLang="el-GR" b="1" dirty="0" smtClean="0"/>
              <a:t> φυματίωση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Τυπικά υπάρχει βαθμιαία έναρξη των συμπτωμάτων στην διάρκεια εβδομάδων ή μηνών.  </a:t>
            </a:r>
          </a:p>
          <a:p>
            <a:pPr eaLnBrk="1" hangingPunct="1"/>
            <a:r>
              <a:rPr lang="el-GR" altLang="el-GR" b="1" dirty="0" smtClean="0"/>
              <a:t>Κόπωση, κακουχία, ανορεξία </a:t>
            </a:r>
            <a:r>
              <a:rPr lang="el-GR" altLang="el-GR" dirty="0" smtClean="0"/>
              <a:t>και </a:t>
            </a:r>
            <a:r>
              <a:rPr lang="el-GR" altLang="el-GR" b="1" dirty="0" smtClean="0"/>
              <a:t>απώλεια βάρους </a:t>
            </a:r>
            <a:r>
              <a:rPr lang="el-GR" altLang="el-GR" dirty="0" smtClean="0"/>
              <a:t>μαζί με </a:t>
            </a:r>
            <a:r>
              <a:rPr lang="el-GR" altLang="el-GR" b="1" dirty="0" smtClean="0"/>
              <a:t>βήχα</a:t>
            </a:r>
            <a:r>
              <a:rPr lang="el-GR" altLang="el-GR" dirty="0" smtClean="0"/>
              <a:t> και </a:t>
            </a:r>
            <a:r>
              <a:rPr lang="el-GR" altLang="el-GR" b="1" dirty="0" smtClean="0"/>
              <a:t>πυρετό </a:t>
            </a:r>
            <a:r>
              <a:rPr lang="el-GR" altLang="el-GR" dirty="0" smtClean="0"/>
              <a:t>παραμένουν τα κλασσικά συμπτώματα της φυματίωσης.  </a:t>
            </a:r>
          </a:p>
          <a:p>
            <a:pPr eaLnBrk="1" hangingPunct="1"/>
            <a:r>
              <a:rPr lang="el-GR" altLang="el-GR" dirty="0" smtClean="0"/>
              <a:t>Οι έντονοι νυχτερινοί ιδρώτες είναι πιο σπάνιοι τώρα και πιο πιθανόν να οφείλονται σε άγχος. </a:t>
            </a:r>
          </a:p>
          <a:p>
            <a:pPr eaLnBrk="1" hangingPunct="1"/>
            <a:r>
              <a:rPr lang="el-GR" altLang="el-GR" dirty="0" smtClean="0"/>
              <a:t> Τα πτύελα μπορεί να είναι βλεννώδη, πυώδη ή αιματηρά.  Πολλοί αναφέρουν ένα ήπιο βάρος ή πόνο στο στήθος.  Μια πλευρίτιδα ή μια πνευμονία μπορεί να είναι το πρωταρχικό σύμπτωμα της φυματίωσης.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3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Ενήλικη </a:t>
            </a:r>
            <a:r>
              <a:rPr lang="el-GR" altLang="el-GR" b="1" dirty="0" err="1" smtClean="0"/>
              <a:t>μεταπρωτογενής</a:t>
            </a:r>
            <a:r>
              <a:rPr lang="el-GR" altLang="el-GR" b="1" dirty="0" smtClean="0"/>
              <a:t> φυματίωση </a:t>
            </a:r>
            <a:r>
              <a:rPr lang="el-GR" altLang="el-GR" dirty="0" smtClean="0"/>
              <a:t>(συνέχεια)</a:t>
            </a:r>
          </a:p>
          <a:p>
            <a:pPr eaLnBrk="1" hangingPunct="1"/>
            <a:r>
              <a:rPr lang="el-GR" altLang="el-GR" dirty="0" smtClean="0"/>
              <a:t>Η φυσική εξέταση δεν δίνει πολλά σημεία.  </a:t>
            </a:r>
          </a:p>
          <a:p>
            <a:pPr eaLnBrk="1" hangingPunct="1"/>
            <a:r>
              <a:rPr lang="el-GR" altLang="el-GR" dirty="0" smtClean="0"/>
              <a:t>Σε προχωρημένα στάδια εμφανίζεται </a:t>
            </a:r>
            <a:r>
              <a:rPr lang="el-GR" altLang="el-GR" dirty="0" err="1" smtClean="0"/>
              <a:t>πληκτροδακτυλία</a:t>
            </a:r>
            <a:r>
              <a:rPr lang="el-GR" altLang="el-GR" dirty="0" smtClean="0"/>
              <a:t> με παράλληλη αύξηση των πυωδών πτυέλων.  </a:t>
            </a:r>
          </a:p>
          <a:p>
            <a:pPr eaLnBrk="1" hangingPunct="1"/>
            <a:r>
              <a:rPr lang="el-GR" altLang="el-GR" dirty="0" smtClean="0"/>
              <a:t>Ακόμα και όταν η ακτινογραφία θώρακος δείχνει πολλά ευρήματα, η φυσική εξέταση πνευμόνων μπορεί να μην δείχνει φυσικά σημεία, παρότι καμιά φορά παρατηρούνται </a:t>
            </a:r>
            <a:r>
              <a:rPr lang="el-GR" altLang="el-GR" dirty="0" err="1" smtClean="0"/>
              <a:t>τρίζοντες</a:t>
            </a:r>
            <a:r>
              <a:rPr lang="el-GR" altLang="el-GR" dirty="0" smtClean="0"/>
              <a:t>. Τα φυσικά σημεία πλευρίτιδας, πνευμονίας ή και </a:t>
            </a:r>
            <a:r>
              <a:rPr lang="el-GR" altLang="el-GR" dirty="0" err="1" smtClean="0"/>
              <a:t>ινώσεως</a:t>
            </a:r>
            <a:r>
              <a:rPr lang="el-GR" altLang="el-GR" dirty="0" smtClean="0"/>
              <a:t> μπορεί να γίνουν αντιληπτά στην φυσική εξέταση.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4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Ακτινογραφία </a:t>
            </a:r>
            <a:r>
              <a:rPr lang="el-GR" dirty="0" smtClean="0"/>
              <a:t>θώρακος</a:t>
            </a:r>
            <a:endParaRPr lang="el-GR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Συνήθως βρίσκουμε μια ανώμαλη ακτινογραφία πνευμόνων χωρίς φυσικά σημεία στην φυσική εξέταση, και το αντίθετο είναι πολύ σπάνιο, δηλαδή να βρεθεί πνευμονική φυματίωση με φυσικά σημεία και καθαρή ακτινογραφία.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b="1" dirty="0" smtClean="0"/>
              <a:t>Η τυπική ακτινογραφία θώρακος δείχνει οζώδεις σκιάσεις στις άνω ζώνες, ελάττωση του όγκου των πνευμόνων και </a:t>
            </a:r>
            <a:r>
              <a:rPr lang="el-GR" altLang="el-GR" b="1" dirty="0" err="1" smtClean="0"/>
              <a:t>ίνωση</a:t>
            </a:r>
            <a:r>
              <a:rPr lang="el-GR" altLang="el-GR" b="1" dirty="0" smtClean="0"/>
              <a:t> στις περιοχές βλάβης, με ή χωρίς </a:t>
            </a:r>
            <a:r>
              <a:rPr lang="el-GR" altLang="el-GR" b="1" dirty="0" err="1" smtClean="0"/>
              <a:t>σπηλαιοποίηση</a:t>
            </a:r>
            <a:r>
              <a:rPr lang="el-GR" altLang="el-GR" b="1" dirty="0" smtClean="0"/>
              <a:t>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Μια και μόνη ακτινογραφία συνήθως δεν δίνει την εικόνα της δραστικότητας της νόσου.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Όποια εικόνα και να δίνει η ακτινογραφία θα πρέπει να γίνει προσπάθεια μικροβιολογικής απόδειξης της νόσου.</a:t>
            </a:r>
          </a:p>
          <a:p>
            <a:pPr>
              <a:lnSpc>
                <a:spcPct val="105000"/>
              </a:lnSpc>
            </a:pPr>
            <a:r>
              <a:rPr lang="el-GR" altLang="el-GR" dirty="0"/>
              <a:t>Παρόμοιες με την φυματίωση ακτινογραφικές εικόνες δίνουν και άλλες νόσοι, όπως η </a:t>
            </a:r>
            <a:r>
              <a:rPr lang="el-GR" altLang="el-GR" dirty="0" err="1"/>
              <a:t>ασπεργίλλωση</a:t>
            </a:r>
            <a:r>
              <a:rPr lang="el-GR" altLang="el-GR" dirty="0"/>
              <a:t>, η </a:t>
            </a:r>
            <a:r>
              <a:rPr lang="el-GR" altLang="el-GR" dirty="0" err="1"/>
              <a:t>κρυπτόκκωση</a:t>
            </a:r>
            <a:r>
              <a:rPr lang="el-GR" altLang="el-GR" dirty="0"/>
              <a:t> και η </a:t>
            </a:r>
            <a:r>
              <a:rPr lang="el-GR" altLang="el-GR" dirty="0" err="1"/>
              <a:t>κοκκιδιομύκωση</a:t>
            </a:r>
            <a:r>
              <a:rPr lang="el-GR" altLang="el-GR" dirty="0" smtClean="0"/>
              <a:t>.</a:t>
            </a:r>
            <a:endParaRPr lang="el-GR" altLang="el-GR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9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Προσβολή των </a:t>
            </a:r>
            <a:r>
              <a:rPr lang="el-GR" dirty="0" smtClean="0"/>
              <a:t>λεμφαδένων</a:t>
            </a:r>
            <a:endParaRPr lang="el-GR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 ασθενής παρουσιάζεται με ένα ευαίσθητο λεμφαδένα, συνήθως </a:t>
            </a:r>
            <a:r>
              <a:rPr lang="el-GR" altLang="el-GR" dirty="0" err="1" smtClean="0"/>
              <a:t>υπερκλείδιο</a:t>
            </a:r>
            <a:r>
              <a:rPr lang="el-GR" altLang="el-GR" dirty="0" smtClean="0"/>
              <a:t> στο πρόσθιο τρίγωνο του λαιμού.  </a:t>
            </a:r>
          </a:p>
          <a:p>
            <a:pPr eaLnBrk="1" hangingPunct="1"/>
            <a:r>
              <a:rPr lang="el-GR" altLang="el-GR" dirty="0" smtClean="0"/>
              <a:t>Είναι </a:t>
            </a:r>
            <a:r>
              <a:rPr lang="el-GR" altLang="el-GR" b="1" dirty="0" smtClean="0"/>
              <a:t>συχνός τρόπος προσβολής, ιδίως στα παιδιά και νέους.  </a:t>
            </a:r>
            <a:r>
              <a:rPr lang="el-GR" altLang="el-GR" dirty="0" smtClean="0"/>
              <a:t>Κάθε ομάδα λεμφαδένων μπορεί να προσβληθεί, αλλά οι πυλαίοι και οι </a:t>
            </a:r>
            <a:r>
              <a:rPr lang="el-GR" altLang="el-GR" dirty="0" err="1" smtClean="0"/>
              <a:t>παρατραχειακοί</a:t>
            </a:r>
            <a:r>
              <a:rPr lang="el-GR" altLang="el-GR" dirty="0" smtClean="0"/>
              <a:t> λεμφαδένες είναι εκείνοι που προσβάλλονται πιο συχνά από τους άλλους.  </a:t>
            </a:r>
          </a:p>
          <a:p>
            <a:pPr eaLnBrk="1" hangingPunct="1"/>
            <a:r>
              <a:rPr lang="el-GR" altLang="el-GR" dirty="0" smtClean="0"/>
              <a:t>Αρχικά οι λεμφαδένες είναι σκληροί και διαχωρισμένοι, αλλά μετά συνενώνονται και μπορεί να διαπυηθούν.  </a:t>
            </a:r>
          </a:p>
          <a:p>
            <a:pPr eaLnBrk="1" hangingPunct="1"/>
            <a:r>
              <a:rPr lang="el-GR" altLang="el-GR" dirty="0" smtClean="0"/>
              <a:t>Ο όρος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Scrofula </a:t>
            </a:r>
            <a:r>
              <a:rPr lang="el-GR" altLang="el-GR" dirty="0" smtClean="0"/>
              <a:t>χρησιμοποιείται για την περιγραφή μαζικής διόγκωσης των λεμφαδένων, διαπυημένων που εκκρίνουν υγρά από τους πόρους της.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3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φυματίωση μπορεί </a:t>
            </a:r>
            <a:r>
              <a:rPr lang="el-GR" dirty="0" smtClean="0"/>
              <a:t>να προσβάλλει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Το γαστρεντερικό σωλήνα, </a:t>
            </a:r>
            <a:r>
              <a:rPr lang="el-GR" altLang="el-GR" dirty="0" smtClean="0"/>
              <a:t>κυρίως την </a:t>
            </a:r>
            <a:r>
              <a:rPr lang="el-GR" altLang="el-GR" dirty="0" err="1" smtClean="0"/>
              <a:t>ειλεοκολική</a:t>
            </a:r>
            <a:r>
              <a:rPr lang="el-GR" altLang="el-GR" dirty="0" smtClean="0"/>
              <a:t> περιοχή, αλλά επίσης και το περιτόναιο, προκαλώντας </a:t>
            </a:r>
            <a:r>
              <a:rPr lang="el-GR" altLang="el-GR" dirty="0" err="1" smtClean="0"/>
              <a:t>ακίτη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Το ουροποιητικό σύστημα, </a:t>
            </a:r>
            <a:r>
              <a:rPr lang="el-GR" altLang="el-GR" dirty="0" smtClean="0"/>
              <a:t>κυρίως προσβάλλονται τα νεφρά.  Όμως η φυματίωση μπορεί να είναι η αιτία ανώδυνης διόγκωσης τόσο της </a:t>
            </a:r>
            <a:r>
              <a:rPr lang="el-GR" altLang="el-GR" dirty="0" err="1" smtClean="0"/>
              <a:t>επιδυδιμίδας</a:t>
            </a:r>
            <a:r>
              <a:rPr lang="el-GR" altLang="el-GR" dirty="0" smtClean="0"/>
              <a:t> όσο και της σάλπιγγας.  </a:t>
            </a:r>
          </a:p>
          <a:p>
            <a:pPr marL="444500" indent="0" eaLnBrk="1" hangingPunct="1">
              <a:spcBef>
                <a:spcPts val="300"/>
              </a:spcBef>
              <a:buNone/>
            </a:pPr>
            <a:r>
              <a:rPr lang="el-GR" altLang="el-GR" dirty="0" smtClean="0"/>
              <a:t>Μπορεί να προκαλέσει απόστημα της σάλπιγγας και να οδηγήσει σε στειρότητα στις γυναίκες.</a:t>
            </a:r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el-GR" altLang="el-GR" b="1" dirty="0" smtClean="0"/>
              <a:t>Το κεντρικό νευρικό σύστημα. </a:t>
            </a:r>
            <a:r>
              <a:rPr lang="el-GR" altLang="el-GR" dirty="0" smtClean="0"/>
              <a:t>Μπορεί να προκαλέσει φυματιώδη μηνιγγίτιδα και </a:t>
            </a:r>
            <a:r>
              <a:rPr lang="el-GR" altLang="el-GR" dirty="0" err="1" smtClean="0"/>
              <a:t>φυματώματα</a:t>
            </a:r>
            <a:r>
              <a:rPr lang="el-GR" altLang="el-GR" dirty="0" smtClean="0"/>
              <a:t>.  </a:t>
            </a:r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el-GR" altLang="el-GR" b="1" dirty="0" smtClean="0"/>
              <a:t>Το σκελετικό σύστημα. </a:t>
            </a:r>
            <a:r>
              <a:rPr lang="el-GR" altLang="el-GR" dirty="0" smtClean="0"/>
              <a:t>Μπορεί να προκαλέσει αρθρίτιδα, οστεομυελίτιδα και δημιουργία ψυχρών αποστημάτων.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Μυκοβακτηρίδια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Τα </a:t>
            </a:r>
            <a:r>
              <a:rPr lang="el-GR" altLang="el-GR" b="1" dirty="0" err="1" smtClean="0"/>
              <a:t>μυκοβακτηρίδια</a:t>
            </a:r>
            <a:r>
              <a:rPr lang="el-GR" altLang="el-GR" b="1" dirty="0" smtClean="0"/>
              <a:t> είναι όξινοι βάκιλοι που μεγαλώνουν εξαιρετικά αργά.  </a:t>
            </a:r>
            <a:r>
              <a:rPr lang="el-GR" altLang="el-GR" dirty="0" smtClean="0"/>
              <a:t>Το κυτταρικό τοίχωμα περιλαμβάνει λιπίδια και </a:t>
            </a:r>
            <a:r>
              <a:rPr lang="el-GR" altLang="el-GR" dirty="0" err="1" smtClean="0"/>
              <a:t>γλυκολιπίδια</a:t>
            </a:r>
            <a:r>
              <a:rPr lang="el-GR" altLang="el-GR" dirty="0" smtClean="0"/>
              <a:t> τα οποία είναι υπεύθυνα για την παραγωγή των κοκκιωμάτων.  </a:t>
            </a:r>
          </a:p>
          <a:p>
            <a:pPr eaLnBrk="1" hangingPunct="1"/>
            <a:r>
              <a:rPr lang="el-GR" altLang="el-GR" dirty="0" smtClean="0"/>
              <a:t>Δεν έχει αποδειχθεί ότι παράγουν </a:t>
            </a:r>
            <a:r>
              <a:rPr lang="el-GR" altLang="el-GR" dirty="0" err="1" smtClean="0"/>
              <a:t>εξωκυτταρικά</a:t>
            </a:r>
            <a:r>
              <a:rPr lang="el-GR" altLang="el-GR" dirty="0" smtClean="0"/>
              <a:t> ένζυμα ή τοξίνες.  </a:t>
            </a:r>
          </a:p>
          <a:p>
            <a:pPr eaLnBrk="1" hangingPunct="1"/>
            <a:r>
              <a:rPr lang="el-GR" altLang="el-GR" b="1" dirty="0" smtClean="0"/>
              <a:t>Η ικανότητά τους να προκαλούν νόσο </a:t>
            </a:r>
            <a:r>
              <a:rPr lang="el-GR" altLang="el-GR" dirty="0" smtClean="0"/>
              <a:t>οφείλεται στην ικανότητά τους να πολλαπλασιάζονται μέσα σε φαγοκυτταρικά κύτταρα και να ανθίστανται σε </a:t>
            </a:r>
            <a:r>
              <a:rPr lang="el-GR" altLang="el-GR" dirty="0" err="1" smtClean="0"/>
              <a:t>ενζυματική</a:t>
            </a:r>
            <a:r>
              <a:rPr lang="el-GR" altLang="el-GR" dirty="0" smtClean="0"/>
              <a:t> καταστροφή.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92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φυματίωση μπορεί </a:t>
            </a:r>
            <a:r>
              <a:rPr lang="el-GR" dirty="0" smtClean="0"/>
              <a:t>να προσβάλλει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 startAt="5"/>
            </a:pPr>
            <a:r>
              <a:rPr lang="el-GR" altLang="el-GR" b="1" dirty="0" smtClean="0"/>
              <a:t>Το δέρμα. </a:t>
            </a:r>
            <a:r>
              <a:rPr lang="el-GR" altLang="el-GR" dirty="0" smtClean="0"/>
              <a:t>Προκαλεί λύκο </a:t>
            </a:r>
            <a:r>
              <a:rPr lang="en-US" altLang="el-GR" dirty="0" smtClean="0"/>
              <a:t>vulgaris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l-GR" altLang="el-GR" b="1" dirty="0" smtClean="0"/>
              <a:t>Τα μάτια. </a:t>
            </a:r>
            <a:r>
              <a:rPr lang="el-GR" altLang="el-GR" dirty="0"/>
              <a:t>Π</a:t>
            </a:r>
            <a:r>
              <a:rPr lang="el-GR" altLang="el-GR" dirty="0" smtClean="0"/>
              <a:t>ροκαλεί </a:t>
            </a:r>
            <a:r>
              <a:rPr lang="el-GR" altLang="el-GR" dirty="0" err="1" smtClean="0"/>
              <a:t>χοριοειδίτιδα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ιριδοκυκλίτιδα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κερατοεπιπεφυκίτιδα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l-GR" altLang="el-GR" b="1" dirty="0" smtClean="0"/>
              <a:t>Το περικάρδιο. </a:t>
            </a:r>
            <a:r>
              <a:rPr lang="el-GR" altLang="el-GR" dirty="0" smtClean="0"/>
              <a:t>Προκαλεί </a:t>
            </a:r>
            <a:r>
              <a:rPr lang="el-GR" altLang="el-GR" dirty="0" err="1" smtClean="0"/>
              <a:t>συμφυτική</a:t>
            </a:r>
            <a:r>
              <a:rPr lang="el-GR" altLang="el-GR" dirty="0" smtClean="0"/>
              <a:t> περικαρδίτιδα.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l-GR" altLang="el-GR" b="1" dirty="0" smtClean="0"/>
              <a:t>Τα επινεφρίδια. </a:t>
            </a:r>
            <a:r>
              <a:rPr lang="el-GR" altLang="el-GR" dirty="0" smtClean="0"/>
              <a:t>Προκαλεί καταστροφή των επινεφριδίων και νόσο του </a:t>
            </a:r>
            <a:r>
              <a:rPr lang="en-US" altLang="el-GR" dirty="0" smtClean="0"/>
              <a:t>Addison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7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 φυματίωσης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dirty="0" smtClean="0"/>
              <a:t>Γίνεται με τις ακόλουθες εξετάσεις: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Απεικόνιση -</a:t>
            </a:r>
            <a:r>
              <a:rPr lang="el-GR" altLang="el-GR" dirty="0" smtClean="0"/>
              <a:t> Απλή ακτινογραφία και αξονική τομογραφία όταν χρειάζεται.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Χρώσεις - </a:t>
            </a:r>
            <a:r>
              <a:rPr lang="el-GR" altLang="el-GR" dirty="0" smtClean="0"/>
              <a:t>Τα πτύελα </a:t>
            </a:r>
            <a:r>
              <a:rPr lang="el-GR" altLang="el-GR" dirty="0" err="1" smtClean="0"/>
              <a:t>χρώνυνται</a:t>
            </a:r>
            <a:r>
              <a:rPr lang="el-GR" altLang="el-GR" dirty="0" smtClean="0"/>
              <a:t> με </a:t>
            </a:r>
            <a:r>
              <a:rPr lang="en-US" altLang="el-GR" dirty="0" err="1" smtClean="0"/>
              <a:t>Ziel</a:t>
            </a:r>
            <a:r>
              <a:rPr lang="el-GR" altLang="el-GR" dirty="0" smtClean="0"/>
              <a:t>-</a:t>
            </a:r>
            <a:r>
              <a:rPr lang="en-US" altLang="el-GR" dirty="0" smtClean="0"/>
              <a:t>Nielsen</a:t>
            </a:r>
            <a:r>
              <a:rPr lang="el-GR" altLang="el-GR" dirty="0" smtClean="0"/>
              <a:t> (</a:t>
            </a:r>
            <a:r>
              <a:rPr lang="en-US" altLang="el-GR" dirty="0" smtClean="0"/>
              <a:t>ZN</a:t>
            </a:r>
            <a:r>
              <a:rPr lang="el-GR" altLang="el-GR" dirty="0" smtClean="0"/>
              <a:t>) όπου ανιχνεύονται βάκιλοι στα οξέα και την αλκοόλη (</a:t>
            </a:r>
            <a:r>
              <a:rPr lang="en-US" altLang="el-GR" dirty="0" smtClean="0"/>
              <a:t>acid and alcohol fast bacilli</a:t>
            </a:r>
            <a:r>
              <a:rPr lang="el-GR" altLang="el-GR" dirty="0" smtClean="0"/>
              <a:t>-</a:t>
            </a:r>
            <a:r>
              <a:rPr lang="en-US" altLang="el-GR" dirty="0" smtClean="0"/>
              <a:t>AAFB</a:t>
            </a:r>
            <a:r>
              <a:rPr lang="el-GR" altLang="el-GR" dirty="0" smtClean="0"/>
              <a:t>).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Καλλιέργεια -</a:t>
            </a:r>
            <a:r>
              <a:rPr lang="el-GR" altLang="el-GR" dirty="0" smtClean="0"/>
              <a:t> Τα πτύελα καλλιεργούνται σε </a:t>
            </a:r>
            <a:r>
              <a:rPr lang="en-US" altLang="el-GR" dirty="0" smtClean="0"/>
              <a:t>Dover</a:t>
            </a:r>
            <a:r>
              <a:rPr lang="el-GR" altLang="el-GR" dirty="0" smtClean="0"/>
              <a:t>’</a:t>
            </a:r>
            <a:r>
              <a:rPr lang="en-US" altLang="el-GR" dirty="0" smtClean="0"/>
              <a:t>s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Lowenstein</a:t>
            </a:r>
            <a:r>
              <a:rPr lang="el-GR" altLang="el-GR" dirty="0" smtClean="0"/>
              <a:t>-</a:t>
            </a:r>
            <a:r>
              <a:rPr lang="en-US" altLang="el-GR" dirty="0" smtClean="0"/>
              <a:t>Jensen </a:t>
            </a:r>
            <a:r>
              <a:rPr lang="el-GR" altLang="el-GR" dirty="0" smtClean="0"/>
              <a:t>μέσα σε 4-8 εβδομάδες. Οι καλλιέργειες που καθορίζουν την ευαισθησία του βακίλου στα αντιβιοτικά μπορεί να χρειαστούν άλλες 3-4 εβδομάδες.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9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 φυματίωσης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 startAt="4"/>
            </a:pPr>
            <a:r>
              <a:rPr lang="el-GR" altLang="el-GR" b="1" dirty="0" smtClean="0"/>
              <a:t>Βρογχοσκόπηση </a:t>
            </a:r>
            <a:r>
              <a:rPr lang="el-GR" altLang="el-GR" dirty="0" smtClean="0"/>
              <a:t>με ελαστικό μικροσκόπιο-ώστε να ληφθούν εκκρίματα των περιοχών βλάβης. Είναι τεχνική χρήσιμη, ιδίως όταν δεν μπορούν να παραχθούν πτύελα.  Κατά την διάρκεια της τεχνικής μπορεί ταυτόχρονα να γίνουν βιοψίες.</a:t>
            </a:r>
          </a:p>
          <a:p>
            <a:pPr marL="457200" indent="-457200" eaLnBrk="1" hangingPunct="1">
              <a:buFont typeface="+mj-lt"/>
              <a:buAutoNum type="arabicPeriod" startAt="4"/>
            </a:pPr>
            <a:r>
              <a:rPr lang="el-GR" altLang="el-GR" b="1" dirty="0" smtClean="0"/>
              <a:t>Βιοψίες λεμφαδένων </a:t>
            </a:r>
            <a:r>
              <a:rPr lang="el-GR" altLang="el-GR" dirty="0" smtClean="0"/>
              <a:t>και άλλων συμπαγών βλαβών μέσα στον πνεύμονα (</a:t>
            </a:r>
            <a:r>
              <a:rPr lang="el-GR" altLang="el-GR" dirty="0" err="1" smtClean="0"/>
              <a:t>φυματώματα</a:t>
            </a:r>
            <a:r>
              <a:rPr lang="el-GR" altLang="el-GR" dirty="0" smtClean="0"/>
              <a:t>) μπορεί να χρειαστούν για την διάγνωση.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dirty="0" smtClean="0"/>
              <a:t>Βλέπουμε ότι το </a:t>
            </a:r>
            <a:r>
              <a:rPr lang="el-GR" altLang="el-GR" dirty="0" err="1" smtClean="0"/>
              <a:t>μυκοβακτηρίδιο</a:t>
            </a:r>
            <a:r>
              <a:rPr lang="el-GR" altLang="el-GR" dirty="0" smtClean="0"/>
              <a:t> της φυματίωσης μεγαλώνει αργά στις καλλιέργειες, εμποδίζει να έχουμε μια γρήγορη διάγνωση.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5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 φυματίωσης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Σήμερα με </a:t>
            </a:r>
            <a:r>
              <a:rPr lang="el-GR" altLang="el-GR" b="1" dirty="0" smtClean="0"/>
              <a:t>τεχνικές μοριακής βιολογία επιταχύνουν την διάγνωση στις καλλιέργειες χρησιμοποιώντας σεσημασμένα σήματα </a:t>
            </a:r>
            <a:r>
              <a:rPr lang="en-US" altLang="el-GR" b="1" dirty="0" smtClean="0"/>
              <a:t>DNA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probes DNA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με την τεχνική της αντίδρασης της ανάστροφης </a:t>
            </a:r>
            <a:r>
              <a:rPr lang="el-GR" altLang="el-GR" dirty="0" err="1" smtClean="0"/>
              <a:t>τρανσκριπτάσης</a:t>
            </a:r>
            <a:r>
              <a:rPr lang="el-GR" altLang="el-GR" dirty="0" smtClean="0"/>
              <a:t>.  Με αυτές τις νεώτερες τεχνικές μπορεί να επιταχυνθεί η διάγνωση και να γίνει σε 48 ώρες.</a:t>
            </a:r>
          </a:p>
          <a:p>
            <a:pPr eaLnBrk="1" hangingPunct="1"/>
            <a:r>
              <a:rPr lang="el-GR" altLang="el-GR" dirty="0" smtClean="0"/>
              <a:t>Επειδή όμως δεν είναι και 100% ακριβείς, δεν γίνονται αποδεκτές σαν αυτοτελείς διαγνώσεις αλλά μόνον ως πρωταρχικές.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2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Ρόμπερτ Κοχ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r>
              <a:rPr lang="el-GR" dirty="0"/>
              <a:t>Ο Δρ. Ρόμπερτ Κοχ ανακάλυψε τον βάκιλο της φυματίωσης.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pic>
        <p:nvPicPr>
          <p:cNvPr id="5" name="Picture 2" descr="File:RobertKo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8261"/>
            <a:ext cx="2874647" cy="413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File:Mycobacterium tubercul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158974"/>
            <a:ext cx="2952328" cy="2844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1072428" y="6165304"/>
            <a:ext cx="2817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RobertKoch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Materialscientist"/>
              </a:rPr>
              <a:t>Materialscientist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4855686" y="5314518"/>
            <a:ext cx="2817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Mycobacterium </a:t>
            </a:r>
            <a:r>
              <a:rPr lang="en-US" sz="1200" dirty="0" smtClean="0">
                <a:latin typeface="+mn-lt"/>
                <a:hlinkClick r:id="rId6"/>
              </a:rPr>
              <a:t>tuberculosis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Reborned (page does not exist)"/>
              </a:rPr>
              <a:t>Reborned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5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Κεχροειδής φυματίωση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pic>
        <p:nvPicPr>
          <p:cNvPr id="20482" name="Picture 2" descr="File:Miliary Tuberculosis17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77" y="1357738"/>
            <a:ext cx="5919446" cy="47355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454062" y="6248345"/>
            <a:ext cx="6235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Miliary </a:t>
            </a:r>
            <a:r>
              <a:rPr lang="en-US" sz="1200" dirty="0" smtClean="0">
                <a:latin typeface="+mn-lt"/>
                <a:hlinkClick r:id="rId4"/>
              </a:rPr>
              <a:t>Tuberculosis17260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UA31 (page does not exist)"/>
              </a:rPr>
              <a:t>UA31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58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Σπηλαιώδης φυματίωση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pic>
        <p:nvPicPr>
          <p:cNvPr id="19458" name="Picture 2" descr="Is Tuberculosis Cur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384376" cy="3113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1560" y="5373216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tuberculosispictures.org</a:t>
            </a:r>
            <a:endParaRPr lang="el-GR" sz="1200" dirty="0">
              <a:latin typeface="+mn-lt"/>
            </a:endParaRPr>
          </a:p>
        </p:txBody>
      </p:sp>
      <p:pic>
        <p:nvPicPr>
          <p:cNvPr id="19460" name="Picture 4" descr="Cause Of Tuberculo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682145" cy="3113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267032" y="536835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tuberculosispictures.org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33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Εικόνες φυματίωσης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pic>
        <p:nvPicPr>
          <p:cNvPr id="18434" name="Picture 2" descr="Tuberculosis In Afr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3" t="5100" r="18240" b="7079"/>
          <a:stretch/>
        </p:blipFill>
        <p:spPr bwMode="auto">
          <a:xfrm>
            <a:off x="2699792" y="1205098"/>
            <a:ext cx="3744416" cy="52482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195736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tuberculosispictures.org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20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Συμπτώματα φυματίωσης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14342" name="Picture 6" descr="File:Tuberculosis symptom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904656" cy="5232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442222" y="6525344"/>
            <a:ext cx="6235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Tuberculosis </a:t>
            </a:r>
            <a:r>
              <a:rPr lang="en-US" sz="1200" dirty="0" smtClean="0">
                <a:latin typeface="+mn-lt"/>
                <a:hlinkClick r:id="rId4"/>
              </a:rPr>
              <a:t>symptoms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Mikael Häggström"/>
              </a:rPr>
              <a:t>Mikael </a:t>
            </a:r>
            <a:r>
              <a:rPr lang="en-US" sz="1200" dirty="0" err="1">
                <a:latin typeface="+mn-lt"/>
                <a:hlinkClick r:id="rId5" tooltip="User:Mikael Häggström"/>
              </a:rPr>
              <a:t>Häggström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3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Φυματίωση και δράση φαρμάκων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48130" name="Picture 2" descr="File:Tuberculosis-drugs-and-a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51" y="1196752"/>
            <a:ext cx="6279098" cy="52325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42222" y="6525344"/>
            <a:ext cx="6235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Tuberculosis-drugs-and-actions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Photohound"/>
              </a:rPr>
              <a:t>Photohound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1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Μυκοβακτηρίδια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pic>
        <p:nvPicPr>
          <p:cNvPr id="40962" name="Picture 2" descr="File:Mycobacterium tuberculosis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6045"/>
            <a:ext cx="7620000" cy="46672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682986" y="6247213"/>
            <a:ext cx="5778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Mycobacterium tuberculosis </a:t>
            </a:r>
            <a:r>
              <a:rPr lang="en-US" sz="1200" dirty="0" smtClean="0">
                <a:latin typeface="+mn-lt"/>
                <a:hlinkClick r:id="rId3"/>
              </a:rPr>
              <a:t>01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BetacommandBot"/>
              </a:rPr>
              <a:t>BetacommandBot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7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φυματίωσης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ξεκούραση δεν επηρεάζει την εξέλιξη της ασθένειας.</a:t>
            </a:r>
          </a:p>
          <a:p>
            <a:pPr eaLnBrk="1" hangingPunct="1"/>
            <a:r>
              <a:rPr lang="el-GR" altLang="el-GR" dirty="0" smtClean="0"/>
              <a:t>Μερικοί ασθενείς χρειάζονται εισαγωγή στο νοσοκομείο για κάποιο διάστημα.  Αυτοί είναι συνήθως ή πολύ ασθενείς, ή η διάγνωση δεν είναι επιβεβαιωμένη και χρειάζονται περισσότερες εξετάσεις. Μπορεί να είναι και ασθενείς που δεν συνεργάζονται εύκολα.  </a:t>
            </a:r>
          </a:p>
          <a:p>
            <a:pPr eaLnBrk="1" hangingPunct="1"/>
            <a:r>
              <a:rPr lang="el-GR" altLang="el-GR" dirty="0" smtClean="0"/>
              <a:t>Ο πιο σημαντικός παράγοντας είναι η αίσια έκβαση θεραπείας της φυματιώσεως και η συνεχής χορήγηση των φαρμάκων για τουλάχιστον 6 μήνες.  </a:t>
            </a:r>
          </a:p>
          <a:p>
            <a:pPr eaLnBrk="1" hangingPunct="1"/>
            <a:r>
              <a:rPr lang="el-GR" altLang="el-GR" dirty="0" smtClean="0"/>
              <a:t>Οι μη καλώς συνεργαζόμενοι μπορεί να χρειάζεται να παραμείνουν επί μακρότερο στο νοσοκομείο.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9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φυματίωσης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Η εξαμηνιαία θεραπεία</a:t>
            </a:r>
            <a:endParaRPr lang="el-GR" altLang="el-GR" b="1" dirty="0" smtClean="0"/>
          </a:p>
          <a:p>
            <a:pPr eaLnBrk="1" hangingPunct="1"/>
            <a:r>
              <a:rPr lang="el-GR" altLang="el-GR" dirty="0" smtClean="0"/>
              <a:t>Αυτή είναι πάγια τεχνική για την πνευμονική και </a:t>
            </a:r>
            <a:r>
              <a:rPr lang="el-GR" altLang="el-GR" dirty="0" err="1" smtClean="0"/>
              <a:t>λεμφαδενική</a:t>
            </a:r>
            <a:r>
              <a:rPr lang="el-GR" altLang="el-GR" dirty="0" smtClean="0"/>
              <a:t> μορφή.  </a:t>
            </a:r>
          </a:p>
          <a:p>
            <a:pPr eaLnBrk="1" hangingPunct="1"/>
            <a:r>
              <a:rPr lang="el-GR" altLang="el-GR" dirty="0" smtClean="0"/>
              <a:t>Καθημερινά χορηγείται </a:t>
            </a:r>
            <a:r>
              <a:rPr lang="el-GR" altLang="el-GR" dirty="0" err="1" smtClean="0"/>
              <a:t>ριφαμπικίνη</a:t>
            </a:r>
            <a:r>
              <a:rPr lang="el-GR" altLang="el-GR" dirty="0" smtClean="0"/>
              <a:t> 600 </a:t>
            </a:r>
            <a:r>
              <a:rPr lang="en-US" altLang="el-GR" dirty="0" smtClean="0"/>
              <a:t>mg </a:t>
            </a:r>
            <a:r>
              <a:rPr lang="el-GR" altLang="el-GR" dirty="0" smtClean="0"/>
              <a:t>και </a:t>
            </a:r>
            <a:r>
              <a:rPr lang="el-GR" altLang="el-GR" dirty="0" err="1" smtClean="0"/>
              <a:t>ισονιαζίδη</a:t>
            </a:r>
            <a:r>
              <a:rPr lang="el-GR" altLang="el-GR" dirty="0" smtClean="0"/>
              <a:t> 300 </a:t>
            </a:r>
            <a:r>
              <a:rPr lang="en-US" altLang="el-GR" dirty="0" smtClean="0"/>
              <a:t>mg</a:t>
            </a:r>
            <a:r>
              <a:rPr lang="el-GR" altLang="el-GR" dirty="0" smtClean="0"/>
              <a:t>. Τα φάρμακα δίνονται σαν συνδυασμένα δισκία και παίρνονται 30 λεπτά πριν το πρωινό γεύμα γιατί η πρόσληψη της τροφής ελαττώνει την απορροφητικότητα της </a:t>
            </a:r>
            <a:r>
              <a:rPr lang="el-GR" altLang="el-GR" dirty="0" err="1" smtClean="0"/>
              <a:t>ριφαμπικίνης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Σε αυτήν την αγωγή </a:t>
            </a:r>
            <a:r>
              <a:rPr lang="el-GR" altLang="el-GR" dirty="0" err="1" smtClean="0"/>
              <a:t>επιπροστίθενται</a:t>
            </a:r>
            <a:r>
              <a:rPr lang="el-GR" altLang="el-GR" dirty="0" smtClean="0"/>
              <a:t> τους 2 πρώτους μήνες και η </a:t>
            </a:r>
            <a:r>
              <a:rPr lang="el-GR" altLang="el-GR" dirty="0" err="1" smtClean="0"/>
              <a:t>πυραζιναμίδη</a:t>
            </a:r>
            <a:r>
              <a:rPr lang="el-GR" altLang="el-GR" dirty="0" smtClean="0"/>
              <a:t> 1.5-2 </a:t>
            </a:r>
            <a:r>
              <a:rPr lang="el-GR" altLang="el-GR" dirty="0" err="1" smtClean="0"/>
              <a:t>γρ</a:t>
            </a:r>
            <a:r>
              <a:rPr lang="el-GR" altLang="el-GR" dirty="0" smtClean="0"/>
              <a:t> ημερησίως.  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πυραζιναμίδη</a:t>
            </a:r>
            <a:r>
              <a:rPr lang="el-GR" altLang="el-GR" dirty="0" smtClean="0"/>
              <a:t> είναι πολύ χρήσιμη για να εξολοθρεύει τα </a:t>
            </a:r>
            <a:r>
              <a:rPr lang="el-GR" altLang="el-GR" dirty="0" err="1" smtClean="0"/>
              <a:t>μυκοβακτηρίδια</a:t>
            </a:r>
            <a:r>
              <a:rPr lang="el-GR" altLang="el-GR" dirty="0" smtClean="0"/>
              <a:t> που είναι μέσα στα </a:t>
            </a:r>
            <a:r>
              <a:rPr lang="el-GR" altLang="el-GR" dirty="0" err="1" smtClean="0"/>
              <a:t>μακροφάγα</a:t>
            </a:r>
            <a:r>
              <a:rPr lang="el-GR" altLang="el-GR" dirty="0" smtClean="0"/>
              <a:t> και με αυτόν τον τρόπο προστατεύει από τις υποτροπές της νόσου.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9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φυματίωσης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Ειδικά η θεραπεία της φυματίωσης των οστών χρειάζεται να συνεχίζεται για 9 μήνες και της φυματιώδους μηνιγγίτιδας για 12 μήνες.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Τα φάρμακα που χρησιμοποιούνται είναι τα ίδια και η </a:t>
            </a:r>
            <a:r>
              <a:rPr lang="el-GR" altLang="el-GR" dirty="0" err="1" smtClean="0"/>
              <a:t>πυραζιναμίδη</a:t>
            </a:r>
            <a:r>
              <a:rPr lang="el-GR" altLang="el-GR" dirty="0" smtClean="0"/>
              <a:t> χρησιμοποιείται για τους δύο πρώτους μήνες.  </a:t>
            </a:r>
            <a:endParaRPr lang="el-GR" altLang="el-GR" b="1" dirty="0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l-GR" altLang="el-GR" b="1" dirty="0" smtClean="0"/>
              <a:t>Αντοχή</a:t>
            </a:r>
            <a:endParaRPr lang="el-GR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Συχνά παρατηρείται αντοχή σε ασθενείς που δεν παίρνουν τα φάρμακα συστηματικά.  Επίσης σε μετανάστες που μπορεί να έχουν μολυνθεί με ανθεκτικά βακτηρίδια.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Αντίσταση επίσης παρατηρείται και σε ασθενείς που έχουν μολυνθεί με τον ιό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και σε αυτούς χορηγούμε τρία αντιφυματικά φάρμακα τουλάχιστον και συνεχίζουμε για 2 χρόνια.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0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φυματίωσης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Παρακολούθηση</a:t>
            </a:r>
            <a:r>
              <a:rPr lang="el-GR" altLang="el-GR" dirty="0" smtClean="0"/>
              <a:t>. Συχνή παρακολούθηση κατά την αγωγή.  Μετά το πέρας της θεραπείας οι ασθενείς επανεξετάζονται 3 μήνες μετά γιατί οι υποτροπές της νόσου επισυμβαίνουν στο χρονικό αυτό διάστημα.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err="1" smtClean="0"/>
              <a:t>Χημειοπροφύλαξη</a:t>
            </a:r>
            <a:r>
              <a:rPr lang="el-GR" altLang="el-GR" b="1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1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Πρόληψη φυματίωσης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l-GR" altLang="el-GR" b="1" dirty="0" smtClean="0"/>
              <a:t>Εμβόλιο </a:t>
            </a:r>
            <a:r>
              <a:rPr lang="en-US" altLang="el-GR" b="1" dirty="0" smtClean="0"/>
              <a:t>BCG</a:t>
            </a:r>
            <a:r>
              <a:rPr lang="el-GR" altLang="el-GR" b="1" dirty="0" smtClean="0"/>
              <a:t> (</a:t>
            </a:r>
            <a:r>
              <a:rPr lang="en-US" altLang="el-GR" b="1" dirty="0" err="1" smtClean="0"/>
              <a:t>Bacille</a:t>
            </a:r>
            <a:r>
              <a:rPr lang="en-US" altLang="el-GR" b="1" dirty="0" smtClean="0"/>
              <a:t> </a:t>
            </a:r>
            <a:r>
              <a:rPr lang="en-US" altLang="el-GR" b="1" dirty="0" err="1" smtClean="0"/>
              <a:t>Calmette</a:t>
            </a:r>
            <a:r>
              <a:rPr lang="en-US" altLang="el-GR" b="1" dirty="0" smtClean="0"/>
              <a:t> Guerin</a:t>
            </a:r>
            <a:r>
              <a:rPr lang="el-GR" altLang="el-GR" b="1" dirty="0" smtClean="0"/>
              <a:t>)</a:t>
            </a:r>
            <a:endParaRPr lang="el-GR" altLang="el-GR" dirty="0" smtClean="0"/>
          </a:p>
          <a:p>
            <a:pPr marL="355600" indent="0">
              <a:spcBef>
                <a:spcPts val="300"/>
              </a:spcBef>
              <a:buNone/>
            </a:pPr>
            <a:r>
              <a:rPr lang="el-GR" altLang="el-GR" dirty="0" smtClean="0"/>
              <a:t>Το εμβόλιο αυτό δόθηκε από το 1954 σε παιδιά σχολικής ηλικίας.</a:t>
            </a:r>
          </a:p>
          <a:p>
            <a:pPr marL="355600" indent="0">
              <a:buNone/>
            </a:pPr>
            <a:r>
              <a:rPr lang="el-GR" altLang="el-GR" dirty="0" smtClean="0"/>
              <a:t>Αποτελείται από ένα βόειο τύπο </a:t>
            </a:r>
            <a:r>
              <a:rPr lang="el-GR" altLang="el-GR" dirty="0" err="1" smtClean="0"/>
              <a:t>μυκοβακτηριδίου</a:t>
            </a:r>
            <a:r>
              <a:rPr lang="el-GR" altLang="el-GR" dirty="0" smtClean="0"/>
              <a:t> της φυματίωσης που έχασε την επιθετικότητά του αφού αναπτύχθηκε για πολλά χρόνια σε εργαστήριο. </a:t>
            </a:r>
          </a:p>
          <a:p>
            <a:pPr>
              <a:spcBef>
                <a:spcPts val="300"/>
              </a:spcBef>
            </a:pPr>
            <a:r>
              <a:rPr lang="el-GR" altLang="el-GR" dirty="0"/>
              <a:t>Από τις πρώτες δοκιμές παρατηρήθηκε ότι ελαττώνει τον κίνδυνο </a:t>
            </a:r>
            <a:r>
              <a:rPr lang="el-GR" altLang="el-GR" dirty="0" err="1"/>
              <a:t>νόσησης</a:t>
            </a:r>
            <a:r>
              <a:rPr lang="el-GR" altLang="el-GR" dirty="0"/>
              <a:t> από φυματίωση κατά 70%.  Σε ανεπτυγμένες χώρες (Αγγλία), η προοδευτική πτώση της φυματίωσης οδήγησε σε προοδευτική αναστολή της χορήγησης του εμβολίου. 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0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Πρόληψη φυματίωσης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Παρ’ όλα αυτά μετά τη μαζική μετανάστευση από αναπτυσσόμενες χώρες, και σε περιοχές όπου το μεταναστευτικό στοιχείο κυριαρχεί, οδήγησε στο να δίδεται το εμβόλιο σε ηλικία 6 εβδομάδων αντί των 13 ετών που δινόταν παραδοσιακά.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Σκοπός είναι να αναχαιτισθεί η εμφάνιση της νόσου σε παιδιά όπου η φυματίωση είναι συχνά πολύ επιθετική και η αργοπορία μπορεί να είναι και μοιραία.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Το εμβόλιο φαίνεται ότι είναι ιδιαίτερα ικανό να προφυλάξει από την </a:t>
            </a:r>
            <a:r>
              <a:rPr lang="el-GR" altLang="el-GR" dirty="0" err="1" smtClean="0"/>
              <a:t>κεχροειδή</a:t>
            </a:r>
            <a:r>
              <a:rPr lang="el-GR" altLang="el-GR" dirty="0" smtClean="0"/>
              <a:t> φυματίωση και την φυματιώδη μηνιγγίτιδα.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31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Πρόληψη φυματίωσης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Το </a:t>
            </a:r>
            <a:r>
              <a:rPr lang="en-US" altLang="el-GR" b="1" dirty="0" smtClean="0"/>
              <a:t>BCG </a:t>
            </a:r>
            <a:r>
              <a:rPr lang="el-GR" altLang="el-GR" b="1" dirty="0" smtClean="0"/>
              <a:t>δίδεται μόνο σε άτομα που έχουν αρνητική </a:t>
            </a:r>
            <a:r>
              <a:rPr lang="el-GR" altLang="el-GR" b="1" dirty="0" err="1" smtClean="0"/>
              <a:t>δερμοαντίδραση</a:t>
            </a:r>
            <a:r>
              <a:rPr lang="el-GR" altLang="el-GR" b="1" dirty="0" smtClean="0"/>
              <a:t> φυματίνης.  </a:t>
            </a:r>
          </a:p>
          <a:p>
            <a:pPr eaLnBrk="1" hangingPunct="1"/>
            <a:r>
              <a:rPr lang="el-GR" altLang="el-GR" dirty="0" smtClean="0"/>
              <a:t>Εκείνοι που έχουν θετικές </a:t>
            </a:r>
            <a:r>
              <a:rPr lang="el-GR" altLang="el-GR" dirty="0" err="1" smtClean="0"/>
              <a:t>δερμοαντιδράσεις</a:t>
            </a:r>
            <a:r>
              <a:rPr lang="el-GR" altLang="el-GR" dirty="0" smtClean="0"/>
              <a:t> πρέπει να ελέγχονται περαιτέρω με ακτινογραφία θώρακος.</a:t>
            </a:r>
          </a:p>
          <a:p>
            <a:pPr eaLnBrk="1" hangingPunct="1"/>
            <a:r>
              <a:rPr lang="el-GR" altLang="el-GR" dirty="0" smtClean="0"/>
              <a:t>Δίδεται ενδοδερμικά σε παιδιά και ενήλικες σε δόση 0.1 </a:t>
            </a:r>
            <a:r>
              <a:rPr lang="en-US" altLang="el-GR" dirty="0" smtClean="0"/>
              <a:t>ml </a:t>
            </a:r>
            <a:r>
              <a:rPr lang="el-GR" altLang="el-GR" dirty="0" smtClean="0"/>
              <a:t>αλλά στα βρέφη δίδεται σε δόση 0.05 </a:t>
            </a:r>
            <a:r>
              <a:rPr lang="en-US" altLang="el-GR" dirty="0" smtClean="0"/>
              <a:t>ml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Στις χώρες με συστηματική χορήγηση του εμβολίου, προκαλείται κυτταρική ανοσία και θετική </a:t>
            </a:r>
            <a:r>
              <a:rPr lang="el-GR" altLang="el-GR" dirty="0" err="1" smtClean="0"/>
              <a:t>δερμοαντίδραση</a:t>
            </a:r>
            <a:r>
              <a:rPr lang="el-GR" altLang="el-GR" dirty="0" smtClean="0"/>
              <a:t> φυματίνης, ώστε η αντίδραση </a:t>
            </a:r>
            <a:r>
              <a:rPr lang="en-US" altLang="el-GR" dirty="0" smtClean="0"/>
              <a:t>Mantoux </a:t>
            </a:r>
            <a:r>
              <a:rPr lang="el-GR" altLang="el-GR" dirty="0" smtClean="0"/>
              <a:t>να έχει μικρή διαγνωστική αξία κλινικά.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6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Mantoux </a:t>
            </a:r>
            <a:r>
              <a:rPr lang="en-US" dirty="0"/>
              <a:t>test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pic>
        <p:nvPicPr>
          <p:cNvPr id="50178" name="Picture 2" descr="File:Mantoux tuberculin skin 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218478" cy="2768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File:Mantoux Test 48h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292054" cy="2768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205859" y="4911551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Mantoux Test </a:t>
            </a:r>
            <a:r>
              <a:rPr lang="en-US" sz="1200" dirty="0" smtClean="0">
                <a:latin typeface="+mn-lt"/>
                <a:hlinkClick r:id="rId5"/>
              </a:rPr>
              <a:t>48h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6" tooltip="User:Splintercellguy"/>
              </a:rPr>
              <a:t>Splintercellguy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583" y="4911550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Mantoux tuberculin skin </a:t>
            </a:r>
            <a:r>
              <a:rPr lang="en-US" sz="1200" dirty="0" smtClean="0">
                <a:latin typeface="+mn-lt"/>
                <a:hlinkClick r:id="rId7"/>
              </a:rPr>
              <a:t>test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Raeky"/>
              </a:rPr>
              <a:t>Raeky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50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Φυματίωση </a:t>
            </a:r>
            <a:endParaRPr lang="el-GR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Η φυματίωση έχει παγκόσμια επίπτωση </a:t>
            </a:r>
            <a:r>
              <a:rPr lang="el-GR" altLang="el-GR" dirty="0" smtClean="0"/>
              <a:t>αλλά συναντάται κυρίως σε Ασιατικές χώρες, όπου το 60-80% των παιδιών κάτω των 14 ετών έχει μολυνθεί.</a:t>
            </a:r>
          </a:p>
          <a:p>
            <a:pPr eaLnBrk="1" hangingPunct="1"/>
            <a:r>
              <a:rPr lang="el-GR" altLang="el-GR" dirty="0" smtClean="0"/>
              <a:t>Η φυματίωση κυρίως μεταδίδεται με σταγονίδια.  </a:t>
            </a:r>
          </a:p>
          <a:p>
            <a:pPr eaLnBrk="1" hangingPunct="1"/>
            <a:r>
              <a:rPr lang="el-GR" altLang="el-GR" dirty="0" smtClean="0"/>
              <a:t>Η επίπτωση της νόσου αυξάνει με πτωχές κοινωνικοοικονομικές συνθήκες, ανεπαρκή διατροφή και υπερπληθυσμό.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1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 2014. 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. «Παθολογία Ι. Ενότητα 7</a:t>
            </a:r>
            <a:r>
              <a:rPr lang="en-US" sz="2000" dirty="0" smtClean="0"/>
              <a:t>:</a:t>
            </a:r>
            <a:r>
              <a:rPr lang="el-GR" sz="2000" dirty="0"/>
              <a:t> Λοιμώξεις </a:t>
            </a:r>
            <a:r>
              <a:rPr lang="el-GR" sz="2000" dirty="0" smtClean="0"/>
              <a:t>(γ’ </a:t>
            </a:r>
            <a:r>
              <a:rPr lang="el-GR" sz="2000" dirty="0"/>
              <a:t>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Παθολογία φυματίωσης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Η χαρακτηριστική βλάβη </a:t>
            </a:r>
            <a:r>
              <a:rPr lang="el-GR" altLang="el-GR" b="1" dirty="0" smtClean="0"/>
              <a:t>είναι ένα κοκκίωμα </a:t>
            </a:r>
            <a:r>
              <a:rPr lang="el-GR" altLang="el-GR" dirty="0" smtClean="0"/>
              <a:t>με κεντρική </a:t>
            </a:r>
            <a:r>
              <a:rPr lang="el-GR" altLang="el-GR" dirty="0" err="1" smtClean="0"/>
              <a:t>τυροειδοποίηση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γιγαντοκύτταρα</a:t>
            </a:r>
            <a:r>
              <a:rPr lang="el-GR" altLang="el-GR" dirty="0" smtClean="0"/>
              <a:t> του </a:t>
            </a:r>
            <a:r>
              <a:rPr lang="en-US" altLang="el-GR" dirty="0" err="1" smtClean="0"/>
              <a:t>Langhans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b="1" dirty="0" smtClean="0"/>
              <a:t>Η πρωτογενής λοίμωξη συνήθως είναι στους πνεύμονες, </a:t>
            </a:r>
            <a:r>
              <a:rPr lang="el-GR" altLang="el-GR" dirty="0" smtClean="0"/>
              <a:t>αλλά και σε άλλα όργανα όπως η </a:t>
            </a:r>
            <a:r>
              <a:rPr lang="el-GR" altLang="el-GR" dirty="0" err="1" smtClean="0"/>
              <a:t>ειλεοκολική</a:t>
            </a:r>
            <a:r>
              <a:rPr lang="el-GR" altLang="el-GR" dirty="0" smtClean="0"/>
              <a:t> περιοχή του γαστρεντερικού συστήματος, μπορεί να είναι η πρωταρχική περιοχή της βλάβης.  </a:t>
            </a:r>
            <a:r>
              <a:rPr lang="el-GR" altLang="el-GR" b="1" dirty="0" smtClean="0"/>
              <a:t>Σχεδόν πάντα συνυπάρχει και συνοδός προσβολή των λεμφαδένων. </a:t>
            </a:r>
          </a:p>
          <a:p>
            <a:pPr eaLnBrk="1" hangingPunct="1"/>
            <a:r>
              <a:rPr lang="el-GR" altLang="el-GR" b="1" dirty="0" smtClean="0"/>
              <a:t>Στους περισσότερους η πρωτογενής βλάβη θεραπεύεται αφήνοντας μερικούς επιζώντες βακίλους.  </a:t>
            </a:r>
          </a:p>
          <a:p>
            <a:pPr eaLnBrk="1" hangingPunct="1"/>
            <a:r>
              <a:rPr lang="el-GR" altLang="el-GR" dirty="0" smtClean="0"/>
              <a:t>Όταν η ανοσία του ξενιστή ελαττωθεί, αυτοί οι βάκιλοι </a:t>
            </a:r>
            <a:r>
              <a:rPr lang="el-GR" altLang="el-GR" dirty="0" err="1" smtClean="0"/>
              <a:t>επανενεργοποιούνται</a:t>
            </a:r>
            <a:r>
              <a:rPr lang="el-GR" altLang="el-GR" dirty="0" smtClean="0"/>
              <a:t> προκαλώντας τοπική και </a:t>
            </a:r>
            <a:r>
              <a:rPr lang="el-GR" altLang="el-GR" dirty="0" err="1" smtClean="0"/>
              <a:t>αιματογενή</a:t>
            </a:r>
            <a:r>
              <a:rPr lang="el-GR" altLang="el-GR" dirty="0" smtClean="0"/>
              <a:t> διασπορά σε όλα τα όργανα του σώματος περιλαμβάνοντας τους πνεύμονες, οστά και νεφρά.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55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 φυματίωσης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Αυτό συνήθως συμβαίνει σε ηλικιωμένους, σε αλκοολικούς, σε διαβητικούς, σε άτομα με πνευμονική νόσο, σε ασθενείς μετά από γαστρεκτομή, σε όσους παίρνουν </a:t>
            </a:r>
            <a:r>
              <a:rPr lang="el-GR" altLang="el-GR" sz="2800" dirty="0" err="1" smtClean="0"/>
              <a:t>κορτικοστεροειδή</a:t>
            </a:r>
            <a:r>
              <a:rPr lang="el-GR" altLang="el-GR" sz="2800" dirty="0" smtClean="0"/>
              <a:t> ή είναι </a:t>
            </a:r>
            <a:r>
              <a:rPr lang="el-GR" altLang="el-GR" sz="2800" dirty="0" err="1" smtClean="0"/>
              <a:t>ανοσοκατεσταλμένοι</a:t>
            </a:r>
            <a:r>
              <a:rPr lang="el-GR" altLang="el-GR" sz="2800" dirty="0" smtClean="0"/>
              <a:t>. 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Επίσης υπάρχει </a:t>
            </a:r>
            <a:r>
              <a:rPr lang="el-GR" altLang="el-GR" sz="2800" b="1" dirty="0" smtClean="0"/>
              <a:t>μεγάλη επίπτωση σε ασθενείς που έχουν μολυνθεί από τον ιό </a:t>
            </a:r>
            <a:r>
              <a:rPr lang="en-US" altLang="el-GR" sz="2800" b="1" dirty="0" smtClean="0"/>
              <a:t>HIV</a:t>
            </a:r>
            <a:r>
              <a:rPr lang="el-GR" altLang="el-GR" sz="2800" b="1" dirty="0" smtClean="0"/>
              <a:t>. 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Η φυματίωση στους ενήλικες είναι συνήθως το αποτέλεσμα της </a:t>
            </a:r>
            <a:r>
              <a:rPr lang="el-GR" altLang="el-GR" sz="2800" dirty="0" err="1" smtClean="0"/>
              <a:t>επανεργοποίησης</a:t>
            </a:r>
            <a:r>
              <a:rPr lang="el-GR" altLang="el-GR" sz="2800" dirty="0" smtClean="0"/>
              <a:t> μιας παλαιάς νόσου, σπάνια πρωτογενούς λοίμωξης και ακόμα πιο σπάνια </a:t>
            </a:r>
            <a:r>
              <a:rPr lang="el-GR" altLang="el-GR" sz="2800" dirty="0" err="1" smtClean="0"/>
              <a:t>επαναλοίμωξης</a:t>
            </a:r>
            <a:r>
              <a:rPr lang="el-GR" altLang="el-GR" sz="2800" dirty="0" smtClean="0"/>
              <a:t>.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Η πνευμονική φυματίωση είναι η πιο συχνή μορφή. 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Η πρωτογενής φυματίωση στους περισσότερους είναι </a:t>
            </a:r>
            <a:r>
              <a:rPr lang="el-GR" altLang="el-GR" sz="2800" dirty="0" err="1" smtClean="0"/>
              <a:t>ασυμπτωματική</a:t>
            </a:r>
            <a:r>
              <a:rPr lang="el-GR" altLang="el-GR" sz="2800" dirty="0" smtClean="0"/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8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 φυματίωσης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5000"/>
              </a:lnSpc>
            </a:pPr>
            <a:r>
              <a:rPr lang="el-GR" altLang="el-GR" dirty="0" smtClean="0"/>
              <a:t>Γενικά </a:t>
            </a:r>
            <a:r>
              <a:rPr lang="el-GR" altLang="el-GR" b="1" dirty="0" smtClean="0"/>
              <a:t>η πρώτη λοίμωξη θεωρείται πρωτογενής φυματίωση.  </a:t>
            </a:r>
            <a:r>
              <a:rPr lang="el-GR" altLang="el-GR" dirty="0" smtClean="0"/>
              <a:t>Συχνά είναι </a:t>
            </a:r>
            <a:r>
              <a:rPr lang="el-GR" altLang="el-GR" b="1" dirty="0" err="1" smtClean="0"/>
              <a:t>υποπλευρική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συνήθως στις </a:t>
            </a:r>
            <a:r>
              <a:rPr lang="el-GR" altLang="el-GR" b="1" dirty="0" smtClean="0"/>
              <a:t>μεσαίες και άνω ζώνες.  </a:t>
            </a:r>
            <a:r>
              <a:rPr lang="el-GR" altLang="el-GR" dirty="0" smtClean="0"/>
              <a:t>Αφού φτάσουν στους πνεύμονες, μέσα σε μια ώρα, οι βάκιλοι της φυματίωσης, φτάνουν στους παρακείμενους λεμφαδένες της πύλης του πνεύμονα και μερικοί διαφεύγουν στην κυκλοφορία του αίματος.  </a:t>
            </a:r>
          </a:p>
          <a:p>
            <a:pPr eaLnBrk="1" hangingPunct="1">
              <a:lnSpc>
                <a:spcPct val="125000"/>
              </a:lnSpc>
            </a:pPr>
            <a:r>
              <a:rPr lang="el-GR" altLang="el-GR" b="1" dirty="0" smtClean="0"/>
              <a:t>Η αρχική αντίδραση του οργανισμού </a:t>
            </a:r>
            <a:r>
              <a:rPr lang="el-GR" altLang="el-GR" dirty="0" smtClean="0"/>
              <a:t>περιλαμβάνει εξίδρωση και συγκέντρωση </a:t>
            </a:r>
            <a:r>
              <a:rPr lang="el-GR" altLang="el-GR" dirty="0" err="1" smtClean="0"/>
              <a:t>ουδετεροφίλων</a:t>
            </a:r>
            <a:r>
              <a:rPr lang="el-GR" altLang="el-GR" dirty="0" smtClean="0"/>
              <a:t> λευκοκυττάρων στην περιοχή της εισβολής.  Αυτά γρήγορα αντικαθίστανται από </a:t>
            </a:r>
            <a:r>
              <a:rPr lang="el-GR" altLang="el-GR" dirty="0" err="1" smtClean="0"/>
              <a:t>μακροφάγα</a:t>
            </a:r>
            <a:r>
              <a:rPr lang="el-GR" altLang="el-GR" dirty="0" smtClean="0"/>
              <a:t> τα οποία τρώγουν τους βακίλους.  Οι βάκιλοι αντιδρούν με τα Τ-λεμφοκύτταρα και αναπτύσσεται μια κυτταρική ανοσία που φαίνεται 3-8 εβδομάδες μετά την αρχική προσβολή με μια θετική αντίδραση στο δέρμα σε </a:t>
            </a:r>
            <a:r>
              <a:rPr lang="el-GR" altLang="el-GR" b="1" dirty="0" err="1" smtClean="0"/>
              <a:t>δερμοδερμική</a:t>
            </a:r>
            <a:r>
              <a:rPr lang="el-GR" altLang="el-GR" b="1" dirty="0" smtClean="0"/>
              <a:t> ένεση πρωτεΐνης από βακίλους (φυματίνη).  </a:t>
            </a:r>
            <a:r>
              <a:rPr lang="el-GR" altLang="el-GR" dirty="0" smtClean="0"/>
              <a:t>Σε αυτό το στάδιο μπορεί να φανεί η κλασσική παθολογία της φυματίωσης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9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 φυματίωσης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b="1" dirty="0" smtClean="0"/>
              <a:t>Η </a:t>
            </a:r>
            <a:r>
              <a:rPr lang="el-GR" altLang="el-GR" b="1" dirty="0" err="1" smtClean="0"/>
              <a:t>κοκκιωματώδης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βλάβη αποτελείται από μια κεντρική περιοχή νεκρωτικού υλικού τυρώδους φύσεως, που καλείται </a:t>
            </a:r>
            <a:r>
              <a:rPr lang="el-GR" altLang="el-GR" b="1" dirty="0" err="1" smtClean="0"/>
              <a:t>τυροειδοποίηση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και περιβάλλεται από </a:t>
            </a:r>
            <a:r>
              <a:rPr lang="el-GR" altLang="el-GR" dirty="0" err="1" smtClean="0"/>
              <a:t>επιθηλιοειδή</a:t>
            </a:r>
            <a:r>
              <a:rPr lang="el-GR" altLang="el-GR" dirty="0" smtClean="0"/>
              <a:t> κύτταρα και κύτταρα του </a:t>
            </a:r>
            <a:r>
              <a:rPr lang="en-US" altLang="el-GR" dirty="0" err="1" smtClean="0"/>
              <a:t>Langhans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l-GR" altLang="el-GR" dirty="0" err="1" smtClean="0"/>
              <a:t>γιγαντοκύτταρα</a:t>
            </a:r>
            <a:r>
              <a:rPr lang="el-GR" altLang="el-GR" dirty="0" smtClean="0"/>
              <a:t> με πολλούς πυρήνες).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Και τα δύο είδη κυττάρων προέρχονται από τα </a:t>
            </a:r>
            <a:r>
              <a:rPr lang="el-GR" altLang="el-GR" dirty="0" err="1" smtClean="0"/>
              <a:t>μακροφάγα</a:t>
            </a:r>
            <a:r>
              <a:rPr lang="el-GR" altLang="el-GR" dirty="0" smtClean="0"/>
              <a:t>.  Υπάρχουν ωστόσο και λεμφοκύτταρα και ποικίλου βαθμού </a:t>
            </a:r>
            <a:r>
              <a:rPr lang="el-GR" altLang="el-GR" dirty="0" err="1" smtClean="0"/>
              <a:t>ίνωση</a:t>
            </a:r>
            <a:r>
              <a:rPr lang="el-GR" altLang="el-GR" dirty="0" smtClean="0"/>
              <a:t>.  Κατόπιν οι περιοχές της </a:t>
            </a:r>
            <a:r>
              <a:rPr lang="el-GR" altLang="el-GR" dirty="0" err="1" smtClean="0"/>
              <a:t>τυροειδοποίησης</a:t>
            </a:r>
            <a:r>
              <a:rPr lang="el-GR" altLang="el-GR" dirty="0" smtClean="0"/>
              <a:t> θεραπεύονται τελείως και </a:t>
            </a:r>
            <a:r>
              <a:rPr lang="el-GR" altLang="el-GR" b="1" dirty="0" smtClean="0"/>
              <a:t>αποτιτανούνται (εναπόθεση ασβεστίου).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Είναι γνωστό ότι τουλάχιστον ένα 20% αυτών των αποτιτανωμένων πρωτογενών βλαβών περιέχουν βακίλους, αρχικά εν </a:t>
            </a:r>
            <a:r>
              <a:rPr lang="el-GR" altLang="el-GR" dirty="0" err="1" smtClean="0"/>
              <a:t>ύπνω</a:t>
            </a:r>
            <a:r>
              <a:rPr lang="el-GR" altLang="el-GR" dirty="0" smtClean="0"/>
              <a:t>, ικανούς όμως στο μέλλον να ενεργοποιηθούν σε περίπτωση που η ανοσία του ξενιστή ελαττωθεί. 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2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 φυματίωσης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Η </a:t>
            </a:r>
            <a:r>
              <a:rPr lang="el-GR" altLang="el-GR" dirty="0"/>
              <a:t>ενεργοποίηση οδηγεί σε τυπική </a:t>
            </a:r>
            <a:r>
              <a:rPr lang="el-GR" altLang="el-GR" dirty="0" err="1"/>
              <a:t>μεταπρωτογενή</a:t>
            </a:r>
            <a:r>
              <a:rPr lang="el-GR" altLang="el-GR" dirty="0"/>
              <a:t> πνευμονική φυματίωση </a:t>
            </a:r>
            <a:r>
              <a:rPr lang="el-GR" altLang="el-GR" b="1" dirty="0"/>
              <a:t>με </a:t>
            </a:r>
            <a:r>
              <a:rPr lang="el-GR" altLang="el-GR" b="1" dirty="0" err="1"/>
              <a:t>σπηλαιοποίηση</a:t>
            </a:r>
            <a:r>
              <a:rPr lang="el-GR" altLang="el-GR" b="1" dirty="0"/>
              <a:t> συνήθως στην κορυφή και στην άνω ζώνη του </a:t>
            </a:r>
            <a:r>
              <a:rPr lang="el-GR" altLang="el-GR" b="1" dirty="0" err="1"/>
              <a:t>πνεύμονος</a:t>
            </a:r>
            <a:r>
              <a:rPr lang="el-GR" altLang="el-GR" b="1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b="1" dirty="0" smtClean="0"/>
              <a:t>Η </a:t>
            </a:r>
            <a:r>
              <a:rPr lang="el-GR" altLang="el-GR" b="1" dirty="0" err="1" smtClean="0"/>
              <a:t>μεταπρωτογενής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φυματίωση περιλαμβάνει όλες τις μορφές φυματίωσης που επισυμβαίνουν λίγες εβδομάδες μετά την πρωτογενή λοίμωξη αφού έχει δημιουργηθεί η κυτταρική ανοσία στο </a:t>
            </a:r>
            <a:r>
              <a:rPr lang="el-GR" altLang="el-GR" dirty="0" err="1" smtClean="0"/>
              <a:t>μυκοβακτηρίδιο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4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168</TotalTime>
  <Words>3100</Words>
  <Application>Microsoft Office PowerPoint</Application>
  <PresentationFormat>Προβολή στην οθόνη (4:3)</PresentationFormat>
  <Paragraphs>261</Paragraphs>
  <Slides>44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44</vt:i4>
      </vt:variant>
    </vt:vector>
  </HeadingPairs>
  <TitlesOfParts>
    <vt:vector size="46" baseType="lpstr">
      <vt:lpstr>OC_template_updated</vt:lpstr>
      <vt:lpstr>1_OC_template_updated</vt:lpstr>
      <vt:lpstr>Παθολογία Ι</vt:lpstr>
      <vt:lpstr>Μυκοβακτηρίδια 1/2</vt:lpstr>
      <vt:lpstr>Μυκοβακτηρίδια 2/2</vt:lpstr>
      <vt:lpstr>Φυματίωση </vt:lpstr>
      <vt:lpstr>Παθολογία φυματίωσης 1/5</vt:lpstr>
      <vt:lpstr>Παθολογία φυματίωσης 2/5</vt:lpstr>
      <vt:lpstr>Παθολογία φυματίωσης 3/5</vt:lpstr>
      <vt:lpstr>Παθολογία φυματίωσης 4/5</vt:lpstr>
      <vt:lpstr>Παθολογία φυματίωσης 5/5</vt:lpstr>
      <vt:lpstr>Κλινικά σημεία φυματίωσης 1/7</vt:lpstr>
      <vt:lpstr>Κλινικά σημεία φυματίωσης 2/7</vt:lpstr>
      <vt:lpstr>Κλινικά σημεία φυματίωσης 3/7</vt:lpstr>
      <vt:lpstr>Κλινικά σημεία φυματίωσης 4/7</vt:lpstr>
      <vt:lpstr>Κλινικά σημεία φυματίωσης 5/7</vt:lpstr>
      <vt:lpstr>Κλινικά σημεία φυματίωσης 6/7</vt:lpstr>
      <vt:lpstr>Κλινικά σημεία φυματίωσης 7/7</vt:lpstr>
      <vt:lpstr>Ακτινογραφία θώρακος</vt:lpstr>
      <vt:lpstr>Προσβολή των λεμφαδένων</vt:lpstr>
      <vt:lpstr>Η φυματίωση μπορεί να προσβάλλει 1/2</vt:lpstr>
      <vt:lpstr>Η φυματίωση μπορεί να προσβάλλει 2/2</vt:lpstr>
      <vt:lpstr>Διάγνωση φυματίωσης 1/3</vt:lpstr>
      <vt:lpstr>Διάγνωση φυματίωσης 2/3</vt:lpstr>
      <vt:lpstr>Διάγνωση φυματίωσης 3/3</vt:lpstr>
      <vt:lpstr>Ρόμπερτ Κοχ</vt:lpstr>
      <vt:lpstr>Κεχροειδής φυματίωση</vt:lpstr>
      <vt:lpstr>Σπηλαιώδης φυματίωση</vt:lpstr>
      <vt:lpstr>Εικόνες φυματίωσης</vt:lpstr>
      <vt:lpstr>Συμπτώματα φυματίωσης</vt:lpstr>
      <vt:lpstr>Φυματίωση και δράση φαρμάκων</vt:lpstr>
      <vt:lpstr>Θεραπεία φυματίωσης 1/4</vt:lpstr>
      <vt:lpstr>Θεραπεία φυματίωσης 2/4</vt:lpstr>
      <vt:lpstr>Θεραπεία φυματίωσης 3/4</vt:lpstr>
      <vt:lpstr>Θεραπεία φυματίωσης 4/4</vt:lpstr>
      <vt:lpstr>Πρόληψη φυματίωσης 1/3</vt:lpstr>
      <vt:lpstr>Πρόληψη φυματίωσης 2/3</vt:lpstr>
      <vt:lpstr>Πρόληψη φυματίωσης 3/3</vt:lpstr>
      <vt:lpstr>Mantoux test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fkaram2</cp:lastModifiedBy>
  <cp:revision>22</cp:revision>
  <dcterms:created xsi:type="dcterms:W3CDTF">2014-12-01T06:57:55Z</dcterms:created>
  <dcterms:modified xsi:type="dcterms:W3CDTF">2015-03-05T12:54:49Z</dcterms:modified>
</cp:coreProperties>
</file>