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activeX/activeX2.xml" ContentType="application/vnd.ms-office.activeX+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3"/>
  </p:notesMasterIdLst>
  <p:handoutMasterIdLst>
    <p:handoutMasterId r:id="rId44"/>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302" r:id="rId34"/>
    <p:sldId id="301" r:id="rId35"/>
    <p:sldId id="257" r:id="rId36"/>
    <p:sldId id="262" r:id="rId37"/>
    <p:sldId id="264" r:id="rId38"/>
    <p:sldId id="303" r:id="rId39"/>
    <p:sldId id="304" r:id="rId40"/>
    <p:sldId id="266" r:id="rId41"/>
    <p:sldId id="261"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5" d="100"/>
          <a:sy n="115" d="100"/>
        </p:scale>
        <p:origin x="169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16/11/2016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16/11/2016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ealthmanagement.org/s/intersurgical-trachseal-r-closed-suction-system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7.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channel/UCIoVu0xxciUeqHna6g-HjQA" TargetMode="External"/><Relationship Id="rId5" Type="http://schemas.openxmlformats.org/officeDocument/2006/relationships/hyperlink" Target="https://www.youtube.com/watch?v=I1_aW4s96dM" TargetMode="Externa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healthnotesandnews.blogspot.gr/2010/03/blog-post_7100.html"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vetbook.org/wiki/index.php/Main_Page" TargetMode="External"/><Relationship Id="rId5" Type="http://schemas.openxmlformats.org/officeDocument/2006/relationships/image" Target="../media/image9.jpeg"/><Relationship Id="rId4" Type="http://schemas.openxmlformats.org/officeDocument/2006/relationships/hyperlink" Target="http://vetbook.org/wiki/dog/index.php/File:Stenotrophomonas.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https://www.youtube.com/channel/UCaohvgjYo-Pjr_VH2LGwXWw" TargetMode="External"/><Relationship Id="rId5" Type="http://schemas.openxmlformats.org/officeDocument/2006/relationships/hyperlink" Target="https://www.youtube.com/watch?v=guDbqnWOk3M" TargetMode="Externa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prstClr val="black"/>
                </a:solidFill>
                <a:latin typeface="Calibri"/>
              </a:rPr>
              <a:t>Κλινική Άσκηση σε </a:t>
            </a:r>
            <a:r>
              <a:rPr lang="el-GR" sz="3600" b="1" dirty="0" err="1" smtClean="0">
                <a:solidFill>
                  <a:prstClr val="black"/>
                </a:solidFill>
                <a:latin typeface="Calibri"/>
              </a:rPr>
              <a:t>Καρδιο</a:t>
            </a:r>
            <a:r>
              <a:rPr lang="el-GR" sz="3600" b="1" dirty="0" smtClean="0">
                <a:solidFill>
                  <a:prstClr val="black"/>
                </a:solidFill>
                <a:latin typeface="Calibri"/>
              </a:rPr>
              <a:t>-Αναπνευστικές Παθήσεις</a:t>
            </a:r>
            <a:r>
              <a:rPr lang="en-US" sz="3600" b="1" dirty="0" smtClean="0">
                <a:solidFill>
                  <a:prstClr val="black"/>
                </a:solidFill>
                <a:latin typeface="Calibri"/>
              </a:rPr>
              <a:t> (</a:t>
            </a:r>
            <a:r>
              <a:rPr lang="el-GR" sz="3600" b="1" dirty="0" smtClean="0">
                <a:solidFill>
                  <a:prstClr val="black"/>
                </a:solidFill>
                <a:latin typeface="Calibri"/>
              </a:rPr>
              <a:t>Θ)</a:t>
            </a:r>
            <a:endParaRPr lang="el-GR" sz="3600" b="1" dirty="0">
              <a:solidFill>
                <a:schemeClr val="tx1"/>
              </a:solidFill>
              <a:latin typeface="+mn-lt"/>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1" name="11 - Τίτλος"/>
          <p:cNvSpPr txBox="1">
            <a:spLocks/>
          </p:cNvSpPr>
          <p:nvPr/>
        </p:nvSpPr>
        <p:spPr>
          <a:xfrm>
            <a:off x="685799" y="2780928"/>
            <a:ext cx="7930715" cy="2441947"/>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fontAlgn="auto">
              <a:spcBef>
                <a:spcPct val="50000"/>
              </a:spcBef>
              <a:spcAft>
                <a:spcPts val="0"/>
              </a:spcAft>
              <a:defRPr/>
            </a:pPr>
            <a:r>
              <a:rPr lang="el-GR" sz="2900" dirty="0" smtClean="0"/>
              <a:t>Ενότητα </a:t>
            </a:r>
            <a:r>
              <a:rPr lang="en-US" sz="2900" dirty="0" smtClean="0"/>
              <a:t>7</a:t>
            </a:r>
            <a:r>
              <a:rPr lang="el-GR" sz="2900" dirty="0" smtClean="0"/>
              <a:t>:</a:t>
            </a:r>
            <a:r>
              <a:rPr lang="en-US" sz="2900" dirty="0" smtClean="0"/>
              <a:t> </a:t>
            </a:r>
            <a:r>
              <a:rPr lang="el-GR" sz="2900" b="0" dirty="0" smtClean="0"/>
              <a:t>«Βρογχική Αναρρόφηση» </a:t>
            </a:r>
            <a:r>
              <a:rPr lang="el-GR" sz="2400" b="0" dirty="0" smtClean="0"/>
              <a:t/>
            </a:r>
            <a:br>
              <a:rPr lang="el-GR" sz="2400" b="0" dirty="0" smtClean="0"/>
            </a:br>
            <a:endParaRPr lang="en-US" sz="2400" b="0" dirty="0" smtClean="0"/>
          </a:p>
          <a:p>
            <a:pPr algn="l" fontAlgn="auto">
              <a:spcBef>
                <a:spcPct val="50000"/>
              </a:spcBef>
              <a:spcAft>
                <a:spcPts val="0"/>
              </a:spcAft>
              <a:defRPr/>
            </a:pPr>
            <a:r>
              <a:rPr lang="en-US" sz="2400" b="0" dirty="0" smtClean="0"/>
              <a:t>  </a:t>
            </a:r>
            <a:r>
              <a:rPr lang="el-GR" sz="2400" b="0" dirty="0" smtClean="0"/>
              <a:t>  Ειρήνη </a:t>
            </a:r>
            <a:r>
              <a:rPr lang="el-GR" sz="2400" b="0" dirty="0" smtClean="0">
                <a:solidFill>
                  <a:prstClr val="black"/>
                </a:solidFill>
              </a:rPr>
              <a:t>Γραμματοπούλου 	</a:t>
            </a:r>
            <a:r>
              <a:rPr lang="en-US" sz="2400" b="0" dirty="0" smtClean="0">
                <a:solidFill>
                  <a:prstClr val="black"/>
                </a:solidFill>
              </a:rPr>
              <a:t>      </a:t>
            </a:r>
            <a:r>
              <a:rPr lang="el-GR" sz="2400" b="0" dirty="0" smtClean="0">
                <a:solidFill>
                  <a:prstClr val="black"/>
                </a:solidFill>
              </a:rPr>
              <a:t>      </a:t>
            </a:r>
            <a:r>
              <a:rPr lang="en-US" sz="2400" b="0" dirty="0" smtClean="0">
                <a:solidFill>
                  <a:prstClr val="black"/>
                </a:solidFill>
              </a:rPr>
              <a:t> </a:t>
            </a:r>
            <a:r>
              <a:rPr lang="el-GR" sz="2400" b="0" dirty="0" smtClean="0">
                <a:solidFill>
                  <a:prstClr val="black"/>
                </a:solidFill>
              </a:rPr>
              <a:t>Θεόδωρος Κατσούλας</a:t>
            </a:r>
            <a:r>
              <a:rPr lang="en-US" sz="2400" b="0" dirty="0" smtClean="0">
                <a:solidFill>
                  <a:prstClr val="black"/>
                </a:solidFill>
              </a:rPr>
              <a:t/>
            </a:r>
            <a:br>
              <a:rPr lang="en-US" sz="2400" b="0" dirty="0" smtClean="0">
                <a:solidFill>
                  <a:prstClr val="black"/>
                </a:solidFill>
              </a:rPr>
            </a:br>
            <a:r>
              <a:rPr lang="el-GR" sz="2400" b="0" dirty="0">
                <a:solidFill>
                  <a:prstClr val="black"/>
                </a:solidFill>
              </a:rPr>
              <a:t> </a:t>
            </a:r>
            <a:r>
              <a:rPr lang="en-US" sz="2400" b="0" dirty="0" smtClean="0">
                <a:solidFill>
                  <a:prstClr val="black"/>
                </a:solidFill>
              </a:rPr>
              <a:t>  </a:t>
            </a:r>
            <a:r>
              <a:rPr lang="el-GR" sz="2400" b="0" dirty="0" smtClean="0">
                <a:solidFill>
                  <a:prstClr val="black"/>
                </a:solidFill>
              </a:rPr>
              <a:t>   Καθηγήτρια </a:t>
            </a:r>
            <a:r>
              <a:rPr lang="en-US" sz="2400" b="0" dirty="0" smtClean="0">
                <a:solidFill>
                  <a:prstClr val="black"/>
                </a:solidFill>
              </a:rPr>
              <a:t>   </a:t>
            </a:r>
            <a:r>
              <a:rPr lang="el-GR" sz="2400" b="0" dirty="0" smtClean="0">
                <a:solidFill>
                  <a:prstClr val="black"/>
                </a:solidFill>
              </a:rPr>
              <a:t>                 Λέκτορας</a:t>
            </a:r>
            <a:r>
              <a:rPr lang="en-US" sz="2400" b="0" dirty="0" smtClean="0">
                <a:solidFill>
                  <a:prstClr val="black"/>
                </a:solidFill>
              </a:rPr>
              <a:t>, </a:t>
            </a:r>
            <a:r>
              <a:rPr lang="el-GR" sz="2400" b="0" dirty="0" smtClean="0">
                <a:solidFill>
                  <a:prstClr val="black"/>
                </a:solidFill>
              </a:rPr>
              <a:t>Τμήμα </a:t>
            </a:r>
            <a:r>
              <a:rPr lang="el-GR" sz="2400" b="0" dirty="0">
                <a:solidFill>
                  <a:prstClr val="black"/>
                </a:solidFill>
              </a:rPr>
              <a:t>Νοσηλευτικής ΕΚΠΑ</a:t>
            </a:r>
          </a:p>
          <a:p>
            <a:pPr fontAlgn="auto">
              <a:spcBef>
                <a:spcPct val="50000"/>
              </a:spcBef>
              <a:spcAft>
                <a:spcPts val="0"/>
              </a:spcAft>
              <a:defRPr/>
            </a:pPr>
            <a:r>
              <a:rPr lang="el-GR" sz="1800" b="0" dirty="0" smtClean="0">
                <a:solidFill>
                  <a:prstClr val="black"/>
                </a:solidFill>
              </a:rPr>
              <a:t/>
            </a:r>
            <a:br>
              <a:rPr lang="el-GR" sz="1800" b="0" dirty="0" smtClean="0">
                <a:solidFill>
                  <a:prstClr val="black"/>
                </a:solidFill>
              </a:rPr>
            </a:br>
            <a:r>
              <a:rPr lang="el-GR" sz="2400" b="0" dirty="0" smtClean="0"/>
              <a:t>Τμήμα Φυσικοθεραπείας </a:t>
            </a:r>
            <a:endParaRPr lang="el-GR" sz="2400" b="0" dirty="0"/>
          </a:p>
        </p:txBody>
      </p:sp>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Κίνδυνοι - Επιπλοκές</a:t>
            </a:r>
            <a:endParaRPr lang="en-US" sz="3600" dirty="0"/>
          </a:p>
        </p:txBody>
      </p:sp>
      <p:sp>
        <p:nvSpPr>
          <p:cNvPr id="3" name="Content Placeholder 2"/>
          <p:cNvSpPr>
            <a:spLocks noGrp="1"/>
          </p:cNvSpPr>
          <p:nvPr>
            <p:ph idx="1"/>
          </p:nvPr>
        </p:nvSpPr>
        <p:spPr/>
        <p:txBody>
          <a:bodyPr>
            <a:normAutofit/>
          </a:bodyPr>
          <a:lstStyle/>
          <a:p>
            <a:r>
              <a:rPr lang="el-GR" sz="2800" dirty="0" smtClean="0"/>
              <a:t>Τραυματισμός του βλεννογόνου της τραχείας και των βρόγχων</a:t>
            </a:r>
          </a:p>
          <a:p>
            <a:r>
              <a:rPr lang="el-GR" sz="2800" dirty="0" smtClean="0"/>
              <a:t>Αύξηση της ενδοθωρακικής πίεσης</a:t>
            </a:r>
          </a:p>
          <a:p>
            <a:r>
              <a:rPr lang="el-GR" sz="2800" dirty="0" smtClean="0"/>
              <a:t>Αύξηση της </a:t>
            </a:r>
            <a:r>
              <a:rPr lang="el-GR" sz="2800" dirty="0" err="1" smtClean="0"/>
              <a:t>ενδοκράνιας</a:t>
            </a:r>
            <a:r>
              <a:rPr lang="el-GR" sz="2800" dirty="0" smtClean="0"/>
              <a:t> πίεσης</a:t>
            </a:r>
          </a:p>
          <a:p>
            <a:r>
              <a:rPr lang="el-GR" sz="2800" dirty="0" smtClean="0"/>
              <a:t>Πρόκληση υποξαιμίας</a:t>
            </a:r>
          </a:p>
          <a:p>
            <a:r>
              <a:rPr lang="el-GR" sz="2800" dirty="0" smtClean="0"/>
              <a:t>Αιμοδυναμική αστάθεια</a:t>
            </a:r>
            <a:endParaRPr lang="en-US" sz="2800" dirty="0"/>
          </a:p>
        </p:txBody>
      </p:sp>
      <p:sp>
        <p:nvSpPr>
          <p:cNvPr id="4" name="Content Placeholder 2"/>
          <p:cNvSpPr txBox="1">
            <a:spLocks/>
          </p:cNvSpPr>
          <p:nvPr/>
        </p:nvSpPr>
        <p:spPr>
          <a:xfrm>
            <a:off x="2843808" y="4365104"/>
            <a:ext cx="4495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Pedersen et al</a:t>
            </a:r>
            <a:r>
              <a:rPr lang="el-GR" sz="1300" dirty="0" smtClean="0"/>
              <a:t>.</a:t>
            </a:r>
            <a:r>
              <a:rPr lang="en-US" sz="1300" dirty="0" smtClean="0"/>
              <a:t>, 2009; Day et al, 2002</a:t>
            </a:r>
            <a:r>
              <a:rPr lang="el-GR" sz="1300" dirty="0" smtClean="0"/>
              <a:t>)</a:t>
            </a:r>
            <a:endParaRPr lang="en-US" sz="1300" dirty="0"/>
          </a:p>
        </p:txBody>
      </p:sp>
    </p:spTree>
    <p:extLst>
      <p:ext uri="{BB962C8B-B14F-4D97-AF65-F5344CB8AC3E}">
        <p14:creationId xmlns:p14="http://schemas.microsoft.com/office/powerpoint/2010/main" val="825664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Συχνότητα βρογχοαναρροφήσεων</a:t>
            </a:r>
            <a:endParaRPr lang="en-US" sz="3600" dirty="0"/>
          </a:p>
        </p:txBody>
      </p:sp>
      <p:sp>
        <p:nvSpPr>
          <p:cNvPr id="3" name="Content Placeholder 2"/>
          <p:cNvSpPr>
            <a:spLocks noGrp="1"/>
          </p:cNvSpPr>
          <p:nvPr>
            <p:ph idx="1"/>
          </p:nvPr>
        </p:nvSpPr>
        <p:spPr/>
        <p:txBody>
          <a:bodyPr>
            <a:normAutofit/>
          </a:bodyPr>
          <a:lstStyle/>
          <a:p>
            <a:pPr marL="0" indent="0">
              <a:buNone/>
            </a:pPr>
            <a:r>
              <a:rPr lang="el-GR" sz="2800" dirty="0" smtClean="0"/>
              <a:t>Βασίζεται στην εκτίμηση κλινικών παραμέτρων:</a:t>
            </a:r>
          </a:p>
          <a:p>
            <a:r>
              <a:rPr lang="el-GR" sz="2400" dirty="0" smtClean="0"/>
              <a:t>Ποσότητα εκκρίσεων</a:t>
            </a:r>
          </a:p>
          <a:p>
            <a:r>
              <a:rPr lang="el-GR" sz="2400" dirty="0" smtClean="0"/>
              <a:t>Βαθμό απόφραξης που προκαλούν</a:t>
            </a:r>
          </a:p>
          <a:p>
            <a:r>
              <a:rPr lang="el-GR" sz="2400" dirty="0" smtClean="0"/>
              <a:t>Εκδήλωση βήχα</a:t>
            </a:r>
          </a:p>
          <a:p>
            <a:r>
              <a:rPr lang="el-GR" sz="2400" dirty="0" smtClean="0"/>
              <a:t>Ακρόαση</a:t>
            </a:r>
          </a:p>
          <a:p>
            <a:r>
              <a:rPr lang="el-GR" sz="2400" dirty="0" smtClean="0"/>
              <a:t>Μείωση αναπνευστικών ήχων</a:t>
            </a:r>
          </a:p>
          <a:p>
            <a:r>
              <a:rPr lang="el-GR" sz="2400" dirty="0" smtClean="0"/>
              <a:t>Αύξηση πίεσης αεραγωγών</a:t>
            </a:r>
            <a:endParaRPr lang="en-US" sz="2400" dirty="0"/>
          </a:p>
        </p:txBody>
      </p:sp>
      <p:grpSp>
        <p:nvGrpSpPr>
          <p:cNvPr id="10" name="Group 9"/>
          <p:cNvGrpSpPr/>
          <p:nvPr/>
        </p:nvGrpSpPr>
        <p:grpSpPr>
          <a:xfrm>
            <a:off x="5312229" y="3143250"/>
            <a:ext cx="3810000" cy="1485900"/>
            <a:chOff x="4572000" y="1638300"/>
            <a:chExt cx="3810000" cy="1485900"/>
          </a:xfrm>
        </p:grpSpPr>
        <p:sp>
          <p:nvSpPr>
            <p:cNvPr id="4" name="Rectangle 3"/>
            <p:cNvSpPr/>
            <p:nvPr/>
          </p:nvSpPr>
          <p:spPr>
            <a:xfrm>
              <a:off x="4572000" y="1828800"/>
              <a:ext cx="3810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Εμπειρική προσέγγιση: κάθε 1-2 ώρες</a:t>
              </a:r>
              <a:endParaRPr lang="en-US" dirty="0"/>
            </a:p>
          </p:txBody>
        </p:sp>
        <p:cxnSp>
          <p:nvCxnSpPr>
            <p:cNvPr id="6" name="Straight Connector 5"/>
            <p:cNvCxnSpPr/>
            <p:nvPr/>
          </p:nvCxnSpPr>
          <p:spPr>
            <a:xfrm flipV="1">
              <a:off x="4991100" y="1638300"/>
              <a:ext cx="2971800" cy="14478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53000" y="1638300"/>
              <a:ext cx="2895600" cy="14859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p:cNvSpPr txBox="1">
            <a:spLocks/>
          </p:cNvSpPr>
          <p:nvPr/>
        </p:nvSpPr>
        <p:spPr>
          <a:xfrm>
            <a:off x="2411760" y="4438650"/>
            <a:ext cx="4495800" cy="38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Van de </a:t>
            </a:r>
            <a:r>
              <a:rPr lang="en-US" sz="1300" dirty="0" err="1" smtClean="0"/>
              <a:t>Leur</a:t>
            </a:r>
            <a:r>
              <a:rPr lang="en-US" sz="1300" dirty="0" smtClean="0"/>
              <a:t> et al</a:t>
            </a:r>
            <a:r>
              <a:rPr lang="el-GR" sz="1300" dirty="0" smtClean="0"/>
              <a:t>.</a:t>
            </a:r>
            <a:r>
              <a:rPr lang="en-US" sz="1300" dirty="0" smtClean="0"/>
              <a:t>, 2003</a:t>
            </a:r>
            <a:r>
              <a:rPr lang="el-GR" sz="1300" dirty="0" smtClean="0"/>
              <a:t>)</a:t>
            </a:r>
            <a:endParaRPr lang="en-US" sz="1300" dirty="0"/>
          </a:p>
        </p:txBody>
      </p:sp>
    </p:spTree>
    <p:extLst>
      <p:ext uri="{BB962C8B-B14F-4D97-AF65-F5344CB8AC3E}">
        <p14:creationId xmlns:p14="http://schemas.microsoft.com/office/powerpoint/2010/main" val="3573394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Διασφάλιση της άνεσης του ασθενή</a:t>
            </a:r>
            <a:endParaRPr lang="en-US" sz="3600" dirty="0"/>
          </a:p>
        </p:txBody>
      </p:sp>
      <p:sp>
        <p:nvSpPr>
          <p:cNvPr id="3" name="Content Placeholder 2"/>
          <p:cNvSpPr>
            <a:spLocks noGrp="1"/>
          </p:cNvSpPr>
          <p:nvPr>
            <p:ph idx="1"/>
          </p:nvPr>
        </p:nvSpPr>
        <p:spPr/>
        <p:txBody>
          <a:bodyPr>
            <a:normAutofit/>
          </a:bodyPr>
          <a:lstStyle/>
          <a:p>
            <a:pPr marL="0" indent="0">
              <a:buNone/>
            </a:pPr>
            <a:r>
              <a:rPr lang="el-GR" sz="2800" dirty="0" smtClean="0"/>
              <a:t>Διαδικασία επώδυνη και δυσάρεστη</a:t>
            </a:r>
          </a:p>
          <a:p>
            <a:pPr marL="0" indent="0">
              <a:buNone/>
            </a:pPr>
            <a:r>
              <a:rPr lang="el-GR" sz="2800" dirty="0" smtClean="0"/>
              <a:t>Αίσθηση πνιγμού και απώλειας αναπνοής</a:t>
            </a:r>
          </a:p>
          <a:p>
            <a:pPr marL="0" indent="0">
              <a:buNone/>
            </a:pPr>
            <a:r>
              <a:rPr lang="el-GR" sz="2800" b="1" dirty="0" smtClean="0">
                <a:solidFill>
                  <a:srgbClr val="004B82"/>
                </a:solidFill>
              </a:rPr>
              <a:t>Μέτρα</a:t>
            </a:r>
            <a:r>
              <a:rPr lang="el-GR" sz="2800" dirty="0" smtClean="0">
                <a:solidFill>
                  <a:srgbClr val="004B82"/>
                </a:solidFill>
              </a:rPr>
              <a:t>:</a:t>
            </a:r>
          </a:p>
          <a:p>
            <a:r>
              <a:rPr lang="el-GR" sz="2800" dirty="0" smtClean="0"/>
              <a:t>Αύξηση βάθους καταστολής στους ασθενείς που λαμβάνουν καταστολή</a:t>
            </a:r>
          </a:p>
          <a:p>
            <a:r>
              <a:rPr lang="el-GR" sz="2800" dirty="0" smtClean="0"/>
              <a:t>Κατάλληλη επικοινωνία και παροχή επεξηγήσεων για τη διαδικασία</a:t>
            </a:r>
          </a:p>
          <a:p>
            <a:r>
              <a:rPr lang="el-GR" sz="2800" dirty="0" smtClean="0"/>
              <a:t>Αναλγησία</a:t>
            </a:r>
            <a:endParaRPr lang="en-US" sz="2800" dirty="0"/>
          </a:p>
        </p:txBody>
      </p:sp>
      <p:sp>
        <p:nvSpPr>
          <p:cNvPr id="4" name="Content Placeholder 2"/>
          <p:cNvSpPr txBox="1">
            <a:spLocks/>
          </p:cNvSpPr>
          <p:nvPr/>
        </p:nvSpPr>
        <p:spPr>
          <a:xfrm>
            <a:off x="3060584" y="5085184"/>
            <a:ext cx="2231496"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l-GR" sz="1300" dirty="0" err="1" smtClean="0"/>
              <a:t>Κιέκκας</a:t>
            </a:r>
            <a:r>
              <a:rPr lang="el-GR" sz="1300" dirty="0" smtClean="0"/>
              <a:t> και συν., 2010)</a:t>
            </a:r>
            <a:endParaRPr lang="en-US" sz="1300" dirty="0"/>
          </a:p>
        </p:txBody>
      </p:sp>
    </p:spTree>
    <p:extLst>
      <p:ext uri="{BB962C8B-B14F-4D97-AF65-F5344CB8AC3E}">
        <p14:creationId xmlns:p14="http://schemas.microsoft.com/office/powerpoint/2010/main" val="3523964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Πρόληψη Υποξαιμίας Ι</a:t>
            </a:r>
            <a:endParaRPr lang="en-US" sz="3600" dirty="0"/>
          </a:p>
        </p:txBody>
      </p:sp>
      <p:sp>
        <p:nvSpPr>
          <p:cNvPr id="3" name="Content Placeholder 2"/>
          <p:cNvSpPr>
            <a:spLocks noGrp="1"/>
          </p:cNvSpPr>
          <p:nvPr>
            <p:ph idx="1"/>
          </p:nvPr>
        </p:nvSpPr>
        <p:spPr/>
        <p:txBody>
          <a:bodyPr>
            <a:normAutofit/>
          </a:bodyPr>
          <a:lstStyle/>
          <a:p>
            <a:pPr marL="0" indent="0">
              <a:buNone/>
            </a:pPr>
            <a:r>
              <a:rPr lang="el-GR" sz="2800" b="1" dirty="0" smtClean="0"/>
              <a:t>Υπεροξυγόνωση</a:t>
            </a:r>
            <a:r>
              <a:rPr lang="el-GR" sz="2800" dirty="0" smtClean="0"/>
              <a:t>: χορήγηση οξυγόνου σε συγκέντρωση υψηλότερη αυτής που λαμβάνει ο ασθενής (αυξάνει τη μερική πίεση οξυγόνου στο αρτηριακό αίμα)</a:t>
            </a:r>
          </a:p>
          <a:p>
            <a:r>
              <a:rPr lang="el-GR" sz="2800" dirty="0" smtClean="0"/>
              <a:t>Χορήγηση 100% οξυγόνο για 30 – 60 δευτερόλεπτα πριν τη διενέργεια της αναρρόφησης ή</a:t>
            </a:r>
          </a:p>
          <a:p>
            <a:r>
              <a:rPr lang="el-GR" sz="2800" dirty="0" smtClean="0"/>
              <a:t>Αύξηση της συγκέντρωσης του χορηγούμενου οξυγόνου κατά 20%</a:t>
            </a:r>
          </a:p>
          <a:p>
            <a:r>
              <a:rPr lang="el-GR" sz="2800" dirty="0" smtClean="0"/>
              <a:t>Δε συστήνεται χειροκίνητος αερισμός</a:t>
            </a:r>
          </a:p>
          <a:p>
            <a:pPr marL="0" indent="0">
              <a:buNone/>
            </a:pPr>
            <a:endParaRPr lang="el-GR" sz="2800" dirty="0" smtClean="0"/>
          </a:p>
        </p:txBody>
      </p:sp>
      <p:sp>
        <p:nvSpPr>
          <p:cNvPr id="4" name="Content Placeholder 2"/>
          <p:cNvSpPr txBox="1">
            <a:spLocks/>
          </p:cNvSpPr>
          <p:nvPr/>
        </p:nvSpPr>
        <p:spPr>
          <a:xfrm>
            <a:off x="3347864" y="5229200"/>
            <a:ext cx="50292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a:t>
            </a:r>
            <a:r>
              <a:rPr lang="el-GR" sz="1300" dirty="0" smtClean="0"/>
              <a:t> </a:t>
            </a:r>
            <a:r>
              <a:rPr lang="en-US" sz="1300" dirty="0" err="1" smtClean="0"/>
              <a:t>Bourgault</a:t>
            </a:r>
            <a:r>
              <a:rPr lang="en-US" sz="1300" dirty="0" smtClean="0"/>
              <a:t> et al</a:t>
            </a:r>
            <a:r>
              <a:rPr lang="el-GR" sz="1300" dirty="0" smtClean="0"/>
              <a:t>.</a:t>
            </a:r>
            <a:r>
              <a:rPr lang="en-US" sz="1300" dirty="0" smtClean="0"/>
              <a:t>, 2006</a:t>
            </a:r>
            <a:r>
              <a:rPr lang="el-GR" sz="1300" dirty="0" smtClean="0"/>
              <a:t>)</a:t>
            </a:r>
            <a:endParaRPr lang="en-US" sz="1300" dirty="0"/>
          </a:p>
        </p:txBody>
      </p:sp>
    </p:spTree>
    <p:extLst>
      <p:ext uri="{BB962C8B-B14F-4D97-AF65-F5344CB8AC3E}">
        <p14:creationId xmlns:p14="http://schemas.microsoft.com/office/powerpoint/2010/main" val="3085589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Πρόληψη </a:t>
            </a:r>
            <a:r>
              <a:rPr lang="el-GR" sz="3600" dirty="0" smtClean="0"/>
              <a:t>Υποξαιμίας ΙΙ</a:t>
            </a:r>
            <a:endParaRPr lang="en-US" sz="3600" dirty="0"/>
          </a:p>
        </p:txBody>
      </p:sp>
      <p:sp>
        <p:nvSpPr>
          <p:cNvPr id="3" name="Content Placeholder 2"/>
          <p:cNvSpPr>
            <a:spLocks noGrp="1"/>
          </p:cNvSpPr>
          <p:nvPr>
            <p:ph idx="1"/>
          </p:nvPr>
        </p:nvSpPr>
        <p:spPr/>
        <p:txBody>
          <a:bodyPr>
            <a:normAutofit/>
          </a:bodyPr>
          <a:lstStyle/>
          <a:p>
            <a:pPr marL="0" indent="0">
              <a:buNone/>
            </a:pPr>
            <a:r>
              <a:rPr lang="el-GR" sz="2800" b="1" dirty="0"/>
              <a:t>Υπερέκπτυξη</a:t>
            </a:r>
            <a:r>
              <a:rPr lang="el-GR" sz="2800" dirty="0"/>
              <a:t>: χορήγηση όγκου εισπνοής μεγαλύτερου  από τον εισπνεόμενο όγκο του ασθενή υπό φυσιολογικές συνθήκες (αυξάνει την υπολειπόμενη χωρητικότητα και μειώνει την πιθανότητα ατελεκτασίας)</a:t>
            </a:r>
            <a:endParaRPr lang="en-US" sz="2800" dirty="0"/>
          </a:p>
          <a:p>
            <a:r>
              <a:rPr lang="el-GR" sz="2800" dirty="0" smtClean="0"/>
              <a:t>Όχι ρουτίνα και μόνο από έμπειρο προσωπικό</a:t>
            </a:r>
          </a:p>
          <a:p>
            <a:r>
              <a:rPr lang="el-GR" sz="2800" dirty="0" smtClean="0"/>
              <a:t>Κίνδυνος μεταβολών μέσης αρτηριακής πίεσης και καρδιακής παροχής</a:t>
            </a:r>
          </a:p>
          <a:p>
            <a:r>
              <a:rPr lang="el-GR" sz="2800" dirty="0" smtClean="0"/>
              <a:t>Κίνδυνος αύξησης της πίεσης των αεραγωγών και βαροτραύματος</a:t>
            </a:r>
            <a:endParaRPr lang="en-US" sz="2800" dirty="0"/>
          </a:p>
        </p:txBody>
      </p:sp>
      <p:sp>
        <p:nvSpPr>
          <p:cNvPr id="4" name="Content Placeholder 2"/>
          <p:cNvSpPr txBox="1">
            <a:spLocks/>
          </p:cNvSpPr>
          <p:nvPr/>
        </p:nvSpPr>
        <p:spPr>
          <a:xfrm>
            <a:off x="3733800" y="5934456"/>
            <a:ext cx="50292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 Oh &amp; </a:t>
            </a:r>
            <a:r>
              <a:rPr lang="en-US" sz="1300" dirty="0" err="1" smtClean="0"/>
              <a:t>Seo</a:t>
            </a:r>
            <a:r>
              <a:rPr lang="en-US" sz="1300" dirty="0" smtClean="0"/>
              <a:t>, 2003</a:t>
            </a:r>
            <a:r>
              <a:rPr lang="el-GR" sz="1300" dirty="0" smtClean="0"/>
              <a:t>)</a:t>
            </a:r>
            <a:endParaRPr lang="en-US" sz="1300" dirty="0"/>
          </a:p>
        </p:txBody>
      </p:sp>
    </p:spTree>
    <p:extLst>
      <p:ext uri="{BB962C8B-B14F-4D97-AF65-F5344CB8AC3E}">
        <p14:creationId xmlns:p14="http://schemas.microsoft.com/office/powerpoint/2010/main" val="1115534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l-GR" sz="3600" dirty="0" smtClean="0"/>
              <a:t>Ρευστοποίηση εκκρίσεων</a:t>
            </a:r>
            <a:endParaRPr lang="en-US" sz="3600" dirty="0"/>
          </a:p>
        </p:txBody>
      </p:sp>
      <p:sp>
        <p:nvSpPr>
          <p:cNvPr id="3" name="Content Placeholder 2"/>
          <p:cNvSpPr>
            <a:spLocks noGrp="1"/>
          </p:cNvSpPr>
          <p:nvPr>
            <p:ph idx="1"/>
          </p:nvPr>
        </p:nvSpPr>
        <p:spPr/>
        <p:txBody>
          <a:bodyPr>
            <a:normAutofit/>
          </a:bodyPr>
          <a:lstStyle/>
          <a:p>
            <a:r>
              <a:rPr lang="el-GR" sz="2800" dirty="0" smtClean="0"/>
              <a:t>Η ενστάλαξη φυσιολογικού ορού πρέπει να αποφεύγεται</a:t>
            </a:r>
          </a:p>
          <a:p>
            <a:r>
              <a:rPr lang="el-GR" sz="2800" dirty="0" smtClean="0"/>
              <a:t>Ο ορός δεν αναμειγνύεται με τις εκκρίσεις</a:t>
            </a:r>
          </a:p>
          <a:p>
            <a:r>
              <a:rPr lang="el-GR" sz="2800" dirty="0" smtClean="0"/>
              <a:t>Η ενστάλλαξη ορού σχετίζεται με πτώση του κορεσμού, αύξηση της ενδοκράνιας πίεσης, πρόκληση δυσρυθμιών, αύξηση της διασποράς μικροοργανισμών</a:t>
            </a:r>
            <a:endParaRPr lang="en-US" sz="2800" dirty="0"/>
          </a:p>
        </p:txBody>
      </p:sp>
      <p:sp>
        <p:nvSpPr>
          <p:cNvPr id="4" name="Content Placeholder 2"/>
          <p:cNvSpPr txBox="1">
            <a:spLocks/>
          </p:cNvSpPr>
          <p:nvPr/>
        </p:nvSpPr>
        <p:spPr>
          <a:xfrm>
            <a:off x="2915816" y="4653136"/>
            <a:ext cx="50292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a:t>
            </a:r>
            <a:r>
              <a:rPr lang="el-GR" sz="1300" dirty="0" smtClean="0"/>
              <a:t> </a:t>
            </a:r>
            <a:r>
              <a:rPr lang="en-US" sz="1300" dirty="0" err="1" smtClean="0"/>
              <a:t>Celik</a:t>
            </a:r>
            <a:r>
              <a:rPr lang="en-US" sz="1300" dirty="0" smtClean="0"/>
              <a:t> &amp; </a:t>
            </a:r>
            <a:r>
              <a:rPr lang="en-US" sz="1300" dirty="0" err="1" smtClean="0"/>
              <a:t>Kanan</a:t>
            </a:r>
            <a:r>
              <a:rPr lang="en-US" sz="1300" dirty="0" smtClean="0"/>
              <a:t>, 2006</a:t>
            </a:r>
            <a:r>
              <a:rPr lang="el-GR" sz="1300" dirty="0" smtClean="0"/>
              <a:t>)</a:t>
            </a:r>
            <a:endParaRPr lang="en-US" sz="1300" dirty="0"/>
          </a:p>
        </p:txBody>
      </p:sp>
    </p:spTree>
    <p:extLst>
      <p:ext uri="{BB962C8B-B14F-4D97-AF65-F5344CB8AC3E}">
        <p14:creationId xmlns:p14="http://schemas.microsoft.com/office/powerpoint/2010/main" val="3634523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Μ</a:t>
            </a:r>
            <a:r>
              <a:rPr lang="el-GR" sz="3600" dirty="0" smtClean="0"/>
              <a:t>έτρα </a:t>
            </a:r>
            <a:r>
              <a:rPr lang="el-GR" sz="3600" dirty="0"/>
              <a:t>ασηψίας - </a:t>
            </a:r>
            <a:r>
              <a:rPr lang="el-GR" sz="3600" dirty="0" smtClean="0"/>
              <a:t>αντισηψίας</a:t>
            </a:r>
            <a:endParaRPr lang="en-US" sz="3600" dirty="0"/>
          </a:p>
        </p:txBody>
      </p:sp>
      <p:sp>
        <p:nvSpPr>
          <p:cNvPr id="3" name="Content Placeholder 2"/>
          <p:cNvSpPr>
            <a:spLocks noGrp="1"/>
          </p:cNvSpPr>
          <p:nvPr>
            <p:ph idx="1"/>
          </p:nvPr>
        </p:nvSpPr>
        <p:spPr/>
        <p:txBody>
          <a:bodyPr>
            <a:normAutofit/>
          </a:bodyPr>
          <a:lstStyle/>
          <a:p>
            <a:r>
              <a:rPr lang="el-GR" sz="2800" dirty="0"/>
              <a:t>Επιβάλλεται </a:t>
            </a:r>
            <a:r>
              <a:rPr lang="el-GR" sz="2800" dirty="0" smtClean="0"/>
              <a:t>η εφαρμογή άσηπτης τεχνικής</a:t>
            </a:r>
          </a:p>
          <a:p>
            <a:r>
              <a:rPr lang="el-GR" sz="2800" dirty="0" smtClean="0"/>
              <a:t>Η βρογχοαναρρόφηση εκτελείται πάντοτε με αποστειρωμένα γάντια</a:t>
            </a:r>
          </a:p>
          <a:p>
            <a:r>
              <a:rPr lang="el-GR" sz="2800" dirty="0" smtClean="0"/>
              <a:t>Η νοσοκομειακή πνευμονία σε διασωληνωμένους ασθενείς είναι η δεύτερη συχνότερη νοσοκομειακή λοίμωξη και η συχνότερη αιτία θανάτου των ασθενών που προσβάλονται από νοσοκομειακή λοίμωξη </a:t>
            </a:r>
          </a:p>
          <a:p>
            <a:r>
              <a:rPr lang="el-GR" sz="2800" dirty="0" smtClean="0"/>
              <a:t>Τηρούνται όλα τα μέτρα προφύλαξης για αποφυγή επαφής με μολυσματικό υλικό</a:t>
            </a:r>
            <a:r>
              <a:rPr lang="el-GR" dirty="0"/>
              <a:t>	</a:t>
            </a:r>
          </a:p>
        </p:txBody>
      </p:sp>
      <p:sp>
        <p:nvSpPr>
          <p:cNvPr id="4" name="Content Placeholder 2"/>
          <p:cNvSpPr txBox="1">
            <a:spLocks/>
          </p:cNvSpPr>
          <p:nvPr/>
        </p:nvSpPr>
        <p:spPr>
          <a:xfrm>
            <a:off x="2267744" y="6019800"/>
            <a:ext cx="5715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l-GR" sz="1300" dirty="0" smtClean="0"/>
              <a:t>(</a:t>
            </a:r>
            <a:r>
              <a:rPr lang="en-US" sz="1300" dirty="0" smtClean="0"/>
              <a:t>AARC Clinical Practice Guidelines, 2010</a:t>
            </a:r>
            <a:r>
              <a:rPr lang="el-GR" sz="1300" dirty="0" smtClean="0"/>
              <a:t>)</a:t>
            </a:r>
            <a:endParaRPr lang="en-US" sz="1300" dirty="0" smtClean="0"/>
          </a:p>
        </p:txBody>
      </p:sp>
    </p:spTree>
    <p:extLst>
      <p:ext uri="{BB962C8B-B14F-4D97-AF65-F5344CB8AC3E}">
        <p14:creationId xmlns:p14="http://schemas.microsoft.com/office/powerpoint/2010/main" val="886960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Ανοικτή </a:t>
            </a:r>
            <a:r>
              <a:rPr lang="en-US" sz="3600" dirty="0" err="1" smtClean="0"/>
              <a:t>vs</a:t>
            </a:r>
            <a:r>
              <a:rPr lang="en-US" sz="3600" dirty="0" smtClean="0"/>
              <a:t> </a:t>
            </a:r>
            <a:r>
              <a:rPr lang="el-GR" sz="3600" dirty="0" smtClean="0"/>
              <a:t>Κλειστής αναρρόφησης</a:t>
            </a:r>
            <a:endParaRPr lang="en-US" sz="3600" dirty="0"/>
          </a:p>
        </p:txBody>
      </p:sp>
      <p:sp>
        <p:nvSpPr>
          <p:cNvPr id="3" name="Content Placeholder 2"/>
          <p:cNvSpPr>
            <a:spLocks noGrp="1"/>
          </p:cNvSpPr>
          <p:nvPr>
            <p:ph idx="1"/>
          </p:nvPr>
        </p:nvSpPr>
        <p:spPr/>
        <p:txBody>
          <a:bodyPr>
            <a:normAutofit/>
          </a:bodyPr>
          <a:lstStyle/>
          <a:p>
            <a:r>
              <a:rPr lang="el-GR" sz="2800" dirty="0" smtClean="0"/>
              <a:t>Η </a:t>
            </a:r>
            <a:r>
              <a:rPr lang="el-GR" sz="2800" b="1" dirty="0" smtClean="0">
                <a:solidFill>
                  <a:srgbClr val="004B82"/>
                </a:solidFill>
              </a:rPr>
              <a:t>ανοικτή τεχνική </a:t>
            </a:r>
            <a:r>
              <a:rPr lang="el-GR" sz="2800" dirty="0" smtClean="0"/>
              <a:t>απαιτεί αποσύνδεση του ασθενή από τον αναπνευστήρα για την εκτέλεση της διαδικασίας</a:t>
            </a:r>
          </a:p>
          <a:p>
            <a:r>
              <a:rPr lang="el-GR" sz="2800" dirty="0" smtClean="0"/>
              <a:t>Η </a:t>
            </a:r>
            <a:r>
              <a:rPr lang="el-GR" sz="2800" b="1" dirty="0" smtClean="0">
                <a:solidFill>
                  <a:srgbClr val="004B82"/>
                </a:solidFill>
              </a:rPr>
              <a:t>κλειστή τεχνική </a:t>
            </a:r>
            <a:r>
              <a:rPr lang="el-GR" sz="2800" dirty="0" smtClean="0"/>
              <a:t>περιλαμβάνει την τοποθέτηση ενός αποστειρωμένου, κλειστού καθετήρα σε σειρά με το κύκλωμα του αναπνευστήρα, που επιτρέπει τη δίοδο του καθετήρα μέσα από τον τεχνητό αεραγωγό χωρίς να απαιτείται αποσύνδεση του αναπνευστήρα</a:t>
            </a:r>
            <a:endParaRPr lang="en-US" sz="2800" dirty="0"/>
          </a:p>
        </p:txBody>
      </p:sp>
      <p:sp>
        <p:nvSpPr>
          <p:cNvPr id="5" name="Content Placeholder 2"/>
          <p:cNvSpPr txBox="1">
            <a:spLocks/>
          </p:cNvSpPr>
          <p:nvPr/>
        </p:nvSpPr>
        <p:spPr>
          <a:xfrm>
            <a:off x="4644008" y="5229200"/>
            <a:ext cx="3564632"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a:t>
            </a:r>
            <a:r>
              <a:rPr lang="el-GR" sz="1300" dirty="0" smtClean="0"/>
              <a:t>)</a:t>
            </a:r>
            <a:endParaRPr lang="en-US" sz="1300" dirty="0" smtClean="0"/>
          </a:p>
        </p:txBody>
      </p:sp>
    </p:spTree>
    <p:extLst>
      <p:ext uri="{BB962C8B-B14F-4D97-AF65-F5344CB8AC3E}">
        <p14:creationId xmlns:p14="http://schemas.microsoft.com/office/powerpoint/2010/main" val="1792119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892" y="1196752"/>
            <a:ext cx="6516216" cy="486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l-GR" sz="3600" b="1" dirty="0" smtClean="0"/>
              <a:t>Κλειστό σύστημα αναρρόφησης</a:t>
            </a:r>
            <a:endParaRPr lang="en-US" sz="3600" b="1" dirty="0"/>
          </a:p>
        </p:txBody>
      </p:sp>
      <p:sp>
        <p:nvSpPr>
          <p:cNvPr id="4" name="Rectangle 3"/>
          <p:cNvSpPr/>
          <p:nvPr/>
        </p:nvSpPr>
        <p:spPr>
          <a:xfrm>
            <a:off x="2561895" y="6079084"/>
            <a:ext cx="4020209" cy="276999"/>
          </a:xfrm>
          <a:prstGeom prst="rect">
            <a:avLst/>
          </a:prstGeom>
        </p:spPr>
        <p:txBody>
          <a:bodyPr wrap="square">
            <a:spAutoFit/>
          </a:bodyPr>
          <a:lstStyle/>
          <a:p>
            <a:pPr algn="ctr"/>
            <a:r>
              <a:rPr lang="en-US" sz="1200" dirty="0" smtClean="0">
                <a:latin typeface="+mn-lt"/>
                <a:hlinkClick r:id="rId3"/>
              </a:rPr>
              <a:t>healthmanagement.org</a:t>
            </a:r>
            <a:endParaRPr lang="en-US" sz="1200" dirty="0">
              <a:latin typeface="+mn-lt"/>
            </a:endParaRPr>
          </a:p>
        </p:txBody>
      </p:sp>
    </p:spTree>
    <p:extLst>
      <p:ext uri="{BB962C8B-B14F-4D97-AF65-F5344CB8AC3E}">
        <p14:creationId xmlns:p14="http://schemas.microsoft.com/office/powerpoint/2010/main" val="2515085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Τεχνική κλειστής αναρρόφησης</a:t>
            </a:r>
            <a:endParaRPr lang="en-US" sz="3600" dirty="0"/>
          </a:p>
        </p:txBody>
      </p:sp>
      <p:sp>
        <p:nvSpPr>
          <p:cNvPr id="3" name="Content Placeholder 2"/>
          <p:cNvSpPr>
            <a:spLocks noGrp="1"/>
          </p:cNvSpPr>
          <p:nvPr>
            <p:ph idx="1"/>
          </p:nvPr>
        </p:nvSpPr>
        <p:spPr/>
        <p:txBody>
          <a:bodyPr>
            <a:normAutofit/>
          </a:bodyPr>
          <a:lstStyle/>
          <a:p>
            <a:r>
              <a:rPr lang="el-GR" sz="2800" dirty="0" smtClean="0"/>
              <a:t>Προλαμβάνει τη σύγκλιση των κυψελίδων σε ασθενείς με υψηλό κίνδυνο για αποκορεσμό </a:t>
            </a:r>
          </a:p>
          <a:p>
            <a:r>
              <a:rPr lang="el-GR" sz="2800" dirty="0" smtClean="0"/>
              <a:t>Πρέπει να είναι διαθέσιμη επιλογή για ασθενείς που χρειάζονται υψηλή συγκέντρωση οξυγόνου </a:t>
            </a:r>
            <a:r>
              <a:rPr lang="en-US" sz="2800" dirty="0" smtClean="0"/>
              <a:t>(FiO2) </a:t>
            </a:r>
            <a:r>
              <a:rPr lang="el-GR" sz="2800" dirty="0" smtClean="0"/>
              <a:t>και υψηλή τελοεκπνευστική πίεση (</a:t>
            </a:r>
            <a:r>
              <a:rPr lang="en-US" sz="2800" dirty="0" smtClean="0"/>
              <a:t>PEEP) </a:t>
            </a:r>
          </a:p>
          <a:p>
            <a:r>
              <a:rPr lang="el-GR" sz="2800" dirty="0" smtClean="0"/>
              <a:t>Δε φαίνεται να ελαττώνει τον κίνδυνο πνευμονίας του αναπνευστήρα</a:t>
            </a:r>
          </a:p>
          <a:p>
            <a:r>
              <a:rPr lang="el-GR" sz="2800" dirty="0" smtClean="0"/>
              <a:t>Δε συστήνεται καθημερινή αλλαγή του συστήματος</a:t>
            </a:r>
            <a:endParaRPr lang="en-US" sz="2800" dirty="0" smtClean="0"/>
          </a:p>
        </p:txBody>
      </p:sp>
      <p:sp>
        <p:nvSpPr>
          <p:cNvPr id="4" name="Content Placeholder 2"/>
          <p:cNvSpPr txBox="1">
            <a:spLocks/>
          </p:cNvSpPr>
          <p:nvPr/>
        </p:nvSpPr>
        <p:spPr>
          <a:xfrm>
            <a:off x="2667000" y="5257800"/>
            <a:ext cx="60960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err="1" smtClean="0"/>
              <a:t>Choong</a:t>
            </a:r>
            <a:r>
              <a:rPr lang="en-US" sz="1300" dirty="0" smtClean="0"/>
              <a:t> et al</a:t>
            </a:r>
            <a:r>
              <a:rPr lang="el-GR" sz="1300" dirty="0" smtClean="0"/>
              <a:t>.</a:t>
            </a:r>
            <a:r>
              <a:rPr lang="en-US" sz="1300" dirty="0" smtClean="0"/>
              <a:t>,  2003; Maggiore et al</a:t>
            </a:r>
            <a:r>
              <a:rPr lang="el-GR" sz="1300" dirty="0" smtClean="0"/>
              <a:t>.</a:t>
            </a:r>
            <a:r>
              <a:rPr lang="en-US" sz="1300" dirty="0" smtClean="0"/>
              <a:t>, 2003; </a:t>
            </a:r>
            <a:r>
              <a:rPr lang="en-US" sz="1300" dirty="0" err="1" smtClean="0"/>
              <a:t>Topeli</a:t>
            </a:r>
            <a:r>
              <a:rPr lang="en-US" sz="1300" dirty="0" smtClean="0"/>
              <a:t> et al</a:t>
            </a:r>
            <a:r>
              <a:rPr lang="el-GR" sz="1300" dirty="0" smtClean="0"/>
              <a:t>.</a:t>
            </a:r>
            <a:r>
              <a:rPr lang="en-US" sz="1300" dirty="0" smtClean="0"/>
              <a:t>, 2004; </a:t>
            </a:r>
            <a:r>
              <a:rPr lang="en-US" sz="1300" dirty="0" err="1" smtClean="0"/>
              <a:t>Stoller</a:t>
            </a:r>
            <a:r>
              <a:rPr lang="en-US" sz="1300" dirty="0" smtClean="0"/>
              <a:t> et al</a:t>
            </a:r>
            <a:r>
              <a:rPr lang="el-GR" sz="1300" dirty="0" smtClean="0"/>
              <a:t>.</a:t>
            </a:r>
            <a:r>
              <a:rPr lang="en-US" sz="1300" dirty="0" smtClean="0"/>
              <a:t>, 2003</a:t>
            </a:r>
            <a:r>
              <a:rPr lang="el-GR" sz="1300" dirty="0" smtClean="0"/>
              <a:t>)</a:t>
            </a:r>
            <a:endParaRPr lang="en-US" sz="1300" dirty="0" smtClean="0"/>
          </a:p>
        </p:txBody>
      </p:sp>
    </p:spTree>
    <p:extLst>
      <p:ext uri="{BB962C8B-B14F-4D97-AF65-F5344CB8AC3E}">
        <p14:creationId xmlns:p14="http://schemas.microsoft.com/office/powerpoint/2010/main" val="4265715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lvl="0"/>
            <a:r>
              <a:rPr lang="el-GR" b="1" dirty="0"/>
              <a:t>Βρογχική Αναρρόφηση</a:t>
            </a:r>
            <a:br>
              <a:rPr lang="el-GR" b="1" dirty="0"/>
            </a:br>
            <a:endParaRPr lang="el-GR" dirty="0"/>
          </a:p>
        </p:txBody>
      </p:sp>
      <p:sp>
        <p:nvSpPr>
          <p:cNvPr id="4" name="TextBox 3"/>
          <p:cNvSpPr txBox="1"/>
          <p:nvPr/>
        </p:nvSpPr>
        <p:spPr>
          <a:xfrm>
            <a:off x="251520" y="5733256"/>
            <a:ext cx="8496944" cy="830997"/>
          </a:xfrm>
          <a:prstGeom prst="rect">
            <a:avLst/>
          </a:prstGeom>
          <a:noFill/>
        </p:spPr>
        <p:txBody>
          <a:bodyPr wrap="square" rtlCol="0">
            <a:spAutoFit/>
          </a:bodyPr>
          <a:lstStyle/>
          <a:p>
            <a:r>
              <a:rPr lang="el-GR" sz="2400" b="1" dirty="0" smtClean="0">
                <a:latin typeface="+mn-lt"/>
              </a:rPr>
              <a:t>Λέξεις κλειδιά: </a:t>
            </a:r>
            <a:r>
              <a:rPr lang="el-GR" sz="2400" b="1" dirty="0" smtClean="0">
                <a:solidFill>
                  <a:srgbClr val="004B82"/>
                </a:solidFill>
                <a:latin typeface="+mn-lt"/>
              </a:rPr>
              <a:t>Τραχειοβρογχικό δένδρο, αναρρόφηση, καθετήρες, ρευστοποίηση</a:t>
            </a:r>
            <a:endParaRPr lang="el-GR" sz="2400" b="1" dirty="0">
              <a:solidFill>
                <a:srgbClr val="004B82"/>
              </a:solidFill>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751" y="980728"/>
            <a:ext cx="3512481" cy="197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542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Διενέργεια </a:t>
            </a:r>
            <a:r>
              <a:rPr lang="el-GR" sz="3600" dirty="0" smtClean="0"/>
              <a:t>βρογχοαναρρόφησης</a:t>
            </a:r>
            <a:endParaRPr lang="en-US" sz="3600" dirty="0"/>
          </a:p>
        </p:txBody>
      </p:sp>
      <p:sp>
        <p:nvSpPr>
          <p:cNvPr id="3" name="Content Placeholder 2"/>
          <p:cNvSpPr>
            <a:spLocks noGrp="1"/>
          </p:cNvSpPr>
          <p:nvPr>
            <p:ph idx="1"/>
          </p:nvPr>
        </p:nvSpPr>
        <p:spPr/>
        <p:txBody>
          <a:bodyPr>
            <a:normAutofit/>
          </a:bodyPr>
          <a:lstStyle/>
          <a:p>
            <a:r>
              <a:rPr lang="el-GR" sz="2800" dirty="0" smtClean="0"/>
              <a:t>Μέγεθος καθετήρα</a:t>
            </a:r>
          </a:p>
          <a:p>
            <a:r>
              <a:rPr lang="el-GR" sz="2800" dirty="0" smtClean="0"/>
              <a:t>Βάθος εισαγωγής καθετήρα</a:t>
            </a:r>
          </a:p>
          <a:p>
            <a:r>
              <a:rPr lang="el-GR" sz="2800" dirty="0" smtClean="0"/>
              <a:t>Αρνητική πίεση</a:t>
            </a:r>
          </a:p>
          <a:p>
            <a:r>
              <a:rPr lang="el-GR" sz="2800" dirty="0" smtClean="0"/>
              <a:t>Διάρκεια αναρρόφησης</a:t>
            </a:r>
            <a:endParaRPr lang="en-US" sz="2800" dirty="0"/>
          </a:p>
        </p:txBody>
      </p:sp>
      <p:sp>
        <p:nvSpPr>
          <p:cNvPr id="5" name="Content Placeholder 2"/>
          <p:cNvSpPr txBox="1">
            <a:spLocks/>
          </p:cNvSpPr>
          <p:nvPr/>
        </p:nvSpPr>
        <p:spPr>
          <a:xfrm>
            <a:off x="1319784" y="3602736"/>
            <a:ext cx="5715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a:t>
            </a:r>
            <a:r>
              <a:rPr lang="el-GR" sz="1300" dirty="0" smtClean="0"/>
              <a:t>; </a:t>
            </a:r>
            <a:r>
              <a:rPr lang="el-GR" sz="1300" dirty="0" err="1" smtClean="0"/>
              <a:t>Κιέκκας</a:t>
            </a:r>
            <a:r>
              <a:rPr lang="el-GR" sz="1300" dirty="0" smtClean="0"/>
              <a:t> και συν., 2010)</a:t>
            </a:r>
            <a:endParaRPr lang="en-US" sz="1300" dirty="0"/>
          </a:p>
        </p:txBody>
      </p:sp>
    </p:spTree>
    <p:extLst>
      <p:ext uri="{BB962C8B-B14F-4D97-AF65-F5344CB8AC3E}">
        <p14:creationId xmlns:p14="http://schemas.microsoft.com/office/powerpoint/2010/main" val="3066194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Κατάλληλος καθετήρας</a:t>
            </a:r>
            <a:endParaRPr lang="en-US" sz="3600" dirty="0"/>
          </a:p>
        </p:txBody>
      </p:sp>
      <p:sp>
        <p:nvSpPr>
          <p:cNvPr id="3" name="Content Placeholder 2"/>
          <p:cNvSpPr>
            <a:spLocks noGrp="1"/>
          </p:cNvSpPr>
          <p:nvPr>
            <p:ph idx="1"/>
          </p:nvPr>
        </p:nvSpPr>
        <p:spPr/>
        <p:txBody>
          <a:bodyPr>
            <a:normAutofit/>
          </a:bodyPr>
          <a:lstStyle/>
          <a:p>
            <a:pPr marL="0" indent="0">
              <a:buNone/>
            </a:pPr>
            <a:r>
              <a:rPr lang="el-GR" sz="2800" dirty="0" smtClean="0"/>
              <a:t>Η εξωτερική διάμετρος του καθετήρα δεν πρέπει να ξεπερνά το μισό της εσωτερικής διαμέτρου του τραχειοσωλήνα/τραχειοστομίου, ώστε να:</a:t>
            </a:r>
          </a:p>
          <a:p>
            <a:r>
              <a:rPr lang="el-GR" sz="2800" dirty="0" smtClean="0"/>
              <a:t>Επιτρέπει την είσοδο αέρα στους πνεύμονες</a:t>
            </a:r>
          </a:p>
          <a:p>
            <a:r>
              <a:rPr lang="el-GR" sz="2800" dirty="0" smtClean="0"/>
              <a:t>Προφυλάσσει από την εφαρμογή υψηλών αρνητικών πιέσεων</a:t>
            </a:r>
          </a:p>
          <a:p>
            <a:r>
              <a:rPr lang="el-GR" sz="2800" dirty="0" smtClean="0"/>
              <a:t>Προφυλάσσει από την πρόκληση ατελεκτασίας</a:t>
            </a:r>
          </a:p>
          <a:p>
            <a:r>
              <a:rPr lang="el-GR" sz="2800" dirty="0" smtClean="0"/>
              <a:t>Μειώνει τον κίνδυνο τραυματισμού του βλεννογόνου της τραχείας</a:t>
            </a:r>
            <a:endParaRPr lang="en-US" sz="2800" dirty="0"/>
          </a:p>
        </p:txBody>
      </p:sp>
      <p:sp>
        <p:nvSpPr>
          <p:cNvPr id="5" name="Content Placeholder 2"/>
          <p:cNvSpPr txBox="1">
            <a:spLocks/>
          </p:cNvSpPr>
          <p:nvPr/>
        </p:nvSpPr>
        <p:spPr>
          <a:xfrm>
            <a:off x="1584960" y="6019800"/>
            <a:ext cx="5715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a:t>
            </a:r>
            <a:r>
              <a:rPr lang="el-GR" sz="1300" dirty="0" smtClean="0"/>
              <a:t>; </a:t>
            </a:r>
            <a:r>
              <a:rPr lang="el-GR" sz="1300" dirty="0" err="1" smtClean="0"/>
              <a:t>Κιέκκας</a:t>
            </a:r>
            <a:r>
              <a:rPr lang="el-GR" sz="1300" dirty="0" smtClean="0"/>
              <a:t> και συν., 2010)</a:t>
            </a:r>
            <a:endParaRPr lang="en-US" sz="1300" dirty="0"/>
          </a:p>
        </p:txBody>
      </p:sp>
    </p:spTree>
    <p:extLst>
      <p:ext uri="{BB962C8B-B14F-4D97-AF65-F5344CB8AC3E}">
        <p14:creationId xmlns:p14="http://schemas.microsoft.com/office/powerpoint/2010/main" val="4007968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l-GR" sz="3600" dirty="0"/>
              <a:t>Κατάλληλος καθετήρας</a:t>
            </a:r>
            <a:endParaRPr lang="en-US" sz="3600" dirty="0"/>
          </a:p>
        </p:txBody>
      </p:sp>
      <p:sp>
        <p:nvSpPr>
          <p:cNvPr id="11267" name="Rectangle 3"/>
          <p:cNvSpPr>
            <a:spLocks noGrp="1" noChangeArrowheads="1"/>
          </p:cNvSpPr>
          <p:nvPr>
            <p:ph idx="1"/>
          </p:nvPr>
        </p:nvSpPr>
        <p:spPr>
          <a:xfrm>
            <a:off x="457200" y="1196752"/>
            <a:ext cx="6275040" cy="5040560"/>
          </a:xfrm>
        </p:spPr>
        <p:txBody>
          <a:bodyPr>
            <a:normAutofit lnSpcReduction="10000"/>
          </a:bodyPr>
          <a:lstStyle/>
          <a:p>
            <a:pPr algn="l" eaLnBrk="1" hangingPunct="1">
              <a:defRPr/>
            </a:pPr>
            <a:r>
              <a:rPr lang="el-GR" sz="2800" dirty="0" smtClean="0">
                <a:latin typeface="Calibri" pitchFamily="34" charset="0"/>
              </a:rPr>
              <a:t>Ελαστικό, εύκαμπτο υλικό για την αποφυγή τραυματισμού</a:t>
            </a:r>
          </a:p>
          <a:p>
            <a:pPr>
              <a:defRPr/>
            </a:pPr>
            <a:r>
              <a:rPr lang="el-GR" sz="2800" dirty="0" smtClean="0">
                <a:latin typeface="Calibri" pitchFamily="34" charset="0"/>
              </a:rPr>
              <a:t>Φέρει ανοίγματα (κυκλικά /σε διαφορετικά ύψη)</a:t>
            </a:r>
            <a:endParaRPr lang="el-GR" sz="2800" dirty="0" smtClean="0">
              <a:solidFill>
                <a:srgbClr val="FFFF00"/>
              </a:solidFill>
              <a:latin typeface="Calibri" pitchFamily="34" charset="0"/>
            </a:endParaRPr>
          </a:p>
          <a:p>
            <a:pPr>
              <a:defRPr/>
            </a:pPr>
            <a:r>
              <a:rPr lang="el-GR" sz="2800" dirty="0" smtClean="0">
                <a:latin typeface="Calibri" pitchFamily="34" charset="0"/>
              </a:rPr>
              <a:t>Μέγεθος καθετήρα: Εμπειρική προσέγγιση: </a:t>
            </a:r>
            <a:r>
              <a:rPr lang="en-US" sz="2800" dirty="0" smtClean="0">
                <a:latin typeface="Calibri" pitchFamily="34" charset="0"/>
              </a:rPr>
              <a:t>[</a:t>
            </a:r>
            <a:r>
              <a:rPr lang="el-GR" sz="2800" dirty="0" smtClean="0">
                <a:latin typeface="Calibri" pitchFamily="34" charset="0"/>
              </a:rPr>
              <a:t>(Μέγεθος τραχειο/ενδοτράχειου σωλήνα - 2) Χ 2</a:t>
            </a:r>
            <a:r>
              <a:rPr lang="en-US" sz="2800" dirty="0" smtClean="0">
                <a:latin typeface="Calibri" pitchFamily="34" charset="0"/>
              </a:rPr>
              <a:t>]</a:t>
            </a:r>
            <a:endParaRPr lang="el-GR" sz="2800" dirty="0" smtClean="0">
              <a:latin typeface="Calibri" pitchFamily="34" charset="0"/>
            </a:endParaRPr>
          </a:p>
          <a:p>
            <a:pPr>
              <a:defRPr/>
            </a:pPr>
            <a:r>
              <a:rPr lang="el-GR" sz="2800" dirty="0" smtClean="0">
                <a:latin typeface="Calibri" pitchFamily="34" charset="0"/>
              </a:rPr>
              <a:t>Π.χ. για τραχειοσωλήνα Νο 8, επιλέγουμε καθετήρα Νο: (8 - 2) Χ 2 = 12</a:t>
            </a:r>
          </a:p>
          <a:p>
            <a:pPr>
              <a:defRPr/>
            </a:pPr>
            <a:r>
              <a:rPr lang="el-GR" sz="2800" dirty="0" smtClean="0">
                <a:latin typeface="Calibri" pitchFamily="34" charset="0"/>
              </a:rPr>
              <a:t>Νο 8 και 10 Ch </a:t>
            </a:r>
            <a:r>
              <a:rPr lang="el-GR" sz="2800" dirty="0" smtClean="0">
                <a:latin typeface="Calibri" pitchFamily="34" charset="0"/>
                <a:sym typeface="Wingdings 3" pitchFamily="18" charset="2"/>
              </a:rPr>
              <a:t></a:t>
            </a:r>
            <a:r>
              <a:rPr lang="el-GR" sz="2800" dirty="0" smtClean="0">
                <a:latin typeface="Calibri" pitchFamily="34" charset="0"/>
              </a:rPr>
              <a:t> σε παιδιά</a:t>
            </a:r>
          </a:p>
          <a:p>
            <a:pPr marL="0" indent="0" algn="l" eaLnBrk="1" hangingPunct="1">
              <a:buNone/>
              <a:defRPr/>
            </a:pPr>
            <a:endParaRPr lang="en-US" sz="2400" dirty="0" smtClean="0">
              <a:latin typeface="Calibri" pitchFamily="34" charset="0"/>
            </a:endParaRPr>
          </a:p>
          <a:p>
            <a:pPr algn="l" eaLnBrk="1" hangingPunct="1">
              <a:buFont typeface="Wingdings" pitchFamily="2" charset="2"/>
              <a:buChar char="Ø"/>
              <a:defRPr/>
            </a:pPr>
            <a:endParaRPr lang="en-US" sz="3600" dirty="0" smtClean="0">
              <a:latin typeface="Calibri" pitchFamily="34" charset="0"/>
            </a:endParaRPr>
          </a:p>
          <a:p>
            <a:pPr algn="l" eaLnBrk="1" hangingPunct="1">
              <a:defRPr/>
            </a:pPr>
            <a:endParaRPr lang="en-US" sz="4000" dirty="0" smtClean="0">
              <a:latin typeface="Calibri" pitchFamily="34" charset="0"/>
            </a:endParaRPr>
          </a:p>
          <a:p>
            <a:pPr algn="l" eaLnBrk="1" hangingPunct="1">
              <a:buFont typeface="Wingdings" pitchFamily="2" charset="2"/>
              <a:buChar char="Ø"/>
              <a:defRPr/>
            </a:pPr>
            <a:endParaRPr lang="en-US" sz="4000" dirty="0" smtClean="0">
              <a:latin typeface="Calibri" pitchFamily="34" charset="0"/>
            </a:endParaRPr>
          </a:p>
          <a:p>
            <a:pPr algn="l" eaLnBrk="1" hangingPunct="1">
              <a:defRPr/>
            </a:pPr>
            <a:endParaRPr lang="el-GR" sz="4000" dirty="0" smtClean="0">
              <a:latin typeface="Calibri" pitchFamily="34" charset="0"/>
            </a:endParaRPr>
          </a:p>
        </p:txBody>
      </p:sp>
      <p:sp>
        <p:nvSpPr>
          <p:cNvPr id="5" name="Content Placeholder 2"/>
          <p:cNvSpPr txBox="1">
            <a:spLocks/>
          </p:cNvSpPr>
          <p:nvPr/>
        </p:nvSpPr>
        <p:spPr>
          <a:xfrm>
            <a:off x="533400" y="6019800"/>
            <a:ext cx="4114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Pryor &amp; Prasad, 2002</a:t>
            </a:r>
            <a:r>
              <a:rPr lang="el-GR" sz="1300" dirty="0" smtClean="0"/>
              <a:t>; </a:t>
            </a:r>
            <a:r>
              <a:rPr lang="en-US" sz="1300" dirty="0" smtClean="0"/>
              <a:t>Odell et al</a:t>
            </a:r>
            <a:r>
              <a:rPr lang="el-GR" sz="1300" dirty="0" smtClean="0"/>
              <a:t>.,</a:t>
            </a:r>
            <a:r>
              <a:rPr lang="en-US" sz="1300" dirty="0" smtClean="0"/>
              <a:t> 1993</a:t>
            </a:r>
            <a:r>
              <a:rPr lang="el-GR" sz="1300" dirty="0" smtClean="0"/>
              <a:t>)</a:t>
            </a:r>
          </a:p>
        </p:txBody>
      </p:sp>
    </p:spTree>
    <p:extLst>
      <p:ext uri="{BB962C8B-B14F-4D97-AF65-F5344CB8AC3E}">
        <p14:creationId xmlns:p14="http://schemas.microsoft.com/office/powerpoint/2010/main" val="4080447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Βάθος εισαγωγής του καθετήρα</a:t>
            </a:r>
            <a:endParaRPr lang="en-US" sz="3600" dirty="0"/>
          </a:p>
        </p:txBody>
      </p:sp>
      <p:sp>
        <p:nvSpPr>
          <p:cNvPr id="3" name="Content Placeholder 2"/>
          <p:cNvSpPr>
            <a:spLocks noGrp="1"/>
          </p:cNvSpPr>
          <p:nvPr>
            <p:ph idx="1"/>
          </p:nvPr>
        </p:nvSpPr>
        <p:spPr/>
        <p:txBody>
          <a:bodyPr>
            <a:normAutofit/>
          </a:bodyPr>
          <a:lstStyle/>
          <a:p>
            <a:r>
              <a:rPr lang="el-GR" sz="2800" b="1" dirty="0" smtClean="0"/>
              <a:t>Βαθιά αναρρόφηση</a:t>
            </a:r>
            <a:r>
              <a:rPr lang="el-GR" sz="2800" dirty="0" smtClean="0"/>
              <a:t>: εισαγωγή του καθετήρα μέχρι να συναντήσουμε αντίσταση, δηλαδή επαφή καθετήρα στην τρόπιδα και απόσυρση κατά 1 </a:t>
            </a:r>
            <a:r>
              <a:rPr lang="en-US" sz="2800" dirty="0" smtClean="0"/>
              <a:t>cm</a:t>
            </a:r>
          </a:p>
          <a:p>
            <a:r>
              <a:rPr lang="el-GR" sz="2800" b="1" dirty="0" smtClean="0"/>
              <a:t>Ρηχή αναρρόφηση</a:t>
            </a:r>
            <a:r>
              <a:rPr lang="el-GR" sz="2800" dirty="0" smtClean="0"/>
              <a:t>: το βάθος εισαγωγής του καθετήρα δεν ξεπερνά αυτό του τραχειοσωλήνα</a:t>
            </a:r>
            <a:endParaRPr lang="en-US" sz="2800" dirty="0"/>
          </a:p>
        </p:txBody>
      </p:sp>
      <p:sp>
        <p:nvSpPr>
          <p:cNvPr id="4" name="Content Placeholder 2"/>
          <p:cNvSpPr txBox="1">
            <a:spLocks/>
          </p:cNvSpPr>
          <p:nvPr/>
        </p:nvSpPr>
        <p:spPr>
          <a:xfrm>
            <a:off x="3048000" y="6324600"/>
            <a:ext cx="5715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sz="1300" dirty="0" smtClean="0"/>
          </a:p>
        </p:txBody>
      </p:sp>
      <p:sp>
        <p:nvSpPr>
          <p:cNvPr id="5" name="Rectangle 4"/>
          <p:cNvSpPr/>
          <p:nvPr/>
        </p:nvSpPr>
        <p:spPr>
          <a:xfrm>
            <a:off x="2915816" y="3861048"/>
            <a:ext cx="5431971" cy="276999"/>
          </a:xfrm>
          <a:prstGeom prst="rect">
            <a:avLst/>
          </a:prstGeom>
        </p:spPr>
        <p:txBody>
          <a:bodyPr wrap="square">
            <a:spAutoFit/>
          </a:bodyPr>
          <a:lstStyle/>
          <a:p>
            <a:pPr algn="r"/>
            <a:r>
              <a:rPr lang="el-GR" sz="1200" dirty="0" smtClean="0"/>
              <a:t>(</a:t>
            </a:r>
            <a:r>
              <a:rPr lang="en-US" sz="1200" dirty="0" smtClean="0"/>
              <a:t>AARC </a:t>
            </a:r>
            <a:r>
              <a:rPr lang="en-US" sz="1200" dirty="0"/>
              <a:t>Clinical Practice Guidelines, </a:t>
            </a:r>
            <a:r>
              <a:rPr lang="en-US" sz="1200" dirty="0" smtClean="0"/>
              <a:t> 2010</a:t>
            </a:r>
            <a:r>
              <a:rPr lang="el-GR" sz="1200" dirty="0" smtClean="0"/>
              <a:t>)</a:t>
            </a:r>
            <a:endParaRPr lang="en-US" sz="1200" dirty="0"/>
          </a:p>
        </p:txBody>
      </p:sp>
    </p:spTree>
    <p:extLst>
      <p:ext uri="{BB962C8B-B14F-4D97-AF65-F5344CB8AC3E}">
        <p14:creationId xmlns:p14="http://schemas.microsoft.com/office/powerpoint/2010/main" val="144995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solidFill>
                  <a:prstClr val="black"/>
                </a:solidFill>
              </a:rPr>
              <a:t>Βάθος εισαγωγής του καθετήρα</a:t>
            </a:r>
            <a:endParaRPr lang="en-US" dirty="0"/>
          </a:p>
        </p:txBody>
      </p:sp>
      <p:sp>
        <p:nvSpPr>
          <p:cNvPr id="3" name="Content Placeholder 2"/>
          <p:cNvSpPr>
            <a:spLocks noGrp="1"/>
          </p:cNvSpPr>
          <p:nvPr>
            <p:ph idx="1"/>
          </p:nvPr>
        </p:nvSpPr>
        <p:spPr/>
        <p:txBody>
          <a:bodyPr>
            <a:normAutofit/>
          </a:bodyPr>
          <a:lstStyle/>
          <a:p>
            <a:r>
              <a:rPr lang="el-GR" sz="2800" dirty="0" smtClean="0"/>
              <a:t>Η ρηχή αναρρόφηση δε φαίνεται να υστερεί έναντι της βαθιάς ως προς την ποσότητα των εκκρίσεων που αναρροφώνται </a:t>
            </a:r>
          </a:p>
          <a:p>
            <a:r>
              <a:rPr lang="el-GR" sz="2800" dirty="0" smtClean="0"/>
              <a:t>Η εφαρμογή αρνητικής πίεσης στο βλεννογόνο τραυματίζει και αυξάνει τον κίνδυνο αιμορραγίας και λοιμώξεων</a:t>
            </a:r>
          </a:p>
          <a:p>
            <a:r>
              <a:rPr lang="el-GR" sz="2800" dirty="0" smtClean="0"/>
              <a:t>Το βάθος εισαγωγής του καθετήρα δεν πρέπει να ξεπερνά το 1</a:t>
            </a:r>
            <a:r>
              <a:rPr lang="en-US" sz="2800" dirty="0" smtClean="0"/>
              <a:t>cm </a:t>
            </a:r>
            <a:r>
              <a:rPr lang="el-GR" sz="2800" dirty="0" smtClean="0"/>
              <a:t>πέρα από το άκρο του τραχειοσωλήνα</a:t>
            </a:r>
          </a:p>
          <a:p>
            <a:endParaRPr lang="en-US" sz="2800" dirty="0"/>
          </a:p>
        </p:txBody>
      </p:sp>
      <p:sp>
        <p:nvSpPr>
          <p:cNvPr id="4" name="Content Placeholder 2"/>
          <p:cNvSpPr txBox="1">
            <a:spLocks/>
          </p:cNvSpPr>
          <p:nvPr/>
        </p:nvSpPr>
        <p:spPr>
          <a:xfrm>
            <a:off x="3316224" y="5269992"/>
            <a:ext cx="57150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l-GR" sz="1300" dirty="0" err="1" smtClean="0"/>
              <a:t>Κιέκκας</a:t>
            </a:r>
            <a:r>
              <a:rPr lang="el-GR" sz="1300" dirty="0" smtClean="0"/>
              <a:t> και συν., 2010; </a:t>
            </a:r>
            <a:r>
              <a:rPr lang="en-US" sz="1300" dirty="0" smtClean="0"/>
              <a:t>Pate &amp; Zapata, 2002</a:t>
            </a:r>
            <a:r>
              <a:rPr lang="el-GR" sz="1300" dirty="0" smtClean="0"/>
              <a:t>)</a:t>
            </a:r>
            <a:endParaRPr lang="en-US" sz="1300" dirty="0"/>
          </a:p>
        </p:txBody>
      </p:sp>
    </p:spTree>
    <p:extLst>
      <p:ext uri="{BB962C8B-B14F-4D97-AF65-F5344CB8AC3E}">
        <p14:creationId xmlns:p14="http://schemas.microsoft.com/office/powerpoint/2010/main" val="3499528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Εφαρμογή αρνητικής πίεσης</a:t>
            </a:r>
            <a:endParaRPr lang="en-US" sz="3600" dirty="0"/>
          </a:p>
        </p:txBody>
      </p:sp>
      <p:sp>
        <p:nvSpPr>
          <p:cNvPr id="3" name="Content Placeholder 2"/>
          <p:cNvSpPr>
            <a:spLocks noGrp="1"/>
          </p:cNvSpPr>
          <p:nvPr>
            <p:ph idx="1"/>
          </p:nvPr>
        </p:nvSpPr>
        <p:spPr/>
        <p:txBody>
          <a:bodyPr>
            <a:normAutofit/>
          </a:bodyPr>
          <a:lstStyle/>
          <a:p>
            <a:r>
              <a:rPr lang="el-GR" sz="2800" dirty="0" smtClean="0"/>
              <a:t>Η αρνητική πίεση συνιστάται να εφαρμόζεται μόνο κατά την απόσυρση του καθετήρα και να είναι μεταξύ 80-120</a:t>
            </a:r>
            <a:r>
              <a:rPr lang="en-US" sz="2800" dirty="0" smtClean="0"/>
              <a:t>mmHg</a:t>
            </a:r>
          </a:p>
          <a:p>
            <a:r>
              <a:rPr lang="el-GR" sz="2800" dirty="0" smtClean="0"/>
              <a:t>Αρνητική πίεση &gt;200</a:t>
            </a:r>
            <a:r>
              <a:rPr lang="en-US" sz="2800" dirty="0" smtClean="0"/>
              <a:t>mmHg </a:t>
            </a:r>
            <a:r>
              <a:rPr lang="el-GR" sz="2800" dirty="0" smtClean="0"/>
              <a:t>συνοδεύεται από άυξημένο κίνδυνο τραυματισμού του βλεννογόνου</a:t>
            </a:r>
          </a:p>
          <a:p>
            <a:r>
              <a:rPr lang="el-GR" sz="2800" dirty="0" smtClean="0"/>
              <a:t>Η διακοπτόμενη εφαρμογή αρνητικής πίεσης φαίνεται να είναι εξίσου αποτελεσματική με τη συνεχή εφαρμογή</a:t>
            </a:r>
            <a:endParaRPr lang="en-US" sz="2800" dirty="0"/>
          </a:p>
        </p:txBody>
      </p:sp>
      <p:sp>
        <p:nvSpPr>
          <p:cNvPr id="4" name="Content Placeholder 2"/>
          <p:cNvSpPr txBox="1">
            <a:spLocks/>
          </p:cNvSpPr>
          <p:nvPr/>
        </p:nvSpPr>
        <p:spPr>
          <a:xfrm>
            <a:off x="1907704" y="5013176"/>
            <a:ext cx="57150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l-GR" sz="1300" dirty="0" smtClean="0"/>
              <a:t>(</a:t>
            </a:r>
            <a:r>
              <a:rPr lang="el-GR" sz="1300" dirty="0" err="1" smtClean="0"/>
              <a:t>Κιέκκας</a:t>
            </a:r>
            <a:r>
              <a:rPr lang="el-GR" sz="1300" dirty="0" smtClean="0"/>
              <a:t> και συν., 2010)</a:t>
            </a:r>
          </a:p>
        </p:txBody>
      </p:sp>
    </p:spTree>
    <p:extLst>
      <p:ext uri="{BB962C8B-B14F-4D97-AF65-F5344CB8AC3E}">
        <p14:creationId xmlns:p14="http://schemas.microsoft.com/office/powerpoint/2010/main" val="1024207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Αρνητική πίεση μόνο κατά την απόσυρση</a:t>
            </a:r>
            <a:endParaRPr lang="en-US" sz="3200" dirty="0"/>
          </a:p>
        </p:txBody>
      </p:sp>
      <p:sp>
        <p:nvSpPr>
          <p:cNvPr id="5" name="Rectangle 4"/>
          <p:cNvSpPr/>
          <p:nvPr/>
        </p:nvSpPr>
        <p:spPr>
          <a:xfrm>
            <a:off x="2020432" y="5260975"/>
            <a:ext cx="5103136"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5"/>
              </a:rPr>
              <a:t>Tracheostomy </a:t>
            </a:r>
            <a:r>
              <a:rPr lang="en-US" sz="1200" dirty="0">
                <a:solidFill>
                  <a:schemeClr val="tx1">
                    <a:lumMod val="75000"/>
                    <a:lumOff val="25000"/>
                  </a:schemeClr>
                </a:solidFill>
                <a:latin typeface="+mn-lt"/>
                <a:hlinkClick r:id="rId5"/>
              </a:rPr>
              <a:t>Suctioning and </a:t>
            </a:r>
            <a:r>
              <a:rPr lang="en-US" sz="1200" dirty="0" smtClean="0">
                <a:solidFill>
                  <a:schemeClr val="tx1">
                    <a:lumMod val="75000"/>
                    <a:lumOff val="25000"/>
                  </a:schemeClr>
                </a:solidFill>
                <a:latin typeface="+mn-lt"/>
                <a:hlinkClick r:id="rId5"/>
              </a:rPr>
              <a:t>Care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6"/>
              </a:rPr>
              <a:t>NOVAaccess</a:t>
            </a:r>
            <a:r>
              <a:rPr lang="el-GR" sz="1200" dirty="0" smtClean="0">
                <a:solidFill>
                  <a:schemeClr val="tx1">
                    <a:lumMod val="75000"/>
                    <a:lumOff val="25000"/>
                  </a:schemeClr>
                </a:solidFill>
                <a:latin typeface="+mn-lt"/>
              </a:rPr>
              <a:t>  διαθέσιμο με άδεια </a:t>
            </a:r>
            <a:r>
              <a:rPr lang="en-US" sz="1200" dirty="0" smtClean="0">
                <a:solidFill>
                  <a:schemeClr val="tx1">
                    <a:lumMod val="75000"/>
                    <a:lumOff val="25000"/>
                  </a:schemeClr>
                </a:solidFill>
                <a:latin typeface="+mn-lt"/>
              </a:rPr>
              <a:t>Standard </a:t>
            </a:r>
            <a:r>
              <a:rPr lang="en-US" sz="1200" dirty="0">
                <a:solidFill>
                  <a:schemeClr val="tx1">
                    <a:lumMod val="75000"/>
                    <a:lumOff val="25000"/>
                  </a:schemeClr>
                </a:solidFill>
                <a:latin typeface="+mn-lt"/>
              </a:rPr>
              <a:t>YouTube License</a:t>
            </a:r>
          </a:p>
          <a:p>
            <a:pPr algn="ctr"/>
            <a:endParaRPr lang="en-US" sz="1200" dirty="0">
              <a:solidFill>
                <a:schemeClr val="tx1">
                  <a:lumMod val="75000"/>
                  <a:lumOff val="25000"/>
                </a:schemeClr>
              </a:solidFill>
              <a:latin typeface="+mn-lt"/>
            </a:endParaRPr>
          </a:p>
        </p:txBody>
      </p:sp>
    </p:spTree>
    <p:controls>
      <mc:AlternateContent xmlns:mc="http://schemas.openxmlformats.org/markup-compatibility/2006">
        <mc:Choice xmlns:v="urn:schemas-microsoft-com:vml" Requires="v">
          <p:control spid="1045" name="ShockwaveFlash1" r:id="rId2" imgW="6858000" imgH="3848040"/>
        </mc:Choice>
        <mc:Fallback>
          <p:control name="ShockwaveFlash1" r:id="rId2" imgW="6858000" imgH="3848040">
            <p:pic>
              <p:nvPicPr>
                <p:cNvPr id="3" name="ShockwaveFlash1"/>
                <p:cNvPicPr preferRelativeResize="0">
                  <a:picLocks noChangeArrowheads="1" noChangeShapeType="1"/>
                </p:cNvPicPr>
                <p:nvPr>
                  <p:custDataLst>
                    <p:tags r:id="rId3"/>
                  </p:custDataLst>
                </p:nvPr>
              </p:nvPicPr>
              <p:blipFill>
                <a:blip r:embed="rId7"/>
                <a:srcRect/>
                <a:stretch>
                  <a:fillRect/>
                </a:stretch>
              </p:blipFill>
              <p:spPr bwMode="auto">
                <a:xfrm>
                  <a:off x="1116013" y="1412875"/>
                  <a:ext cx="6858000" cy="3848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529568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Διάρκεια βρογχοαναρρόφησης</a:t>
            </a:r>
            <a:endParaRPr lang="en-US" sz="3600" dirty="0"/>
          </a:p>
        </p:txBody>
      </p:sp>
      <p:sp>
        <p:nvSpPr>
          <p:cNvPr id="3" name="Content Placeholder 2"/>
          <p:cNvSpPr>
            <a:spLocks noGrp="1"/>
          </p:cNvSpPr>
          <p:nvPr>
            <p:ph idx="1"/>
          </p:nvPr>
        </p:nvSpPr>
        <p:spPr/>
        <p:txBody>
          <a:bodyPr>
            <a:normAutofit/>
          </a:bodyPr>
          <a:lstStyle/>
          <a:p>
            <a:r>
              <a:rPr lang="el-GR" sz="2800" dirty="0" smtClean="0"/>
              <a:t>Η διάρκεια της διαδικασίας δεν πρέπει να ξεπερνά τα 15 δευτερόλεπτα</a:t>
            </a:r>
          </a:p>
          <a:p>
            <a:r>
              <a:rPr lang="el-GR" sz="2800" dirty="0" smtClean="0"/>
              <a:t>Οι επαναλήψεις της διαδικασίας δεν πρέπει να ξεπερνούν τις τρεις λόγω πιθανότητας υποξαιμίας</a:t>
            </a:r>
          </a:p>
          <a:p>
            <a:r>
              <a:rPr lang="el-GR" sz="2800" dirty="0" smtClean="0"/>
              <a:t>Παρακολούθηση συνεχώς του κορεσμού του αρτηριακού αίματος σε οξυγόνο</a:t>
            </a:r>
            <a:endParaRPr lang="en-US" sz="2800" dirty="0"/>
          </a:p>
        </p:txBody>
      </p:sp>
      <p:sp>
        <p:nvSpPr>
          <p:cNvPr id="4" name="Content Placeholder 2"/>
          <p:cNvSpPr txBox="1">
            <a:spLocks/>
          </p:cNvSpPr>
          <p:nvPr/>
        </p:nvSpPr>
        <p:spPr>
          <a:xfrm>
            <a:off x="3923928" y="4221088"/>
            <a:ext cx="46482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l-GR" sz="1300" dirty="0" smtClean="0"/>
              <a:t>(</a:t>
            </a:r>
            <a:r>
              <a:rPr lang="en-US" sz="1300" dirty="0" err="1" smtClean="0"/>
              <a:t>Celik</a:t>
            </a:r>
            <a:r>
              <a:rPr lang="en-US" sz="1300" dirty="0" smtClean="0"/>
              <a:t> &amp; </a:t>
            </a:r>
            <a:r>
              <a:rPr lang="en-US" sz="1300" dirty="0" err="1" smtClean="0"/>
              <a:t>Elbas</a:t>
            </a:r>
            <a:r>
              <a:rPr lang="el-GR" sz="1300" dirty="0" smtClean="0"/>
              <a:t>, </a:t>
            </a:r>
            <a:r>
              <a:rPr lang="en-US" sz="1300" dirty="0" smtClean="0"/>
              <a:t>2000</a:t>
            </a:r>
            <a:r>
              <a:rPr lang="el-GR" sz="1300" dirty="0" smtClean="0"/>
              <a:t>)</a:t>
            </a:r>
          </a:p>
        </p:txBody>
      </p:sp>
    </p:spTree>
    <p:extLst>
      <p:ext uri="{BB962C8B-B14F-4D97-AF65-F5344CB8AC3E}">
        <p14:creationId xmlns:p14="http://schemas.microsoft.com/office/powerpoint/2010/main" val="217562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Λήψη δείγματος για καλλιέργεια</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86" y="1491343"/>
            <a:ext cx="36766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70396" y="5319269"/>
            <a:ext cx="2598989" cy="276999"/>
          </a:xfrm>
          <a:prstGeom prst="rect">
            <a:avLst/>
          </a:prstGeom>
        </p:spPr>
        <p:txBody>
          <a:bodyPr wrap="square">
            <a:spAutoFit/>
          </a:bodyPr>
          <a:lstStyle/>
          <a:p>
            <a:r>
              <a:rPr lang="en-US" sz="1200" dirty="0" smtClean="0">
                <a:latin typeface="+mn-lt"/>
                <a:hlinkClick r:id="rId3"/>
              </a:rPr>
              <a:t>healthnotesandnews.blogspot.gr</a:t>
            </a:r>
            <a:endParaRPr lang="en-US" sz="1200" dirty="0">
              <a:latin typeface="+mn-lt"/>
            </a:endParaRPr>
          </a:p>
        </p:txBody>
      </p:sp>
      <p:pic>
        <p:nvPicPr>
          <p:cNvPr id="3076"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514" y="1491343"/>
            <a:ext cx="4010522" cy="3809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941591" y="5318502"/>
            <a:ext cx="3312368" cy="276999"/>
          </a:xfrm>
          <a:prstGeom prst="rect">
            <a:avLst/>
          </a:prstGeom>
        </p:spPr>
        <p:txBody>
          <a:bodyPr wrap="square">
            <a:spAutoFit/>
          </a:bodyPr>
          <a:lstStyle/>
          <a:p>
            <a:pPr algn="ctr"/>
            <a:r>
              <a:rPr lang="en-US" sz="1200" dirty="0" smtClean="0">
                <a:latin typeface="+mn-lt"/>
                <a:hlinkClick r:id="rId4"/>
              </a:rPr>
              <a:t>Stenotrophomonas </a:t>
            </a:r>
            <a:r>
              <a:rPr lang="el-GR" sz="1200" dirty="0" smtClean="0">
                <a:latin typeface="+mn-lt"/>
              </a:rPr>
              <a:t>από </a:t>
            </a:r>
            <a:r>
              <a:rPr lang="en-US" sz="1200" dirty="0" smtClean="0">
                <a:latin typeface="+mn-lt"/>
                <a:hlinkClick r:id="rId6"/>
              </a:rPr>
              <a:t>vetbooh.org/wiki</a:t>
            </a:r>
            <a:r>
              <a:rPr lang="el-GR" sz="1200" smtClean="0">
                <a:latin typeface="+mn-lt"/>
              </a:rPr>
              <a:t>, </a:t>
            </a:r>
            <a:endParaRPr lang="en-US" sz="1200" dirty="0">
              <a:latin typeface="+mn-lt"/>
            </a:endParaRPr>
          </a:p>
        </p:txBody>
      </p:sp>
    </p:spTree>
    <p:extLst>
      <p:ext uri="{BB962C8B-B14F-4D97-AF65-F5344CB8AC3E}">
        <p14:creationId xmlns:p14="http://schemas.microsoft.com/office/powerpoint/2010/main" val="2574494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Συνεχής παρακολούθηση του ασθενή</a:t>
            </a:r>
            <a:endParaRPr lang="en-US" sz="3600" dirty="0"/>
          </a:p>
        </p:txBody>
      </p:sp>
      <p:sp>
        <p:nvSpPr>
          <p:cNvPr id="3" name="Content Placeholder 2"/>
          <p:cNvSpPr>
            <a:spLocks noGrp="1"/>
          </p:cNvSpPr>
          <p:nvPr>
            <p:ph idx="1"/>
          </p:nvPr>
        </p:nvSpPr>
        <p:spPr/>
        <p:txBody>
          <a:bodyPr>
            <a:normAutofit/>
          </a:bodyPr>
          <a:lstStyle/>
          <a:p>
            <a:r>
              <a:rPr lang="el-GR" sz="2800" dirty="0" smtClean="0"/>
              <a:t>Οξυγόνωση</a:t>
            </a:r>
          </a:p>
          <a:p>
            <a:r>
              <a:rPr lang="el-GR" sz="2800" dirty="0" smtClean="0"/>
              <a:t>Καρδιακή συχνότητα</a:t>
            </a:r>
          </a:p>
          <a:p>
            <a:r>
              <a:rPr lang="el-GR" sz="2800" dirty="0" smtClean="0"/>
              <a:t>Αρτηριακή πίεση</a:t>
            </a:r>
          </a:p>
          <a:p>
            <a:endParaRPr lang="el-GR" sz="2800" dirty="0"/>
          </a:p>
          <a:p>
            <a:pPr marL="0" indent="0">
              <a:buNone/>
            </a:pPr>
            <a:r>
              <a:rPr lang="el-GR" sz="2400" dirty="0" smtClean="0"/>
              <a:t>Ο ερεθισμός του πνευμονογαστρικού μπορεί να οδηγήσει σε παροξυσμικό βήχα, αύξηση της ενδοθωρακικής πίεσης, μείωση της φλεβικής επιστροφής, υπόταση, βραδυκαρδία και αρρυθμίες, οπότε η διαδικασία πρέπει να διακόπτεται άμεσα</a:t>
            </a:r>
            <a:endParaRPr lang="en-US" sz="2400" dirty="0"/>
          </a:p>
        </p:txBody>
      </p:sp>
      <p:sp>
        <p:nvSpPr>
          <p:cNvPr id="5" name="Content Placeholder 2"/>
          <p:cNvSpPr txBox="1">
            <a:spLocks/>
          </p:cNvSpPr>
          <p:nvPr/>
        </p:nvSpPr>
        <p:spPr>
          <a:xfrm>
            <a:off x="1844802" y="4916424"/>
            <a:ext cx="5715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a:t>
            </a:r>
            <a:r>
              <a:rPr lang="el-GR" sz="1300" dirty="0" smtClean="0"/>
              <a:t>; </a:t>
            </a:r>
            <a:r>
              <a:rPr lang="el-GR" sz="1300" dirty="0" err="1" smtClean="0"/>
              <a:t>Κιέκκας</a:t>
            </a:r>
            <a:r>
              <a:rPr lang="el-GR" sz="1300" dirty="0" smtClean="0"/>
              <a:t> και συν., 2010)</a:t>
            </a:r>
            <a:endParaRPr lang="en-US" sz="1300" dirty="0"/>
          </a:p>
        </p:txBody>
      </p:sp>
    </p:spTree>
    <p:extLst>
      <p:ext uri="{BB962C8B-B14F-4D97-AF65-F5344CB8AC3E}">
        <p14:creationId xmlns:p14="http://schemas.microsoft.com/office/powerpoint/2010/main" val="3011372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Περιεχόμενα</a:t>
            </a:r>
            <a:endParaRPr lang="el-GR" sz="4000" dirty="0"/>
          </a:p>
        </p:txBody>
      </p:sp>
      <p:sp>
        <p:nvSpPr>
          <p:cNvPr id="3" name="Θέση περιεχομένου 2"/>
          <p:cNvSpPr>
            <a:spLocks noGrp="1"/>
          </p:cNvSpPr>
          <p:nvPr>
            <p:ph idx="1"/>
          </p:nvPr>
        </p:nvSpPr>
        <p:spPr/>
        <p:txBody>
          <a:bodyPr/>
          <a:lstStyle/>
          <a:p>
            <a:r>
              <a:rPr lang="el-GR" sz="2400" dirty="0" smtClean="0"/>
              <a:t>Ορισμός βρογχοαναρρόφησης</a:t>
            </a:r>
          </a:p>
          <a:p>
            <a:r>
              <a:rPr lang="el-GR" sz="2400" dirty="0"/>
              <a:t>Ανάγκη βρογχοαναρρόφησης</a:t>
            </a:r>
          </a:p>
          <a:p>
            <a:r>
              <a:rPr lang="el-GR" sz="2400" dirty="0"/>
              <a:t>Σκοπός βρογχοαναρρόφησης</a:t>
            </a:r>
          </a:p>
          <a:p>
            <a:r>
              <a:rPr lang="el-GR" sz="2400" dirty="0"/>
              <a:t>Σύστημα βρογχοαναρρόφησης</a:t>
            </a:r>
          </a:p>
          <a:p>
            <a:r>
              <a:rPr lang="el-GR" sz="2400" dirty="0"/>
              <a:t>Διαδικασία </a:t>
            </a:r>
            <a:r>
              <a:rPr lang="el-GR" sz="2400" dirty="0" smtClean="0"/>
              <a:t>βρογχοαναρρόφησης</a:t>
            </a:r>
          </a:p>
          <a:p>
            <a:r>
              <a:rPr lang="el-GR" sz="2400" dirty="0" smtClean="0"/>
              <a:t>Προετοιμασία – κίνδυνοι – συχνότητα</a:t>
            </a:r>
          </a:p>
          <a:p>
            <a:r>
              <a:rPr lang="el-GR" sz="2400" dirty="0" smtClean="0"/>
              <a:t>Πρόληψη </a:t>
            </a:r>
            <a:r>
              <a:rPr lang="el-GR" sz="2400" dirty="0" err="1" smtClean="0"/>
              <a:t>υποξαιμίας</a:t>
            </a:r>
            <a:r>
              <a:rPr lang="el-GR" sz="2400" dirty="0" smtClean="0"/>
              <a:t> Ι – ΙΙ</a:t>
            </a:r>
          </a:p>
          <a:p>
            <a:r>
              <a:rPr lang="el-GR" sz="2400" dirty="0" smtClean="0"/>
              <a:t>Ρευστοποίηση</a:t>
            </a:r>
          </a:p>
          <a:p>
            <a:r>
              <a:rPr lang="el-GR" sz="2400" dirty="0" smtClean="0"/>
              <a:t>Ανοικτή </a:t>
            </a:r>
            <a:r>
              <a:rPr lang="en-US" sz="2400" dirty="0" smtClean="0"/>
              <a:t>vs</a:t>
            </a:r>
            <a:r>
              <a:rPr lang="el-GR" sz="2400" dirty="0" smtClean="0"/>
              <a:t> κλειστή </a:t>
            </a:r>
            <a:r>
              <a:rPr lang="el-GR" sz="2400" dirty="0" err="1" smtClean="0"/>
              <a:t>βρογχοαναρρόφηση</a:t>
            </a:r>
            <a:endParaRPr lang="el-GR" sz="2400" dirty="0" smtClean="0"/>
          </a:p>
          <a:p>
            <a:r>
              <a:rPr lang="el-GR" sz="2400" dirty="0" smtClean="0"/>
              <a:t>Τεχνική εφαρμογή</a:t>
            </a:r>
          </a:p>
          <a:p>
            <a:r>
              <a:rPr lang="el-GR" sz="2400" dirty="0"/>
              <a:t>Προτεινόμενη βιβλιογραφία</a:t>
            </a:r>
          </a:p>
          <a:p>
            <a:endParaRPr lang="el-GR" sz="2400" dirty="0" smtClean="0"/>
          </a:p>
          <a:p>
            <a:endParaRPr lang="el-GR" sz="2400" dirty="0" smtClean="0"/>
          </a:p>
          <a:p>
            <a:endParaRPr lang="el-GR" sz="2400" dirty="0"/>
          </a:p>
          <a:p>
            <a:endParaRPr lang="el-GR" dirty="0"/>
          </a:p>
        </p:txBody>
      </p:sp>
    </p:spTree>
    <p:extLst>
      <p:ext uri="{BB962C8B-B14F-4D97-AF65-F5344CB8AC3E}">
        <p14:creationId xmlns:p14="http://schemas.microsoft.com/office/powerpoint/2010/main" val="2588831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Φροντίδα μετά τη διαδικασία</a:t>
            </a:r>
            <a:endParaRPr lang="en-US" sz="3600" dirty="0"/>
          </a:p>
        </p:txBody>
      </p:sp>
      <p:sp>
        <p:nvSpPr>
          <p:cNvPr id="3" name="Content Placeholder 2"/>
          <p:cNvSpPr>
            <a:spLocks noGrp="1"/>
          </p:cNvSpPr>
          <p:nvPr>
            <p:ph idx="1"/>
          </p:nvPr>
        </p:nvSpPr>
        <p:spPr/>
        <p:txBody>
          <a:bodyPr>
            <a:normAutofit/>
          </a:bodyPr>
          <a:lstStyle/>
          <a:p>
            <a:r>
              <a:rPr lang="el-GR" sz="2600" dirty="0" smtClean="0"/>
              <a:t>Ταχεία επανασύνσδεση στο κύκλωμα του αναπνευστήρα</a:t>
            </a:r>
          </a:p>
          <a:p>
            <a:r>
              <a:rPr lang="el-GR" sz="2600" dirty="0" smtClean="0"/>
              <a:t>Σταδιακή επαναφορά των ρυθμίσεων του αναπνευστήρα</a:t>
            </a:r>
          </a:p>
          <a:p>
            <a:r>
              <a:rPr lang="el-GR" sz="2600" dirty="0" smtClean="0"/>
              <a:t>Παρακολούθηση ζωτικών παραμέτρων</a:t>
            </a:r>
          </a:p>
          <a:p>
            <a:r>
              <a:rPr lang="el-GR" sz="2600" dirty="0" smtClean="0"/>
              <a:t>Επικοινωνία με τον ασθενή (όπου είναι εφικτό)</a:t>
            </a:r>
          </a:p>
          <a:p>
            <a:r>
              <a:rPr lang="el-GR" sz="2600" dirty="0" smtClean="0"/>
              <a:t>Ακρόαση του θώρακα για επιβεβαίωση του αποτελέσματος της διαδικασίας</a:t>
            </a:r>
          </a:p>
          <a:p>
            <a:r>
              <a:rPr lang="el-GR" sz="2600" dirty="0" smtClean="0"/>
              <a:t>Παρατήρηση χρώματος και σύστασης των εκκρίσεων</a:t>
            </a:r>
          </a:p>
          <a:p>
            <a:r>
              <a:rPr lang="el-GR" sz="2600" dirty="0" smtClean="0"/>
              <a:t>Καταγραφή και τεκμηρίωση</a:t>
            </a:r>
            <a:endParaRPr lang="en-US" sz="2600" dirty="0"/>
          </a:p>
        </p:txBody>
      </p:sp>
      <p:sp>
        <p:nvSpPr>
          <p:cNvPr id="5" name="Content Placeholder 2"/>
          <p:cNvSpPr txBox="1">
            <a:spLocks/>
          </p:cNvSpPr>
          <p:nvPr/>
        </p:nvSpPr>
        <p:spPr>
          <a:xfrm>
            <a:off x="2438400" y="5431536"/>
            <a:ext cx="5715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a:t>
            </a:r>
            <a:r>
              <a:rPr lang="el-GR" sz="1300" dirty="0" smtClean="0"/>
              <a:t>; </a:t>
            </a:r>
            <a:r>
              <a:rPr lang="el-GR" sz="1300" dirty="0" err="1" smtClean="0"/>
              <a:t>Κιέκκας</a:t>
            </a:r>
            <a:r>
              <a:rPr lang="el-GR" sz="1300" dirty="0" smtClean="0"/>
              <a:t> και συν., 2010)</a:t>
            </a:r>
            <a:endParaRPr lang="en-US" sz="1300" dirty="0"/>
          </a:p>
        </p:txBody>
      </p:sp>
    </p:spTree>
    <p:extLst>
      <p:ext uri="{BB962C8B-B14F-4D97-AF65-F5344CB8AC3E}">
        <p14:creationId xmlns:p14="http://schemas.microsoft.com/office/powerpoint/2010/main" val="3842292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Ανοικτή μέθοδος βρογχοαναρρόφησης</a:t>
            </a:r>
            <a:endParaRPr lang="el-GR" dirty="0"/>
          </a:p>
        </p:txBody>
      </p:sp>
      <p:pic>
        <p:nvPicPr>
          <p:cNvPr id="62468"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85052" y="980728"/>
            <a:ext cx="3973896" cy="5750207"/>
          </a:xfrm>
        </p:spPr>
      </p:pic>
      <p:sp>
        <p:nvSpPr>
          <p:cNvPr id="6" name="5 - Θέση αριθμού διαφάνειας"/>
          <p:cNvSpPr>
            <a:spLocks noGrp="1"/>
          </p:cNvSpPr>
          <p:nvPr>
            <p:ph type="sldNum" sz="quarter" idx="12"/>
          </p:nvPr>
        </p:nvSpPr>
        <p:spPr/>
        <p:txBody>
          <a:bodyPr/>
          <a:lstStyle/>
          <a:p>
            <a:pPr>
              <a:defRPr/>
            </a:pPr>
            <a:fld id="{AC1546D2-6FD6-458D-AA5A-3C6F104C4266}" type="slidenum">
              <a:rPr lang="el-GR"/>
              <a:pPr>
                <a:defRPr/>
              </a:pPr>
              <a:t>30</a:t>
            </a:fld>
            <a:endParaRPr lang="el-GR"/>
          </a:p>
        </p:txBody>
      </p:sp>
    </p:spTree>
    <p:extLst>
      <p:ext uri="{BB962C8B-B14F-4D97-AF65-F5344CB8AC3E}">
        <p14:creationId xmlns:p14="http://schemas.microsoft.com/office/powerpoint/2010/main" val="1357456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err="1" smtClean="0"/>
              <a:t>Βρογχοαναρρόφηση</a:t>
            </a:r>
            <a:endParaRPr lang="el-GR" b="0" dirty="0"/>
          </a:p>
        </p:txBody>
      </p:sp>
      <p:sp>
        <p:nvSpPr>
          <p:cNvPr id="8" name="7 - Θέση αριθμού διαφάνειας"/>
          <p:cNvSpPr>
            <a:spLocks noGrp="1"/>
          </p:cNvSpPr>
          <p:nvPr>
            <p:ph type="sldNum" sz="quarter" idx="12"/>
          </p:nvPr>
        </p:nvSpPr>
        <p:spPr/>
        <p:txBody>
          <a:bodyPr/>
          <a:lstStyle/>
          <a:p>
            <a:pPr>
              <a:defRPr/>
            </a:pPr>
            <a:fld id="{D7D68B5E-9E28-4E3D-BB32-F41E7F701166}" type="slidenum">
              <a:rPr lang="el-GR">
                <a:solidFill>
                  <a:srgbClr val="000000"/>
                </a:solidFill>
              </a:rPr>
              <a:pPr>
                <a:defRPr/>
              </a:pPr>
              <a:t>31</a:t>
            </a:fld>
            <a:endParaRPr lang="el-GR">
              <a:solidFill>
                <a:srgbClr val="000000"/>
              </a:solidFill>
            </a:endParaRPr>
          </a:p>
        </p:txBody>
      </p:sp>
      <p:sp>
        <p:nvSpPr>
          <p:cNvPr id="2" name="Θέση περιεχομένου 1"/>
          <p:cNvSpPr>
            <a:spLocks noGrp="1"/>
          </p:cNvSpPr>
          <p:nvPr>
            <p:ph sz="quarter" idx="4294967295"/>
          </p:nvPr>
        </p:nvSpPr>
        <p:spPr>
          <a:xfrm>
            <a:off x="5105400" y="1600200"/>
            <a:ext cx="4038600" cy="2171700"/>
          </a:xfrm>
        </p:spPr>
        <p:txBody>
          <a:bodyPr/>
          <a:lstStyle/>
          <a:p>
            <a:pPr marL="0" indent="0">
              <a:buNone/>
            </a:pPr>
            <a:r>
              <a:rPr lang="el-GR" dirty="0" smtClean="0"/>
              <a:t> </a:t>
            </a:r>
            <a:endParaRPr lang="el-GR" dirty="0"/>
          </a:p>
        </p:txBody>
      </p:sp>
      <p:sp>
        <p:nvSpPr>
          <p:cNvPr id="3" name="Θέση περιεχομένου 2"/>
          <p:cNvSpPr>
            <a:spLocks noGrp="1"/>
          </p:cNvSpPr>
          <p:nvPr>
            <p:ph sz="quarter" idx="4294967295"/>
          </p:nvPr>
        </p:nvSpPr>
        <p:spPr>
          <a:xfrm>
            <a:off x="5105400" y="3924300"/>
            <a:ext cx="4038600" cy="2171700"/>
          </a:xfrm>
        </p:spPr>
        <p:txBody>
          <a:bodyPr/>
          <a:lstStyle/>
          <a:p>
            <a:pPr marL="0" indent="0">
              <a:buNone/>
            </a:pPr>
            <a:r>
              <a:rPr lang="el-GR" dirty="0" smtClean="0"/>
              <a:t>  </a:t>
            </a:r>
            <a:endParaRPr lang="el-GR" dirty="0"/>
          </a:p>
        </p:txBody>
      </p:sp>
      <p:sp>
        <p:nvSpPr>
          <p:cNvPr id="6" name="Rectangle 5"/>
          <p:cNvSpPr/>
          <p:nvPr/>
        </p:nvSpPr>
        <p:spPr>
          <a:xfrm>
            <a:off x="2195736" y="5476875"/>
            <a:ext cx="4752528"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5"/>
              </a:rPr>
              <a:t>Suctioning </a:t>
            </a:r>
            <a:r>
              <a:rPr lang="en-US" sz="1200" dirty="0">
                <a:solidFill>
                  <a:schemeClr val="tx1">
                    <a:lumMod val="75000"/>
                    <a:lumOff val="25000"/>
                  </a:schemeClr>
                </a:solidFill>
                <a:latin typeface="+mn-lt"/>
                <a:hlinkClick r:id="rId5"/>
              </a:rPr>
              <a:t>Tracheal </a:t>
            </a:r>
            <a:r>
              <a:rPr lang="en-US" sz="1200" dirty="0" smtClean="0">
                <a:solidFill>
                  <a:schemeClr val="tx1">
                    <a:lumMod val="75000"/>
                    <a:lumOff val="25000"/>
                  </a:schemeClr>
                </a:solidFill>
                <a:latin typeface="+mn-lt"/>
                <a:hlinkClick r:id="rId5"/>
              </a:rPr>
              <a:t>Bronchial</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hlinkClick r:id="rId6"/>
              </a:rPr>
              <a:t>Pat </a:t>
            </a:r>
            <a:r>
              <a:rPr lang="en-US" sz="1200" dirty="0" err="1" smtClean="0">
                <a:solidFill>
                  <a:schemeClr val="tx1">
                    <a:lumMod val="75000"/>
                    <a:lumOff val="25000"/>
                  </a:schemeClr>
                </a:solidFill>
                <a:latin typeface="+mn-lt"/>
                <a:hlinkClick r:id="rId6"/>
              </a:rPr>
              <a:t>Lundin</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rPr>
              <a:t>Standard YouTube License</a:t>
            </a:r>
          </a:p>
          <a:p>
            <a:pPr algn="ctr"/>
            <a:endParaRPr lang="en-US" sz="1200" dirty="0">
              <a:solidFill>
                <a:schemeClr val="tx1">
                  <a:lumMod val="75000"/>
                  <a:lumOff val="25000"/>
                </a:schemeClr>
              </a:solidFill>
              <a:latin typeface="+mn-lt"/>
            </a:endParaRPr>
          </a:p>
        </p:txBody>
      </p:sp>
    </p:spTree>
    <p:controls>
      <mc:AlternateContent xmlns:mc="http://schemas.openxmlformats.org/markup-compatibility/2006">
        <mc:Choice xmlns:v="urn:schemas-microsoft-com:vml" Requires="v">
          <p:control spid="2068" name="ShockwaveFlash1" r:id="rId2" imgW="6858000" imgH="3848040"/>
        </mc:Choice>
        <mc:Fallback>
          <p:control name="ShockwaveFlash1" r:id="rId2" imgW="6858000" imgH="3848040">
            <p:pic>
              <p:nvPicPr>
                <p:cNvPr id="5" name="ShockwaveFlash1"/>
                <p:cNvPicPr preferRelativeResize="0">
                  <a:picLocks noChangeArrowheads="1" noChangeShapeType="1"/>
                </p:cNvPicPr>
                <p:nvPr>
                  <p:custDataLst>
                    <p:tags r:id="rId3"/>
                  </p:custDataLst>
                </p:nvPr>
              </p:nvPicPr>
              <p:blipFill>
                <a:blip r:embed="rId7"/>
                <a:srcRect/>
                <a:stretch>
                  <a:fillRect/>
                </a:stretch>
              </p:blipFill>
              <p:spPr bwMode="auto">
                <a:xfrm>
                  <a:off x="1116013" y="1628775"/>
                  <a:ext cx="6858000" cy="3848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184808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Προτεινόμενη βιβλιογραφία </a:t>
            </a:r>
            <a:r>
              <a:rPr lang="el-GR" sz="2800" b="0" dirty="0" smtClean="0"/>
              <a:t>(1 </a:t>
            </a:r>
            <a:r>
              <a:rPr lang="el-GR" sz="2800" b="0" dirty="0"/>
              <a:t>από 2)</a:t>
            </a:r>
          </a:p>
        </p:txBody>
      </p:sp>
      <p:sp>
        <p:nvSpPr>
          <p:cNvPr id="3" name="Θέση περιεχομένου 2"/>
          <p:cNvSpPr>
            <a:spLocks noGrp="1"/>
          </p:cNvSpPr>
          <p:nvPr>
            <p:ph idx="1"/>
          </p:nvPr>
        </p:nvSpPr>
        <p:spPr/>
        <p:txBody>
          <a:bodyPr>
            <a:noAutofit/>
          </a:bodyPr>
          <a:lstStyle/>
          <a:p>
            <a:r>
              <a:rPr lang="en-US" sz="2000" dirty="0"/>
              <a:t>AARC Clinical Practice Guidelines. Endotracheal suctioning of mechanically ventilated patients with artificial airways. </a:t>
            </a:r>
            <a:r>
              <a:rPr lang="en-US" sz="2000" dirty="0" err="1"/>
              <a:t>Respir</a:t>
            </a:r>
            <a:r>
              <a:rPr lang="en-US" sz="2000" dirty="0"/>
              <a:t> Care 2010; 55:758-764</a:t>
            </a:r>
            <a:r>
              <a:rPr lang="el-GR" sz="2000" dirty="0"/>
              <a:t>.</a:t>
            </a:r>
            <a:endParaRPr lang="en-US" sz="2000" dirty="0"/>
          </a:p>
          <a:p>
            <a:r>
              <a:rPr lang="en-US" sz="2000" dirty="0" err="1"/>
              <a:t>Bourgault</a:t>
            </a:r>
            <a:r>
              <a:rPr lang="en-US" sz="2000" dirty="0"/>
              <a:t> AM, et al. Effects of endotracheal tube suctioning on arterial oxygen tension and heart rate variability. </a:t>
            </a:r>
            <a:r>
              <a:rPr lang="en-US" sz="2000" dirty="0" err="1"/>
              <a:t>Biol</a:t>
            </a:r>
            <a:r>
              <a:rPr lang="en-US" sz="2000" dirty="0"/>
              <a:t> Res </a:t>
            </a:r>
            <a:r>
              <a:rPr lang="en-US" sz="2000" dirty="0" err="1"/>
              <a:t>Nurs</a:t>
            </a:r>
            <a:r>
              <a:rPr lang="en-US" sz="2000" dirty="0"/>
              <a:t> 2006; </a:t>
            </a:r>
            <a:r>
              <a:rPr lang="en-US" sz="2000" dirty="0" smtClean="0"/>
              <a:t>7:268-278</a:t>
            </a:r>
            <a:r>
              <a:rPr lang="el-GR" sz="2000" dirty="0" smtClean="0"/>
              <a:t>.</a:t>
            </a:r>
            <a:endParaRPr lang="en-US" sz="2000" dirty="0"/>
          </a:p>
          <a:p>
            <a:r>
              <a:rPr lang="en-US" sz="2000" dirty="0" err="1" smtClean="0"/>
              <a:t>Celik</a:t>
            </a:r>
            <a:r>
              <a:rPr lang="en-US" sz="2000" dirty="0" smtClean="0"/>
              <a:t> </a:t>
            </a:r>
            <a:r>
              <a:rPr lang="en-US" sz="2000" dirty="0"/>
              <a:t>SS &amp; </a:t>
            </a:r>
            <a:r>
              <a:rPr lang="en-US" sz="2000" dirty="0" err="1"/>
              <a:t>Elbas</a:t>
            </a:r>
            <a:r>
              <a:rPr lang="en-US" sz="2000" dirty="0"/>
              <a:t> NO. The standard of suction for patients undergoing endotracheal intubation. Intensive </a:t>
            </a:r>
            <a:r>
              <a:rPr lang="en-US" sz="2000" dirty="0" err="1"/>
              <a:t>Crit</a:t>
            </a:r>
            <a:r>
              <a:rPr lang="en-US" sz="2000" dirty="0"/>
              <a:t> Care </a:t>
            </a:r>
            <a:r>
              <a:rPr lang="en-US" sz="2000" dirty="0" err="1"/>
              <a:t>Nurs</a:t>
            </a:r>
            <a:r>
              <a:rPr lang="en-US" sz="2000" dirty="0"/>
              <a:t> 2000; 16:191-198</a:t>
            </a:r>
          </a:p>
          <a:p>
            <a:r>
              <a:rPr lang="en-US" sz="2000" dirty="0" err="1" smtClean="0"/>
              <a:t>Celik</a:t>
            </a:r>
            <a:r>
              <a:rPr lang="en-US" sz="2000" dirty="0" smtClean="0"/>
              <a:t> </a:t>
            </a:r>
            <a:r>
              <a:rPr lang="en-US" sz="2000" dirty="0"/>
              <a:t>SA &amp; </a:t>
            </a:r>
            <a:r>
              <a:rPr lang="en-US" sz="2000" dirty="0" err="1"/>
              <a:t>Kanan</a:t>
            </a:r>
            <a:r>
              <a:rPr lang="en-US" sz="2000" dirty="0"/>
              <a:t> N. A </a:t>
            </a:r>
            <a:r>
              <a:rPr lang="en-US" sz="2000" dirty="0" err="1"/>
              <a:t>curent</a:t>
            </a:r>
            <a:r>
              <a:rPr lang="en-US" sz="2000" dirty="0"/>
              <a:t> conflict: use of isotonic sodium chloride solution on endotracheal suctioning in critically ill patients. </a:t>
            </a:r>
            <a:r>
              <a:rPr lang="en-US" sz="2000" dirty="0" err="1"/>
              <a:t>Dimens</a:t>
            </a:r>
            <a:r>
              <a:rPr lang="en-US" sz="2000" dirty="0"/>
              <a:t> </a:t>
            </a:r>
            <a:r>
              <a:rPr lang="en-US" sz="2000" dirty="0" err="1"/>
              <a:t>Crit</a:t>
            </a:r>
            <a:r>
              <a:rPr lang="en-US" sz="2000" dirty="0"/>
              <a:t> Care </a:t>
            </a:r>
            <a:r>
              <a:rPr lang="en-US" sz="2000" dirty="0" err="1"/>
              <a:t>Nurs</a:t>
            </a:r>
            <a:r>
              <a:rPr lang="en-US" sz="2000" dirty="0"/>
              <a:t> 2006; </a:t>
            </a:r>
            <a:r>
              <a:rPr lang="en-US" sz="2000" dirty="0" smtClean="0"/>
              <a:t>25:11-14</a:t>
            </a:r>
            <a:r>
              <a:rPr lang="el-GR" sz="2000" dirty="0" smtClean="0"/>
              <a:t>.</a:t>
            </a:r>
            <a:endParaRPr lang="en-US" sz="2000" dirty="0"/>
          </a:p>
          <a:p>
            <a:r>
              <a:rPr lang="en-US" sz="2000" dirty="0" err="1"/>
              <a:t>Topeli</a:t>
            </a:r>
            <a:r>
              <a:rPr lang="en-US" sz="2000" dirty="0"/>
              <a:t> A et al. Comparison of the effect of closed versus open endotracheal suction systems on the development of ventilator associated pneumonia. J </a:t>
            </a:r>
            <a:r>
              <a:rPr lang="en-US" sz="2000" dirty="0" err="1"/>
              <a:t>Hosp</a:t>
            </a:r>
            <a:r>
              <a:rPr lang="en-US" sz="2000" dirty="0"/>
              <a:t> Infect 2004; </a:t>
            </a:r>
            <a:r>
              <a:rPr lang="en-US" sz="2000" dirty="0" smtClean="0"/>
              <a:t>58:14-19</a:t>
            </a:r>
            <a:r>
              <a:rPr lang="el-GR" sz="2000" dirty="0" smtClean="0"/>
              <a:t>.</a:t>
            </a:r>
            <a:endParaRPr lang="en-US" sz="2000" dirty="0"/>
          </a:p>
          <a:p>
            <a:r>
              <a:rPr lang="en-US" sz="2000" dirty="0"/>
              <a:t>Maggiore SM et al. Prevention of endotracheal suctioning induced alveolar </a:t>
            </a:r>
            <a:r>
              <a:rPr lang="en-US" sz="2000" dirty="0" err="1"/>
              <a:t>derecruitment</a:t>
            </a:r>
            <a:r>
              <a:rPr lang="en-US" sz="2000" dirty="0"/>
              <a:t> in acute lung injury. Am J </a:t>
            </a:r>
            <a:r>
              <a:rPr lang="en-US" sz="2000" dirty="0" err="1"/>
              <a:t>Respir</a:t>
            </a:r>
            <a:r>
              <a:rPr lang="en-US" sz="2000" dirty="0"/>
              <a:t> </a:t>
            </a:r>
            <a:r>
              <a:rPr lang="en-US" sz="2000" dirty="0" err="1"/>
              <a:t>Crit</a:t>
            </a:r>
            <a:r>
              <a:rPr lang="en-US" sz="2000" dirty="0"/>
              <a:t> Care Med 2003; </a:t>
            </a:r>
            <a:r>
              <a:rPr lang="en-US" sz="2000" dirty="0" smtClean="0"/>
              <a:t>167:1215-1224</a:t>
            </a:r>
            <a:r>
              <a:rPr lang="el-GR" sz="2000" dirty="0" smtClean="0"/>
              <a:t>.</a:t>
            </a:r>
            <a:endParaRPr lang="en-US" sz="2000" dirty="0"/>
          </a:p>
          <a:p>
            <a:pPr marL="0" indent="0">
              <a:buNone/>
            </a:pPr>
            <a:endParaRPr lang="el-GR" sz="2000" dirty="0"/>
          </a:p>
        </p:txBody>
      </p:sp>
    </p:spTree>
    <p:extLst>
      <p:ext uri="{BB962C8B-B14F-4D97-AF65-F5344CB8AC3E}">
        <p14:creationId xmlns:p14="http://schemas.microsoft.com/office/powerpoint/2010/main" val="2958383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a:t>Προτεινόμενη </a:t>
            </a:r>
            <a:r>
              <a:rPr lang="el-GR" sz="4000" b="1" dirty="0" smtClean="0"/>
              <a:t>βιβλιογραφία </a:t>
            </a:r>
            <a:r>
              <a:rPr lang="el-GR" sz="2800" b="0" dirty="0" smtClean="0"/>
              <a:t>(2 από 2)</a:t>
            </a:r>
            <a:endParaRPr lang="el-GR" sz="2800" b="0" dirty="0"/>
          </a:p>
        </p:txBody>
      </p:sp>
      <p:sp>
        <p:nvSpPr>
          <p:cNvPr id="3" name="Content Placeholder 2"/>
          <p:cNvSpPr>
            <a:spLocks noGrp="1"/>
          </p:cNvSpPr>
          <p:nvPr>
            <p:ph idx="1"/>
          </p:nvPr>
        </p:nvSpPr>
        <p:spPr/>
        <p:txBody>
          <a:bodyPr>
            <a:noAutofit/>
          </a:bodyPr>
          <a:lstStyle/>
          <a:p>
            <a:r>
              <a:rPr lang="el-GR" sz="2000" dirty="0" err="1" smtClean="0"/>
              <a:t>Κιέκκας</a:t>
            </a:r>
            <a:r>
              <a:rPr lang="el-GR" sz="2000" dirty="0" smtClean="0"/>
              <a:t> Π, </a:t>
            </a:r>
            <a:r>
              <a:rPr lang="el-GR" sz="2000" dirty="0"/>
              <a:t>και συν. </a:t>
            </a:r>
            <a:r>
              <a:rPr lang="el-GR" sz="2000" dirty="0" err="1"/>
              <a:t>Βρογχοαναρρόφηση</a:t>
            </a:r>
            <a:r>
              <a:rPr lang="el-GR" sz="2000" dirty="0"/>
              <a:t> </a:t>
            </a:r>
            <a:r>
              <a:rPr lang="el-GR" sz="2000" dirty="0" err="1"/>
              <a:t>τραχειοσωλήνα</a:t>
            </a:r>
            <a:r>
              <a:rPr lang="el-GR" sz="2000" dirty="0"/>
              <a:t> / </a:t>
            </a:r>
            <a:r>
              <a:rPr lang="el-GR" sz="2000" dirty="0" err="1"/>
              <a:t>τραχειοστομίου</a:t>
            </a:r>
            <a:r>
              <a:rPr lang="el-GR" sz="2000" dirty="0"/>
              <a:t>. Στο Εντατική Θεραπεία και Επείγουσα Ιατρική «Κατευθυντήριες οδηγίες» Επιμέλεια Γ. </a:t>
            </a:r>
            <a:r>
              <a:rPr lang="el-GR" sz="2000" dirty="0" err="1"/>
              <a:t>Μπαλτόπουλος</a:t>
            </a:r>
            <a:r>
              <a:rPr lang="el-GR" sz="2000" dirty="0"/>
              <a:t>, </a:t>
            </a:r>
            <a:r>
              <a:rPr lang="el-GR" sz="2000" dirty="0" err="1"/>
              <a:t>Εκδ</a:t>
            </a:r>
            <a:r>
              <a:rPr lang="el-GR" sz="2000" dirty="0"/>
              <a:t> </a:t>
            </a:r>
            <a:r>
              <a:rPr lang="en-US" sz="2000" dirty="0"/>
              <a:t>CYM, 2010; </a:t>
            </a:r>
            <a:r>
              <a:rPr lang="en-US" sz="2000" dirty="0" smtClean="0"/>
              <a:t>2333-2338</a:t>
            </a:r>
            <a:r>
              <a:rPr lang="el-GR" sz="2000" dirty="0" smtClean="0"/>
              <a:t>.</a:t>
            </a:r>
          </a:p>
          <a:p>
            <a:r>
              <a:rPr lang="en-US" sz="2000" dirty="0"/>
              <a:t>Oh H &amp; </a:t>
            </a:r>
            <a:r>
              <a:rPr lang="en-US" sz="2000" dirty="0" err="1"/>
              <a:t>Seo</a:t>
            </a:r>
            <a:r>
              <a:rPr lang="en-US" sz="2000" dirty="0"/>
              <a:t> W. A meta analysis of the effects of various interventions in preventing endotracheal suction induced hypoxemia. J </a:t>
            </a:r>
            <a:r>
              <a:rPr lang="en-US" sz="2000" dirty="0" err="1"/>
              <a:t>Clin</a:t>
            </a:r>
            <a:r>
              <a:rPr lang="en-US" sz="2000" dirty="0"/>
              <a:t> </a:t>
            </a:r>
            <a:r>
              <a:rPr lang="en-US" sz="2000" dirty="0" err="1"/>
              <a:t>Nurs</a:t>
            </a:r>
            <a:r>
              <a:rPr lang="en-US" sz="2000" dirty="0"/>
              <a:t> 2003; 12:912-924</a:t>
            </a:r>
            <a:r>
              <a:rPr lang="el-GR" sz="2000" dirty="0"/>
              <a:t>.</a:t>
            </a:r>
          </a:p>
          <a:p>
            <a:r>
              <a:rPr lang="en-US" sz="2000" dirty="0" smtClean="0"/>
              <a:t>Pate </a:t>
            </a:r>
            <a:r>
              <a:rPr lang="en-US" sz="2000" dirty="0"/>
              <a:t>MF &amp; Zapata T. How deeply should I go when I suction an endotracheal or tracheostomy tube? </a:t>
            </a:r>
            <a:r>
              <a:rPr lang="en-US" sz="2000" dirty="0" err="1"/>
              <a:t>Crit</a:t>
            </a:r>
            <a:r>
              <a:rPr lang="en-US" sz="2000" dirty="0"/>
              <a:t> Care </a:t>
            </a:r>
            <a:r>
              <a:rPr lang="en-US" sz="2000" dirty="0" err="1"/>
              <a:t>Nurs</a:t>
            </a:r>
            <a:r>
              <a:rPr lang="en-US" sz="2000" dirty="0"/>
              <a:t> 2002; </a:t>
            </a:r>
            <a:r>
              <a:rPr lang="en-US" sz="2000" dirty="0" smtClean="0"/>
              <a:t>22:130-131</a:t>
            </a:r>
            <a:r>
              <a:rPr lang="el-GR" sz="2000" dirty="0" smtClean="0"/>
              <a:t>.</a:t>
            </a:r>
            <a:endParaRPr lang="el-GR" sz="2000" dirty="0"/>
          </a:p>
          <a:p>
            <a:r>
              <a:rPr lang="en-US" sz="2000" dirty="0"/>
              <a:t>Pedersen CM, et al. Endotracheal suctioning of the adult intubated patient – what is the evidence? Intensive </a:t>
            </a:r>
            <a:r>
              <a:rPr lang="en-US" sz="2000" dirty="0" err="1"/>
              <a:t>Crit</a:t>
            </a:r>
            <a:r>
              <a:rPr lang="en-US" sz="2000" dirty="0"/>
              <a:t> Care </a:t>
            </a:r>
            <a:r>
              <a:rPr lang="en-US" sz="2000" dirty="0" err="1"/>
              <a:t>Nurs</a:t>
            </a:r>
            <a:r>
              <a:rPr lang="en-US" sz="2000" dirty="0"/>
              <a:t> 2009; 25:21-30</a:t>
            </a:r>
            <a:r>
              <a:rPr lang="el-GR" sz="2000" dirty="0"/>
              <a:t>.</a:t>
            </a:r>
            <a:endParaRPr lang="en-US" sz="2000" dirty="0"/>
          </a:p>
          <a:p>
            <a:r>
              <a:rPr lang="en-US" sz="2000" dirty="0" smtClean="0"/>
              <a:t>Pryor </a:t>
            </a:r>
            <a:r>
              <a:rPr lang="en-US" sz="2000" dirty="0"/>
              <a:t>JA &amp; Prasad AS. Physiotherapy for respiratory and cardiac problems. Churchill Livingstone </a:t>
            </a:r>
            <a:r>
              <a:rPr lang="en-US" sz="2000" dirty="0" smtClean="0"/>
              <a:t>2002</a:t>
            </a:r>
            <a:r>
              <a:rPr lang="el-GR" sz="2000" dirty="0" smtClean="0"/>
              <a:t>.</a:t>
            </a:r>
            <a:endParaRPr lang="en-US" sz="2000" dirty="0"/>
          </a:p>
          <a:p>
            <a:r>
              <a:rPr lang="en-US" sz="2000" dirty="0" smtClean="0"/>
              <a:t>Van </a:t>
            </a:r>
            <a:r>
              <a:rPr lang="en-US" sz="2000" dirty="0"/>
              <a:t>de </a:t>
            </a:r>
            <a:r>
              <a:rPr lang="en-US" sz="2000" dirty="0" err="1"/>
              <a:t>Leur</a:t>
            </a:r>
            <a:r>
              <a:rPr lang="en-US" sz="2000" dirty="0"/>
              <a:t> JP et al. Endotracheal suctioning versus minimally invasive airway suctioning in intubated patients: a prospective randomized controlled trial. Intensive Care Med 2003; </a:t>
            </a:r>
            <a:r>
              <a:rPr lang="en-US" sz="2000" dirty="0" smtClean="0"/>
              <a:t>29:426-432</a:t>
            </a:r>
            <a:r>
              <a:rPr lang="el-GR" sz="2000" dirty="0" smtClean="0"/>
              <a:t>.</a:t>
            </a:r>
            <a:endParaRPr lang="en-US"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229202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a:t>
            </a:r>
            <a:r>
              <a:rPr lang="en-US" sz="2000" dirty="0"/>
              <a:t>, </a:t>
            </a:r>
            <a:r>
              <a:rPr lang="el-GR" sz="2000" dirty="0"/>
              <a:t>Ειρήνη </a:t>
            </a:r>
            <a:r>
              <a:rPr lang="el-GR" sz="2000" dirty="0" err="1"/>
              <a:t>Γραμματοπούλου</a:t>
            </a:r>
            <a:r>
              <a:rPr lang="en-US" sz="2000" dirty="0"/>
              <a:t>, </a:t>
            </a:r>
            <a:r>
              <a:rPr lang="el-GR" sz="2000" dirty="0" smtClean="0"/>
              <a:t>Θεόδωρος Κατσούλας 2014</a:t>
            </a:r>
            <a:r>
              <a:rPr lang="el-GR" sz="2000" dirty="0"/>
              <a:t>. Ειρήνη </a:t>
            </a:r>
            <a:r>
              <a:rPr lang="el-GR" sz="2000" dirty="0" err="1"/>
              <a:t>Γραμματοπούλου</a:t>
            </a:r>
            <a:r>
              <a:rPr lang="en-US" sz="2000" dirty="0"/>
              <a:t>, </a:t>
            </a:r>
            <a:r>
              <a:rPr lang="el-GR" sz="2000" dirty="0" smtClean="0"/>
              <a:t>Θεόδωρος Κατσούλας</a:t>
            </a:r>
            <a:r>
              <a:rPr lang="en-US" sz="2000" dirty="0" smtClean="0"/>
              <a:t>. </a:t>
            </a:r>
            <a:r>
              <a:rPr lang="el-GR" sz="2000" dirty="0"/>
              <a:t>«Κλινική Άσκηση σε </a:t>
            </a:r>
            <a:r>
              <a:rPr lang="el-GR" sz="2000" dirty="0" err="1"/>
              <a:t>Καρδιο</a:t>
            </a:r>
            <a:r>
              <a:rPr lang="el-GR" sz="2000" dirty="0"/>
              <a:t>-Αναπνευστικές Παθήσεις (Θ). Ενότητα 7: «Βρογχική </a:t>
            </a:r>
            <a:r>
              <a:rPr lang="el-GR" sz="2000" dirty="0" smtClean="0"/>
              <a:t>Αναρρόφηση». </a:t>
            </a:r>
            <a:r>
              <a:rPr lang="el-GR" sz="2000" dirty="0"/>
              <a:t>Έκδοση: 1.0. Αθήνα 2014. Διαθέσιμο από τη δικτυακή διεύθυνση: </a:t>
            </a:r>
            <a:r>
              <a:rPr lang="en-US" sz="2000" dirty="0">
                <a:hlinkClick r:id="rId3"/>
              </a:rPr>
              <a:t>ocp.teiath.gr</a:t>
            </a:r>
            <a:r>
              <a:rPr lang="el-GR" sz="2000" dirty="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rPr>
              <a:t>[1] http://creativecommons.org/licenses/by-nc-sa/4.0/ </a:t>
            </a:r>
            <a:endParaRPr lang="en-US" dirty="0" smtClean="0">
              <a:solidFill>
                <a:prstClr val="black"/>
              </a:solidFill>
            </a:endParaRPr>
          </a:p>
          <a:p>
            <a:pPr>
              <a:spcBef>
                <a:spcPts val="600"/>
              </a:spcBef>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spcBef>
                <a:spcPts val="600"/>
              </a:spcBef>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a:spcBef>
                <a:spcPts val="600"/>
              </a:spcBef>
            </a:pPr>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3955022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350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Ορισμός Βρογχοαναρρόφησης</a:t>
            </a:r>
            <a:endParaRPr lang="en-US" sz="3600" dirty="0"/>
          </a:p>
        </p:txBody>
      </p:sp>
      <p:sp>
        <p:nvSpPr>
          <p:cNvPr id="3" name="Content Placeholder 2"/>
          <p:cNvSpPr>
            <a:spLocks noGrp="1"/>
          </p:cNvSpPr>
          <p:nvPr>
            <p:ph idx="1"/>
          </p:nvPr>
        </p:nvSpPr>
        <p:spPr>
          <a:xfrm>
            <a:off x="457200" y="1196752"/>
            <a:ext cx="8003232" cy="5040560"/>
          </a:xfrm>
        </p:spPr>
        <p:txBody>
          <a:bodyPr>
            <a:normAutofit/>
          </a:bodyPr>
          <a:lstStyle/>
          <a:p>
            <a:pPr marL="0" indent="0">
              <a:buNone/>
            </a:pPr>
            <a:r>
              <a:rPr lang="el-GR" dirty="0" smtClean="0"/>
              <a:t>«</a:t>
            </a:r>
            <a:r>
              <a:rPr lang="el-GR" sz="2800" dirty="0" smtClean="0"/>
              <a:t>Είναι μια απαραίτητη διαδικασία της υγιεινής των βρόγχων κατά το μηχανικό αερισμό, που συνίσταται στην περιοδική, μηχανική απομάκρυνση των τραχειοβρογχικών εκκρίσεων στους ασθενείς που φέρουν τεχνητό αεραγωγό»</a:t>
            </a:r>
            <a:endParaRPr lang="en-US" sz="2800" dirty="0"/>
          </a:p>
        </p:txBody>
      </p:sp>
      <p:sp>
        <p:nvSpPr>
          <p:cNvPr id="4" name="Content Placeholder 2"/>
          <p:cNvSpPr txBox="1">
            <a:spLocks/>
          </p:cNvSpPr>
          <p:nvPr/>
        </p:nvSpPr>
        <p:spPr>
          <a:xfrm>
            <a:off x="2483768" y="5013176"/>
            <a:ext cx="5715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Pedersen et al</a:t>
            </a:r>
            <a:r>
              <a:rPr lang="el-GR" sz="1300" dirty="0" smtClean="0"/>
              <a:t>.</a:t>
            </a:r>
            <a:r>
              <a:rPr lang="en-US" sz="1300" dirty="0" smtClean="0"/>
              <a:t>, 2009</a:t>
            </a:r>
            <a:r>
              <a:rPr lang="el-GR" sz="1300" dirty="0" smtClean="0"/>
              <a:t>; </a:t>
            </a:r>
            <a:r>
              <a:rPr lang="el-GR" sz="1300" dirty="0" err="1" smtClean="0"/>
              <a:t>Κιέκκας</a:t>
            </a:r>
            <a:r>
              <a:rPr lang="el-GR" sz="1300" dirty="0" smtClean="0"/>
              <a:t> συν., 2010)</a:t>
            </a:r>
            <a:endParaRPr lang="en-US" sz="1300" dirty="0"/>
          </a:p>
        </p:txBody>
      </p:sp>
    </p:spTree>
    <p:extLst>
      <p:ext uri="{BB962C8B-B14F-4D97-AF65-F5344CB8AC3E}">
        <p14:creationId xmlns:p14="http://schemas.microsoft.com/office/powerpoint/2010/main" val="1031773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smtClean="0"/>
              <a:t>Ανάγκη βρογχοαναρρόφησης</a:t>
            </a:r>
            <a:endParaRPr lang="en-US" sz="3600" dirty="0"/>
          </a:p>
        </p:txBody>
      </p:sp>
      <p:sp>
        <p:nvSpPr>
          <p:cNvPr id="3" name="Content Placeholder 2"/>
          <p:cNvSpPr>
            <a:spLocks noGrp="1"/>
          </p:cNvSpPr>
          <p:nvPr>
            <p:ph idx="1"/>
          </p:nvPr>
        </p:nvSpPr>
        <p:spPr/>
        <p:txBody>
          <a:bodyPr>
            <a:normAutofit/>
          </a:bodyPr>
          <a:lstStyle/>
          <a:p>
            <a:pPr marL="0" indent="0">
              <a:buNone/>
            </a:pPr>
            <a:r>
              <a:rPr lang="el-GR" sz="2400" b="1" dirty="0" smtClean="0">
                <a:solidFill>
                  <a:srgbClr val="004B82"/>
                </a:solidFill>
              </a:rPr>
              <a:t>Τεχνητοι αεραγωγοί</a:t>
            </a:r>
            <a:r>
              <a:rPr lang="el-GR" sz="2400" dirty="0" smtClean="0">
                <a:solidFill>
                  <a:srgbClr val="004B82"/>
                </a:solidFill>
              </a:rPr>
              <a:t>: </a:t>
            </a:r>
          </a:p>
          <a:p>
            <a:r>
              <a:rPr lang="el-GR" sz="2400" dirty="0" smtClean="0"/>
              <a:t>περιορίζουν το αντανακλαστικό του βήχα</a:t>
            </a:r>
          </a:p>
          <a:p>
            <a:r>
              <a:rPr lang="el-GR" sz="2400" dirty="0" smtClean="0"/>
              <a:t>Αυξάνουν την παραγωγή τραχειοβρογχικών εκκρίσεων</a:t>
            </a:r>
          </a:p>
          <a:p>
            <a:r>
              <a:rPr lang="el-GR" sz="2400" dirty="0" smtClean="0"/>
              <a:t>Παρεμποδίζουν την απόχρεμψη</a:t>
            </a:r>
          </a:p>
          <a:p>
            <a:endParaRPr lang="el-GR" sz="2400" dirty="0" smtClean="0"/>
          </a:p>
          <a:p>
            <a:pPr marL="0" indent="0">
              <a:buNone/>
            </a:pPr>
            <a:r>
              <a:rPr lang="el-GR" sz="2400" b="1" dirty="0" smtClean="0">
                <a:solidFill>
                  <a:srgbClr val="004B82"/>
                </a:solidFill>
              </a:rPr>
              <a:t>Συσσώρευση εκκρίσεων</a:t>
            </a:r>
            <a:r>
              <a:rPr lang="el-GR" sz="2400" dirty="0" smtClean="0">
                <a:solidFill>
                  <a:srgbClr val="004B82"/>
                </a:solidFill>
              </a:rPr>
              <a:t>:</a:t>
            </a:r>
          </a:p>
          <a:p>
            <a:r>
              <a:rPr lang="el-GR" sz="2400" dirty="0" smtClean="0"/>
              <a:t>Ευνοεί τον πολλαπλασιασμό των μικροοργανισμών</a:t>
            </a:r>
          </a:p>
          <a:p>
            <a:r>
              <a:rPr lang="el-GR" sz="2400" dirty="0" smtClean="0"/>
              <a:t>Αυξάνει τον κίνδυνο λοιμώξεων</a:t>
            </a:r>
          </a:p>
          <a:p>
            <a:r>
              <a:rPr lang="el-GR" sz="2400" dirty="0" smtClean="0"/>
              <a:t>Αυξάνει τον κίνδυνο ατελεκτασίας</a:t>
            </a:r>
            <a:endParaRPr lang="en-US" sz="2400" dirty="0"/>
          </a:p>
        </p:txBody>
      </p:sp>
      <p:sp>
        <p:nvSpPr>
          <p:cNvPr id="5" name="Content Placeholder 2"/>
          <p:cNvSpPr txBox="1">
            <a:spLocks/>
          </p:cNvSpPr>
          <p:nvPr/>
        </p:nvSpPr>
        <p:spPr>
          <a:xfrm>
            <a:off x="3035056" y="5410200"/>
            <a:ext cx="5715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a:t>
            </a:r>
            <a:r>
              <a:rPr lang="el-GR" sz="1300" dirty="0" smtClean="0"/>
              <a:t>; </a:t>
            </a:r>
            <a:r>
              <a:rPr lang="el-GR" sz="1300" dirty="0" err="1" smtClean="0"/>
              <a:t>Κιέκκας</a:t>
            </a:r>
            <a:r>
              <a:rPr lang="el-GR" sz="1300" dirty="0" smtClean="0"/>
              <a:t> και συν., 2010)</a:t>
            </a:r>
            <a:endParaRPr lang="en-US" sz="1300" dirty="0"/>
          </a:p>
        </p:txBody>
      </p:sp>
    </p:spTree>
    <p:extLst>
      <p:ext uri="{BB962C8B-B14F-4D97-AF65-F5344CB8AC3E}">
        <p14:creationId xmlns:p14="http://schemas.microsoft.com/office/powerpoint/2010/main" val="247076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Σκοπός της βρογχοαναρρόφησης</a:t>
            </a:r>
            <a:endParaRPr lang="en-US" sz="3600" dirty="0"/>
          </a:p>
        </p:txBody>
      </p:sp>
      <p:sp>
        <p:nvSpPr>
          <p:cNvPr id="3" name="Content Placeholder 2"/>
          <p:cNvSpPr>
            <a:spLocks noGrp="1"/>
          </p:cNvSpPr>
          <p:nvPr>
            <p:ph idx="1"/>
          </p:nvPr>
        </p:nvSpPr>
        <p:spPr/>
        <p:txBody>
          <a:bodyPr>
            <a:normAutofit/>
          </a:bodyPr>
          <a:lstStyle/>
          <a:p>
            <a:pPr>
              <a:spcAft>
                <a:spcPts val="600"/>
              </a:spcAft>
            </a:pPr>
            <a:r>
              <a:rPr lang="el-GR" sz="2400" dirty="0"/>
              <a:t>Α</a:t>
            </a:r>
            <a:r>
              <a:rPr lang="el-GR" sz="2400" dirty="0" smtClean="0"/>
              <a:t>παλλαγή </a:t>
            </a:r>
            <a:r>
              <a:rPr lang="el-GR" sz="2400" dirty="0"/>
              <a:t>της αεροφόρου οδού από βρογχικές εκκρίσεις </a:t>
            </a:r>
            <a:r>
              <a:rPr lang="el-GR" sz="2400" dirty="0" smtClean="0"/>
              <a:t>και </a:t>
            </a:r>
            <a:r>
              <a:rPr lang="el-GR" sz="2400" dirty="0"/>
              <a:t>διατήρηση της βατότητας των </a:t>
            </a:r>
            <a:r>
              <a:rPr lang="el-GR" sz="2400" dirty="0" smtClean="0"/>
              <a:t>αεραγωγών</a:t>
            </a:r>
            <a:endParaRPr lang="el-GR" sz="2400" dirty="0"/>
          </a:p>
          <a:p>
            <a:pPr>
              <a:spcAft>
                <a:spcPts val="600"/>
              </a:spcAft>
            </a:pPr>
            <a:r>
              <a:rPr lang="el-GR" sz="2400" dirty="0" smtClean="0"/>
              <a:t>Πρόληψη της εμφάνισης </a:t>
            </a:r>
            <a:r>
              <a:rPr lang="el-GR" sz="2400" dirty="0"/>
              <a:t>λοίμωξης και ατελεκτασίας, λόγω της συλλογής εκκρίσεων στους </a:t>
            </a:r>
            <a:r>
              <a:rPr lang="el-GR" sz="2400" dirty="0" smtClean="0"/>
              <a:t>βρόγχους</a:t>
            </a:r>
            <a:endParaRPr lang="el-GR" sz="2400" dirty="0"/>
          </a:p>
          <a:p>
            <a:pPr>
              <a:spcAft>
                <a:spcPts val="600"/>
              </a:spcAft>
            </a:pPr>
            <a:r>
              <a:rPr lang="el-GR" sz="2400" dirty="0" smtClean="0"/>
              <a:t>Καλύτερη </a:t>
            </a:r>
            <a:r>
              <a:rPr lang="el-GR" sz="2400" dirty="0"/>
              <a:t>μεταφορά </a:t>
            </a:r>
            <a:r>
              <a:rPr lang="el-GR" sz="2400" dirty="0" smtClean="0"/>
              <a:t>του οξυγόνου </a:t>
            </a:r>
            <a:r>
              <a:rPr lang="el-GR" sz="2400" dirty="0"/>
              <a:t>στους πνεύμονες </a:t>
            </a:r>
            <a:r>
              <a:rPr lang="el-GR" sz="2400" dirty="0" smtClean="0"/>
              <a:t>και </a:t>
            </a:r>
            <a:r>
              <a:rPr lang="el-GR" sz="2400" dirty="0"/>
              <a:t>βελτίωση της ανταλλαγής των </a:t>
            </a:r>
            <a:r>
              <a:rPr lang="el-GR" sz="2400" dirty="0" smtClean="0"/>
              <a:t>αερίων</a:t>
            </a:r>
            <a:endParaRPr lang="el-GR" sz="2400" dirty="0"/>
          </a:p>
          <a:p>
            <a:pPr>
              <a:spcAft>
                <a:spcPts val="600"/>
              </a:spcAft>
            </a:pPr>
            <a:r>
              <a:rPr lang="el-GR" sz="2400" dirty="0" smtClean="0"/>
              <a:t>Πρόκληση </a:t>
            </a:r>
            <a:r>
              <a:rPr lang="el-GR" sz="2400" dirty="0"/>
              <a:t>βήχα, μέσω ερεθισμού της τραχείας, με σκοπό την αυτόματη αποβολή των εκκρίσεων ή την αναρρόφηση </a:t>
            </a:r>
            <a:r>
              <a:rPr lang="el-GR" sz="2400" dirty="0" smtClean="0"/>
              <a:t>αυτών</a:t>
            </a:r>
            <a:endParaRPr lang="el-GR" sz="2400" dirty="0"/>
          </a:p>
          <a:p>
            <a:pPr>
              <a:spcAft>
                <a:spcPts val="600"/>
              </a:spcAft>
            </a:pPr>
            <a:r>
              <a:rPr lang="el-GR" sz="2400" dirty="0" smtClean="0"/>
              <a:t>Λήψη </a:t>
            </a:r>
            <a:r>
              <a:rPr lang="el-GR" sz="2400" dirty="0"/>
              <a:t>δείγματος βρογχικών εκκρίσεων για καλλιέργεια και άλλους εργαστηριακούς ελέγχους</a:t>
            </a:r>
            <a:endParaRPr lang="en-US" sz="2400" dirty="0"/>
          </a:p>
        </p:txBody>
      </p:sp>
      <p:sp>
        <p:nvSpPr>
          <p:cNvPr id="5" name="Content Placeholder 2"/>
          <p:cNvSpPr txBox="1">
            <a:spLocks/>
          </p:cNvSpPr>
          <p:nvPr/>
        </p:nvSpPr>
        <p:spPr>
          <a:xfrm>
            <a:off x="2667000" y="6019800"/>
            <a:ext cx="5715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a:t>
            </a:r>
            <a:r>
              <a:rPr lang="el-GR" sz="1300" dirty="0" smtClean="0"/>
              <a:t>; </a:t>
            </a:r>
            <a:r>
              <a:rPr lang="el-GR" sz="1300" dirty="0" err="1" smtClean="0"/>
              <a:t>Κιέκκας</a:t>
            </a:r>
            <a:r>
              <a:rPr lang="el-GR" sz="1300" dirty="0" smtClean="0"/>
              <a:t> και συν., 2010)</a:t>
            </a:r>
            <a:endParaRPr lang="en-US" sz="1300" dirty="0"/>
          </a:p>
        </p:txBody>
      </p:sp>
    </p:spTree>
    <p:extLst>
      <p:ext uri="{BB962C8B-B14F-4D97-AF65-F5344CB8AC3E}">
        <p14:creationId xmlns:p14="http://schemas.microsoft.com/office/powerpoint/2010/main" val="1733254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Σύστημα Βρογχοαναρρόφησης</a:t>
            </a:r>
            <a:endParaRPr lang="en-US" sz="3600" dirty="0"/>
          </a:p>
        </p:txBody>
      </p:sp>
      <p:sp>
        <p:nvSpPr>
          <p:cNvPr id="3" name="Content Placeholder 2"/>
          <p:cNvSpPr>
            <a:spLocks noGrp="1"/>
          </p:cNvSpPr>
          <p:nvPr>
            <p:ph idx="1"/>
          </p:nvPr>
        </p:nvSpPr>
        <p:spPr/>
        <p:txBody>
          <a:bodyPr>
            <a:normAutofit/>
          </a:bodyPr>
          <a:lstStyle/>
          <a:p>
            <a:r>
              <a:rPr lang="el-GR" sz="2800" dirty="0" smtClean="0"/>
              <a:t>Επιτοίχια παροχή κενού</a:t>
            </a:r>
          </a:p>
          <a:p>
            <a:r>
              <a:rPr lang="el-GR" sz="2800" dirty="0" smtClean="0"/>
              <a:t>Μανόμετρο</a:t>
            </a:r>
          </a:p>
          <a:p>
            <a:r>
              <a:rPr lang="el-GR" sz="2800" dirty="0" smtClean="0"/>
              <a:t>Κάνιστρο αναρρόφησης</a:t>
            </a:r>
          </a:p>
          <a:p>
            <a:r>
              <a:rPr lang="el-GR" sz="2800" dirty="0" smtClean="0"/>
              <a:t>Σύστημα κατάλληλα εφαρμοσμένων σωλήνων</a:t>
            </a:r>
          </a:p>
          <a:p>
            <a:r>
              <a:rPr lang="el-GR" sz="2800" dirty="0" smtClean="0"/>
              <a:t>Καθετήρας αναρρόφησης</a:t>
            </a:r>
            <a:endParaRPr lang="en-US" sz="2800" dirty="0"/>
          </a:p>
        </p:txBody>
      </p:sp>
      <p:sp>
        <p:nvSpPr>
          <p:cNvPr id="6" name="Content Placeholder 2"/>
          <p:cNvSpPr txBox="1">
            <a:spLocks/>
          </p:cNvSpPr>
          <p:nvPr/>
        </p:nvSpPr>
        <p:spPr>
          <a:xfrm>
            <a:off x="1600200" y="4149080"/>
            <a:ext cx="5715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a:t>
            </a:r>
            <a:r>
              <a:rPr lang="el-GR" sz="1300" dirty="0" smtClean="0"/>
              <a:t>; </a:t>
            </a:r>
            <a:r>
              <a:rPr lang="el-GR" sz="1300" dirty="0" err="1" smtClean="0"/>
              <a:t>Κιέκκας</a:t>
            </a:r>
            <a:r>
              <a:rPr lang="el-GR" sz="1300" dirty="0" smtClean="0"/>
              <a:t> και συν., 2010)</a:t>
            </a:r>
            <a:endParaRPr lang="en-US" sz="1300" dirty="0"/>
          </a:p>
        </p:txBody>
      </p:sp>
    </p:spTree>
    <p:extLst>
      <p:ext uri="{BB962C8B-B14F-4D97-AF65-F5344CB8AC3E}">
        <p14:creationId xmlns:p14="http://schemas.microsoft.com/office/powerpoint/2010/main" val="2853925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Διαδικασία βρογχαναρρόφησης</a:t>
            </a:r>
            <a:endParaRPr lang="en-US" sz="3600" dirty="0"/>
          </a:p>
        </p:txBody>
      </p:sp>
      <p:sp>
        <p:nvSpPr>
          <p:cNvPr id="3" name="Content Placeholder 2"/>
          <p:cNvSpPr>
            <a:spLocks noGrp="1"/>
          </p:cNvSpPr>
          <p:nvPr>
            <p:ph idx="1"/>
          </p:nvPr>
        </p:nvSpPr>
        <p:spPr/>
        <p:txBody>
          <a:bodyPr>
            <a:normAutofit/>
          </a:bodyPr>
          <a:lstStyle/>
          <a:p>
            <a:pPr marL="0" indent="0">
              <a:buNone/>
            </a:pPr>
            <a:r>
              <a:rPr lang="el-GR" sz="2800" b="1" dirty="0" smtClean="0">
                <a:solidFill>
                  <a:srgbClr val="004B82"/>
                </a:solidFill>
              </a:rPr>
              <a:t>Στάδια:</a:t>
            </a:r>
          </a:p>
          <a:p>
            <a:r>
              <a:rPr lang="el-GR" sz="2800" dirty="0" smtClean="0"/>
              <a:t>Προετοιμασία ασθενούς</a:t>
            </a:r>
          </a:p>
          <a:p>
            <a:r>
              <a:rPr lang="el-GR" sz="2800" dirty="0" smtClean="0"/>
              <a:t>Διενέργεια βρογχοαναρρόφησης</a:t>
            </a:r>
          </a:p>
          <a:p>
            <a:r>
              <a:rPr lang="el-GR" sz="2800" dirty="0" smtClean="0"/>
              <a:t>Ενέργειες μετά τη διαδικασία</a:t>
            </a:r>
          </a:p>
          <a:p>
            <a:r>
              <a:rPr lang="el-GR" sz="2800" dirty="0" smtClean="0"/>
              <a:t>Παρακολούθηση ασθενούς</a:t>
            </a:r>
            <a:endParaRPr lang="en-US" sz="2800" dirty="0"/>
          </a:p>
        </p:txBody>
      </p:sp>
      <p:sp>
        <p:nvSpPr>
          <p:cNvPr id="4" name="Content Placeholder 2"/>
          <p:cNvSpPr txBox="1">
            <a:spLocks/>
          </p:cNvSpPr>
          <p:nvPr/>
        </p:nvSpPr>
        <p:spPr>
          <a:xfrm>
            <a:off x="2843808" y="4149080"/>
            <a:ext cx="5715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a:t>
            </a:r>
            <a:r>
              <a:rPr lang="el-GR" sz="1300" dirty="0" smtClean="0"/>
              <a:t>)</a:t>
            </a:r>
            <a:endParaRPr lang="en-US" sz="1300" dirty="0" smtClean="0"/>
          </a:p>
        </p:txBody>
      </p:sp>
    </p:spTree>
    <p:extLst>
      <p:ext uri="{BB962C8B-B14F-4D97-AF65-F5344CB8AC3E}">
        <p14:creationId xmlns:p14="http://schemas.microsoft.com/office/powerpoint/2010/main" val="1176401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Προετοιμασία</a:t>
            </a:r>
            <a:endParaRPr lang="en-US" dirty="0"/>
          </a:p>
        </p:txBody>
      </p:sp>
      <p:sp>
        <p:nvSpPr>
          <p:cNvPr id="3" name="Content Placeholder 2"/>
          <p:cNvSpPr>
            <a:spLocks noGrp="1"/>
          </p:cNvSpPr>
          <p:nvPr>
            <p:ph idx="1"/>
          </p:nvPr>
        </p:nvSpPr>
        <p:spPr/>
        <p:txBody>
          <a:bodyPr>
            <a:normAutofit/>
          </a:bodyPr>
          <a:lstStyle/>
          <a:p>
            <a:r>
              <a:rPr lang="el-GR" sz="2800" dirty="0" smtClean="0"/>
              <a:t>Κίνδυνοι – πιθανές αρνητικές συνέπειες</a:t>
            </a:r>
          </a:p>
          <a:p>
            <a:r>
              <a:rPr lang="el-GR" sz="2800" dirty="0" smtClean="0"/>
              <a:t>Συχνότητα</a:t>
            </a:r>
            <a:endParaRPr lang="en-US" sz="2800" dirty="0" smtClean="0"/>
          </a:p>
          <a:p>
            <a:r>
              <a:rPr lang="el-GR" sz="2800" dirty="0" smtClean="0"/>
              <a:t>Άνεση ασθενούς </a:t>
            </a:r>
          </a:p>
          <a:p>
            <a:r>
              <a:rPr lang="el-GR" sz="2800" dirty="0" smtClean="0"/>
              <a:t>Πρόληψη υποξαιμίας</a:t>
            </a:r>
          </a:p>
          <a:p>
            <a:r>
              <a:rPr lang="el-GR" sz="2800" dirty="0" smtClean="0"/>
              <a:t>Ρευστοποίηση εκκρίσεων</a:t>
            </a:r>
          </a:p>
          <a:p>
            <a:r>
              <a:rPr lang="el-GR" sz="2800" dirty="0" smtClean="0"/>
              <a:t>Τήρηση μέτρων ασηψίας - αντισηψίας</a:t>
            </a:r>
            <a:endParaRPr lang="en-US" sz="2800" dirty="0"/>
          </a:p>
        </p:txBody>
      </p:sp>
      <p:sp>
        <p:nvSpPr>
          <p:cNvPr id="5" name="Content Placeholder 2"/>
          <p:cNvSpPr txBox="1">
            <a:spLocks/>
          </p:cNvSpPr>
          <p:nvPr/>
        </p:nvSpPr>
        <p:spPr>
          <a:xfrm>
            <a:off x="2339752" y="4581128"/>
            <a:ext cx="5715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300" dirty="0" smtClean="0"/>
              <a:t>(</a:t>
            </a:r>
            <a:r>
              <a:rPr lang="en-US" sz="1300" dirty="0" smtClean="0"/>
              <a:t>AARC Clinical Practice Guidelines, 2010</a:t>
            </a:r>
            <a:r>
              <a:rPr lang="el-GR" sz="1300" dirty="0" smtClean="0"/>
              <a:t>; </a:t>
            </a:r>
            <a:r>
              <a:rPr lang="el-GR" sz="1300" dirty="0" err="1" smtClean="0"/>
              <a:t>Κιέκκας</a:t>
            </a:r>
            <a:r>
              <a:rPr lang="el-GR" sz="1300" dirty="0" smtClean="0"/>
              <a:t> και συν., 2010)</a:t>
            </a:r>
            <a:endParaRPr lang="en-US" sz="1300" dirty="0"/>
          </a:p>
        </p:txBody>
      </p:sp>
    </p:spTree>
    <p:extLst>
      <p:ext uri="{BB962C8B-B14F-4D97-AF65-F5344CB8AC3E}">
        <p14:creationId xmlns:p14="http://schemas.microsoft.com/office/powerpoint/2010/main" val="20002622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911ad2da977fead552981235c0b2265bdae5b6"/>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I1_aW4s96dM"/>
</p:tagLst>
</file>

<file path=ppt/tags/tag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guDbqnWOk3M"/>
</p:tagLst>
</file>

<file path=ppt/theme/theme1.xml><?xml version="1.0" encoding="utf-8"?>
<a:theme xmlns:a="http://schemas.openxmlformats.org/drawingml/2006/main" name="OC_template_updated">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TotalTime>
  <Words>2292</Words>
  <Application>Microsoft Office PowerPoint</Application>
  <PresentationFormat>Προβολή στην οθόνη (4:3)</PresentationFormat>
  <Paragraphs>270</Paragraphs>
  <Slides>41</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41</vt:i4>
      </vt:variant>
    </vt:vector>
  </HeadingPairs>
  <TitlesOfParts>
    <vt:vector size="47" baseType="lpstr">
      <vt:lpstr>Arial</vt:lpstr>
      <vt:lpstr>Calibri</vt:lpstr>
      <vt:lpstr>Times New Roman</vt:lpstr>
      <vt:lpstr>Wingdings</vt:lpstr>
      <vt:lpstr>Wingdings 3</vt:lpstr>
      <vt:lpstr>OC_template_updated</vt:lpstr>
      <vt:lpstr>Κλινική Άσκηση σε Καρδιο-Αναπνευστικές Παθήσεις (Θ)</vt:lpstr>
      <vt:lpstr>Βρογχική Αναρρόφηση </vt:lpstr>
      <vt:lpstr>Περιεχόμενα</vt:lpstr>
      <vt:lpstr>Ορισμός Βρογχοαναρρόφησης</vt:lpstr>
      <vt:lpstr>Ανάγκη βρογχοαναρρόφησης</vt:lpstr>
      <vt:lpstr>Σκοπός της βρογχοαναρρόφησης</vt:lpstr>
      <vt:lpstr>Σύστημα Βρογχοαναρρόφησης</vt:lpstr>
      <vt:lpstr>Διαδικασία βρογχαναρρόφησης</vt:lpstr>
      <vt:lpstr>Προετοιμασία</vt:lpstr>
      <vt:lpstr>Κίνδυνοι - Επιπλοκές</vt:lpstr>
      <vt:lpstr>Συχνότητα βρογχοαναρροφήσεων</vt:lpstr>
      <vt:lpstr>Διασφάλιση της άνεσης του ασθενή</vt:lpstr>
      <vt:lpstr>Πρόληψη Υποξαιμίας Ι</vt:lpstr>
      <vt:lpstr>Πρόληψη Υποξαιμίας ΙΙ</vt:lpstr>
      <vt:lpstr> Ρευστοποίηση εκκρίσεων</vt:lpstr>
      <vt:lpstr>Μέτρα ασηψίας - αντισηψίας</vt:lpstr>
      <vt:lpstr>Ανοικτή vs Κλειστής αναρρόφησης</vt:lpstr>
      <vt:lpstr>Κλειστό σύστημα αναρρόφησης</vt:lpstr>
      <vt:lpstr>Τεχνική κλειστής αναρρόφησης</vt:lpstr>
      <vt:lpstr>Διενέργεια βρογχοαναρρόφησης</vt:lpstr>
      <vt:lpstr>Κατάλληλος καθετήρας</vt:lpstr>
      <vt:lpstr>Κατάλληλος καθετήρας</vt:lpstr>
      <vt:lpstr>Βάθος εισαγωγής του καθετήρα</vt:lpstr>
      <vt:lpstr>Βάθος εισαγωγής του καθετήρα</vt:lpstr>
      <vt:lpstr>Εφαρμογή αρνητικής πίεσης</vt:lpstr>
      <vt:lpstr>Αρνητική πίεση μόνο κατά την απόσυρση</vt:lpstr>
      <vt:lpstr>Διάρκεια βρογχοαναρρόφησης</vt:lpstr>
      <vt:lpstr>Λήψη δείγματος για καλλιέργεια</vt:lpstr>
      <vt:lpstr>Συνεχής παρακολούθηση του ασθενή</vt:lpstr>
      <vt:lpstr>Φροντίδα μετά τη διαδικασία</vt:lpstr>
      <vt:lpstr>Ανοικτή μέθοδος βρογχοαναρρόφησης</vt:lpstr>
      <vt:lpstr>Βρογχοαναρρόφηση</vt:lpstr>
      <vt:lpstr>Προτεινόμενη βιβλιογραφία (1 από 2)</vt:lpstr>
      <vt:lpstr>Προτεινόμενη 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stelios katsoulis</cp:lastModifiedBy>
  <cp:revision>65</cp:revision>
  <dcterms:created xsi:type="dcterms:W3CDTF">2013-03-04T13:35:19Z</dcterms:created>
  <dcterms:modified xsi:type="dcterms:W3CDTF">2016-11-16T10:06:22Z</dcterms:modified>
</cp:coreProperties>
</file>