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54"/>
  </p:notesMasterIdLst>
  <p:handoutMasterIdLst>
    <p:handoutMasterId r:id="rId55"/>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257" r:id="rId47"/>
    <p:sldId id="262" r:id="rId48"/>
    <p:sldId id="264" r:id="rId49"/>
    <p:sldId id="309" r:id="rId50"/>
    <p:sldId id="310" r:id="rId51"/>
    <p:sldId id="266" r:id="rId52"/>
    <p:sldId id="261" r:id="rId53"/>
  </p:sldIdLst>
  <p:sldSz cx="9144000" cy="6858000" type="screen4x3"/>
  <p:notesSz cx="7104063" cy="10234613"/>
  <p:custDataLst>
    <p:tags r:id="rId5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4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34476C24-0055-4F13-91F4-A1A02DF5C721}"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7E1419AB-83F0-4468-B446-F1DF9E344BD9}" type="slidenum">
              <a:rPr lang="el-GR"/>
              <a:pPr>
                <a:defRPr/>
              </a:pPr>
              <a:t>‹#›</a:t>
            </a:fld>
            <a:endParaRPr lang="el-GR"/>
          </a:p>
        </p:txBody>
      </p:sp>
    </p:spTree>
    <p:extLst>
      <p:ext uri="{BB962C8B-B14F-4D97-AF65-F5344CB8AC3E}">
        <p14:creationId xmlns:p14="http://schemas.microsoft.com/office/powerpoint/2010/main" val="551000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9A274196-B132-4009-9D02-5623454278DC}"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63D30973-EC95-4FD4-A587-669EA5AFF6F4}" type="slidenum">
              <a:rPr lang="el-GR"/>
              <a:pPr>
                <a:defRPr/>
              </a:pPr>
              <a:t>‹#›</a:t>
            </a:fld>
            <a:endParaRPr lang="el-GR"/>
          </a:p>
        </p:txBody>
      </p:sp>
    </p:spTree>
    <p:extLst>
      <p:ext uri="{BB962C8B-B14F-4D97-AF65-F5344CB8AC3E}">
        <p14:creationId xmlns:p14="http://schemas.microsoft.com/office/powerpoint/2010/main" val="31225562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8F1F6D2-61F5-4248-8662-9928CF6E643F}"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CA5D844-EDF6-47B1-A718-CDA332B152AD}" type="slidenum">
              <a:rPr lang="el-GR" altLang="el-GR" smtClean="0"/>
              <a:pPr/>
              <a:t>45</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5316DB6-F0B5-4659-9C10-0C7480A29963}" type="slidenum">
              <a:rPr lang="el-GR" altLang="el-GR" smtClean="0"/>
              <a:pPr/>
              <a:t>48</a:t>
            </a:fld>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880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648E234-5CBC-4736-9D51-848408A23C9C}" type="slidenum">
              <a:rPr lang="el-GR" altLang="el-GR" smtClean="0"/>
              <a:pPr/>
              <a:t>49</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8D46172-BA15-4D91-A44F-068A62D4256C}"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3795"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B3D268F-041E-4A47-9BAA-EC12BA78A6AD}" type="slidenum">
              <a:rPr lang="el-GR" altLang="el-GR" smtClean="0">
                <a:solidFill>
                  <a:srgbClr val="000000"/>
                </a:solidFill>
              </a:rPr>
              <a:pPr/>
              <a:t>5</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5843"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8337F25-9E85-41DE-8EEE-32D7B5D87752}" type="slidenum">
              <a:rPr lang="el-GR" altLang="el-GR" smtClean="0">
                <a:solidFill>
                  <a:srgbClr val="000000"/>
                </a:solidFill>
              </a:rPr>
              <a:pPr/>
              <a:t>6</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6312DFB-51F2-4CB9-8381-E5D7F0933D7A}" type="slidenum">
              <a:rPr lang="el-GR" altLang="el-GR" smtClean="0">
                <a:solidFill>
                  <a:srgbClr val="000000"/>
                </a:solidFill>
              </a:rPr>
              <a:pPr/>
              <a:t>7</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0963"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9BDFB4E-0E2A-450B-A678-407E49567DCE}" type="slidenum">
              <a:rPr lang="el-GR" altLang="el-GR" smtClean="0">
                <a:solidFill>
                  <a:srgbClr val="000000"/>
                </a:solidFill>
              </a:rPr>
              <a:pPr/>
              <a:t>9</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837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FD40594-0514-4CA2-8A3B-1C87559D5CA5}" type="slidenum">
              <a:rPr lang="el-GR" altLang="el-GR" smtClean="0">
                <a:solidFill>
                  <a:srgbClr val="000000"/>
                </a:solidFill>
              </a:rPr>
              <a:pPr/>
              <a:t>25</a:t>
            </a:fld>
            <a:endParaRPr lang="el-GR" alt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78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8284F14-6DB5-49D1-ABA0-9AB9F0759320}" type="slidenum">
              <a:rPr lang="el-GR" altLang="el-GR" smtClean="0"/>
              <a:pPr/>
              <a:t>43</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3A51D4D-9305-44A0-ACE9-1EF8294FE0A8}" type="slidenum">
              <a:rPr lang="el-GR" altLang="el-GR" smtClean="0"/>
              <a:pPr/>
              <a:t>44</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F226EB5-538D-40F7-9181-4C041A437825}" type="slidenum">
              <a:rPr lang="el-GR"/>
              <a:pPr>
                <a:defRPr/>
              </a:pPr>
              <a:t>‹#›</a:t>
            </a:fld>
            <a:endParaRPr lang="el-GR"/>
          </a:p>
        </p:txBody>
      </p:sp>
    </p:spTree>
    <p:extLst>
      <p:ext uri="{BB962C8B-B14F-4D97-AF65-F5344CB8AC3E}">
        <p14:creationId xmlns:p14="http://schemas.microsoft.com/office/powerpoint/2010/main" val="374008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115CB79-800D-4475-BA46-F4D96E40DEF5}" type="slidenum">
              <a:rPr lang="el-GR"/>
              <a:pPr>
                <a:defRPr/>
              </a:pPr>
              <a:t>‹#›</a:t>
            </a:fld>
            <a:endParaRPr lang="el-GR"/>
          </a:p>
        </p:txBody>
      </p:sp>
    </p:spTree>
    <p:extLst>
      <p:ext uri="{BB962C8B-B14F-4D97-AF65-F5344CB8AC3E}">
        <p14:creationId xmlns:p14="http://schemas.microsoft.com/office/powerpoint/2010/main" val="49038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9F9B3DA-D1DA-423A-A913-CEAA1B065AA2}" type="slidenum">
              <a:rPr lang="el-GR"/>
              <a:pPr>
                <a:defRPr/>
              </a:pPr>
              <a:t>‹#›</a:t>
            </a:fld>
            <a:endParaRPr lang="el-GR"/>
          </a:p>
        </p:txBody>
      </p:sp>
    </p:spTree>
    <p:extLst>
      <p:ext uri="{BB962C8B-B14F-4D97-AF65-F5344CB8AC3E}">
        <p14:creationId xmlns:p14="http://schemas.microsoft.com/office/powerpoint/2010/main" val="74052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B232EE5-CE9F-492B-B048-312274180217}" type="slidenum">
              <a:rPr lang="el-GR"/>
              <a:pPr>
                <a:defRPr/>
              </a:pPr>
              <a:t>‹#›</a:t>
            </a:fld>
            <a:endParaRPr lang="el-GR"/>
          </a:p>
        </p:txBody>
      </p:sp>
    </p:spTree>
    <p:extLst>
      <p:ext uri="{BB962C8B-B14F-4D97-AF65-F5344CB8AC3E}">
        <p14:creationId xmlns:p14="http://schemas.microsoft.com/office/powerpoint/2010/main" val="359715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DA5EE2B-0456-4D16-9B3B-E57AC8CE4627}" type="slidenum">
              <a:rPr lang="el-GR"/>
              <a:pPr>
                <a:defRPr/>
              </a:pPr>
              <a:t>‹#›</a:t>
            </a:fld>
            <a:endParaRPr lang="el-GR"/>
          </a:p>
        </p:txBody>
      </p:sp>
    </p:spTree>
    <p:extLst>
      <p:ext uri="{BB962C8B-B14F-4D97-AF65-F5344CB8AC3E}">
        <p14:creationId xmlns:p14="http://schemas.microsoft.com/office/powerpoint/2010/main" val="214994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1B3AE392-2158-4F8E-ABF9-664BC181D5E3}" type="slidenum">
              <a:rPr lang="el-GR"/>
              <a:pPr>
                <a:defRPr/>
              </a:pPr>
              <a:t>‹#›</a:t>
            </a:fld>
            <a:endParaRPr lang="el-GR"/>
          </a:p>
        </p:txBody>
      </p:sp>
    </p:spTree>
    <p:extLst>
      <p:ext uri="{BB962C8B-B14F-4D97-AF65-F5344CB8AC3E}">
        <p14:creationId xmlns:p14="http://schemas.microsoft.com/office/powerpoint/2010/main" val="73251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961E912-88A4-4E46-9C03-197F847B65B1}" type="slidenum">
              <a:rPr lang="el-GR"/>
              <a:pPr>
                <a:defRPr/>
              </a:pPr>
              <a:t>‹#›</a:t>
            </a:fld>
            <a:endParaRPr lang="el-GR"/>
          </a:p>
        </p:txBody>
      </p:sp>
    </p:spTree>
    <p:extLst>
      <p:ext uri="{BB962C8B-B14F-4D97-AF65-F5344CB8AC3E}">
        <p14:creationId xmlns:p14="http://schemas.microsoft.com/office/powerpoint/2010/main" val="69803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2F33AD3-5263-458E-BA88-4D5702F6CB21}" type="slidenum">
              <a:rPr lang="el-GR"/>
              <a:pPr>
                <a:defRPr/>
              </a:pPr>
              <a:t>‹#›</a:t>
            </a:fld>
            <a:endParaRPr lang="el-GR"/>
          </a:p>
        </p:txBody>
      </p:sp>
    </p:spTree>
    <p:extLst>
      <p:ext uri="{BB962C8B-B14F-4D97-AF65-F5344CB8AC3E}">
        <p14:creationId xmlns:p14="http://schemas.microsoft.com/office/powerpoint/2010/main" val="13287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54118A3-50E6-453D-A02D-56D9A08D2235}" type="slidenum">
              <a:rPr lang="el-GR"/>
              <a:pPr>
                <a:defRPr/>
              </a:pPr>
              <a:t>‹#›</a:t>
            </a:fld>
            <a:endParaRPr lang="el-GR"/>
          </a:p>
        </p:txBody>
      </p:sp>
    </p:spTree>
    <p:extLst>
      <p:ext uri="{BB962C8B-B14F-4D97-AF65-F5344CB8AC3E}">
        <p14:creationId xmlns:p14="http://schemas.microsoft.com/office/powerpoint/2010/main" val="338875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3A61D5C-730B-4832-A877-DF823DE8F4F7}" type="slidenum">
              <a:rPr lang="el-GR"/>
              <a:pPr>
                <a:defRPr/>
              </a:pPr>
              <a:t>‹#›</a:t>
            </a:fld>
            <a:endParaRPr lang="el-GR"/>
          </a:p>
        </p:txBody>
      </p:sp>
    </p:spTree>
    <p:extLst>
      <p:ext uri="{BB962C8B-B14F-4D97-AF65-F5344CB8AC3E}">
        <p14:creationId xmlns:p14="http://schemas.microsoft.com/office/powerpoint/2010/main" val="2552606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AA7B642-A014-464C-879A-78E89F056478}" type="slidenum">
              <a:rPr lang="el-GR"/>
              <a:pPr>
                <a:defRPr/>
              </a:pPr>
              <a:t>‹#›</a:t>
            </a:fld>
            <a:endParaRPr lang="el-GR"/>
          </a:p>
        </p:txBody>
      </p:sp>
    </p:spTree>
    <p:extLst>
      <p:ext uri="{BB962C8B-B14F-4D97-AF65-F5344CB8AC3E}">
        <p14:creationId xmlns:p14="http://schemas.microsoft.com/office/powerpoint/2010/main" val="181369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B733301-9FC8-4E5E-A7A5-E45FC84B9741}" type="slidenum">
              <a:rPr lang="el-GR"/>
              <a:pPr>
                <a:defRPr/>
              </a:pPr>
              <a:t>‹#›</a:t>
            </a:fld>
            <a:endParaRPr lang="el-GR"/>
          </a:p>
        </p:txBody>
      </p:sp>
    </p:spTree>
    <p:extLst>
      <p:ext uri="{BB962C8B-B14F-4D97-AF65-F5344CB8AC3E}">
        <p14:creationId xmlns:p14="http://schemas.microsoft.com/office/powerpoint/2010/main" val="4148643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4FBD3E-3487-4E2E-8907-7FF53A129268}" type="slidenum">
              <a:rPr lang="el-GR"/>
              <a:pPr>
                <a:defRPr/>
              </a:pPr>
              <a:t>‹#›</a:t>
            </a:fld>
            <a:endParaRPr lang="el-GR"/>
          </a:p>
        </p:txBody>
      </p:sp>
    </p:spTree>
    <p:extLst>
      <p:ext uri="{BB962C8B-B14F-4D97-AF65-F5344CB8AC3E}">
        <p14:creationId xmlns:p14="http://schemas.microsoft.com/office/powerpoint/2010/main" val="1336138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3C6F3A0-6E13-4843-8C4B-4E15EF6B7D7B}" type="slidenum">
              <a:rPr lang="el-GR"/>
              <a:pPr>
                <a:defRPr/>
              </a:pPr>
              <a:t>‹#›</a:t>
            </a:fld>
            <a:endParaRPr lang="el-GR"/>
          </a:p>
        </p:txBody>
      </p:sp>
    </p:spTree>
    <p:extLst>
      <p:ext uri="{BB962C8B-B14F-4D97-AF65-F5344CB8AC3E}">
        <p14:creationId xmlns:p14="http://schemas.microsoft.com/office/powerpoint/2010/main" val="2505747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72DC2A0-A51D-426D-9D02-1C50C3E6D62B}" type="slidenum">
              <a:rPr lang="el-GR"/>
              <a:pPr>
                <a:defRPr/>
              </a:pPr>
              <a:t>‹#›</a:t>
            </a:fld>
            <a:endParaRPr lang="el-GR"/>
          </a:p>
        </p:txBody>
      </p:sp>
    </p:spTree>
    <p:extLst>
      <p:ext uri="{BB962C8B-B14F-4D97-AF65-F5344CB8AC3E}">
        <p14:creationId xmlns:p14="http://schemas.microsoft.com/office/powerpoint/2010/main" val="16047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999FC90-798F-443D-954E-BD6005A55FE7}" type="slidenum">
              <a:rPr lang="el-GR"/>
              <a:pPr>
                <a:defRPr/>
              </a:pPr>
              <a:t>‹#›</a:t>
            </a:fld>
            <a:endParaRPr lang="el-GR"/>
          </a:p>
        </p:txBody>
      </p:sp>
    </p:spTree>
    <p:extLst>
      <p:ext uri="{BB962C8B-B14F-4D97-AF65-F5344CB8AC3E}">
        <p14:creationId xmlns:p14="http://schemas.microsoft.com/office/powerpoint/2010/main" val="4193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D2BB674F-EF30-41F4-9187-636C879E56EB}" type="slidenum">
              <a:rPr lang="el-GR"/>
              <a:pPr>
                <a:defRPr/>
              </a:pPr>
              <a:t>‹#›</a:t>
            </a:fld>
            <a:endParaRPr lang="el-GR"/>
          </a:p>
        </p:txBody>
      </p:sp>
    </p:spTree>
    <p:extLst>
      <p:ext uri="{BB962C8B-B14F-4D97-AF65-F5344CB8AC3E}">
        <p14:creationId xmlns:p14="http://schemas.microsoft.com/office/powerpoint/2010/main" val="282860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787EF04-10DF-48A1-8FC9-BBDDB30E7DCB}" type="slidenum">
              <a:rPr lang="el-GR"/>
              <a:pPr>
                <a:defRPr/>
              </a:pPr>
              <a:t>‹#›</a:t>
            </a:fld>
            <a:endParaRPr lang="el-GR"/>
          </a:p>
        </p:txBody>
      </p:sp>
    </p:spTree>
    <p:extLst>
      <p:ext uri="{BB962C8B-B14F-4D97-AF65-F5344CB8AC3E}">
        <p14:creationId xmlns:p14="http://schemas.microsoft.com/office/powerpoint/2010/main" val="387439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ABE6981-6211-4CE4-B2EA-1A1BBCAB1A45}" type="slidenum">
              <a:rPr lang="el-GR"/>
              <a:pPr>
                <a:defRPr/>
              </a:pPr>
              <a:t>‹#›</a:t>
            </a:fld>
            <a:endParaRPr lang="el-GR"/>
          </a:p>
        </p:txBody>
      </p:sp>
    </p:spTree>
    <p:extLst>
      <p:ext uri="{BB962C8B-B14F-4D97-AF65-F5344CB8AC3E}">
        <p14:creationId xmlns:p14="http://schemas.microsoft.com/office/powerpoint/2010/main" val="408693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82C1BB0-CC0E-4BCB-90AC-980FEFB7DB23}" type="slidenum">
              <a:rPr lang="el-GR"/>
              <a:pPr>
                <a:defRPr/>
              </a:pPr>
              <a:t>‹#›</a:t>
            </a:fld>
            <a:endParaRPr lang="el-GR"/>
          </a:p>
        </p:txBody>
      </p:sp>
    </p:spTree>
    <p:extLst>
      <p:ext uri="{BB962C8B-B14F-4D97-AF65-F5344CB8AC3E}">
        <p14:creationId xmlns:p14="http://schemas.microsoft.com/office/powerpoint/2010/main" val="42507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669A0274-0E5B-4116-AC61-423F4C6497C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D3CC774A-B252-4FCA-862D-E6A6AA81F27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el.wikipedia.org/wiki/%CE%9F%CF%81%CE%B1%CF%84%CE%AE_%CE%B1%CE%BA%CF%84%CE%B9%CE%BD%CE%BF%CE%B2%CE%BF%CE%BB%CE%AF%CE%B1" TargetMode="External"/><Relationship Id="rId13" Type="http://schemas.openxmlformats.org/officeDocument/2006/relationships/image" Target="../media/image6.png"/><Relationship Id="rId3" Type="http://schemas.openxmlformats.org/officeDocument/2006/relationships/hyperlink" Target="http://el.wikipedia.org/wiki/%CE%A1%CE%B1%CE%B4%CE%B9%CE%BF%CE%BA%CF%8D%CE%BC%CE%B1%CF%84%CE%B1" TargetMode="External"/><Relationship Id="rId7" Type="http://schemas.openxmlformats.org/officeDocument/2006/relationships/hyperlink" Target="http://el.wikipedia.org/wiki/%CE%A5%CF%80%CE%AD%CF%81%CF%85%CE%B8%CF%81%CE%B7_%CE%B1%CE%BA%CF%84%CE%B9%CE%BD%CE%BF%CE%B2%CE%BF%CE%BB%CE%AF%CE%B1" TargetMode="External"/><Relationship Id="rId12" Type="http://schemas.openxmlformats.org/officeDocument/2006/relationships/hyperlink" Target="http://el.wikipedia.org/wiki/%CE%9A%CE%BF%CF%83%CE%BC%CE%B9%CE%BA%CE%AD%CF%82_%CE%B1%CE%BA%CF%84%CE%AF%CE%BD%CE%B5%CF%8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el.wikipedia.org/wiki/%CE%9C%CE%B9%CE%BA%CF%81%CE%BF%CE%BA%CF%8D%CE%BC%CE%B1%CF%84%CE%B1" TargetMode="External"/><Relationship Id="rId11" Type="http://schemas.openxmlformats.org/officeDocument/2006/relationships/hyperlink" Target="http://el.wikipedia.org/wiki/%CE%91%CE%BA%CF%84%CE%AF%CE%BD%CE%B5%CF%82_%CE%B3" TargetMode="External"/><Relationship Id="rId5" Type="http://schemas.openxmlformats.org/officeDocument/2006/relationships/hyperlink" Target="http://el.wikipedia.org/wiki/%CE%97%CE%BB%CE%B5%CE%BA%CF%84%CF%81%CE%BF%CE%BD%CE%B9%CE%BF%CE%B2%CF%8C%CE%BB%CF%84" TargetMode="External"/><Relationship Id="rId10" Type="http://schemas.openxmlformats.org/officeDocument/2006/relationships/hyperlink" Target="http://el.wikipedia.org/wiki/%CE%91%CE%BA%CF%84%CE%AF%CE%BD%CE%B5%CF%82_%CE%A7" TargetMode="External"/><Relationship Id="rId4" Type="http://schemas.openxmlformats.org/officeDocument/2006/relationships/hyperlink" Target="http://el.wikipedia.org/wiki/%CE%A7%CE%B5%CF%81%CF%84%CE%B6" TargetMode="External"/><Relationship Id="rId9" Type="http://schemas.openxmlformats.org/officeDocument/2006/relationships/hyperlink" Target="http://el.wikipedia.org/wiki/%CE%A5%CF%80%CE%B5%CF%81%CE%B9%CF%8E%CE%B4%CE%B7%CF%82_%CE%B1%CE%BA%CF%84%CE%B9%CE%BD%CE%BF%CE%B2%CE%BF%CE%BB%CE%AF%CE%B1" TargetMode="External"/><Relationship Id="rId14" Type="http://schemas.openxmlformats.org/officeDocument/2006/relationships/hyperlink" Target="http://el.wikipedia.org/wiki/%CE%97%CE%BB%CE%B5%CE%BA%CF%84%CF%81%CE%BF%CE%BC%CE%B1%CE%B3%CE%BD%CE%B7%CF%84%CE%B9%CE%BA%CF%8C_%CF%86%CE%AC%CF%83%CE%BC%CE%B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pfiz" TargetMode="External"/><Relationship Id="rId4" Type="http://schemas.openxmlformats.org/officeDocument/2006/relationships/hyperlink" Target="http://commons.wikimedia.org/wiki/File:Capillarity.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5</a:t>
            </a:r>
            <a:r>
              <a:rPr lang="el-GR" altLang="el-GR" sz="2600" smtClean="0">
                <a:solidFill>
                  <a:srgbClr val="000000"/>
                </a:solidFill>
              </a:rPr>
              <a:t>:</a:t>
            </a:r>
            <a:r>
              <a:rPr lang="en-US" altLang="el-GR" sz="2600" smtClean="0">
                <a:solidFill>
                  <a:srgbClr val="000000"/>
                </a:solidFill>
              </a:rPr>
              <a:t> </a:t>
            </a:r>
            <a:r>
              <a:rPr lang="el-GR" altLang="el-GR" sz="2600" smtClean="0"/>
              <a:t>Μέθοδοι και μηχανισμοί ξήρανσης φορέων μελανιών</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Γωνία επαφής </a:t>
            </a:r>
          </a:p>
        </p:txBody>
      </p:sp>
      <p:sp>
        <p:nvSpPr>
          <p:cNvPr id="39938" name="Θέση περιεχομένου 2"/>
          <p:cNvSpPr>
            <a:spLocks noGrp="1"/>
          </p:cNvSpPr>
          <p:nvPr>
            <p:ph idx="1"/>
          </p:nvPr>
        </p:nvSpPr>
        <p:spPr/>
        <p:txBody>
          <a:bodyPr/>
          <a:lstStyle/>
          <a:p>
            <a:pPr>
              <a:lnSpc>
                <a:spcPct val="114000"/>
              </a:lnSpc>
              <a:spcBef>
                <a:spcPts val="1800"/>
              </a:spcBef>
            </a:pPr>
            <a:r>
              <a:rPr lang="el-GR" altLang="el-GR" smtClean="0"/>
              <a:t>Το θέμα αυτό συνδέεται με το </a:t>
            </a:r>
            <a:r>
              <a:rPr lang="el-GR" altLang="el-GR" b="1" smtClean="0">
                <a:solidFill>
                  <a:srgbClr val="333399"/>
                </a:solidFill>
              </a:rPr>
              <a:t>φαινόμενο της διαβροχής</a:t>
            </a:r>
            <a:r>
              <a:rPr lang="el-GR" altLang="el-GR" smtClean="0"/>
              <a:t> μιας επιφάνειας. Εάν η </a:t>
            </a:r>
            <a:r>
              <a:rPr lang="el-GR" altLang="el-GR" b="1" smtClean="0">
                <a:solidFill>
                  <a:srgbClr val="004A82"/>
                </a:solidFill>
              </a:rPr>
              <a:t>γωνία επαφής</a:t>
            </a:r>
            <a:r>
              <a:rPr lang="el-GR" altLang="el-GR" smtClean="0"/>
              <a:t> μεταξύ του φορέα του μελανιού και του υλικού προς εκτύπωση είναι μικρότερη των 90</a:t>
            </a:r>
            <a:r>
              <a:rPr lang="el-GR" altLang="el-GR" baseline="30000" smtClean="0"/>
              <a:t>ο</a:t>
            </a:r>
            <a:r>
              <a:rPr lang="el-GR" altLang="el-GR" smtClean="0"/>
              <a:t> (θ&lt; 90</a:t>
            </a:r>
            <a:r>
              <a:rPr lang="el-GR" altLang="el-GR" baseline="30000" smtClean="0"/>
              <a:t>ο</a:t>
            </a:r>
            <a:r>
              <a:rPr lang="el-GR" altLang="el-GR" smtClean="0"/>
              <a:t> ), το υγρό θα υποστεί </a:t>
            </a:r>
            <a:r>
              <a:rPr lang="el-GR" altLang="el-GR" b="1" smtClean="0">
                <a:solidFill>
                  <a:srgbClr val="004A82"/>
                </a:solidFill>
              </a:rPr>
              <a:t>έλξη</a:t>
            </a:r>
            <a:r>
              <a:rPr lang="el-GR" altLang="el-GR" smtClean="0"/>
              <a:t> προς το υλικό (</a:t>
            </a:r>
            <a:r>
              <a:rPr lang="el-GR" altLang="el-GR" b="1" smtClean="0">
                <a:solidFill>
                  <a:srgbClr val="004A82"/>
                </a:solidFill>
              </a:rPr>
              <a:t>διαβροχή</a:t>
            </a:r>
            <a:r>
              <a:rPr lang="el-GR" altLang="el-GR" smtClean="0"/>
              <a:t>), ενώ εάν θ&gt; 90</a:t>
            </a:r>
            <a:r>
              <a:rPr lang="el-GR" altLang="el-GR" baseline="30000" smtClean="0"/>
              <a:t>ο</a:t>
            </a:r>
            <a:r>
              <a:rPr lang="el-GR" altLang="el-GR" smtClean="0"/>
              <a:t> τότε το υγρό θα υποστεί </a:t>
            </a:r>
            <a:r>
              <a:rPr lang="el-GR" altLang="el-GR" b="1" smtClean="0">
                <a:solidFill>
                  <a:srgbClr val="004A82"/>
                </a:solidFill>
              </a:rPr>
              <a:t>άπωση</a:t>
            </a:r>
            <a:r>
              <a:rPr lang="el-GR" altLang="el-GR" smtClean="0"/>
              <a:t> από αυτό (</a:t>
            </a:r>
            <a:r>
              <a:rPr lang="el-GR" altLang="el-GR" b="1" smtClean="0">
                <a:solidFill>
                  <a:srgbClr val="004A82"/>
                </a:solidFill>
              </a:rPr>
              <a:t>μη διαβροχή</a:t>
            </a:r>
            <a:r>
              <a:rPr lang="el-GR" altLang="el-GR" smtClean="0"/>
              <a:t>). </a:t>
            </a:r>
          </a:p>
          <a:p>
            <a:pPr>
              <a:lnSpc>
                <a:spcPct val="114000"/>
              </a:lnSpc>
              <a:spcBef>
                <a:spcPts val="1800"/>
              </a:spcBef>
            </a:pPr>
            <a:r>
              <a:rPr lang="el-GR" altLang="el-GR" smtClean="0"/>
              <a:t>Αυτό το φαινόμενο παρατηρείται και στην περίπτωση του χαρτιού κατά την επαφή του με τα μελάνια, καθώς τα φαινόμενα των τριχοειδών αγγείων συμβαίνουν στους </a:t>
            </a:r>
            <a:r>
              <a:rPr lang="el-GR" altLang="el-GR" b="1" smtClean="0">
                <a:solidFill>
                  <a:srgbClr val="004A82"/>
                </a:solidFill>
              </a:rPr>
              <a:t>πόρους</a:t>
            </a:r>
            <a:r>
              <a:rPr lang="el-GR" altLang="el-GR" smtClean="0"/>
              <a:t> και τα </a:t>
            </a:r>
            <a:r>
              <a:rPr lang="el-GR" altLang="el-GR" b="1" smtClean="0">
                <a:solidFill>
                  <a:srgbClr val="004A82"/>
                </a:solidFill>
              </a:rPr>
              <a:t>κενά </a:t>
            </a:r>
            <a:r>
              <a:rPr lang="el-GR" altLang="el-GR" smtClean="0"/>
              <a:t>του πλέγματος</a:t>
            </a:r>
            <a:r>
              <a:rPr lang="el-GR" altLang="el-GR" b="1" smtClean="0">
                <a:solidFill>
                  <a:srgbClr val="004A82"/>
                </a:solidFill>
              </a:rPr>
              <a:t> των ινών του χαρτιού</a:t>
            </a:r>
            <a:r>
              <a:rPr lang="el-GR" altLang="el-GR" smtClean="0"/>
              <a:t>.</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CC6C205-E689-4E7F-B3EA-1AA60FC53D2D}"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1009650"/>
          </a:xfrm>
        </p:spPr>
        <p:txBody>
          <a:bodyPr/>
          <a:lstStyle/>
          <a:p>
            <a:r>
              <a:rPr lang="el-GR" altLang="el-GR" smtClean="0"/>
              <a:t>Απορρόφηση μελανιού από χαρτί</a:t>
            </a:r>
          </a:p>
        </p:txBody>
      </p:sp>
      <p:grpSp>
        <p:nvGrpSpPr>
          <p:cNvPr id="41986" name="Ομάδα 102"/>
          <p:cNvGrpSpPr>
            <a:grpSpLocks/>
          </p:cNvGrpSpPr>
          <p:nvPr/>
        </p:nvGrpSpPr>
        <p:grpSpPr bwMode="auto">
          <a:xfrm>
            <a:off x="6156325" y="2205038"/>
            <a:ext cx="1728788" cy="2295525"/>
            <a:chOff x="395536" y="2183327"/>
            <a:chExt cx="1728192" cy="2294968"/>
          </a:xfrm>
        </p:grpSpPr>
        <p:sp>
          <p:nvSpPr>
            <p:cNvPr id="7" name="Ορθογώνιο 6"/>
            <p:cNvSpPr/>
            <p:nvPr/>
          </p:nvSpPr>
          <p:spPr>
            <a:xfrm>
              <a:off x="417753" y="2575344"/>
              <a:ext cx="1634561" cy="936398"/>
            </a:xfrm>
            <a:prstGeom prst="rect">
              <a:avLst/>
            </a:prstGeom>
            <a:pattFill prst="dkVert">
              <a:fgClr>
                <a:srgbClr val="523D2C"/>
              </a:fgClr>
              <a:bgClr>
                <a:schemeClr val="bg1"/>
              </a:bgClr>
            </a:pattFill>
            <a:ln w="12700">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 name="Ορθογώνιο 5"/>
            <p:cNvSpPr/>
            <p:nvPr/>
          </p:nvSpPr>
          <p:spPr>
            <a:xfrm>
              <a:off x="395536" y="2183327"/>
              <a:ext cx="1728192" cy="360275"/>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Έλλειψη 7"/>
            <p:cNvSpPr/>
            <p:nvPr/>
          </p:nvSpPr>
          <p:spPr>
            <a:xfrm>
              <a:off x="422515" y="3435560"/>
              <a:ext cx="215826" cy="21584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Έλλειψη 8"/>
            <p:cNvSpPr/>
            <p:nvPr/>
          </p:nvSpPr>
          <p:spPr>
            <a:xfrm>
              <a:off x="422515" y="3635537"/>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Έλλειψη 9"/>
            <p:cNvSpPr/>
            <p:nvPr/>
          </p:nvSpPr>
          <p:spPr>
            <a:xfrm>
              <a:off x="414579" y="3837101"/>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Έλλειψη 10"/>
            <p:cNvSpPr/>
            <p:nvPr/>
          </p:nvSpPr>
          <p:spPr>
            <a:xfrm>
              <a:off x="417753" y="4051361"/>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Έλλειψη 11"/>
            <p:cNvSpPr/>
            <p:nvPr/>
          </p:nvSpPr>
          <p:spPr>
            <a:xfrm>
              <a:off x="417753" y="4243402"/>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Έλλειψη 12"/>
            <p:cNvSpPr/>
            <p:nvPr/>
          </p:nvSpPr>
          <p:spPr>
            <a:xfrm>
              <a:off x="755775" y="3435560"/>
              <a:ext cx="215826" cy="21584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Έλλειψη 13"/>
            <p:cNvSpPr/>
            <p:nvPr/>
          </p:nvSpPr>
          <p:spPr>
            <a:xfrm>
              <a:off x="755775" y="3645059"/>
              <a:ext cx="215826" cy="217435"/>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Έλλειψη 14"/>
            <p:cNvSpPr/>
            <p:nvPr/>
          </p:nvSpPr>
          <p:spPr>
            <a:xfrm>
              <a:off x="755775" y="3849798"/>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Έλλειψη 15"/>
            <p:cNvSpPr/>
            <p:nvPr/>
          </p:nvSpPr>
          <p:spPr>
            <a:xfrm>
              <a:off x="755775" y="4049774"/>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7" name="Έλλειψη 16"/>
            <p:cNvSpPr/>
            <p:nvPr/>
          </p:nvSpPr>
          <p:spPr>
            <a:xfrm>
              <a:off x="751013" y="4243402"/>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8" name="Έλλειψη 17"/>
            <p:cNvSpPr/>
            <p:nvPr/>
          </p:nvSpPr>
          <p:spPr>
            <a:xfrm>
              <a:off x="1127122" y="3443496"/>
              <a:ext cx="215826" cy="21584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Έλλειψη 18"/>
            <p:cNvSpPr/>
            <p:nvPr/>
          </p:nvSpPr>
          <p:spPr>
            <a:xfrm>
              <a:off x="1103317" y="3645059"/>
              <a:ext cx="215826" cy="217435"/>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Έλλειψη 19"/>
            <p:cNvSpPr/>
            <p:nvPr/>
          </p:nvSpPr>
          <p:spPr>
            <a:xfrm>
              <a:off x="1103317" y="3837101"/>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Έλλειψη 20"/>
            <p:cNvSpPr/>
            <p:nvPr/>
          </p:nvSpPr>
          <p:spPr>
            <a:xfrm>
              <a:off x="1084273" y="4049774"/>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 name="Έλλειψη 21"/>
            <p:cNvSpPr/>
            <p:nvPr/>
          </p:nvSpPr>
          <p:spPr>
            <a:xfrm>
              <a:off x="1084273" y="4260860"/>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3" name="Έλλειψη 22"/>
            <p:cNvSpPr/>
            <p:nvPr/>
          </p:nvSpPr>
          <p:spPr>
            <a:xfrm>
              <a:off x="1457208" y="3443496"/>
              <a:ext cx="215826" cy="21584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4" name="Έλλειψη 23"/>
            <p:cNvSpPr/>
            <p:nvPr/>
          </p:nvSpPr>
          <p:spPr>
            <a:xfrm>
              <a:off x="1450860" y="3654582"/>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5" name="Έλλειψη 24"/>
            <p:cNvSpPr/>
            <p:nvPr/>
          </p:nvSpPr>
          <p:spPr>
            <a:xfrm>
              <a:off x="1441338" y="3849798"/>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Έλλειψη 25"/>
            <p:cNvSpPr/>
            <p:nvPr/>
          </p:nvSpPr>
          <p:spPr>
            <a:xfrm>
              <a:off x="1430229" y="4051361"/>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Έλλειψη 26"/>
            <p:cNvSpPr/>
            <p:nvPr/>
          </p:nvSpPr>
          <p:spPr>
            <a:xfrm>
              <a:off x="1430229" y="4260860"/>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8" name="Έλλειψη 27"/>
            <p:cNvSpPr/>
            <p:nvPr/>
          </p:nvSpPr>
          <p:spPr>
            <a:xfrm>
              <a:off x="1758729" y="3435560"/>
              <a:ext cx="215826" cy="21584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9" name="Έλλειψη 28"/>
            <p:cNvSpPr/>
            <p:nvPr/>
          </p:nvSpPr>
          <p:spPr>
            <a:xfrm>
              <a:off x="1771424" y="3660930"/>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Έλλειψη 29"/>
            <p:cNvSpPr/>
            <p:nvPr/>
          </p:nvSpPr>
          <p:spPr>
            <a:xfrm>
              <a:off x="1768251" y="3870430"/>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1" name="Έλλειψη 30"/>
            <p:cNvSpPr/>
            <p:nvPr/>
          </p:nvSpPr>
          <p:spPr>
            <a:xfrm>
              <a:off x="1758729" y="4073580"/>
              <a:ext cx="215826"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2" name="Έλλειψη 31"/>
            <p:cNvSpPr/>
            <p:nvPr/>
          </p:nvSpPr>
          <p:spPr>
            <a:xfrm>
              <a:off x="1750794" y="4262447"/>
              <a:ext cx="217413" cy="21584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41987" name="TextBox 86"/>
          <p:cNvSpPr txBox="1">
            <a:spLocks noChangeArrowheads="1"/>
          </p:cNvSpPr>
          <p:nvPr/>
        </p:nvSpPr>
        <p:spPr bwMode="auto">
          <a:xfrm>
            <a:off x="1025525" y="5157788"/>
            <a:ext cx="3140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Στρώμα μελανιού σε επιχρισμένο χαρτί αμέσως μετά την εκτύπωση.</a:t>
            </a:r>
          </a:p>
        </p:txBody>
      </p:sp>
      <p:sp>
        <p:nvSpPr>
          <p:cNvPr id="41988" name="TextBox 83"/>
          <p:cNvSpPr txBox="1">
            <a:spLocks noChangeArrowheads="1"/>
          </p:cNvSpPr>
          <p:nvPr/>
        </p:nvSpPr>
        <p:spPr bwMode="auto">
          <a:xfrm>
            <a:off x="5508625" y="5157788"/>
            <a:ext cx="31400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Στρώμα μελανιού μετά την απορρόφηση του φορέα στο επίχρισμα.</a:t>
            </a:r>
          </a:p>
        </p:txBody>
      </p:sp>
      <p:grpSp>
        <p:nvGrpSpPr>
          <p:cNvPr id="41989" name="Ομάδα 103"/>
          <p:cNvGrpSpPr>
            <a:grpSpLocks/>
          </p:cNvGrpSpPr>
          <p:nvPr/>
        </p:nvGrpSpPr>
        <p:grpSpPr bwMode="auto">
          <a:xfrm>
            <a:off x="539750" y="1773238"/>
            <a:ext cx="4967288" cy="2901950"/>
            <a:chOff x="4027459" y="2111319"/>
            <a:chExt cx="4966779" cy="2902058"/>
          </a:xfrm>
        </p:grpSpPr>
        <p:sp>
          <p:nvSpPr>
            <p:cNvPr id="58" name="Ορθογώνιο 57"/>
            <p:cNvSpPr/>
            <p:nvPr/>
          </p:nvSpPr>
          <p:spPr>
            <a:xfrm>
              <a:off x="5464000" y="2981301"/>
              <a:ext cx="1595274" cy="941422"/>
            </a:xfrm>
            <a:prstGeom prst="rect">
              <a:avLst/>
            </a:prstGeom>
            <a:pattFill prst="ltVert">
              <a:fgClr>
                <a:srgbClr val="523D2C"/>
              </a:fgClr>
              <a:bgClr>
                <a:schemeClr val="bg1"/>
              </a:bgClr>
            </a:patt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3" name="Ορθογώνιο 32"/>
            <p:cNvSpPr/>
            <p:nvPr/>
          </p:nvSpPr>
          <p:spPr>
            <a:xfrm>
              <a:off x="5435428" y="2111319"/>
              <a:ext cx="1657180" cy="863632"/>
            </a:xfrm>
            <a:prstGeom prst="rect">
              <a:avLst/>
            </a:prstGeom>
            <a:noFill/>
            <a:ln>
              <a:solidFill>
                <a:srgbClr val="523D2C">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4" name="Ορθογώνιο 33"/>
            <p:cNvSpPr/>
            <p:nvPr/>
          </p:nvSpPr>
          <p:spPr>
            <a:xfrm rot="19035432">
              <a:off x="5583050" y="2192284"/>
              <a:ext cx="77780"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6" name="Ορθογώνιο 35"/>
            <p:cNvSpPr/>
            <p:nvPr/>
          </p:nvSpPr>
          <p:spPr>
            <a:xfrm rot="19035432">
              <a:off x="6765616" y="2405017"/>
              <a:ext cx="77779"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7" name="Ορθογώνιο 36"/>
            <p:cNvSpPr/>
            <p:nvPr/>
          </p:nvSpPr>
          <p:spPr>
            <a:xfrm rot="19035432">
              <a:off x="6417989" y="2198634"/>
              <a:ext cx="77780"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8" name="Ορθογώνιο 37"/>
            <p:cNvSpPr/>
            <p:nvPr/>
          </p:nvSpPr>
          <p:spPr>
            <a:xfrm rot="19035432">
              <a:off x="5535429" y="2814607"/>
              <a:ext cx="79367"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9" name="Ορθογώνιο 38"/>
            <p:cNvSpPr/>
            <p:nvPr/>
          </p:nvSpPr>
          <p:spPr>
            <a:xfrm rot="19035432">
              <a:off x="5971948" y="2192284"/>
              <a:ext cx="77779"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0" name="Ορθογώνιο 39"/>
            <p:cNvSpPr/>
            <p:nvPr/>
          </p:nvSpPr>
          <p:spPr>
            <a:xfrm rot="19035432">
              <a:off x="5898930" y="2811432"/>
              <a:ext cx="77779"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1" name="Ορθογώνιο 40"/>
            <p:cNvSpPr/>
            <p:nvPr/>
          </p:nvSpPr>
          <p:spPr>
            <a:xfrm rot="19035432">
              <a:off x="6919588" y="2179584"/>
              <a:ext cx="79367"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2" name="Ορθογώνιο 41"/>
            <p:cNvSpPr/>
            <p:nvPr/>
          </p:nvSpPr>
          <p:spPr>
            <a:xfrm rot="19035432">
              <a:off x="6921175" y="2789206"/>
              <a:ext cx="77779"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3" name="Ορθογώνιο 42"/>
            <p:cNvSpPr/>
            <p:nvPr/>
          </p:nvSpPr>
          <p:spPr>
            <a:xfrm rot="19035432">
              <a:off x="6335447" y="2401842"/>
              <a:ext cx="77780" cy="130180"/>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4" name="Ορθογώνιο 43"/>
            <p:cNvSpPr/>
            <p:nvPr/>
          </p:nvSpPr>
          <p:spPr>
            <a:xfrm rot="19035432">
              <a:off x="6444974" y="2765393"/>
              <a:ext cx="77779" cy="130180"/>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5" name="Ορθογώνιο 44"/>
            <p:cNvSpPr/>
            <p:nvPr/>
          </p:nvSpPr>
          <p:spPr>
            <a:xfrm rot="19035432">
              <a:off x="5827500" y="2576473"/>
              <a:ext cx="77780" cy="128593"/>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6" name="Ορθογώνιο 45"/>
            <p:cNvSpPr/>
            <p:nvPr/>
          </p:nvSpPr>
          <p:spPr>
            <a:xfrm rot="19035432">
              <a:off x="5613209" y="2485983"/>
              <a:ext cx="68255" cy="92078"/>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7" name="Ορθογώνιο 46"/>
            <p:cNvSpPr/>
            <p:nvPr/>
          </p:nvSpPr>
          <p:spPr>
            <a:xfrm rot="19035432">
              <a:off x="6117983" y="2416130"/>
              <a:ext cx="77779" cy="128592"/>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8" name="Ορθογώνιο 47"/>
            <p:cNvSpPr/>
            <p:nvPr/>
          </p:nvSpPr>
          <p:spPr>
            <a:xfrm rot="2090653">
              <a:off x="6505293" y="2490745"/>
              <a:ext cx="93652"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0" name="Ορθογώνιο 49"/>
            <p:cNvSpPr/>
            <p:nvPr/>
          </p:nvSpPr>
          <p:spPr>
            <a:xfrm rot="2090653">
              <a:off x="6171952" y="2598699"/>
              <a:ext cx="93652"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1" name="Ορθογώνιο 50"/>
            <p:cNvSpPr/>
            <p:nvPr/>
          </p:nvSpPr>
          <p:spPr>
            <a:xfrm rot="2090653">
              <a:off x="6598945" y="2190697"/>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2" name="Ορθογώνιο 51"/>
            <p:cNvSpPr/>
            <p:nvPr/>
          </p:nvSpPr>
          <p:spPr>
            <a:xfrm rot="2090653">
              <a:off x="6878317" y="2478045"/>
              <a:ext cx="93653" cy="169869"/>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3" name="Ορθογώνιο 52"/>
            <p:cNvSpPr/>
            <p:nvPr/>
          </p:nvSpPr>
          <p:spPr>
            <a:xfrm rot="2090653">
              <a:off x="5964011" y="2636801"/>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4" name="Ορθογώνιο 53"/>
            <p:cNvSpPr/>
            <p:nvPr/>
          </p:nvSpPr>
          <p:spPr>
            <a:xfrm rot="2090653">
              <a:off x="6659264" y="2682840"/>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 name="Ορθογώνιο 54"/>
            <p:cNvSpPr/>
            <p:nvPr/>
          </p:nvSpPr>
          <p:spPr>
            <a:xfrm rot="2090653">
              <a:off x="5481460" y="2339928"/>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6" name="Ορθογώνιο 55"/>
            <p:cNvSpPr/>
            <p:nvPr/>
          </p:nvSpPr>
          <p:spPr>
            <a:xfrm rot="2090653">
              <a:off x="5773530" y="2327227"/>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7" name="Ορθογώνιο 56"/>
            <p:cNvSpPr/>
            <p:nvPr/>
          </p:nvSpPr>
          <p:spPr>
            <a:xfrm rot="2090653">
              <a:off x="6214810" y="2790794"/>
              <a:ext cx="93653" cy="168281"/>
            </a:xfrm>
            <a:prstGeom prst="rect">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9" name="Έλλειψη 58"/>
            <p:cNvSpPr/>
            <p:nvPr/>
          </p:nvSpPr>
          <p:spPr>
            <a:xfrm>
              <a:off x="5443364" y="3835408"/>
              <a:ext cx="215878" cy="21590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0" name="Έλλειψη 59"/>
            <p:cNvSpPr/>
            <p:nvPr/>
          </p:nvSpPr>
          <p:spPr>
            <a:xfrm>
              <a:off x="5451301" y="4073542"/>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1" name="Έλλειψη 60"/>
            <p:cNvSpPr/>
            <p:nvPr/>
          </p:nvSpPr>
          <p:spPr>
            <a:xfrm>
              <a:off x="5440189" y="4278337"/>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2" name="Έλλειψη 61"/>
            <p:cNvSpPr/>
            <p:nvPr/>
          </p:nvSpPr>
          <p:spPr>
            <a:xfrm>
              <a:off x="5440189" y="4478369"/>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3" name="Έλλειψη 62"/>
            <p:cNvSpPr/>
            <p:nvPr/>
          </p:nvSpPr>
          <p:spPr>
            <a:xfrm>
              <a:off x="5440189" y="4694277"/>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4" name="Έλλειψη 63"/>
            <p:cNvSpPr/>
            <p:nvPr/>
          </p:nvSpPr>
          <p:spPr>
            <a:xfrm>
              <a:off x="5781467" y="3851284"/>
              <a:ext cx="215878" cy="21590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5" name="Έλλειψη 64"/>
            <p:cNvSpPr/>
            <p:nvPr/>
          </p:nvSpPr>
          <p:spPr>
            <a:xfrm>
              <a:off x="5781467" y="4073542"/>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6" name="Έλλειψη 65"/>
            <p:cNvSpPr/>
            <p:nvPr/>
          </p:nvSpPr>
          <p:spPr>
            <a:xfrm>
              <a:off x="5770355" y="4278337"/>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7" name="Έλλειψη 66"/>
            <p:cNvSpPr/>
            <p:nvPr/>
          </p:nvSpPr>
          <p:spPr>
            <a:xfrm>
              <a:off x="5770355" y="4494245"/>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8" name="Έλλειψη 67"/>
            <p:cNvSpPr/>
            <p:nvPr/>
          </p:nvSpPr>
          <p:spPr>
            <a:xfrm>
              <a:off x="5768769" y="4686340"/>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9" name="Έλλειψη 68"/>
            <p:cNvSpPr/>
            <p:nvPr/>
          </p:nvSpPr>
          <p:spPr>
            <a:xfrm>
              <a:off x="6098935" y="3865571"/>
              <a:ext cx="215878" cy="21590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0" name="Έλλειψη 69"/>
            <p:cNvSpPr/>
            <p:nvPr/>
          </p:nvSpPr>
          <p:spPr>
            <a:xfrm>
              <a:off x="6111633" y="4073542"/>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1" name="Έλλειψη 70"/>
            <p:cNvSpPr/>
            <p:nvPr/>
          </p:nvSpPr>
          <p:spPr>
            <a:xfrm>
              <a:off x="6097347" y="4289450"/>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2" name="Έλλειψη 71"/>
            <p:cNvSpPr/>
            <p:nvPr/>
          </p:nvSpPr>
          <p:spPr>
            <a:xfrm>
              <a:off x="6100522" y="4487894"/>
              <a:ext cx="215878" cy="217496"/>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3" name="Έλλειψη 72"/>
            <p:cNvSpPr/>
            <p:nvPr/>
          </p:nvSpPr>
          <p:spPr>
            <a:xfrm>
              <a:off x="6105284" y="4702215"/>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4" name="Έλλειψη 73"/>
            <p:cNvSpPr/>
            <p:nvPr/>
          </p:nvSpPr>
          <p:spPr>
            <a:xfrm>
              <a:off x="6443386" y="3871922"/>
              <a:ext cx="215878" cy="21590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5" name="Έλλειψη 74"/>
            <p:cNvSpPr/>
            <p:nvPr/>
          </p:nvSpPr>
          <p:spPr>
            <a:xfrm>
              <a:off x="6452910" y="4087830"/>
              <a:ext cx="217466"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6" name="Έλλειψη 75"/>
            <p:cNvSpPr/>
            <p:nvPr/>
          </p:nvSpPr>
          <p:spPr>
            <a:xfrm>
              <a:off x="6460848" y="4278337"/>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7" name="Έλλειψη 76"/>
            <p:cNvSpPr/>
            <p:nvPr/>
          </p:nvSpPr>
          <p:spPr>
            <a:xfrm>
              <a:off x="6457673" y="4489483"/>
              <a:ext cx="217465"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8" name="Έλλειψη 77"/>
            <p:cNvSpPr/>
            <p:nvPr/>
          </p:nvSpPr>
          <p:spPr>
            <a:xfrm>
              <a:off x="6457673" y="4702215"/>
              <a:ext cx="217465"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79" name="Έλλειψη 78"/>
            <p:cNvSpPr/>
            <p:nvPr/>
          </p:nvSpPr>
          <p:spPr>
            <a:xfrm>
              <a:off x="6805299" y="3875097"/>
              <a:ext cx="215878" cy="215908"/>
            </a:xfrm>
            <a:prstGeom prst="ellipse">
              <a:avLst/>
            </a:prstGeom>
            <a:solidFill>
              <a:schemeClr val="bg1"/>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0" name="Έλλειψη 79"/>
            <p:cNvSpPr/>
            <p:nvPr/>
          </p:nvSpPr>
          <p:spPr>
            <a:xfrm>
              <a:off x="6794188" y="4079892"/>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1" name="Έλλειψη 80"/>
            <p:cNvSpPr/>
            <p:nvPr/>
          </p:nvSpPr>
          <p:spPr>
            <a:xfrm>
              <a:off x="6797363" y="4278337"/>
              <a:ext cx="215878" cy="215908"/>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2" name="Έλλειψη 81"/>
            <p:cNvSpPr/>
            <p:nvPr/>
          </p:nvSpPr>
          <p:spPr>
            <a:xfrm>
              <a:off x="6789426" y="4487894"/>
              <a:ext cx="215878" cy="217496"/>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3" name="Έλλειψη 82"/>
            <p:cNvSpPr/>
            <p:nvPr/>
          </p:nvSpPr>
          <p:spPr>
            <a:xfrm>
              <a:off x="6789426" y="4689515"/>
              <a:ext cx="215878" cy="217495"/>
            </a:xfrm>
            <a:prstGeom prst="ellipse">
              <a:avLst/>
            </a:prstGeom>
            <a:no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89" name="Ευθύγραμμο βέλος σύνδεσης 88"/>
            <p:cNvCxnSpPr/>
            <p:nvPr/>
          </p:nvCxnSpPr>
          <p:spPr>
            <a:xfrm flipH="1">
              <a:off x="6989430" y="4283100"/>
              <a:ext cx="242863" cy="317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41" name="TextBox 90"/>
            <p:cNvSpPr txBox="1">
              <a:spLocks noChangeArrowheads="1"/>
            </p:cNvSpPr>
            <p:nvPr/>
          </p:nvSpPr>
          <p:spPr bwMode="auto">
            <a:xfrm>
              <a:off x="7058959" y="3997714"/>
              <a:ext cx="18633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Τριχοειδείς πόροι στη βάση του χαρτιού</a:t>
              </a:r>
            </a:p>
          </p:txBody>
        </p:sp>
        <p:cxnSp>
          <p:nvCxnSpPr>
            <p:cNvPr id="92" name="Ευθύγραμμο βέλος σύνδεσης 91"/>
            <p:cNvCxnSpPr/>
            <p:nvPr/>
          </p:nvCxnSpPr>
          <p:spPr>
            <a:xfrm flipH="1">
              <a:off x="6940223" y="3724279"/>
              <a:ext cx="457153" cy="2714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43" name="TextBox 93"/>
            <p:cNvSpPr txBox="1">
              <a:spLocks noChangeArrowheads="1"/>
            </p:cNvSpPr>
            <p:nvPr/>
          </p:nvSpPr>
          <p:spPr bwMode="auto">
            <a:xfrm>
              <a:off x="7310177" y="3524327"/>
              <a:ext cx="1573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Ίνες χαρτιού</a:t>
              </a:r>
            </a:p>
          </p:txBody>
        </p:sp>
        <p:cxnSp>
          <p:nvCxnSpPr>
            <p:cNvPr id="95" name="Ευθύγραμμο βέλος σύνδεσης 94"/>
            <p:cNvCxnSpPr/>
            <p:nvPr/>
          </p:nvCxnSpPr>
          <p:spPr>
            <a:xfrm flipH="1">
              <a:off x="6944985" y="3144819"/>
              <a:ext cx="457153" cy="2714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45" name="TextBox 95"/>
            <p:cNvSpPr txBox="1">
              <a:spLocks noChangeArrowheads="1"/>
            </p:cNvSpPr>
            <p:nvPr/>
          </p:nvSpPr>
          <p:spPr bwMode="auto">
            <a:xfrm>
              <a:off x="7130867" y="2514812"/>
              <a:ext cx="18633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Τριχοειδείς πόροι στο επίχρισμα</a:t>
              </a:r>
            </a:p>
          </p:txBody>
        </p:sp>
        <p:cxnSp>
          <p:nvCxnSpPr>
            <p:cNvPr id="97" name="Ευθύγραμμο βέλος σύνδεσης 96"/>
            <p:cNvCxnSpPr/>
            <p:nvPr/>
          </p:nvCxnSpPr>
          <p:spPr>
            <a:xfrm>
              <a:off x="5216375" y="2384379"/>
              <a:ext cx="322229" cy="603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47" name="TextBox 98"/>
            <p:cNvSpPr txBox="1">
              <a:spLocks noChangeArrowheads="1"/>
            </p:cNvSpPr>
            <p:nvPr/>
          </p:nvSpPr>
          <p:spPr bwMode="auto">
            <a:xfrm>
              <a:off x="4027459" y="2127886"/>
              <a:ext cx="1263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Πιγμέντο </a:t>
              </a:r>
            </a:p>
          </p:txBody>
        </p:sp>
        <p:cxnSp>
          <p:nvCxnSpPr>
            <p:cNvPr id="100" name="Ευθύγραμμο βέλος σύνδεσης 99"/>
            <p:cNvCxnSpPr/>
            <p:nvPr/>
          </p:nvCxnSpPr>
          <p:spPr>
            <a:xfrm flipV="1">
              <a:off x="5202089" y="2743168"/>
              <a:ext cx="333341" cy="5715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049" name="TextBox 101"/>
            <p:cNvSpPr txBox="1">
              <a:spLocks noChangeArrowheads="1"/>
            </p:cNvSpPr>
            <p:nvPr/>
          </p:nvSpPr>
          <p:spPr bwMode="auto">
            <a:xfrm>
              <a:off x="4032623" y="2549637"/>
              <a:ext cx="1263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2000">
                  <a:solidFill>
                    <a:srgbClr val="000000"/>
                  </a:solidFill>
                  <a:latin typeface="Calibri" pitchFamily="34" charset="0"/>
                </a:rPr>
                <a:t>Φορέας </a:t>
              </a:r>
            </a:p>
          </p:txBody>
        </p:sp>
      </p:grpSp>
      <p:sp>
        <p:nvSpPr>
          <p:cNvPr id="4199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64783D0-E0D9-4462-86CA-70807092B35F}"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Ταχυστέγνωτα μελάνια</a:t>
            </a:r>
            <a:endParaRPr lang="el-GR" altLang="el-GR" sz="3200" b="0" smtClean="0"/>
          </a:p>
        </p:txBody>
      </p:sp>
      <p:sp>
        <p:nvSpPr>
          <p:cNvPr id="43010" name="Θέση περιεχομένου 2"/>
          <p:cNvSpPr>
            <a:spLocks noGrp="1"/>
          </p:cNvSpPr>
          <p:nvPr>
            <p:ph idx="1"/>
          </p:nvPr>
        </p:nvSpPr>
        <p:spPr>
          <a:xfrm>
            <a:off x="457200" y="1196975"/>
            <a:ext cx="8291513" cy="5256213"/>
          </a:xfrm>
        </p:spPr>
        <p:txBody>
          <a:bodyPr/>
          <a:lstStyle/>
          <a:p>
            <a:pPr>
              <a:lnSpc>
                <a:spcPct val="114000"/>
              </a:lnSpc>
              <a:spcBef>
                <a:spcPts val="1200"/>
              </a:spcBef>
            </a:pPr>
            <a:r>
              <a:rPr lang="el-GR" altLang="el-GR" smtClean="0"/>
              <a:t>Καθώς τα </a:t>
            </a:r>
            <a:r>
              <a:rPr lang="el-GR" altLang="el-GR" b="1" smtClean="0">
                <a:solidFill>
                  <a:srgbClr val="004A82"/>
                </a:solidFill>
              </a:rPr>
              <a:t>επιστρωμένα χαρτιά </a:t>
            </a:r>
            <a:r>
              <a:rPr lang="el-GR" altLang="el-GR" smtClean="0"/>
              <a:t>έχουν συμπαγή επιφάνεια, απορροφούν αργά τα πυκνόρρευστα μελάνια και προκαλούν έτσι το πρόβλημα του set-off, ενώ μπορούν να προκαλέσουν ακόμα και σταμάτημα της μηχανής, όταν αυτή τροφοδοτείται με ρολό χαρτιού. Αντίθετα, τα μελάνια χαμηλού ιξώδους απορροφώνται σχετικά γρήγορα.</a:t>
            </a:r>
          </a:p>
          <a:p>
            <a:pPr>
              <a:lnSpc>
                <a:spcPct val="114000"/>
              </a:lnSpc>
              <a:spcBef>
                <a:spcPts val="1200"/>
              </a:spcBef>
            </a:pPr>
            <a:r>
              <a:rPr lang="el-GR" altLang="el-GR" smtClean="0"/>
              <a:t>Τα </a:t>
            </a:r>
            <a:r>
              <a:rPr lang="el-GR" altLang="el-GR" b="1" smtClean="0">
                <a:solidFill>
                  <a:srgbClr val="004A82"/>
                </a:solidFill>
              </a:rPr>
              <a:t>ταχυστέγνωτα μελάνια </a:t>
            </a:r>
            <a:r>
              <a:rPr lang="el-GR" altLang="el-GR" smtClean="0"/>
              <a:t>βασίζονται σε έναν συνδυασμό της ξήρανσης με απορρόφηση, με ενσωμάτωση στα μελάνια ελαίων με δύο συστατικά, ένα </a:t>
            </a:r>
            <a:r>
              <a:rPr lang="el-GR" altLang="el-GR" b="1" smtClean="0">
                <a:solidFill>
                  <a:srgbClr val="004A82"/>
                </a:solidFill>
              </a:rPr>
              <a:t>λεπτόρρευστο</a:t>
            </a:r>
            <a:r>
              <a:rPr lang="el-GR" altLang="el-GR" smtClean="0"/>
              <a:t> που απορροφάται γρήγορα από την επιφάνεια που εκτυπώνεται αφήνοντας το </a:t>
            </a:r>
            <a:r>
              <a:rPr lang="el-GR" altLang="el-GR" b="1" smtClean="0">
                <a:solidFill>
                  <a:srgbClr val="004A82"/>
                </a:solidFill>
              </a:rPr>
              <a:t>παχύρρευστο</a:t>
            </a:r>
            <a:r>
              <a:rPr lang="el-GR" altLang="el-GR" smtClean="0"/>
              <a:t> στην επιφάνεια μαζί με τις ρητίνες και το χρώμα. </a:t>
            </a:r>
          </a:p>
          <a:p>
            <a:pPr>
              <a:lnSpc>
                <a:spcPct val="114000"/>
              </a:lnSpc>
              <a:spcBef>
                <a:spcPts val="1200"/>
              </a:spcBef>
            </a:pPr>
            <a:endParaRPr lang="el-GR" altLang="el-GR" smtClean="0"/>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D290548-0D3C-4A09-B3BB-072ED291065C}"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909637"/>
          </a:xfrm>
        </p:spPr>
        <p:txBody>
          <a:bodyPr/>
          <a:lstStyle/>
          <a:p>
            <a:r>
              <a:rPr lang="el-GR" altLang="el-GR" smtClean="0"/>
              <a:t>Ξήρανση με εξάτμιση</a:t>
            </a:r>
            <a:endParaRPr lang="el-GR" altLang="el-GR" sz="3200" b="0" smtClean="0"/>
          </a:p>
        </p:txBody>
      </p:sp>
      <p:sp>
        <p:nvSpPr>
          <p:cNvPr id="44034" name="Θέση περιεχομένου 2"/>
          <p:cNvSpPr>
            <a:spLocks noGrp="1"/>
          </p:cNvSpPr>
          <p:nvPr>
            <p:ph idx="1"/>
          </p:nvPr>
        </p:nvSpPr>
        <p:spPr/>
        <p:txBody>
          <a:bodyPr/>
          <a:lstStyle/>
          <a:p>
            <a:pPr>
              <a:spcBef>
                <a:spcPts val="3000"/>
              </a:spcBef>
            </a:pPr>
            <a:r>
              <a:rPr lang="el-GR" altLang="el-GR" smtClean="0"/>
              <a:t>Η </a:t>
            </a:r>
            <a:r>
              <a:rPr lang="el-GR" altLang="el-GR" b="1" smtClean="0"/>
              <a:t>διαδικασία της εξάτμισης </a:t>
            </a:r>
            <a:r>
              <a:rPr lang="el-GR" altLang="el-GR" smtClean="0"/>
              <a:t>οφείλεται στην απομάκρυνση μορίων του υγρού μελανιού από την επιφάνεια προς την ατμόσφαιρα. </a:t>
            </a:r>
          </a:p>
          <a:p>
            <a:pPr>
              <a:spcBef>
                <a:spcPts val="3000"/>
              </a:spcBef>
            </a:pPr>
            <a:r>
              <a:rPr lang="el-GR" altLang="el-GR" smtClean="0"/>
              <a:t>Υπάρχουν ορισμένοι σημαντικοί </a:t>
            </a:r>
            <a:r>
              <a:rPr lang="el-GR" altLang="el-GR" b="1" smtClean="0"/>
              <a:t>φυσικοί συντελεστές </a:t>
            </a:r>
            <a:r>
              <a:rPr lang="el-GR" altLang="el-GR" smtClean="0"/>
              <a:t>που επιδρούν στην διαδικασία της ξήρανσης με εξάτμιση. </a:t>
            </a:r>
          </a:p>
          <a:p>
            <a:pPr>
              <a:spcBef>
                <a:spcPts val="3000"/>
              </a:spcBef>
            </a:pPr>
            <a:endParaRPr lang="el-GR" altLang="el-GR" smtClean="0"/>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612046-4807-4DBD-9E00-3D9C5CF40061}"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Επιφανειακή ενέργεια</a:t>
            </a:r>
          </a:p>
        </p:txBody>
      </p:sp>
      <p:sp>
        <p:nvSpPr>
          <p:cNvPr id="45058" name="Θέση περιεχομένου 2"/>
          <p:cNvSpPr>
            <a:spLocks noGrp="1"/>
          </p:cNvSpPr>
          <p:nvPr>
            <p:ph idx="1"/>
          </p:nvPr>
        </p:nvSpPr>
        <p:spPr>
          <a:xfrm>
            <a:off x="457200" y="1196975"/>
            <a:ext cx="8218488" cy="5327650"/>
          </a:xfrm>
        </p:spPr>
        <p:txBody>
          <a:bodyPr/>
          <a:lstStyle/>
          <a:p>
            <a:pPr>
              <a:lnSpc>
                <a:spcPct val="114000"/>
              </a:lnSpc>
              <a:spcBef>
                <a:spcPts val="1200"/>
              </a:spcBef>
            </a:pPr>
            <a:r>
              <a:rPr lang="el-GR" altLang="el-GR" smtClean="0"/>
              <a:t> Η επιτυχία της </a:t>
            </a:r>
            <a:r>
              <a:rPr lang="el-GR" altLang="el-GR" b="1" smtClean="0">
                <a:solidFill>
                  <a:srgbClr val="004A82"/>
                </a:solidFill>
              </a:rPr>
              <a:t>ξήρανσης με εξάτμιση, </a:t>
            </a:r>
            <a:r>
              <a:rPr lang="el-GR" altLang="el-GR" smtClean="0"/>
              <a:t>δηλαδή του μηχανισμού έκλυσης ατμών του διαλύτη, ελέγχεται από την σχέση μεταξύ της εσωτερικής ενέργειας των μορίων στο σώμα του υγρού διαλύτη και της </a:t>
            </a:r>
            <a:r>
              <a:rPr lang="el-GR" altLang="el-GR" b="1" smtClean="0">
                <a:solidFill>
                  <a:srgbClr val="004A82"/>
                </a:solidFill>
              </a:rPr>
              <a:t>επιφανειακής τάσης </a:t>
            </a:r>
            <a:r>
              <a:rPr lang="el-GR" altLang="el-GR" smtClean="0"/>
              <a:t>της ελεύθερης επιφάνειας αυτού.</a:t>
            </a:r>
          </a:p>
          <a:p>
            <a:pPr>
              <a:lnSpc>
                <a:spcPct val="114000"/>
              </a:lnSpc>
              <a:spcBef>
                <a:spcPts val="1200"/>
              </a:spcBef>
            </a:pPr>
            <a:r>
              <a:rPr lang="el-GR" altLang="el-GR" smtClean="0"/>
              <a:t>Προκειμένου να υπερνικηθούν οι ελκτικές δυνάμεις μεταξύ των μορίων του υγρού προς το εσωτερικό του, πρέπει αυτά να αποκτήσουν επιπλέον ενέργεια. Αυτή η ενέργεια λέγεται </a:t>
            </a:r>
            <a:r>
              <a:rPr lang="el-GR" altLang="el-GR" b="1" smtClean="0">
                <a:solidFill>
                  <a:srgbClr val="004A82"/>
                </a:solidFill>
              </a:rPr>
              <a:t>λανθάνουσα ενέργεια εξάτμισης </a:t>
            </a:r>
            <a:r>
              <a:rPr lang="el-GR" altLang="el-GR" smtClean="0"/>
              <a:t>και η τιμή της είναι ανάλογη με την ελεύθερη ενέργεια της επιφάνειας του υγρού (διαλύτη).</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424630-6DE8-49B8-83C3-F234B41A8D44}"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Λανθάνουσα θερμότητα εξάτμισης</a:t>
            </a:r>
          </a:p>
        </p:txBody>
      </p:sp>
      <p:sp>
        <p:nvSpPr>
          <p:cNvPr id="46082" name="Θέση περιεχομένου 2"/>
          <p:cNvSpPr>
            <a:spLocks noGrp="1"/>
          </p:cNvSpPr>
          <p:nvPr>
            <p:ph idx="1"/>
          </p:nvPr>
        </p:nvSpPr>
        <p:spPr/>
        <p:txBody>
          <a:bodyPr/>
          <a:lstStyle/>
          <a:p>
            <a:pPr>
              <a:lnSpc>
                <a:spcPct val="120000"/>
              </a:lnSpc>
              <a:spcBef>
                <a:spcPts val="1200"/>
              </a:spcBef>
            </a:pPr>
            <a:r>
              <a:rPr lang="el-GR" altLang="el-GR" smtClean="0"/>
              <a:t>Είναι γνωστό, ότι τα </a:t>
            </a:r>
            <a:r>
              <a:rPr lang="el-GR" altLang="el-GR" b="1" smtClean="0">
                <a:solidFill>
                  <a:srgbClr val="004A82"/>
                </a:solidFill>
              </a:rPr>
              <a:t>πτητικά υγρά </a:t>
            </a:r>
            <a:r>
              <a:rPr lang="el-GR" altLang="el-GR" smtClean="0"/>
              <a:t>έχουν μικρή επιφανειακή ελεύθερη ενέργεια, κι επομένως μικρή λανθάνουσα θερμότητα εξάτμισης, οπότε σε θερμοκρασία περιβάλλοντος τα μόριά τους βρίσκουν σχετικά εύκολα επαρκή θερμική ενέργεια για να μετατραπούν σε αέρια. </a:t>
            </a:r>
          </a:p>
          <a:p>
            <a:pPr>
              <a:lnSpc>
                <a:spcPct val="120000"/>
              </a:lnSpc>
              <a:spcBef>
                <a:spcPts val="1200"/>
              </a:spcBef>
            </a:pPr>
            <a:r>
              <a:rPr lang="el-GR" altLang="el-GR" smtClean="0"/>
              <a:t>Το </a:t>
            </a:r>
            <a:r>
              <a:rPr lang="el-GR" altLang="el-GR" b="1" smtClean="0">
                <a:solidFill>
                  <a:srgbClr val="004A82"/>
                </a:solidFill>
              </a:rPr>
              <a:t>σημείο βρασμού </a:t>
            </a:r>
            <a:r>
              <a:rPr lang="el-GR" altLang="el-GR" smtClean="0"/>
              <a:t>ενός υγρού αποτελεί ένα μέτρο της τάσης του να εξατμίζεται, αφού όσο πιο χαμηλό είναι αυτό, τόσο πιο μικρή είναι και η λανθάνουσα θερμότητα εξάτμισης.</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08CA5C2-4646-4F91-96E5-A3ADF1360322}"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a:xfrm>
            <a:off x="0" y="115888"/>
            <a:ext cx="9144000" cy="909637"/>
          </a:xfrm>
        </p:spPr>
        <p:txBody>
          <a:bodyPr/>
          <a:lstStyle/>
          <a:p>
            <a:r>
              <a:rPr lang="el-GR" altLang="el-GR" smtClean="0"/>
              <a:t>Θερμοκρασία (σημείο) βρασμού</a:t>
            </a:r>
          </a:p>
        </p:txBody>
      </p:sp>
      <p:sp>
        <p:nvSpPr>
          <p:cNvPr id="47106" name="2 - Θέση περιεχομένου"/>
          <p:cNvSpPr>
            <a:spLocks noGrp="1"/>
          </p:cNvSpPr>
          <p:nvPr>
            <p:ph idx="1"/>
          </p:nvPr>
        </p:nvSpPr>
        <p:spPr/>
        <p:txBody>
          <a:bodyPr/>
          <a:lstStyle/>
          <a:p>
            <a:r>
              <a:rPr lang="el-GR" altLang="el-GR" b="1" smtClean="0">
                <a:solidFill>
                  <a:srgbClr val="820000"/>
                </a:solidFill>
              </a:rPr>
              <a:t>Σημείωση:</a:t>
            </a:r>
            <a:r>
              <a:rPr lang="el-GR" altLang="el-GR" smtClean="0">
                <a:solidFill>
                  <a:srgbClr val="820000"/>
                </a:solidFill>
              </a:rPr>
              <a:t> </a:t>
            </a:r>
            <a:r>
              <a:rPr lang="el-GR" altLang="el-GR" smtClean="0"/>
              <a:t>Υπενθυμίζεται ότι όταν σε ένα υγρό δίνεται επαρκής θερμική ενέργεια, τότε μόρια του υγρού αρχίζουν να περνούν στην αέρια φάση, φυσαλίδες από όλη τη μάζα του παράγονται, ενώ ατμοί του υγρού διαφεύγουν από την επιφάνειά του στην ατμόσφαιρα. Η θερμοκρασία στην οποία συμβαίνει αυτό το φαινόμενο λέγεται </a:t>
            </a:r>
            <a:r>
              <a:rPr lang="el-GR" altLang="el-GR" b="1" smtClean="0">
                <a:solidFill>
                  <a:srgbClr val="004A82"/>
                </a:solidFill>
              </a:rPr>
              <a:t>θερμοκρασία (σημείο) βρασμού</a:t>
            </a:r>
            <a:r>
              <a:rPr lang="el-GR" altLang="el-GR" smtClean="0"/>
              <a:t> του υγρού. </a:t>
            </a:r>
          </a:p>
          <a:p>
            <a:endParaRPr lang="el-GR" altLang="el-GR" smtClean="0"/>
          </a:p>
        </p:txBody>
      </p:sp>
      <p:sp>
        <p:nvSpPr>
          <p:cNvPr id="47107"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3997A9C-E13B-4145-9D98-BC6771BD955E}"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0" y="115888"/>
            <a:ext cx="9144000" cy="909637"/>
          </a:xfrm>
        </p:spPr>
        <p:txBody>
          <a:bodyPr/>
          <a:lstStyle/>
          <a:p>
            <a:r>
              <a:rPr lang="el-GR" altLang="el-GR" smtClean="0"/>
              <a:t>Διαβροχή </a:t>
            </a:r>
          </a:p>
        </p:txBody>
      </p:sp>
      <p:sp>
        <p:nvSpPr>
          <p:cNvPr id="48130" name="Θέση περιεχομένου 2"/>
          <p:cNvSpPr>
            <a:spLocks noGrp="1"/>
          </p:cNvSpPr>
          <p:nvPr>
            <p:ph idx="1"/>
          </p:nvPr>
        </p:nvSpPr>
        <p:spPr/>
        <p:txBody>
          <a:bodyPr/>
          <a:lstStyle/>
          <a:p>
            <a:pPr>
              <a:lnSpc>
                <a:spcPct val="114000"/>
              </a:lnSpc>
              <a:spcBef>
                <a:spcPts val="1200"/>
              </a:spcBef>
            </a:pPr>
            <a:r>
              <a:rPr lang="el-GR" altLang="el-GR" smtClean="0"/>
              <a:t>Τα υγρά με την μικρότερη επιφανειακή ενέργεια (περισσότερο πτητικά), είναι απαραίτητα ως συστατικά των μελανιών, όταν χρειάζεται </a:t>
            </a:r>
            <a:r>
              <a:rPr lang="el-GR" altLang="el-GR" b="1" smtClean="0">
                <a:solidFill>
                  <a:srgbClr val="004A82"/>
                </a:solidFill>
              </a:rPr>
              <a:t>διαβροχή της επιφάνειας </a:t>
            </a:r>
            <a:r>
              <a:rPr lang="el-GR" altLang="el-GR" smtClean="0"/>
              <a:t>που εκτυπώνεται. </a:t>
            </a:r>
          </a:p>
          <a:p>
            <a:pPr>
              <a:lnSpc>
                <a:spcPct val="114000"/>
              </a:lnSpc>
              <a:spcBef>
                <a:spcPts val="1200"/>
              </a:spcBef>
            </a:pPr>
            <a:r>
              <a:rPr lang="el-GR" altLang="el-GR" b="1" smtClean="0">
                <a:solidFill>
                  <a:srgbClr val="820000"/>
                </a:solidFill>
              </a:rPr>
              <a:t>Γενικά, για να πραγματοποιηθεί η διαβροχή πρέπει το υγρό να έχει χαμηλότερη επιφανειακή τάση από την επιφανειακή ενέργεια της επιφάνειας που θα εκτυπωθεί. </a:t>
            </a:r>
          </a:p>
          <a:p>
            <a:pPr>
              <a:lnSpc>
                <a:spcPct val="114000"/>
              </a:lnSpc>
              <a:spcBef>
                <a:spcPts val="1200"/>
              </a:spcBef>
            </a:pPr>
            <a:r>
              <a:rPr lang="el-GR" altLang="el-GR" smtClean="0"/>
              <a:t>Οπότε, όσο πιο χαμηλή είναι η επιφανειακή τάση του υγρού, τόσο περισσότερα είναι τα υλικά που μπορούν να διαβραχούν, άρα επάνω τους μπορεί να γίνει επιτυχώς η εκτύπωση.</a:t>
            </a:r>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FCD1611-99EF-46BE-B9C2-E2E7635BE375}"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0" y="115888"/>
            <a:ext cx="9144000" cy="909637"/>
          </a:xfrm>
        </p:spPr>
        <p:txBody>
          <a:bodyPr/>
          <a:lstStyle/>
          <a:p>
            <a:r>
              <a:rPr lang="el-GR" altLang="el-GR" smtClean="0"/>
              <a:t>Παράγοντες ξήρανσης με εξάτμιση</a:t>
            </a:r>
          </a:p>
        </p:txBody>
      </p:sp>
      <p:sp>
        <p:nvSpPr>
          <p:cNvPr id="3" name="Θέση περιεχομένου 2"/>
          <p:cNvSpPr>
            <a:spLocks noGrp="1"/>
          </p:cNvSpPr>
          <p:nvPr>
            <p:ph idx="1"/>
          </p:nvPr>
        </p:nvSpPr>
        <p:spPr>
          <a:xfrm>
            <a:off x="457200" y="1196975"/>
            <a:ext cx="8362950" cy="5040313"/>
          </a:xfrm>
        </p:spPr>
        <p:txBody>
          <a:bodyPr>
            <a:normAutofit/>
          </a:bodyPr>
          <a:lstStyle/>
          <a:p>
            <a:pPr marL="0" indent="0">
              <a:lnSpc>
                <a:spcPct val="104000"/>
              </a:lnSpc>
              <a:spcBef>
                <a:spcPts val="1200"/>
              </a:spcBef>
              <a:buFont typeface="Arial" charset="0"/>
              <a:buNone/>
            </a:pPr>
            <a:r>
              <a:rPr lang="el-GR" altLang="el-GR" sz="2200" smtClean="0"/>
              <a:t>Οι σημαντικότεροι </a:t>
            </a:r>
            <a:r>
              <a:rPr lang="el-GR" altLang="el-GR" sz="2200" b="1" smtClean="0"/>
              <a:t>παράγοντες</a:t>
            </a:r>
            <a:r>
              <a:rPr lang="el-GR" altLang="el-GR" sz="2200" smtClean="0"/>
              <a:t> που σχετίζονται με την ξήρανση με εξάτμιση ενός μελανιού είναι:</a:t>
            </a:r>
          </a:p>
          <a:p>
            <a:pPr marL="0" indent="0">
              <a:lnSpc>
                <a:spcPct val="104000"/>
              </a:lnSpc>
              <a:spcBef>
                <a:spcPts val="1200"/>
              </a:spcBef>
            </a:pPr>
            <a:r>
              <a:rPr lang="el-GR" altLang="el-GR" sz="2200" smtClean="0"/>
              <a:t>Το </a:t>
            </a:r>
            <a:r>
              <a:rPr lang="el-GR" altLang="el-GR" sz="2200" b="1" smtClean="0">
                <a:solidFill>
                  <a:srgbClr val="004A82"/>
                </a:solidFill>
              </a:rPr>
              <a:t>σημείο βρασμού (τάση ατμών, πτητικότητα) </a:t>
            </a:r>
            <a:r>
              <a:rPr lang="el-GR" altLang="el-GR" sz="2200" smtClean="0"/>
              <a:t>του υγρού. </a:t>
            </a:r>
          </a:p>
          <a:p>
            <a:pPr marL="0" indent="0">
              <a:lnSpc>
                <a:spcPct val="104000"/>
              </a:lnSpc>
              <a:spcBef>
                <a:spcPts val="1200"/>
              </a:spcBef>
            </a:pPr>
            <a:r>
              <a:rPr lang="el-GR" altLang="el-GR" sz="2200" smtClean="0"/>
              <a:t>Η </a:t>
            </a:r>
            <a:r>
              <a:rPr lang="el-GR" altLang="el-GR" sz="2200" b="1" smtClean="0">
                <a:solidFill>
                  <a:srgbClr val="004A82"/>
                </a:solidFill>
              </a:rPr>
              <a:t>σχετική ταχύτητα εξάτμισης, </a:t>
            </a:r>
            <a:r>
              <a:rPr lang="el-GR" altLang="el-GR" sz="2200" smtClean="0"/>
              <a:t>που ορίζεται ως η ταχύτητα εξάτμισης του εξεταζομένου υγρού σε σύγκριση με ένα πολύ πτητικό υγρό που θέτουμε ως βάση π.χ. τον διαιθυλαιθέρα. </a:t>
            </a:r>
          </a:p>
          <a:p>
            <a:pPr marL="0" indent="0">
              <a:lnSpc>
                <a:spcPct val="104000"/>
              </a:lnSpc>
              <a:spcBef>
                <a:spcPts val="1200"/>
              </a:spcBef>
            </a:pPr>
            <a:r>
              <a:rPr lang="el-GR" altLang="el-GR" sz="2200" smtClean="0"/>
              <a:t>Η </a:t>
            </a:r>
            <a:r>
              <a:rPr lang="el-GR" altLang="el-GR" sz="2200" b="1" smtClean="0">
                <a:solidFill>
                  <a:srgbClr val="004A82"/>
                </a:solidFill>
              </a:rPr>
              <a:t>λανθάνουσα θερμότητα εξάτμισης</a:t>
            </a:r>
            <a:r>
              <a:rPr lang="el-GR" altLang="el-GR" sz="2200" smtClean="0"/>
              <a:t>, δηλαδή η θερμική ενέργεια που χρειάζεται για να μετατραπεί ένας όγκος υγρού σε ατμό. </a:t>
            </a:r>
          </a:p>
          <a:p>
            <a:pPr marL="0" indent="0">
              <a:lnSpc>
                <a:spcPct val="104000"/>
              </a:lnSpc>
              <a:spcBef>
                <a:spcPts val="1200"/>
              </a:spcBef>
            </a:pPr>
            <a:r>
              <a:rPr lang="el-GR" altLang="el-GR" sz="2200" b="1" smtClean="0">
                <a:solidFill>
                  <a:srgbClr val="004A82"/>
                </a:solidFill>
              </a:rPr>
              <a:t>Σημείωση</a:t>
            </a:r>
            <a:r>
              <a:rPr lang="el-GR" altLang="el-GR" sz="2200" smtClean="0"/>
              <a:t>: Η </a:t>
            </a:r>
            <a:r>
              <a:rPr lang="el-GR" altLang="el-GR" sz="2200" b="1" smtClean="0">
                <a:solidFill>
                  <a:srgbClr val="004A82"/>
                </a:solidFill>
              </a:rPr>
              <a:t>μοριακή θερμότητα εξάτμισης </a:t>
            </a:r>
            <a:r>
              <a:rPr lang="el-GR" altLang="el-GR" sz="2200" smtClean="0"/>
              <a:t>μετριέται σε Jmol</a:t>
            </a:r>
            <a:r>
              <a:rPr lang="el-GR" altLang="el-GR" sz="2200" baseline="30000" smtClean="0"/>
              <a:t>-1</a:t>
            </a:r>
            <a:r>
              <a:rPr lang="el-GR" altLang="el-GR" sz="2200" smtClean="0"/>
              <a:t>. </a:t>
            </a:r>
            <a:endParaRPr lang="es-ES" altLang="el-GR" sz="2200" smtClean="0"/>
          </a:p>
          <a:p>
            <a:pPr marL="0" indent="0">
              <a:lnSpc>
                <a:spcPct val="104000"/>
              </a:lnSpc>
              <a:spcBef>
                <a:spcPts val="1200"/>
              </a:spcBef>
            </a:pPr>
            <a:r>
              <a:rPr lang="el-GR" altLang="el-GR" sz="2200" smtClean="0"/>
              <a:t>Η </a:t>
            </a:r>
            <a:r>
              <a:rPr lang="el-GR" altLang="el-GR" sz="2200" b="1" smtClean="0">
                <a:solidFill>
                  <a:srgbClr val="004A82"/>
                </a:solidFill>
              </a:rPr>
              <a:t>ειδική θερμότητα </a:t>
            </a:r>
            <a:r>
              <a:rPr lang="el-GR" altLang="el-GR" sz="2200" smtClean="0"/>
              <a:t>είναι το ποσό της θερμότητας που χρειάζεται ώστε να αυξηθεί κατά 1</a:t>
            </a:r>
            <a:r>
              <a:rPr lang="el-GR" altLang="el-GR" sz="2200" baseline="30000" smtClean="0"/>
              <a:t>ο</a:t>
            </a:r>
            <a:r>
              <a:rPr lang="el-GR" altLang="el-GR" sz="2200" smtClean="0"/>
              <a:t>C </a:t>
            </a:r>
            <a:r>
              <a:rPr lang="en-US" altLang="el-GR" sz="2200" smtClean="0"/>
              <a:t>1g</a:t>
            </a:r>
            <a:r>
              <a:rPr lang="el-GR" altLang="el-GR" sz="2200" smtClean="0"/>
              <a:t> του υγρού </a:t>
            </a:r>
            <a:r>
              <a:rPr lang="es-ES" altLang="el-GR" sz="2200" smtClean="0"/>
              <a:t>(</a:t>
            </a:r>
            <a:r>
              <a:rPr lang="el-GR" altLang="el-GR" sz="2200" smtClean="0"/>
              <a:t>Jg</a:t>
            </a:r>
            <a:r>
              <a:rPr lang="el-GR" altLang="el-GR" sz="2200" baseline="30000" smtClean="0"/>
              <a:t>-1</a:t>
            </a:r>
            <a:r>
              <a:rPr lang="el-GR" altLang="el-GR" sz="2200" smtClean="0"/>
              <a:t>).</a:t>
            </a:r>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EA8EDF5-5A77-4C37-8C16-398E285E2F75}"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Προσφορά θερμικής ενέργειας </a:t>
            </a:r>
            <a:r>
              <a:rPr lang="el-GR" altLang="el-GR" sz="3400" b="0" smtClean="0"/>
              <a:t>1/3</a:t>
            </a:r>
          </a:p>
        </p:txBody>
      </p:sp>
      <p:sp>
        <p:nvSpPr>
          <p:cNvPr id="50178" name="Θέση περιεχομένου 2"/>
          <p:cNvSpPr>
            <a:spLocks noGrp="1"/>
          </p:cNvSpPr>
          <p:nvPr>
            <p:ph idx="1"/>
          </p:nvPr>
        </p:nvSpPr>
        <p:spPr/>
        <p:txBody>
          <a:bodyPr/>
          <a:lstStyle/>
          <a:p>
            <a:pPr>
              <a:lnSpc>
                <a:spcPct val="110000"/>
              </a:lnSpc>
              <a:spcBef>
                <a:spcPts val="1200"/>
              </a:spcBef>
            </a:pPr>
            <a:r>
              <a:rPr lang="el-GR" altLang="el-GR" smtClean="0"/>
              <a:t>Η διαδικασία της εξάτμισης ενισχύεται με προσφορά θερμικής ενέργειας στο στρώμα του μελανιού με διάφορες μεθόδους, όπως:</a:t>
            </a:r>
          </a:p>
          <a:p>
            <a:pPr>
              <a:lnSpc>
                <a:spcPct val="110000"/>
              </a:lnSpc>
              <a:spcBef>
                <a:spcPts val="1200"/>
              </a:spcBef>
              <a:buFont typeface="Courier New" pitchFamily="49" charset="0"/>
              <a:buChar char="o"/>
            </a:pPr>
            <a:r>
              <a:rPr lang="el-GR" altLang="el-GR" b="1" smtClean="0">
                <a:solidFill>
                  <a:srgbClr val="004A82"/>
                </a:solidFill>
              </a:rPr>
              <a:t>Αγωγή.</a:t>
            </a:r>
            <a:r>
              <a:rPr lang="el-GR" altLang="el-GR" b="1" smtClean="0"/>
              <a:t> </a:t>
            </a:r>
            <a:r>
              <a:rPr lang="el-GR" altLang="el-GR" smtClean="0"/>
              <a:t>Η εκτυπωμένη ταινία του χαρτιού περνάει επάνω από θερμαινόμενους κυλίνδρους. Έτσι η θερμότητα πρέπει να μεταδοθεί με αγωγή μέσα από τη μάζα του χαρτιού της εκτυπωμένης επιφάνειας. Στην περίπτωση πλαστικών υλικών συσκευασίας, η θερμοκρασία δεν πρέπει να είναι πολύ υψηλή για να μην καταστραφούν ή να μην συρρικνωθούν.</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A7D5EF2-7857-4D57-8EE3-D1F7DE7012AE}"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mtClean="0"/>
              <a:t>Στόχος της ενότητας αυτής είναι η κατανόηση των μεθόδων ξήρανσης και σκλήρυνσης</a:t>
            </a:r>
            <a:r>
              <a:rPr lang="el-GR" altLang="el-GR" smtClean="0">
                <a:latin typeface="Arial" charset="0"/>
              </a:rPr>
              <a:t> </a:t>
            </a:r>
            <a:r>
              <a:rPr lang="el-GR" altLang="el-GR" smtClean="0"/>
              <a:t>των μελανιών εκτύπωσης και των μηχανισμών τους.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6D59C48-755B-448E-B9A1-29814B9BD354}"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mtClean="0"/>
              <a:t>Προσφορά θερμικής ενέργειας </a:t>
            </a:r>
            <a:r>
              <a:rPr lang="el-GR" altLang="el-GR" sz="3400" b="0" smtClean="0"/>
              <a:t>2/3</a:t>
            </a:r>
            <a:endParaRPr lang="el-GR" altLang="el-GR" sz="4400" smtClean="0"/>
          </a:p>
        </p:txBody>
      </p:sp>
      <p:sp>
        <p:nvSpPr>
          <p:cNvPr id="3" name="Θέση περιεχομένου 2"/>
          <p:cNvSpPr>
            <a:spLocks noGrp="1"/>
          </p:cNvSpPr>
          <p:nvPr>
            <p:ph idx="1"/>
          </p:nvPr>
        </p:nvSpPr>
        <p:spPr>
          <a:xfrm>
            <a:off x="457200" y="1014413"/>
            <a:ext cx="8507413" cy="5524500"/>
          </a:xfrm>
        </p:spPr>
        <p:txBody>
          <a:bodyPr>
            <a:noAutofit/>
          </a:bodyPr>
          <a:lstStyle/>
          <a:p>
            <a:pPr>
              <a:lnSpc>
                <a:spcPct val="114000"/>
              </a:lnSpc>
              <a:spcBef>
                <a:spcPts val="1200"/>
              </a:spcBef>
              <a:buFont typeface="Courier New" pitchFamily="49" charset="0"/>
              <a:buChar char="o"/>
            </a:pPr>
            <a:r>
              <a:rPr lang="el-GR" altLang="el-GR" b="1" smtClean="0">
                <a:solidFill>
                  <a:srgbClr val="004A82"/>
                </a:solidFill>
              </a:rPr>
              <a:t>Μεταφορά. </a:t>
            </a:r>
            <a:r>
              <a:rPr lang="el-GR" altLang="el-GR" smtClean="0"/>
              <a:t>Η ταινία του εκτυπωμένου χαρτιού περνάει ανάμεσα από φυσητήρες, οπότε η θερμική ενέργεια εξατμίζει το υγρό, ενώ η ροή του αέρα απομακρύνει το αέριο από την επιφάνεια του υγρού. Η ταχύτητα εξάτμισης αυξάνει με την χρήση ρεύματος αέρος για την αφαίρεση των αερίων μορίων (</a:t>
            </a:r>
            <a:r>
              <a:rPr lang="el-GR" altLang="el-GR" b="1" smtClean="0">
                <a:solidFill>
                  <a:srgbClr val="004A82"/>
                </a:solidFill>
              </a:rPr>
              <a:t>εξαναγκασμένη εξάτμιση</a:t>
            </a:r>
            <a:r>
              <a:rPr lang="el-GR" altLang="el-GR" smtClean="0"/>
              <a:t>). </a:t>
            </a:r>
          </a:p>
          <a:p>
            <a:pPr>
              <a:lnSpc>
                <a:spcPct val="114000"/>
              </a:lnSpc>
              <a:spcBef>
                <a:spcPts val="1200"/>
              </a:spcBef>
              <a:buFont typeface="Arial" charset="0"/>
              <a:buNone/>
            </a:pPr>
            <a:r>
              <a:rPr lang="el-GR" altLang="el-GR" smtClean="0"/>
              <a:t>     Η τεχνική εφαρμόζεται στην φλεξογραφία και τη βαθυτυπία για μη πορώδη υλικά, αλλά χρησιμοποιούνται ακόμη για κάποια συστήματα μεταξοτυπίας.</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5B433E0-D62F-4C13-B7D2-C04AD33EB35F}" type="slidenum">
              <a:rPr lang="el-GR" altLang="el-GR">
                <a:solidFill>
                  <a:srgbClr val="000000"/>
                </a:solidFill>
              </a:rPr>
              <a:pPr/>
              <a:t>19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0" y="115888"/>
            <a:ext cx="9144000" cy="909637"/>
          </a:xfrm>
        </p:spPr>
        <p:txBody>
          <a:bodyPr/>
          <a:lstStyle/>
          <a:p>
            <a:r>
              <a:rPr lang="el-GR" altLang="el-GR" smtClean="0"/>
              <a:t>Προσφορά θερμικής ενέργειας </a:t>
            </a:r>
            <a:r>
              <a:rPr lang="el-GR" altLang="el-GR" sz="3400" b="0" smtClean="0"/>
              <a:t>3/3</a:t>
            </a:r>
            <a:endParaRPr lang="el-GR" altLang="el-GR" sz="4400" smtClean="0"/>
          </a:p>
        </p:txBody>
      </p:sp>
      <p:sp>
        <p:nvSpPr>
          <p:cNvPr id="3" name="Θέση περιεχομένου 2"/>
          <p:cNvSpPr>
            <a:spLocks noGrp="1"/>
          </p:cNvSpPr>
          <p:nvPr>
            <p:ph idx="1"/>
          </p:nvPr>
        </p:nvSpPr>
        <p:spPr/>
        <p:txBody>
          <a:bodyPr>
            <a:normAutofit/>
          </a:bodyPr>
          <a:lstStyle/>
          <a:p>
            <a:pPr>
              <a:lnSpc>
                <a:spcPct val="110000"/>
              </a:lnSpc>
              <a:spcBef>
                <a:spcPts val="1200"/>
              </a:spcBef>
              <a:buFont typeface="Courier New" pitchFamily="49" charset="0"/>
              <a:buChar char="o"/>
            </a:pPr>
            <a:r>
              <a:rPr lang="el-GR" altLang="el-GR" b="1" smtClean="0">
                <a:solidFill>
                  <a:srgbClr val="004A82"/>
                </a:solidFill>
              </a:rPr>
              <a:t>Ακτινοβολία.</a:t>
            </a:r>
            <a:r>
              <a:rPr lang="el-GR" altLang="el-GR" b="1" smtClean="0"/>
              <a:t> </a:t>
            </a:r>
            <a:r>
              <a:rPr lang="el-GR" altLang="el-GR" smtClean="0"/>
              <a:t>Κατά την ξήρανση με εξάτμιση, η ακτινοβολία που χρησιμοποιείται δεν προκαλεί χημικά φαινόμενα, όπως συμβαίνει με την περίπτωση της υπεριώδους ακτινοβολίας και με την τεχνική σκλήρυνσης μελανιών με ηλεκτρονική ακτίνα. </a:t>
            </a:r>
          </a:p>
          <a:p>
            <a:pPr>
              <a:lnSpc>
                <a:spcPct val="110000"/>
              </a:lnSpc>
              <a:spcBef>
                <a:spcPts val="1200"/>
              </a:spcBef>
              <a:buFont typeface="Arial" charset="0"/>
              <a:buNone/>
            </a:pPr>
            <a:r>
              <a:rPr lang="el-GR" altLang="el-GR" smtClean="0"/>
              <a:t>     Η ακτινοβολία σε αυτή την περίπτωση είναι η </a:t>
            </a:r>
            <a:r>
              <a:rPr lang="el-GR" altLang="el-GR" b="1" smtClean="0">
                <a:solidFill>
                  <a:srgbClr val="004A82"/>
                </a:solidFill>
              </a:rPr>
              <a:t>υπέρυθρη</a:t>
            </a:r>
            <a:r>
              <a:rPr lang="el-GR" altLang="el-GR" smtClean="0"/>
              <a:t>, δηλαδή ακτινοβολία μεγάλου μήκους κύματος (χαμηλής ενέργειας, που δεν είναι αρκετή για να προκαλέσει χημικές αντιδράσεις). Η ενέργεια αυτή, μπορεί να προκαλέσει μόνο </a:t>
            </a:r>
            <a:r>
              <a:rPr lang="el-GR" altLang="el-GR" b="1" smtClean="0">
                <a:solidFill>
                  <a:srgbClr val="004A82"/>
                </a:solidFill>
              </a:rPr>
              <a:t>θέρμανση</a:t>
            </a:r>
            <a:r>
              <a:rPr lang="el-GR" altLang="el-GR" smtClean="0"/>
              <a:t> αν απορροφηθεί από το μέσο από το οποίο διέρχεται. </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A675280-6E2E-4287-BDFF-48771B1356B9}"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0" y="115888"/>
            <a:ext cx="9144000" cy="909637"/>
          </a:xfrm>
        </p:spPr>
        <p:txBody>
          <a:bodyPr/>
          <a:lstStyle/>
          <a:p>
            <a:r>
              <a:rPr lang="el-GR" altLang="el-GR" smtClean="0"/>
              <a:t>Βασικές  έννοιες για την ακτινοβολία</a:t>
            </a:r>
            <a:endParaRPr lang="el-GR" altLang="el-GR" sz="3200" b="0" smtClean="0"/>
          </a:p>
        </p:txBody>
      </p:sp>
      <p:sp>
        <p:nvSpPr>
          <p:cNvPr id="53250" name="Θέση περιεχομένου 2"/>
          <p:cNvSpPr>
            <a:spLocks noGrp="1"/>
          </p:cNvSpPr>
          <p:nvPr>
            <p:ph idx="1"/>
          </p:nvPr>
        </p:nvSpPr>
        <p:spPr/>
        <p:txBody>
          <a:bodyPr/>
          <a:lstStyle/>
          <a:p>
            <a:pPr>
              <a:lnSpc>
                <a:spcPct val="114000"/>
              </a:lnSpc>
              <a:spcBef>
                <a:spcPts val="1200"/>
              </a:spcBef>
            </a:pPr>
            <a:r>
              <a:rPr lang="el-GR" altLang="el-GR" smtClean="0"/>
              <a:t>Στη συνέχεια θα αναφερθούν ορισμένες βασικές έννοιες προκειμένου να γίνει κατανοητοί οι μηχανισμοί της σκλήρυνσης των μελανιών με την επίδραση της ακτινοβολίας.</a:t>
            </a:r>
            <a:endParaRPr lang="el-GR" altLang="el-GR" b="1" smtClean="0">
              <a:solidFill>
                <a:srgbClr val="004A82"/>
              </a:solidFill>
            </a:endParaRPr>
          </a:p>
        </p:txBody>
      </p:sp>
      <p:sp>
        <p:nvSpPr>
          <p:cNvPr id="532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82B2956-6D1F-40A6-8E2A-C88E0A4D52EE}"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0" y="115888"/>
            <a:ext cx="9144000" cy="909637"/>
          </a:xfrm>
        </p:spPr>
        <p:txBody>
          <a:bodyPr/>
          <a:lstStyle/>
          <a:p>
            <a:r>
              <a:rPr lang="el-GR" altLang="el-GR" smtClean="0"/>
              <a:t>Ξήρανση και σκλήρυνση με ακτινοβολία</a:t>
            </a:r>
            <a:endParaRPr lang="el-GR" altLang="el-GR" sz="3200" b="0" smtClean="0"/>
          </a:p>
        </p:txBody>
      </p:sp>
      <p:sp>
        <p:nvSpPr>
          <p:cNvPr id="3" name="Θέση περιεχομένου 2"/>
          <p:cNvSpPr>
            <a:spLocks noGrp="1"/>
          </p:cNvSpPr>
          <p:nvPr>
            <p:ph idx="1"/>
          </p:nvPr>
        </p:nvSpPr>
        <p:spPr/>
        <p:txBody>
          <a:bodyPr>
            <a:normAutofit/>
          </a:bodyPr>
          <a:lstStyle/>
          <a:p>
            <a:pPr>
              <a:lnSpc>
                <a:spcPct val="104000"/>
              </a:lnSpc>
              <a:spcBef>
                <a:spcPts val="1200"/>
              </a:spcBef>
            </a:pPr>
            <a:r>
              <a:rPr lang="el-GR" altLang="el-GR" sz="2200" smtClean="0"/>
              <a:t>Οι καθοριστικοί παράγοντες που επιδρούν στην ξήρανση και σκλήρυνση των μελανιών με ακτινοβολία είναι: α) το ποσόν της </a:t>
            </a:r>
            <a:r>
              <a:rPr lang="el-GR" altLang="el-GR" sz="2200" b="1" smtClean="0">
                <a:solidFill>
                  <a:srgbClr val="004A82"/>
                </a:solidFill>
              </a:rPr>
              <a:t>ενέργειας της ακτινοβολίας </a:t>
            </a:r>
            <a:r>
              <a:rPr lang="el-GR" altLang="el-GR" sz="2200" smtClean="0"/>
              <a:t>και β) η </a:t>
            </a:r>
            <a:r>
              <a:rPr lang="el-GR" altLang="el-GR" sz="2200" b="1" smtClean="0">
                <a:solidFill>
                  <a:srgbClr val="004A82"/>
                </a:solidFill>
              </a:rPr>
              <a:t>ικανότητα απορρόφησης </a:t>
            </a:r>
            <a:r>
              <a:rPr lang="el-GR" altLang="el-GR" sz="2200" smtClean="0"/>
              <a:t>αυτής της ακτινοβολίας από τα συστατικά του μελανιού.</a:t>
            </a:r>
          </a:p>
          <a:p>
            <a:pPr>
              <a:lnSpc>
                <a:spcPct val="104000"/>
              </a:lnSpc>
              <a:spcBef>
                <a:spcPts val="1200"/>
              </a:spcBef>
            </a:pPr>
            <a:r>
              <a:rPr lang="el-GR" altLang="el-GR" sz="2200" smtClean="0"/>
              <a:t>Υπενθυμίζεται ότι η ενέργεια που απορροφάται από τα υλικά σώματα μπορεί</a:t>
            </a:r>
            <a:r>
              <a:rPr lang="en-US" altLang="el-GR" sz="2200" smtClean="0"/>
              <a:t> </a:t>
            </a:r>
            <a:r>
              <a:rPr lang="el-GR" altLang="el-GR" sz="2200" smtClean="0"/>
              <a:t>είτε απλά να μετατραπεί σε θερμική, είτε να προκαλέσει χημικές αντιδράσεις. Υπενθυμίζεται ότι οι ακτινοβολίες με μεγάλο μήκος κύματος (μικρής συχνότητας), όπως οι υπέρυθρες και τα μικροκύματα, μπορούν να παράγουν μόνο θερμότητα, ενώ μόνο οι ακτινοβολίες μικρού μήκους κύματος (μεγάλης συχνότητας) μπορούν να προκαλέσουν χημικές αντιδράσεις. </a:t>
            </a:r>
          </a:p>
          <a:p>
            <a:pPr>
              <a:lnSpc>
                <a:spcPct val="104000"/>
              </a:lnSpc>
              <a:spcBef>
                <a:spcPts val="1200"/>
              </a:spcBef>
            </a:pPr>
            <a:r>
              <a:rPr lang="el-GR" altLang="el-GR" sz="2200" smtClean="0"/>
              <a:t>Για την κατανόηση των σχετικών φαινομένων θα εξηγηθούν η εξίσωση του </a:t>
            </a:r>
            <a:r>
              <a:rPr lang="el-GR" altLang="el-GR" sz="2200" b="1" smtClean="0">
                <a:solidFill>
                  <a:srgbClr val="004A82"/>
                </a:solidFill>
              </a:rPr>
              <a:t>Planck</a:t>
            </a:r>
            <a:r>
              <a:rPr lang="el-GR" altLang="el-GR" sz="2200" smtClean="0"/>
              <a:t> και ο νόμος </a:t>
            </a:r>
            <a:r>
              <a:rPr lang="el-GR" altLang="el-GR" sz="2200" b="1" smtClean="0">
                <a:solidFill>
                  <a:srgbClr val="004A82"/>
                </a:solidFill>
              </a:rPr>
              <a:t>Lambert-Beer.</a:t>
            </a:r>
          </a:p>
        </p:txBody>
      </p:sp>
      <p:sp>
        <p:nvSpPr>
          <p:cNvPr id="542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9FBB342-EFD3-47B0-83C4-36FC8F465645}"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a:xfrm>
            <a:off x="0" y="115888"/>
            <a:ext cx="9144000" cy="909637"/>
          </a:xfrm>
        </p:spPr>
        <p:txBody>
          <a:bodyPr/>
          <a:lstStyle/>
          <a:p>
            <a:r>
              <a:rPr lang="el-GR" altLang="el-GR" smtClean="0"/>
              <a:t>Εξίσωση του Planck</a:t>
            </a:r>
          </a:p>
        </p:txBody>
      </p:sp>
      <p:sp>
        <p:nvSpPr>
          <p:cNvPr id="55298" name="Θέση περιεχομένου 2"/>
          <p:cNvSpPr>
            <a:spLocks noGrp="1"/>
          </p:cNvSpPr>
          <p:nvPr>
            <p:ph idx="1"/>
          </p:nvPr>
        </p:nvSpPr>
        <p:spPr>
          <a:xfrm>
            <a:off x="457200" y="1125538"/>
            <a:ext cx="8229600" cy="5256212"/>
          </a:xfrm>
        </p:spPr>
        <p:txBody>
          <a:bodyPr/>
          <a:lstStyle/>
          <a:p>
            <a:pPr>
              <a:spcBef>
                <a:spcPts val="4200"/>
              </a:spcBef>
            </a:pPr>
            <a:r>
              <a:rPr lang="el-GR" altLang="el-GR" smtClean="0"/>
              <a:t>Το ποσόν της </a:t>
            </a:r>
            <a:r>
              <a:rPr lang="el-GR" altLang="el-GR" b="1" smtClean="0">
                <a:solidFill>
                  <a:srgbClr val="004A82"/>
                </a:solidFill>
              </a:rPr>
              <a:t>ενέργειας των φωτονίων </a:t>
            </a:r>
            <a:r>
              <a:rPr lang="el-GR" altLang="el-GR" smtClean="0"/>
              <a:t>της ακτινοβολίας δίνεται από την εξίσωση του Planck:            </a:t>
            </a:r>
          </a:p>
          <a:p>
            <a:pPr marL="400050" lvl="1" indent="0" algn="ctr">
              <a:spcBef>
                <a:spcPts val="4200"/>
              </a:spcBef>
              <a:buFont typeface="Arial" charset="0"/>
              <a:buNone/>
            </a:pPr>
            <a:r>
              <a:rPr lang="el-GR" altLang="el-GR" sz="3000" b="1" smtClean="0"/>
              <a:t>E=h.f</a:t>
            </a:r>
          </a:p>
          <a:p>
            <a:pPr marL="400050" lvl="1" indent="0">
              <a:spcBef>
                <a:spcPts val="4200"/>
              </a:spcBef>
              <a:buFont typeface="Arial" charset="0"/>
              <a:buNone/>
            </a:pPr>
            <a:r>
              <a:rPr lang="el-GR" altLang="el-GR" smtClean="0"/>
              <a:t>όπου Ε είναι η ενέργεια που έχουν τα φωτόνια με συχνότητα f και h είναι η σταθερά του Planck.</a:t>
            </a:r>
          </a:p>
        </p:txBody>
      </p:sp>
      <p:sp>
        <p:nvSpPr>
          <p:cNvPr id="552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EDF82E2-9EA1-4D12-A8D6-4DC95770BB06}"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a:xfrm>
            <a:off x="0" y="115888"/>
            <a:ext cx="9144000" cy="909637"/>
          </a:xfrm>
        </p:spPr>
        <p:txBody>
          <a:bodyPr/>
          <a:lstStyle/>
          <a:p>
            <a:r>
              <a:rPr lang="el-GR" altLang="el-GR" smtClean="0"/>
              <a:t>Νόμος </a:t>
            </a:r>
            <a:r>
              <a:rPr lang="en-US" altLang="el-GR" smtClean="0"/>
              <a:t>Lambert-Beer</a:t>
            </a:r>
            <a:endParaRPr lang="el-GR" altLang="el-GR" sz="3200" b="0" smtClean="0"/>
          </a:p>
        </p:txBody>
      </p:sp>
      <p:sp>
        <p:nvSpPr>
          <p:cNvPr id="3" name="Θέση περιεχομένου 2"/>
          <p:cNvSpPr>
            <a:spLocks noGrp="1"/>
          </p:cNvSpPr>
          <p:nvPr>
            <p:ph idx="1"/>
          </p:nvPr>
        </p:nvSpPr>
        <p:spPr/>
        <p:txBody>
          <a:bodyPr rtlCol="0">
            <a:normAutofit/>
          </a:bodyPr>
          <a:lstStyle/>
          <a:p>
            <a:pPr fontAlgn="auto">
              <a:lnSpc>
                <a:spcPct val="112000"/>
              </a:lnSpc>
              <a:spcBef>
                <a:spcPts val="3000"/>
              </a:spcBef>
              <a:spcAft>
                <a:spcPts val="0"/>
              </a:spcAft>
              <a:buFont typeface="Arial" pitchFamily="34" charset="0"/>
              <a:buChar char="•"/>
              <a:defRPr/>
            </a:pPr>
            <a:r>
              <a:rPr lang="el-GR" dirty="0"/>
              <a:t>Η σχέση </a:t>
            </a:r>
            <a:r>
              <a:rPr lang="el-GR" dirty="0" smtClean="0"/>
              <a:t>μεταξύ της απορρόφησης του </a:t>
            </a:r>
            <a:r>
              <a:rPr lang="el-GR" dirty="0"/>
              <a:t>φωτός και </a:t>
            </a:r>
            <a:r>
              <a:rPr lang="el-GR" dirty="0" smtClean="0"/>
              <a:t>της έντασης της προσπίπτουσας και της εξερχόμενης ακτινοβολίας δίνεται </a:t>
            </a:r>
            <a:r>
              <a:rPr lang="el-GR" dirty="0"/>
              <a:t>από τον </a:t>
            </a:r>
            <a:r>
              <a:rPr lang="el-GR" b="1" dirty="0" smtClean="0">
                <a:solidFill>
                  <a:srgbClr val="004A82"/>
                </a:solidFill>
              </a:rPr>
              <a:t>νόμο </a:t>
            </a:r>
            <a:r>
              <a:rPr lang="el-GR" b="1" dirty="0" err="1">
                <a:solidFill>
                  <a:srgbClr val="004A82"/>
                </a:solidFill>
              </a:rPr>
              <a:t>Lambert</a:t>
            </a:r>
            <a:r>
              <a:rPr lang="el-GR" b="1" dirty="0">
                <a:solidFill>
                  <a:srgbClr val="004A82"/>
                </a:solidFill>
              </a:rPr>
              <a:t>-</a:t>
            </a:r>
            <a:r>
              <a:rPr lang="el-GR" b="1" dirty="0" err="1">
                <a:solidFill>
                  <a:srgbClr val="004A82"/>
                </a:solidFill>
              </a:rPr>
              <a:t>Beer</a:t>
            </a:r>
            <a:r>
              <a:rPr lang="el-GR" dirty="0"/>
              <a:t>: </a:t>
            </a:r>
          </a:p>
          <a:p>
            <a:pPr marL="0" indent="0" algn="ctr" fontAlgn="auto">
              <a:lnSpc>
                <a:spcPct val="112000"/>
              </a:lnSpc>
              <a:spcBef>
                <a:spcPts val="3000"/>
              </a:spcBef>
              <a:spcAft>
                <a:spcPts val="0"/>
              </a:spcAft>
              <a:buFont typeface="Arial" pitchFamily="34" charset="0"/>
              <a:buNone/>
              <a:defRPr/>
            </a:pPr>
            <a:r>
              <a:rPr lang="el-GR" sz="2800" b="1" dirty="0"/>
              <a:t>   Α = </a:t>
            </a:r>
            <a:r>
              <a:rPr lang="el-GR" sz="2800" b="1" dirty="0" err="1"/>
              <a:t>log</a:t>
            </a:r>
            <a:r>
              <a:rPr lang="el-GR" sz="2800" b="1" dirty="0"/>
              <a:t> Ι/</a:t>
            </a:r>
            <a:r>
              <a:rPr lang="el-GR" sz="2800" b="1" dirty="0" err="1"/>
              <a:t>Ι</a:t>
            </a:r>
            <a:r>
              <a:rPr lang="el-GR" sz="2800" b="1" baseline="-25000" dirty="0" err="1"/>
              <a:t>ο</a:t>
            </a:r>
            <a:r>
              <a:rPr lang="el-GR" sz="2800" b="1" dirty="0"/>
              <a:t>,</a:t>
            </a:r>
          </a:p>
          <a:p>
            <a:pPr marL="457200" lvl="1" indent="0" fontAlgn="auto">
              <a:lnSpc>
                <a:spcPct val="112000"/>
              </a:lnSpc>
              <a:spcBef>
                <a:spcPts val="3000"/>
              </a:spcBef>
              <a:spcAft>
                <a:spcPts val="0"/>
              </a:spcAft>
              <a:buFont typeface="Arial" pitchFamily="34" charset="0"/>
              <a:buNone/>
              <a:defRPr/>
            </a:pPr>
            <a:r>
              <a:rPr lang="el-GR" dirty="0" smtClean="0"/>
              <a:t>όπου </a:t>
            </a:r>
            <a:r>
              <a:rPr lang="el-GR" dirty="0"/>
              <a:t>Α είναι η απορρόφηση φωτός σε </a:t>
            </a:r>
            <a:r>
              <a:rPr lang="el-GR" dirty="0" smtClean="0"/>
              <a:t>ένα ορισμένο μήκος κύματος </a:t>
            </a:r>
            <a:r>
              <a:rPr lang="el-GR" dirty="0"/>
              <a:t>λ, </a:t>
            </a:r>
            <a:r>
              <a:rPr lang="el-GR" dirty="0" err="1" smtClean="0"/>
              <a:t>Ι</a:t>
            </a:r>
            <a:r>
              <a:rPr lang="el-GR" baseline="-25000" dirty="0" err="1"/>
              <a:t>ο</a:t>
            </a:r>
            <a:r>
              <a:rPr lang="el-GR" dirty="0" smtClean="0"/>
              <a:t> </a:t>
            </a:r>
            <a:r>
              <a:rPr lang="el-GR" dirty="0"/>
              <a:t>είναι η ένταση της προσπίπτουσας ακτινοβολίας και Ι είναι η ένταση </a:t>
            </a:r>
            <a:r>
              <a:rPr lang="el-GR" dirty="0" smtClean="0"/>
              <a:t>της εξερχόμενης ακτινοβολίας.</a:t>
            </a:r>
            <a:endParaRPr lang="el-GR" dirty="0"/>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12B77DB-1236-4FD8-96A2-A49B066E12F8}"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Τίτλος 1"/>
          <p:cNvSpPr>
            <a:spLocks noGrp="1"/>
          </p:cNvSpPr>
          <p:nvPr>
            <p:ph type="title"/>
          </p:nvPr>
        </p:nvSpPr>
        <p:spPr>
          <a:xfrm>
            <a:off x="0" y="115888"/>
            <a:ext cx="9144000" cy="909637"/>
          </a:xfrm>
        </p:spPr>
        <p:txBody>
          <a:bodyPr/>
          <a:lstStyle/>
          <a:p>
            <a:r>
              <a:rPr lang="el-GR" altLang="el-GR" smtClean="0"/>
              <a:t>Περιοχές ηλεκτρομαγνητικού φάσματος</a:t>
            </a:r>
          </a:p>
        </p:txBody>
      </p:sp>
      <p:graphicFrame>
        <p:nvGraphicFramePr>
          <p:cNvPr id="57396" name="Group 52"/>
          <p:cNvGraphicFramePr>
            <a:graphicFrameLocks noGrp="1"/>
          </p:cNvGraphicFramePr>
          <p:nvPr/>
        </p:nvGraphicFramePr>
        <p:xfrm>
          <a:off x="2030413" y="1268413"/>
          <a:ext cx="4845050" cy="5327652"/>
        </p:xfrm>
        <a:graphic>
          <a:graphicData uri="http://schemas.openxmlformats.org/drawingml/2006/table">
            <a:tbl>
              <a:tblPr/>
              <a:tblGrid>
                <a:gridCol w="1614487"/>
                <a:gridCol w="1616075"/>
                <a:gridCol w="1614488"/>
              </a:tblGrid>
              <a:tr h="598488">
                <a:tc gridSpan="3">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hMerge="1">
                  <a:txBody>
                    <a:bodyPr/>
                    <a:lstStyle/>
                    <a:p>
                      <a:endParaRPr lang="el-GR"/>
                    </a:p>
                  </a:txBody>
                  <a:tcPr/>
                </a:tc>
                <a:tc hMerge="1">
                  <a:txBody>
                    <a:bodyPr/>
                    <a:lstStyle/>
                    <a:p>
                      <a:endParaRPr lang="el-GR"/>
                    </a:p>
                  </a:txBody>
                  <a:tcPr/>
                </a:tc>
              </a:tr>
              <a:tr h="309563">
                <a:tc gridSpan="3">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chemeClr val="tx1"/>
                          </a:solidFill>
                          <a:effectLst/>
                          <a:latin typeface="Calibri" pitchFamily="34" charset="0"/>
                        </a:rPr>
                        <a:t>Περιοχές του ηλεκτρομαγνητικού φάσματος</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tc hMerge="1">
                  <a:txBody>
                    <a:bodyPr/>
                    <a:lstStyle/>
                    <a:p>
                      <a:endParaRPr lang="el-GR"/>
                    </a:p>
                  </a:txBody>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chemeClr val="tx1"/>
                          </a:solidFill>
                          <a:effectLst/>
                          <a:latin typeface="Calibri" pitchFamily="34" charset="0"/>
                        </a:rPr>
                        <a:t>Περιοχή του φάσματος</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chemeClr val="tx1"/>
                          </a:solidFill>
                          <a:effectLst/>
                          <a:latin typeface="Calibri" pitchFamily="34" charset="0"/>
                        </a:rPr>
                        <a:t>Περιοχή συχνοτήτων</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chemeClr val="tx1"/>
                          </a:solidFill>
                          <a:effectLst/>
                          <a:latin typeface="Calibri" pitchFamily="34" charset="0"/>
                        </a:rPr>
                        <a:t>Ενέργεια φωτονίων</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2F2F2"/>
                    </a:solidFill>
                  </a:tcPr>
                </a:tc>
              </a:tr>
              <a:tr h="3095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3" tooltip="Ραδιοκύματα"/>
                        </a:rPr>
                        <a:t>Ραδιοκύματα</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chemeClr val="tx1"/>
                          </a:solidFill>
                          <a:effectLst/>
                          <a:latin typeface="Calibri" pitchFamily="34" charset="0"/>
                        </a:rPr>
                        <a:t>0-300 </a:t>
                      </a:r>
                      <a:r>
                        <a:rPr kumimoji="0" lang="el-GR" altLang="el-GR" sz="1500" b="0" i="0" u="none" strike="noStrike" cap="none" normalizeH="0" baseline="0" smtClean="0">
                          <a:ln>
                            <a:noFill/>
                          </a:ln>
                          <a:solidFill>
                            <a:srgbClr val="0B0080"/>
                          </a:solidFill>
                          <a:effectLst/>
                          <a:latin typeface="Calibri" pitchFamily="34" charset="0"/>
                          <a:hlinkClick r:id="rId4" tooltip="Χερτζ"/>
                        </a:rPr>
                        <a:t>ΜΗ</a:t>
                      </a:r>
                      <a:r>
                        <a:rPr kumimoji="0" lang="en-US" altLang="el-GR" sz="1500" b="0" i="0" u="none" strike="noStrike" cap="none" normalizeH="0" baseline="0" smtClean="0">
                          <a:ln>
                            <a:noFill/>
                          </a:ln>
                          <a:solidFill>
                            <a:srgbClr val="0B0080"/>
                          </a:solidFill>
                          <a:effectLst/>
                          <a:latin typeface="Calibri" pitchFamily="34" charset="0"/>
                          <a:hlinkClick r:id="rId4" tooltip="Χερτζ"/>
                        </a:rPr>
                        <a:t>z</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0-10</a:t>
                      </a:r>
                      <a:r>
                        <a:rPr kumimoji="0" lang="en-US" altLang="el-GR" sz="1500" b="0" i="0" u="none" strike="noStrike" cap="none" normalizeH="0" baseline="30000" smtClean="0">
                          <a:ln>
                            <a:noFill/>
                          </a:ln>
                          <a:solidFill>
                            <a:schemeClr val="tx1"/>
                          </a:solidFill>
                          <a:effectLst/>
                          <a:latin typeface="Calibri" pitchFamily="34" charset="0"/>
                        </a:rPr>
                        <a:t>-6</a:t>
                      </a:r>
                      <a:r>
                        <a:rPr kumimoji="0" lang="en-US" altLang="el-GR" sz="1500" b="0" i="0" u="none" strike="noStrike" cap="none" normalizeH="0" baseline="0" smtClean="0">
                          <a:ln>
                            <a:noFill/>
                          </a:ln>
                          <a:solidFill>
                            <a:schemeClr val="tx1"/>
                          </a:solidFill>
                          <a:effectLst/>
                          <a:latin typeface="Calibri" pitchFamily="34" charset="0"/>
                        </a:rPr>
                        <a:t> </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6" tooltip="Μικροκύματα"/>
                        </a:rPr>
                        <a:t>Μικροκύματα</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300 </a:t>
                      </a:r>
                      <a:r>
                        <a:rPr kumimoji="0" lang="en-US" altLang="el-GR" sz="1500" b="0" i="0" u="none" strike="noStrike" cap="none" normalizeH="0" baseline="0" smtClean="0">
                          <a:ln>
                            <a:noFill/>
                          </a:ln>
                          <a:solidFill>
                            <a:srgbClr val="0B0080"/>
                          </a:solidFill>
                          <a:effectLst/>
                          <a:latin typeface="Calibri" pitchFamily="34" charset="0"/>
                          <a:hlinkClick r:id="rId4" tooltip="Χερτζ"/>
                        </a:rPr>
                        <a:t>MHz</a:t>
                      </a:r>
                      <a:r>
                        <a:rPr kumimoji="0" lang="en-US" altLang="el-GR" sz="1500" b="0" i="0" u="none" strike="noStrike" cap="none" normalizeH="0" baseline="0" smtClean="0">
                          <a:ln>
                            <a:noFill/>
                          </a:ln>
                          <a:solidFill>
                            <a:schemeClr val="tx1"/>
                          </a:solidFill>
                          <a:effectLst/>
                          <a:latin typeface="Calibri" pitchFamily="34" charset="0"/>
                        </a:rPr>
                        <a:t> - 300</a:t>
                      </a:r>
                      <a:r>
                        <a:rPr kumimoji="0" lang="en-US" altLang="el-GR" sz="1500" b="0" i="0" u="none" strike="noStrike" cap="none" normalizeH="0" baseline="0" smtClean="0">
                          <a:ln>
                            <a:noFill/>
                          </a:ln>
                          <a:solidFill>
                            <a:srgbClr val="0B0080"/>
                          </a:solidFill>
                          <a:effectLst/>
                          <a:latin typeface="Calibri" pitchFamily="34" charset="0"/>
                          <a:hlinkClick r:id="rId4" tooltip="Χερτζ"/>
                        </a:rPr>
                        <a:t>GHz</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10</a:t>
                      </a:r>
                      <a:r>
                        <a:rPr kumimoji="0" lang="en-US" altLang="el-GR" sz="1500" b="0" i="0" u="none" strike="noStrike" cap="none" normalizeH="0" baseline="30000" smtClean="0">
                          <a:ln>
                            <a:noFill/>
                          </a:ln>
                          <a:solidFill>
                            <a:schemeClr val="tx1"/>
                          </a:solidFill>
                          <a:effectLst/>
                          <a:latin typeface="Calibri" pitchFamily="34" charset="0"/>
                        </a:rPr>
                        <a:t>-6</a:t>
                      </a:r>
                      <a:r>
                        <a:rPr kumimoji="0" lang="en-US" altLang="el-GR" sz="1500" b="0" i="0" u="none" strike="noStrike" cap="none" normalizeH="0" baseline="0" smtClean="0">
                          <a:ln>
                            <a:noFill/>
                          </a:ln>
                          <a:solidFill>
                            <a:schemeClr val="tx1"/>
                          </a:solidFill>
                          <a:effectLst/>
                          <a:latin typeface="Calibri" pitchFamily="34" charset="0"/>
                        </a:rPr>
                        <a:t> - 10</a:t>
                      </a:r>
                      <a:r>
                        <a:rPr kumimoji="0" lang="en-US" altLang="el-GR" sz="1500" b="0" i="0" u="none" strike="noStrike" cap="none" normalizeH="0" baseline="30000" smtClean="0">
                          <a:ln>
                            <a:noFill/>
                          </a:ln>
                          <a:solidFill>
                            <a:schemeClr val="tx1"/>
                          </a:solidFill>
                          <a:effectLst/>
                          <a:latin typeface="Calibri" pitchFamily="34" charset="0"/>
                        </a:rPr>
                        <a:t>-3</a:t>
                      </a:r>
                      <a:r>
                        <a:rPr kumimoji="0" lang="en-US" altLang="el-GR" sz="1500" b="0" i="0" u="none" strike="noStrike" cap="none" normalizeH="0" baseline="0" smtClean="0">
                          <a:ln>
                            <a:noFill/>
                          </a:ln>
                          <a:solidFill>
                            <a:schemeClr val="tx1"/>
                          </a:solidFill>
                          <a:effectLst/>
                          <a:latin typeface="Calibri" pitchFamily="34" charset="0"/>
                        </a:rPr>
                        <a:t> </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7" tooltip="Υπέρυθρη ακτινοβολία"/>
                        </a:rPr>
                        <a:t>υπέρυθρη ακτινοβολία</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300</a:t>
                      </a:r>
                      <a:r>
                        <a:rPr kumimoji="0" lang="en-US" altLang="el-GR" sz="1500" b="0" i="0" u="none" strike="noStrike" cap="none" normalizeH="0" baseline="0" smtClean="0">
                          <a:ln>
                            <a:noFill/>
                          </a:ln>
                          <a:solidFill>
                            <a:srgbClr val="0B0080"/>
                          </a:solidFill>
                          <a:effectLst/>
                          <a:latin typeface="Calibri" pitchFamily="34" charset="0"/>
                          <a:hlinkClick r:id="rId4" tooltip="Χερτζ"/>
                        </a:rPr>
                        <a:t>GHz</a:t>
                      </a:r>
                      <a:r>
                        <a:rPr kumimoji="0" lang="en-US" altLang="el-GR" sz="1500" b="0" i="0" u="none" strike="noStrike" cap="none" normalizeH="0" baseline="0" smtClean="0">
                          <a:ln>
                            <a:noFill/>
                          </a:ln>
                          <a:solidFill>
                            <a:schemeClr val="tx1"/>
                          </a:solidFill>
                          <a:effectLst/>
                          <a:latin typeface="Calibri" pitchFamily="34" charset="0"/>
                        </a:rPr>
                        <a:t> - 400</a:t>
                      </a:r>
                      <a:r>
                        <a:rPr kumimoji="0" lang="en-US" altLang="el-GR" sz="1500" b="0" i="0" u="none" strike="noStrike" cap="none" normalizeH="0" baseline="0" smtClean="0">
                          <a:ln>
                            <a:noFill/>
                          </a:ln>
                          <a:solidFill>
                            <a:srgbClr val="0B0080"/>
                          </a:solidFill>
                          <a:effectLst/>
                          <a:latin typeface="Calibri" pitchFamily="34" charset="0"/>
                          <a:hlinkClick r:id="rId4" tooltip="Χερτζ"/>
                        </a:rPr>
                        <a:t>THz</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10</a:t>
                      </a:r>
                      <a:r>
                        <a:rPr kumimoji="0" lang="en-US" altLang="el-GR" sz="1500" b="0" i="0" u="none" strike="noStrike" cap="none" normalizeH="0" baseline="30000" smtClean="0">
                          <a:ln>
                            <a:noFill/>
                          </a:ln>
                          <a:solidFill>
                            <a:schemeClr val="tx1"/>
                          </a:solidFill>
                          <a:effectLst/>
                          <a:latin typeface="Calibri" pitchFamily="34" charset="0"/>
                        </a:rPr>
                        <a:t>-3</a:t>
                      </a:r>
                      <a:r>
                        <a:rPr kumimoji="0" lang="en-US" altLang="el-GR" sz="1500" b="0" i="0" u="none" strike="noStrike" cap="none" normalizeH="0" baseline="0" smtClean="0">
                          <a:ln>
                            <a:noFill/>
                          </a:ln>
                          <a:solidFill>
                            <a:schemeClr val="tx1"/>
                          </a:solidFill>
                          <a:effectLst/>
                          <a:latin typeface="Calibri" pitchFamily="34" charset="0"/>
                        </a:rPr>
                        <a:t> - 1,6</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8" tooltip="Ορατή ακτινοβολία"/>
                        </a:rPr>
                        <a:t>ορατή ακτινοβολία</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400-800</a:t>
                      </a:r>
                      <a:r>
                        <a:rPr kumimoji="0" lang="en-US" altLang="el-GR" sz="1500" b="0" i="0" u="none" strike="noStrike" cap="none" normalizeH="0" baseline="0" smtClean="0">
                          <a:ln>
                            <a:noFill/>
                          </a:ln>
                          <a:solidFill>
                            <a:srgbClr val="0B0080"/>
                          </a:solidFill>
                          <a:effectLst/>
                          <a:latin typeface="Calibri" pitchFamily="34" charset="0"/>
                          <a:hlinkClick r:id="rId4" tooltip="Χερτζ"/>
                        </a:rPr>
                        <a:t>THz</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1,6 - 3,2 </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9" tooltip="Υπεριώδης ακτινοβολία"/>
                        </a:rPr>
                        <a:t>υπεριώδης ακτινοβολία</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800</a:t>
                      </a:r>
                      <a:r>
                        <a:rPr kumimoji="0" lang="en-US" altLang="el-GR" sz="1500" b="0" i="0" u="none" strike="noStrike" cap="none" normalizeH="0" baseline="0" smtClean="0">
                          <a:ln>
                            <a:noFill/>
                          </a:ln>
                          <a:solidFill>
                            <a:srgbClr val="0B0080"/>
                          </a:solidFill>
                          <a:effectLst/>
                          <a:latin typeface="Calibri" pitchFamily="34" charset="0"/>
                          <a:hlinkClick r:id="rId4" tooltip="Χερτζ"/>
                        </a:rPr>
                        <a:t>THz</a:t>
                      </a:r>
                      <a:r>
                        <a:rPr kumimoji="0" lang="en-US" altLang="el-GR" sz="1500" b="0" i="0" u="none" strike="noStrike" cap="none" normalizeH="0" baseline="0" smtClean="0">
                          <a:ln>
                            <a:noFill/>
                          </a:ln>
                          <a:solidFill>
                            <a:schemeClr val="tx1"/>
                          </a:solidFill>
                          <a:effectLst/>
                          <a:latin typeface="Calibri" pitchFamily="34" charset="0"/>
                        </a:rPr>
                        <a:t> - 3 ·10 </a:t>
                      </a:r>
                      <a:r>
                        <a:rPr kumimoji="0" lang="en-US" altLang="el-GR" sz="1500" b="0" i="0" u="none" strike="noStrike" cap="none" normalizeH="0" baseline="30000" smtClean="0">
                          <a:ln>
                            <a:noFill/>
                          </a:ln>
                          <a:solidFill>
                            <a:schemeClr val="tx1"/>
                          </a:solidFill>
                          <a:effectLst/>
                          <a:latin typeface="Calibri" pitchFamily="34" charset="0"/>
                        </a:rPr>
                        <a:t>17</a:t>
                      </a:r>
                      <a:r>
                        <a:rPr kumimoji="0" lang="en-US" altLang="el-GR" sz="1500" b="0" i="0" u="none" strike="noStrike" cap="none" normalizeH="0" baseline="0" smtClean="0">
                          <a:ln>
                            <a:noFill/>
                          </a:ln>
                          <a:solidFill>
                            <a:srgbClr val="0B0080"/>
                          </a:solidFill>
                          <a:effectLst/>
                          <a:latin typeface="Calibri" pitchFamily="34" charset="0"/>
                          <a:hlinkClick r:id="rId4" tooltip="Χερτζ"/>
                        </a:rPr>
                        <a:t>Hz</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3</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r>
                        <a:rPr kumimoji="0" lang="en-US" altLang="el-GR" sz="1500" b="0" i="0" u="none" strike="noStrike" cap="none" normalizeH="0" baseline="0" smtClean="0">
                          <a:ln>
                            <a:noFill/>
                          </a:ln>
                          <a:solidFill>
                            <a:schemeClr val="tx1"/>
                          </a:solidFill>
                          <a:effectLst/>
                          <a:latin typeface="Calibri" pitchFamily="34" charset="0"/>
                        </a:rPr>
                        <a:t> - 2000</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10" tooltip="Ακτίνες Χ"/>
                        </a:rPr>
                        <a:t>ακτίνες Χ</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l-GR" sz="1500" b="0" i="0" u="none" strike="noStrike" cap="none" normalizeH="0" baseline="0" smtClean="0">
                          <a:ln>
                            <a:noFill/>
                          </a:ln>
                          <a:solidFill>
                            <a:schemeClr val="tx1"/>
                          </a:solidFill>
                          <a:effectLst/>
                          <a:latin typeface="Calibri" pitchFamily="34" charset="0"/>
                        </a:rPr>
                        <a:t>3· 10 </a:t>
                      </a:r>
                      <a:r>
                        <a:rPr kumimoji="0" lang="de-DE" altLang="el-GR" sz="1500" b="0" i="0" u="none" strike="noStrike" cap="none" normalizeH="0" baseline="30000" smtClean="0">
                          <a:ln>
                            <a:noFill/>
                          </a:ln>
                          <a:solidFill>
                            <a:schemeClr val="tx1"/>
                          </a:solidFill>
                          <a:effectLst/>
                          <a:latin typeface="Calibri" pitchFamily="34" charset="0"/>
                        </a:rPr>
                        <a:t>17</a:t>
                      </a:r>
                      <a:r>
                        <a:rPr kumimoji="0" lang="de-DE" altLang="el-GR" sz="1500" b="0" i="0" u="none" strike="noStrike" cap="none" normalizeH="0" baseline="0" smtClean="0">
                          <a:ln>
                            <a:noFill/>
                          </a:ln>
                          <a:solidFill>
                            <a:srgbClr val="0B0080"/>
                          </a:solidFill>
                          <a:effectLst/>
                          <a:latin typeface="Calibri" pitchFamily="34" charset="0"/>
                          <a:hlinkClick r:id="rId4" tooltip="Χερτζ"/>
                        </a:rPr>
                        <a:t>Hz</a:t>
                      </a:r>
                      <a:r>
                        <a:rPr kumimoji="0" lang="de-DE" altLang="el-GR" sz="1500" b="0" i="0" u="none" strike="noStrike" cap="none" normalizeH="0" baseline="0" smtClean="0">
                          <a:ln>
                            <a:noFill/>
                          </a:ln>
                          <a:solidFill>
                            <a:schemeClr val="tx1"/>
                          </a:solidFill>
                          <a:effectLst/>
                          <a:latin typeface="Calibri" pitchFamily="34" charset="0"/>
                        </a:rPr>
                        <a:t> - 5· 10 </a:t>
                      </a:r>
                      <a:r>
                        <a:rPr kumimoji="0" lang="de-DE" altLang="el-GR" sz="1500" b="0" i="0" u="none" strike="noStrike" cap="none" normalizeH="0" baseline="30000" smtClean="0">
                          <a:ln>
                            <a:noFill/>
                          </a:ln>
                          <a:solidFill>
                            <a:schemeClr val="tx1"/>
                          </a:solidFill>
                          <a:effectLst/>
                          <a:latin typeface="Calibri" pitchFamily="34" charset="0"/>
                        </a:rPr>
                        <a:t>19</a:t>
                      </a:r>
                      <a:r>
                        <a:rPr kumimoji="0" lang="de-DE" altLang="el-GR" sz="1500" b="0" i="0" u="none" strike="noStrike" cap="none" normalizeH="0" baseline="0" smtClean="0">
                          <a:ln>
                            <a:noFill/>
                          </a:ln>
                          <a:solidFill>
                            <a:schemeClr val="tx1"/>
                          </a:solidFill>
                          <a:effectLst/>
                          <a:latin typeface="Calibri" pitchFamily="34" charset="0"/>
                        </a:rPr>
                        <a:t> </a:t>
                      </a:r>
                      <a:r>
                        <a:rPr kumimoji="0" lang="de-DE" altLang="el-GR" sz="1500" b="0" i="0" u="none" strike="noStrike" cap="none" normalizeH="0" baseline="0" smtClean="0">
                          <a:ln>
                            <a:noFill/>
                          </a:ln>
                          <a:solidFill>
                            <a:srgbClr val="0B0080"/>
                          </a:solidFill>
                          <a:effectLst/>
                          <a:latin typeface="Calibri" pitchFamily="34" charset="0"/>
                          <a:hlinkClick r:id="rId4" tooltip="Χερτζ"/>
                        </a:rPr>
                        <a:t>Hz</a:t>
                      </a:r>
                      <a:endParaRPr kumimoji="0" lang="de-DE"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1200 </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r>
                        <a:rPr kumimoji="0" lang="en-US" altLang="el-GR" sz="1500" b="0" i="0" u="none" strike="noStrike" cap="none" normalizeH="0" baseline="0" smtClean="0">
                          <a:ln>
                            <a:noFill/>
                          </a:ln>
                          <a:solidFill>
                            <a:schemeClr val="tx1"/>
                          </a:solidFill>
                          <a:effectLst/>
                          <a:latin typeface="Calibri" pitchFamily="34" charset="0"/>
                        </a:rPr>
                        <a:t> - 2,4 ·10 </a:t>
                      </a:r>
                      <a:r>
                        <a:rPr kumimoji="0" lang="en-US" altLang="el-GR" sz="1500" b="0" i="0" u="none" strike="noStrike" cap="none" normalizeH="0" baseline="30000" smtClean="0">
                          <a:ln>
                            <a:noFill/>
                          </a:ln>
                          <a:solidFill>
                            <a:schemeClr val="tx1"/>
                          </a:solidFill>
                          <a:effectLst/>
                          <a:latin typeface="Calibri" pitchFamily="34" charset="0"/>
                        </a:rPr>
                        <a:t>5</a:t>
                      </a:r>
                      <a:r>
                        <a:rPr kumimoji="0" lang="en-US" altLang="el-GR" sz="1500" b="0" i="0" u="none" strike="noStrike" cap="none" normalizeH="0" baseline="0" smtClean="0">
                          <a:ln>
                            <a:noFill/>
                          </a:ln>
                          <a:solidFill>
                            <a:schemeClr val="tx1"/>
                          </a:solidFill>
                          <a:effectLst/>
                          <a:latin typeface="Calibri" pitchFamily="34" charset="0"/>
                        </a:rPr>
                        <a:t> </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5429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11" tooltip="Ακτίνες γ"/>
                        </a:rPr>
                        <a:t>ακτίνες γ</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l-GR" sz="1500" b="0" i="0" u="none" strike="noStrike" cap="none" normalizeH="0" baseline="0" smtClean="0">
                          <a:ln>
                            <a:noFill/>
                          </a:ln>
                          <a:solidFill>
                            <a:schemeClr val="tx1"/>
                          </a:solidFill>
                          <a:effectLst/>
                          <a:latin typeface="Calibri" pitchFamily="34" charset="0"/>
                        </a:rPr>
                        <a:t>5 ·10 </a:t>
                      </a:r>
                      <a:r>
                        <a:rPr kumimoji="0" lang="de-DE" altLang="el-GR" sz="1500" b="0" i="0" u="none" strike="noStrike" cap="none" normalizeH="0" baseline="30000" smtClean="0">
                          <a:ln>
                            <a:noFill/>
                          </a:ln>
                          <a:solidFill>
                            <a:schemeClr val="tx1"/>
                          </a:solidFill>
                          <a:effectLst/>
                          <a:latin typeface="Calibri" pitchFamily="34" charset="0"/>
                        </a:rPr>
                        <a:t>19</a:t>
                      </a:r>
                      <a:r>
                        <a:rPr kumimoji="0" lang="de-DE" altLang="el-GR" sz="1500" b="0" i="0" u="none" strike="noStrike" cap="none" normalizeH="0" baseline="0" smtClean="0">
                          <a:ln>
                            <a:noFill/>
                          </a:ln>
                          <a:solidFill>
                            <a:srgbClr val="0B0080"/>
                          </a:solidFill>
                          <a:effectLst/>
                          <a:latin typeface="Calibri" pitchFamily="34" charset="0"/>
                          <a:hlinkClick r:id="rId4" tooltip="Χερτζ"/>
                        </a:rPr>
                        <a:t>Hz</a:t>
                      </a:r>
                      <a:r>
                        <a:rPr kumimoji="0" lang="de-DE" altLang="el-GR" sz="1500" b="0" i="0" u="none" strike="noStrike" cap="none" normalizeH="0" baseline="0" smtClean="0">
                          <a:ln>
                            <a:noFill/>
                          </a:ln>
                          <a:solidFill>
                            <a:schemeClr val="tx1"/>
                          </a:solidFill>
                          <a:effectLst/>
                          <a:latin typeface="Calibri" pitchFamily="34" charset="0"/>
                        </a:rPr>
                        <a:t> - 3· 10 </a:t>
                      </a:r>
                      <a:r>
                        <a:rPr kumimoji="0" lang="de-DE" altLang="el-GR" sz="1500" b="0" i="0" u="none" strike="noStrike" cap="none" normalizeH="0" baseline="30000" smtClean="0">
                          <a:ln>
                            <a:noFill/>
                          </a:ln>
                          <a:solidFill>
                            <a:schemeClr val="tx1"/>
                          </a:solidFill>
                          <a:effectLst/>
                          <a:latin typeface="Calibri" pitchFamily="34" charset="0"/>
                        </a:rPr>
                        <a:t>22</a:t>
                      </a:r>
                      <a:r>
                        <a:rPr kumimoji="0" lang="de-DE" altLang="el-GR" sz="1500" b="0" i="0" u="none" strike="noStrike" cap="none" normalizeH="0" baseline="0" smtClean="0">
                          <a:ln>
                            <a:noFill/>
                          </a:ln>
                          <a:solidFill>
                            <a:srgbClr val="0B0080"/>
                          </a:solidFill>
                          <a:effectLst/>
                          <a:latin typeface="Calibri" pitchFamily="34" charset="0"/>
                          <a:hlinkClick r:id="rId4" tooltip="Χερτζ"/>
                        </a:rPr>
                        <a:t>Hz</a:t>
                      </a:r>
                      <a:endParaRPr kumimoji="0" lang="de-DE"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10 </a:t>
                      </a:r>
                      <a:r>
                        <a:rPr kumimoji="0" lang="en-US" altLang="el-GR" sz="1500" b="0" i="0" u="none" strike="noStrike" cap="none" normalizeH="0" baseline="30000" smtClean="0">
                          <a:ln>
                            <a:noFill/>
                          </a:ln>
                          <a:solidFill>
                            <a:schemeClr val="tx1"/>
                          </a:solidFill>
                          <a:effectLst/>
                          <a:latin typeface="Calibri" pitchFamily="34" charset="0"/>
                        </a:rPr>
                        <a:t>5</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r>
                        <a:rPr kumimoji="0" lang="en-US" altLang="el-GR" sz="1500" b="0" i="0" u="none" strike="noStrike" cap="none" normalizeH="0" baseline="0" smtClean="0">
                          <a:ln>
                            <a:noFill/>
                          </a:ln>
                          <a:solidFill>
                            <a:schemeClr val="tx1"/>
                          </a:solidFill>
                          <a:effectLst/>
                          <a:latin typeface="Calibri" pitchFamily="34" charset="0"/>
                        </a:rPr>
                        <a:t> - 10 </a:t>
                      </a:r>
                      <a:r>
                        <a:rPr kumimoji="0" lang="en-US" altLang="el-GR" sz="1500" b="0" i="0" u="none" strike="noStrike" cap="none" normalizeH="0" baseline="30000" smtClean="0">
                          <a:ln>
                            <a:noFill/>
                          </a:ln>
                          <a:solidFill>
                            <a:schemeClr val="tx1"/>
                          </a:solidFill>
                          <a:effectLst/>
                          <a:latin typeface="Calibri" pitchFamily="34" charset="0"/>
                        </a:rPr>
                        <a:t>7</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endParaRPr kumimoji="0" lang="en-US"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r h="30956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B0080"/>
                          </a:solidFill>
                          <a:effectLst/>
                          <a:latin typeface="Calibri" pitchFamily="34" charset="0"/>
                          <a:hlinkClick r:id="rId12" tooltip="Κοσμικές ακτίνες"/>
                        </a:rPr>
                        <a:t>Κοσμικές ακτίνες</a:t>
                      </a:r>
                      <a:endParaRPr kumimoji="0" lang="el-GR" altLang="el-GR" sz="1500" b="0" i="0" u="none" strike="noStrike" cap="none" normalizeH="0" baseline="0" smtClean="0">
                        <a:ln>
                          <a:noFill/>
                        </a:ln>
                        <a:solidFill>
                          <a:schemeClr val="tx1"/>
                        </a:solidFill>
                        <a:effectLst/>
                        <a:latin typeface="Calibri" pitchFamily="34" charset="0"/>
                      </a:endParaRP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3 ·10 </a:t>
                      </a:r>
                      <a:r>
                        <a:rPr kumimoji="0" lang="en-US" altLang="el-GR" sz="1500" b="0" i="0" u="none" strike="noStrike" cap="none" normalizeH="0" baseline="30000" smtClean="0">
                          <a:ln>
                            <a:noFill/>
                          </a:ln>
                          <a:solidFill>
                            <a:schemeClr val="tx1"/>
                          </a:solidFill>
                          <a:effectLst/>
                          <a:latin typeface="Calibri" pitchFamily="34" charset="0"/>
                        </a:rPr>
                        <a:t>22</a:t>
                      </a:r>
                      <a:r>
                        <a:rPr kumimoji="0" lang="en-US" altLang="el-GR" sz="1500" b="0" i="0" u="none" strike="noStrike" cap="none" normalizeH="0" baseline="0" smtClean="0">
                          <a:ln>
                            <a:noFill/>
                          </a:ln>
                          <a:solidFill>
                            <a:srgbClr val="0B0080"/>
                          </a:solidFill>
                          <a:effectLst/>
                          <a:latin typeface="Calibri" pitchFamily="34" charset="0"/>
                          <a:hlinkClick r:id="rId4" tooltip="Χερτζ"/>
                        </a:rPr>
                        <a:t>Hz</a:t>
                      </a:r>
                      <a:r>
                        <a:rPr kumimoji="0" lang="en-US" altLang="el-GR" sz="1500" b="0" i="0" u="none" strike="noStrike" cap="none" normalizeH="0" baseline="0" smtClean="0">
                          <a:ln>
                            <a:noFill/>
                          </a:ln>
                          <a:solidFill>
                            <a:schemeClr val="tx1"/>
                          </a:solidFill>
                          <a:effectLst/>
                          <a:latin typeface="Calibri" pitchFamily="34" charset="0"/>
                        </a:rPr>
                        <a:t> -</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1500" b="0" i="0" u="none" strike="noStrike" cap="none" normalizeH="0" baseline="0" smtClean="0">
                          <a:ln>
                            <a:noFill/>
                          </a:ln>
                          <a:solidFill>
                            <a:schemeClr val="tx1"/>
                          </a:solidFill>
                          <a:effectLst/>
                          <a:latin typeface="Calibri" pitchFamily="34" charset="0"/>
                        </a:rPr>
                        <a:t>10 </a:t>
                      </a:r>
                      <a:r>
                        <a:rPr kumimoji="0" lang="en-US" altLang="el-GR" sz="1500" b="0" i="0" u="none" strike="noStrike" cap="none" normalizeH="0" baseline="30000" smtClean="0">
                          <a:ln>
                            <a:noFill/>
                          </a:ln>
                          <a:solidFill>
                            <a:schemeClr val="tx1"/>
                          </a:solidFill>
                          <a:effectLst/>
                          <a:latin typeface="Calibri" pitchFamily="34" charset="0"/>
                        </a:rPr>
                        <a:t>7</a:t>
                      </a:r>
                      <a:r>
                        <a:rPr kumimoji="0" lang="en-US" altLang="el-GR" sz="1500" b="0" i="0" u="none" strike="noStrike" cap="none" normalizeH="0" baseline="0" smtClean="0">
                          <a:ln>
                            <a:noFill/>
                          </a:ln>
                          <a:solidFill>
                            <a:srgbClr val="0B0080"/>
                          </a:solidFill>
                          <a:effectLst/>
                          <a:latin typeface="Calibri" pitchFamily="34" charset="0"/>
                          <a:hlinkClick r:id="rId5" tooltip="Ηλεκτρονιοβόλτ"/>
                        </a:rPr>
                        <a:t>eV</a:t>
                      </a:r>
                      <a:r>
                        <a:rPr kumimoji="0" lang="en-US" altLang="el-GR" sz="1500" b="0" i="0" u="none" strike="noStrike" cap="none" normalizeH="0" baseline="0" smtClean="0">
                          <a:ln>
                            <a:noFill/>
                          </a:ln>
                          <a:solidFill>
                            <a:schemeClr val="tx1"/>
                          </a:solidFill>
                          <a:effectLst/>
                          <a:latin typeface="Calibri" pitchFamily="34" charset="0"/>
                        </a:rPr>
                        <a:t> -</a:t>
                      </a:r>
                    </a:p>
                  </a:txBody>
                  <a:tcPr marL="77543" marR="77543" marT="38772" marB="38772" anchor="ctr" horzOverflow="overflow">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pic>
        <p:nvPicPr>
          <p:cNvPr id="57393" name="Picture 2" descr="EM Spectrum Properties edit frequency.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2688" y="1268413"/>
            <a:ext cx="3990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94" name="Ορθογώνιο 2"/>
          <p:cNvSpPr>
            <a:spLocks noChangeArrowheads="1"/>
          </p:cNvSpPr>
          <p:nvPr/>
        </p:nvSpPr>
        <p:spPr bwMode="auto">
          <a:xfrm>
            <a:off x="3536950" y="6581775"/>
            <a:ext cx="182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l-GR" altLang="el-GR" sz="1200">
                <a:solidFill>
                  <a:srgbClr val="000000"/>
                </a:solidFill>
                <a:latin typeface="Calibri" pitchFamily="34" charset="0"/>
                <a:hlinkClick r:id="rId14"/>
              </a:rPr>
              <a:t>Ηλεκτρομαγνητικό φάσμα</a:t>
            </a:r>
            <a:endParaRPr lang="el-GR" altLang="el-GR" sz="1200">
              <a:solidFill>
                <a:srgbClr val="000000"/>
              </a:solidFill>
              <a:latin typeface="Calibri" pitchFamily="34" charset="0"/>
            </a:endParaRPr>
          </a:p>
        </p:txBody>
      </p:sp>
      <p:sp>
        <p:nvSpPr>
          <p:cNvPr id="573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96C1B9A-591D-46A8-8F71-98CAB6E77D19}"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Τίτλος 1"/>
          <p:cNvSpPr>
            <a:spLocks noGrp="1"/>
          </p:cNvSpPr>
          <p:nvPr>
            <p:ph type="title"/>
          </p:nvPr>
        </p:nvSpPr>
        <p:spPr>
          <a:xfrm>
            <a:off x="0" y="115888"/>
            <a:ext cx="9144000" cy="909637"/>
          </a:xfrm>
        </p:spPr>
        <p:txBody>
          <a:bodyPr/>
          <a:lstStyle/>
          <a:p>
            <a:r>
              <a:rPr lang="el-GR" altLang="el-GR" smtClean="0"/>
              <a:t>Ηλεκτρομαγνητικό φάσμα</a:t>
            </a:r>
          </a:p>
        </p:txBody>
      </p:sp>
      <p:sp>
        <p:nvSpPr>
          <p:cNvPr id="59395" name="Θέση περιεχομένου 2"/>
          <p:cNvSpPr>
            <a:spLocks noGrp="1"/>
          </p:cNvSpPr>
          <p:nvPr>
            <p:ph idx="1"/>
          </p:nvPr>
        </p:nvSpPr>
        <p:spPr/>
        <p:txBody>
          <a:bodyPr/>
          <a:lstStyle/>
          <a:p>
            <a:r>
              <a:rPr lang="el-GR" altLang="el-GR" smtClean="0"/>
              <a:t>Για συστήματα μελανιών που σκληραίνουν με ακτινοβολία, οι αντίστοιχες περιοχές απορρόφησης είναι: </a:t>
            </a:r>
          </a:p>
        </p:txBody>
      </p:sp>
      <p:graphicFrame>
        <p:nvGraphicFramePr>
          <p:cNvPr id="5" name="Πίνακας 4"/>
          <p:cNvGraphicFramePr>
            <a:graphicFrameLocks noGrp="1"/>
          </p:cNvGraphicFramePr>
          <p:nvPr/>
        </p:nvGraphicFramePr>
        <p:xfrm>
          <a:off x="1524000" y="2492375"/>
          <a:ext cx="6096000" cy="2500314"/>
        </p:xfrm>
        <a:graphic>
          <a:graphicData uri="http://schemas.openxmlformats.org/drawingml/2006/table">
            <a:tbl>
              <a:tblPr firstRow="1" bandRow="1">
                <a:tableStyleId>{5C22544A-7EE6-4342-B048-85BDC9FD1C3A}</a:tableStyleId>
              </a:tblPr>
              <a:tblGrid>
                <a:gridCol w="3048000"/>
                <a:gridCol w="3048000"/>
              </a:tblGrid>
              <a:tr h="518358">
                <a:tc>
                  <a:txBody>
                    <a:bodyPr/>
                    <a:lstStyle/>
                    <a:p>
                      <a:r>
                        <a:rPr lang="el-GR" sz="2800" b="0" dirty="0" smtClean="0">
                          <a:solidFill>
                            <a:schemeClr val="tx1"/>
                          </a:solidFill>
                        </a:rPr>
                        <a:t>Υπεριώδες - </a:t>
                      </a:r>
                      <a:r>
                        <a:rPr lang="en-US" sz="2800" b="0" dirty="0" smtClean="0">
                          <a:solidFill>
                            <a:schemeClr val="tx1"/>
                          </a:solidFill>
                        </a:rPr>
                        <a:t>UV</a:t>
                      </a:r>
                      <a:endParaRPr lang="el-GR" sz="2800" b="0" dirty="0">
                        <a:solidFill>
                          <a:schemeClr val="tx1"/>
                        </a:solidFill>
                      </a:endParaRPr>
                    </a:p>
                  </a:txBody>
                  <a:tcPr marT="45737" marB="45737">
                    <a:solidFill>
                      <a:schemeClr val="accent1">
                        <a:lumMod val="20000"/>
                        <a:lumOff val="80000"/>
                      </a:schemeClr>
                    </a:solidFill>
                  </a:tcPr>
                </a:tc>
                <a:tc>
                  <a:txBody>
                    <a:bodyPr/>
                    <a:lstStyle/>
                    <a:p>
                      <a:r>
                        <a:rPr lang="el-GR" sz="2800" b="0" dirty="0" smtClean="0">
                          <a:solidFill>
                            <a:schemeClr val="tx1"/>
                          </a:solidFill>
                        </a:rPr>
                        <a:t>λ=190-380 </a:t>
                      </a:r>
                      <a:r>
                        <a:rPr lang="en-US" sz="2800" b="0" dirty="0" smtClean="0">
                          <a:solidFill>
                            <a:schemeClr val="tx1"/>
                          </a:solidFill>
                        </a:rPr>
                        <a:t>nm</a:t>
                      </a:r>
                      <a:endParaRPr lang="el-GR" sz="2800" b="0" dirty="0">
                        <a:solidFill>
                          <a:schemeClr val="tx1"/>
                        </a:solidFill>
                      </a:endParaRPr>
                    </a:p>
                  </a:txBody>
                  <a:tcPr marT="45737" marB="45737">
                    <a:solidFill>
                      <a:schemeClr val="accent1">
                        <a:lumMod val="20000"/>
                        <a:lumOff val="80000"/>
                      </a:schemeClr>
                    </a:solidFill>
                  </a:tcPr>
                </a:tc>
              </a:tr>
              <a:tr h="518358">
                <a:tc>
                  <a:txBody>
                    <a:bodyPr/>
                    <a:lstStyle/>
                    <a:p>
                      <a:r>
                        <a:rPr lang="el-GR" sz="2800" dirty="0" smtClean="0"/>
                        <a:t>Ορατό - </a:t>
                      </a:r>
                      <a:r>
                        <a:rPr lang="el-GR" sz="2800" dirty="0" err="1" smtClean="0"/>
                        <a:t>Vis</a:t>
                      </a:r>
                      <a:r>
                        <a:rPr lang="el-GR" sz="2800" dirty="0" smtClean="0"/>
                        <a:t> </a:t>
                      </a:r>
                      <a:endParaRPr lang="el-GR" sz="2800" dirty="0"/>
                    </a:p>
                  </a:txBody>
                  <a:tcPr marT="45737" marB="45737">
                    <a:solidFill>
                      <a:schemeClr val="accent1">
                        <a:lumMod val="20000"/>
                        <a:lumOff val="80000"/>
                      </a:schemeClr>
                    </a:solidFill>
                  </a:tcPr>
                </a:tc>
                <a:tc>
                  <a:txBody>
                    <a:bodyPr/>
                    <a:lstStyle/>
                    <a:p>
                      <a:r>
                        <a:rPr lang="el-GR" sz="2800" dirty="0" smtClean="0"/>
                        <a:t>λ=380-780 </a:t>
                      </a:r>
                      <a:r>
                        <a:rPr lang="el-GR" sz="2800" dirty="0" err="1" smtClean="0"/>
                        <a:t>nm</a:t>
                      </a:r>
                      <a:endParaRPr lang="el-GR" sz="2800" dirty="0"/>
                    </a:p>
                  </a:txBody>
                  <a:tcPr marT="45737" marB="45737">
                    <a:solidFill>
                      <a:schemeClr val="accent1">
                        <a:lumMod val="20000"/>
                        <a:lumOff val="80000"/>
                      </a:schemeClr>
                    </a:solidFill>
                  </a:tcPr>
                </a:tc>
              </a:tr>
              <a:tr h="518358">
                <a:tc>
                  <a:txBody>
                    <a:bodyPr/>
                    <a:lstStyle/>
                    <a:p>
                      <a:r>
                        <a:rPr lang="el-GR" sz="2800" dirty="0" smtClean="0"/>
                        <a:t>IR </a:t>
                      </a:r>
                      <a:endParaRPr lang="el-GR" sz="2800" dirty="0"/>
                    </a:p>
                  </a:txBody>
                  <a:tcPr marT="45737" marB="45737">
                    <a:solidFill>
                      <a:schemeClr val="accent1">
                        <a:lumMod val="20000"/>
                        <a:lumOff val="80000"/>
                      </a:schemeClr>
                    </a:solidFill>
                  </a:tcPr>
                </a:tc>
                <a:tc>
                  <a:txBody>
                    <a:bodyPr/>
                    <a:lstStyle/>
                    <a:p>
                      <a:r>
                        <a:rPr lang="el-GR" sz="2800" dirty="0" smtClean="0"/>
                        <a:t>λ=780nm-1 mm</a:t>
                      </a:r>
                      <a:endParaRPr lang="el-GR" sz="2800" dirty="0"/>
                    </a:p>
                  </a:txBody>
                  <a:tcPr marT="45737" marB="45737">
                    <a:solidFill>
                      <a:schemeClr val="accent1">
                        <a:lumMod val="20000"/>
                        <a:lumOff val="80000"/>
                      </a:schemeClr>
                    </a:solidFill>
                  </a:tcPr>
                </a:tc>
              </a:tr>
              <a:tr h="945240">
                <a:tc>
                  <a:txBody>
                    <a:bodyPr/>
                    <a:lstStyle/>
                    <a:p>
                      <a:r>
                        <a:rPr lang="el-GR" sz="2800" dirty="0" smtClean="0"/>
                        <a:t>Μικροκύματα (ραντάρ) </a:t>
                      </a:r>
                      <a:endParaRPr lang="el-GR" sz="2800" dirty="0"/>
                    </a:p>
                  </a:txBody>
                  <a:tcPr marT="45737" marB="45737">
                    <a:solidFill>
                      <a:schemeClr val="accent1">
                        <a:lumMod val="20000"/>
                        <a:lumOff val="80000"/>
                      </a:schemeClr>
                    </a:solidFill>
                  </a:tcPr>
                </a:tc>
                <a:tc>
                  <a:txBody>
                    <a:bodyPr/>
                    <a:lstStyle/>
                    <a:p>
                      <a:r>
                        <a:rPr lang="el-GR" sz="2800" dirty="0" smtClean="0"/>
                        <a:t>λ=1 mm-1m</a:t>
                      </a:r>
                      <a:endParaRPr lang="el-GR" sz="2800" dirty="0"/>
                    </a:p>
                  </a:txBody>
                  <a:tcPr marT="45737" marB="45737">
                    <a:solidFill>
                      <a:schemeClr val="accent1">
                        <a:lumMod val="20000"/>
                        <a:lumOff val="80000"/>
                      </a:schemeClr>
                    </a:solidFill>
                  </a:tcPr>
                </a:tc>
              </a:tr>
            </a:tbl>
          </a:graphicData>
        </a:graphic>
      </p:graphicFrame>
      <p:sp>
        <p:nvSpPr>
          <p:cNvPr id="5941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CE36682-2519-44BE-A14C-42861828777C}"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smtClean="0"/>
              <a:t>Ξήρανση με υπέρυθρη </a:t>
            </a:r>
            <a:r>
              <a:rPr lang="el-GR" sz="4400" dirty="0"/>
              <a:t>ακτινοβολία (IR</a:t>
            </a:r>
            <a:r>
              <a:rPr lang="el-GR" sz="4400" dirty="0" smtClean="0"/>
              <a:t>) </a:t>
            </a:r>
            <a:endParaRPr lang="el-GR" sz="3600" b="0" dirty="0"/>
          </a:p>
        </p:txBody>
      </p:sp>
      <p:sp>
        <p:nvSpPr>
          <p:cNvPr id="60418" name="Θέση περιεχομένου 2"/>
          <p:cNvSpPr>
            <a:spLocks noGrp="1"/>
          </p:cNvSpPr>
          <p:nvPr>
            <p:ph idx="1"/>
          </p:nvPr>
        </p:nvSpPr>
        <p:spPr>
          <a:xfrm>
            <a:off x="457200" y="1341438"/>
            <a:ext cx="8229600" cy="4895850"/>
          </a:xfrm>
        </p:spPr>
        <p:txBody>
          <a:bodyPr/>
          <a:lstStyle/>
          <a:p>
            <a:pPr>
              <a:lnSpc>
                <a:spcPct val="114000"/>
              </a:lnSpc>
              <a:spcBef>
                <a:spcPts val="1200"/>
              </a:spcBef>
            </a:pPr>
            <a:r>
              <a:rPr lang="el-GR" altLang="el-GR" smtClean="0"/>
              <a:t>Εξαιτίας της </a:t>
            </a:r>
            <a:r>
              <a:rPr lang="el-GR" altLang="el-GR" b="1" smtClean="0">
                <a:solidFill>
                  <a:srgbClr val="004A82"/>
                </a:solidFill>
              </a:rPr>
              <a:t>υπέρυθρης ακτινοβολίας (780 nm - 1 mm) </a:t>
            </a:r>
            <a:r>
              <a:rPr lang="el-GR" altLang="el-GR" smtClean="0"/>
              <a:t>τα άτομα μέσα στα μόρια δονούνται αλλά μόνο θερμαίνονται, καθώς η ενέργεια που απορροφάται είναι ανεπαρκής για να τα διασπάσει οπότε, </a:t>
            </a:r>
            <a:r>
              <a:rPr lang="el-GR" altLang="el-GR" b="1" smtClean="0">
                <a:solidFill>
                  <a:srgbClr val="004A82"/>
                </a:solidFill>
              </a:rPr>
              <a:t>ο μηχανισμός ξήρανσης με IR θεωρείται φυσικός και όχι χημικός</a:t>
            </a:r>
            <a:r>
              <a:rPr lang="el-GR" altLang="el-GR" smtClean="0"/>
              <a:t>. </a:t>
            </a:r>
          </a:p>
          <a:p>
            <a:pPr>
              <a:lnSpc>
                <a:spcPct val="120000"/>
              </a:lnSpc>
              <a:spcBef>
                <a:spcPts val="1200"/>
              </a:spcBef>
            </a:pPr>
            <a:r>
              <a:rPr lang="el-GR" altLang="el-GR" smtClean="0"/>
              <a:t>Η εξήγηση είναι ότι η θερμότητα που απορροφάται ελαττώνει το ιξώδες των μελανιών, οπότε επιταχύνει την απορρόφησή τους από το πορώδες υπόστρωμα του εντύπου. Ταυτόχρονα όμως μπορεί να αυξηθεί και η ταχύτητα του οξειδωτικού πολυμερισμού. </a:t>
            </a:r>
          </a:p>
          <a:p>
            <a:pPr>
              <a:lnSpc>
                <a:spcPct val="114000"/>
              </a:lnSpc>
              <a:spcBef>
                <a:spcPts val="1200"/>
              </a:spcBef>
            </a:pPr>
            <a:endParaRPr lang="el-GR" altLang="el-GR" smtClean="0"/>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D45370B-67C7-4D24-96B1-8B174AEA88F7}" type="slidenum">
              <a:rPr lang="el-GR" altLang="el-GR">
                <a:solidFill>
                  <a:srgbClr val="000000"/>
                </a:solidFill>
              </a:rPr>
              <a:pPr/>
              <a:t>27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0" y="115888"/>
            <a:ext cx="9144000" cy="909637"/>
          </a:xfrm>
        </p:spPr>
        <p:txBody>
          <a:bodyPr/>
          <a:lstStyle/>
          <a:p>
            <a:r>
              <a:rPr lang="el-GR" altLang="el-GR" smtClean="0"/>
              <a:t>Μικροκύματα</a:t>
            </a:r>
            <a:endParaRPr lang="el-GR" altLang="el-GR" sz="3200" b="0" smtClean="0"/>
          </a:p>
        </p:txBody>
      </p:sp>
      <p:sp>
        <p:nvSpPr>
          <p:cNvPr id="61442" name="Θέση περιεχομένου 2"/>
          <p:cNvSpPr>
            <a:spLocks noGrp="1"/>
          </p:cNvSpPr>
          <p:nvPr>
            <p:ph idx="1"/>
          </p:nvPr>
        </p:nvSpPr>
        <p:spPr/>
        <p:txBody>
          <a:bodyPr/>
          <a:lstStyle/>
          <a:p>
            <a:pPr>
              <a:lnSpc>
                <a:spcPct val="110000"/>
              </a:lnSpc>
              <a:spcBef>
                <a:spcPts val="1200"/>
              </a:spcBef>
            </a:pPr>
            <a:r>
              <a:rPr lang="el-GR" altLang="el-GR" smtClean="0"/>
              <a:t>Τα </a:t>
            </a:r>
            <a:r>
              <a:rPr lang="el-GR" altLang="el-GR" b="1" smtClean="0">
                <a:solidFill>
                  <a:srgbClr val="004A82"/>
                </a:solidFill>
              </a:rPr>
              <a:t>μικροκύματα</a:t>
            </a:r>
            <a:r>
              <a:rPr lang="el-GR" altLang="el-GR" smtClean="0"/>
              <a:t> είναι ηλεκτρομαγνητικά κύματα με μήκος κύματος από 1 mm μέχρι 1 m, οπότε όπως φαίνεται και από την εξίσωση του Planck είναι χαμηλότερης ενέργειας από το ορατό φως. </a:t>
            </a:r>
          </a:p>
          <a:p>
            <a:pPr>
              <a:spcBef>
                <a:spcPts val="600"/>
              </a:spcBef>
            </a:pPr>
            <a:r>
              <a:rPr lang="el-GR" altLang="el-GR" smtClean="0"/>
              <a:t>Τα </a:t>
            </a:r>
            <a:r>
              <a:rPr lang="el-GR" altLang="el-GR" b="1" smtClean="0">
                <a:solidFill>
                  <a:srgbClr val="004A82"/>
                </a:solidFill>
              </a:rPr>
              <a:t>μικροκύματα</a:t>
            </a:r>
            <a:r>
              <a:rPr lang="el-GR" altLang="el-GR" smtClean="0"/>
              <a:t> αντιδρούν με τα υλικά με το ηλεκτρικό πεδίο που προκαλεί παλμικές δονήσεις σε πολικά μόρια (ανομοιόμορφα κατανεμημένο ηλεκτρικό φορτίο), οπότε η εναλλαγή της φοράς του πεδίου έχει σαν αποτέλεσμα την παλμική κίνηση των μορίων, προκαλείται τριβή των μορίων με συνέπεια την αύξηση της θερμοκρασίας τους.</a:t>
            </a:r>
            <a:r>
              <a:rPr lang="el-GR" altLang="el-GR" sz="2200" smtClean="0"/>
              <a:t> </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E2B4507-96E9-4B2E-A290-EB688B5A7760}" type="slidenum">
              <a:rPr lang="el-GR" altLang="el-GR">
                <a:solidFill>
                  <a:srgbClr val="000000"/>
                </a:solidFill>
              </a:rPr>
              <a:pPr/>
              <a:t>28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Μηχανισμοί ξήρανσης</a:t>
            </a:r>
          </a:p>
        </p:txBody>
      </p:sp>
      <p:sp>
        <p:nvSpPr>
          <p:cNvPr id="29698" name="Θέση περιεχομένου 2"/>
          <p:cNvSpPr>
            <a:spLocks noGrp="1"/>
          </p:cNvSpPr>
          <p:nvPr>
            <p:ph idx="1"/>
          </p:nvPr>
        </p:nvSpPr>
        <p:spPr>
          <a:xfrm>
            <a:off x="457200" y="1412875"/>
            <a:ext cx="8229600" cy="4824413"/>
          </a:xfrm>
        </p:spPr>
        <p:txBody>
          <a:bodyPr/>
          <a:lstStyle/>
          <a:p>
            <a:pPr>
              <a:lnSpc>
                <a:spcPct val="150000"/>
              </a:lnSpc>
            </a:pPr>
            <a:r>
              <a:rPr lang="el-GR" altLang="el-GR" smtClean="0"/>
              <a:t>Οι μηχανισμοί ξήρανσης /σκλήρυνσης των μελανιών εκτύπωσης μπορούν να εξηγηθούν με βάση την </a:t>
            </a:r>
            <a:r>
              <a:rPr lang="el-GR" altLang="el-GR" b="1" smtClean="0">
                <a:solidFill>
                  <a:srgbClr val="004A82"/>
                </a:solidFill>
              </a:rPr>
              <a:t>φυσική</a:t>
            </a:r>
            <a:r>
              <a:rPr lang="el-GR" altLang="el-GR" smtClean="0"/>
              <a:t> και </a:t>
            </a:r>
            <a:r>
              <a:rPr lang="el-GR" altLang="el-GR" b="1" smtClean="0">
                <a:solidFill>
                  <a:srgbClr val="004A82"/>
                </a:solidFill>
              </a:rPr>
              <a:t>χημική </a:t>
            </a:r>
            <a:r>
              <a:rPr lang="el-GR" altLang="el-GR" smtClean="0"/>
              <a:t>μέθοδο, ενώ υπάρχουν και </a:t>
            </a:r>
            <a:r>
              <a:rPr lang="el-GR" altLang="el-GR" b="1" smtClean="0">
                <a:solidFill>
                  <a:srgbClr val="004A82"/>
                </a:solidFill>
              </a:rPr>
              <a:t>συνδυασμοί</a:t>
            </a:r>
            <a:r>
              <a:rPr lang="el-GR" altLang="el-GR" smtClean="0"/>
              <a:t> αυτών, όπως συμβαίνει στην περίπτωση των </a:t>
            </a:r>
            <a:r>
              <a:rPr lang="el-GR" altLang="el-GR" b="1" smtClean="0">
                <a:solidFill>
                  <a:srgbClr val="004A82"/>
                </a:solidFill>
              </a:rPr>
              <a:t>ταχυστέγνωτων</a:t>
            </a:r>
            <a:r>
              <a:rPr lang="el-GR" altLang="el-GR" smtClean="0"/>
              <a:t> μελανιών.</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94B1D76-FA4E-4971-B250-74F2A5581FE4}"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a:xfrm>
            <a:off x="0" y="115888"/>
            <a:ext cx="9144000" cy="909637"/>
          </a:xfrm>
        </p:spPr>
        <p:txBody>
          <a:bodyPr/>
          <a:lstStyle/>
          <a:p>
            <a:r>
              <a:rPr lang="el-GR" altLang="el-GR" smtClean="0"/>
              <a:t>Ξήρανση με μικροκύματα</a:t>
            </a:r>
          </a:p>
        </p:txBody>
      </p:sp>
      <p:sp>
        <p:nvSpPr>
          <p:cNvPr id="62466" name="Θέση περιεχομένου 2"/>
          <p:cNvSpPr>
            <a:spLocks noGrp="1"/>
          </p:cNvSpPr>
          <p:nvPr>
            <p:ph idx="1"/>
          </p:nvPr>
        </p:nvSpPr>
        <p:spPr>
          <a:xfrm>
            <a:off x="457200" y="1196975"/>
            <a:ext cx="8578850" cy="5661025"/>
          </a:xfrm>
        </p:spPr>
        <p:txBody>
          <a:bodyPr/>
          <a:lstStyle/>
          <a:p>
            <a:pPr>
              <a:spcBef>
                <a:spcPts val="600"/>
              </a:spcBef>
            </a:pPr>
            <a:r>
              <a:rPr lang="el-GR" altLang="el-GR" smtClean="0"/>
              <a:t>Η θέρμανση των υλικών μπορεί να γίνει μόνο όταν αυτά διαθέτουν </a:t>
            </a:r>
            <a:r>
              <a:rPr lang="el-GR" altLang="el-GR" b="1" smtClean="0">
                <a:solidFill>
                  <a:srgbClr val="004A82"/>
                </a:solidFill>
              </a:rPr>
              <a:t>πολικά μόρια</a:t>
            </a:r>
            <a:r>
              <a:rPr lang="el-GR" altLang="el-GR" smtClean="0"/>
              <a:t>, άρα τα μικροκύματα μπορούν να στεγνώνουν τα μελάνια με βάση το νερό ή την αλκοόλη (θέρμανση - φυσικός τρόπος ξήρανσης). Αντίθετα δεν επηρεάζει τα </a:t>
            </a:r>
            <a:r>
              <a:rPr lang="el-GR" altLang="el-GR" b="1" smtClean="0">
                <a:solidFill>
                  <a:srgbClr val="004A82"/>
                </a:solidFill>
              </a:rPr>
              <a:t>μη πολικά συστήματα</a:t>
            </a:r>
            <a:r>
              <a:rPr lang="el-GR" altLang="el-GR" smtClean="0"/>
              <a:t>, όπως τα μελάνια offset και της υψιτυπίας, οπότε η σκλήρυνσή τους μπορεί να είναι ανεπαρκής. </a:t>
            </a:r>
          </a:p>
          <a:p>
            <a:pPr>
              <a:spcBef>
                <a:spcPts val="600"/>
              </a:spcBef>
            </a:pPr>
            <a:r>
              <a:rPr lang="el-GR" altLang="el-GR" smtClean="0"/>
              <a:t>Με τον ίδιο τρόπο τα τρόφιμα θερμαίνονται και ψήνονται λόγω του νερού που περιέχουν, ενώ τα μη πολικά μόρια των δοχείων, όπως το γυαλί, παραμένουν ψυχρά. </a:t>
            </a:r>
          </a:p>
        </p:txBody>
      </p:sp>
      <p:sp>
        <p:nvSpPr>
          <p:cNvPr id="624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720FECD-B82F-478D-AEE6-C46D9EEBDF81}" type="slidenum">
              <a:rPr lang="el-GR" altLang="el-GR">
                <a:solidFill>
                  <a:srgbClr val="000000"/>
                </a:solidFill>
              </a:rPr>
              <a:pPr/>
              <a:t>29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a:xfrm>
            <a:off x="0" y="115888"/>
            <a:ext cx="9144000" cy="1009650"/>
          </a:xfrm>
        </p:spPr>
        <p:txBody>
          <a:bodyPr/>
          <a:lstStyle/>
          <a:p>
            <a:r>
              <a:rPr lang="el-GR" altLang="el-GR" smtClean="0"/>
              <a:t>Υπεριώδης ακτινοβολία</a:t>
            </a:r>
            <a:endParaRPr lang="el-GR" altLang="el-GR" sz="3600" smtClean="0"/>
          </a:p>
        </p:txBody>
      </p:sp>
      <p:sp>
        <p:nvSpPr>
          <p:cNvPr id="3" name="Θέση περιεχομένου 2"/>
          <p:cNvSpPr>
            <a:spLocks noGrp="1"/>
          </p:cNvSpPr>
          <p:nvPr>
            <p:ph idx="1"/>
          </p:nvPr>
        </p:nvSpPr>
        <p:spPr>
          <a:xfrm>
            <a:off x="468313" y="1412875"/>
            <a:ext cx="8229600" cy="4824413"/>
          </a:xfrm>
        </p:spPr>
        <p:txBody>
          <a:bodyPr>
            <a:normAutofit/>
          </a:bodyPr>
          <a:lstStyle/>
          <a:p>
            <a:pPr marL="0" indent="0">
              <a:buFont typeface="Arial" charset="0"/>
              <a:buNone/>
            </a:pPr>
            <a:r>
              <a:rPr lang="el-GR" altLang="el-GR" smtClean="0"/>
              <a:t>Υπάρχουν διάφοροι τύποι πηγών UV που αντιστοιχούν στις ακόλουθες περιοχές του φάσματος υπεριώδους ακτινοβολίας: </a:t>
            </a:r>
          </a:p>
          <a:p>
            <a:pPr marL="0" indent="0"/>
            <a:r>
              <a:rPr lang="el-GR" altLang="el-GR" smtClean="0"/>
              <a:t>UV-A: Αυτή η ακτινοβολία κυμαίνεται στο κενό στα 315 - 400 nm. Είναι το πιο ακίνδυνο είδος.</a:t>
            </a:r>
          </a:p>
          <a:p>
            <a:pPr marL="0" indent="0"/>
            <a:r>
              <a:rPr lang="el-GR" altLang="el-GR" smtClean="0"/>
              <a:t>UV-B: Αυτή η ακτινοβολία κυμαίνεται στο κενό στα 280 - 315 nm. Αυτή προκαλεί το μαύρισμα, αλλά μπορεί να γίνει επικίνδυνη.</a:t>
            </a:r>
          </a:p>
          <a:p>
            <a:pPr marL="0" indent="0"/>
            <a:r>
              <a:rPr lang="el-GR" altLang="el-GR" smtClean="0"/>
              <a:t>UV-Γ: Αυτή η ακτινοβολία κυμαίνεται στο κενό στα 100 - 280 nm . Είναι το πιο επικίνδυνο είδος της υπεριώδους ακτινοβολίας, καθώς με αυτήν προκαλούνται μεταλλάξεις.</a:t>
            </a:r>
          </a:p>
          <a:p>
            <a:pPr marL="0" indent="0">
              <a:spcBef>
                <a:spcPts val="2400"/>
              </a:spcBef>
            </a:pPr>
            <a:endParaRPr lang="el-GR" altLang="el-GR" smtClean="0"/>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AC1C2E0-EAE5-4A05-9A90-7E482877695D}" type="slidenum">
              <a:rPr lang="el-GR" altLang="el-GR">
                <a:solidFill>
                  <a:srgbClr val="000000"/>
                </a:solidFill>
              </a:rPr>
              <a:pPr/>
              <a:t>30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a:xfrm>
            <a:off x="0" y="115888"/>
            <a:ext cx="9144000" cy="1009650"/>
          </a:xfrm>
        </p:spPr>
        <p:txBody>
          <a:bodyPr/>
          <a:lstStyle/>
          <a:p>
            <a:r>
              <a:rPr lang="el-GR" altLang="el-GR" sz="4400" smtClean="0"/>
              <a:t>Ξήρανση με υπεριώδη ακτινοβολία </a:t>
            </a:r>
            <a:endParaRPr lang="el-GR" altLang="el-GR" sz="3600" b="0" smtClean="0"/>
          </a:p>
        </p:txBody>
      </p:sp>
      <p:sp>
        <p:nvSpPr>
          <p:cNvPr id="64514"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mtClean="0"/>
              <a:t>Η ενέργεια που έχουν αυτές οι μεγάλες συχνότητες είναι ικανή να διεγείρει ηλεκτρόνια μορίων σε οργανικές ενώσεις που διαθέτουν κατάλληλα συστήματα ακόρεστων δεσμών, με αποτέλεσμα τη δημιουργία ελευθέρων ριζών μεγάλης δραστικότητας. </a:t>
            </a:r>
          </a:p>
          <a:p>
            <a:pPr>
              <a:lnSpc>
                <a:spcPct val="114000"/>
              </a:lnSpc>
              <a:spcBef>
                <a:spcPts val="1200"/>
              </a:spcBef>
            </a:pPr>
            <a:r>
              <a:rPr lang="el-GR" altLang="el-GR" smtClean="0"/>
              <a:t>Τότε με την παρουσία ενός </a:t>
            </a:r>
            <a:r>
              <a:rPr lang="el-GR" altLang="el-GR" b="1" smtClean="0">
                <a:solidFill>
                  <a:srgbClr val="004A82"/>
                </a:solidFill>
              </a:rPr>
              <a:t>φωτοεκκινητή </a:t>
            </a:r>
            <a:r>
              <a:rPr lang="el-GR" altLang="el-GR" smtClean="0"/>
              <a:t>συντελούνται </a:t>
            </a:r>
            <a:r>
              <a:rPr lang="el-GR" altLang="el-GR" b="1" smtClean="0">
                <a:solidFill>
                  <a:srgbClr val="004A82"/>
                </a:solidFill>
              </a:rPr>
              <a:t>φωτοχημικές αντιδράσεις </a:t>
            </a:r>
            <a:r>
              <a:rPr lang="el-GR" altLang="el-GR" smtClean="0"/>
              <a:t>που είναι πολύ γρήγορες και οδηγούν στιγμιαία σε </a:t>
            </a:r>
            <a:r>
              <a:rPr lang="el-GR" altLang="el-GR" b="1" smtClean="0">
                <a:solidFill>
                  <a:srgbClr val="004A82"/>
                </a:solidFill>
              </a:rPr>
              <a:t>πολυμερισμό</a:t>
            </a:r>
            <a:r>
              <a:rPr lang="el-GR" altLang="el-GR" smtClean="0"/>
              <a:t> του φορέα των μελανιών (δημιουργία πολυμερών τρισδιάστατης δομής), οπότε το μελάνι σκληραίνει. </a:t>
            </a:r>
          </a:p>
          <a:p>
            <a:pPr>
              <a:lnSpc>
                <a:spcPct val="114000"/>
              </a:lnSpc>
              <a:spcBef>
                <a:spcPts val="1200"/>
              </a:spcBef>
            </a:pPr>
            <a:endParaRPr lang="el-GR" altLang="el-GR" smtClean="0"/>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3F08A1B-B3DC-4137-9654-27E803DC3FF3}" type="slidenum">
              <a:rPr lang="el-GR" altLang="el-GR">
                <a:solidFill>
                  <a:srgbClr val="000000"/>
                </a:solidFill>
              </a:rPr>
              <a:pPr/>
              <a:t>31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a:xfrm>
            <a:off x="0" y="115888"/>
            <a:ext cx="9144000" cy="1009650"/>
          </a:xfrm>
        </p:spPr>
        <p:txBody>
          <a:bodyPr/>
          <a:lstStyle/>
          <a:p>
            <a:r>
              <a:rPr lang="el-GR" altLang="el-GR" sz="4400" smtClean="0"/>
              <a:t>Συστατικά μελανιών </a:t>
            </a:r>
            <a:r>
              <a:rPr lang="en-US" altLang="el-GR" sz="4400" smtClean="0"/>
              <a:t>UV</a:t>
            </a:r>
            <a:endParaRPr lang="el-GR" altLang="el-GR" sz="3600" smtClean="0"/>
          </a:p>
        </p:txBody>
      </p:sp>
      <p:sp>
        <p:nvSpPr>
          <p:cNvPr id="65538" name="Θέση περιεχομένου 2"/>
          <p:cNvSpPr>
            <a:spLocks noGrp="1"/>
          </p:cNvSpPr>
          <p:nvPr>
            <p:ph idx="1"/>
          </p:nvPr>
        </p:nvSpPr>
        <p:spPr>
          <a:xfrm>
            <a:off x="457200" y="1341438"/>
            <a:ext cx="8229600" cy="5380037"/>
          </a:xfrm>
        </p:spPr>
        <p:txBody>
          <a:bodyPr/>
          <a:lstStyle/>
          <a:p>
            <a:pPr>
              <a:lnSpc>
                <a:spcPct val="114000"/>
              </a:lnSpc>
              <a:spcBef>
                <a:spcPts val="1200"/>
              </a:spcBef>
            </a:pPr>
            <a:r>
              <a:rPr lang="el-GR" altLang="el-GR" smtClean="0"/>
              <a:t>Τα </a:t>
            </a:r>
            <a:r>
              <a:rPr lang="el-GR" altLang="el-GR" b="1" smtClean="0">
                <a:solidFill>
                  <a:srgbClr val="004A82"/>
                </a:solidFill>
              </a:rPr>
              <a:t>συνδετικά</a:t>
            </a:r>
            <a:r>
              <a:rPr lang="el-GR" altLang="el-GR" smtClean="0"/>
              <a:t> συστατικά των μελανιών αποτελούνται από μονομερή ακρυλικών ή μεθακρυλικών εστέρων μαζί με τροποποιημένα ολιγομερή συνθετικά όπως πολυεστέρες, ουρεθάνες ή εποξειδικές ρητίνες. </a:t>
            </a:r>
          </a:p>
          <a:p>
            <a:pPr>
              <a:lnSpc>
                <a:spcPct val="114000"/>
              </a:lnSpc>
              <a:spcBef>
                <a:spcPts val="1200"/>
              </a:spcBef>
            </a:pPr>
            <a:r>
              <a:rPr lang="el-GR" altLang="el-GR" smtClean="0"/>
              <a:t>Οι </a:t>
            </a:r>
            <a:r>
              <a:rPr lang="el-GR" altLang="el-GR" b="1" smtClean="0">
                <a:solidFill>
                  <a:srgbClr val="004A82"/>
                </a:solidFill>
              </a:rPr>
              <a:t>φωτοεκκινητές</a:t>
            </a:r>
            <a:r>
              <a:rPr lang="el-GR" altLang="el-GR" smtClean="0"/>
              <a:t> (πρόσθετα) είναι συνήθως κατάλληλα οργανικά υπεροξείδια.</a:t>
            </a:r>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3B2FF1-25B6-427F-952A-61BCC0B94A55}" type="slidenum">
              <a:rPr lang="el-GR" altLang="el-GR">
                <a:solidFill>
                  <a:srgbClr val="000000"/>
                </a:solidFill>
              </a:rPr>
              <a:pPr/>
              <a:t>32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a:xfrm>
            <a:off x="0" y="115888"/>
            <a:ext cx="9144000" cy="1009650"/>
          </a:xfrm>
        </p:spPr>
        <p:txBody>
          <a:bodyPr/>
          <a:lstStyle/>
          <a:p>
            <a:r>
              <a:rPr lang="el-GR" altLang="el-GR" smtClean="0"/>
              <a:t>Μελάνια UV και περιβάλλον</a:t>
            </a:r>
            <a:endParaRPr lang="el-GR" altLang="el-GR" sz="3600" smtClean="0"/>
          </a:p>
        </p:txBody>
      </p:sp>
      <p:sp>
        <p:nvSpPr>
          <p:cNvPr id="66562" name="Θέση περιεχομένου 2"/>
          <p:cNvSpPr>
            <a:spLocks noGrp="1"/>
          </p:cNvSpPr>
          <p:nvPr>
            <p:ph idx="1"/>
          </p:nvPr>
        </p:nvSpPr>
        <p:spPr>
          <a:xfrm>
            <a:off x="457200" y="1412875"/>
            <a:ext cx="8229600" cy="5308600"/>
          </a:xfrm>
        </p:spPr>
        <p:txBody>
          <a:bodyPr/>
          <a:lstStyle/>
          <a:p>
            <a:pPr>
              <a:lnSpc>
                <a:spcPct val="114000"/>
              </a:lnSpc>
              <a:spcBef>
                <a:spcPts val="1800"/>
              </a:spcBef>
            </a:pPr>
            <a:r>
              <a:rPr lang="el-GR" altLang="el-GR" smtClean="0"/>
              <a:t>Μολονότι υπάρχουν στοιχεία σχετικά με την τοξικότητα ορισμένων πρώτων υλών, τα μελάνια που ξηραίνονται με UV θεωρούνται </a:t>
            </a:r>
            <a:r>
              <a:rPr lang="el-GR" altLang="el-GR" b="1" smtClean="0">
                <a:solidFill>
                  <a:srgbClr val="004A82"/>
                </a:solidFill>
              </a:rPr>
              <a:t>φιλικά στο περιβάλλον</a:t>
            </a:r>
            <a:r>
              <a:rPr lang="el-GR" altLang="el-GR" smtClean="0"/>
              <a:t>, επειδή δεν περιέχουν πτητικές οργανικές ενώσεις (VOCS). Το φιλμ του μελανιού που σκληραίνει πλήρως είναι αδρανές και μη τοξικό. </a:t>
            </a:r>
          </a:p>
          <a:p>
            <a:pPr>
              <a:lnSpc>
                <a:spcPct val="114000"/>
              </a:lnSpc>
              <a:spcBef>
                <a:spcPts val="1800"/>
              </a:spcBef>
            </a:pPr>
            <a:r>
              <a:rPr lang="el-GR" altLang="el-GR" smtClean="0"/>
              <a:t>Τα μελάνια που ξηραίνονται με UV βρίσκουν εφαρμογή στην εκτύπωση </a:t>
            </a:r>
            <a:r>
              <a:rPr lang="el-GR" altLang="el-GR" b="1" smtClean="0">
                <a:solidFill>
                  <a:srgbClr val="004A82"/>
                </a:solidFill>
              </a:rPr>
              <a:t>μη απορροφητικών επιφανειών </a:t>
            </a:r>
            <a:r>
              <a:rPr lang="el-GR" altLang="el-GR" smtClean="0"/>
              <a:t>όπως μετάλλων και πλαστικών.</a:t>
            </a:r>
          </a:p>
        </p:txBody>
      </p:sp>
      <p:sp>
        <p:nvSpPr>
          <p:cNvPr id="665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26281C-7641-4790-9B1F-B4887C89B749}" type="slidenum">
              <a:rPr lang="el-GR" altLang="el-GR">
                <a:solidFill>
                  <a:srgbClr val="000000"/>
                </a:solidFill>
              </a:rPr>
              <a:pPr/>
              <a:t>33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a:xfrm>
            <a:off x="0" y="115888"/>
            <a:ext cx="9144000" cy="1009650"/>
          </a:xfrm>
        </p:spPr>
        <p:txBody>
          <a:bodyPr/>
          <a:lstStyle/>
          <a:p>
            <a:r>
              <a:rPr lang="el-GR" altLang="el-GR" sz="4400" smtClean="0"/>
              <a:t>Πλεονεκτήματα μελανιών UV</a:t>
            </a:r>
            <a:endParaRPr lang="el-GR" altLang="el-GR" sz="3600" smtClean="0"/>
          </a:p>
        </p:txBody>
      </p:sp>
      <p:sp>
        <p:nvSpPr>
          <p:cNvPr id="67586" name="Θέση περιεχομένου 2"/>
          <p:cNvSpPr>
            <a:spLocks noGrp="1"/>
          </p:cNvSpPr>
          <p:nvPr>
            <p:ph idx="1"/>
          </p:nvPr>
        </p:nvSpPr>
        <p:spPr>
          <a:xfrm>
            <a:off x="457200" y="1268413"/>
            <a:ext cx="8507413" cy="5256212"/>
          </a:xfrm>
        </p:spPr>
        <p:txBody>
          <a:bodyPr/>
          <a:lstStyle/>
          <a:p>
            <a:pPr>
              <a:lnSpc>
                <a:spcPct val="114000"/>
              </a:lnSpc>
              <a:spcBef>
                <a:spcPts val="600"/>
              </a:spcBef>
            </a:pPr>
            <a:r>
              <a:rPr lang="el-GR" altLang="el-GR" sz="2200" smtClean="0"/>
              <a:t>Τα εκτυπωμένα έντυπα βγαίνουν στεγνά και μπορούν να διπλωθούν αμέσως. </a:t>
            </a:r>
          </a:p>
          <a:p>
            <a:pPr>
              <a:lnSpc>
                <a:spcPct val="114000"/>
              </a:lnSpc>
              <a:spcBef>
                <a:spcPts val="600"/>
              </a:spcBef>
            </a:pPr>
            <a:r>
              <a:rPr lang="el-GR" altLang="el-GR" sz="2200" smtClean="0"/>
              <a:t>Δεν υπάρχει ανάγκη ψεκασμού αντί -set οff που δημιουργεί προβλήματα από την αιωρούμενη σκόνη, το κόστος και την επίδραση στην εκτύπωση βερνικιού αργότερα.</a:t>
            </a:r>
          </a:p>
          <a:p>
            <a:pPr>
              <a:lnSpc>
                <a:spcPct val="114000"/>
              </a:lnSpc>
              <a:spcBef>
                <a:spcPts val="600"/>
              </a:spcBef>
            </a:pPr>
            <a:r>
              <a:rPr lang="el-GR" altLang="el-GR" sz="2200" smtClean="0"/>
              <a:t>Επειδή δεν περιέχουν διαλύτες, δεν εκλύουν VOCs. Αυτό είναι ιδιαίτερα σημαντικό στην περίπτωση μελανιών φλεξογραφίας και βαθυτυπίας. </a:t>
            </a:r>
          </a:p>
          <a:p>
            <a:pPr>
              <a:lnSpc>
                <a:spcPct val="114000"/>
              </a:lnSpc>
              <a:spcBef>
                <a:spcPts val="600"/>
              </a:spcBef>
            </a:pPr>
            <a:r>
              <a:rPr lang="el-GR" altLang="el-GR" sz="2200" smtClean="0"/>
              <a:t>Δεν υπάρχει ανάγκη εγκαταστάσεων ξήρανσης, όπως φούρνων και συστημάτων θερμού αέρα.</a:t>
            </a:r>
          </a:p>
        </p:txBody>
      </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87BAE91-8DF4-4FA7-B1EE-1F620C91DC0C}" type="slidenum">
              <a:rPr lang="el-GR" altLang="el-GR">
                <a:solidFill>
                  <a:srgbClr val="000000"/>
                </a:solidFill>
              </a:rPr>
              <a:pPr/>
              <a:t>34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0" y="115888"/>
            <a:ext cx="9144000" cy="909637"/>
          </a:xfrm>
        </p:spPr>
        <p:txBody>
          <a:bodyPr/>
          <a:lstStyle/>
          <a:p>
            <a:r>
              <a:rPr lang="el-GR" altLang="el-GR" smtClean="0"/>
              <a:t>Ακτινοβολία ηλεκτρονικής δέσμης</a:t>
            </a:r>
          </a:p>
        </p:txBody>
      </p:sp>
      <p:sp>
        <p:nvSpPr>
          <p:cNvPr id="68610" name="Θέση περιεχομένου 2"/>
          <p:cNvSpPr>
            <a:spLocks noGrp="1"/>
          </p:cNvSpPr>
          <p:nvPr>
            <p:ph idx="1"/>
          </p:nvPr>
        </p:nvSpPr>
        <p:spPr/>
        <p:txBody>
          <a:bodyPr/>
          <a:lstStyle/>
          <a:p>
            <a:pPr>
              <a:lnSpc>
                <a:spcPct val="114000"/>
              </a:lnSpc>
              <a:spcBef>
                <a:spcPts val="1800"/>
              </a:spcBef>
            </a:pPr>
            <a:r>
              <a:rPr lang="el-GR" altLang="el-GR" smtClean="0"/>
              <a:t>Η </a:t>
            </a:r>
            <a:r>
              <a:rPr lang="el-GR" altLang="el-GR" b="1" smtClean="0">
                <a:solidFill>
                  <a:srgbClr val="004A82"/>
                </a:solidFill>
              </a:rPr>
              <a:t>ακτινοβολία ηλεκτρονικής δέσμης </a:t>
            </a:r>
            <a:r>
              <a:rPr lang="el-GR" altLang="el-GR" smtClean="0"/>
              <a:t>αποτελείται από δέσμη ηλεκτρονίων μεγάλης ταχύτητας. </a:t>
            </a:r>
          </a:p>
          <a:p>
            <a:pPr>
              <a:lnSpc>
                <a:spcPct val="114000"/>
              </a:lnSpc>
              <a:spcBef>
                <a:spcPts val="1800"/>
              </a:spcBef>
            </a:pPr>
            <a:r>
              <a:rPr lang="el-GR" altLang="el-GR" smtClean="0"/>
              <a:t>Τα ηλεκτρόνια αυτά διαθέτουν αρκετά μεγάλη ενέργεια για να δημιουργήσει ελεύθερες ρίζες από τα συγκρουόμενα μόρια του συνδετικού και έτσι δεν χρειάζεται φωτοεκκινητής ούτε άλλη μετεκτυπωτική κατεργασία. Η σκλήρυνση των μελανιών είναι ακαριαία.</a:t>
            </a:r>
          </a:p>
          <a:p>
            <a:pPr>
              <a:lnSpc>
                <a:spcPct val="114000"/>
              </a:lnSpc>
              <a:spcBef>
                <a:spcPts val="1800"/>
              </a:spcBef>
            </a:pPr>
            <a:endParaRPr lang="en-US" altLang="el-GR" smtClean="0"/>
          </a:p>
        </p:txBody>
      </p:sp>
      <p:sp>
        <p:nvSpPr>
          <p:cNvPr id="686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676F175-3146-4172-82B4-C0B17B1257D0}" type="slidenum">
              <a:rPr lang="el-GR" altLang="el-GR">
                <a:solidFill>
                  <a:srgbClr val="000000"/>
                </a:solidFill>
              </a:rPr>
              <a:pPr/>
              <a:t>35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1"/>
          <p:cNvSpPr>
            <a:spLocks noGrp="1"/>
          </p:cNvSpPr>
          <p:nvPr>
            <p:ph type="title"/>
          </p:nvPr>
        </p:nvSpPr>
        <p:spPr>
          <a:xfrm>
            <a:off x="0" y="115888"/>
            <a:ext cx="9144000" cy="909637"/>
          </a:xfrm>
        </p:spPr>
        <p:txBody>
          <a:bodyPr/>
          <a:lstStyle/>
          <a:p>
            <a:r>
              <a:rPr lang="el-GR" altLang="el-GR" smtClean="0"/>
              <a:t>Ξήρανση με ηλεκτρονική δέσμη</a:t>
            </a:r>
          </a:p>
        </p:txBody>
      </p:sp>
      <p:sp>
        <p:nvSpPr>
          <p:cNvPr id="3" name="Θέση περιεχομένου 2"/>
          <p:cNvSpPr>
            <a:spLocks noGrp="1"/>
          </p:cNvSpPr>
          <p:nvPr>
            <p:ph idx="1"/>
          </p:nvPr>
        </p:nvSpPr>
        <p:spPr/>
        <p:txBody>
          <a:bodyPr>
            <a:normAutofit/>
          </a:bodyPr>
          <a:lstStyle/>
          <a:p>
            <a:pPr>
              <a:lnSpc>
                <a:spcPct val="104000"/>
              </a:lnSpc>
              <a:spcBef>
                <a:spcPts val="1800"/>
              </a:spcBef>
            </a:pPr>
            <a:r>
              <a:rPr lang="el-GR" altLang="el-GR" smtClean="0"/>
              <a:t>Οι </a:t>
            </a:r>
            <a:r>
              <a:rPr lang="el-GR" altLang="el-GR" b="1" smtClean="0">
                <a:solidFill>
                  <a:srgbClr val="004A82"/>
                </a:solidFill>
              </a:rPr>
              <a:t>μονάδες ξήρανσης </a:t>
            </a:r>
            <a:r>
              <a:rPr lang="el-GR" altLang="el-GR" smtClean="0"/>
              <a:t>με ηλεκτρονική δέσμη περιλαμβάνουν ένα πολλαπλό «ηλεκτρονικό κανόνι» σε ευθεία γραμμή κατά πλάτος της εκτυπωμένης επιφάνειας που πρέπει να στεγνώσει, πάνω στην οποία κατευθύνεται η ηλεκτρονική δέσμη που παράγεται.</a:t>
            </a:r>
          </a:p>
          <a:p>
            <a:pPr>
              <a:lnSpc>
                <a:spcPct val="104000"/>
              </a:lnSpc>
              <a:spcBef>
                <a:spcPts val="2400"/>
              </a:spcBef>
            </a:pPr>
            <a:r>
              <a:rPr lang="el-GR" altLang="el-GR" smtClean="0"/>
              <a:t>Στην περίπτωση αυτή, τα </a:t>
            </a:r>
            <a:r>
              <a:rPr lang="el-GR" altLang="el-GR" b="1" smtClean="0">
                <a:solidFill>
                  <a:srgbClr val="004A82"/>
                </a:solidFill>
              </a:rPr>
              <a:t>μελάνια</a:t>
            </a:r>
            <a:r>
              <a:rPr lang="el-GR" altLang="el-GR" smtClean="0"/>
              <a:t> είναι πολύ ακριβά και συνήθως χρησιμοποιούνται σε μεγάλους εκτυπωτές με ρολό χαρτιού. </a:t>
            </a:r>
          </a:p>
          <a:p>
            <a:pPr>
              <a:lnSpc>
                <a:spcPct val="104000"/>
              </a:lnSpc>
              <a:spcBef>
                <a:spcPts val="2400"/>
              </a:spcBef>
            </a:pPr>
            <a:r>
              <a:rPr lang="el-GR" altLang="el-GR" smtClean="0"/>
              <a:t>Το υψηλό </a:t>
            </a:r>
            <a:r>
              <a:rPr lang="el-GR" altLang="el-GR" b="1" smtClean="0">
                <a:solidFill>
                  <a:srgbClr val="004A82"/>
                </a:solidFill>
              </a:rPr>
              <a:t>κόστος</a:t>
            </a:r>
            <a:r>
              <a:rPr lang="el-GR" altLang="el-GR" smtClean="0"/>
              <a:t> της μονάδας και ο </a:t>
            </a:r>
            <a:r>
              <a:rPr lang="el-GR" altLang="el-GR" b="1" smtClean="0">
                <a:solidFill>
                  <a:srgbClr val="004A82"/>
                </a:solidFill>
              </a:rPr>
              <a:t>κίνδυνος</a:t>
            </a:r>
            <a:r>
              <a:rPr lang="el-GR" altLang="el-GR" smtClean="0"/>
              <a:t> δημιουργίας ακτίνων Χ περιορίζουν τη χρήση της εφαρμογής  αυτής. </a:t>
            </a:r>
          </a:p>
          <a:p>
            <a:pPr>
              <a:lnSpc>
                <a:spcPct val="104000"/>
              </a:lnSpc>
              <a:spcBef>
                <a:spcPts val="1800"/>
              </a:spcBef>
            </a:pPr>
            <a:endParaRPr lang="el-GR" altLang="el-GR" smtClean="0"/>
          </a:p>
        </p:txBody>
      </p:sp>
      <p:sp>
        <p:nvSpPr>
          <p:cNvPr id="696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52C3645-0152-4AEB-A82D-EF499A04522A}" type="slidenum">
              <a:rPr lang="el-GR" altLang="el-GR">
                <a:solidFill>
                  <a:srgbClr val="000000"/>
                </a:solidFill>
              </a:rPr>
              <a:pPr/>
              <a:t>36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Η αρχή της λειτουργίας ηλεκτρονικής </a:t>
            </a:r>
            <a:r>
              <a:rPr lang="el-GR" sz="4400" dirty="0" smtClean="0"/>
              <a:t>δέσμης</a:t>
            </a:r>
            <a:endParaRPr lang="el-GR" sz="3600" b="0" dirty="0"/>
          </a:p>
        </p:txBody>
      </p:sp>
      <p:grpSp>
        <p:nvGrpSpPr>
          <p:cNvPr id="70658" name="Ομάδα 30"/>
          <p:cNvGrpSpPr>
            <a:grpSpLocks/>
          </p:cNvGrpSpPr>
          <p:nvPr/>
        </p:nvGrpSpPr>
        <p:grpSpPr bwMode="auto">
          <a:xfrm>
            <a:off x="1800225" y="1652588"/>
            <a:ext cx="4886325" cy="3990975"/>
            <a:chOff x="2969761" y="1556792"/>
            <a:chExt cx="3344559" cy="2609320"/>
          </a:xfrm>
        </p:grpSpPr>
        <p:sp>
          <p:nvSpPr>
            <p:cNvPr id="6" name="Ορθογώνιο 5"/>
            <p:cNvSpPr/>
            <p:nvPr/>
          </p:nvSpPr>
          <p:spPr>
            <a:xfrm rot="19903388">
              <a:off x="3296828" y="2720295"/>
              <a:ext cx="3017492" cy="10856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3" name="Διάγραμμα ροής: Έξοδος σε μέσο άμεσης πρόσβασης 2"/>
            <p:cNvSpPr/>
            <p:nvPr/>
          </p:nvSpPr>
          <p:spPr>
            <a:xfrm rot="2692658">
              <a:off x="4398642" y="2812670"/>
              <a:ext cx="1289795" cy="368460"/>
            </a:xfrm>
            <a:prstGeom prst="flowChartMagneticDru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cxnSp>
          <p:nvCxnSpPr>
            <p:cNvPr id="8" name="Ευθύγραμμο βέλος σύνδεσης 7"/>
            <p:cNvCxnSpPr/>
            <p:nvPr/>
          </p:nvCxnSpPr>
          <p:spPr>
            <a:xfrm flipH="1">
              <a:off x="4320407" y="2708878"/>
              <a:ext cx="215147" cy="2885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4472531" y="2861452"/>
              <a:ext cx="216233" cy="28750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4625741" y="3014026"/>
              <a:ext cx="215147" cy="2875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H="1">
              <a:off x="4777866" y="3166599"/>
              <a:ext cx="215147" cy="28750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4929990" y="3318135"/>
              <a:ext cx="215147" cy="2885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rot="3675488">
              <a:off x="3576853" y="3394307"/>
              <a:ext cx="936200" cy="607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prstClr val="black"/>
                  </a:solidFill>
                </a:rPr>
                <a:t>Υγρό μελάνι</a:t>
              </a:r>
            </a:p>
          </p:txBody>
        </p:sp>
        <p:sp>
          <p:nvSpPr>
            <p:cNvPr id="14" name="Ορθογώνιο 13"/>
            <p:cNvSpPr/>
            <p:nvPr/>
          </p:nvSpPr>
          <p:spPr>
            <a:xfrm rot="3675488">
              <a:off x="5243156" y="2430626"/>
              <a:ext cx="936200" cy="6063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prstClr val="black"/>
                  </a:solidFill>
                </a:rPr>
                <a:t>Στεγνό μελάνι</a:t>
              </a:r>
            </a:p>
          </p:txBody>
        </p:sp>
        <p:cxnSp>
          <p:nvCxnSpPr>
            <p:cNvPr id="16" name="Ευθύγραμμο βέλος σύνδεσης 15"/>
            <p:cNvCxnSpPr/>
            <p:nvPr/>
          </p:nvCxnSpPr>
          <p:spPr>
            <a:xfrm flipV="1">
              <a:off x="5629761" y="3216419"/>
              <a:ext cx="659567" cy="36638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70" name="TextBox 17"/>
            <p:cNvSpPr txBox="1">
              <a:spLocks noChangeArrowheads="1"/>
            </p:cNvSpPr>
            <p:nvPr/>
          </p:nvSpPr>
          <p:spPr bwMode="auto">
            <a:xfrm>
              <a:off x="4522497" y="1556792"/>
              <a:ext cx="1426552" cy="24146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latin typeface="Calibri" pitchFamily="34" charset="0"/>
                </a:rPr>
                <a:t>Κανόνι ηλεκτρονίων</a:t>
              </a:r>
            </a:p>
          </p:txBody>
        </p:sp>
        <p:sp>
          <p:nvSpPr>
            <p:cNvPr id="70671" name="TextBox 18"/>
            <p:cNvSpPr txBox="1">
              <a:spLocks noChangeArrowheads="1"/>
            </p:cNvSpPr>
            <p:nvPr/>
          </p:nvSpPr>
          <p:spPr bwMode="auto">
            <a:xfrm>
              <a:off x="2969761" y="1816303"/>
              <a:ext cx="116759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latin typeface="Calibri" pitchFamily="34" charset="0"/>
                </a:rPr>
                <a:t>Ηλεκτρική κουρτίνα</a:t>
              </a:r>
            </a:p>
          </p:txBody>
        </p:sp>
        <p:cxnSp>
          <p:nvCxnSpPr>
            <p:cNvPr id="21" name="Ευθεία γραμμή σύνδεσης 20"/>
            <p:cNvCxnSpPr>
              <a:stCxn id="70671" idx="2"/>
            </p:cNvCxnSpPr>
            <p:nvPr/>
          </p:nvCxnSpPr>
          <p:spPr>
            <a:xfrm>
              <a:off x="3553266" y="2462892"/>
              <a:ext cx="919265" cy="32175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70670" idx="2"/>
            </p:cNvCxnSpPr>
            <p:nvPr/>
          </p:nvCxnSpPr>
          <p:spPr>
            <a:xfrm flipH="1">
              <a:off x="4806117" y="1798626"/>
              <a:ext cx="429208" cy="9351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6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E3AEACE-F1FB-46D4-A9C1-2310367F2EC4}" type="slidenum">
              <a:rPr lang="el-GR" altLang="el-GR">
                <a:solidFill>
                  <a:srgbClr val="000000"/>
                </a:solidFill>
              </a:rPr>
              <a:pPr/>
              <a:t>37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Τίτλος 1"/>
          <p:cNvSpPr>
            <a:spLocks noGrp="1"/>
          </p:cNvSpPr>
          <p:nvPr>
            <p:ph type="title"/>
          </p:nvPr>
        </p:nvSpPr>
        <p:spPr>
          <a:xfrm>
            <a:off x="0" y="115888"/>
            <a:ext cx="9144000" cy="909637"/>
          </a:xfrm>
        </p:spPr>
        <p:txBody>
          <a:bodyPr/>
          <a:lstStyle/>
          <a:p>
            <a:r>
              <a:rPr lang="el-GR" altLang="el-GR" smtClean="0"/>
              <a:t>Μηχανισμοί χημικής ξήρανσης</a:t>
            </a:r>
          </a:p>
        </p:txBody>
      </p:sp>
      <p:sp>
        <p:nvSpPr>
          <p:cNvPr id="71682" name="Θέση περιεχομένου 2"/>
          <p:cNvSpPr>
            <a:spLocks noGrp="1"/>
          </p:cNvSpPr>
          <p:nvPr>
            <p:ph idx="1"/>
          </p:nvPr>
        </p:nvSpPr>
        <p:spPr>
          <a:xfrm>
            <a:off x="457200" y="1412875"/>
            <a:ext cx="8229600" cy="4824413"/>
          </a:xfrm>
        </p:spPr>
        <p:txBody>
          <a:bodyPr/>
          <a:lstStyle/>
          <a:p>
            <a:pPr>
              <a:lnSpc>
                <a:spcPct val="150000"/>
              </a:lnSpc>
            </a:pPr>
            <a:r>
              <a:rPr lang="el-GR" altLang="el-GR" smtClean="0"/>
              <a:t>Οι μηχανισμοί της </a:t>
            </a:r>
            <a:r>
              <a:rPr lang="el-GR" altLang="el-GR" b="1" smtClean="0">
                <a:solidFill>
                  <a:srgbClr val="004A82"/>
                </a:solidFill>
              </a:rPr>
              <a:t>χημικής ξήρανσης </a:t>
            </a:r>
            <a:r>
              <a:rPr lang="el-GR" altLang="el-GR" smtClean="0"/>
              <a:t>μπορούν να ταξινομηθούν στους μηχανισμούς με </a:t>
            </a:r>
            <a:r>
              <a:rPr lang="el-GR" altLang="el-GR" b="1" smtClean="0">
                <a:solidFill>
                  <a:srgbClr val="004A82"/>
                </a:solidFill>
              </a:rPr>
              <a:t>οξειδωτικό πολυμερισμό, </a:t>
            </a:r>
            <a:r>
              <a:rPr lang="el-GR" altLang="el-GR" smtClean="0"/>
              <a:t>με</a:t>
            </a:r>
            <a:r>
              <a:rPr lang="el-GR" altLang="el-GR" b="1" smtClean="0"/>
              <a:t> </a:t>
            </a:r>
            <a:r>
              <a:rPr lang="el-GR" altLang="el-GR" b="1" smtClean="0">
                <a:solidFill>
                  <a:srgbClr val="004A82"/>
                </a:solidFill>
              </a:rPr>
              <a:t>ακτινοβολία (υπεριώδη ακτινοβολία – </a:t>
            </a:r>
            <a:r>
              <a:rPr lang="en-US" altLang="el-GR" b="1" smtClean="0">
                <a:solidFill>
                  <a:srgbClr val="004A82"/>
                </a:solidFill>
              </a:rPr>
              <a:t>UV, </a:t>
            </a:r>
            <a:r>
              <a:rPr lang="el-GR" altLang="el-GR" b="1" smtClean="0">
                <a:solidFill>
                  <a:srgbClr val="004A82"/>
                </a:solidFill>
              </a:rPr>
              <a:t>ηλεκτρονική δέσμη - ΕΒ)</a:t>
            </a:r>
            <a:r>
              <a:rPr lang="el-GR" altLang="el-GR" smtClean="0"/>
              <a:t>, και στα </a:t>
            </a:r>
            <a:r>
              <a:rPr lang="el-GR" altLang="el-GR" b="1" smtClean="0">
                <a:solidFill>
                  <a:srgbClr val="004A82"/>
                </a:solidFill>
              </a:rPr>
              <a:t>συστήματα δύο συστατικών</a:t>
            </a:r>
            <a:r>
              <a:rPr lang="el-GR" altLang="el-GR" smtClean="0"/>
              <a:t>, που βασίζονται στις χημικές αντιδράσεις μεταξύ τους.</a:t>
            </a:r>
          </a:p>
        </p:txBody>
      </p:sp>
      <p:sp>
        <p:nvSpPr>
          <p:cNvPr id="716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81881BD-4FBC-484F-9DC8-76C0A4482CE7}" type="slidenum">
              <a:rPr lang="el-GR" altLang="el-GR">
                <a:solidFill>
                  <a:srgbClr val="000000"/>
                </a:solidFill>
              </a:rPr>
              <a:pPr/>
              <a:t>38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mtClean="0"/>
              <a:t>Μηχανισμοί φυσικής ξήρανσης</a:t>
            </a:r>
            <a:endParaRPr lang="el-GR" altLang="el-GR" sz="3200" b="0" smtClean="0"/>
          </a:p>
        </p:txBody>
      </p:sp>
      <p:sp>
        <p:nvSpPr>
          <p:cNvPr id="30722" name="Θέση περιεχομένου 2"/>
          <p:cNvSpPr>
            <a:spLocks noGrp="1"/>
          </p:cNvSpPr>
          <p:nvPr>
            <p:ph idx="1"/>
          </p:nvPr>
        </p:nvSpPr>
        <p:spPr/>
        <p:txBody>
          <a:bodyPr/>
          <a:lstStyle/>
          <a:p>
            <a:pPr>
              <a:lnSpc>
                <a:spcPct val="114000"/>
              </a:lnSpc>
              <a:spcBef>
                <a:spcPts val="1200"/>
              </a:spcBef>
            </a:pPr>
            <a:r>
              <a:rPr lang="el-GR" altLang="el-GR" smtClean="0"/>
              <a:t>Ξήρανση με απορρόφηση,</a:t>
            </a:r>
          </a:p>
          <a:p>
            <a:pPr>
              <a:lnSpc>
                <a:spcPct val="114000"/>
              </a:lnSpc>
              <a:spcBef>
                <a:spcPts val="1200"/>
              </a:spcBef>
            </a:pPr>
            <a:r>
              <a:rPr lang="el-GR" altLang="el-GR" smtClean="0"/>
              <a:t>Ξήρανση με εξάτμιση,</a:t>
            </a:r>
          </a:p>
          <a:p>
            <a:pPr>
              <a:lnSpc>
                <a:spcPct val="114000"/>
              </a:lnSpc>
              <a:spcBef>
                <a:spcPts val="1200"/>
              </a:spcBef>
            </a:pPr>
            <a:r>
              <a:rPr lang="el-GR" altLang="el-GR" smtClean="0"/>
              <a:t> Ξήρανση με θέρμανση: </a:t>
            </a:r>
          </a:p>
          <a:p>
            <a:pPr lvl="1">
              <a:lnSpc>
                <a:spcPct val="114000"/>
              </a:lnSpc>
              <a:spcBef>
                <a:spcPts val="1200"/>
              </a:spcBef>
            </a:pPr>
            <a:r>
              <a:rPr lang="el-GR" altLang="el-GR" smtClean="0"/>
              <a:t>Προσφορά θερμότητας με αγωγή, </a:t>
            </a:r>
          </a:p>
          <a:p>
            <a:pPr lvl="1">
              <a:lnSpc>
                <a:spcPct val="114000"/>
              </a:lnSpc>
              <a:spcBef>
                <a:spcPts val="1200"/>
              </a:spcBef>
            </a:pPr>
            <a:r>
              <a:rPr lang="el-GR" altLang="el-GR" smtClean="0"/>
              <a:t>με μεταφορά, </a:t>
            </a:r>
          </a:p>
          <a:p>
            <a:pPr lvl="1">
              <a:lnSpc>
                <a:spcPct val="114000"/>
              </a:lnSpc>
              <a:spcBef>
                <a:spcPts val="1200"/>
              </a:spcBef>
            </a:pPr>
            <a:r>
              <a:rPr lang="el-GR" altLang="el-GR" smtClean="0"/>
              <a:t>με ακτινοβολία (υπέρυθρη -  </a:t>
            </a:r>
            <a:r>
              <a:rPr lang="en-US" altLang="el-GR" smtClean="0"/>
              <a:t>IR</a:t>
            </a:r>
            <a:r>
              <a:rPr lang="el-GR" altLang="el-GR" smtClean="0"/>
              <a:t> και μικροκύματα).</a:t>
            </a:r>
          </a:p>
          <a:p>
            <a:pPr>
              <a:lnSpc>
                <a:spcPct val="114000"/>
              </a:lnSpc>
              <a:spcBef>
                <a:spcPts val="1200"/>
              </a:spcBef>
            </a:pPr>
            <a:endParaRPr lang="el-GR" altLang="el-GR" smtClean="0"/>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4903A99-2AEC-460E-89F2-792489EC9E77}"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a:xfrm>
            <a:off x="0" y="115888"/>
            <a:ext cx="9144000" cy="909637"/>
          </a:xfrm>
        </p:spPr>
        <p:txBody>
          <a:bodyPr/>
          <a:lstStyle/>
          <a:p>
            <a:r>
              <a:rPr lang="el-GR" altLang="el-GR" smtClean="0"/>
              <a:t>Ξήρανση με οξειδωτικό πολυμερισμό</a:t>
            </a:r>
            <a:endParaRPr lang="el-GR" altLang="el-GR" sz="3200" b="0" smtClean="0"/>
          </a:p>
        </p:txBody>
      </p:sp>
      <p:sp>
        <p:nvSpPr>
          <p:cNvPr id="72706" name="Θέση περιεχομένου 2"/>
          <p:cNvSpPr>
            <a:spLocks noGrp="1"/>
          </p:cNvSpPr>
          <p:nvPr>
            <p:ph idx="1"/>
          </p:nvPr>
        </p:nvSpPr>
        <p:spPr>
          <a:xfrm>
            <a:off x="468313" y="1196975"/>
            <a:ext cx="8229600" cy="5040313"/>
          </a:xfrm>
        </p:spPr>
        <p:txBody>
          <a:bodyPr/>
          <a:lstStyle/>
          <a:p>
            <a:pPr>
              <a:lnSpc>
                <a:spcPct val="112000"/>
              </a:lnSpc>
              <a:spcBef>
                <a:spcPts val="1200"/>
              </a:spcBef>
            </a:pPr>
            <a:r>
              <a:rPr lang="el-GR" altLang="el-GR" smtClean="0"/>
              <a:t>Σε αυτή την περίπτωση, τα ξηραινόμενα έλαια (λινέλαιο, έλαιο κινεζοδένδρου κλπ) σχηματίζουν έναν σκληρό υμένα λόγω </a:t>
            </a:r>
            <a:r>
              <a:rPr lang="el-GR" altLang="el-GR" b="1" smtClean="0">
                <a:solidFill>
                  <a:srgbClr val="004A82"/>
                </a:solidFill>
              </a:rPr>
              <a:t>πολυμερισμού με αυτοοξείδωση</a:t>
            </a:r>
            <a:r>
              <a:rPr lang="el-GR" altLang="el-GR" smtClean="0"/>
              <a:t>. </a:t>
            </a:r>
          </a:p>
          <a:p>
            <a:pPr>
              <a:lnSpc>
                <a:spcPct val="112000"/>
              </a:lnSpc>
              <a:spcBef>
                <a:spcPts val="1200"/>
              </a:spcBef>
            </a:pPr>
            <a:r>
              <a:rPr lang="el-GR" altLang="el-GR" smtClean="0"/>
              <a:t>Η διαδικασία είναι αρκετά πολύπλοκη (αντίδραση πολυμερισμού </a:t>
            </a:r>
            <a:r>
              <a:rPr lang="el-GR" altLang="el-GR" b="1" smtClean="0">
                <a:solidFill>
                  <a:srgbClr val="004A82"/>
                </a:solidFill>
              </a:rPr>
              <a:t>ελευθέρων ριζών </a:t>
            </a:r>
            <a:r>
              <a:rPr lang="el-GR" altLang="el-GR" smtClean="0"/>
              <a:t>που προέρχονται από ακόρεστα λιπαρά οξέα μεγάλου μήκους ανθρακικής αλυσίδας και που δεσμεύουν οξυγόνο). </a:t>
            </a:r>
          </a:p>
          <a:p>
            <a:pPr>
              <a:lnSpc>
                <a:spcPct val="112000"/>
              </a:lnSpc>
              <a:spcBef>
                <a:spcPts val="1200"/>
              </a:spcBef>
            </a:pPr>
            <a:r>
              <a:rPr lang="el-GR" altLang="el-GR" smtClean="0"/>
              <a:t>Ο μηχανισμός περιλαμβάνει τα τυπικά </a:t>
            </a:r>
            <a:r>
              <a:rPr lang="el-GR" altLang="el-GR" b="1" smtClean="0">
                <a:solidFill>
                  <a:srgbClr val="004A82"/>
                </a:solidFill>
              </a:rPr>
              <a:t>στάδια</a:t>
            </a:r>
            <a:r>
              <a:rPr lang="el-GR" altLang="el-GR" smtClean="0"/>
              <a:t> της εκκίνησης, της εξέλιξης και της περάτωσης του πολυμερισμού, με την συμμετοχή του </a:t>
            </a:r>
            <a:r>
              <a:rPr lang="el-GR" altLang="el-GR" b="1" smtClean="0">
                <a:solidFill>
                  <a:srgbClr val="004A82"/>
                </a:solidFill>
              </a:rPr>
              <a:t>ατμοσφαιρικού οξυγόνου</a:t>
            </a:r>
            <a:r>
              <a:rPr lang="el-GR" altLang="el-GR" smtClean="0"/>
              <a:t>.</a:t>
            </a:r>
          </a:p>
        </p:txBody>
      </p:sp>
      <p:sp>
        <p:nvSpPr>
          <p:cNvPr id="727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58B8541-5E6B-44DE-8E29-C198477424A1}" type="slidenum">
              <a:rPr lang="el-GR" altLang="el-GR">
                <a:solidFill>
                  <a:srgbClr val="000000"/>
                </a:solidFill>
              </a:rPr>
              <a:pPr/>
              <a:t>39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a:xfrm>
            <a:off x="0" y="115888"/>
            <a:ext cx="9144000" cy="1081087"/>
          </a:xfrm>
        </p:spPr>
        <p:txBody>
          <a:bodyPr/>
          <a:lstStyle/>
          <a:p>
            <a:r>
              <a:rPr lang="el-GR" altLang="el-GR" sz="3600" smtClean="0"/>
              <a:t>Στέγνωμα του μελανιού με οξειδωτικό πολυμερισμό</a:t>
            </a:r>
          </a:p>
        </p:txBody>
      </p:sp>
      <p:grpSp>
        <p:nvGrpSpPr>
          <p:cNvPr id="73730" name="Ομάδα 86"/>
          <p:cNvGrpSpPr>
            <a:grpSpLocks/>
          </p:cNvGrpSpPr>
          <p:nvPr/>
        </p:nvGrpSpPr>
        <p:grpSpPr bwMode="auto">
          <a:xfrm>
            <a:off x="1979613" y="2420938"/>
            <a:ext cx="5418137" cy="2168525"/>
            <a:chOff x="1727404" y="2489082"/>
            <a:chExt cx="5417313" cy="2168351"/>
          </a:xfrm>
        </p:grpSpPr>
        <p:grpSp>
          <p:nvGrpSpPr>
            <p:cNvPr id="73732" name="Ομάδα 14"/>
            <p:cNvGrpSpPr>
              <a:grpSpLocks/>
            </p:cNvGrpSpPr>
            <p:nvPr/>
          </p:nvGrpSpPr>
          <p:grpSpPr bwMode="auto">
            <a:xfrm>
              <a:off x="1763688" y="2564904"/>
              <a:ext cx="504056" cy="504056"/>
              <a:chOff x="1763688" y="2564904"/>
              <a:chExt cx="504056" cy="504056"/>
            </a:xfrm>
          </p:grpSpPr>
          <p:sp>
            <p:nvSpPr>
              <p:cNvPr id="6" name="Έλλειψη 5"/>
              <p:cNvSpPr/>
              <p:nvPr/>
            </p:nvSpPr>
            <p:spPr>
              <a:xfrm>
                <a:off x="1835337" y="2636707"/>
                <a:ext cx="360307" cy="360334"/>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8" name="Ευθεία γραμμή σύνδεσης 7"/>
              <p:cNvCxnSpPr>
                <a:stCxn id="6" idx="7"/>
              </p:cNvCxnSpPr>
              <p:nvPr/>
            </p:nvCxnSpPr>
            <p:spPr>
              <a:xfrm flipV="1">
                <a:off x="2143265" y="2565276"/>
                <a:ext cx="123806" cy="123815"/>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a:stCxn id="6" idx="5"/>
              </p:cNvCxnSpPr>
              <p:nvPr/>
            </p:nvCxnSpPr>
            <p:spPr>
              <a:xfrm>
                <a:off x="2143265" y="2944658"/>
                <a:ext cx="123806" cy="123815"/>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a:endCxn id="6" idx="3"/>
              </p:cNvCxnSpPr>
              <p:nvPr/>
            </p:nvCxnSpPr>
            <p:spPr>
              <a:xfrm flipV="1">
                <a:off x="1763910" y="2944658"/>
                <a:ext cx="123806" cy="123815"/>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3" name="Ομάδα 15"/>
            <p:cNvGrpSpPr>
              <a:grpSpLocks/>
            </p:cNvGrpSpPr>
            <p:nvPr/>
          </p:nvGrpSpPr>
          <p:grpSpPr bwMode="auto">
            <a:xfrm rot="-5581632">
              <a:off x="2467636" y="2596293"/>
              <a:ext cx="504056" cy="504056"/>
              <a:chOff x="1763688" y="2564904"/>
              <a:chExt cx="504056" cy="504056"/>
            </a:xfrm>
          </p:grpSpPr>
          <p:sp>
            <p:nvSpPr>
              <p:cNvPr id="17" name="Έλλειψη 16"/>
              <p:cNvSpPr/>
              <p:nvPr/>
            </p:nvSpPr>
            <p:spPr>
              <a:xfrm>
                <a:off x="1835260" y="2635745"/>
                <a:ext cx="360334" cy="361895"/>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8" name="Ευθεία γραμμή σύνδεσης 17"/>
              <p:cNvCxnSpPr>
                <a:stCxn id="17" idx="7"/>
              </p:cNvCxnSpPr>
              <p:nvPr/>
            </p:nvCxnSpPr>
            <p:spPr>
              <a:xfrm flipV="1">
                <a:off x="2142455" y="2562918"/>
                <a:ext cx="123815" cy="125394"/>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a:stCxn id="17" idx="5"/>
              </p:cNvCxnSpPr>
              <p:nvPr/>
            </p:nvCxnSpPr>
            <p:spPr>
              <a:xfrm>
                <a:off x="2143026" y="2942833"/>
                <a:ext cx="123815" cy="12539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endCxn id="17" idx="3"/>
              </p:cNvCxnSpPr>
              <p:nvPr/>
            </p:nvCxnSpPr>
            <p:spPr>
              <a:xfrm flipV="1">
                <a:off x="1763084" y="2943405"/>
                <a:ext cx="123815" cy="125394"/>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4" name="Ομάδα 20"/>
            <p:cNvGrpSpPr>
              <a:grpSpLocks/>
            </p:cNvGrpSpPr>
            <p:nvPr/>
          </p:nvGrpSpPr>
          <p:grpSpPr bwMode="auto">
            <a:xfrm>
              <a:off x="3172760" y="2583104"/>
              <a:ext cx="504056" cy="504056"/>
              <a:chOff x="1763688" y="2564904"/>
              <a:chExt cx="504056" cy="504056"/>
            </a:xfrm>
          </p:grpSpPr>
          <p:sp>
            <p:nvSpPr>
              <p:cNvPr id="22" name="Έλλειψη 21"/>
              <p:cNvSpPr/>
              <p:nvPr/>
            </p:nvSpPr>
            <p:spPr>
              <a:xfrm>
                <a:off x="1835751" y="2635968"/>
                <a:ext cx="360307" cy="361921"/>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3" name="Ευθεία γραμμή σύνδεσης 22"/>
              <p:cNvCxnSpPr>
                <a:stCxn id="22" idx="7"/>
              </p:cNvCxnSpPr>
              <p:nvPr/>
            </p:nvCxnSpPr>
            <p:spPr>
              <a:xfrm flipV="1">
                <a:off x="2143679" y="2564536"/>
                <a:ext cx="123806" cy="12540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stCxn id="22" idx="5"/>
              </p:cNvCxnSpPr>
              <p:nvPr/>
            </p:nvCxnSpPr>
            <p:spPr>
              <a:xfrm>
                <a:off x="2143679" y="2943919"/>
                <a:ext cx="123806" cy="12540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endCxn id="22" idx="3"/>
              </p:cNvCxnSpPr>
              <p:nvPr/>
            </p:nvCxnSpPr>
            <p:spPr>
              <a:xfrm flipV="1">
                <a:off x="1764324" y="2943919"/>
                <a:ext cx="123806" cy="12540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5" name="Ομάδα 25"/>
            <p:cNvGrpSpPr>
              <a:grpSpLocks/>
            </p:cNvGrpSpPr>
            <p:nvPr/>
          </p:nvGrpSpPr>
          <p:grpSpPr bwMode="auto">
            <a:xfrm rot="4530771">
              <a:off x="1763688" y="3306572"/>
              <a:ext cx="504056" cy="504056"/>
              <a:chOff x="1763688" y="2564904"/>
              <a:chExt cx="504056" cy="504056"/>
            </a:xfrm>
          </p:grpSpPr>
          <p:sp>
            <p:nvSpPr>
              <p:cNvPr id="27" name="Έλλειψη 26"/>
              <p:cNvSpPr/>
              <p:nvPr/>
            </p:nvSpPr>
            <p:spPr>
              <a:xfrm>
                <a:off x="1835059" y="2637089"/>
                <a:ext cx="361921" cy="360307"/>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8" name="Ευθεία γραμμή σύνδεσης 27"/>
              <p:cNvCxnSpPr>
                <a:stCxn id="27" idx="7"/>
              </p:cNvCxnSpPr>
              <p:nvPr/>
            </p:nvCxnSpPr>
            <p:spPr>
              <a:xfrm flipV="1">
                <a:off x="2142898" y="2564149"/>
                <a:ext cx="125402"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a:stCxn id="27" idx="5"/>
              </p:cNvCxnSpPr>
              <p:nvPr/>
            </p:nvCxnSpPr>
            <p:spPr>
              <a:xfrm>
                <a:off x="2141448" y="2944112"/>
                <a:ext cx="125403"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a:endCxn id="27" idx="3"/>
              </p:cNvCxnSpPr>
              <p:nvPr/>
            </p:nvCxnSpPr>
            <p:spPr>
              <a:xfrm flipV="1">
                <a:off x="1762995" y="2943058"/>
                <a:ext cx="125402"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6" name="Ομάδα 30"/>
            <p:cNvGrpSpPr>
              <a:grpSpLocks/>
            </p:cNvGrpSpPr>
            <p:nvPr/>
          </p:nvGrpSpPr>
          <p:grpSpPr bwMode="auto">
            <a:xfrm rot="-5400000">
              <a:off x="2460562" y="3570720"/>
              <a:ext cx="504056" cy="504056"/>
              <a:chOff x="1763688" y="2564904"/>
              <a:chExt cx="504056" cy="504056"/>
            </a:xfrm>
          </p:grpSpPr>
          <p:sp>
            <p:nvSpPr>
              <p:cNvPr id="32" name="Έλλειψη 31"/>
              <p:cNvSpPr/>
              <p:nvPr/>
            </p:nvSpPr>
            <p:spPr>
              <a:xfrm>
                <a:off x="1835029" y="2636486"/>
                <a:ext cx="361921"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3" name="Ευθεία γραμμή σύνδεσης 32"/>
              <p:cNvCxnSpPr>
                <a:stCxn id="32" idx="7"/>
              </p:cNvCxnSpPr>
              <p:nvPr/>
            </p:nvCxnSpPr>
            <p:spPr>
              <a:xfrm flipV="1">
                <a:off x="2144568" y="2565060"/>
                <a:ext cx="125402"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a:stCxn id="32" idx="5"/>
              </p:cNvCxnSpPr>
              <p:nvPr/>
            </p:nvCxnSpPr>
            <p:spPr>
              <a:xfrm>
                <a:off x="2144568" y="2944414"/>
                <a:ext cx="125402"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a:endCxn id="32" idx="3"/>
              </p:cNvCxnSpPr>
              <p:nvPr/>
            </p:nvCxnSpPr>
            <p:spPr>
              <a:xfrm flipV="1">
                <a:off x="1765184" y="2944414"/>
                <a:ext cx="125403" cy="123806"/>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7" name="Ομάδα 35"/>
            <p:cNvGrpSpPr>
              <a:grpSpLocks/>
            </p:cNvGrpSpPr>
            <p:nvPr/>
          </p:nvGrpSpPr>
          <p:grpSpPr bwMode="auto">
            <a:xfrm rot="-3518904">
              <a:off x="3078431" y="3410283"/>
              <a:ext cx="504056" cy="504056"/>
              <a:chOff x="1763688" y="2564904"/>
              <a:chExt cx="504056" cy="504056"/>
            </a:xfrm>
          </p:grpSpPr>
          <p:sp>
            <p:nvSpPr>
              <p:cNvPr id="37" name="Έλλειψη 36"/>
              <p:cNvSpPr/>
              <p:nvPr/>
            </p:nvSpPr>
            <p:spPr>
              <a:xfrm>
                <a:off x="1834933" y="2635966"/>
                <a:ext cx="361921" cy="361895"/>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8" name="Ευθεία γραμμή σύνδεσης 37"/>
              <p:cNvCxnSpPr>
                <a:stCxn id="37" idx="7"/>
              </p:cNvCxnSpPr>
              <p:nvPr/>
            </p:nvCxnSpPr>
            <p:spPr>
              <a:xfrm flipV="1">
                <a:off x="2144096" y="2562643"/>
                <a:ext cx="125402" cy="12539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a:stCxn id="37" idx="5"/>
              </p:cNvCxnSpPr>
              <p:nvPr/>
            </p:nvCxnSpPr>
            <p:spPr>
              <a:xfrm>
                <a:off x="2144483" y="2941569"/>
                <a:ext cx="125402" cy="12539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a:endCxn id="37" idx="3"/>
              </p:cNvCxnSpPr>
              <p:nvPr/>
            </p:nvCxnSpPr>
            <p:spPr>
              <a:xfrm flipV="1">
                <a:off x="1764173" y="2942782"/>
                <a:ext cx="125403" cy="12539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8" name="Ομάδα 40"/>
            <p:cNvGrpSpPr>
              <a:grpSpLocks/>
            </p:cNvGrpSpPr>
            <p:nvPr/>
          </p:nvGrpSpPr>
          <p:grpSpPr bwMode="auto">
            <a:xfrm rot="-4537866">
              <a:off x="1727404" y="3988057"/>
              <a:ext cx="504056" cy="504056"/>
              <a:chOff x="1763688" y="2564904"/>
              <a:chExt cx="504056" cy="504056"/>
            </a:xfrm>
          </p:grpSpPr>
          <p:sp>
            <p:nvSpPr>
              <p:cNvPr id="42" name="Έλλειψη 41"/>
              <p:cNvSpPr/>
              <p:nvPr/>
            </p:nvSpPr>
            <p:spPr>
              <a:xfrm>
                <a:off x="1834969" y="2636287"/>
                <a:ext cx="361921" cy="361895"/>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43" name="Ευθεία γραμμή σύνδεσης 42"/>
              <p:cNvCxnSpPr>
                <a:stCxn id="42" idx="7"/>
              </p:cNvCxnSpPr>
              <p:nvPr/>
            </p:nvCxnSpPr>
            <p:spPr>
              <a:xfrm flipV="1">
                <a:off x="2144428" y="2563829"/>
                <a:ext cx="125403" cy="125394"/>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a:stCxn id="42" idx="5"/>
              </p:cNvCxnSpPr>
              <p:nvPr/>
            </p:nvCxnSpPr>
            <p:spPr>
              <a:xfrm>
                <a:off x="2145096" y="2943793"/>
                <a:ext cx="125402" cy="125394"/>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a:endCxn id="42" idx="3"/>
              </p:cNvCxnSpPr>
              <p:nvPr/>
            </p:nvCxnSpPr>
            <p:spPr>
              <a:xfrm flipV="1">
                <a:off x="1764709" y="2942922"/>
                <a:ext cx="125402" cy="125394"/>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grpSp>
          <p:nvGrpSpPr>
            <p:cNvPr id="73739" name="Ομάδα 45"/>
            <p:cNvGrpSpPr>
              <a:grpSpLocks/>
            </p:cNvGrpSpPr>
            <p:nvPr/>
          </p:nvGrpSpPr>
          <p:grpSpPr bwMode="auto">
            <a:xfrm rot="-9893423">
              <a:off x="3059065" y="4153377"/>
              <a:ext cx="504056" cy="504056"/>
              <a:chOff x="1763688" y="2564904"/>
              <a:chExt cx="504056" cy="504056"/>
            </a:xfrm>
          </p:grpSpPr>
          <p:sp>
            <p:nvSpPr>
              <p:cNvPr id="47" name="Έλλειψη 46"/>
              <p:cNvSpPr/>
              <p:nvPr/>
            </p:nvSpPr>
            <p:spPr>
              <a:xfrm>
                <a:off x="1834483" y="2636427"/>
                <a:ext cx="361895" cy="361921"/>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48" name="Ευθεία γραμμή σύνδεσης 47"/>
              <p:cNvCxnSpPr>
                <a:stCxn id="47" idx="7"/>
              </p:cNvCxnSpPr>
              <p:nvPr/>
            </p:nvCxnSpPr>
            <p:spPr>
              <a:xfrm flipV="1">
                <a:off x="2144626" y="2567223"/>
                <a:ext cx="125394" cy="12540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a:stCxn id="47" idx="5"/>
              </p:cNvCxnSpPr>
              <p:nvPr/>
            </p:nvCxnSpPr>
            <p:spPr>
              <a:xfrm>
                <a:off x="2145194" y="2946883"/>
                <a:ext cx="125394" cy="125403"/>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a:endCxn id="47" idx="3"/>
              </p:cNvCxnSpPr>
              <p:nvPr/>
            </p:nvCxnSpPr>
            <p:spPr>
              <a:xfrm flipV="1">
                <a:off x="1765147" y="2945919"/>
                <a:ext cx="125393" cy="12540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grpSp>
        <p:sp>
          <p:nvSpPr>
            <p:cNvPr id="51" name="Έλλειψη 50"/>
            <p:cNvSpPr/>
            <p:nvPr/>
          </p:nvSpPr>
          <p:spPr>
            <a:xfrm rot="17062134">
              <a:off x="5201106" y="2659738"/>
              <a:ext cx="358746" cy="360307"/>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2" name="Έλλειψη 51"/>
            <p:cNvSpPr/>
            <p:nvPr/>
          </p:nvSpPr>
          <p:spPr>
            <a:xfrm rot="17062134">
              <a:off x="5186028" y="3371673"/>
              <a:ext cx="360333"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3" name="Έλλειψη 52"/>
            <p:cNvSpPr/>
            <p:nvPr/>
          </p:nvSpPr>
          <p:spPr>
            <a:xfrm rot="17062134">
              <a:off x="5157456" y="4055831"/>
              <a:ext cx="360334"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4" name="Έλλειψη 53"/>
            <p:cNvSpPr/>
            <p:nvPr/>
          </p:nvSpPr>
          <p:spPr>
            <a:xfrm rot="17062134">
              <a:off x="5906642" y="2668468"/>
              <a:ext cx="360334"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 name="Έλλειψη 54"/>
            <p:cNvSpPr/>
            <p:nvPr/>
          </p:nvSpPr>
          <p:spPr>
            <a:xfrm rot="17062134">
              <a:off x="5888389" y="3355006"/>
              <a:ext cx="358746"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6" name="Έλλειψη 55"/>
            <p:cNvSpPr/>
            <p:nvPr/>
          </p:nvSpPr>
          <p:spPr>
            <a:xfrm rot="17062134">
              <a:off x="5879658" y="4071706"/>
              <a:ext cx="360334" cy="360307"/>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7" name="Έλλειψη 56"/>
            <p:cNvSpPr/>
            <p:nvPr/>
          </p:nvSpPr>
          <p:spPr>
            <a:xfrm rot="17062134">
              <a:off x="6596307" y="2659737"/>
              <a:ext cx="358746"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8" name="Έλλειψη 57"/>
            <p:cNvSpPr/>
            <p:nvPr/>
          </p:nvSpPr>
          <p:spPr>
            <a:xfrm rot="17062134">
              <a:off x="6596307" y="3378817"/>
              <a:ext cx="358746" cy="360308"/>
            </a:xfrm>
            <a:prstGeom prst="ellipse">
              <a:avLst/>
            </a:prstGeom>
            <a:solidFill>
              <a:srgbClr val="523D2C"/>
            </a:solidFill>
            <a:ln>
              <a:solidFill>
                <a:srgbClr val="523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59" name="Ευθεία γραμμή σύνδεσης 58"/>
            <p:cNvCxnSpPr/>
            <p:nvPr/>
          </p:nvCxnSpPr>
          <p:spPr>
            <a:xfrm>
              <a:off x="5508254" y="3551034"/>
              <a:ext cx="190471" cy="0"/>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p:nvPr/>
          </p:nvCxnSpPr>
          <p:spPr>
            <a:xfrm flipH="1">
              <a:off x="5338417" y="2489082"/>
              <a:ext cx="47618" cy="2057235"/>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H="1">
              <a:off x="6054271" y="2749411"/>
              <a:ext cx="33332" cy="1500067"/>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H="1" flipV="1">
              <a:off x="6054271" y="3535160"/>
              <a:ext cx="1090446" cy="3492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p:cNvCxnSpPr/>
            <p:nvPr/>
          </p:nvCxnSpPr>
          <p:spPr>
            <a:xfrm>
              <a:off x="6776473" y="3558971"/>
              <a:ext cx="0" cy="350809"/>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flipH="1" flipV="1">
              <a:off x="5317783" y="4246303"/>
              <a:ext cx="1061875" cy="3175"/>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p:cNvCxnSpPr/>
            <p:nvPr/>
          </p:nvCxnSpPr>
          <p:spPr>
            <a:xfrm>
              <a:off x="6776473" y="2489082"/>
              <a:ext cx="0" cy="723842"/>
            </a:xfrm>
            <a:prstGeom prst="line">
              <a:avLst/>
            </a:prstGeom>
            <a:ln w="41275">
              <a:solidFill>
                <a:srgbClr val="523D2C"/>
              </a:solidFill>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p:cNvCxnSpPr/>
            <p:nvPr/>
          </p:nvCxnSpPr>
          <p:spPr>
            <a:xfrm>
              <a:off x="3924170" y="3535160"/>
              <a:ext cx="1007909" cy="0"/>
            </a:xfrm>
            <a:prstGeom prst="straightConnector1">
              <a:avLst/>
            </a:prstGeom>
            <a:ln w="73025">
              <a:solidFill>
                <a:srgbClr val="523D2C"/>
              </a:solidFill>
              <a:tailEnd type="triangle"/>
            </a:ln>
          </p:spPr>
          <p:style>
            <a:lnRef idx="1">
              <a:schemeClr val="accent1"/>
            </a:lnRef>
            <a:fillRef idx="0">
              <a:schemeClr val="accent1"/>
            </a:fillRef>
            <a:effectRef idx="0">
              <a:schemeClr val="accent1"/>
            </a:effectRef>
            <a:fontRef idx="minor">
              <a:schemeClr val="tx1"/>
            </a:fontRef>
          </p:style>
        </p:cxnSp>
        <p:sp>
          <p:nvSpPr>
            <p:cNvPr id="73756" name="TextBox 83"/>
            <p:cNvSpPr txBox="1">
              <a:spLocks noChangeArrowheads="1"/>
            </p:cNvSpPr>
            <p:nvPr/>
          </p:nvSpPr>
          <p:spPr bwMode="auto">
            <a:xfrm>
              <a:off x="3839207" y="3134907"/>
              <a:ext cx="108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000">
                  <a:solidFill>
                    <a:srgbClr val="000000"/>
                  </a:solidFill>
                  <a:latin typeface="Calibri" pitchFamily="34" charset="0"/>
                </a:rPr>
                <a:t>Οξυγόνο </a:t>
              </a:r>
            </a:p>
          </p:txBody>
        </p:sp>
        <p:sp>
          <p:nvSpPr>
            <p:cNvPr id="73757" name="TextBox 84"/>
            <p:cNvSpPr txBox="1">
              <a:spLocks noChangeArrowheads="1"/>
            </p:cNvSpPr>
            <p:nvPr/>
          </p:nvSpPr>
          <p:spPr bwMode="auto">
            <a:xfrm>
              <a:off x="3734145" y="3528212"/>
              <a:ext cx="1542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000">
                  <a:solidFill>
                    <a:srgbClr val="000000"/>
                  </a:solidFill>
                  <a:latin typeface="Calibri" pitchFamily="34" charset="0"/>
                </a:rPr>
                <a:t>Στεγνωτικό (καταλύτης)</a:t>
              </a:r>
            </a:p>
          </p:txBody>
        </p:sp>
      </p:gr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F8B8D1A-46E7-4014-8BBA-789ED9877173}" type="slidenum">
              <a:rPr lang="el-GR" altLang="el-GR">
                <a:solidFill>
                  <a:srgbClr val="000000"/>
                </a:solidFill>
              </a:rPr>
              <a:pPr/>
              <a:t>40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a:xfrm>
            <a:off x="0" y="115888"/>
            <a:ext cx="9144000" cy="909637"/>
          </a:xfrm>
        </p:spPr>
        <p:txBody>
          <a:bodyPr/>
          <a:lstStyle/>
          <a:p>
            <a:r>
              <a:rPr lang="el-GR" altLang="el-GR" smtClean="0"/>
              <a:t>Συστήματα δύο συστατικών</a:t>
            </a:r>
            <a:endParaRPr lang="el-GR" altLang="el-GR" sz="3200" b="0" smtClean="0"/>
          </a:p>
        </p:txBody>
      </p:sp>
      <p:sp>
        <p:nvSpPr>
          <p:cNvPr id="74754" name="Θέση περιεχομένου 2"/>
          <p:cNvSpPr>
            <a:spLocks noGrp="1"/>
          </p:cNvSpPr>
          <p:nvPr>
            <p:ph idx="1"/>
          </p:nvPr>
        </p:nvSpPr>
        <p:spPr/>
        <p:txBody>
          <a:bodyPr/>
          <a:lstStyle/>
          <a:p>
            <a:pPr>
              <a:lnSpc>
                <a:spcPct val="114000"/>
              </a:lnSpc>
              <a:spcBef>
                <a:spcPts val="1800"/>
              </a:spcBef>
            </a:pPr>
            <a:r>
              <a:rPr lang="el-GR" altLang="el-GR" smtClean="0"/>
              <a:t>Λέγονται έτσι, γιατί ο πολυμερισμός γίνεται με την ανάμειξη ενός </a:t>
            </a:r>
            <a:r>
              <a:rPr lang="el-GR" altLang="el-GR" b="1" smtClean="0"/>
              <a:t>καταλύτη (εκκινητή) </a:t>
            </a:r>
            <a:r>
              <a:rPr lang="el-GR" altLang="el-GR" smtClean="0"/>
              <a:t>με μια προπολυμερισμένη ρητίνη ή κάποιο μονομερές στον αγωγό του μελανιού. </a:t>
            </a:r>
          </a:p>
          <a:p>
            <a:pPr>
              <a:lnSpc>
                <a:spcPct val="110000"/>
              </a:lnSpc>
              <a:spcBef>
                <a:spcPts val="1200"/>
              </a:spcBef>
            </a:pPr>
            <a:r>
              <a:rPr lang="el-GR" altLang="el-GR" smtClean="0"/>
              <a:t>Η διαδικασία της σκλήρυνσης αρχίζει μόλις τα υλικά έρθουν σε επαφή, οπότε το μελάνι έχει περιορισμένο χρόνο ζωής στον αγωγό τροφοδοσίας του πριν σκληρυνθεί. </a:t>
            </a:r>
          </a:p>
          <a:p>
            <a:pPr>
              <a:lnSpc>
                <a:spcPct val="110000"/>
              </a:lnSpc>
              <a:spcBef>
                <a:spcPts val="1200"/>
              </a:spcBef>
            </a:pPr>
            <a:r>
              <a:rPr lang="el-GR" altLang="el-GR" smtClean="0"/>
              <a:t>Βρίσκουν εφαρμογή στην εκτύπωση βερνικιών για επικάλυψη εντύπων που εκτυπώθηκαν με την μέθοδο της βαθυτυπίας και της φλεξογραφίας.</a:t>
            </a:r>
          </a:p>
          <a:p>
            <a:pPr>
              <a:lnSpc>
                <a:spcPct val="110000"/>
              </a:lnSpc>
              <a:spcBef>
                <a:spcPts val="1200"/>
              </a:spcBef>
            </a:pPr>
            <a:endParaRPr lang="el-GR" altLang="el-GR" smtClean="0"/>
          </a:p>
        </p:txBody>
      </p:sp>
      <p:sp>
        <p:nvSpPr>
          <p:cNvPr id="747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2D3D05-9F3E-4AF9-AFFD-9D8C25456564}" type="slidenum">
              <a:rPr lang="el-GR" altLang="el-GR">
                <a:solidFill>
                  <a:srgbClr val="000000"/>
                </a:solidFill>
              </a:rPr>
              <a:pPr/>
              <a:t>41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 name="Θέση περιεχομένου 2"/>
          <p:cNvSpPr>
            <a:spLocks noGrp="1"/>
          </p:cNvSpPr>
          <p:nvPr>
            <p:ph idx="1"/>
          </p:nvPr>
        </p:nvSpPr>
        <p:spPr/>
        <p:txBody>
          <a:bodyPr rtlCol="0">
            <a:normAutofit fontScale="92500"/>
          </a:bodyPr>
          <a:lstStyle/>
          <a:p>
            <a:pPr fontAlgn="auto">
              <a:spcAft>
                <a:spcPts val="0"/>
              </a:spcAft>
              <a:buFont typeface="Arial" pitchFamily="34" charset="0"/>
              <a:buChar char="•"/>
              <a:defRPr/>
            </a:pPr>
            <a:r>
              <a:rPr lang="el-GR" dirty="0" smtClean="0"/>
              <a:t>Σημειώσεις για το θεωρητικό μάθημα «Μελάνια», Στ. Θεοχάρη, Σ.Γ.Τ.Κ.Σ., ΤΕΙ Αθήνας, 2008.</a:t>
            </a:r>
          </a:p>
          <a:p>
            <a:pPr fontAlgn="auto">
              <a:spcAft>
                <a:spcPts val="0"/>
              </a:spcAft>
              <a:buFont typeface="Arial" pitchFamily="34" charset="0"/>
              <a:buChar cha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 </a:t>
            </a:r>
          </a:p>
          <a:p>
            <a:pPr fontAlgn="auto">
              <a:spcAft>
                <a:spcPts val="0"/>
              </a:spcAft>
              <a:buFont typeface="Arial" pitchFamily="34" charset="0"/>
              <a:buChar cha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p>
          <a:p>
            <a:pPr fontAlgn="auto">
              <a:spcAft>
                <a:spcPts val="0"/>
              </a:spcAft>
              <a:buFont typeface="Arial" pitchFamily="34" charset="0"/>
              <a:buChar cha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p>
          <a:p>
            <a:pPr fontAlgn="auto">
              <a:spcAft>
                <a:spcPts val="0"/>
              </a:spcAft>
              <a:buFont typeface="Arial" pitchFamily="34" charset="0"/>
              <a:buChar cha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p>
          <a:p>
            <a:pPr fontAlgn="auto">
              <a:spcAft>
                <a:spcPts val="0"/>
              </a:spcAft>
              <a:buFont typeface="Arial" pitchFamily="34" charset="0"/>
              <a:buChar char="•"/>
              <a:defRPr/>
            </a:pPr>
            <a:r>
              <a:rPr lang="en-US" dirty="0" smtClean="0"/>
              <a:t>The Printing Ink Manual, Leach RH, Pierce RJ, 5</a:t>
            </a:r>
            <a:r>
              <a:rPr lang="en-US" baseline="30000" dirty="0" smtClean="0"/>
              <a:t>th</a:t>
            </a:r>
            <a:r>
              <a:rPr lang="en-US" dirty="0" smtClean="0"/>
              <a:t> Ed. Springer, 2007</a:t>
            </a:r>
            <a:r>
              <a:rPr lang="el-GR" dirty="0" smtClean="0"/>
              <a:t>.</a:t>
            </a:r>
          </a:p>
          <a:p>
            <a:pPr fontAlgn="auto">
              <a:spcAft>
                <a:spcPts val="0"/>
              </a:spcAft>
              <a:buFont typeface="Arial" pitchFamily="34" charset="0"/>
              <a:buChar char="•"/>
              <a:defRPr/>
            </a:pPr>
            <a:r>
              <a:rPr lang="en-GB" dirty="0" smtClean="0"/>
              <a:t>Colour Chemistry, </a:t>
            </a:r>
            <a:r>
              <a:rPr lang="en-GB" dirty="0" err="1" smtClean="0"/>
              <a:t>Zollinger</a:t>
            </a:r>
            <a:r>
              <a:rPr lang="en-GB" dirty="0" smtClean="0"/>
              <a:t>, H, VCH, 1991 </a:t>
            </a:r>
            <a:r>
              <a:rPr lang="el-GR" dirty="0" smtClean="0"/>
              <a:t>.</a:t>
            </a:r>
          </a:p>
          <a:p>
            <a:pPr fontAlgn="auto">
              <a:spcAft>
                <a:spcPts val="0"/>
              </a:spcAft>
              <a:buFont typeface="Arial" pitchFamily="34" charset="0"/>
              <a:buChar cha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endParaRPr lang="el-GR" dirty="0"/>
          </a:p>
        </p:txBody>
      </p:sp>
      <p:sp>
        <p:nvSpPr>
          <p:cNvPr id="757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65B63F9-ADB7-4EE2-915E-85FBFC759F8F}" type="slidenum">
              <a:rPr lang="el-GR" altLang="el-GR">
                <a:solidFill>
                  <a:srgbClr val="000000"/>
                </a:solidFill>
              </a:rPr>
              <a:pPr/>
              <a:t>42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Τίτλος 6"/>
          <p:cNvSpPr>
            <a:spLocks noGrp="1"/>
          </p:cNvSpPr>
          <p:nvPr>
            <p:ph type="ctrTitle"/>
          </p:nvPr>
        </p:nvSpPr>
        <p:spPr/>
        <p:txBody>
          <a:bodyPr/>
          <a:lstStyle/>
          <a:p>
            <a:r>
              <a:rPr lang="el-GR" altLang="el-GR" smtClean="0"/>
              <a:t>Τέλος Ενότητας</a:t>
            </a:r>
          </a:p>
        </p:txBody>
      </p:sp>
      <p:sp>
        <p:nvSpPr>
          <p:cNvPr id="76802" name="Υπότιτλος 7"/>
          <p:cNvSpPr>
            <a:spLocks noGrp="1"/>
          </p:cNvSpPr>
          <p:nvPr>
            <p:ph type="subTitle" idx="1"/>
          </p:nvPr>
        </p:nvSpPr>
        <p:spPr/>
        <p:txBody>
          <a:bodyPr/>
          <a:lstStyle/>
          <a:p>
            <a:endParaRPr lang="el-GR" altLang="el-GR" smtClean="0"/>
          </a:p>
        </p:txBody>
      </p:sp>
      <p:grpSp>
        <p:nvGrpSpPr>
          <p:cNvPr id="76803" name="Ομάδα 8"/>
          <p:cNvGrpSpPr>
            <a:grpSpLocks/>
          </p:cNvGrpSpPr>
          <p:nvPr/>
        </p:nvGrpSpPr>
        <p:grpSpPr bwMode="auto">
          <a:xfrm>
            <a:off x="1766888" y="5930900"/>
            <a:ext cx="5829300" cy="768350"/>
            <a:chOff x="1767633" y="5931169"/>
            <a:chExt cx="5828703" cy="768532"/>
          </a:xfrm>
        </p:grpSpPr>
        <p:pic>
          <p:nvPicPr>
            <p:cNvPr id="768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ctrTitle"/>
          </p:nvPr>
        </p:nvSpPr>
        <p:spPr/>
        <p:txBody>
          <a:bodyPr/>
          <a:lstStyle/>
          <a:p>
            <a:r>
              <a:rPr lang="el-GR" altLang="el-GR" sz="4400" smtClean="0"/>
              <a:t>Σημειώματα</a:t>
            </a:r>
          </a:p>
        </p:txBody>
      </p:sp>
      <p:sp>
        <p:nvSpPr>
          <p:cNvPr id="78850"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5</a:t>
            </a:r>
            <a:r>
              <a:rPr lang="en-US" sz="2000" dirty="0" smtClean="0"/>
              <a:t>:</a:t>
            </a:r>
            <a:r>
              <a:rPr lang="el-GR" sz="2000" dirty="0"/>
              <a:t> Μέθοδοι και μηχανισμοί ξήρανσης φορέων μελανιών».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Ξήρανση με απορρόφηση</a:t>
            </a:r>
            <a:endParaRPr lang="el-GR" altLang="el-GR" sz="3200" b="0" smtClean="0"/>
          </a:p>
        </p:txBody>
      </p:sp>
      <p:sp>
        <p:nvSpPr>
          <p:cNvPr id="31746" name="Θέση περιεχομένου 2"/>
          <p:cNvSpPr>
            <a:spLocks noGrp="1"/>
          </p:cNvSpPr>
          <p:nvPr>
            <p:ph idx="1"/>
          </p:nvPr>
        </p:nvSpPr>
        <p:spPr/>
        <p:txBody>
          <a:bodyPr/>
          <a:lstStyle/>
          <a:p>
            <a:pPr>
              <a:lnSpc>
                <a:spcPct val="114000"/>
              </a:lnSpc>
              <a:spcBef>
                <a:spcPts val="1200"/>
              </a:spcBef>
            </a:pPr>
            <a:r>
              <a:rPr lang="el-GR" altLang="el-GR" b="1" smtClean="0">
                <a:solidFill>
                  <a:srgbClr val="004A82"/>
                </a:solidFill>
              </a:rPr>
              <a:t>Ξήρανση με απορρόφηση. </a:t>
            </a:r>
            <a:r>
              <a:rPr lang="el-GR" altLang="el-GR" smtClean="0"/>
              <a:t>Αυτός ο μηχανισμός λειτουργεί μόνο σε πορώδη υλικά, όπως π.χ. σε χαρτί και χαρτόνι, καθώς περιλαμβάνει διείσδυση του μελανιού μέσα στο εκτυπωτικό υπόστρωμα, με αποτέλεσμα την απομάκρυνση των υγρών συστατικών του από την επιφάνεια. </a:t>
            </a:r>
          </a:p>
          <a:p>
            <a:pPr>
              <a:lnSpc>
                <a:spcPct val="114000"/>
              </a:lnSpc>
              <a:spcBef>
                <a:spcPts val="1200"/>
              </a:spcBef>
            </a:pPr>
            <a:r>
              <a:rPr lang="el-GR" altLang="el-GR" smtClean="0"/>
              <a:t>Η διαδικασία της απορρόφησης εξαρτάται από την </a:t>
            </a:r>
            <a:r>
              <a:rPr lang="el-GR" altLang="el-GR" b="1" smtClean="0">
                <a:solidFill>
                  <a:srgbClr val="004A82"/>
                </a:solidFill>
              </a:rPr>
              <a:t>επιφανειακή τάση </a:t>
            </a:r>
            <a:r>
              <a:rPr lang="el-GR" altLang="el-GR" smtClean="0"/>
              <a:t>του υγρού φορέα και την επίδραση των </a:t>
            </a:r>
            <a:r>
              <a:rPr lang="el-GR" altLang="el-GR" b="1" smtClean="0">
                <a:solidFill>
                  <a:srgbClr val="004A82"/>
                </a:solidFill>
              </a:rPr>
              <a:t>τριχοειδών φαινομένων </a:t>
            </a:r>
            <a:r>
              <a:rPr lang="el-GR" altLang="el-GR" smtClean="0"/>
              <a:t>διαμέσου των πόρων και τα κενών μεταξύ των ινών της επιφάνειας του υλικού που εκτυπώνεται.</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1CA6299-73E9-4718-882A-F366F680C79B}"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l-GR" altLang="el-GR" smtClean="0"/>
              <a:t>Χρηματοδότηση</a:t>
            </a:r>
          </a:p>
        </p:txBody>
      </p:sp>
      <p:sp>
        <p:nvSpPr>
          <p:cNvPr id="87042"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87043"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Επιφανειακή τάση</a:t>
            </a:r>
          </a:p>
        </p:txBody>
      </p:sp>
      <p:sp>
        <p:nvSpPr>
          <p:cNvPr id="32770" name="Θέση περιεχομένου 2"/>
          <p:cNvSpPr>
            <a:spLocks noGrp="1"/>
          </p:cNvSpPr>
          <p:nvPr>
            <p:ph idx="1"/>
          </p:nvPr>
        </p:nvSpPr>
        <p:spPr/>
        <p:txBody>
          <a:bodyPr/>
          <a:lstStyle/>
          <a:p>
            <a:pPr>
              <a:lnSpc>
                <a:spcPct val="114000"/>
              </a:lnSpc>
              <a:spcBef>
                <a:spcPts val="1200"/>
              </a:spcBef>
            </a:pPr>
            <a:r>
              <a:rPr lang="el-GR" altLang="el-GR" smtClean="0"/>
              <a:t>Η </a:t>
            </a:r>
            <a:r>
              <a:rPr lang="el-GR" altLang="el-GR" b="1" smtClean="0">
                <a:solidFill>
                  <a:srgbClr val="004A82"/>
                </a:solidFill>
              </a:rPr>
              <a:t>επιφανειακή τάση </a:t>
            </a:r>
            <a:r>
              <a:rPr lang="el-GR" altLang="el-GR" smtClean="0"/>
              <a:t>σε ένα υγρό αποτελεί την συνισταμένη δύναμη (τάση) των ελκτικών δυνάμεων (δυνάμεων συνοχής) μεταξύ των μορίων του στην ελεύθερη επιφάνειά του προς το εσωτερικό του υγρού. </a:t>
            </a:r>
          </a:p>
          <a:p>
            <a:pPr>
              <a:lnSpc>
                <a:spcPct val="114000"/>
              </a:lnSpc>
              <a:spcBef>
                <a:spcPts val="1200"/>
              </a:spcBef>
            </a:pPr>
            <a:r>
              <a:rPr lang="el-GR" altLang="el-GR" smtClean="0"/>
              <a:t>Με βάση την επιφανειακή τάση ερμηνεύεται και τα φαινόμενα, κατά τα οποία α) η επιφάνεια του νερού συμπεριφέρεται ως ελαστική μεμβράνη και επιτρέπει στα έντομα να περπατούν επάνω της, και β) οι σταγόνες των υγρών λαμβάνουν σφαιρικό σχήμα, ώστε να έχουν την ελάχιστη δυνατή επιφάνεια.</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D46B279-48AF-474A-A43A-B82DC55511F6}"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mtClean="0"/>
              <a:t>Δυνάμεις συνοχής και συνάφειας</a:t>
            </a:r>
            <a:endParaRPr lang="el-GR" altLang="el-GR" sz="3200" smtClean="0"/>
          </a:p>
        </p:txBody>
      </p:sp>
      <p:sp>
        <p:nvSpPr>
          <p:cNvPr id="3" name="Θέση περιεχομένου 2"/>
          <p:cNvSpPr>
            <a:spLocks noGrp="1"/>
          </p:cNvSpPr>
          <p:nvPr>
            <p:ph idx="1"/>
          </p:nvPr>
        </p:nvSpPr>
        <p:spPr/>
        <p:txBody>
          <a:bodyPr>
            <a:normAutofit/>
          </a:bodyPr>
          <a:lstStyle/>
          <a:p>
            <a:pPr>
              <a:lnSpc>
                <a:spcPct val="140000"/>
              </a:lnSpc>
              <a:spcBef>
                <a:spcPts val="1800"/>
              </a:spcBef>
            </a:pPr>
            <a:r>
              <a:rPr lang="el-GR" altLang="el-GR" smtClean="0"/>
              <a:t>Η ανύψωση του υγρού διαμέσου</a:t>
            </a:r>
            <a:r>
              <a:rPr lang="el-GR" altLang="el-GR" b="1" smtClean="0">
                <a:solidFill>
                  <a:srgbClr val="004A82"/>
                </a:solidFill>
              </a:rPr>
              <a:t> των τριχοειδών αγγείων </a:t>
            </a:r>
            <a:r>
              <a:rPr lang="el-GR" altLang="el-GR" smtClean="0"/>
              <a:t>είναι το αποτέλεσμα των ελκτικών δυνάμεων μεταξύ της επιφάνειας ενός στερεού και ενός υγρού. </a:t>
            </a:r>
          </a:p>
          <a:p>
            <a:pPr>
              <a:lnSpc>
                <a:spcPct val="140000"/>
              </a:lnSpc>
              <a:spcBef>
                <a:spcPts val="1800"/>
              </a:spcBef>
            </a:pPr>
            <a:r>
              <a:rPr lang="el-GR" altLang="el-GR" smtClean="0"/>
              <a:t>Αν οι </a:t>
            </a:r>
            <a:r>
              <a:rPr lang="el-GR" altLang="el-GR" b="1" smtClean="0">
                <a:solidFill>
                  <a:srgbClr val="004A82"/>
                </a:solidFill>
              </a:rPr>
              <a:t>δυνάμεις συνοχής </a:t>
            </a:r>
            <a:r>
              <a:rPr lang="el-GR" altLang="el-GR" smtClean="0"/>
              <a:t>μεταξύ των σωματιδίων του υγρού είναι ασθενέστερες από τις ελκτικές δυνάμεις μεταξύ του υγρού και της επιφάνειας του στερεού, δηλαδή τις </a:t>
            </a:r>
            <a:r>
              <a:rPr lang="el-GR" altLang="el-GR" b="1" smtClean="0">
                <a:solidFill>
                  <a:srgbClr val="004A82"/>
                </a:solidFill>
              </a:rPr>
              <a:t>δυνάμεις συνάφειας</a:t>
            </a:r>
            <a:r>
              <a:rPr lang="el-GR" altLang="el-GR" smtClean="0"/>
              <a:t>, το υγρό τείνει να προσκολληθεί στην επιφάνεια του στερεού ή αντίθετα να απομακρυνθεί από αυτή.</a:t>
            </a:r>
          </a:p>
          <a:p>
            <a:pPr>
              <a:lnSpc>
                <a:spcPct val="140000"/>
              </a:lnSpc>
              <a:spcBef>
                <a:spcPts val="1800"/>
              </a:spcBef>
              <a:buFont typeface="Arial" charset="0"/>
              <a:buNone/>
            </a:pPr>
            <a:endParaRPr lang="el-GR" altLang="el-GR" smtClean="0"/>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87757C7-F5C5-4445-A76C-68CADB7DFE2F}"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Τριχοειδής ανύψωση</a:t>
            </a:r>
            <a:endParaRPr lang="el-GR" altLang="el-GR" sz="3200" smtClean="0"/>
          </a:p>
        </p:txBody>
      </p:sp>
      <p:sp>
        <p:nvSpPr>
          <p:cNvPr id="36866" name="Ορθογώνιο 5"/>
          <p:cNvSpPr>
            <a:spLocks noChangeArrowheads="1"/>
          </p:cNvSpPr>
          <p:nvPr/>
        </p:nvSpPr>
        <p:spPr bwMode="auto">
          <a:xfrm>
            <a:off x="395288" y="1628775"/>
            <a:ext cx="42481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400">
                <a:solidFill>
                  <a:srgbClr val="000000"/>
                </a:solidFill>
                <a:latin typeface="Calibri" pitchFamily="34" charset="0"/>
              </a:rPr>
              <a:t>Επιφανειακή τάση και τριχοειδής ανύψωση:</a:t>
            </a:r>
            <a:endParaRPr lang="en-US" altLang="el-GR" sz="2400">
              <a:solidFill>
                <a:srgbClr val="000000"/>
              </a:solidFill>
              <a:latin typeface="Calibri" pitchFamily="34" charset="0"/>
            </a:endParaRPr>
          </a:p>
          <a:p>
            <a:r>
              <a:rPr lang="el-GR" altLang="el-GR" sz="2400" b="1">
                <a:solidFill>
                  <a:srgbClr val="004A82"/>
                </a:solidFill>
                <a:latin typeface="Calibri" pitchFamily="34" charset="0"/>
              </a:rPr>
              <a:t>(α) και (β) συνάφεια &gt; συνοχή, (γ) συνοχή &gt; συνάφεια. </a:t>
            </a:r>
          </a:p>
          <a:p>
            <a:endParaRPr lang="el-GR" altLang="el-GR" sz="2400">
              <a:solidFill>
                <a:srgbClr val="000000"/>
              </a:solidFill>
              <a:latin typeface="Calibri" pitchFamily="34" charset="0"/>
            </a:endParaRPr>
          </a:p>
          <a:p>
            <a:r>
              <a:rPr lang="el-GR" altLang="el-GR" sz="2400">
                <a:solidFill>
                  <a:srgbClr val="000000"/>
                </a:solidFill>
                <a:latin typeface="Calibri" pitchFamily="34" charset="0"/>
              </a:rPr>
              <a:t>Στο σχήμα διακρίνονται οι </a:t>
            </a:r>
            <a:r>
              <a:rPr lang="el-GR" altLang="el-GR" sz="2400" b="1">
                <a:solidFill>
                  <a:srgbClr val="004A82"/>
                </a:solidFill>
                <a:latin typeface="Calibri" pitchFamily="34" charset="0"/>
              </a:rPr>
              <a:t>μηνίσκοι</a:t>
            </a:r>
            <a:r>
              <a:rPr lang="el-GR" altLang="el-GR" sz="2400">
                <a:solidFill>
                  <a:srgbClr val="000000"/>
                </a:solidFill>
                <a:latin typeface="Calibri" pitchFamily="34" charset="0"/>
              </a:rPr>
              <a:t> που σχηματίζονται</a:t>
            </a:r>
            <a:r>
              <a:rPr lang="el-GR" altLang="el-GR">
                <a:solidFill>
                  <a:srgbClr val="000000"/>
                </a:solidFill>
              </a:rPr>
              <a:t>. </a:t>
            </a:r>
          </a:p>
        </p:txBody>
      </p:sp>
      <p:grpSp>
        <p:nvGrpSpPr>
          <p:cNvPr id="36867" name="Ομάδα 2"/>
          <p:cNvGrpSpPr>
            <a:grpSpLocks/>
          </p:cNvGrpSpPr>
          <p:nvPr/>
        </p:nvGrpSpPr>
        <p:grpSpPr bwMode="auto">
          <a:xfrm>
            <a:off x="4572000" y="1090613"/>
            <a:ext cx="3649663" cy="5238750"/>
            <a:chOff x="4572000" y="1090896"/>
            <a:chExt cx="3649285" cy="5237756"/>
          </a:xfrm>
        </p:grpSpPr>
        <p:pic>
          <p:nvPicPr>
            <p:cNvPr id="36870" name="Picture 2" descr="File:Capillarity.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60228"/>
              <a:ext cx="3649285" cy="486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8"/>
            <p:cNvSpPr txBox="1">
              <a:spLocks noChangeArrowheads="1"/>
            </p:cNvSpPr>
            <p:nvPr/>
          </p:nvSpPr>
          <p:spPr bwMode="auto">
            <a:xfrm>
              <a:off x="6012160" y="1090896"/>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β</a:t>
              </a:r>
            </a:p>
          </p:txBody>
        </p:sp>
        <p:sp>
          <p:nvSpPr>
            <p:cNvPr id="36872" name="TextBox 9"/>
            <p:cNvSpPr txBox="1">
              <a:spLocks noChangeArrowheads="1"/>
            </p:cNvSpPr>
            <p:nvPr/>
          </p:nvSpPr>
          <p:spPr bwMode="auto">
            <a:xfrm>
              <a:off x="5114529" y="1090896"/>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α</a:t>
              </a:r>
            </a:p>
          </p:txBody>
        </p:sp>
        <p:sp>
          <p:nvSpPr>
            <p:cNvPr id="36873" name="TextBox 11"/>
            <p:cNvSpPr txBox="1">
              <a:spLocks noChangeArrowheads="1"/>
            </p:cNvSpPr>
            <p:nvPr/>
          </p:nvSpPr>
          <p:spPr bwMode="auto">
            <a:xfrm>
              <a:off x="7308304" y="109089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γ</a:t>
              </a:r>
            </a:p>
          </p:txBody>
        </p:sp>
      </p:grpSp>
      <p:sp>
        <p:nvSpPr>
          <p:cNvPr id="36868" name="Rectangle 8"/>
          <p:cNvSpPr>
            <a:spLocks noChangeArrowheads="1"/>
          </p:cNvSpPr>
          <p:nvPr/>
        </p:nvSpPr>
        <p:spPr bwMode="auto">
          <a:xfrm>
            <a:off x="5056188" y="6313488"/>
            <a:ext cx="2681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Capillarity</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Mpfiz"/>
              </a:rPr>
              <a:t>Mpfiz</a:t>
            </a:r>
            <a:r>
              <a:rPr lang="en-US"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6"/>
              </a:rPr>
              <a:t>CC </a:t>
            </a:r>
            <a:r>
              <a:rPr lang="el-GR" altLang="el-GR" sz="1200">
                <a:solidFill>
                  <a:srgbClr val="000000"/>
                </a:solidFill>
                <a:latin typeface="Calibri" pitchFamily="34" charset="0"/>
                <a:hlinkClick r:id="rId6"/>
              </a:rPr>
              <a:t>από</a:t>
            </a:r>
            <a:r>
              <a:rPr lang="en-US" altLang="el-GR" sz="1200">
                <a:solidFill>
                  <a:srgbClr val="000000"/>
                </a:solidFill>
                <a:latin typeface="Calibri" pitchFamily="34" charset="0"/>
                <a:hlinkClick r:id="rId6"/>
              </a:rPr>
              <a:t>-SA 3.0</a:t>
            </a:r>
            <a:endParaRPr lang="en-US" altLang="el-GR" sz="1200">
              <a:solidFill>
                <a:srgbClr val="000000"/>
              </a:solidFill>
              <a:latin typeface="Calibri" pitchFamily="34" charset="0"/>
            </a:endParaRPr>
          </a:p>
        </p:txBody>
      </p:sp>
      <p:sp>
        <p:nvSpPr>
          <p:cNvPr id="3686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7F274E2-10DA-4B4B-AA4E-7CF3386F5A89}"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Μηνίσκος </a:t>
            </a:r>
          </a:p>
        </p:txBody>
      </p:sp>
      <p:sp>
        <p:nvSpPr>
          <p:cNvPr id="3" name="Θέση περιεχομένου 2"/>
          <p:cNvSpPr>
            <a:spLocks noGrp="1"/>
          </p:cNvSpPr>
          <p:nvPr>
            <p:ph idx="1"/>
          </p:nvPr>
        </p:nvSpPr>
        <p:spPr/>
        <p:txBody>
          <a:bodyPr>
            <a:normAutofit/>
          </a:bodyPr>
          <a:lstStyle/>
          <a:p>
            <a:pPr marL="514350" indent="-514350">
              <a:spcBef>
                <a:spcPts val="2400"/>
              </a:spcBef>
            </a:pPr>
            <a:r>
              <a:rPr lang="el-GR" altLang="el-GR" smtClean="0"/>
              <a:t>Στην περίπτωση μιας απλής επιφάνειας, όπως για παράδειγμα ενός γυαλιού ή ενός μεγάλου γυάλινου δοχείου, σχηματίζεται ένας </a:t>
            </a:r>
            <a:r>
              <a:rPr lang="el-GR" altLang="el-GR" b="1" smtClean="0">
                <a:solidFill>
                  <a:srgbClr val="004A82"/>
                </a:solidFill>
              </a:rPr>
              <a:t>μηνίσκος</a:t>
            </a:r>
            <a:r>
              <a:rPr lang="el-GR" altLang="el-GR" smtClean="0"/>
              <a:t> (μια κύρτωση ή ένα κοίλωμα) δηλαδή μια κυρτή επιφάνεια που διακρίνεται καλύτερα εάν το επίπεδο του υγρού κρατηθεί στο ύψος των ματιών του παρατηρητή. </a:t>
            </a:r>
          </a:p>
          <a:p>
            <a:pPr marL="514350" indent="-514350">
              <a:spcBef>
                <a:spcPts val="2400"/>
              </a:spcBef>
            </a:pPr>
            <a:r>
              <a:rPr lang="el-GR" altLang="el-GR" smtClean="0"/>
              <a:t>Στην περίπτωση ενός γυάλινου σωλήνα με μικρή διάμετρο, το υγρό τείνει να ανυψωθεί (ή να κατέλθει) μέσα σε αυτόν. Όσο πιο στενός είναι ο σωλήνας τόσο περισσότερο θα ανέβει (ή θα κατέλθει) το υγρό μέσα σ' αυτόν. </a:t>
            </a:r>
          </a:p>
          <a:p>
            <a:pPr marL="514350" indent="-514350">
              <a:spcBef>
                <a:spcPts val="2400"/>
              </a:spcBef>
            </a:pPr>
            <a:endParaRPr lang="el-GR" altLang="el-GR" smtClean="0"/>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579E3F5-8313-427C-9023-39FB0F874D59}"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96ce79eef5ba43862ba9b110a1877795e33e62"/>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66</TotalTime>
  <Words>3436</Words>
  <Application>Microsoft Office PowerPoint</Application>
  <PresentationFormat>Προβολή στην οθόνη (4:3)</PresentationFormat>
  <Paragraphs>307</Paragraphs>
  <Slides>50</Slides>
  <Notes>13</Notes>
  <HiddenSlides>0</HiddenSlides>
  <MMClips>0</MMClips>
  <ScaleCrop>false</ScaleCrop>
  <HeadingPairs>
    <vt:vector size="4" baseType="variant">
      <vt:variant>
        <vt:lpstr>Θέμα</vt:lpstr>
      </vt:variant>
      <vt:variant>
        <vt:i4>3</vt:i4>
      </vt:variant>
      <vt:variant>
        <vt:lpstr>Τίτλοι διαφανειών</vt:lpstr>
      </vt:variant>
      <vt:variant>
        <vt:i4>50</vt:i4>
      </vt:variant>
    </vt:vector>
  </HeadingPairs>
  <TitlesOfParts>
    <vt:vector size="53" baseType="lpstr">
      <vt:lpstr>TEMPLATE1</vt:lpstr>
      <vt:lpstr>OC_template_updated</vt:lpstr>
      <vt:lpstr>1_OC_template_updated</vt:lpstr>
      <vt:lpstr>Μελάνια και επικαλυπτικά (Θ)</vt:lpstr>
      <vt:lpstr>Στόχος ενότητας</vt:lpstr>
      <vt:lpstr>Μηχανισμοί ξήρανσης</vt:lpstr>
      <vt:lpstr>Μηχανισμοί φυσικής ξήρανσης</vt:lpstr>
      <vt:lpstr>Ξήρανση με απορρόφηση</vt:lpstr>
      <vt:lpstr>Επιφανειακή τάση</vt:lpstr>
      <vt:lpstr>Δυνάμεις συνοχής και συνάφειας</vt:lpstr>
      <vt:lpstr>Τριχοειδής ανύψωση</vt:lpstr>
      <vt:lpstr>Μηνίσκος </vt:lpstr>
      <vt:lpstr>Γωνία επαφής </vt:lpstr>
      <vt:lpstr>Απορρόφηση μελανιού από χαρτί</vt:lpstr>
      <vt:lpstr>Ταχυστέγνωτα μελάνια</vt:lpstr>
      <vt:lpstr>Ξήρανση με εξάτμιση</vt:lpstr>
      <vt:lpstr>Επιφανειακή ενέργεια</vt:lpstr>
      <vt:lpstr>Λανθάνουσα θερμότητα εξάτμισης</vt:lpstr>
      <vt:lpstr>Θερμοκρασία (σημείο) βρασμού</vt:lpstr>
      <vt:lpstr>Διαβροχή </vt:lpstr>
      <vt:lpstr>Παράγοντες ξήρανσης με εξάτμιση</vt:lpstr>
      <vt:lpstr>Προσφορά θερμικής ενέργειας 1/3</vt:lpstr>
      <vt:lpstr>Προσφορά θερμικής ενέργειας 2/3</vt:lpstr>
      <vt:lpstr>Προσφορά θερμικής ενέργειας 3/3</vt:lpstr>
      <vt:lpstr>Βασικές  έννοιες για την ακτινοβολία</vt:lpstr>
      <vt:lpstr>Ξήρανση και σκλήρυνση με ακτινοβολία</vt:lpstr>
      <vt:lpstr>Εξίσωση του Planck</vt:lpstr>
      <vt:lpstr>Νόμος Lambert-Beer</vt:lpstr>
      <vt:lpstr>Περιοχές ηλεκτρομαγνητικού φάσματος</vt:lpstr>
      <vt:lpstr>Ηλεκτρομαγνητικό φάσμα</vt:lpstr>
      <vt:lpstr>Ξήρανση με υπέρυθρη ακτινοβολία (IR) </vt:lpstr>
      <vt:lpstr>Μικροκύματα</vt:lpstr>
      <vt:lpstr>Ξήρανση με μικροκύματα</vt:lpstr>
      <vt:lpstr>Υπεριώδης ακτινοβολία</vt:lpstr>
      <vt:lpstr>Ξήρανση με υπεριώδη ακτινοβολία </vt:lpstr>
      <vt:lpstr>Συστατικά μελανιών UV</vt:lpstr>
      <vt:lpstr>Μελάνια UV και περιβάλλον</vt:lpstr>
      <vt:lpstr>Πλεονεκτήματα μελανιών UV</vt:lpstr>
      <vt:lpstr>Ακτινοβολία ηλεκτρονικής δέσμης</vt:lpstr>
      <vt:lpstr>Ξήρανση με ηλεκτρονική δέσμη</vt:lpstr>
      <vt:lpstr>Η αρχή της λειτουργίας ηλεκτρονικής δέσμης</vt:lpstr>
      <vt:lpstr>Μηχανισμοί χημικής ξήρανσης</vt:lpstr>
      <vt:lpstr>Ξήρανση με οξειδωτικό πολυμερισμό</vt:lpstr>
      <vt:lpstr>Στέγνωμα του μελανιού με οξειδωτικό πολυμερισμό</vt:lpstr>
      <vt:lpstr>Συστήματα δύο συστατικών</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20</cp:revision>
  <dcterms:created xsi:type="dcterms:W3CDTF">2014-09-25T12:25:43Z</dcterms:created>
  <dcterms:modified xsi:type="dcterms:W3CDTF">2015-07-02T07:11:15Z</dcterms:modified>
</cp:coreProperties>
</file>