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8" r:id="rId4"/>
    <p:sldMasterId id="2147483729" r:id="rId5"/>
  </p:sldMasterIdLst>
  <p:notesMasterIdLst>
    <p:notesMasterId r:id="rId96"/>
  </p:notesMasterIdLst>
  <p:handoutMasterIdLst>
    <p:handoutMasterId r:id="rId97"/>
  </p:handoutMasterIdLst>
  <p:sldIdLst>
    <p:sldId id="25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349"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257" r:id="rId89"/>
    <p:sldId id="262" r:id="rId90"/>
    <p:sldId id="264" r:id="rId91"/>
    <p:sldId id="350" r:id="rId92"/>
    <p:sldId id="351" r:id="rId93"/>
    <p:sldId id="352" r:id="rId94"/>
    <p:sldId id="353" r:id="rId95"/>
  </p:sldIdLst>
  <p:sldSz cx="9144000" cy="6858000" type="screen4x3"/>
  <p:notesSz cx="7104063" cy="10234613"/>
  <p:custDataLst>
    <p:tags r:id="rId9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5382"/>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ags" Target="tags/tag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7818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5051B7D2-2E33-4665-BA17-DC851909C817}" type="slidenum">
              <a:rPr lang="el-GR" smtClean="0">
                <a:solidFill>
                  <a:prstClr val="black"/>
                </a:solidFill>
              </a:rPr>
              <a:pPr>
                <a:defRPr/>
              </a:pPr>
              <a:t>13</a:t>
            </a:fld>
            <a:endParaRPr lang="el-GR"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7920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589E7F64-6EB6-4DCA-BA8B-837AB7FF4254}" type="slidenum">
              <a:rPr lang="el-GR" smtClean="0">
                <a:solidFill>
                  <a:prstClr val="black"/>
                </a:solidFill>
              </a:rPr>
              <a:pPr>
                <a:defRPr/>
              </a:pPr>
              <a:t>14</a:t>
            </a:fld>
            <a:endParaRPr lang="el-GR"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8022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846979BD-579F-4E96-810E-495003F007EF}" type="slidenum">
              <a:rPr lang="el-GR" smtClean="0">
                <a:solidFill>
                  <a:prstClr val="black"/>
                </a:solidFill>
              </a:rPr>
              <a:pPr>
                <a:defRPr/>
              </a:pPr>
              <a:t>15</a:t>
            </a:fld>
            <a:endParaRPr lang="el-GR" dirty="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8125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F1F34583-744C-46EC-9FED-EAAAAAEE72C2}" type="slidenum">
              <a:rPr lang="el-GR" smtClean="0">
                <a:solidFill>
                  <a:prstClr val="black"/>
                </a:solidFill>
              </a:rPr>
              <a:pPr>
                <a:defRPr/>
              </a:pPr>
              <a:t>16</a:t>
            </a:fld>
            <a:endParaRPr lang="el-GR"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8227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B2102A7D-D56E-4477-96DF-6D3077E2A100}" type="slidenum">
              <a:rPr lang="el-GR" smtClean="0">
                <a:solidFill>
                  <a:prstClr val="black"/>
                </a:solidFill>
              </a:rPr>
              <a:pPr>
                <a:defRPr/>
              </a:pPr>
              <a:t>17</a:t>
            </a:fld>
            <a:endParaRPr lang="el-GR"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BB51572A-5DBB-40B0-8079-6F9C19CB94DF}" type="slidenum">
              <a:rPr lang="el-GR" smtClean="0">
                <a:solidFill>
                  <a:prstClr val="black"/>
                </a:solidFill>
              </a:rPr>
              <a:pPr>
                <a:defRPr/>
              </a:pPr>
              <a:t>18</a:t>
            </a:fld>
            <a:endParaRPr lang="el-GR"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8534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CAD9740C-569C-4B6F-BC6D-6797FC9E2F32}" type="slidenum">
              <a:rPr lang="el-GR" smtClean="0">
                <a:solidFill>
                  <a:prstClr val="black"/>
                </a:solidFill>
              </a:rPr>
              <a:pPr>
                <a:defRPr/>
              </a:pPr>
              <a:t>19</a:t>
            </a:fld>
            <a:endParaRPr lang="el-GR" dirty="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8637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D95F2D81-316E-4859-B7D2-3581768AD408}" type="slidenum">
              <a:rPr lang="el-GR" smtClean="0">
                <a:solidFill>
                  <a:prstClr val="black"/>
                </a:solidFill>
              </a:rPr>
              <a:pPr>
                <a:defRPr/>
              </a:pPr>
              <a:t>20</a:t>
            </a:fld>
            <a:endParaRPr lang="el-GR" dirty="0"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092A9248-FE19-4E5A-954A-3ADE294D1B47}" type="slidenum">
              <a:rPr lang="el-GR" smtClean="0">
                <a:solidFill>
                  <a:prstClr val="black"/>
                </a:solidFill>
              </a:rPr>
              <a:pPr>
                <a:defRPr/>
              </a:pPr>
              <a:t>21</a:t>
            </a:fld>
            <a:endParaRPr lang="el-GR"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8739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95B565AC-A721-4B13-8FCA-BD4A5AF362A2}" type="slidenum">
              <a:rPr lang="el-GR" smtClean="0">
                <a:solidFill>
                  <a:prstClr val="black"/>
                </a:solidFill>
              </a:rPr>
              <a:pPr>
                <a:defRPr/>
              </a:pPr>
              <a:t>22</a:t>
            </a:fld>
            <a:endParaRPr lang="el-GR"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32B57F83-819B-4065-8540-F987BD090FA6}" type="slidenum">
              <a:rPr lang="en-US" smtClean="0">
                <a:solidFill>
                  <a:prstClr val="black"/>
                </a:solidFill>
              </a:rPr>
              <a:pPr>
                <a:defRPr/>
              </a:pPr>
              <a:t>1</a:t>
            </a:fld>
            <a:endParaRPr lang="en-US" dirty="0" smtClean="0">
              <a:solidFill>
                <a:prstClr val="black"/>
              </a:solidFill>
            </a:endParaRPr>
          </a:p>
        </p:txBody>
      </p:sp>
      <p:sp>
        <p:nvSpPr>
          <p:cNvPr id="112643" name="Slide Image Placeholder 1"/>
          <p:cNvSpPr>
            <a:spLocks noGrp="1" noRot="1" noChangeAspect="1" noTextEdit="1"/>
          </p:cNvSpPr>
          <p:nvPr>
            <p:ph type="sldImg"/>
          </p:nvPr>
        </p:nvSpPr>
        <p:spPr>
          <a:ln/>
        </p:spPr>
      </p:sp>
      <p:sp>
        <p:nvSpPr>
          <p:cNvPr id="112644" name="Notes Placeholder 2"/>
          <p:cNvSpPr>
            <a:spLocks noGrp="1"/>
          </p:cNvSpPr>
          <p:nvPr>
            <p:ph type="body" idx="1"/>
          </p:nvPr>
        </p:nvSpPr>
        <p:spPr>
          <a:noFill/>
          <a:ln/>
        </p:spPr>
        <p:txBody>
          <a:bodyPr/>
          <a:lstStyle/>
          <a:p>
            <a:endParaRPr lang="el-GR" dirty="0" smtClean="0"/>
          </a:p>
        </p:txBody>
      </p:sp>
      <p:sp>
        <p:nvSpPr>
          <p:cNvPr id="112645" name="Slide Number Placeholder 3"/>
          <p:cNvSpPr txBox="1">
            <a:spLocks noGrp="1"/>
          </p:cNvSpPr>
          <p:nvPr/>
        </p:nvSpPr>
        <p:spPr bwMode="auto">
          <a:xfrm>
            <a:off x="4023992" y="9721106"/>
            <a:ext cx="3078427" cy="511731"/>
          </a:xfrm>
          <a:prstGeom prst="rect">
            <a:avLst/>
          </a:prstGeom>
          <a:noFill/>
          <a:ln w="9525">
            <a:noFill/>
            <a:miter lim="800000"/>
            <a:headEnd/>
            <a:tailEnd/>
          </a:ln>
        </p:spPr>
        <p:txBody>
          <a:bodyPr lIns="99075" tIns="49538" rIns="99075" bIns="49538" anchor="b"/>
          <a:lstStyle/>
          <a:p>
            <a:pPr algn="r"/>
            <a:fld id="{E0A37FB8-5BDB-4FDD-BE37-55CC84C05D69}" type="slidenum">
              <a:rPr lang="en-US" sz="1300">
                <a:solidFill>
                  <a:prstClr val="black"/>
                </a:solidFill>
              </a:rPr>
              <a:pPr algn="r"/>
              <a:t>1</a:t>
            </a:fld>
            <a:endParaRPr lang="en-US" sz="1300"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8842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2475FA03-64FC-4DC4-800F-CBBD738103A5}" type="slidenum">
              <a:rPr lang="el-GR" smtClean="0">
                <a:solidFill>
                  <a:prstClr val="black"/>
                </a:solidFill>
              </a:rPr>
              <a:pPr>
                <a:defRPr/>
              </a:pPr>
              <a:t>23</a:t>
            </a:fld>
            <a:endParaRPr lang="el-GR" dirty="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8944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E1AE17D9-2698-4337-B1F1-57658C3F8157}" type="slidenum">
              <a:rPr lang="el-GR" smtClean="0">
                <a:solidFill>
                  <a:prstClr val="black"/>
                </a:solidFill>
              </a:rPr>
              <a:pPr>
                <a:defRPr/>
              </a:pPr>
              <a:t>24</a:t>
            </a:fld>
            <a:endParaRPr lang="el-GR" dirty="0"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9046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95BC1D33-EA2D-4C8A-AA8C-3A620467AB9F}" type="slidenum">
              <a:rPr lang="el-GR" smtClean="0">
                <a:solidFill>
                  <a:prstClr val="black"/>
                </a:solidFill>
              </a:rPr>
              <a:pPr>
                <a:defRPr/>
              </a:pPr>
              <a:t>25</a:t>
            </a:fld>
            <a:endParaRPr lang="el-GR" dirty="0"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9149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38CEA8BA-FCA2-46CF-B032-4F8DAD09CAAA}" type="slidenum">
              <a:rPr lang="el-GR" smtClean="0">
                <a:solidFill>
                  <a:prstClr val="black"/>
                </a:solidFill>
              </a:rPr>
              <a:pPr>
                <a:defRPr/>
              </a:pPr>
              <a:t>26</a:t>
            </a:fld>
            <a:endParaRPr lang="el-GR" dirty="0"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9251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FA2AB86B-7B86-4850-B174-D1146110EC4C}" type="slidenum">
              <a:rPr lang="el-GR" smtClean="0">
                <a:solidFill>
                  <a:prstClr val="black"/>
                </a:solidFill>
              </a:rPr>
              <a:pPr>
                <a:defRPr/>
              </a:pPr>
              <a:t>27</a:t>
            </a:fld>
            <a:endParaRPr lang="el-GR" dirty="0"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0173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FF8E41BE-B5F2-4837-9727-E30EC283E3F3}" type="slidenum">
              <a:rPr lang="el-GR" smtClean="0">
                <a:solidFill>
                  <a:prstClr val="black"/>
                </a:solidFill>
              </a:rPr>
              <a:pPr>
                <a:defRPr/>
              </a:pPr>
              <a:t>28</a:t>
            </a:fld>
            <a:endParaRPr lang="el-GR" dirty="0"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0685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F2F29D9F-B04F-403B-8CF8-6717198D3577}" type="slidenum">
              <a:rPr lang="el-GR" smtClean="0">
                <a:solidFill>
                  <a:prstClr val="black"/>
                </a:solidFill>
              </a:rPr>
              <a:pPr>
                <a:defRPr/>
              </a:pPr>
              <a:t>29</a:t>
            </a:fld>
            <a:endParaRPr lang="el-GR" dirty="0"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0787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B29B84FE-F46C-40AD-B27D-4E9A6EC83C8E}" type="slidenum">
              <a:rPr lang="el-GR" smtClean="0">
                <a:solidFill>
                  <a:prstClr val="black"/>
                </a:solidFill>
              </a:rPr>
              <a:pPr>
                <a:defRPr/>
              </a:pPr>
              <a:t>30</a:t>
            </a:fld>
            <a:endParaRPr lang="el-GR" dirty="0"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0890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3D47F17E-6838-40A4-B86E-DFF4E5A8A3D7}" type="slidenum">
              <a:rPr lang="el-GR" smtClean="0">
                <a:solidFill>
                  <a:prstClr val="black"/>
                </a:solidFill>
              </a:rPr>
              <a:pPr>
                <a:defRPr/>
              </a:pPr>
              <a:t>31</a:t>
            </a:fld>
            <a:endParaRPr lang="el-GR" dirty="0"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7546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A7483A27-0571-4E27-BC37-56D02040FEA8}" type="slidenum">
              <a:rPr lang="el-GR" smtClean="0">
                <a:solidFill>
                  <a:prstClr val="black"/>
                </a:solidFill>
              </a:rPr>
              <a:pPr>
                <a:defRPr/>
              </a:pPr>
              <a:t>32</a:t>
            </a:fld>
            <a:endParaRPr lang="el-GR"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6384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C7AE76E8-EDE8-40E2-8D3D-24B5478868A7}" type="slidenum">
              <a:rPr lang="el-GR" smtClean="0">
                <a:solidFill>
                  <a:prstClr val="black"/>
                </a:solidFill>
              </a:rPr>
              <a:pPr>
                <a:defRPr/>
              </a:pPr>
              <a:t>2</a:t>
            </a:fld>
            <a:endParaRPr lang="el-GR" dirty="0"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7546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5CED1435-C4A4-4A4D-9E8B-8CC898A373E9}" type="slidenum">
              <a:rPr lang="el-GR" smtClean="0">
                <a:solidFill>
                  <a:prstClr val="black"/>
                </a:solidFill>
              </a:rPr>
              <a:pPr>
                <a:defRPr/>
              </a:pPr>
              <a:t>33</a:t>
            </a:fld>
            <a:endParaRPr lang="el-GR" dirty="0"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0992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1D237371-2D46-4671-86AB-2712AE2F621B}" type="slidenum">
              <a:rPr lang="el-GR" smtClean="0">
                <a:solidFill>
                  <a:prstClr val="black"/>
                </a:solidFill>
              </a:rPr>
              <a:pPr>
                <a:defRPr/>
              </a:pPr>
              <a:t>34</a:t>
            </a:fld>
            <a:endParaRPr lang="el-GR" dirty="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2528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1AFC1E9C-FC96-47E8-8009-3608F17D1D7C}" type="slidenum">
              <a:rPr lang="el-GR" smtClean="0">
                <a:solidFill>
                  <a:prstClr val="black"/>
                </a:solidFill>
              </a:rPr>
              <a:pPr>
                <a:defRPr/>
              </a:pPr>
              <a:t>36</a:t>
            </a:fld>
            <a:endParaRPr lang="el-GR" dirty="0"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2630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7C13F6DC-C682-4FCB-A481-80C1E7961688}" type="slidenum">
              <a:rPr lang="el-GR" smtClean="0">
                <a:solidFill>
                  <a:prstClr val="black"/>
                </a:solidFill>
              </a:rPr>
              <a:pPr>
                <a:defRPr/>
              </a:pPr>
              <a:t>37</a:t>
            </a:fld>
            <a:endParaRPr lang="el-GR" dirty="0"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2733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1A4BFF12-95E7-404A-B5B5-73992C55D36A}" type="slidenum">
              <a:rPr lang="el-GR" smtClean="0">
                <a:solidFill>
                  <a:prstClr val="black"/>
                </a:solidFill>
              </a:rPr>
              <a:pPr>
                <a:defRPr/>
              </a:pPr>
              <a:t>38</a:t>
            </a:fld>
            <a:endParaRPr lang="el-GR" dirty="0"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2835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21847421-46EB-477B-9F23-507BCDE94D64}" type="slidenum">
              <a:rPr lang="el-GR" smtClean="0">
                <a:solidFill>
                  <a:prstClr val="black"/>
                </a:solidFill>
              </a:rPr>
              <a:pPr>
                <a:defRPr/>
              </a:pPr>
              <a:t>39</a:t>
            </a:fld>
            <a:endParaRPr lang="el-GR" dirty="0"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2938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D1E3CFBF-C375-46E7-9676-A1920885D4D0}" type="slidenum">
              <a:rPr lang="el-GR" smtClean="0">
                <a:solidFill>
                  <a:prstClr val="black"/>
                </a:solidFill>
              </a:rPr>
              <a:pPr>
                <a:defRPr/>
              </a:pPr>
              <a:t>40</a:t>
            </a:fld>
            <a:endParaRPr lang="el-GR" dirty="0"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3040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31941D73-0A16-47DC-82B2-F215D9B6F4B0}" type="slidenum">
              <a:rPr lang="el-GR" smtClean="0">
                <a:solidFill>
                  <a:prstClr val="black"/>
                </a:solidFill>
              </a:rPr>
              <a:pPr>
                <a:defRPr/>
              </a:pPr>
              <a:t>41</a:t>
            </a:fld>
            <a:endParaRPr lang="el-GR" dirty="0"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3245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B923701E-5DC5-47BB-BBE4-A0C87AA9D026}" type="slidenum">
              <a:rPr lang="el-GR" smtClean="0">
                <a:solidFill>
                  <a:prstClr val="black"/>
                </a:solidFill>
              </a:rPr>
              <a:pPr>
                <a:defRPr/>
              </a:pPr>
              <a:t>42</a:t>
            </a:fld>
            <a:endParaRPr lang="el-GR" dirty="0"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3450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5393A28F-94C8-41A3-9FE8-74E37991FEC1}" type="slidenum">
              <a:rPr lang="el-GR" smtClean="0">
                <a:solidFill>
                  <a:prstClr val="black"/>
                </a:solidFill>
              </a:rPr>
              <a:pPr>
                <a:defRPr/>
              </a:pPr>
              <a:t>43</a:t>
            </a:fld>
            <a:endParaRPr lang="el-GR"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6384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5F903BC8-C471-4C28-BFCC-38A2C2CE4BEB}" type="slidenum">
              <a:rPr lang="el-GR" smtClean="0">
                <a:solidFill>
                  <a:prstClr val="black"/>
                </a:solidFill>
              </a:rPr>
              <a:pPr>
                <a:defRPr/>
              </a:pPr>
              <a:t>3</a:t>
            </a:fld>
            <a:endParaRPr lang="el-GR" dirty="0"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3654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4A01FAED-C651-4A65-8EDE-4B6D8E62B5D9}" type="slidenum">
              <a:rPr lang="el-GR" smtClean="0">
                <a:solidFill>
                  <a:prstClr val="black"/>
                </a:solidFill>
              </a:rPr>
              <a:pPr>
                <a:defRPr/>
              </a:pPr>
              <a:t>44</a:t>
            </a:fld>
            <a:endParaRPr lang="el-GR" dirty="0"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3757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7AB0BCE2-638D-47DF-9584-157791DE2845}" type="slidenum">
              <a:rPr lang="el-GR" smtClean="0">
                <a:solidFill>
                  <a:prstClr val="black"/>
                </a:solidFill>
              </a:rPr>
              <a:pPr>
                <a:defRPr/>
              </a:pPr>
              <a:t>45</a:t>
            </a:fld>
            <a:endParaRPr lang="el-GR" dirty="0" smtClean="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5190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3EBCAA92-6675-49A7-95C6-033808CB3829}" type="slidenum">
              <a:rPr lang="el-GR" smtClean="0">
                <a:solidFill>
                  <a:prstClr val="black"/>
                </a:solidFill>
              </a:rPr>
              <a:pPr>
                <a:defRPr/>
              </a:pPr>
              <a:t>46</a:t>
            </a:fld>
            <a:endParaRPr lang="el-GR" dirty="0"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5190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3EBCAA92-6675-49A7-95C6-033808CB3829}" type="slidenum">
              <a:rPr lang="el-GR" smtClean="0">
                <a:solidFill>
                  <a:prstClr val="black"/>
                </a:solidFill>
              </a:rPr>
              <a:pPr>
                <a:defRPr/>
              </a:pPr>
              <a:t>47</a:t>
            </a:fld>
            <a:endParaRPr lang="el-GR" dirty="0"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34303E9E-1D52-48B0-8640-370F495E9767}" type="slidenum">
              <a:rPr lang="el-GR" smtClean="0">
                <a:solidFill>
                  <a:prstClr val="black"/>
                </a:solidFill>
              </a:rPr>
              <a:pPr>
                <a:defRPr/>
              </a:pPr>
              <a:t>64</a:t>
            </a:fld>
            <a:endParaRPr lang="el-GR"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7648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8C00F3E9-D01D-4FFA-9909-0B26978440FD}" type="slidenum">
              <a:rPr lang="el-GR" smtClean="0">
                <a:solidFill>
                  <a:prstClr val="black"/>
                </a:solidFill>
              </a:rPr>
              <a:pPr>
                <a:defRPr/>
              </a:pPr>
              <a:t>65</a:t>
            </a:fld>
            <a:endParaRPr lang="el-GR" dirty="0" smtClean="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7750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B9B30AB0-6AAB-40AF-96CB-102FFAA1ACBB}" type="slidenum">
              <a:rPr lang="el-GR" smtClean="0">
                <a:solidFill>
                  <a:prstClr val="black"/>
                </a:solidFill>
              </a:rPr>
              <a:pPr>
                <a:defRPr/>
              </a:pPr>
              <a:t>66</a:t>
            </a:fld>
            <a:endParaRPr lang="el-GR" dirty="0" smtClean="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7750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94A01563-73EA-4CDF-807E-74D09D7462F7}" type="slidenum">
              <a:rPr lang="el-GR" smtClean="0">
                <a:solidFill>
                  <a:prstClr val="black"/>
                </a:solidFill>
              </a:rPr>
              <a:pPr>
                <a:defRPr/>
              </a:pPr>
              <a:t>67</a:t>
            </a:fld>
            <a:endParaRPr lang="el-GR" dirty="0" smtClean="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8877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AAA90A23-5E60-47C9-9E99-5D7D9FC4C617}" type="slidenum">
              <a:rPr lang="el-GR" smtClean="0">
                <a:solidFill>
                  <a:prstClr val="black"/>
                </a:solidFill>
              </a:rPr>
              <a:pPr>
                <a:defRPr/>
              </a:pPr>
              <a:t>68</a:t>
            </a:fld>
            <a:endParaRPr lang="el-GR" dirty="0" smtClean="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8979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8D6AABAF-DF60-44B4-B0D4-D3F8831F8C8D}" type="slidenum">
              <a:rPr lang="el-GR" smtClean="0">
                <a:solidFill>
                  <a:prstClr val="black"/>
                </a:solidFill>
              </a:rPr>
              <a:pPr>
                <a:defRPr/>
              </a:pPr>
              <a:t>69</a:t>
            </a:fld>
            <a:endParaRPr lang="el-GR"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6794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4C39A5E7-883D-40F2-9069-92648FAB7FC4}" type="slidenum">
              <a:rPr lang="el-GR" smtClean="0">
                <a:solidFill>
                  <a:prstClr val="black"/>
                </a:solidFill>
              </a:rPr>
              <a:pPr>
                <a:defRPr/>
              </a:pPr>
              <a:t>6</a:t>
            </a:fld>
            <a:endParaRPr lang="el-GR" dirty="0" smtClean="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9082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D3F49384-7544-408B-8D57-C001EE3EB631}" type="slidenum">
              <a:rPr lang="el-GR" smtClean="0">
                <a:solidFill>
                  <a:prstClr val="black"/>
                </a:solidFill>
              </a:rPr>
              <a:pPr>
                <a:defRPr/>
              </a:pPr>
              <a:t>70</a:t>
            </a:fld>
            <a:endParaRPr lang="el-GR" dirty="0" smtClean="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9184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963A8DC4-380A-4B30-A571-80B10E309B83}" type="slidenum">
              <a:rPr lang="el-GR" smtClean="0">
                <a:solidFill>
                  <a:prstClr val="black"/>
                </a:solidFill>
              </a:rPr>
              <a:pPr>
                <a:defRPr/>
              </a:pPr>
              <a:t>71</a:t>
            </a:fld>
            <a:endParaRPr lang="el-GR" dirty="0" smtClean="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9286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52A8BA4B-4B30-4AEF-B91E-50E90D643891}" type="slidenum">
              <a:rPr lang="el-GR" smtClean="0">
                <a:solidFill>
                  <a:prstClr val="black"/>
                </a:solidFill>
              </a:rPr>
              <a:pPr>
                <a:defRPr/>
              </a:pPr>
              <a:t>72</a:t>
            </a:fld>
            <a:endParaRPr lang="el-GR" dirty="0" smtClean="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9491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6286F07D-375B-454E-872F-73FD9C5EF152}" type="slidenum">
              <a:rPr lang="el-GR" smtClean="0">
                <a:solidFill>
                  <a:prstClr val="black"/>
                </a:solidFill>
              </a:rPr>
              <a:pPr>
                <a:defRPr/>
              </a:pPr>
              <a:t>73</a:t>
            </a:fld>
            <a:endParaRPr lang="el-GR" dirty="0" smtClean="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9594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81E9CCA4-A885-4522-8291-05366E41E5EB}" type="slidenum">
              <a:rPr lang="el-GR" smtClean="0">
                <a:solidFill>
                  <a:prstClr val="black"/>
                </a:solidFill>
              </a:rPr>
              <a:pPr>
                <a:defRPr/>
              </a:pPr>
              <a:t>74</a:t>
            </a:fld>
            <a:endParaRPr lang="el-GR" dirty="0" smtClean="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9696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A12C2280-A922-4CDF-8CE0-851A2700B515}" type="slidenum">
              <a:rPr lang="el-GR" smtClean="0">
                <a:solidFill>
                  <a:prstClr val="black"/>
                </a:solidFill>
              </a:rPr>
              <a:pPr>
                <a:defRPr/>
              </a:pPr>
              <a:t>75</a:t>
            </a:fld>
            <a:endParaRPr lang="el-GR" dirty="0" smtClean="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6486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39E1C62E-6C2B-4F79-9B02-3F0ED6B89A1D}" type="slidenum">
              <a:rPr lang="el-GR" smtClean="0">
                <a:solidFill>
                  <a:prstClr val="black"/>
                </a:solidFill>
              </a:rPr>
              <a:pPr>
                <a:defRPr/>
              </a:pPr>
              <a:t>76</a:t>
            </a:fld>
            <a:endParaRPr lang="el-GR" dirty="0" smtClean="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9798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E068C352-9C85-470E-AB89-C4B948B2A75F}" type="slidenum">
              <a:rPr lang="el-GR" smtClean="0">
                <a:solidFill>
                  <a:prstClr val="black"/>
                </a:solidFill>
              </a:rPr>
              <a:pPr>
                <a:defRPr/>
              </a:pPr>
              <a:t>77</a:t>
            </a:fld>
            <a:endParaRPr lang="el-GR" dirty="0" smtClean="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29901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039BF8F6-768C-4797-A3AB-4C379B090196}" type="slidenum">
              <a:rPr lang="el-GR" smtClean="0">
                <a:solidFill>
                  <a:prstClr val="black"/>
                </a:solidFill>
              </a:rPr>
              <a:pPr>
                <a:defRPr/>
              </a:pPr>
              <a:t>78</a:t>
            </a:fld>
            <a:endParaRPr lang="el-GR" dirty="0" smtClean="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30003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9CB501B0-F71A-473E-8C94-471E0C8840FA}" type="slidenum">
              <a:rPr lang="el-GR" smtClean="0">
                <a:solidFill>
                  <a:prstClr val="black"/>
                </a:solidFill>
              </a:rPr>
              <a:pPr>
                <a:defRPr/>
              </a:pPr>
              <a:t>79</a:t>
            </a:fld>
            <a:endParaRPr lang="el-GR"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6794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14171780-4A83-4620-977D-D4D84D314529}" type="slidenum">
              <a:rPr lang="el-GR" smtClean="0">
                <a:solidFill>
                  <a:prstClr val="black"/>
                </a:solidFill>
              </a:rPr>
              <a:pPr>
                <a:defRPr/>
              </a:pPr>
              <a:t>7</a:t>
            </a:fld>
            <a:endParaRPr lang="el-GR" dirty="0" smtClean="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30106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C8920075-2518-4C2F-B7EA-5817BBB05547}" type="slidenum">
              <a:rPr lang="el-GR" smtClean="0">
                <a:solidFill>
                  <a:prstClr val="black"/>
                </a:solidFill>
              </a:rPr>
              <a:pPr>
                <a:defRPr/>
              </a:pPr>
              <a:t>80</a:t>
            </a:fld>
            <a:endParaRPr lang="el-GR" dirty="0" smtClean="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302084"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9D7A8C94-77ED-4804-878C-9C81593ADFB4}" type="slidenum">
              <a:rPr lang="el-GR" smtClean="0">
                <a:solidFill>
                  <a:prstClr val="black"/>
                </a:solidFill>
              </a:rPr>
              <a:pPr>
                <a:defRPr/>
              </a:pPr>
              <a:t>81</a:t>
            </a:fld>
            <a:endParaRPr lang="el-GR" dirty="0" smtClean="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67940"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3D2E256B-A790-471C-B0FA-78919B26DA76}" type="slidenum">
              <a:rPr lang="el-GR" smtClean="0">
                <a:solidFill>
                  <a:prstClr val="black"/>
                </a:solidFill>
              </a:rPr>
              <a:pPr>
                <a:defRPr/>
              </a:pPr>
              <a:t>8</a:t>
            </a:fld>
            <a:endParaRPr lang="el-GR"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6998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E52BAD8E-E37B-4F5C-A4A9-895F21D83FD9}" type="slidenum">
              <a:rPr lang="el-GR" smtClean="0">
                <a:solidFill>
                  <a:prstClr val="black"/>
                </a:solidFill>
              </a:rPr>
              <a:pPr>
                <a:defRPr/>
              </a:pPr>
              <a:t>11</a:t>
            </a:fld>
            <a:endParaRPr lang="el-GR"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7101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a:defRPr/>
            </a:pPr>
            <a:fld id="{E9DE5099-6E4D-4E15-AD18-85FDC2FE9A78}" type="slidenum">
              <a:rPr lang="el-GR" smtClean="0">
                <a:solidFill>
                  <a:prstClr val="black"/>
                </a:solidFill>
              </a:rPr>
              <a:pPr>
                <a:defRPr/>
              </a:pPr>
              <a:t>12</a:t>
            </a:fld>
            <a:endParaRPr lang="el-GR"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95103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A87"/>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3590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333872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0214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645659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5A87"/>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999753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213654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801530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A87"/>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4029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50969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82092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A87"/>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3421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213051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007852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81396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5A87"/>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6432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684685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374849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A87"/>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71451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92269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13299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88829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85034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97469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38339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88177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73122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95419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464966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6189976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08433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041060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47215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814113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692757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24673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8799460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7237627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548584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57197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5016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5A8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65674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5A8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535172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807022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biolexikon.blogspot.gr/2010/07/angiotensin.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reativecommons.org/licenses/by-sa/2.0/deed.en" TargetMode="External"/><Relationship Id="rId4" Type="http://schemas.openxmlformats.org/officeDocument/2006/relationships/hyperlink" Target="http://www.flickr.com/photos/jasleen_kaur/4388052026/"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www.nhlbi.nih.gov/guidelines/hypertension/jnc7full.pdf."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http://www.nhibi.nih.gov/guidelines/hypertension/jnc7full.pdf"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5.xml"/><Relationship Id="rId1" Type="http://schemas.openxmlformats.org/officeDocument/2006/relationships/slideLayout" Target="../slideLayouts/slideLayout3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Νοσηλευτική ΙΙ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780928"/>
            <a:ext cx="9144000" cy="1152128"/>
          </a:xfrm>
        </p:spPr>
        <p:txBody>
          <a:bodyPr>
            <a:normAutofit/>
          </a:bodyPr>
          <a:lstStyle/>
          <a:p>
            <a:pPr>
              <a:spcBef>
                <a:spcPts val="0"/>
              </a:spcBef>
              <a:spcAft>
                <a:spcPts val="1200"/>
              </a:spcAft>
            </a:pPr>
            <a:r>
              <a:rPr lang="el-GR" sz="2600" b="1" dirty="0" smtClean="0"/>
              <a:t>Ενότητα 5</a:t>
            </a:r>
            <a:r>
              <a:rPr lang="el-GR" sz="2600" dirty="0" smtClean="0"/>
              <a:t>:</a:t>
            </a:r>
            <a:r>
              <a:rPr lang="en-US" sz="2600" dirty="0" smtClean="0"/>
              <a:t> </a:t>
            </a:r>
            <a:r>
              <a:rPr lang="el-GR" sz="2600" dirty="0" smtClean="0"/>
              <a:t>Αντιμετώπιση Υπέρτασης</a:t>
            </a:r>
            <a:endParaRPr lang="en-US" sz="26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Υπότιτλος 2"/>
          <p:cNvSpPr txBox="1">
            <a:spLocks/>
          </p:cNvSpPr>
          <p:nvPr/>
        </p:nvSpPr>
        <p:spPr>
          <a:xfrm>
            <a:off x="611560" y="3861048"/>
            <a:ext cx="4248472" cy="1200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pPr>
            <a:r>
              <a:rPr lang="el-GR" sz="2200" dirty="0" smtClean="0"/>
              <a:t>Χρυσούλα Τσίου,</a:t>
            </a:r>
          </a:p>
          <a:p>
            <a:pPr fontAlgn="auto">
              <a:spcBef>
                <a:spcPts val="0"/>
              </a:spcBef>
              <a:spcAft>
                <a:spcPts val="0"/>
              </a:spcAft>
            </a:pPr>
            <a:r>
              <a:rPr lang="el-GR" sz="2200" dirty="0" smtClean="0"/>
              <a:t>Αναπληρώτρια Καθηγήτρια</a:t>
            </a:r>
          </a:p>
          <a:p>
            <a:pPr fontAlgn="auto">
              <a:spcBef>
                <a:spcPts val="0"/>
              </a:spcBef>
              <a:spcAft>
                <a:spcPts val="0"/>
              </a:spcAft>
            </a:pPr>
            <a:r>
              <a:rPr lang="el-GR" sz="2200" dirty="0" smtClean="0"/>
              <a:t>Τμήμα Νοσηλευτικής</a:t>
            </a:r>
            <a:endParaRPr lang="el-GR" sz="2200" dirty="0"/>
          </a:p>
        </p:txBody>
      </p:sp>
      <p:sp>
        <p:nvSpPr>
          <p:cNvPr id="14" name="Υπότιτλος 2"/>
          <p:cNvSpPr txBox="1">
            <a:spLocks/>
          </p:cNvSpPr>
          <p:nvPr/>
        </p:nvSpPr>
        <p:spPr>
          <a:xfrm>
            <a:off x="4860032" y="3861048"/>
            <a:ext cx="3528392" cy="1200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pPr>
            <a:r>
              <a:rPr lang="el-GR" sz="2200" dirty="0" smtClean="0"/>
              <a:t>Ουρανία Γκοβίνα,</a:t>
            </a:r>
          </a:p>
          <a:p>
            <a:pPr fontAlgn="auto">
              <a:spcBef>
                <a:spcPts val="0"/>
              </a:spcBef>
              <a:spcAft>
                <a:spcPts val="0"/>
              </a:spcAft>
            </a:pPr>
            <a:r>
              <a:rPr lang="el-GR" sz="2200" dirty="0" smtClean="0"/>
              <a:t>Επίκουρη Καθηγήτρια</a:t>
            </a:r>
          </a:p>
          <a:p>
            <a:pPr fontAlgn="auto">
              <a:spcBef>
                <a:spcPts val="0"/>
              </a:spcBef>
              <a:spcAft>
                <a:spcPts val="0"/>
              </a:spcAft>
            </a:pPr>
            <a:r>
              <a:rPr lang="el-GR" sz="2200" dirty="0" smtClean="0"/>
              <a:t>Τμήμα Νοσηλευτικής</a:t>
            </a:r>
            <a:endParaRPr lang="el-GR" sz="2200" dirty="0"/>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936104"/>
          </a:xfrm>
        </p:spPr>
        <p:txBody>
          <a:bodyPr rtlCol="0">
            <a:normAutofit fontScale="90000"/>
          </a:bodyPr>
          <a:lstStyle/>
          <a:p>
            <a:pPr eaLnBrk="1" fontAlgn="auto" hangingPunct="1">
              <a:spcAft>
                <a:spcPts val="0"/>
              </a:spcAft>
              <a:defRPr/>
            </a:pPr>
            <a:r>
              <a:rPr lang="el-GR" sz="4400" b="1" dirty="0" smtClean="0"/>
              <a:t>Ρύθμιση της αρτηριακής </a:t>
            </a:r>
            <a:r>
              <a:rPr lang="el-GR" sz="4400" dirty="0"/>
              <a:t>π</a:t>
            </a:r>
            <a:r>
              <a:rPr lang="el-GR" sz="4400" b="1" dirty="0" smtClean="0"/>
              <a:t>ίεσης </a:t>
            </a:r>
            <a:r>
              <a:rPr lang="el-GR" sz="3600" b="0" dirty="0" smtClean="0"/>
              <a:t>(4 από 4)</a:t>
            </a:r>
          </a:p>
        </p:txBody>
      </p:sp>
      <p:sp>
        <p:nvSpPr>
          <p:cNvPr id="10243" name="2 - Θέση περιεχομένου"/>
          <p:cNvSpPr>
            <a:spLocks noGrp="1"/>
          </p:cNvSpPr>
          <p:nvPr>
            <p:ph idx="1"/>
          </p:nvPr>
        </p:nvSpPr>
        <p:spPr/>
        <p:txBody>
          <a:bodyPr>
            <a:normAutofit/>
          </a:bodyPr>
          <a:lstStyle/>
          <a:p>
            <a:pPr marL="360000" indent="-360000" eaLnBrk="1" fontAlgn="auto" hangingPunct="1">
              <a:lnSpc>
                <a:spcPct val="120000"/>
              </a:lnSpc>
              <a:spcBef>
                <a:spcPts val="1200"/>
              </a:spcBef>
              <a:spcAft>
                <a:spcPts val="0"/>
              </a:spcAft>
              <a:buFont typeface="Wingdings 2"/>
              <a:buChar char=""/>
              <a:defRPr/>
            </a:pPr>
            <a:r>
              <a:rPr lang="el-GR" sz="2400" dirty="0" smtClean="0"/>
              <a:t>Συστηματική </a:t>
            </a:r>
            <a:r>
              <a:rPr lang="el-GR" sz="2400" b="1" dirty="0" smtClean="0"/>
              <a:t>περιφερική αγγειακή αντίσταση</a:t>
            </a:r>
            <a:r>
              <a:rPr lang="en-US" sz="2400" b="1" dirty="0" smtClean="0"/>
              <a:t>: </a:t>
            </a:r>
            <a:r>
              <a:rPr lang="el-GR" sz="2400" dirty="0" smtClean="0"/>
              <a:t>η αντίσταση στη ροή του αίματος όπως καθορίζεται από το αγγειακό-μυϊκό σύστημα και τη διάμετρο των αγγείων του αίματος αλλά και από τις επιδράσεις στην ικανότητα του καρδιαγγειακού συστήματος να προσαρμόζεται (</a:t>
            </a:r>
            <a:r>
              <a:rPr lang="en-US" sz="2400" dirty="0" smtClean="0"/>
              <a:t>Guyton</a:t>
            </a:r>
            <a:r>
              <a:rPr lang="el-GR" sz="2400" dirty="0" smtClean="0"/>
              <a:t> &amp; </a:t>
            </a:r>
            <a:r>
              <a:rPr lang="en-US" sz="2400" dirty="0" smtClean="0"/>
              <a:t>Hall</a:t>
            </a:r>
            <a:r>
              <a:rPr lang="el-GR" sz="2400" dirty="0" smtClean="0"/>
              <a:t>, 2005),</a:t>
            </a:r>
          </a:p>
          <a:p>
            <a:pPr marL="360000" indent="-360000" eaLnBrk="1" fontAlgn="auto" hangingPunct="1">
              <a:lnSpc>
                <a:spcPct val="120000"/>
              </a:lnSpc>
              <a:spcBef>
                <a:spcPts val="1200"/>
              </a:spcBef>
              <a:spcAft>
                <a:spcPts val="0"/>
              </a:spcAft>
              <a:buFont typeface="Wingdings 2"/>
              <a:buChar char=""/>
              <a:defRPr/>
            </a:pPr>
            <a:r>
              <a:rPr lang="el-GR" sz="2400" dirty="0" smtClean="0"/>
              <a:t>Εξαρτάται από: το μήκος των αγγείων, τη διάμετρο, τη διατασιμότητα &amp; το ιξώδες του αίματος,</a:t>
            </a:r>
          </a:p>
          <a:p>
            <a:pPr marL="360000" indent="-360000" eaLnBrk="1" fontAlgn="auto" hangingPunct="1">
              <a:lnSpc>
                <a:spcPct val="120000"/>
              </a:lnSpc>
              <a:spcBef>
                <a:spcPts val="1200"/>
              </a:spcBef>
              <a:spcAft>
                <a:spcPts val="0"/>
              </a:spcAft>
              <a:buFont typeface="Wingdings 2"/>
              <a:buChar char=""/>
              <a:defRPr/>
            </a:pPr>
            <a:r>
              <a:rPr lang="el-GR" sz="2400" dirty="0" smtClean="0"/>
              <a:t>ΜΑΠ= ΚΠ Χ ΠΑΑ (ΣΑΠ+2ΔΑΠ/3).</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335068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Μηχανισμοί που ρυθμίζουν την ΑΠ</a:t>
            </a:r>
          </a:p>
        </p:txBody>
      </p:sp>
      <p:sp>
        <p:nvSpPr>
          <p:cNvPr id="22531" name="2 - Θέση περιεχομένου"/>
          <p:cNvSpPr>
            <a:spLocks noGrp="1"/>
          </p:cNvSpPr>
          <p:nvPr>
            <p:ph idx="1"/>
          </p:nvPr>
        </p:nvSpPr>
        <p:spPr>
          <a:xfrm>
            <a:off x="457200" y="1412776"/>
            <a:ext cx="8229600" cy="4824536"/>
          </a:xfrm>
        </p:spPr>
        <p:txBody>
          <a:bodyPr>
            <a:normAutofit/>
          </a:bodyPr>
          <a:lstStyle/>
          <a:p>
            <a:pPr eaLnBrk="1" hangingPunct="1">
              <a:lnSpc>
                <a:spcPct val="150000"/>
              </a:lnSpc>
              <a:spcBef>
                <a:spcPts val="1200"/>
              </a:spcBef>
            </a:pPr>
            <a:r>
              <a:rPr lang="el-GR" altLang="el-GR" sz="2400" b="1" dirty="0" smtClean="0"/>
              <a:t>Νευρικός</a:t>
            </a:r>
            <a:r>
              <a:rPr lang="el-GR" altLang="el-GR" sz="2400" dirty="0" smtClean="0"/>
              <a:t> [το αντανακλαστικό των τασεοϋποδοχέων (ταχείας δράσης)],</a:t>
            </a:r>
          </a:p>
          <a:p>
            <a:pPr eaLnBrk="1" hangingPunct="1">
              <a:lnSpc>
                <a:spcPct val="150000"/>
              </a:lnSpc>
              <a:spcBef>
                <a:spcPts val="1200"/>
              </a:spcBef>
            </a:pPr>
            <a:r>
              <a:rPr lang="el-GR" altLang="el-GR" sz="2400" b="1" dirty="0" smtClean="0"/>
              <a:t>Ορμονικός</a:t>
            </a:r>
            <a:r>
              <a:rPr lang="el-GR" altLang="el-GR" sz="2400" dirty="0" smtClean="0"/>
              <a:t> [το σύστημα ρενίνης-αγγιοτενσίνης-αλδοστερόνης (βραδείας δράσης)].</a:t>
            </a:r>
          </a:p>
          <a:p>
            <a:pPr eaLnBrk="1" hangingPunct="1">
              <a:lnSpc>
                <a:spcPct val="150000"/>
              </a:lnSpc>
              <a:spcBef>
                <a:spcPts val="1200"/>
              </a:spcBef>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91063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1. Νευρική </a:t>
            </a:r>
            <a:r>
              <a:rPr lang="el-GR" dirty="0" smtClean="0"/>
              <a:t>ρύθμιση</a:t>
            </a:r>
            <a:endParaRPr lang="el-GR" dirty="0"/>
          </a:p>
        </p:txBody>
      </p:sp>
      <p:sp>
        <p:nvSpPr>
          <p:cNvPr id="3" name="Θέση περιεχομένου 2"/>
          <p:cNvSpPr>
            <a:spLocks noGrp="1"/>
          </p:cNvSpPr>
          <p:nvPr>
            <p:ph idx="1"/>
          </p:nvPr>
        </p:nvSpPr>
        <p:spPr>
          <a:xfrm>
            <a:off x="457200" y="1196752"/>
            <a:ext cx="8229600" cy="5400600"/>
          </a:xfrm>
        </p:spPr>
        <p:txBody>
          <a:bodyPr rtlCol="0">
            <a:noAutofit/>
          </a:bodyPr>
          <a:lstStyle/>
          <a:p>
            <a:pPr marL="360000" indent="-360000" eaLnBrk="1" fontAlgn="auto" hangingPunct="1">
              <a:lnSpc>
                <a:spcPct val="130000"/>
              </a:lnSpc>
              <a:spcBef>
                <a:spcPts val="1200"/>
              </a:spcBef>
              <a:spcAft>
                <a:spcPts val="0"/>
              </a:spcAft>
              <a:buFont typeface="Arial" pitchFamily="34" charset="0"/>
              <a:buChar char="•"/>
              <a:defRPr/>
            </a:pPr>
            <a:r>
              <a:rPr lang="el-GR" sz="2400" dirty="0" smtClean="0"/>
              <a:t>Οι παρασυμπαθητικές ώσεις επιβραδύνουν τον καρδιακό ρυθμό,</a:t>
            </a:r>
          </a:p>
          <a:p>
            <a:pPr marL="360000" indent="-360000" eaLnBrk="1" fontAlgn="auto" hangingPunct="1">
              <a:lnSpc>
                <a:spcPct val="130000"/>
              </a:lnSpc>
              <a:spcBef>
                <a:spcPts val="1200"/>
              </a:spcBef>
              <a:spcAft>
                <a:spcPts val="0"/>
              </a:spcAft>
              <a:buFont typeface="Arial" pitchFamily="34" charset="0"/>
              <a:buChar char="•"/>
              <a:defRPr/>
            </a:pPr>
            <a:r>
              <a:rPr lang="el-GR" sz="2400" dirty="0" smtClean="0"/>
              <a:t>Η συμπαθητική ώση αυξάνει τον καρδιακό ρυθμό και την καρδιακή συσταλτικότητα</a:t>
            </a:r>
            <a:r>
              <a:rPr lang="el-GR" sz="2400" dirty="0"/>
              <a:t>,</a:t>
            </a:r>
            <a:endParaRPr lang="el-GR" sz="2400" dirty="0" smtClean="0"/>
          </a:p>
          <a:p>
            <a:pPr marL="360000" indent="-360000" eaLnBrk="1" fontAlgn="auto" hangingPunct="1">
              <a:lnSpc>
                <a:spcPct val="130000"/>
              </a:lnSpc>
              <a:spcBef>
                <a:spcPts val="1200"/>
              </a:spcBef>
              <a:spcAft>
                <a:spcPts val="0"/>
              </a:spcAft>
              <a:buFont typeface="Arial" pitchFamily="34" charset="0"/>
              <a:buChar char="•"/>
              <a:defRPr/>
            </a:pPr>
            <a:r>
              <a:rPr lang="el-GR" sz="2400" dirty="0" smtClean="0"/>
              <a:t>Τα αγγεία είναι επίσης επιλεκτικά εν-νευρωμένα από το συμπαθητικό νευρικό σύστημα</a:t>
            </a:r>
            <a:r>
              <a:rPr lang="el-GR" sz="2400" dirty="0"/>
              <a:t>,</a:t>
            </a:r>
            <a:endParaRPr lang="el-GR" sz="2400" dirty="0" smtClean="0"/>
          </a:p>
          <a:p>
            <a:pPr marL="360000" indent="-360000" eaLnBrk="1" fontAlgn="auto" hangingPunct="1">
              <a:lnSpc>
                <a:spcPct val="130000"/>
              </a:lnSpc>
              <a:spcBef>
                <a:spcPts val="1200"/>
              </a:spcBef>
              <a:spcAft>
                <a:spcPts val="0"/>
              </a:spcAft>
              <a:buFont typeface="Arial" pitchFamily="34" charset="0"/>
              <a:buChar char="•"/>
              <a:defRPr/>
            </a:pPr>
            <a:r>
              <a:rPr lang="el-GR" sz="2400" dirty="0" smtClean="0"/>
              <a:t>Όταν το σύστημα είναι σε διέγερση, πραγματοποιείται αγγειοσυστολή, μειώνοντας τη ροή του αίματος στην περιφέρεια και προσφέροντας αίμα σε σημαντικά όργανα όπως η είναι η καρδιά και ο εγκέφαλος.</a:t>
            </a:r>
          </a:p>
          <a:p>
            <a:pPr marL="360000" indent="-360000" eaLnBrk="1" fontAlgn="auto" hangingPunct="1">
              <a:lnSpc>
                <a:spcPct val="130000"/>
              </a:lnSpc>
              <a:spcBef>
                <a:spcPts val="1200"/>
              </a:spcBef>
              <a:spcAft>
                <a:spcPts val="0"/>
              </a:spcAft>
              <a:buFont typeface="Arial" pitchFamily="34" charset="0"/>
              <a:buChar char="•"/>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26103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rtlCol="0">
            <a:noAutofit/>
          </a:bodyPr>
          <a:lstStyle/>
          <a:p>
            <a:pPr eaLnBrk="1" fontAlgn="auto" hangingPunct="1">
              <a:spcAft>
                <a:spcPts val="0"/>
              </a:spcAft>
              <a:defRPr/>
            </a:pPr>
            <a:r>
              <a:rPr lang="el-GR" b="1" dirty="0" smtClean="0"/>
              <a:t>Η διέγερση του συμπαθητικού νευρικού συστήματος </a:t>
            </a:r>
            <a:endParaRPr lang="el-GR" dirty="0" smtClean="0"/>
          </a:p>
        </p:txBody>
      </p:sp>
      <p:sp>
        <p:nvSpPr>
          <p:cNvPr id="24579" name="Θέση περιεχομένου 2"/>
          <p:cNvSpPr>
            <a:spLocks noGrp="1"/>
          </p:cNvSpPr>
          <p:nvPr>
            <p:ph idx="1"/>
          </p:nvPr>
        </p:nvSpPr>
        <p:spPr>
          <a:xfrm>
            <a:off x="179512" y="1196752"/>
            <a:ext cx="8964488" cy="5544616"/>
          </a:xfrm>
        </p:spPr>
        <p:txBody>
          <a:bodyPr>
            <a:noAutofit/>
          </a:bodyPr>
          <a:lstStyle/>
          <a:p>
            <a:pPr marL="360000" indent="-360000" eaLnBrk="1" hangingPunct="1">
              <a:lnSpc>
                <a:spcPct val="110000"/>
              </a:lnSpc>
              <a:spcBef>
                <a:spcPts val="1200"/>
              </a:spcBef>
            </a:pPr>
            <a:r>
              <a:rPr lang="el-GR" altLang="el-GR" sz="2400" b="1" dirty="0" smtClean="0"/>
              <a:t>ΤΑΣΕΟ</a:t>
            </a:r>
            <a:r>
              <a:rPr lang="en-US" altLang="el-GR" sz="2400" b="1" dirty="0" smtClean="0">
                <a:cs typeface="Calibri" pitchFamily="34" charset="0"/>
              </a:rPr>
              <a:t>Ϋ</a:t>
            </a:r>
            <a:r>
              <a:rPr lang="el-GR" altLang="el-GR" sz="2400" b="1" dirty="0" smtClean="0"/>
              <a:t>ΠΟΔΟΧΕΙΣ </a:t>
            </a:r>
            <a:r>
              <a:rPr lang="en-US" altLang="el-GR" sz="2400" b="1" dirty="0" smtClean="0"/>
              <a:t>:</a:t>
            </a:r>
            <a:r>
              <a:rPr lang="el-GR" altLang="el-GR" sz="2400" b="1" dirty="0" smtClean="0"/>
              <a:t> </a:t>
            </a:r>
            <a:r>
              <a:rPr lang="el-GR" altLang="el-GR" sz="2400" dirty="0" smtClean="0"/>
              <a:t>βρίσκονται σε διάφορα μεγάλα αγγεία ολοκλήρου του σώματος, όπως τον καρωτιδικό κόλπο και το αορτικό τόξο. </a:t>
            </a:r>
          </a:p>
          <a:p>
            <a:pPr marL="360000" indent="-360000" eaLnBrk="1" hangingPunct="1">
              <a:lnSpc>
                <a:spcPct val="110000"/>
              </a:lnSpc>
              <a:spcBef>
                <a:spcPts val="1200"/>
              </a:spcBef>
              <a:buFont typeface="Arial" charset="0"/>
              <a:buNone/>
            </a:pPr>
            <a:r>
              <a:rPr lang="el-GR" altLang="el-GR" sz="2400" dirty="0" smtClean="0"/>
              <a:t>	*Σε κάθε μεταβολή της ΜΑΠ οι τασεοϋποδοχείς στέλνουν σήματα στο ΣΝΣ στον προμήκη.</a:t>
            </a:r>
          </a:p>
          <a:p>
            <a:pPr marL="698500" eaLnBrk="1" hangingPunct="1">
              <a:lnSpc>
                <a:spcPct val="110000"/>
              </a:lnSpc>
              <a:spcBef>
                <a:spcPts val="1200"/>
              </a:spcBef>
              <a:buFont typeface="Courier New" panose="02070309020205020404" pitchFamily="49" charset="0"/>
              <a:buChar char="o"/>
            </a:pPr>
            <a:r>
              <a:rPr lang="el-GR" altLang="el-GR" sz="2400" dirty="0" smtClean="0"/>
              <a:t>Η ↓ της ΜΑΠ διεγείρει το ΣΝΣ αυξάνοντας την καρδιακή συχνότητα και την καρδιακή παροχή, προκαλώντας σύσπαση των αγγείων (εκτός των σκελετικών μυών) και ↑ της ΑΠ,</a:t>
            </a:r>
          </a:p>
          <a:p>
            <a:pPr marL="698500" eaLnBrk="1" hangingPunct="1">
              <a:lnSpc>
                <a:spcPct val="110000"/>
              </a:lnSpc>
              <a:spcBef>
                <a:spcPts val="1200"/>
              </a:spcBef>
              <a:buFont typeface="Courier New" panose="02070309020205020404" pitchFamily="49" charset="0"/>
              <a:buChar char="o"/>
            </a:pPr>
            <a:r>
              <a:rPr lang="el-GR" altLang="el-GR" sz="2400" dirty="0" smtClean="0"/>
              <a:t>Η ↑ της ΜΑΠ μειώνει την καρδιακή συχνότητα και παροχή προκαλώντας διαστολή.</a:t>
            </a:r>
          </a:p>
          <a:p>
            <a:pPr marL="360000" indent="-360000" eaLnBrk="1" hangingPunct="1">
              <a:lnSpc>
                <a:spcPct val="110000"/>
              </a:lnSpc>
              <a:spcBef>
                <a:spcPts val="1200"/>
              </a:spcBef>
            </a:pPr>
            <a:r>
              <a:rPr lang="el-GR" altLang="el-GR" sz="2400" b="1" dirty="0" smtClean="0"/>
              <a:t>ΑΡΔΕΝΑΛΙΝΗ ΚΑΙ ΝΟΡΑΡΔΕΝΑΛΙΝΗ: </a:t>
            </a:r>
            <a:r>
              <a:rPr lang="el-GR" altLang="el-GR" sz="2400" dirty="0" smtClean="0"/>
              <a:t>Εκκρίνονται από το φλοιό των επινεφριδίων. Ίδιο αποτέλεσμα με τη διέγερση του ΣΝΣ</a:t>
            </a:r>
            <a:r>
              <a:rPr lang="el-GR" altLang="el-GR" sz="2400" dirty="0"/>
              <a:t>.</a:t>
            </a:r>
            <a:endParaRPr lang="el-GR" altLang="el-GR" sz="24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150839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b="1" dirty="0" smtClean="0"/>
              <a:t>Ορμονική ρύθμιση</a:t>
            </a:r>
            <a:endParaRPr lang="el-GR" dirty="0" smtClean="0"/>
          </a:p>
        </p:txBody>
      </p:sp>
      <p:sp>
        <p:nvSpPr>
          <p:cNvPr id="17411" name="Θέση περιεχομένου 2"/>
          <p:cNvSpPr>
            <a:spLocks noGrp="1"/>
          </p:cNvSpPr>
          <p:nvPr>
            <p:ph idx="1"/>
          </p:nvPr>
        </p:nvSpPr>
        <p:spPr>
          <a:xfrm>
            <a:off x="457200" y="1196752"/>
            <a:ext cx="8363272" cy="5040560"/>
          </a:xfrm>
        </p:spPr>
        <p:txBody>
          <a:bodyPr>
            <a:normAutofit/>
          </a:bodyPr>
          <a:lstStyle/>
          <a:p>
            <a:pPr marL="0" indent="-457200" eaLnBrk="1" fontAlgn="auto" hangingPunct="1">
              <a:lnSpc>
                <a:spcPct val="120000"/>
              </a:lnSpc>
              <a:spcBef>
                <a:spcPts val="1200"/>
              </a:spcBef>
              <a:spcAft>
                <a:spcPts val="0"/>
              </a:spcAft>
              <a:buFont typeface="Arial" charset="0"/>
              <a:buNone/>
              <a:defRPr/>
            </a:pPr>
            <a:r>
              <a:rPr lang="el-GR" sz="2400" b="1" dirty="0"/>
              <a:t>Ο</a:t>
            </a:r>
            <a:r>
              <a:rPr lang="el-GR" sz="2400" b="1" dirty="0" smtClean="0"/>
              <a:t>ι ορμόνες που ρυθμίζουν την πίεση </a:t>
            </a:r>
            <a:r>
              <a:rPr lang="en-US" sz="2400" b="1" dirty="0" smtClean="0"/>
              <a:t>:</a:t>
            </a:r>
          </a:p>
          <a:p>
            <a:pPr indent="-457200" eaLnBrk="1" fontAlgn="auto" hangingPunct="1">
              <a:lnSpc>
                <a:spcPct val="120000"/>
              </a:lnSpc>
              <a:spcBef>
                <a:spcPts val="1200"/>
              </a:spcBef>
              <a:spcAft>
                <a:spcPts val="0"/>
              </a:spcAft>
              <a:defRPr/>
            </a:pPr>
            <a:r>
              <a:rPr lang="el-GR" sz="2400" dirty="0" smtClean="0"/>
              <a:t>Είναι αυτές που περιλαμβάνονται στον μηχανισμό:</a:t>
            </a:r>
          </a:p>
          <a:p>
            <a:pPr lvl="1" indent="-457200">
              <a:lnSpc>
                <a:spcPct val="120000"/>
              </a:lnSpc>
              <a:spcBef>
                <a:spcPts val="1200"/>
              </a:spcBef>
              <a:buFont typeface="Courier New" panose="02070309020205020404" pitchFamily="49" charset="0"/>
              <a:buChar char="o"/>
              <a:defRPr/>
            </a:pPr>
            <a:r>
              <a:rPr lang="el-GR" sz="2400" dirty="0" smtClean="0"/>
              <a:t>ρενίνης – αγγειοτενσίνης – αλδοστερόνης,</a:t>
            </a:r>
            <a:endParaRPr lang="el-GR" sz="2400" dirty="0"/>
          </a:p>
          <a:p>
            <a:pPr lvl="1" indent="-457200">
              <a:lnSpc>
                <a:spcPct val="120000"/>
              </a:lnSpc>
              <a:spcBef>
                <a:spcPts val="1200"/>
              </a:spcBef>
              <a:buFont typeface="Courier New" panose="02070309020205020404" pitchFamily="49" charset="0"/>
              <a:buChar char="o"/>
              <a:defRPr/>
            </a:pPr>
            <a:r>
              <a:rPr lang="el-GR" sz="2400" dirty="0" smtClean="0"/>
              <a:t>η βασοπρεσίνη ,</a:t>
            </a:r>
          </a:p>
          <a:p>
            <a:pPr lvl="1" indent="-457200">
              <a:lnSpc>
                <a:spcPct val="120000"/>
              </a:lnSpc>
              <a:spcBef>
                <a:spcPts val="1200"/>
              </a:spcBef>
              <a:buFont typeface="Courier New" panose="02070309020205020404" pitchFamily="49" charset="0"/>
              <a:buChar char="o"/>
              <a:defRPr/>
            </a:pPr>
            <a:r>
              <a:rPr lang="el-GR" sz="2400" dirty="0" smtClean="0"/>
              <a:t>η επινεφρίνη και νορεπινεφρίνη,</a:t>
            </a:r>
          </a:p>
          <a:p>
            <a:pPr lvl="1" indent="-457200">
              <a:lnSpc>
                <a:spcPct val="120000"/>
              </a:lnSpc>
              <a:spcBef>
                <a:spcPts val="1200"/>
              </a:spcBef>
              <a:buFont typeface="Courier New" panose="02070309020205020404" pitchFamily="49" charset="0"/>
              <a:buChar char="o"/>
              <a:defRPr/>
            </a:pPr>
            <a:r>
              <a:rPr lang="el-GR" sz="2400" dirty="0" smtClean="0"/>
              <a:t>το νατριουρητικό πεπτίδιο (αγγειοδιαστολή, απέκκριση Να και νερού),</a:t>
            </a:r>
          </a:p>
          <a:p>
            <a:pPr indent="-457200" eaLnBrk="1" fontAlgn="auto" hangingPunct="1">
              <a:lnSpc>
                <a:spcPct val="120000"/>
              </a:lnSpc>
              <a:spcBef>
                <a:spcPts val="1200"/>
              </a:spcBef>
              <a:spcAft>
                <a:spcPts val="0"/>
              </a:spcAft>
              <a:defRPr/>
            </a:pPr>
            <a:r>
              <a:rPr lang="el-GR" sz="2400" dirty="0" smtClean="0"/>
              <a:t>Είναι απαραίτητες για τη διατήρηση της φυσιολογικής πίεσης του αίματος σε μια συνεχή βάση. </a:t>
            </a:r>
          </a:p>
          <a:p>
            <a:pPr marL="274320" indent="-457200" eaLnBrk="1" fontAlgn="auto" hangingPunct="1">
              <a:lnSpc>
                <a:spcPct val="120000"/>
              </a:lnSpc>
              <a:spcBef>
                <a:spcPts val="1200"/>
              </a:spcBef>
              <a:spcAft>
                <a:spcPts val="0"/>
              </a:spcAft>
              <a:buFont typeface="Wingdings 2"/>
              <a:buChar char=""/>
              <a:defRPr/>
            </a:pPr>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26947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rtlCol="0">
            <a:normAutofit fontScale="90000"/>
          </a:bodyPr>
          <a:lstStyle/>
          <a:p>
            <a:pPr>
              <a:defRPr/>
            </a:pPr>
            <a:r>
              <a:rPr lang="el-GR" sz="4400" b="1" dirty="0" smtClean="0"/>
              <a:t>Σύστημα Ρενίνης – Αγγειοτενσίνης -  Αλδοστερόνης</a:t>
            </a:r>
            <a:r>
              <a:rPr lang="en-US" sz="4400" dirty="0"/>
              <a:t> </a:t>
            </a:r>
            <a:r>
              <a:rPr lang="el-GR" sz="3600" b="0" dirty="0" smtClean="0"/>
              <a:t>(1 </a:t>
            </a:r>
            <a:r>
              <a:rPr lang="el-GR" sz="3600" b="0" dirty="0"/>
              <a:t>από 3)</a:t>
            </a:r>
            <a:endParaRPr lang="el-GR" sz="3600" b="0" dirty="0" smtClean="0"/>
          </a:p>
        </p:txBody>
      </p:sp>
      <p:sp>
        <p:nvSpPr>
          <p:cNvPr id="18435" name="Θέση περιεχομένου 2"/>
          <p:cNvSpPr>
            <a:spLocks noGrp="1"/>
          </p:cNvSpPr>
          <p:nvPr>
            <p:ph idx="1"/>
          </p:nvPr>
        </p:nvSpPr>
        <p:spPr>
          <a:xfrm>
            <a:off x="457200" y="1340768"/>
            <a:ext cx="8229600" cy="4896544"/>
          </a:xfrm>
        </p:spPr>
        <p:txBody>
          <a:bodyPr>
            <a:normAutofit/>
          </a:bodyPr>
          <a:lstStyle/>
          <a:p>
            <a:pPr marL="0" indent="-457200" eaLnBrk="1" fontAlgn="auto" hangingPunct="1">
              <a:lnSpc>
                <a:spcPct val="120000"/>
              </a:lnSpc>
              <a:spcBef>
                <a:spcPts val="1200"/>
              </a:spcBef>
              <a:spcAft>
                <a:spcPts val="0"/>
              </a:spcAft>
              <a:buFont typeface="Arial" charset="0"/>
              <a:buNone/>
              <a:defRPr/>
            </a:pPr>
            <a:r>
              <a:rPr lang="en-US" sz="2400" b="1" dirty="0" smtClean="0"/>
              <a:t>H </a:t>
            </a:r>
            <a:r>
              <a:rPr lang="el-GR" sz="2400" b="1" dirty="0" smtClean="0"/>
              <a:t>ΡΕΝΙΝΗ </a:t>
            </a:r>
            <a:r>
              <a:rPr lang="el-GR" sz="2400" dirty="0" smtClean="0"/>
              <a:t>είναι ένζυμο που παράγεται και αποθηκεύεται στους νεφρούς. </a:t>
            </a:r>
            <a:r>
              <a:rPr lang="el-GR" sz="2400" b="1" dirty="0" smtClean="0"/>
              <a:t>Απελευθερώνεται με :</a:t>
            </a:r>
          </a:p>
          <a:p>
            <a:pPr marL="274320" indent="-457200" eaLnBrk="1" fontAlgn="auto" hangingPunct="1">
              <a:lnSpc>
                <a:spcPct val="120000"/>
              </a:lnSpc>
              <a:spcBef>
                <a:spcPts val="1200"/>
              </a:spcBef>
              <a:spcAft>
                <a:spcPts val="0"/>
              </a:spcAft>
              <a:buFont typeface="Wingdings 2"/>
              <a:buChar char=""/>
              <a:defRPr/>
            </a:pPr>
            <a:r>
              <a:rPr lang="el-GR" sz="2400" dirty="0" smtClean="0"/>
              <a:t>Αυξημένη διέγερση ΣΝΣ,</a:t>
            </a:r>
          </a:p>
          <a:p>
            <a:pPr marL="274320" indent="-457200" eaLnBrk="1" fontAlgn="auto" hangingPunct="1">
              <a:lnSpc>
                <a:spcPct val="120000"/>
              </a:lnSpc>
              <a:spcBef>
                <a:spcPts val="1200"/>
              </a:spcBef>
              <a:spcAft>
                <a:spcPts val="0"/>
              </a:spcAft>
              <a:buFont typeface="Wingdings 2"/>
              <a:buChar char=""/>
              <a:defRPr/>
            </a:pPr>
            <a:r>
              <a:rPr lang="el-GR" sz="2400" dirty="0" smtClean="0"/>
              <a:t>Μειωμένη πίεση αίματος,</a:t>
            </a:r>
          </a:p>
          <a:p>
            <a:pPr marL="274320" indent="-457200" eaLnBrk="1" fontAlgn="auto" hangingPunct="1">
              <a:lnSpc>
                <a:spcPct val="120000"/>
              </a:lnSpc>
              <a:spcBef>
                <a:spcPts val="1200"/>
              </a:spcBef>
              <a:spcAft>
                <a:spcPts val="0"/>
              </a:spcAft>
              <a:buFont typeface="Wingdings 2"/>
              <a:buChar char=""/>
              <a:defRPr/>
            </a:pPr>
            <a:r>
              <a:rPr lang="el-GR" sz="2400" dirty="0" smtClean="0"/>
              <a:t>Αυξημένο εξωκυττάριο όγκο υγρών,</a:t>
            </a:r>
          </a:p>
          <a:p>
            <a:pPr marL="274320" indent="-457200" eaLnBrk="1" fontAlgn="auto" hangingPunct="1">
              <a:lnSpc>
                <a:spcPct val="120000"/>
              </a:lnSpc>
              <a:spcBef>
                <a:spcPts val="1200"/>
              </a:spcBef>
              <a:spcAft>
                <a:spcPts val="0"/>
              </a:spcAft>
              <a:buFont typeface="Wingdings 2"/>
              <a:buChar char=""/>
              <a:defRPr/>
            </a:pPr>
            <a:r>
              <a:rPr lang="el-GR" sz="2400" dirty="0" smtClean="0"/>
              <a:t>Αυξημένη εξωκυττάρια συγκέντρωση νατρίου.</a:t>
            </a:r>
          </a:p>
          <a:p>
            <a:pPr marL="274320" indent="-457200" eaLnBrk="1" fontAlgn="auto" hangingPunct="1">
              <a:lnSpc>
                <a:spcPct val="120000"/>
              </a:lnSpc>
              <a:spcBef>
                <a:spcPts val="1200"/>
              </a:spcBef>
              <a:spcAft>
                <a:spcPts val="0"/>
              </a:spcAft>
              <a:buFont typeface="Wingdings 2"/>
              <a:buChar char=""/>
              <a:defRPr/>
            </a:pPr>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306137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7544" y="116632"/>
            <a:ext cx="8229600" cy="1080120"/>
          </a:xfrm>
        </p:spPr>
        <p:txBody>
          <a:bodyPr rtlCol="0">
            <a:normAutofit fontScale="90000"/>
          </a:bodyPr>
          <a:lstStyle/>
          <a:p>
            <a:pPr>
              <a:defRPr/>
            </a:pPr>
            <a:r>
              <a:rPr lang="el-GR" sz="4400" b="1" dirty="0" smtClean="0"/>
              <a:t>Σύστημα Ρενίνης – Αγγειοτενσίνης -  Αλδοστερόνης</a:t>
            </a:r>
            <a:r>
              <a:rPr lang="en-US" sz="4400" dirty="0"/>
              <a:t> </a:t>
            </a:r>
            <a:r>
              <a:rPr lang="el-GR" sz="3600" b="0" dirty="0" smtClean="0"/>
              <a:t>(2 </a:t>
            </a:r>
            <a:r>
              <a:rPr lang="el-GR" sz="3600" b="0" dirty="0"/>
              <a:t>από 3)</a:t>
            </a:r>
            <a:endParaRPr lang="el-GR" sz="3600" b="0" dirty="0" smtClean="0"/>
          </a:p>
        </p:txBody>
      </p:sp>
      <p:sp>
        <p:nvSpPr>
          <p:cNvPr id="3" name="Θέση περιεχομένου 2"/>
          <p:cNvSpPr>
            <a:spLocks noGrp="1"/>
          </p:cNvSpPr>
          <p:nvPr>
            <p:ph idx="1"/>
          </p:nvPr>
        </p:nvSpPr>
        <p:spPr>
          <a:xfrm>
            <a:off x="0" y="1400076"/>
            <a:ext cx="9036496" cy="5445224"/>
          </a:xfrm>
        </p:spPr>
        <p:txBody>
          <a:bodyPr rtlCol="0">
            <a:noAutofit/>
          </a:bodyPr>
          <a:lstStyle/>
          <a:p>
            <a:pPr marL="360000" indent="-360000" eaLnBrk="1" fontAlgn="auto" hangingPunct="1">
              <a:lnSpc>
                <a:spcPct val="120000"/>
              </a:lnSpc>
              <a:spcBef>
                <a:spcPts val="1200"/>
              </a:spcBef>
              <a:spcAft>
                <a:spcPts val="0"/>
              </a:spcAft>
              <a:buFont typeface="Arial" pitchFamily="34" charset="0"/>
              <a:buChar char="•"/>
              <a:defRPr/>
            </a:pPr>
            <a:r>
              <a:rPr lang="el-GR" sz="2400" b="1" dirty="0" smtClean="0"/>
              <a:t>ΑΓΓΕΙΟΤΕΝΣΙΝΗ Ι</a:t>
            </a:r>
            <a:r>
              <a:rPr lang="en-US" sz="2400" b="1" dirty="0" smtClean="0"/>
              <a:t> : </a:t>
            </a:r>
            <a:r>
              <a:rPr lang="en-US" sz="2400" dirty="0" smtClean="0"/>
              <a:t>H</a:t>
            </a:r>
            <a:r>
              <a:rPr lang="el-GR" sz="2400" dirty="0" smtClean="0"/>
              <a:t> ρενίνη μετατρέπει το αγγειοτενσινιγόνο σε αγγειοτενσίνη Ι. Η αγγειοτενσίνη Ι ταξιδεύει στα αιμοφόρα αγγεία των πνευμόνων όπου μετατρέπεται από το ΜΕΑ σε αγγειοτενσίνη ΙΙ. </a:t>
            </a:r>
          </a:p>
          <a:p>
            <a:pPr marL="360000" indent="-360000" eaLnBrk="1" fontAlgn="auto" hangingPunct="1">
              <a:lnSpc>
                <a:spcPct val="120000"/>
              </a:lnSpc>
              <a:spcBef>
                <a:spcPts val="1200"/>
              </a:spcBef>
              <a:spcAft>
                <a:spcPts val="0"/>
              </a:spcAft>
              <a:buFont typeface="Arial" pitchFamily="34" charset="0"/>
              <a:buChar char="•"/>
              <a:defRPr/>
            </a:pPr>
            <a:r>
              <a:rPr lang="el-GR" sz="2400" b="1" dirty="0" smtClean="0"/>
              <a:t>ΑΓΓΕΙΟΤΕΝΣΙΝΗ ΙΙ</a:t>
            </a:r>
            <a:r>
              <a:rPr lang="en-US" sz="2400" b="1" dirty="0" smtClean="0"/>
              <a:t>: </a:t>
            </a:r>
            <a:r>
              <a:rPr lang="el-GR" sz="2400" dirty="0"/>
              <a:t>Ε</a:t>
            </a:r>
            <a:r>
              <a:rPr lang="el-GR" sz="2400" dirty="0" smtClean="0"/>
              <a:t>ίναι ισχυρή αγγειοσυσπαστική ορμόνη, που:</a:t>
            </a:r>
          </a:p>
          <a:p>
            <a:pPr lvl="1">
              <a:lnSpc>
                <a:spcPct val="120000"/>
              </a:lnSpc>
              <a:spcBef>
                <a:spcPts val="1200"/>
              </a:spcBef>
              <a:buFont typeface="Courier New" panose="02070309020205020404" pitchFamily="49" charset="0"/>
              <a:buChar char="o"/>
              <a:defRPr/>
            </a:pPr>
            <a:r>
              <a:rPr lang="el-GR" sz="2400" dirty="0" smtClean="0"/>
              <a:t>αυξάνει τις περιφερικές αγγειακές αντιστάσεις, αυξάνοντας έτσι την</a:t>
            </a:r>
            <a:r>
              <a:rPr lang="en-US" sz="2400" dirty="0" smtClean="0"/>
              <a:t> </a:t>
            </a:r>
            <a:r>
              <a:rPr lang="el-GR" sz="2400" dirty="0" smtClean="0"/>
              <a:t>πίεση του αίματος</a:t>
            </a:r>
            <a:r>
              <a:rPr lang="en-US" sz="2400" dirty="0" smtClean="0"/>
              <a:t>,</a:t>
            </a:r>
            <a:r>
              <a:rPr lang="el-GR" sz="2400" dirty="0" smtClean="0"/>
              <a:t> και</a:t>
            </a:r>
          </a:p>
          <a:p>
            <a:pPr lvl="1">
              <a:lnSpc>
                <a:spcPct val="120000"/>
              </a:lnSpc>
              <a:spcBef>
                <a:spcPts val="1200"/>
              </a:spcBef>
              <a:buFont typeface="Courier New" panose="02070309020205020404" pitchFamily="49" charset="0"/>
              <a:buChar char="o"/>
              <a:defRPr/>
            </a:pPr>
            <a:r>
              <a:rPr lang="el-GR" sz="2400" dirty="0" smtClean="0"/>
              <a:t>διεγείρει τα επινεφρίδια για την αποδέσμευση αλδοστερόνης. </a:t>
            </a:r>
            <a:endParaRPr lang="en-US" sz="2400" dirty="0" smtClean="0"/>
          </a:p>
          <a:p>
            <a:pPr marL="360000" indent="-360000" eaLnBrk="1" fontAlgn="auto" hangingPunct="1">
              <a:lnSpc>
                <a:spcPct val="120000"/>
              </a:lnSpc>
              <a:spcBef>
                <a:spcPts val="1200"/>
              </a:spcBef>
              <a:spcAft>
                <a:spcPts val="0"/>
              </a:spcAft>
              <a:buFont typeface="Arial" pitchFamily="34" charset="0"/>
              <a:buChar char="•"/>
              <a:defRPr/>
            </a:pPr>
            <a:r>
              <a:rPr lang="el-GR" sz="2400" b="1" dirty="0" smtClean="0"/>
              <a:t>ΑΛΔΟΣΤΕΡΟΝΗ</a:t>
            </a:r>
            <a:r>
              <a:rPr lang="en-US" sz="2400" b="1" dirty="0" smtClean="0"/>
              <a:t>:</a:t>
            </a:r>
            <a:r>
              <a:rPr lang="el-GR" sz="2400" dirty="0" smtClean="0"/>
              <a:t> είναι στεροειδές, που αυξάνει την επαναρρόφηση </a:t>
            </a:r>
            <a:r>
              <a:rPr lang="en-US" sz="2400" dirty="0" smtClean="0"/>
              <a:t>Na &amp; </a:t>
            </a:r>
            <a:r>
              <a:rPr lang="el-GR" sz="2400" dirty="0" smtClean="0"/>
              <a:t>νερού</a:t>
            </a:r>
            <a:r>
              <a:rPr lang="en-US" sz="2400" dirty="0" smtClean="0"/>
              <a:t> </a:t>
            </a:r>
            <a:r>
              <a:rPr lang="el-GR" sz="2400" dirty="0" smtClean="0"/>
              <a:t>από τους νεφρούς, αυξάνοντας έτσι την πίεση του αίματος</a:t>
            </a:r>
            <a:r>
              <a:rPr lang="en-US" sz="2400" dirty="0"/>
              <a:t>.</a:t>
            </a: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819061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467544" y="116632"/>
            <a:ext cx="8229600" cy="1080120"/>
          </a:xfrm>
        </p:spPr>
        <p:txBody>
          <a:bodyPr>
            <a:noAutofit/>
          </a:bodyPr>
          <a:lstStyle/>
          <a:p>
            <a:pPr>
              <a:defRPr/>
            </a:pPr>
            <a:r>
              <a:rPr lang="el-GR" b="1" dirty="0" smtClean="0"/>
              <a:t>Σύστημα Ρενίνης – Αγγειοτενσίνης -  Αλδοστερόνης </a:t>
            </a:r>
            <a:r>
              <a:rPr lang="el-GR" sz="3600" b="0" dirty="0" smtClean="0"/>
              <a:t>(3 </a:t>
            </a:r>
            <a:r>
              <a:rPr lang="el-GR" sz="3600" b="0" dirty="0"/>
              <a:t>από 3)</a:t>
            </a:r>
            <a:endParaRPr lang="el-GR" sz="3600" dirty="0" smtClean="0"/>
          </a:p>
        </p:txBody>
      </p:sp>
      <p:pic>
        <p:nvPicPr>
          <p:cNvPr id="28675" name="irc_mi" descr="http://3.bp.blogspot.com/_0gaWAhb4XQc/TFNf3w76RqI/AAAAAAAAAeQ/DAXrD1X2C4U/s1600/angiotensin%5B1%5D.jpg"/>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5696" y="1380727"/>
            <a:ext cx="5492912" cy="5040313"/>
          </a:xfrm>
          <a:prstGeom prst="rect">
            <a:avLst/>
          </a:prstGeom>
          <a:noFill/>
          <a:ln>
            <a:solidFill>
              <a:schemeClr val="tx1"/>
            </a:solidFill>
          </a:ln>
        </p:spPr>
      </p:pic>
      <p:sp>
        <p:nvSpPr>
          <p:cNvPr id="3" name="Ορθογώνιο 2"/>
          <p:cNvSpPr/>
          <p:nvPr/>
        </p:nvSpPr>
        <p:spPr>
          <a:xfrm>
            <a:off x="3627760" y="6453336"/>
            <a:ext cx="2160240" cy="276999"/>
          </a:xfrm>
          <a:prstGeom prst="rect">
            <a:avLst/>
          </a:prstGeom>
        </p:spPr>
        <p:txBody>
          <a:bodyPr wrap="square">
            <a:spAutoFit/>
          </a:bodyPr>
          <a:lstStyle/>
          <a:p>
            <a:pPr algn="ctr"/>
            <a:r>
              <a:rPr lang="en-US" sz="1200" dirty="0" smtClean="0">
                <a:solidFill>
                  <a:prstClr val="black"/>
                </a:solidFill>
                <a:latin typeface="Calibri"/>
                <a:hlinkClick r:id="rId4"/>
              </a:rPr>
              <a:t>biolexikon.blogspot.gr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718014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Βασοπρεσίνη</a:t>
            </a:r>
          </a:p>
        </p:txBody>
      </p:sp>
      <p:sp>
        <p:nvSpPr>
          <p:cNvPr id="29699" name="Θέση περιεχομένου 2"/>
          <p:cNvSpPr>
            <a:spLocks noGrp="1"/>
          </p:cNvSpPr>
          <p:nvPr>
            <p:ph idx="1"/>
          </p:nvPr>
        </p:nvSpPr>
        <p:spPr>
          <a:xfrm>
            <a:off x="457200" y="1196752"/>
            <a:ext cx="8435280" cy="5040560"/>
          </a:xfrm>
        </p:spPr>
        <p:txBody>
          <a:bodyPr>
            <a:normAutofit/>
          </a:bodyPr>
          <a:lstStyle/>
          <a:p>
            <a:pPr marL="360000" indent="-360000" eaLnBrk="1" hangingPunct="1">
              <a:lnSpc>
                <a:spcPct val="120000"/>
              </a:lnSpc>
              <a:spcBef>
                <a:spcPts val="1200"/>
              </a:spcBef>
              <a:buFont typeface="Arial" charset="0"/>
              <a:buChar char="•"/>
            </a:pPr>
            <a:r>
              <a:rPr lang="el-GR" altLang="el-GR" sz="2400" dirty="0" smtClean="0"/>
              <a:t>Είναι γνωστή και ως αντιδιουρητική ορμόνη (</a:t>
            </a:r>
            <a:r>
              <a:rPr lang="en-US" altLang="el-GR" sz="2400" dirty="0" smtClean="0"/>
              <a:t>ADH</a:t>
            </a:r>
            <a:r>
              <a:rPr lang="el-GR" altLang="el-GR" sz="2400" dirty="0" smtClean="0"/>
              <a:t>), (πεπτίδιο) που παράγεται από τον οπίσθιο λοβό της υπόφυσης</a:t>
            </a:r>
            <a:r>
              <a:rPr lang="en-US" altLang="el-GR" sz="2400" dirty="0" smtClean="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Απελευθερώνεται όταν ο όγκος ή/και η πίεση του αίματος μειώνονται, όπως επίσης και όταν συμβαίνει αύξηση της ωσμωτικότητας</a:t>
            </a:r>
            <a:r>
              <a:rPr lang="en-US"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Οι κύριες λειτουργίες της είναι να αυξάνει την επαναρρόφηση νερού από τους νεφρούς και να προκαλεί αγγειοσυστολή, αυξάνοντας έτσι την πίεση του αίματος (</a:t>
            </a:r>
            <a:r>
              <a:rPr lang="en-US" altLang="el-GR" sz="2400" dirty="0" smtClean="0"/>
              <a:t>Guyton</a:t>
            </a:r>
            <a:r>
              <a:rPr lang="el-GR" altLang="el-GR" sz="2400" dirty="0" smtClean="0"/>
              <a:t> &amp; </a:t>
            </a:r>
            <a:r>
              <a:rPr lang="en-US" altLang="el-GR" sz="2400" dirty="0" smtClean="0"/>
              <a:t>Hall</a:t>
            </a:r>
            <a:r>
              <a:rPr lang="el-GR" altLang="el-GR" sz="2400" dirty="0" smtClean="0"/>
              <a:t>, 2005).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899572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Τίτλος 3"/>
          <p:cNvSpPr>
            <a:spLocks noGrp="1"/>
          </p:cNvSpPr>
          <p:nvPr>
            <p:ph type="title"/>
          </p:nvPr>
        </p:nvSpPr>
        <p:spPr>
          <a:xfrm>
            <a:off x="467544" y="1484784"/>
            <a:ext cx="8229600" cy="1152128"/>
          </a:xfrm>
        </p:spPr>
        <p:txBody>
          <a:bodyPr>
            <a:noAutofit/>
          </a:bodyPr>
          <a:lstStyle/>
          <a:p>
            <a:pPr eaLnBrk="1" hangingPunct="1"/>
            <a:r>
              <a:rPr lang="el-GR" altLang="el-GR" b="1" dirty="0" smtClean="0"/>
              <a:t>Επιδημιολογία και Αιτιολογία της Υπέρτασης</a:t>
            </a:r>
            <a:endParaRPr lang="el-GR" altLang="el-GR" dirty="0" smtClean="0"/>
          </a:p>
        </p:txBody>
      </p:sp>
      <p:sp>
        <p:nvSpPr>
          <p:cNvPr id="6" name="Υπότιτλος 5"/>
          <p:cNvSpPr>
            <a:spLocks noGrp="1"/>
          </p:cNvSpPr>
          <p:nvPr>
            <p:ph idx="1"/>
          </p:nvPr>
        </p:nvSpPr>
        <p:spPr>
          <a:xfrm>
            <a:off x="395536" y="5805264"/>
            <a:ext cx="8229600" cy="400110"/>
          </a:xfrm>
        </p:spPr>
        <p:txBody>
          <a:bodyPr>
            <a:spAutoFit/>
          </a:bodyPr>
          <a:lstStyle/>
          <a:p>
            <a:pPr marL="0" indent="0" eaLnBrk="1" fontAlgn="auto" hangingPunct="1">
              <a:spcAft>
                <a:spcPts val="0"/>
              </a:spcAft>
              <a:buFont typeface="Wingdings 2"/>
              <a:buNone/>
              <a:defRPr/>
            </a:pPr>
            <a:r>
              <a:rPr lang="el-GR" sz="2000" dirty="0" smtClean="0"/>
              <a:t>Εθνικό Καρδιολογικό Πνευμονολογικό και</a:t>
            </a:r>
            <a:r>
              <a:rPr lang="en-US" sz="2000" dirty="0" smtClean="0"/>
              <a:t> </a:t>
            </a:r>
            <a:r>
              <a:rPr lang="el-GR" sz="2000" dirty="0" smtClean="0"/>
              <a:t>Αιματολογικό </a:t>
            </a:r>
            <a:r>
              <a:rPr lang="el-GR" sz="2000" dirty="0"/>
              <a:t>Ί</a:t>
            </a:r>
            <a:r>
              <a:rPr lang="el-GR" sz="2000" dirty="0" smtClean="0"/>
              <a:t>δρυμα, ΗΠΑ, 2004 </a:t>
            </a:r>
            <a:endParaRPr lang="el-GR" sz="2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258617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Υπέρταση </a:t>
            </a:r>
            <a:endParaRPr lang="el-GR" dirty="0"/>
          </a:p>
        </p:txBody>
      </p:sp>
      <p:pic>
        <p:nvPicPr>
          <p:cNvPr id="1026" name="Picture 2" descr="http://farm5.staticflickr.com/4032/4388052026_a9318afb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627709"/>
            <a:ext cx="4613498" cy="3460124"/>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180276" y="5199583"/>
            <a:ext cx="278344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sphygmomanometer</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rPr>
              <a:t>by </a:t>
            </a:r>
            <a:r>
              <a:rPr lang="en-US" sz="1200" dirty="0" smtClean="0">
                <a:solidFill>
                  <a:prstClr val="black"/>
                </a:solidFill>
                <a:latin typeface="Calibri"/>
              </a:rPr>
              <a:t> </a:t>
            </a:r>
            <a:r>
              <a:rPr lang="en-US" sz="1200" dirty="0" smtClean="0">
                <a:solidFill>
                  <a:prstClr val="black"/>
                </a:solidFill>
                <a:latin typeface="Calibri"/>
                <a:hlinkClick r:id="rId4"/>
              </a:rPr>
              <a:t>jasleen_kaur</a:t>
            </a:r>
            <a:r>
              <a:rPr lang="el-GR" sz="1200" dirty="0" smtClean="0">
                <a:solidFill>
                  <a:prstClr val="black"/>
                </a:solidFill>
                <a:latin typeface="Calibri"/>
              </a:rPr>
              <a:t>  </a:t>
            </a:r>
            <a:r>
              <a:rPr lang="en-US" sz="1200" dirty="0" smtClean="0">
                <a:solidFill>
                  <a:prstClr val="black">
                    <a:lumMod val="65000"/>
                    <a:lumOff val="35000"/>
                  </a:prstClr>
                </a:solidFill>
                <a:latin typeface="Calibri"/>
              </a:rPr>
              <a:t>available  under </a:t>
            </a:r>
            <a:r>
              <a:rPr lang="en-US" sz="1200" dirty="0">
                <a:solidFill>
                  <a:prstClr val="black"/>
                </a:solidFill>
                <a:latin typeface="Calibri"/>
                <a:hlinkClick r:id="rId5"/>
              </a:rPr>
              <a:t>CC BY-SA 2.0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143341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rtlCol="0">
            <a:noAutofit/>
          </a:bodyPr>
          <a:lstStyle/>
          <a:p>
            <a:pPr eaLnBrk="1" fontAlgn="auto" hangingPunct="1">
              <a:spcAft>
                <a:spcPts val="0"/>
              </a:spcAft>
              <a:defRPr/>
            </a:pPr>
            <a:r>
              <a:rPr lang="el-GR" b="1" dirty="0" smtClean="0"/>
              <a:t>Υψηλή πίεση αίματος-</a:t>
            </a:r>
            <a:r>
              <a:rPr lang="el-GR" b="1" dirty="0"/>
              <a:t> </a:t>
            </a:r>
            <a:r>
              <a:rPr lang="el-GR" b="1" dirty="0" smtClean="0"/>
              <a:t>ένα παγκόσμιο </a:t>
            </a:r>
            <a:r>
              <a:rPr lang="el-GR" b="1" dirty="0"/>
              <a:t>υγειονομικό δίλημμα </a:t>
            </a:r>
            <a:endParaRPr lang="el-GR" b="1" dirty="0" smtClean="0"/>
          </a:p>
        </p:txBody>
      </p:sp>
      <p:sp>
        <p:nvSpPr>
          <p:cNvPr id="31747" name="Θέση περιεχομένου 2"/>
          <p:cNvSpPr>
            <a:spLocks noGrp="1"/>
          </p:cNvSpPr>
          <p:nvPr>
            <p:ph idx="1"/>
          </p:nvPr>
        </p:nvSpPr>
        <p:spPr>
          <a:xfrm>
            <a:off x="457200" y="1412776"/>
            <a:ext cx="8229600" cy="4824536"/>
          </a:xfrm>
        </p:spPr>
        <p:txBody>
          <a:bodyPr>
            <a:normAutofit/>
          </a:bodyPr>
          <a:lstStyle/>
          <a:p>
            <a:pPr marL="360000" indent="-360000" eaLnBrk="1" hangingPunct="1">
              <a:lnSpc>
                <a:spcPct val="120000"/>
              </a:lnSpc>
              <a:spcBef>
                <a:spcPts val="1200"/>
              </a:spcBef>
              <a:buFont typeface="Arial" charset="0"/>
              <a:buChar char="•"/>
            </a:pPr>
            <a:r>
              <a:rPr lang="el-GR" altLang="el-GR" sz="2400" dirty="0" smtClean="0"/>
              <a:t>Το 1/3 του γενικού πληθυσμού ενηλίκων στις ΗΠΑ – έχει υπέρταση, ποσοστό 20-30%, ανάλογα με τα εκάστοτε θεσπιζόμενα «φυσιολογικά όρια»,</a:t>
            </a:r>
          </a:p>
          <a:p>
            <a:pPr marL="360000" indent="-360000" eaLnBrk="1" hangingPunct="1">
              <a:lnSpc>
                <a:spcPct val="120000"/>
              </a:lnSpc>
              <a:spcBef>
                <a:spcPts val="1200"/>
              </a:spcBef>
              <a:buFont typeface="Arial" charset="0"/>
              <a:buChar char="•"/>
            </a:pPr>
            <a:r>
              <a:rPr lang="el-GR" altLang="el-GR" sz="2400" dirty="0" smtClean="0"/>
              <a:t>Η υψηλή πίεση αίματος όταν παραμένει αδιάγνωστη και χωρίς θεραπεία, συνδέεται με υψηλή νοσηρότητα και θνητότητα</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Αποτελεί παγκόσμιο υγειονομικό φαινόμενο που παρακολουθείται συνεχώς από τις υπηρεσίες υγείας, τις ασφαλιστικές εταιρείες, και τις φαρμακοβιομηχανίες. </a:t>
            </a:r>
            <a:r>
              <a:rPr lang="el-GR" altLang="el-GR" sz="2400" i="1" dirty="0" smtClean="0"/>
              <a:t> </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163177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Υπέρταση-ένας σιωπηλός δολοφόνος</a:t>
            </a:r>
          </a:p>
        </p:txBody>
      </p:sp>
      <p:sp>
        <p:nvSpPr>
          <p:cNvPr id="32771" name="Θέση περιεχομένου 2"/>
          <p:cNvSpPr>
            <a:spLocks noGrp="1"/>
          </p:cNvSpPr>
          <p:nvPr>
            <p:ph idx="1"/>
          </p:nvPr>
        </p:nvSpPr>
        <p:spPr>
          <a:xfrm>
            <a:off x="457200" y="1340768"/>
            <a:ext cx="8229600" cy="4896544"/>
          </a:xfrm>
        </p:spPr>
        <p:txBody>
          <a:bodyPr>
            <a:normAutofit/>
          </a:bodyPr>
          <a:lstStyle/>
          <a:p>
            <a:pPr marL="360000" indent="-360000" eaLnBrk="1" hangingPunct="1">
              <a:lnSpc>
                <a:spcPct val="120000"/>
              </a:lnSpc>
              <a:spcBef>
                <a:spcPts val="1200"/>
              </a:spcBef>
            </a:pPr>
            <a:r>
              <a:rPr lang="el-GR" altLang="el-GR" sz="2400" dirty="0" smtClean="0"/>
              <a:t>Ο ιατρικός όρος</a:t>
            </a:r>
            <a:r>
              <a:rPr lang="el-GR" altLang="el-GR" sz="2400" i="1" dirty="0" smtClean="0"/>
              <a:t>  </a:t>
            </a:r>
            <a:r>
              <a:rPr lang="el-GR" altLang="el-GR" sz="2400" b="1" dirty="0" smtClean="0"/>
              <a:t>υπέρταση</a:t>
            </a:r>
            <a:r>
              <a:rPr lang="el-GR" altLang="el-GR" sz="2400" dirty="0" smtClean="0"/>
              <a:t>, έχει σταδιακά μετατραπεί σε </a:t>
            </a:r>
            <a:r>
              <a:rPr lang="el-GR" altLang="el-GR" sz="2400" b="1" dirty="0" smtClean="0"/>
              <a:t>υψηλή αρτηριακή πίεση</a:t>
            </a:r>
            <a:r>
              <a:rPr lang="el-GR" altLang="el-GR" sz="2400" dirty="0"/>
              <a:t>,</a:t>
            </a:r>
            <a:endParaRPr lang="el-GR" altLang="el-GR" sz="2400" dirty="0" smtClean="0"/>
          </a:p>
          <a:p>
            <a:pPr marL="360000" indent="-360000" eaLnBrk="1" hangingPunct="1">
              <a:lnSpc>
                <a:spcPct val="120000"/>
              </a:lnSpc>
              <a:spcBef>
                <a:spcPts val="1200"/>
              </a:spcBef>
            </a:pPr>
            <a:r>
              <a:rPr lang="el-GR" altLang="el-GR" sz="2400" dirty="0" smtClean="0"/>
              <a:t>Πολλοί ειδικοί θεωρούν την υψηλή πίεση του αίματος ένα «σιωπηλό δολοφόνο»,</a:t>
            </a:r>
          </a:p>
          <a:p>
            <a:pPr marL="360000" indent="-360000" eaLnBrk="1" hangingPunct="1">
              <a:lnSpc>
                <a:spcPct val="120000"/>
              </a:lnSpc>
              <a:spcBef>
                <a:spcPts val="1200"/>
              </a:spcBef>
            </a:pPr>
            <a:r>
              <a:rPr lang="el-GR" altLang="el-GR" sz="2400" dirty="0" smtClean="0"/>
              <a:t>Είναι ένα πολύπλοκο σύνδρομο που ενδέχεται να συμβεί σε οποιαδήποτε ηλικία, επηρεάζει πολλά συστήματα του σώματος και απαιτεί επιθετική θεραπεία.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070934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Τίτλος 3"/>
          <p:cNvSpPr>
            <a:spLocks noGrp="1"/>
          </p:cNvSpPr>
          <p:nvPr>
            <p:ph type="title"/>
          </p:nvPr>
        </p:nvSpPr>
        <p:spPr>
          <a:xfrm>
            <a:off x="395536" y="2060848"/>
            <a:ext cx="8229600" cy="908720"/>
          </a:xfrm>
        </p:spPr>
        <p:txBody>
          <a:bodyPr/>
          <a:lstStyle/>
          <a:p>
            <a:pPr eaLnBrk="1" hangingPunct="1"/>
            <a:r>
              <a:rPr lang="el-GR" altLang="el-GR" b="1" dirty="0" smtClean="0"/>
              <a:t>Παθοφυσιολογία της </a:t>
            </a:r>
            <a:r>
              <a:rPr lang="el-GR" altLang="el-GR" dirty="0"/>
              <a:t>υ</a:t>
            </a:r>
            <a:r>
              <a:rPr lang="el-GR" altLang="el-GR" b="1" dirty="0" smtClean="0"/>
              <a:t>πέρτασης</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46784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1.Υψηλή </a:t>
            </a:r>
            <a:r>
              <a:rPr lang="el-GR" dirty="0" smtClean="0"/>
              <a:t>μέση </a:t>
            </a:r>
            <a:r>
              <a:rPr lang="el-GR" dirty="0"/>
              <a:t>π</a:t>
            </a:r>
            <a:r>
              <a:rPr lang="el-GR" dirty="0" smtClean="0"/>
              <a:t>ίεση </a:t>
            </a:r>
            <a:r>
              <a:rPr lang="el-GR" dirty="0"/>
              <a:t>α</a:t>
            </a:r>
            <a:r>
              <a:rPr lang="el-GR" dirty="0" smtClean="0"/>
              <a:t>ίματος</a:t>
            </a:r>
            <a:endParaRPr lang="el-GR" dirty="0"/>
          </a:p>
        </p:txBody>
      </p:sp>
      <p:sp>
        <p:nvSpPr>
          <p:cNvPr id="34819" name="Θέση περιεχομένου 2"/>
          <p:cNvSpPr>
            <a:spLocks noGrp="1"/>
          </p:cNvSpPr>
          <p:nvPr>
            <p:ph idx="1"/>
          </p:nvPr>
        </p:nvSpPr>
        <p:spPr/>
        <p:txBody>
          <a:bodyPr>
            <a:normAutofit/>
          </a:bodyPr>
          <a:lstStyle/>
          <a:p>
            <a:pPr eaLnBrk="1" hangingPunct="1">
              <a:lnSpc>
                <a:spcPct val="150000"/>
              </a:lnSpc>
              <a:spcBef>
                <a:spcPts val="1200"/>
              </a:spcBef>
            </a:pPr>
            <a:r>
              <a:rPr lang="el-GR" altLang="el-GR" sz="2400" dirty="0" smtClean="0"/>
              <a:t>Η υπέρταση διαγιγνώσκεται όταν η Μέση Πίεση Αίματος είναι υψηλότερη από το φυσιολογικά αποδεκτό για συγκεκριμένη χρονική περίοδο (σε δυο ή περισσότερες συνεχόμενες επισκέψεις).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82756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2.Προϋπέρταση</a:t>
            </a:r>
          </a:p>
        </p:txBody>
      </p:sp>
      <p:sp>
        <p:nvSpPr>
          <p:cNvPr id="35843" name="Θέση περιεχομένου 2"/>
          <p:cNvSpPr>
            <a:spLocks noGrp="1"/>
          </p:cNvSpPr>
          <p:nvPr>
            <p:ph idx="1"/>
          </p:nvPr>
        </p:nvSpPr>
        <p:spPr/>
        <p:txBody>
          <a:bodyPr>
            <a:normAutofit/>
          </a:bodyPr>
          <a:lstStyle/>
          <a:p>
            <a:pPr marL="360000" indent="-360000" eaLnBrk="1" hangingPunct="1">
              <a:lnSpc>
                <a:spcPct val="120000"/>
              </a:lnSpc>
              <a:spcBef>
                <a:spcPts val="1200"/>
              </a:spcBef>
              <a:buFont typeface="Arial" charset="0"/>
              <a:buChar char="•"/>
            </a:pPr>
            <a:r>
              <a:rPr lang="el-GR" altLang="el-GR" sz="2400" dirty="0" smtClean="0"/>
              <a:t>Όρος που περιγράφει άτομα στα οποία σε δυο ή περισσότερες επισκέψεις καταμετράται αρτηριακή πίεση της τάξης των 120-139 </a:t>
            </a:r>
            <a:r>
              <a:rPr lang="en-US" altLang="el-GR" sz="2400" dirty="0" smtClean="0"/>
              <a:t>mmHg</a:t>
            </a:r>
            <a:r>
              <a:rPr lang="el-GR" altLang="el-GR" sz="2400" dirty="0" smtClean="0"/>
              <a:t> για τη συστολική ή 80-89 </a:t>
            </a:r>
            <a:r>
              <a:rPr lang="en-US" altLang="el-GR" sz="2400" dirty="0" smtClean="0"/>
              <a:t>mmHg</a:t>
            </a:r>
            <a:r>
              <a:rPr lang="el-GR" altLang="el-GR" sz="2400" dirty="0" smtClean="0"/>
              <a:t> για τη διαστολική</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Κατάσταση με διπλάσιο κίνδυνο ανάπτυξης υπέρτασης  (σταδίου 1 ή σταδίου 2),</a:t>
            </a:r>
          </a:p>
          <a:p>
            <a:pPr marL="360000" indent="-360000" eaLnBrk="1" hangingPunct="1">
              <a:lnSpc>
                <a:spcPct val="120000"/>
              </a:lnSpc>
              <a:spcBef>
                <a:spcPts val="1200"/>
              </a:spcBef>
              <a:buFont typeface="Arial" charset="0"/>
              <a:buChar char="•"/>
            </a:pPr>
            <a:r>
              <a:rPr lang="el-GR" altLang="el-GR" sz="2400" dirty="0" smtClean="0"/>
              <a:t>Είναι η πρώιμη φάση όπου η φροντίδα πρωταρχικά επικεντρώνεται στη μέτρηση της πίεσης του αίματος και στην ανάγκη για εκπαίδευση σχετικά με την υγεία.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705805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3. Υπέρταση σταδίου 1</a:t>
            </a:r>
          </a:p>
        </p:txBody>
      </p:sp>
      <p:sp>
        <p:nvSpPr>
          <p:cNvPr id="36867" name="Θέση περιεχομένου 2"/>
          <p:cNvSpPr>
            <a:spLocks noGrp="1"/>
          </p:cNvSpPr>
          <p:nvPr>
            <p:ph idx="1"/>
          </p:nvPr>
        </p:nvSpPr>
        <p:spPr>
          <a:xfrm>
            <a:off x="457200" y="1196752"/>
            <a:ext cx="8147248" cy="5040560"/>
          </a:xfrm>
        </p:spPr>
        <p:txBody>
          <a:bodyPr>
            <a:normAutofit/>
          </a:bodyPr>
          <a:lstStyle/>
          <a:p>
            <a:pPr indent="-360000" eaLnBrk="1" hangingPunct="1">
              <a:lnSpc>
                <a:spcPct val="120000"/>
              </a:lnSpc>
              <a:spcBef>
                <a:spcPts val="1200"/>
              </a:spcBef>
              <a:buFont typeface="Arial" charset="0"/>
              <a:buChar char="•"/>
            </a:pPr>
            <a:r>
              <a:rPr lang="el-GR" altLang="el-GR" sz="2400" dirty="0" smtClean="0"/>
              <a:t>Είναι πίεση αίματος της τάξης των 140-159 </a:t>
            </a:r>
            <a:r>
              <a:rPr lang="en-US" altLang="el-GR" sz="2400" dirty="0" smtClean="0"/>
              <a:t>mmHg</a:t>
            </a:r>
            <a:r>
              <a:rPr lang="el-GR" altLang="el-GR" sz="2400" dirty="0" smtClean="0"/>
              <a:t> για τη συστολική ή 90-99 </a:t>
            </a:r>
            <a:r>
              <a:rPr lang="en-US" altLang="el-GR" sz="2400" dirty="0" smtClean="0"/>
              <a:t>mmHg</a:t>
            </a:r>
            <a:r>
              <a:rPr lang="el-GR" altLang="el-GR" sz="2400" dirty="0" smtClean="0"/>
              <a:t> για τη διαστολική</a:t>
            </a:r>
            <a:r>
              <a:rPr lang="el-GR" altLang="el-GR" sz="2400" dirty="0"/>
              <a:t>,</a:t>
            </a:r>
            <a:endParaRPr lang="el-GR" altLang="el-GR" sz="2400" dirty="0" smtClean="0"/>
          </a:p>
          <a:p>
            <a:pPr indent="-360000" eaLnBrk="1" hangingPunct="1">
              <a:lnSpc>
                <a:spcPct val="120000"/>
              </a:lnSpc>
              <a:spcBef>
                <a:spcPts val="1200"/>
              </a:spcBef>
              <a:buFont typeface="Arial" charset="0"/>
              <a:buChar char="•"/>
            </a:pPr>
            <a:r>
              <a:rPr lang="el-GR" altLang="el-GR" sz="2400" dirty="0" smtClean="0"/>
              <a:t>Διαγιγνώσκεται όταν βρίσκονται οι ίδιες τιμές στη διάρκεια πολλαπλών επισκέψεων  όπου ακολουθούνται οι κατευθυντήριες οδηγίες για την ακριβή μέτρηση της πίεσης του αίματος,</a:t>
            </a:r>
          </a:p>
          <a:p>
            <a:pPr indent="-360000" eaLnBrk="1" hangingPunct="1">
              <a:lnSpc>
                <a:spcPct val="120000"/>
              </a:lnSpc>
              <a:spcBef>
                <a:spcPts val="1200"/>
              </a:spcBef>
              <a:buFont typeface="Arial" charset="0"/>
              <a:buChar char="•"/>
            </a:pPr>
            <a:r>
              <a:rPr lang="el-GR" altLang="el-GR" sz="2400" dirty="0" smtClean="0"/>
              <a:t>Θεραπεία: </a:t>
            </a:r>
          </a:p>
          <a:p>
            <a:pPr lvl="1">
              <a:lnSpc>
                <a:spcPct val="120000"/>
              </a:lnSpc>
              <a:spcBef>
                <a:spcPts val="1200"/>
              </a:spcBef>
              <a:buFont typeface="Courier New" panose="02070309020205020404" pitchFamily="49" charset="0"/>
              <a:buChar char="o"/>
            </a:pPr>
            <a:r>
              <a:rPr lang="el-GR" altLang="el-GR" sz="2400" dirty="0" smtClean="0"/>
              <a:t>πιθανές αλλαγές στον τρόπο ζωής.</a:t>
            </a:r>
          </a:p>
          <a:p>
            <a:pPr lvl="1">
              <a:lnSpc>
                <a:spcPct val="120000"/>
              </a:lnSpc>
              <a:spcBef>
                <a:spcPts val="1200"/>
              </a:spcBef>
              <a:buFont typeface="Courier New" panose="02070309020205020404" pitchFamily="49" charset="0"/>
              <a:buChar char="o"/>
            </a:pPr>
            <a:r>
              <a:rPr lang="el-GR" altLang="el-GR" sz="2400" dirty="0" smtClean="0"/>
              <a:t>χορήγηση φαρμακευτικής αγωγής.</a:t>
            </a:r>
          </a:p>
          <a:p>
            <a:pPr indent="-360000" eaLnBrk="1" hangingPunct="1">
              <a:lnSpc>
                <a:spcPct val="120000"/>
              </a:lnSpc>
              <a:spcBef>
                <a:spcPts val="1200"/>
              </a:spcBef>
              <a:buFont typeface="Arial" charset="0"/>
              <a:buChar char="•"/>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477337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b="1" dirty="0" smtClean="0"/>
              <a:t>4. </a:t>
            </a:r>
            <a:r>
              <a:rPr lang="el-GR" b="1" dirty="0"/>
              <a:t>Υπέρταση σταδίου </a:t>
            </a:r>
            <a:r>
              <a:rPr lang="el-GR" b="1" dirty="0" smtClean="0"/>
              <a:t>2</a:t>
            </a:r>
            <a:endParaRPr lang="el-GR" dirty="0" smtClean="0"/>
          </a:p>
        </p:txBody>
      </p:sp>
      <p:sp>
        <p:nvSpPr>
          <p:cNvPr id="37891" name="Θέση περιεχομένου 2"/>
          <p:cNvSpPr>
            <a:spLocks noGrp="1"/>
          </p:cNvSpPr>
          <p:nvPr>
            <p:ph idx="1"/>
          </p:nvPr>
        </p:nvSpPr>
        <p:spPr/>
        <p:txBody>
          <a:bodyPr>
            <a:normAutofit/>
          </a:bodyPr>
          <a:lstStyle/>
          <a:p>
            <a:pPr marL="360000" indent="-360000" eaLnBrk="1" hangingPunct="1">
              <a:lnSpc>
                <a:spcPct val="120000"/>
              </a:lnSpc>
              <a:spcBef>
                <a:spcPts val="1200"/>
              </a:spcBef>
              <a:buFont typeface="Arial" charset="0"/>
              <a:buChar char="•"/>
            </a:pPr>
            <a:r>
              <a:rPr lang="el-GR" altLang="el-GR" sz="2400" dirty="0" smtClean="0"/>
              <a:t>Είναι συστολική πίεση αίματος στα επίπεδα των 160 </a:t>
            </a:r>
            <a:r>
              <a:rPr lang="en-US" altLang="el-GR" sz="2400" dirty="0" smtClean="0"/>
              <a:t>mmHg</a:t>
            </a:r>
            <a:r>
              <a:rPr lang="el-GR" altLang="el-GR" sz="2400" dirty="0" smtClean="0"/>
              <a:t> ή διαστολική πίεση που ανευρίσκεται πάνω από 100 </a:t>
            </a:r>
            <a:r>
              <a:rPr lang="en-US" altLang="el-GR" sz="2400" dirty="0" smtClean="0"/>
              <a:t>mmHg</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Διαγιγνώσκεται όταν βρίσκονται αυτές οι τιμές κατά τη διάρκεια μιας επίσκεψης όπου ακολουθούνται οι κατευθυντήριες οδηγίες για την ακριβή μέτρηση της πίεσης του αίματος,</a:t>
            </a:r>
          </a:p>
          <a:p>
            <a:pPr marL="360000" indent="-360000" eaLnBrk="1" hangingPunct="1">
              <a:lnSpc>
                <a:spcPct val="120000"/>
              </a:lnSpc>
              <a:spcBef>
                <a:spcPts val="1200"/>
              </a:spcBef>
              <a:buFont typeface="Arial" charset="0"/>
              <a:buChar char="•"/>
            </a:pPr>
            <a:r>
              <a:rPr lang="el-GR" altLang="el-GR" sz="2400" dirty="0" smtClean="0"/>
              <a:t>Φάρμακα και αλλαγές στον τρόπο ζωής αποτελούν μέρος του θεραπευτικού πλάνου.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533714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Autofit/>
          </a:bodyPr>
          <a:lstStyle/>
          <a:p>
            <a:r>
              <a:rPr lang="el-GR" dirty="0"/>
              <a:t>5</a:t>
            </a:r>
            <a:r>
              <a:rPr lang="el-GR" dirty="0" smtClean="0"/>
              <a:t>. Το </a:t>
            </a:r>
            <a:r>
              <a:rPr lang="el-GR" dirty="0"/>
              <a:t>φαινόμενο της «λευκής μπλούζας»</a:t>
            </a:r>
          </a:p>
        </p:txBody>
      </p:sp>
      <p:sp>
        <p:nvSpPr>
          <p:cNvPr id="3" name="Θέση περιεχομένου 2"/>
          <p:cNvSpPr>
            <a:spLocks noGrp="1"/>
          </p:cNvSpPr>
          <p:nvPr>
            <p:ph idx="1"/>
          </p:nvPr>
        </p:nvSpPr>
        <p:spPr/>
        <p:txBody>
          <a:bodyPr rtlCol="0">
            <a:normAutofit/>
          </a:bodyPr>
          <a:lstStyle/>
          <a:p>
            <a:pPr marL="360000" indent="-360000" eaLnBrk="1" fontAlgn="auto" hangingPunct="1">
              <a:lnSpc>
                <a:spcPct val="120000"/>
              </a:lnSpc>
              <a:spcBef>
                <a:spcPts val="1200"/>
              </a:spcBef>
              <a:spcAft>
                <a:spcPts val="0"/>
              </a:spcAft>
              <a:buFont typeface="Arial" pitchFamily="34" charset="0"/>
              <a:buChar char="•"/>
              <a:defRPr/>
            </a:pPr>
            <a:r>
              <a:rPr lang="el-GR" sz="2400" dirty="0" smtClean="0"/>
              <a:t>Αυξημένη πίεση αίματος </a:t>
            </a:r>
            <a:r>
              <a:rPr lang="el-GR" sz="2400" b="1" dirty="0" smtClean="0"/>
              <a:t>όταν η μέτρηση πραγματοποιείται από έναν κλινικό γιατρό ή έναν</a:t>
            </a:r>
            <a:r>
              <a:rPr lang="el-GR" sz="2400" dirty="0" smtClean="0"/>
              <a:t> άλλον επαγγελματία υγείας,</a:t>
            </a:r>
          </a:p>
          <a:p>
            <a:pPr marL="360000" indent="-360000" eaLnBrk="1" fontAlgn="auto" hangingPunct="1">
              <a:lnSpc>
                <a:spcPct val="120000"/>
              </a:lnSpc>
              <a:spcBef>
                <a:spcPts val="1200"/>
              </a:spcBef>
              <a:spcAft>
                <a:spcPts val="0"/>
              </a:spcAft>
              <a:buFont typeface="Arial" pitchFamily="34" charset="0"/>
              <a:buChar char="•"/>
              <a:defRPr/>
            </a:pPr>
            <a:r>
              <a:rPr lang="el-GR" sz="2400" dirty="0" smtClean="0"/>
              <a:t>Συμβαίνει συχνά με την πάροδο του χρόνου, ο ασθενής να ανταποκρίνεται σε μια αντιληπτική στρεσσογόνο κατάσταση και τελικά να χρειάζεται πρώιμη υπερτασική θεραπεία</a:t>
            </a:r>
            <a:r>
              <a:rPr lang="el-GR" sz="2400" dirty="0"/>
              <a:t>,</a:t>
            </a:r>
            <a:endParaRPr lang="el-GR" sz="2400" dirty="0" smtClean="0"/>
          </a:p>
          <a:p>
            <a:pPr marL="360000" indent="-360000" eaLnBrk="1" fontAlgn="auto" hangingPunct="1">
              <a:lnSpc>
                <a:spcPct val="120000"/>
              </a:lnSpc>
              <a:spcBef>
                <a:spcPts val="1200"/>
              </a:spcBef>
              <a:spcAft>
                <a:spcPts val="0"/>
              </a:spcAft>
              <a:buFont typeface="Arial" pitchFamily="34" charset="0"/>
              <a:buChar char="•"/>
              <a:defRPr/>
            </a:pPr>
            <a:r>
              <a:rPr lang="el-GR" sz="2400" dirty="0" smtClean="0"/>
              <a:t>Για να προσδιοριστεί εάν ο ασθενής εμφανίζει το </a:t>
            </a:r>
            <a:r>
              <a:rPr lang="el-GR" sz="2400" b="1" dirty="0" smtClean="0"/>
              <a:t>φαινόμενο της λευκής μπλούζας,  </a:t>
            </a:r>
            <a:r>
              <a:rPr lang="el-GR" sz="2400" dirty="0"/>
              <a:t>ο γιατρός θα ζητήσει από τον ασθενή να μετράει την πίεση </a:t>
            </a:r>
            <a:r>
              <a:rPr lang="el-GR" sz="2400" dirty="0" smtClean="0"/>
              <a:t>στο σπίτι και </a:t>
            </a:r>
            <a:r>
              <a:rPr lang="el-GR" sz="2400" dirty="0"/>
              <a:t>να καταγράφει τα ευρήματα με σκοπό τη </a:t>
            </a:r>
            <a:r>
              <a:rPr lang="el-GR" sz="2400" dirty="0" smtClean="0"/>
              <a:t>διαφοροδιάγνωση.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252138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rtlCol="0">
            <a:noAutofit/>
          </a:bodyPr>
          <a:lstStyle/>
          <a:p>
            <a:pPr eaLnBrk="1" fontAlgn="auto" hangingPunct="1">
              <a:spcAft>
                <a:spcPts val="0"/>
              </a:spcAft>
              <a:defRPr/>
            </a:pPr>
            <a:r>
              <a:rPr lang="el-GR" b="1" dirty="0" smtClean="0"/>
              <a:t>Κατηγοριοποίηση υπέρτασης ανάλογα με την αιτία</a:t>
            </a:r>
            <a:endParaRPr lang="el-GR" dirty="0" smtClean="0"/>
          </a:p>
        </p:txBody>
      </p:sp>
      <p:sp>
        <p:nvSpPr>
          <p:cNvPr id="39939" name="Θέση περιεχομένου 2"/>
          <p:cNvSpPr>
            <a:spLocks noGrp="1"/>
          </p:cNvSpPr>
          <p:nvPr>
            <p:ph idx="1"/>
          </p:nvPr>
        </p:nvSpPr>
        <p:spPr>
          <a:xfrm>
            <a:off x="457200" y="1412776"/>
            <a:ext cx="8229600" cy="4824536"/>
          </a:xfrm>
        </p:spPr>
        <p:txBody>
          <a:bodyPr>
            <a:normAutofit/>
          </a:bodyPr>
          <a:lstStyle/>
          <a:p>
            <a:pPr marL="360000" indent="-360000" eaLnBrk="1" hangingPunct="1">
              <a:lnSpc>
                <a:spcPct val="120000"/>
              </a:lnSpc>
              <a:spcBef>
                <a:spcPts val="1200"/>
              </a:spcBef>
            </a:pPr>
            <a:r>
              <a:rPr lang="el-GR" altLang="el-GR" sz="2400" dirty="0" smtClean="0"/>
              <a:t>Υπάρχουν δυο τύποι: η ιδιοπαθής και η δευτεροπαθής υπέρταση</a:t>
            </a:r>
            <a:r>
              <a:rPr lang="el-GR" altLang="el-GR" sz="2400" dirty="0"/>
              <a:t>,</a:t>
            </a:r>
            <a:endParaRPr lang="el-GR" altLang="el-GR" sz="2400" dirty="0" smtClean="0"/>
          </a:p>
          <a:p>
            <a:pPr marL="360000" indent="-360000" eaLnBrk="1" hangingPunct="1">
              <a:lnSpc>
                <a:spcPct val="120000"/>
              </a:lnSpc>
              <a:spcBef>
                <a:spcPts val="1200"/>
              </a:spcBef>
            </a:pPr>
            <a:r>
              <a:rPr lang="el-GR" altLang="el-GR" sz="2400" b="1" dirty="0" smtClean="0"/>
              <a:t>ΙΔΙΟΠΑΘΗΣ </a:t>
            </a:r>
            <a:r>
              <a:rPr lang="el-GR" altLang="el-GR" sz="2400" dirty="0" smtClean="0"/>
              <a:t>είναι μια χρόνια αύξηση στην αρτηριακή πίεση που συμβαίνει χωρίς κάποιο γνωστό υποκείμενο αίτιο (90% των ατόμων),</a:t>
            </a:r>
          </a:p>
          <a:p>
            <a:pPr marL="360000" indent="-360000" eaLnBrk="1" hangingPunct="1">
              <a:lnSpc>
                <a:spcPct val="120000"/>
              </a:lnSpc>
              <a:spcBef>
                <a:spcPts val="1200"/>
              </a:spcBef>
            </a:pPr>
            <a:r>
              <a:rPr lang="el-GR" altLang="el-GR" sz="2400" b="1" dirty="0" smtClean="0"/>
              <a:t>ΔΕΥΤΕΡΟΠΑΘΗΣ</a:t>
            </a:r>
            <a:r>
              <a:rPr lang="el-GR" altLang="el-GR" sz="2400" dirty="0" smtClean="0"/>
              <a:t> είναι η αυξημένη πίεση αίματος που είναι αποτέλεσμα κάποιας άλλης διαταραχής (νεφροπάθεια, στένωση ισθμού αορτής).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919481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b="1" dirty="0" smtClean="0"/>
              <a:t>Παράγοντες κινδύνου </a:t>
            </a:r>
            <a:r>
              <a:rPr lang="el-GR" dirty="0" smtClean="0"/>
              <a:t>για υπέρταση</a:t>
            </a:r>
          </a:p>
        </p:txBody>
      </p:sp>
      <p:sp>
        <p:nvSpPr>
          <p:cNvPr id="7" name="Θέση περιεχομένου 6"/>
          <p:cNvSpPr>
            <a:spLocks noGrp="1"/>
          </p:cNvSpPr>
          <p:nvPr>
            <p:ph idx="1"/>
          </p:nvPr>
        </p:nvSpPr>
        <p:spPr>
          <a:xfrm>
            <a:off x="457200" y="1196752"/>
            <a:ext cx="8507288" cy="5328592"/>
          </a:xfrm>
          <a:ln>
            <a:miter lim="800000"/>
            <a:headEnd/>
            <a:tailEnd/>
          </a:ln>
          <a:extLst/>
        </p:spPr>
        <p:txBody>
          <a:bodyPr numCol="2" rtlCol="0">
            <a:normAutofit/>
          </a:bodyPr>
          <a:lstStyle/>
          <a:p>
            <a:pPr marL="288000" indent="-288000" eaLnBrk="1" fontAlgn="auto" hangingPunct="1">
              <a:spcBef>
                <a:spcPts val="1200"/>
              </a:spcBef>
              <a:spcAft>
                <a:spcPts val="0"/>
              </a:spcAft>
              <a:buFont typeface="Arial" pitchFamily="34" charset="0"/>
              <a:buChar char="•"/>
              <a:defRPr/>
            </a:pPr>
            <a:r>
              <a:rPr lang="el-GR" sz="2400" dirty="0" smtClean="0"/>
              <a:t>Κάπνισμα τσιγάρων, Παχυσαρκία (ΒΜΙ&gt; 30</a:t>
            </a:r>
            <a:r>
              <a:rPr lang="en-US" sz="2400" dirty="0" smtClean="0"/>
              <a:t>kg</a:t>
            </a:r>
            <a:r>
              <a:rPr lang="el-GR" sz="2400" dirty="0" smtClean="0"/>
              <a:t>/</a:t>
            </a:r>
            <a:r>
              <a:rPr lang="en-US" sz="2400" dirty="0" smtClean="0"/>
              <a:t>m</a:t>
            </a:r>
            <a:r>
              <a:rPr lang="el-GR" sz="2400" dirty="0" smtClean="0"/>
              <a:t>²),</a:t>
            </a:r>
          </a:p>
          <a:p>
            <a:pPr marL="288000" indent="-288000" eaLnBrk="1" fontAlgn="auto" hangingPunct="1">
              <a:spcBef>
                <a:spcPts val="1200"/>
              </a:spcBef>
              <a:spcAft>
                <a:spcPts val="0"/>
              </a:spcAft>
              <a:buFont typeface="Arial" pitchFamily="34" charset="0"/>
              <a:buChar char="•"/>
              <a:defRPr/>
            </a:pPr>
            <a:r>
              <a:rPr lang="el-GR" sz="2400" dirty="0" smtClean="0"/>
              <a:t>Σωματική αδράνεια,</a:t>
            </a:r>
          </a:p>
          <a:p>
            <a:pPr marL="288000" indent="-288000" eaLnBrk="1" fontAlgn="auto" hangingPunct="1">
              <a:spcBef>
                <a:spcPts val="1200"/>
              </a:spcBef>
              <a:spcAft>
                <a:spcPts val="0"/>
              </a:spcAft>
              <a:buFont typeface="Arial" pitchFamily="34" charset="0"/>
              <a:buChar char="•"/>
              <a:defRPr/>
            </a:pPr>
            <a:r>
              <a:rPr lang="el-GR" sz="2400" dirty="0" smtClean="0"/>
              <a:t>Δυσλιπιδαιμία,</a:t>
            </a:r>
          </a:p>
          <a:p>
            <a:pPr marL="288000" indent="-288000" eaLnBrk="1" fontAlgn="auto" hangingPunct="1">
              <a:spcBef>
                <a:spcPts val="1200"/>
              </a:spcBef>
              <a:spcAft>
                <a:spcPts val="0"/>
              </a:spcAft>
              <a:buFont typeface="Arial" pitchFamily="34" charset="0"/>
              <a:buChar char="•"/>
              <a:defRPr/>
            </a:pPr>
            <a:r>
              <a:rPr lang="el-GR" sz="2400" dirty="0" smtClean="0"/>
              <a:t>Σακχαρώδης διαβήτης,</a:t>
            </a:r>
          </a:p>
          <a:p>
            <a:pPr marL="288000" indent="-288000" eaLnBrk="1" fontAlgn="auto" hangingPunct="1">
              <a:spcBef>
                <a:spcPts val="1200"/>
              </a:spcBef>
              <a:spcAft>
                <a:spcPts val="0"/>
              </a:spcAft>
              <a:buFont typeface="Arial" pitchFamily="34" charset="0"/>
              <a:buChar char="•"/>
              <a:defRPr/>
            </a:pPr>
            <a:r>
              <a:rPr lang="el-GR" sz="2400" dirty="0" smtClean="0"/>
              <a:t>Μικροαλβουμινουρία ή υπολογιζόμενη </a:t>
            </a:r>
            <a:r>
              <a:rPr lang="en-US" sz="2400" dirty="0" smtClean="0"/>
              <a:t>GFR</a:t>
            </a:r>
            <a:r>
              <a:rPr lang="el-GR" sz="2400" dirty="0" smtClean="0"/>
              <a:t> &lt; 60 </a:t>
            </a:r>
            <a:r>
              <a:rPr lang="en-US" sz="2400" dirty="0" smtClean="0"/>
              <a:t>mL</a:t>
            </a:r>
            <a:r>
              <a:rPr lang="el-GR" sz="2400" dirty="0" smtClean="0"/>
              <a:t>/</a:t>
            </a:r>
            <a:r>
              <a:rPr lang="en-US" sz="2400" dirty="0" smtClean="0"/>
              <a:t>min</a:t>
            </a:r>
            <a:r>
              <a:rPr lang="el-GR" sz="2400" dirty="0" smtClean="0"/>
              <a:t>,</a:t>
            </a:r>
          </a:p>
          <a:p>
            <a:pPr marL="288000" indent="-288000" eaLnBrk="1" fontAlgn="auto" hangingPunct="1">
              <a:spcBef>
                <a:spcPts val="1200"/>
              </a:spcBef>
              <a:spcAft>
                <a:spcPts val="0"/>
              </a:spcAft>
              <a:buFont typeface="Arial" pitchFamily="34" charset="0"/>
              <a:buChar char="•"/>
              <a:defRPr/>
            </a:pPr>
            <a:r>
              <a:rPr lang="el-GR" sz="2400" dirty="0" smtClean="0"/>
              <a:t>Ηλικία (μεγαλύτερη από 55 ετών για τους άνδρες και 65 ετών για τις γυναίκες),</a:t>
            </a:r>
          </a:p>
          <a:p>
            <a:pPr marL="288000" indent="-288000" eaLnBrk="1" fontAlgn="auto" hangingPunct="1">
              <a:spcBef>
                <a:spcPts val="1200"/>
              </a:spcBef>
              <a:spcAft>
                <a:spcPts val="0"/>
              </a:spcAft>
              <a:buFont typeface="Arial" pitchFamily="34" charset="0"/>
              <a:buChar char="•"/>
              <a:defRPr/>
            </a:pPr>
            <a:r>
              <a:rPr lang="el-GR" sz="2400" dirty="0" smtClean="0"/>
              <a:t>Οικογενειακό ιστορικό πρώιμης καρδιαγγειακής νόσου (άνδρες κάτω των 55 ετών και γυναίκες κάτω των 65 ετών),</a:t>
            </a:r>
          </a:p>
          <a:p>
            <a:pPr marL="288000" indent="-288000" eaLnBrk="1" fontAlgn="auto" hangingPunct="1">
              <a:spcBef>
                <a:spcPts val="1200"/>
              </a:spcBef>
              <a:spcAft>
                <a:spcPts val="0"/>
              </a:spcAft>
              <a:buFont typeface="Arial" pitchFamily="34" charset="0"/>
              <a:buChar char="•"/>
              <a:defRPr/>
            </a:pPr>
            <a:r>
              <a:rPr lang="el-GR" sz="2400" dirty="0" smtClean="0"/>
              <a:t>Φύλο,</a:t>
            </a:r>
          </a:p>
          <a:p>
            <a:pPr marL="288000" indent="-288000" eaLnBrk="1" fontAlgn="auto" hangingPunct="1">
              <a:spcBef>
                <a:spcPts val="1200"/>
              </a:spcBef>
              <a:spcAft>
                <a:spcPts val="0"/>
              </a:spcAft>
              <a:buFont typeface="Arial" pitchFamily="34" charset="0"/>
              <a:buChar char="•"/>
              <a:defRPr/>
            </a:pPr>
            <a:r>
              <a:rPr lang="el-GR" sz="2400" dirty="0" smtClean="0"/>
              <a:t>Πρόσληψη νατρίου,</a:t>
            </a:r>
          </a:p>
          <a:p>
            <a:pPr marL="288000" indent="-288000" eaLnBrk="1" fontAlgn="auto" hangingPunct="1">
              <a:spcBef>
                <a:spcPts val="1200"/>
              </a:spcBef>
              <a:spcAft>
                <a:spcPts val="0"/>
              </a:spcAft>
              <a:buFont typeface="Arial" pitchFamily="34" charset="0"/>
              <a:buChar char="•"/>
              <a:defRPr/>
            </a:pPr>
            <a:r>
              <a:rPr lang="el-GR" sz="2400" dirty="0" smtClean="0"/>
              <a:t>Εκτεταμένη κατανάλωση αλκοόλ,</a:t>
            </a:r>
          </a:p>
          <a:p>
            <a:pPr marL="288000" indent="-288000" eaLnBrk="1" fontAlgn="auto" hangingPunct="1">
              <a:spcBef>
                <a:spcPts val="1200"/>
              </a:spcBef>
              <a:spcAft>
                <a:spcPts val="0"/>
              </a:spcAft>
              <a:buFont typeface="Arial" pitchFamily="34" charset="0"/>
              <a:buChar char="•"/>
              <a:defRPr/>
            </a:pPr>
            <a:r>
              <a:rPr lang="el-GR" sz="2400" dirty="0" smtClean="0"/>
              <a:t>Αθηροσκλήρωση.</a:t>
            </a:r>
          </a:p>
        </p:txBody>
      </p:sp>
      <p:cxnSp>
        <p:nvCxnSpPr>
          <p:cNvPr id="5" name="Ευθεία γραμμή σύνδεσης 4"/>
          <p:cNvCxnSpPr/>
          <p:nvPr/>
        </p:nvCxnSpPr>
        <p:spPr>
          <a:xfrm>
            <a:off x="4572000" y="1340768"/>
            <a:ext cx="0" cy="5040560"/>
          </a:xfrm>
          <a:prstGeom prst="line">
            <a:avLst/>
          </a:prstGeom>
          <a:ln w="31750">
            <a:solidFill>
              <a:srgbClr val="005A87"/>
            </a:solidFill>
          </a:ln>
        </p:spPr>
        <p:style>
          <a:lnRef idx="1">
            <a:schemeClr val="accent1"/>
          </a:lnRef>
          <a:fillRef idx="0">
            <a:schemeClr val="accent1"/>
          </a:fillRef>
          <a:effectRef idx="0">
            <a:schemeClr val="accent1"/>
          </a:effectRef>
          <a:fontRef idx="minor">
            <a:schemeClr val="tx1"/>
          </a:fontRef>
        </p:style>
      </p:cxn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027729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Τι σημαίνει αρτηριακή πίεση;</a:t>
            </a:r>
          </a:p>
        </p:txBody>
      </p:sp>
      <p:sp>
        <p:nvSpPr>
          <p:cNvPr id="14339" name="Θέση περιεχομένου 2"/>
          <p:cNvSpPr>
            <a:spLocks noGrp="1"/>
          </p:cNvSpPr>
          <p:nvPr>
            <p:ph idx="1"/>
          </p:nvPr>
        </p:nvSpPr>
        <p:spPr/>
        <p:txBody>
          <a:bodyPr/>
          <a:lstStyle/>
          <a:p>
            <a:pPr eaLnBrk="1" hangingPunct="1">
              <a:lnSpc>
                <a:spcPct val="150000"/>
              </a:lnSpc>
            </a:pPr>
            <a:r>
              <a:rPr lang="el-GR" altLang="el-GR" sz="2400" dirty="0" smtClean="0"/>
              <a:t>Ο όρος </a:t>
            </a:r>
            <a:r>
              <a:rPr lang="el-GR" altLang="el-GR" sz="2400" b="1" dirty="0" smtClean="0"/>
              <a:t>Αρτηριακή πίεση </a:t>
            </a:r>
            <a:r>
              <a:rPr lang="el-GR" altLang="el-GR" sz="2400" dirty="0" smtClean="0"/>
              <a:t>αναφέρεται στην τάση ή πίεση που ασκείται από το αίμα στα τοιχώματα των αρτηριών,</a:t>
            </a:r>
          </a:p>
          <a:p>
            <a:pPr eaLnBrk="1" hangingPunct="1">
              <a:lnSpc>
                <a:spcPct val="150000"/>
              </a:lnSpc>
            </a:pPr>
            <a:r>
              <a:rPr lang="el-GR" altLang="el-GR" sz="2400" dirty="0" smtClean="0"/>
              <a:t>Το αίμα ρέει μέσα στο κυκλοφορικό σύστημα από περιοχές με υψηλότερη προς περιοχές με χαμηλότερη πίεση,</a:t>
            </a:r>
          </a:p>
          <a:p>
            <a:pPr eaLnBrk="1" hangingPunct="1">
              <a:lnSpc>
                <a:spcPct val="150000"/>
              </a:lnSpc>
            </a:pPr>
            <a:r>
              <a:rPr lang="el-GR" altLang="el-GR" sz="2400" dirty="0" smtClean="0"/>
              <a:t>Η ύπαρξη μιας ελάχιστης πίεσης είναι απαραίτητη για τη διατήρηση των αγγείων ανοιχτών, για τη ροή του αίματος μέσα στα τριχοειδή και για την οξυγόνωση των ιστών.</a:t>
            </a:r>
          </a:p>
          <a:p>
            <a:pPr eaLnBrk="1" hangingPunct="1">
              <a:lnSpc>
                <a:spcPct val="200000"/>
              </a:lnSpc>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049722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Ανιχνεύσιμες </a:t>
            </a:r>
            <a:r>
              <a:rPr lang="el-GR" dirty="0" smtClean="0"/>
              <a:t>αιτίες </a:t>
            </a:r>
            <a:r>
              <a:rPr lang="el-GR" dirty="0"/>
              <a:t>της </a:t>
            </a:r>
            <a:r>
              <a:rPr lang="el-GR" dirty="0" smtClean="0"/>
              <a:t>υπέρτασης</a:t>
            </a:r>
            <a:endParaRPr lang="el-GR" dirty="0"/>
          </a:p>
        </p:txBody>
      </p:sp>
      <p:sp>
        <p:nvSpPr>
          <p:cNvPr id="3" name="Θέση περιεχομένου 2"/>
          <p:cNvSpPr>
            <a:spLocks noGrp="1"/>
          </p:cNvSpPr>
          <p:nvPr>
            <p:ph idx="1"/>
          </p:nvPr>
        </p:nvSpPr>
        <p:spPr>
          <a:xfrm>
            <a:off x="457200" y="1196752"/>
            <a:ext cx="8229600" cy="5544616"/>
          </a:xfrm>
        </p:spPr>
        <p:txBody>
          <a:bodyPr rtlCol="0">
            <a:normAutofit/>
          </a:bodyPr>
          <a:lstStyle/>
          <a:p>
            <a:pPr marL="274320" indent="-274320" eaLnBrk="1" fontAlgn="auto" hangingPunct="1">
              <a:spcBef>
                <a:spcPts val="1200"/>
              </a:spcBef>
              <a:spcAft>
                <a:spcPts val="0"/>
              </a:spcAft>
              <a:buFont typeface="Arial" pitchFamily="34" charset="0"/>
              <a:buChar char="•"/>
              <a:defRPr/>
            </a:pPr>
            <a:r>
              <a:rPr lang="el-GR" sz="2400" dirty="0" smtClean="0"/>
              <a:t>Άπνοια κατά τη διάρκεια του ύπνου,</a:t>
            </a:r>
          </a:p>
          <a:p>
            <a:pPr marL="274320" indent="-274320" eaLnBrk="1" fontAlgn="auto" hangingPunct="1">
              <a:spcBef>
                <a:spcPts val="1200"/>
              </a:spcBef>
              <a:spcAft>
                <a:spcPts val="0"/>
              </a:spcAft>
              <a:buFont typeface="Arial" pitchFamily="34" charset="0"/>
              <a:buChar char="•"/>
              <a:defRPr/>
            </a:pPr>
            <a:r>
              <a:rPr lang="el-GR" sz="2400" dirty="0" smtClean="0"/>
              <a:t>Αιτίες που προκαλούνται ή σχετίζονται με ουσίες,</a:t>
            </a:r>
          </a:p>
          <a:p>
            <a:pPr marL="274320" indent="-274320" eaLnBrk="1" fontAlgn="auto" hangingPunct="1">
              <a:spcBef>
                <a:spcPts val="1200"/>
              </a:spcBef>
              <a:spcAft>
                <a:spcPts val="0"/>
              </a:spcAft>
              <a:buFont typeface="Arial" pitchFamily="34" charset="0"/>
              <a:buChar char="•"/>
              <a:defRPr/>
            </a:pPr>
            <a:r>
              <a:rPr lang="el-GR" sz="2400" dirty="0" smtClean="0"/>
              <a:t>Χρόνια νόσος των νεφρών,</a:t>
            </a:r>
          </a:p>
          <a:p>
            <a:pPr marL="274320" indent="-274320" eaLnBrk="1" fontAlgn="auto" hangingPunct="1">
              <a:spcBef>
                <a:spcPts val="1200"/>
              </a:spcBef>
              <a:spcAft>
                <a:spcPts val="0"/>
              </a:spcAft>
              <a:buFont typeface="Arial" pitchFamily="34" charset="0"/>
              <a:buChar char="•"/>
              <a:defRPr/>
            </a:pPr>
            <a:r>
              <a:rPr lang="el-GR" sz="2400" dirty="0" smtClean="0"/>
              <a:t>Πρωτοπαθής αλδοστερινισμός,</a:t>
            </a:r>
          </a:p>
          <a:p>
            <a:pPr marL="274320" indent="-274320" eaLnBrk="1" fontAlgn="auto" hangingPunct="1">
              <a:spcBef>
                <a:spcPts val="1200"/>
              </a:spcBef>
              <a:spcAft>
                <a:spcPts val="0"/>
              </a:spcAft>
              <a:buFont typeface="Arial" pitchFamily="34" charset="0"/>
              <a:buChar char="•"/>
              <a:defRPr/>
            </a:pPr>
            <a:r>
              <a:rPr lang="el-GR" sz="2400" dirty="0" smtClean="0"/>
              <a:t>Νεφραγγειακή νόσος,</a:t>
            </a:r>
          </a:p>
          <a:p>
            <a:pPr marL="274320" indent="-274320" eaLnBrk="1" fontAlgn="auto" hangingPunct="1">
              <a:spcBef>
                <a:spcPts val="1200"/>
              </a:spcBef>
              <a:spcAft>
                <a:spcPts val="0"/>
              </a:spcAft>
              <a:buFont typeface="Arial" pitchFamily="34" charset="0"/>
              <a:buChar char="•"/>
              <a:defRPr/>
            </a:pPr>
            <a:r>
              <a:rPr lang="el-GR" sz="2400" dirty="0" smtClean="0"/>
              <a:t>Χρόνια θεραπεία με στεροειδή και σύνδρομο </a:t>
            </a:r>
            <a:r>
              <a:rPr lang="en-US" sz="2400" dirty="0" smtClean="0"/>
              <a:t>Cushing</a:t>
            </a:r>
            <a:r>
              <a:rPr lang="el-GR" sz="2400" dirty="0" smtClean="0"/>
              <a:t>,</a:t>
            </a:r>
          </a:p>
          <a:p>
            <a:pPr marL="274320" indent="-274320" eaLnBrk="1" fontAlgn="auto" hangingPunct="1">
              <a:spcBef>
                <a:spcPts val="1200"/>
              </a:spcBef>
              <a:spcAft>
                <a:spcPts val="0"/>
              </a:spcAft>
              <a:buFont typeface="Arial" pitchFamily="34" charset="0"/>
              <a:buChar char="•"/>
              <a:defRPr/>
            </a:pPr>
            <a:r>
              <a:rPr lang="el-GR" sz="2400" dirty="0" smtClean="0"/>
              <a:t>Φαιοχρωμοκύτωμα,</a:t>
            </a:r>
          </a:p>
          <a:p>
            <a:pPr marL="274320" indent="-274320" eaLnBrk="1" fontAlgn="auto" hangingPunct="1">
              <a:spcBef>
                <a:spcPts val="1200"/>
              </a:spcBef>
              <a:spcAft>
                <a:spcPts val="0"/>
              </a:spcAft>
              <a:buFont typeface="Arial" pitchFamily="34" charset="0"/>
              <a:buChar char="•"/>
              <a:defRPr/>
            </a:pPr>
            <a:r>
              <a:rPr lang="el-GR" sz="2400" dirty="0" smtClean="0"/>
              <a:t>Στένωση της αορτής ,</a:t>
            </a:r>
          </a:p>
          <a:p>
            <a:pPr marL="274320" indent="-274320" eaLnBrk="1" fontAlgn="auto" hangingPunct="1">
              <a:spcBef>
                <a:spcPts val="1200"/>
              </a:spcBef>
              <a:spcAft>
                <a:spcPts val="0"/>
              </a:spcAft>
              <a:buFont typeface="Arial" pitchFamily="34" charset="0"/>
              <a:buChar char="•"/>
              <a:defRPr/>
            </a:pPr>
            <a:r>
              <a:rPr lang="el-GR" sz="2400" dirty="0" smtClean="0"/>
              <a:t>Νόσος του θυρεοειδούς αδένα ή του παραθυρεοειδών αδένων,</a:t>
            </a:r>
          </a:p>
          <a:p>
            <a:pPr marL="274320" indent="-274320" eaLnBrk="1" fontAlgn="auto" hangingPunct="1">
              <a:spcBef>
                <a:spcPts val="1200"/>
              </a:spcBef>
              <a:spcAft>
                <a:spcPts val="0"/>
              </a:spcAft>
              <a:buFont typeface="Arial" pitchFamily="34" charset="0"/>
              <a:buChar char="•"/>
              <a:defRPr/>
            </a:pPr>
            <a:r>
              <a:rPr lang="el-GR" sz="2400" dirty="0" smtClean="0"/>
              <a:t>Αιτία που μπορεί να είναι άγνωστη.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293688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b="1" dirty="0" smtClean="0"/>
              <a:t>Κλινικές εκδηλώσεις </a:t>
            </a:r>
            <a:r>
              <a:rPr lang="el-GR" sz="3200" b="0" dirty="0" smtClean="0"/>
              <a:t>(1 από 2)</a:t>
            </a:r>
          </a:p>
        </p:txBody>
      </p:sp>
      <p:sp>
        <p:nvSpPr>
          <p:cNvPr id="43011" name="Θέση περιεχομένου 2"/>
          <p:cNvSpPr>
            <a:spLocks noGrp="1"/>
          </p:cNvSpPr>
          <p:nvPr>
            <p:ph idx="1"/>
          </p:nvPr>
        </p:nvSpPr>
        <p:spPr/>
        <p:txBody>
          <a:bodyPr>
            <a:normAutofit/>
          </a:bodyPr>
          <a:lstStyle/>
          <a:p>
            <a:pPr marL="360000" indent="-360000" eaLnBrk="1" hangingPunct="1">
              <a:lnSpc>
                <a:spcPct val="120000"/>
              </a:lnSpc>
              <a:spcBef>
                <a:spcPts val="1800"/>
              </a:spcBef>
            </a:pPr>
            <a:r>
              <a:rPr lang="el-GR" altLang="el-GR" sz="2400" dirty="0" smtClean="0"/>
              <a:t>Κατά την πρώιμη περίοδο είναι ασυμπτωματική,</a:t>
            </a:r>
          </a:p>
          <a:p>
            <a:pPr marL="360000" indent="-360000" eaLnBrk="1" hangingPunct="1">
              <a:lnSpc>
                <a:spcPct val="120000"/>
              </a:lnSpc>
              <a:spcBef>
                <a:spcPts val="1800"/>
              </a:spcBef>
            </a:pPr>
            <a:r>
              <a:rPr lang="el-GR" altLang="el-GR" sz="2400" dirty="0" smtClean="0"/>
              <a:t>Μπορεί να αφορά ηλικίες από τη νεανική μέχρι τη γεροντική,</a:t>
            </a:r>
          </a:p>
          <a:p>
            <a:pPr marL="360000" indent="-360000" eaLnBrk="1" hangingPunct="1">
              <a:lnSpc>
                <a:spcPct val="120000"/>
              </a:lnSpc>
              <a:spcBef>
                <a:spcPts val="1800"/>
              </a:spcBef>
            </a:pPr>
            <a:r>
              <a:rPr lang="el-GR" altLang="el-GR" sz="2400" dirty="0" smtClean="0"/>
              <a:t>Μπορεί να υπάρχει υψηλή αρτηριακή πίεση για πολλά χρόνια προτού ανακαλυφθεί, με αποτέλεσμα τα κύρια όργανα πιθανά να καταστρέφονται σιγά σιγά.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111907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b="1" dirty="0" smtClean="0"/>
              <a:t>Κλινικές εκδηλώσεις </a:t>
            </a:r>
            <a:r>
              <a:rPr lang="el-GR" sz="3200" b="0" dirty="0" smtClean="0"/>
              <a:t>(2 από 2)</a:t>
            </a:r>
          </a:p>
        </p:txBody>
      </p:sp>
      <p:sp>
        <p:nvSpPr>
          <p:cNvPr id="44035" name="Θέση περιεχομένου 2"/>
          <p:cNvSpPr>
            <a:spLocks noGrp="1"/>
          </p:cNvSpPr>
          <p:nvPr>
            <p:ph idx="1"/>
          </p:nvPr>
        </p:nvSpPr>
        <p:spPr/>
        <p:txBody>
          <a:bodyPr>
            <a:normAutofit/>
          </a:bodyPr>
          <a:lstStyle/>
          <a:p>
            <a:pPr eaLnBrk="1" hangingPunct="1">
              <a:lnSpc>
                <a:spcPct val="120000"/>
              </a:lnSpc>
              <a:spcBef>
                <a:spcPts val="1200"/>
              </a:spcBef>
              <a:buFont typeface="Arial" charset="0"/>
              <a:buChar char="•"/>
            </a:pPr>
            <a:r>
              <a:rPr lang="el-GR" altLang="el-GR" sz="2400" dirty="0" smtClean="0"/>
              <a:t>Τα κλινικά σημεία και συμπτώματα μπορεί να είναι ασαφή όπως: </a:t>
            </a:r>
          </a:p>
          <a:p>
            <a:pPr lvl="1">
              <a:lnSpc>
                <a:spcPct val="120000"/>
              </a:lnSpc>
              <a:spcBef>
                <a:spcPts val="1200"/>
              </a:spcBef>
              <a:buFont typeface="Courier New" panose="02070309020205020404" pitchFamily="49" charset="0"/>
              <a:buChar char="o"/>
            </a:pPr>
            <a:r>
              <a:rPr lang="el-GR" altLang="el-GR" sz="2400" dirty="0" smtClean="0"/>
              <a:t>πονοκέφαλος ή ζάλη, υπνηλία, ναυτία και έμετος, εκνευρισμός και οπτικές διαταραχές.</a:t>
            </a:r>
          </a:p>
          <a:p>
            <a:pPr eaLnBrk="1" hangingPunct="1">
              <a:lnSpc>
                <a:spcPct val="120000"/>
              </a:lnSpc>
              <a:spcBef>
                <a:spcPts val="1200"/>
              </a:spcBef>
              <a:buFont typeface="Arial" charset="0"/>
              <a:buChar char="•"/>
            </a:pPr>
            <a:r>
              <a:rPr lang="el-GR" altLang="el-GR" sz="2400" dirty="0" smtClean="0"/>
              <a:t>Επί αδιάγνωστης για χρόνια κατάστασης ενδέχεται να συμβούν πιο σοβαρές επιπλοκές όπως:</a:t>
            </a:r>
          </a:p>
          <a:p>
            <a:pPr lvl="1">
              <a:lnSpc>
                <a:spcPct val="120000"/>
              </a:lnSpc>
              <a:spcBef>
                <a:spcPts val="1200"/>
              </a:spcBef>
              <a:buFont typeface="Courier New" panose="02070309020205020404" pitchFamily="49" charset="0"/>
              <a:buChar char="o"/>
            </a:pPr>
            <a:r>
              <a:rPr lang="el-GR" altLang="el-GR" sz="2400" dirty="0" smtClean="0"/>
              <a:t>έμφραγμα μυοκαρδίου, καρδιακή ανεπάρκεια, βλάβες στα αγγεία του εγκεφάλου, νεφρική ανεπάρκεια, οφθαλμικές και αγγειακές βλάβες.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662490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Βλάβες σε όργανα στόχους </a:t>
            </a:r>
            <a:r>
              <a:rPr lang="el-GR" sz="3200" b="0" dirty="0" smtClean="0"/>
              <a:t>(1 από 2) </a:t>
            </a:r>
            <a:endParaRPr lang="el-GR" sz="3200" b="0" dirty="0"/>
          </a:p>
        </p:txBody>
      </p:sp>
      <p:sp>
        <p:nvSpPr>
          <p:cNvPr id="3" name="Θέση περιεχομένου 2"/>
          <p:cNvSpPr>
            <a:spLocks noGrp="1"/>
          </p:cNvSpPr>
          <p:nvPr>
            <p:ph idx="1"/>
          </p:nvPr>
        </p:nvSpPr>
        <p:spPr>
          <a:xfrm>
            <a:off x="395536" y="1124744"/>
            <a:ext cx="8229600" cy="5472608"/>
          </a:xfrm>
        </p:spPr>
        <p:txBody>
          <a:bodyPr rtlCol="0">
            <a:noAutofit/>
          </a:bodyPr>
          <a:lstStyle/>
          <a:p>
            <a:pPr marL="0" indent="0" eaLnBrk="1" fontAlgn="auto" hangingPunct="1">
              <a:spcBef>
                <a:spcPts val="1200"/>
              </a:spcBef>
              <a:spcAft>
                <a:spcPts val="0"/>
              </a:spcAft>
              <a:buFont typeface="Arial" charset="0"/>
              <a:buNone/>
              <a:defRPr/>
            </a:pPr>
            <a:r>
              <a:rPr lang="el-GR" sz="2400" b="1" dirty="0" smtClean="0"/>
              <a:t>Καρδιά</a:t>
            </a:r>
          </a:p>
          <a:p>
            <a:pPr marL="274320" indent="-274320" eaLnBrk="1" fontAlgn="auto" hangingPunct="1">
              <a:spcBef>
                <a:spcPts val="1200"/>
              </a:spcBef>
              <a:spcAft>
                <a:spcPts val="0"/>
              </a:spcAft>
              <a:buFont typeface="Arial" pitchFamily="34" charset="0"/>
              <a:buChar char="•"/>
              <a:defRPr/>
            </a:pPr>
            <a:r>
              <a:rPr lang="el-GR" sz="2400" dirty="0" smtClean="0"/>
              <a:t>Αριστερά κοιλιακή υπερτροφία,</a:t>
            </a:r>
          </a:p>
          <a:p>
            <a:pPr marL="274320" indent="-274320" eaLnBrk="1" fontAlgn="auto" hangingPunct="1">
              <a:spcBef>
                <a:spcPts val="1200"/>
              </a:spcBef>
              <a:spcAft>
                <a:spcPts val="0"/>
              </a:spcAft>
              <a:buFont typeface="Arial" pitchFamily="34" charset="0"/>
              <a:buChar char="•"/>
              <a:defRPr/>
            </a:pPr>
            <a:r>
              <a:rPr lang="el-GR" sz="2400" dirty="0" smtClean="0"/>
              <a:t>Στηθάγχη ή προηγούμενο έμφραγμα του μυοκαρδίου,</a:t>
            </a:r>
          </a:p>
          <a:p>
            <a:pPr marL="274320" indent="-274320" eaLnBrk="1" fontAlgn="auto" hangingPunct="1">
              <a:spcBef>
                <a:spcPts val="1200"/>
              </a:spcBef>
              <a:spcAft>
                <a:spcPts val="0"/>
              </a:spcAft>
              <a:buFont typeface="Arial" pitchFamily="34" charset="0"/>
              <a:buChar char="•"/>
              <a:defRPr/>
            </a:pPr>
            <a:r>
              <a:rPr lang="el-GR" sz="2400" dirty="0" smtClean="0"/>
              <a:t>Προηγούμενη στεφανιαία επαναγγείωση,</a:t>
            </a:r>
          </a:p>
          <a:p>
            <a:pPr marL="274320" indent="-274320" eaLnBrk="1" fontAlgn="auto" hangingPunct="1">
              <a:spcBef>
                <a:spcPts val="1200"/>
              </a:spcBef>
              <a:spcAft>
                <a:spcPts val="0"/>
              </a:spcAft>
              <a:buFont typeface="Arial" pitchFamily="34" charset="0"/>
              <a:buChar char="•"/>
              <a:defRPr/>
            </a:pPr>
            <a:r>
              <a:rPr lang="el-GR" sz="2400" dirty="0" smtClean="0"/>
              <a:t>Καρδιακή ανεπάρκεια.</a:t>
            </a:r>
          </a:p>
          <a:p>
            <a:pPr marL="0" indent="0" eaLnBrk="1" fontAlgn="auto" hangingPunct="1">
              <a:spcBef>
                <a:spcPts val="1200"/>
              </a:spcBef>
              <a:spcAft>
                <a:spcPts val="0"/>
              </a:spcAft>
              <a:buFont typeface="Wingdings 2" pitchFamily="18" charset="2"/>
              <a:buNone/>
              <a:defRPr/>
            </a:pPr>
            <a:r>
              <a:rPr lang="el-GR" sz="2400" dirty="0" smtClean="0"/>
              <a:t>Η Αρτηριακή Υπέρταση ορίζεται ως </a:t>
            </a:r>
            <a:r>
              <a:rPr lang="el-GR" sz="2400" b="1" dirty="0" smtClean="0"/>
              <a:t>«ένα εξελισσόμενο καρδιαγγειακό σύνδρομο με πολλά αίτια που οδηγούν τόσο σε λειτουργικές όσο και σε δομικές μεταβολές της καρδιάς και του αγγειακού συστήματος».</a:t>
            </a:r>
            <a:endParaRPr lang="el-GR" sz="2400" dirty="0" smtClean="0"/>
          </a:p>
          <a:p>
            <a:pPr marL="0" indent="0" eaLnBrk="1" fontAlgn="auto" hangingPunct="1">
              <a:spcBef>
                <a:spcPts val="1800"/>
              </a:spcBef>
              <a:spcAft>
                <a:spcPts val="0"/>
              </a:spcAft>
              <a:buFont typeface="Arial" charset="0"/>
              <a:buNone/>
              <a:defRPr/>
            </a:pPr>
            <a:r>
              <a:rPr lang="el-GR" sz="2400" b="1" dirty="0" smtClean="0"/>
              <a:t>Εγκέφαλος</a:t>
            </a:r>
          </a:p>
          <a:p>
            <a:pPr marL="274320" indent="-274320" eaLnBrk="1" fontAlgn="auto" hangingPunct="1">
              <a:spcBef>
                <a:spcPts val="1200"/>
              </a:spcBef>
              <a:spcAft>
                <a:spcPts val="0"/>
              </a:spcAft>
              <a:buFont typeface="Arial" pitchFamily="34" charset="0"/>
              <a:buChar char="•"/>
              <a:defRPr/>
            </a:pPr>
            <a:r>
              <a:rPr lang="el-GR" sz="2400" dirty="0" smtClean="0"/>
              <a:t>Εγκεφαλικό επεισόδιο ή παροδικό ισχαιμικό επεισόδιο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680840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r>
              <a:rPr lang="el-GR" dirty="0"/>
              <a:t>Βλάβες σε όργανα στόχους </a:t>
            </a:r>
            <a:r>
              <a:rPr lang="el-GR" sz="3200" b="0" dirty="0" smtClean="0"/>
              <a:t>(2 </a:t>
            </a:r>
            <a:r>
              <a:rPr lang="el-GR" sz="3200" b="0" dirty="0"/>
              <a:t>από 2) </a:t>
            </a:r>
            <a:endParaRPr lang="el-GR" altLang="el-GR" dirty="0" smtClean="0">
              <a:solidFill>
                <a:srgbClr val="7B9899"/>
              </a:solidFill>
            </a:endParaRPr>
          </a:p>
        </p:txBody>
      </p:sp>
      <p:sp>
        <p:nvSpPr>
          <p:cNvPr id="3" name="Θέση περιεχομένου 2"/>
          <p:cNvSpPr>
            <a:spLocks noGrp="1"/>
          </p:cNvSpPr>
          <p:nvPr>
            <p:ph idx="1"/>
          </p:nvPr>
        </p:nvSpPr>
        <p:spPr/>
        <p:txBody>
          <a:bodyPr rtlCol="0">
            <a:normAutofit/>
          </a:bodyPr>
          <a:lstStyle/>
          <a:p>
            <a:pPr marL="0" indent="0" eaLnBrk="1" fontAlgn="auto" hangingPunct="1">
              <a:spcBef>
                <a:spcPts val="1800"/>
              </a:spcBef>
              <a:spcAft>
                <a:spcPts val="0"/>
              </a:spcAft>
              <a:buFont typeface="Arial" charset="0"/>
              <a:buNone/>
              <a:defRPr/>
            </a:pPr>
            <a:r>
              <a:rPr lang="el-GR" sz="2400" dirty="0" smtClean="0"/>
              <a:t>Χρόνια νόσος των νεφρών.</a:t>
            </a:r>
          </a:p>
          <a:p>
            <a:pPr marL="274320" indent="-274320" eaLnBrk="1" fontAlgn="auto" hangingPunct="1">
              <a:spcBef>
                <a:spcPts val="1800"/>
              </a:spcBef>
              <a:spcAft>
                <a:spcPts val="0"/>
              </a:spcAft>
              <a:buFont typeface="Arial" pitchFamily="34" charset="0"/>
              <a:buChar char="•"/>
              <a:defRPr/>
            </a:pPr>
            <a:r>
              <a:rPr lang="el-GR" sz="2400" dirty="0" smtClean="0"/>
              <a:t>Νεφρική ανεπάρκεια,</a:t>
            </a:r>
          </a:p>
          <a:p>
            <a:pPr marL="0" indent="0" eaLnBrk="1" fontAlgn="auto" hangingPunct="1">
              <a:spcBef>
                <a:spcPts val="1800"/>
              </a:spcBef>
              <a:spcAft>
                <a:spcPts val="0"/>
              </a:spcAft>
              <a:buFont typeface="Arial" charset="0"/>
              <a:buNone/>
              <a:defRPr/>
            </a:pPr>
            <a:r>
              <a:rPr lang="el-GR" sz="2400" dirty="0" smtClean="0"/>
              <a:t>Περιφερική νόσος των αρτηριών,</a:t>
            </a:r>
          </a:p>
          <a:p>
            <a:pPr marL="274320" indent="-274320" eaLnBrk="1" fontAlgn="auto" hangingPunct="1">
              <a:spcBef>
                <a:spcPts val="1800"/>
              </a:spcBef>
              <a:spcAft>
                <a:spcPts val="0"/>
              </a:spcAft>
              <a:buFont typeface="Arial" pitchFamily="34" charset="0"/>
              <a:buChar char="•"/>
              <a:defRPr/>
            </a:pPr>
            <a:r>
              <a:rPr lang="el-GR" sz="2400" dirty="0" smtClean="0"/>
              <a:t>Περιφερική ισχαιμία,</a:t>
            </a:r>
          </a:p>
          <a:p>
            <a:pPr marL="0" indent="0" eaLnBrk="1" fontAlgn="auto" hangingPunct="1">
              <a:spcBef>
                <a:spcPts val="1800"/>
              </a:spcBef>
              <a:spcAft>
                <a:spcPts val="0"/>
              </a:spcAft>
              <a:buFont typeface="Arial" charset="0"/>
              <a:buNone/>
              <a:defRPr/>
            </a:pPr>
            <a:r>
              <a:rPr lang="el-GR" sz="2400" dirty="0" smtClean="0"/>
              <a:t>Αμφιβληστροειδοπάθεια,</a:t>
            </a:r>
          </a:p>
          <a:p>
            <a:pPr marL="274320" indent="-274320" eaLnBrk="1" fontAlgn="auto" hangingPunct="1">
              <a:spcBef>
                <a:spcPts val="1800"/>
              </a:spcBef>
              <a:spcAft>
                <a:spcPts val="0"/>
              </a:spcAft>
              <a:buFont typeface="Arial" pitchFamily="34" charset="0"/>
              <a:buChar char="•"/>
              <a:defRPr/>
            </a:pPr>
            <a:r>
              <a:rPr lang="el-GR" sz="2400" dirty="0" smtClean="0"/>
              <a:t>Οπτικές αλλαγές που οδηγούν σε τύφλωση.</a:t>
            </a:r>
          </a:p>
        </p:txBody>
      </p:sp>
      <p:sp>
        <p:nvSpPr>
          <p:cNvPr id="46084" name="Ορθογώνιο 3"/>
          <p:cNvSpPr>
            <a:spLocks noChangeArrowheads="1"/>
          </p:cNvSpPr>
          <p:nvPr/>
        </p:nvSpPr>
        <p:spPr bwMode="auto">
          <a:xfrm>
            <a:off x="18864" y="5688449"/>
            <a:ext cx="6929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altLang="el-GR" sz="1400" dirty="0">
                <a:solidFill>
                  <a:prstClr val="black"/>
                </a:solidFill>
              </a:rPr>
              <a:t>Πηγή: Προσαρμοσμένο από Εθνικό Καρδιολογικό, Πνευμονολογικό και Αιματολογικό Ινστιτούτο. (Μάϊος, 2003). Έβδομη αναφορά της ενοποιημένης Εθνικής Επιτροπής στην Πρόληψη, Ανίχνευση, Εκτίμηση και Θεραπεία της Αυξημένης Αρτηριακής Πίεσης, (</a:t>
            </a:r>
            <a:r>
              <a:rPr lang="en-US" altLang="el-GR" sz="1400" dirty="0">
                <a:solidFill>
                  <a:prstClr val="black"/>
                </a:solidFill>
              </a:rPr>
              <a:t>JNC</a:t>
            </a:r>
            <a:r>
              <a:rPr lang="el-GR" altLang="el-GR" sz="1400" dirty="0">
                <a:solidFill>
                  <a:prstClr val="black"/>
                </a:solidFill>
              </a:rPr>
              <a:t>7). Ανακτήθηκε 9 Ιουνίου, 2008 από την Ιστοσελίδα </a:t>
            </a:r>
            <a:r>
              <a:rPr lang="en-US" altLang="el-GR" sz="1400" dirty="0" smtClean="0">
                <a:solidFill>
                  <a:prstClr val="black"/>
                </a:solidFill>
                <a:hlinkClick r:id="rId3"/>
              </a:rPr>
              <a:t>www</a:t>
            </a:r>
            <a:r>
              <a:rPr lang="el-GR" altLang="el-GR" sz="1400" dirty="0">
                <a:solidFill>
                  <a:prstClr val="black"/>
                </a:solidFill>
                <a:hlinkClick r:id="rId3"/>
              </a:rPr>
              <a:t>.</a:t>
            </a:r>
            <a:r>
              <a:rPr lang="en-US" altLang="el-GR" sz="1400" dirty="0">
                <a:solidFill>
                  <a:prstClr val="black"/>
                </a:solidFill>
                <a:hlinkClick r:id="rId3"/>
              </a:rPr>
              <a:t>nhlbi</a:t>
            </a:r>
            <a:r>
              <a:rPr lang="el-GR" altLang="el-GR" sz="1400" dirty="0">
                <a:solidFill>
                  <a:prstClr val="black"/>
                </a:solidFill>
                <a:hlinkClick r:id="rId3"/>
              </a:rPr>
              <a:t>.</a:t>
            </a:r>
            <a:r>
              <a:rPr lang="en-US" altLang="el-GR" sz="1400" dirty="0" smtClean="0">
                <a:solidFill>
                  <a:prstClr val="black"/>
                </a:solidFill>
                <a:hlinkClick r:id="rId3"/>
              </a:rPr>
              <a:t>nih</a:t>
            </a:r>
            <a:r>
              <a:rPr lang="el-GR" altLang="el-GR" sz="1400" dirty="0" smtClean="0">
                <a:solidFill>
                  <a:prstClr val="black"/>
                </a:solidFill>
                <a:hlinkClick r:id="rId3"/>
              </a:rPr>
              <a:t>.</a:t>
            </a:r>
            <a:r>
              <a:rPr lang="en-US" altLang="el-GR" sz="1400" dirty="0" smtClean="0">
                <a:solidFill>
                  <a:prstClr val="black"/>
                </a:solidFill>
                <a:hlinkClick r:id="rId3"/>
              </a:rPr>
              <a:t>gov</a:t>
            </a:r>
            <a:endParaRPr lang="el-GR" altLang="el-GR" sz="1400"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175146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Αξιολόγηση ασθενούς</a:t>
            </a:r>
          </a:p>
        </p:txBody>
      </p:sp>
      <p:sp>
        <p:nvSpPr>
          <p:cNvPr id="3" name="Θέση περιεχομένου 2"/>
          <p:cNvSpPr>
            <a:spLocks noGrp="1"/>
          </p:cNvSpPr>
          <p:nvPr>
            <p:ph idx="1"/>
          </p:nvPr>
        </p:nvSpPr>
        <p:spPr>
          <a:xfrm>
            <a:off x="401823" y="1200808"/>
            <a:ext cx="8712968" cy="5661248"/>
          </a:xfrm>
        </p:spPr>
        <p:txBody>
          <a:bodyPr rtlCol="0">
            <a:noAutofit/>
          </a:bodyPr>
          <a:lstStyle/>
          <a:p>
            <a:pPr marL="0" indent="0" eaLnBrk="1" fontAlgn="auto" hangingPunct="1">
              <a:lnSpc>
                <a:spcPct val="110000"/>
              </a:lnSpc>
              <a:spcBef>
                <a:spcPts val="1200"/>
              </a:spcBef>
              <a:spcAft>
                <a:spcPts val="0"/>
              </a:spcAft>
              <a:buFont typeface="Arial" charset="0"/>
              <a:buNone/>
              <a:defRPr/>
            </a:pPr>
            <a:r>
              <a:rPr lang="el-GR" sz="2400" b="1" dirty="0" smtClean="0"/>
              <a:t>ΠΕΡΙΛΑΜΒΑΝΕΙ:</a:t>
            </a:r>
          </a:p>
          <a:p>
            <a:pPr marL="274320" indent="-274320" eaLnBrk="1" fontAlgn="auto" hangingPunct="1">
              <a:lnSpc>
                <a:spcPct val="110000"/>
              </a:lnSpc>
              <a:spcBef>
                <a:spcPts val="1200"/>
              </a:spcBef>
              <a:spcAft>
                <a:spcPts val="0"/>
              </a:spcAft>
              <a:buFont typeface="Arial" pitchFamily="34" charset="0"/>
              <a:buChar char="•"/>
              <a:defRPr/>
            </a:pPr>
            <a:r>
              <a:rPr lang="el-GR" sz="2400" dirty="0" smtClean="0"/>
              <a:t>Ανασκόπηση του ιστορικού, </a:t>
            </a:r>
          </a:p>
          <a:p>
            <a:pPr marL="274320" indent="-274320" eaLnBrk="1" fontAlgn="auto" hangingPunct="1">
              <a:lnSpc>
                <a:spcPct val="110000"/>
              </a:lnSpc>
              <a:spcBef>
                <a:spcPts val="1200"/>
              </a:spcBef>
              <a:spcAft>
                <a:spcPts val="0"/>
              </a:spcAft>
              <a:buFont typeface="Arial" pitchFamily="34" charset="0"/>
              <a:buChar char="•"/>
              <a:defRPr/>
            </a:pPr>
            <a:r>
              <a:rPr lang="el-GR" sz="2400" dirty="0" smtClean="0"/>
              <a:t>Σημεία, συμπτώματα, </a:t>
            </a:r>
          </a:p>
          <a:p>
            <a:pPr marL="274320" indent="-274320" eaLnBrk="1" fontAlgn="auto" hangingPunct="1">
              <a:lnSpc>
                <a:spcPct val="110000"/>
              </a:lnSpc>
              <a:spcBef>
                <a:spcPts val="1200"/>
              </a:spcBef>
              <a:spcAft>
                <a:spcPts val="0"/>
              </a:spcAft>
              <a:buFont typeface="Arial" pitchFamily="34" charset="0"/>
              <a:buChar char="•"/>
              <a:defRPr/>
            </a:pPr>
            <a:r>
              <a:rPr lang="el-GR" sz="2400" dirty="0" smtClean="0"/>
              <a:t>Συνταγογραφούμενη φαρμακευτική αγωγή, </a:t>
            </a:r>
            <a:endParaRPr lang="el-GR" sz="2400" dirty="0"/>
          </a:p>
          <a:p>
            <a:pPr marL="274320" indent="-274320" eaLnBrk="1" fontAlgn="auto" hangingPunct="1">
              <a:lnSpc>
                <a:spcPct val="110000"/>
              </a:lnSpc>
              <a:spcBef>
                <a:spcPts val="1200"/>
              </a:spcBef>
              <a:spcAft>
                <a:spcPts val="0"/>
              </a:spcAft>
              <a:buFont typeface="Arial" pitchFamily="34" charset="0"/>
              <a:buChar char="•"/>
              <a:defRPr/>
            </a:pPr>
            <a:r>
              <a:rPr lang="el-GR" sz="2400" dirty="0" smtClean="0"/>
              <a:t>Εναλλακτικές θεραπείες και μη συνταγογραφούμενα φάρμακα. </a:t>
            </a:r>
          </a:p>
          <a:p>
            <a:pPr marL="0" indent="0" eaLnBrk="1" fontAlgn="auto" hangingPunct="1">
              <a:lnSpc>
                <a:spcPct val="110000"/>
              </a:lnSpc>
              <a:spcBef>
                <a:spcPts val="1200"/>
              </a:spcBef>
              <a:spcAft>
                <a:spcPts val="0"/>
              </a:spcAft>
              <a:buFont typeface="Arial" charset="0"/>
              <a:buNone/>
              <a:defRPr/>
            </a:pPr>
            <a:r>
              <a:rPr lang="el-GR" sz="2400" dirty="0" smtClean="0"/>
              <a:t>Ο νοσηλευτής καταγράφει σημεία και συμπτώματα όπως αδυναμία, μυϊκές κράμπες, πολυουρία (πιθανόν σε ΣΔ), πονοκέφαλο, αίσθημα παλμών ή υπερίδρωση (πιθανή αύξηση κατεχολαμινών). </a:t>
            </a:r>
          </a:p>
          <a:p>
            <a:pPr marL="0" indent="0" eaLnBrk="1" fontAlgn="auto" hangingPunct="1">
              <a:lnSpc>
                <a:spcPct val="110000"/>
              </a:lnSpc>
              <a:spcBef>
                <a:spcPts val="1200"/>
              </a:spcBef>
              <a:spcAft>
                <a:spcPts val="0"/>
              </a:spcAft>
              <a:buFont typeface="Arial" charset="0"/>
              <a:buNone/>
              <a:defRPr/>
            </a:pPr>
            <a:r>
              <a:rPr lang="el-GR" sz="2400" dirty="0" smtClean="0"/>
              <a:t>Όταν υπάρχει υποψία εμπλοκής επιτελικού οργάνου, το ιστορικό θα πρέπει να περιλαμβάνει συμπτώματα από ΣΝ, ΚΑ, ΑΕΕ και ουραιμία.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780392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Διαγνωστικός </a:t>
            </a:r>
            <a:r>
              <a:rPr lang="el-GR" dirty="0" smtClean="0"/>
              <a:t>έλεγχος</a:t>
            </a:r>
            <a:endParaRPr lang="el-GR" dirty="0"/>
          </a:p>
        </p:txBody>
      </p:sp>
      <p:sp>
        <p:nvSpPr>
          <p:cNvPr id="48131" name="2 - Θέση περιεχομένου"/>
          <p:cNvSpPr>
            <a:spLocks noGrp="1"/>
          </p:cNvSpPr>
          <p:nvPr>
            <p:ph idx="1"/>
          </p:nvPr>
        </p:nvSpPr>
        <p:spPr>
          <a:xfrm>
            <a:off x="348837" y="1412776"/>
            <a:ext cx="8229600" cy="2808312"/>
          </a:xfrm>
        </p:spPr>
        <p:txBody>
          <a:bodyPr>
            <a:normAutofit/>
          </a:bodyPr>
          <a:lstStyle/>
          <a:p>
            <a:pPr eaLnBrk="1" hangingPunct="1">
              <a:lnSpc>
                <a:spcPct val="120000"/>
              </a:lnSpc>
              <a:spcBef>
                <a:spcPts val="1200"/>
              </a:spcBef>
            </a:pPr>
            <a:r>
              <a:rPr lang="el-GR" altLang="el-GR" sz="2400" dirty="0" smtClean="0"/>
              <a:t>Κατ’ επανάληψη παρακολούθηση της αρτηριακής πίεσης</a:t>
            </a:r>
            <a:r>
              <a:rPr lang="el-GR" altLang="el-GR" sz="2400" dirty="0"/>
              <a:t>,</a:t>
            </a:r>
            <a:endParaRPr lang="el-GR" altLang="el-GR" sz="2400" dirty="0" smtClean="0"/>
          </a:p>
          <a:p>
            <a:pPr eaLnBrk="1" hangingPunct="1">
              <a:lnSpc>
                <a:spcPct val="120000"/>
              </a:lnSpc>
              <a:spcBef>
                <a:spcPts val="1200"/>
              </a:spcBef>
            </a:pPr>
            <a:r>
              <a:rPr lang="el-GR" altLang="el-GR" sz="2400" dirty="0" smtClean="0"/>
              <a:t>Ανάγκη για πλήρη διαγνωστικό έλεγχο για τον προσδιορισμό της βλάβης των οργάνων στόχων [τιμές αλδοστερόνης (στένωση νεφρικής αρτηρίας), ρενίνης πλάσματος, γλυκόζης, κρεατινίνης, Να, </a:t>
            </a:r>
            <a:r>
              <a:rPr lang="en-US" altLang="el-GR" sz="2400" dirty="0" smtClean="0"/>
              <a:t>Ca++, </a:t>
            </a:r>
            <a:r>
              <a:rPr lang="el-GR" altLang="el-GR" sz="2400" dirty="0" smtClean="0"/>
              <a:t>χοληστερόλη, γενική ούρων]. </a:t>
            </a:r>
          </a:p>
        </p:txBody>
      </p:sp>
      <p:sp>
        <p:nvSpPr>
          <p:cNvPr id="4" name="Ορθογώνιο 5"/>
          <p:cNvSpPr/>
          <p:nvPr/>
        </p:nvSpPr>
        <p:spPr>
          <a:xfrm>
            <a:off x="0" y="5780782"/>
            <a:ext cx="8569647" cy="738664"/>
          </a:xfrm>
          <a:prstGeom prst="rect">
            <a:avLst/>
          </a:prstGeom>
        </p:spPr>
        <p:txBody>
          <a:bodyPr wrap="square">
            <a:spAutoFit/>
          </a:bodyPr>
          <a:lstStyle/>
          <a:p>
            <a:pPr fontAlgn="auto">
              <a:spcBef>
                <a:spcPts val="0"/>
              </a:spcBef>
              <a:spcAft>
                <a:spcPts val="0"/>
              </a:spcAft>
              <a:defRPr/>
            </a:pPr>
            <a:r>
              <a:rPr lang="el-GR" sz="1400" dirty="0">
                <a:solidFill>
                  <a:prstClr val="black"/>
                </a:solidFill>
                <a:latin typeface="Calibri"/>
              </a:rPr>
              <a:t>Πηγή: Εθνικό Καρδιολογικό, Πνευμονολογικό και Αιματολογικό Ινστιτούτο. (Μάϊος, 2003). Έβδομη αναφορά της Ενοποιημένης Εθνικής Επιτροπής για την Πρόληψη, Ανίχνευση, Εκτίμηση και Θεραπεία της Υψηλής Αρτηριακής Πίεσης (</a:t>
            </a:r>
            <a:r>
              <a:rPr lang="en-US" sz="1400" dirty="0">
                <a:solidFill>
                  <a:prstClr val="black"/>
                </a:solidFill>
                <a:latin typeface="Calibri"/>
              </a:rPr>
              <a:t>JNC</a:t>
            </a:r>
            <a:r>
              <a:rPr lang="el-GR" sz="1400" dirty="0">
                <a:solidFill>
                  <a:prstClr val="black"/>
                </a:solidFill>
                <a:latin typeface="Calibri"/>
              </a:rPr>
              <a:t>7). Υποβλήθηκε τον Ιούνιο 9, 2008, από </a:t>
            </a:r>
            <a:r>
              <a:rPr lang="en-US" sz="1400" u="sng" dirty="0" smtClean="0">
                <a:solidFill>
                  <a:prstClr val="black"/>
                </a:solidFill>
                <a:latin typeface="Calibri"/>
                <a:hlinkClick r:id="rId2"/>
              </a:rPr>
              <a:t>www</a:t>
            </a:r>
            <a:r>
              <a:rPr lang="el-GR" sz="1400" u="sng" dirty="0">
                <a:solidFill>
                  <a:prstClr val="black"/>
                </a:solidFill>
                <a:latin typeface="Calibri"/>
                <a:hlinkClick r:id="rId2"/>
              </a:rPr>
              <a:t>.</a:t>
            </a:r>
            <a:r>
              <a:rPr lang="en-US" sz="1400" u="sng" dirty="0">
                <a:solidFill>
                  <a:prstClr val="black"/>
                </a:solidFill>
                <a:latin typeface="Calibri"/>
                <a:hlinkClick r:id="rId2"/>
              </a:rPr>
              <a:t>nhibi</a:t>
            </a:r>
            <a:r>
              <a:rPr lang="el-GR" sz="1400" u="sng" dirty="0">
                <a:solidFill>
                  <a:prstClr val="black"/>
                </a:solidFill>
                <a:latin typeface="Calibri"/>
                <a:hlinkClick r:id="rId2"/>
              </a:rPr>
              <a:t>.</a:t>
            </a:r>
            <a:r>
              <a:rPr lang="en-US" sz="1400" u="sng" dirty="0">
                <a:solidFill>
                  <a:prstClr val="black"/>
                </a:solidFill>
                <a:latin typeface="Calibri"/>
                <a:hlinkClick r:id="rId2"/>
              </a:rPr>
              <a:t>nih</a:t>
            </a:r>
            <a:r>
              <a:rPr lang="el-GR" sz="1400" u="sng" dirty="0">
                <a:solidFill>
                  <a:prstClr val="black"/>
                </a:solidFill>
                <a:latin typeface="Calibri"/>
                <a:hlinkClick r:id="rId2"/>
              </a:rPr>
              <a:t>.</a:t>
            </a:r>
            <a:r>
              <a:rPr lang="en-US" sz="1400" u="sng" dirty="0" smtClean="0">
                <a:solidFill>
                  <a:prstClr val="black"/>
                </a:solidFill>
                <a:latin typeface="Calibri"/>
                <a:hlinkClick r:id="rId2"/>
              </a:rPr>
              <a:t>gov</a:t>
            </a:r>
            <a:endParaRPr lang="el-GR" sz="14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526197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Ιατρική </a:t>
            </a:r>
            <a:r>
              <a:rPr lang="el-GR" dirty="0" smtClean="0"/>
              <a:t>αντιμετώπιση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507288" cy="5472608"/>
          </a:xfrm>
        </p:spPr>
        <p:txBody>
          <a:bodyPr rtlCol="0">
            <a:noAutofit/>
          </a:bodyPr>
          <a:lstStyle/>
          <a:p>
            <a:pPr marL="274320" indent="-274320" eaLnBrk="1" fontAlgn="auto" hangingPunct="1">
              <a:spcBef>
                <a:spcPts val="700"/>
              </a:spcBef>
              <a:spcAft>
                <a:spcPts val="0"/>
              </a:spcAft>
              <a:buFont typeface="Arial" pitchFamily="34" charset="0"/>
              <a:buChar char="•"/>
              <a:defRPr/>
            </a:pPr>
            <a:r>
              <a:rPr lang="el-GR" sz="2200" b="1" dirty="0" smtClean="0"/>
              <a:t>Στόχος</a:t>
            </a:r>
            <a:r>
              <a:rPr lang="en-US" sz="2200" b="1" dirty="0" smtClean="0"/>
              <a:t> </a:t>
            </a:r>
            <a:r>
              <a:rPr lang="el-GR" sz="2200" b="1" dirty="0" smtClean="0"/>
              <a:t>: </a:t>
            </a:r>
            <a:r>
              <a:rPr lang="el-GR" sz="2200" dirty="0" smtClean="0"/>
              <a:t>Να  μειωθεί και να διατηρηθεί με αποτελεσματικό τρόπο η συστηματική πίεση του αίματος σε φυσιολογικά επίπεδα</a:t>
            </a:r>
            <a:r>
              <a:rPr lang="el-GR" sz="2200" dirty="0"/>
              <a:t>,</a:t>
            </a:r>
            <a:endParaRPr lang="el-GR" sz="2200" dirty="0" smtClean="0"/>
          </a:p>
          <a:p>
            <a:pPr marL="274320" indent="-274320" eaLnBrk="1" fontAlgn="auto" hangingPunct="1">
              <a:spcBef>
                <a:spcPts val="700"/>
              </a:spcBef>
              <a:spcAft>
                <a:spcPts val="0"/>
              </a:spcAft>
              <a:buFont typeface="Arial" pitchFamily="34" charset="0"/>
              <a:buChar char="•"/>
              <a:defRPr/>
            </a:pPr>
            <a:r>
              <a:rPr lang="el-GR" sz="2200" b="1" dirty="0" smtClean="0"/>
              <a:t>Σχέδιο :</a:t>
            </a:r>
            <a:r>
              <a:rPr lang="el-GR" sz="2200" dirty="0" smtClean="0"/>
              <a:t> να εξατομικεύεται για κάθε ασθενή</a:t>
            </a:r>
            <a:r>
              <a:rPr lang="el-GR" sz="2200" dirty="0"/>
              <a:t>,</a:t>
            </a:r>
            <a:endParaRPr lang="el-GR" sz="2200" dirty="0" smtClean="0"/>
          </a:p>
          <a:p>
            <a:pPr marL="274320" indent="-274320" eaLnBrk="1" fontAlgn="auto" hangingPunct="1">
              <a:spcBef>
                <a:spcPts val="700"/>
              </a:spcBef>
              <a:spcAft>
                <a:spcPts val="0"/>
              </a:spcAft>
              <a:buFont typeface="Arial" pitchFamily="34" charset="0"/>
              <a:buChar char="•"/>
              <a:defRPr/>
            </a:pPr>
            <a:r>
              <a:rPr lang="el-GR" sz="2200" b="1" dirty="0" smtClean="0"/>
              <a:t>Παράγοντες που λαμβάνονται υπόψη στο σχέδιο φροντίδας ανά ασθενή :</a:t>
            </a:r>
          </a:p>
          <a:p>
            <a:pPr marL="674370" lvl="1" indent="-274320">
              <a:spcBef>
                <a:spcPts val="700"/>
              </a:spcBef>
              <a:buFont typeface="Arial" pitchFamily="34" charset="0"/>
              <a:buChar char="•"/>
              <a:defRPr/>
            </a:pPr>
            <a:r>
              <a:rPr lang="el-GR" sz="2200" dirty="0" smtClean="0"/>
              <a:t>Παιδεία (</a:t>
            </a:r>
            <a:r>
              <a:rPr lang="en-US" sz="2200" dirty="0" smtClean="0"/>
              <a:t>culture)</a:t>
            </a:r>
            <a:r>
              <a:rPr lang="el-GR" sz="2200" dirty="0" smtClean="0"/>
              <a:t>,</a:t>
            </a:r>
          </a:p>
          <a:p>
            <a:pPr marL="674370" lvl="1" indent="-274320">
              <a:spcBef>
                <a:spcPts val="700"/>
              </a:spcBef>
              <a:buFont typeface="Arial" pitchFamily="34" charset="0"/>
              <a:buChar char="•"/>
              <a:defRPr/>
            </a:pPr>
            <a:r>
              <a:rPr lang="el-GR" sz="2200" dirty="0" smtClean="0"/>
              <a:t>Ηλικία,</a:t>
            </a:r>
          </a:p>
          <a:p>
            <a:pPr marL="674370" lvl="1" indent="-274320">
              <a:spcBef>
                <a:spcPts val="700"/>
              </a:spcBef>
              <a:buFont typeface="Arial" pitchFamily="34" charset="0"/>
              <a:buChar char="•"/>
              <a:defRPr/>
            </a:pPr>
            <a:r>
              <a:rPr lang="el-GR" sz="2200" dirty="0" smtClean="0"/>
              <a:t>Παράγοντες Κινδύνου,</a:t>
            </a:r>
          </a:p>
          <a:p>
            <a:pPr marL="674370" lvl="1" indent="-274320">
              <a:spcBef>
                <a:spcPts val="700"/>
              </a:spcBef>
              <a:buFont typeface="Arial" pitchFamily="34" charset="0"/>
              <a:buChar char="•"/>
              <a:defRPr/>
            </a:pPr>
            <a:r>
              <a:rPr lang="el-GR" sz="2200" dirty="0" smtClean="0"/>
              <a:t>Βαθμός αύξησης της πίεσης αίματος,</a:t>
            </a:r>
          </a:p>
          <a:p>
            <a:pPr marL="674370" lvl="1" indent="-274320">
              <a:spcBef>
                <a:spcPts val="700"/>
              </a:spcBef>
              <a:buFont typeface="Arial" pitchFamily="34" charset="0"/>
              <a:buChar char="•"/>
              <a:defRPr/>
            </a:pPr>
            <a:r>
              <a:rPr lang="el-GR" sz="2200" dirty="0" smtClean="0"/>
              <a:t>Συνυπάρχοντα νοσήματα,</a:t>
            </a:r>
          </a:p>
          <a:p>
            <a:pPr marL="674370" lvl="1" indent="-274320">
              <a:spcBef>
                <a:spcPts val="700"/>
              </a:spcBef>
              <a:buFont typeface="Arial" pitchFamily="34" charset="0"/>
              <a:buChar char="•"/>
              <a:defRPr/>
            </a:pPr>
            <a:r>
              <a:rPr lang="el-GR" sz="2200" dirty="0" smtClean="0"/>
              <a:t>Κόστος συνταγογραφούμενων φαρμακευτικών ουσιών,</a:t>
            </a:r>
          </a:p>
          <a:p>
            <a:pPr marL="674370" lvl="1" indent="-274320">
              <a:spcBef>
                <a:spcPts val="700"/>
              </a:spcBef>
              <a:buFont typeface="Arial" pitchFamily="34" charset="0"/>
              <a:buChar char="•"/>
              <a:defRPr/>
            </a:pPr>
            <a:r>
              <a:rPr lang="el-GR" sz="2200" dirty="0" smtClean="0"/>
              <a:t>Οικογένεια / κοινωνική υποστήριξη,</a:t>
            </a:r>
          </a:p>
          <a:p>
            <a:pPr marL="674370" lvl="1" indent="-274320">
              <a:spcBef>
                <a:spcPts val="700"/>
              </a:spcBef>
              <a:buFont typeface="Arial" pitchFamily="34" charset="0"/>
              <a:buChar char="•"/>
              <a:defRPr/>
            </a:pPr>
            <a:r>
              <a:rPr lang="el-GR" sz="2200" dirty="0" smtClean="0"/>
              <a:t>Διάρκεια φροντίδας  και το απαιτούμενο είδος παρακολούθησης</a:t>
            </a:r>
            <a:r>
              <a:rPr lang="el-GR" sz="1800" dirty="0" smtClean="0"/>
              <a:t>.</a:t>
            </a:r>
          </a:p>
        </p:txBody>
      </p:sp>
      <p:sp>
        <p:nvSpPr>
          <p:cNvPr id="2" name="Θέση αριθμού διαφάνειας 1"/>
          <p:cNvSpPr>
            <a:spLocks noGrp="1"/>
          </p:cNvSpPr>
          <p:nvPr>
            <p:ph type="sldNum" sz="quarter" idx="12"/>
          </p:nvPr>
        </p:nvSpPr>
        <p:spPr>
          <a:xfrm>
            <a:off x="6660232" y="6453336"/>
            <a:ext cx="2133600" cy="365125"/>
          </a:xfrm>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090855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p:txBody>
          <a:bodyPr/>
          <a:lstStyle/>
          <a:p>
            <a:r>
              <a:rPr lang="el-GR" dirty="0"/>
              <a:t>Ιατρική </a:t>
            </a:r>
            <a:r>
              <a:rPr lang="el-GR" dirty="0" smtClean="0"/>
              <a:t>αντιμετώπιση </a:t>
            </a:r>
            <a:r>
              <a:rPr lang="el-GR" sz="3200" b="0" dirty="0" smtClean="0"/>
              <a:t>(2 </a:t>
            </a:r>
            <a:r>
              <a:rPr lang="el-GR" sz="3200" b="0" dirty="0"/>
              <a:t>από 2)</a:t>
            </a:r>
            <a:endParaRPr lang="el-GR" altLang="el-GR" dirty="0" smtClean="0">
              <a:solidFill>
                <a:srgbClr val="7B9899"/>
              </a:solidFill>
            </a:endParaRPr>
          </a:p>
        </p:txBody>
      </p:sp>
      <p:sp>
        <p:nvSpPr>
          <p:cNvPr id="3" name="Θέση περιεχομένου 2"/>
          <p:cNvSpPr>
            <a:spLocks noGrp="1"/>
          </p:cNvSpPr>
          <p:nvPr>
            <p:ph idx="1"/>
          </p:nvPr>
        </p:nvSpPr>
        <p:spPr>
          <a:xfrm>
            <a:off x="253007" y="1124744"/>
            <a:ext cx="8890993" cy="5544616"/>
          </a:xfrm>
        </p:spPr>
        <p:txBody>
          <a:bodyPr rtlCol="0">
            <a:normAutofit/>
          </a:bodyPr>
          <a:lstStyle/>
          <a:p>
            <a:pPr marL="0" indent="0" eaLnBrk="1" fontAlgn="auto" hangingPunct="1">
              <a:spcBef>
                <a:spcPts val="1200"/>
              </a:spcBef>
              <a:spcAft>
                <a:spcPts val="0"/>
              </a:spcAft>
              <a:buFont typeface="Arial" charset="0"/>
              <a:buNone/>
              <a:defRPr/>
            </a:pPr>
            <a:r>
              <a:rPr lang="el-GR" sz="2400" b="1" dirty="0" smtClean="0"/>
              <a:t>Ένα περιεκτικό σχέδιο περιλαμβάνει :</a:t>
            </a:r>
          </a:p>
          <a:p>
            <a:pPr marL="274320" indent="-274320" eaLnBrk="1" fontAlgn="auto" hangingPunct="1">
              <a:spcBef>
                <a:spcPts val="1200"/>
              </a:spcBef>
              <a:spcAft>
                <a:spcPts val="0"/>
              </a:spcAft>
              <a:buFont typeface="Arial" pitchFamily="34" charset="0"/>
              <a:buChar char="•"/>
              <a:defRPr/>
            </a:pPr>
            <a:r>
              <a:rPr lang="el-GR" sz="2400" dirty="0" smtClean="0"/>
              <a:t>Επισήμανση όλων των παραγόντων που επηρεάζουν την επίπτωση της υπέρτασης</a:t>
            </a:r>
            <a:r>
              <a:rPr lang="el-GR" sz="2400" dirty="0"/>
              <a:t>,</a:t>
            </a:r>
            <a:endParaRPr lang="el-GR" sz="2400" dirty="0" smtClean="0"/>
          </a:p>
          <a:p>
            <a:pPr marL="274320" indent="-274320" eaLnBrk="1" fontAlgn="auto" hangingPunct="1">
              <a:spcBef>
                <a:spcPts val="1200"/>
              </a:spcBef>
              <a:spcAft>
                <a:spcPts val="0"/>
              </a:spcAft>
              <a:buFont typeface="Arial" pitchFamily="34" charset="0"/>
              <a:buChar char="•"/>
              <a:defRPr/>
            </a:pPr>
            <a:r>
              <a:rPr lang="el-GR" sz="2400" dirty="0" smtClean="0"/>
              <a:t>Διαιτητικούς περιορισμούς, </a:t>
            </a:r>
          </a:p>
          <a:p>
            <a:pPr marL="274320" indent="-274320" eaLnBrk="1" fontAlgn="auto" hangingPunct="1">
              <a:spcBef>
                <a:spcPts val="1200"/>
              </a:spcBef>
              <a:spcAft>
                <a:spcPts val="0"/>
              </a:spcAft>
              <a:buFont typeface="Arial" pitchFamily="34" charset="0"/>
              <a:buChar char="•"/>
              <a:defRPr/>
            </a:pPr>
            <a:r>
              <a:rPr lang="el-GR" sz="2400" dirty="0" smtClean="0"/>
              <a:t>Μείωση βάρους όπου είναι απαραίτητο, </a:t>
            </a:r>
          </a:p>
          <a:p>
            <a:pPr marL="274320" indent="-274320" eaLnBrk="1" fontAlgn="auto" hangingPunct="1">
              <a:spcBef>
                <a:spcPts val="1200"/>
              </a:spcBef>
              <a:spcAft>
                <a:spcPts val="0"/>
              </a:spcAft>
              <a:buFont typeface="Arial" pitchFamily="34" charset="0"/>
              <a:buChar char="•"/>
              <a:defRPr/>
            </a:pPr>
            <a:r>
              <a:rPr lang="el-GR" sz="2400" dirty="0" smtClean="0"/>
              <a:t>Συνταγές φαρμάκων, </a:t>
            </a:r>
          </a:p>
          <a:p>
            <a:pPr marL="274320" indent="-274320" eaLnBrk="1" fontAlgn="auto" hangingPunct="1">
              <a:spcBef>
                <a:spcPts val="1200"/>
              </a:spcBef>
              <a:spcAft>
                <a:spcPts val="0"/>
              </a:spcAft>
              <a:buFont typeface="Arial" pitchFamily="34" charset="0"/>
              <a:buChar char="•"/>
              <a:defRPr/>
            </a:pPr>
            <a:r>
              <a:rPr lang="el-GR" sz="2400" dirty="0" smtClean="0"/>
              <a:t>Πρόγραμμα άσκησης ,</a:t>
            </a:r>
          </a:p>
          <a:p>
            <a:pPr marL="274320" indent="-274320" eaLnBrk="1" fontAlgn="auto" hangingPunct="1">
              <a:spcBef>
                <a:spcPts val="1200"/>
              </a:spcBef>
              <a:spcAft>
                <a:spcPts val="0"/>
              </a:spcAft>
              <a:buFont typeface="Arial" pitchFamily="34" charset="0"/>
              <a:buChar char="•"/>
              <a:defRPr/>
            </a:pPr>
            <a:r>
              <a:rPr lang="el-GR" sz="2400" dirty="0" smtClean="0"/>
              <a:t>Μείωση του άγχους</a:t>
            </a:r>
            <a:r>
              <a:rPr lang="el-GR" sz="2400" dirty="0"/>
              <a:t>,</a:t>
            </a:r>
            <a:endParaRPr lang="el-GR" sz="2400" dirty="0" smtClean="0"/>
          </a:p>
          <a:p>
            <a:pPr marL="274320" indent="-274320" eaLnBrk="1" fontAlgn="auto" hangingPunct="1">
              <a:spcBef>
                <a:spcPts val="1200"/>
              </a:spcBef>
              <a:spcAft>
                <a:spcPts val="0"/>
              </a:spcAft>
              <a:buFont typeface="Arial" pitchFamily="34" charset="0"/>
              <a:buChar char="•"/>
              <a:defRPr/>
            </a:pPr>
            <a:r>
              <a:rPr lang="el-GR" sz="2400" dirty="0" smtClean="0"/>
              <a:t>Εκτίμηση ικανότητας ασθενούς να εφαρμόσει αλλαγές στον τρόπο ζωής, παρακολουθώντας την πίεση αίματος και διατηρώντας επαφή με τη θεραπευτική ομάδα.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852556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Διατροφή</a:t>
            </a:r>
            <a:endParaRPr lang="el-GR" dirty="0"/>
          </a:p>
        </p:txBody>
      </p:sp>
      <p:sp>
        <p:nvSpPr>
          <p:cNvPr id="51203" name="Θέση περιεχομένου 2"/>
          <p:cNvSpPr>
            <a:spLocks noGrp="1"/>
          </p:cNvSpPr>
          <p:nvPr>
            <p:ph idx="1"/>
          </p:nvPr>
        </p:nvSpPr>
        <p:spPr/>
        <p:txBody>
          <a:bodyPr>
            <a:normAutofit/>
          </a:bodyPr>
          <a:lstStyle/>
          <a:p>
            <a:pPr eaLnBrk="1" hangingPunct="1">
              <a:lnSpc>
                <a:spcPct val="120000"/>
              </a:lnSpc>
              <a:spcBef>
                <a:spcPts val="1200"/>
              </a:spcBef>
              <a:buFont typeface="Arial" charset="0"/>
              <a:buChar char="•"/>
            </a:pPr>
            <a:r>
              <a:rPr lang="el-GR" altLang="el-GR" sz="2400" dirty="0" smtClean="0"/>
              <a:t>Δίαιτα χαμηλής περιεκτικότητας σε νάτριο, κορεσμένο λίπος, χοληστερόλη και ολικό λίπος</a:t>
            </a:r>
            <a:r>
              <a:rPr lang="el-GR" altLang="el-GR" sz="2400" dirty="0"/>
              <a:t>,</a:t>
            </a:r>
            <a:endParaRPr lang="el-GR" altLang="el-GR" sz="2400" dirty="0" smtClean="0"/>
          </a:p>
          <a:p>
            <a:pPr eaLnBrk="1" hangingPunct="1">
              <a:lnSpc>
                <a:spcPct val="120000"/>
              </a:lnSpc>
              <a:spcBef>
                <a:spcPts val="1200"/>
              </a:spcBef>
              <a:buFont typeface="Arial" charset="0"/>
              <a:buChar char="•"/>
            </a:pPr>
            <a:r>
              <a:rPr lang="el-GR" altLang="el-GR" sz="2400" dirty="0" smtClean="0"/>
              <a:t>Επικέντρωση σε φρούτα, λαχανικά, δημητριακά και προϊόντα με μειωμένα λιπαρά</a:t>
            </a:r>
            <a:r>
              <a:rPr lang="el-GR" altLang="el-GR" sz="2400" dirty="0"/>
              <a:t>,</a:t>
            </a:r>
            <a:endParaRPr lang="el-GR" altLang="el-GR" sz="2400" dirty="0" smtClean="0"/>
          </a:p>
          <a:p>
            <a:pPr eaLnBrk="1" hangingPunct="1">
              <a:lnSpc>
                <a:spcPct val="120000"/>
              </a:lnSpc>
              <a:spcBef>
                <a:spcPts val="1200"/>
              </a:spcBef>
              <a:buFont typeface="Arial" charset="0"/>
              <a:buChar char="•"/>
            </a:pPr>
            <a:r>
              <a:rPr lang="el-GR" altLang="el-GR" sz="2400" dirty="0" smtClean="0"/>
              <a:t>Διατροφή πλούσια σε κάλιο και ασβέστιο, </a:t>
            </a:r>
          </a:p>
          <a:p>
            <a:pPr eaLnBrk="1" hangingPunct="1">
              <a:lnSpc>
                <a:spcPct val="120000"/>
              </a:lnSpc>
              <a:spcBef>
                <a:spcPts val="1200"/>
              </a:spcBef>
              <a:buFont typeface="Arial" charset="0"/>
              <a:buChar char="•"/>
            </a:pPr>
            <a:r>
              <a:rPr lang="el-GR" altLang="el-GR" sz="2400" dirty="0" smtClean="0"/>
              <a:t>Η μείωση του ολικού και του κορεσμένου λίπους θα μειώσει τη χοληστερόλη με θετικές επιδράσεις στη στεφανιαία νόσο.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4234688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a:xfrm>
            <a:off x="0" y="116632"/>
            <a:ext cx="9144000" cy="1080120"/>
          </a:xfrm>
        </p:spPr>
        <p:txBody>
          <a:bodyPr>
            <a:noAutofit/>
          </a:bodyPr>
          <a:lstStyle/>
          <a:p>
            <a:pPr eaLnBrk="1" fontAlgn="auto" hangingPunct="1">
              <a:spcAft>
                <a:spcPts val="0"/>
              </a:spcAft>
              <a:defRPr/>
            </a:pPr>
            <a:r>
              <a:rPr lang="el-GR" dirty="0" smtClean="0"/>
              <a:t>Κατηγορίες μετρήσεων αρτηριακής πίεσης*</a:t>
            </a:r>
          </a:p>
        </p:txBody>
      </p:sp>
      <p:sp>
        <p:nvSpPr>
          <p:cNvPr id="3" name="Θέση περιεχομένου 2"/>
          <p:cNvSpPr>
            <a:spLocks noGrp="1"/>
          </p:cNvSpPr>
          <p:nvPr>
            <p:ph idx="1"/>
          </p:nvPr>
        </p:nvSpPr>
        <p:spPr/>
        <p:txBody>
          <a:bodyPr rtlCol="0">
            <a:noAutofit/>
          </a:bodyPr>
          <a:lstStyle/>
          <a:p>
            <a:pPr marL="98425" indent="-9525" eaLnBrk="1" fontAlgn="auto" hangingPunct="1">
              <a:lnSpc>
                <a:spcPct val="120000"/>
              </a:lnSpc>
              <a:spcBef>
                <a:spcPts val="1200"/>
              </a:spcBef>
              <a:spcAft>
                <a:spcPts val="0"/>
              </a:spcAft>
              <a:buFont typeface="Arial" charset="0"/>
              <a:buNone/>
              <a:defRPr/>
            </a:pPr>
            <a:r>
              <a:rPr lang="el-GR" sz="2400" dirty="0" smtClean="0"/>
              <a:t>Οι μετρήσεις της αρτηριακής πίεσης κατηγοριοποιούνται σε τέσσερα στάδια:</a:t>
            </a:r>
          </a:p>
          <a:p>
            <a:pPr marL="360000" indent="-457200" eaLnBrk="1" fontAlgn="auto" hangingPunct="1">
              <a:lnSpc>
                <a:spcPct val="120000"/>
              </a:lnSpc>
              <a:spcBef>
                <a:spcPts val="1200"/>
              </a:spcBef>
              <a:spcAft>
                <a:spcPts val="0"/>
              </a:spcAft>
              <a:buFont typeface="Arial" pitchFamily="34" charset="0"/>
              <a:buChar char="•"/>
              <a:defRPr/>
            </a:pPr>
            <a:r>
              <a:rPr lang="el-GR" sz="2400" dirty="0" smtClean="0"/>
              <a:t>Φυσιολογική,</a:t>
            </a:r>
          </a:p>
          <a:p>
            <a:pPr marL="360000" indent="-457200" eaLnBrk="1" fontAlgn="auto" hangingPunct="1">
              <a:lnSpc>
                <a:spcPct val="120000"/>
              </a:lnSpc>
              <a:spcBef>
                <a:spcPts val="1200"/>
              </a:spcBef>
              <a:spcAft>
                <a:spcPts val="0"/>
              </a:spcAft>
              <a:buFont typeface="Arial" pitchFamily="34" charset="0"/>
              <a:buChar char="•"/>
              <a:defRPr/>
            </a:pPr>
            <a:r>
              <a:rPr lang="el-GR" sz="2400" dirty="0" smtClean="0"/>
              <a:t>Προϋπέρταση,</a:t>
            </a:r>
          </a:p>
          <a:p>
            <a:pPr marL="360000" indent="-457200" eaLnBrk="1" fontAlgn="auto" hangingPunct="1">
              <a:lnSpc>
                <a:spcPct val="120000"/>
              </a:lnSpc>
              <a:spcBef>
                <a:spcPts val="1200"/>
              </a:spcBef>
              <a:spcAft>
                <a:spcPts val="0"/>
              </a:spcAft>
              <a:buFont typeface="Arial" pitchFamily="34" charset="0"/>
              <a:buChar char="•"/>
              <a:defRPr/>
            </a:pPr>
            <a:r>
              <a:rPr lang="el-GR" sz="2400" dirty="0" smtClean="0"/>
              <a:t>Υπέρταση σταδίου 1,</a:t>
            </a:r>
          </a:p>
          <a:p>
            <a:pPr marL="360000" indent="-457200" eaLnBrk="1" fontAlgn="auto" hangingPunct="1">
              <a:lnSpc>
                <a:spcPct val="120000"/>
              </a:lnSpc>
              <a:spcBef>
                <a:spcPts val="1200"/>
              </a:spcBef>
              <a:spcAft>
                <a:spcPts val="0"/>
              </a:spcAft>
              <a:buFont typeface="Arial" pitchFamily="34" charset="0"/>
              <a:buChar char="•"/>
              <a:defRPr/>
            </a:pPr>
            <a:r>
              <a:rPr lang="el-GR" sz="2400" dirty="0" smtClean="0"/>
              <a:t>Υπέρταση σταδίου 2.</a:t>
            </a:r>
          </a:p>
        </p:txBody>
      </p:sp>
      <p:sp>
        <p:nvSpPr>
          <p:cNvPr id="15364" name="Ορθογώνιο 1"/>
          <p:cNvSpPr>
            <a:spLocks noChangeArrowheads="1"/>
          </p:cNvSpPr>
          <p:nvPr/>
        </p:nvSpPr>
        <p:spPr bwMode="auto">
          <a:xfrm>
            <a:off x="2411760" y="5808216"/>
            <a:ext cx="6618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altLang="el-GR" dirty="0">
                <a:solidFill>
                  <a:prstClr val="black"/>
                </a:solidFill>
                <a:latin typeface="Calibri"/>
              </a:rPr>
              <a:t>[</a:t>
            </a:r>
            <a:r>
              <a:rPr lang="el-GR" altLang="el-GR" dirty="0" smtClean="0">
                <a:solidFill>
                  <a:prstClr val="black"/>
                </a:solidFill>
                <a:latin typeface="Calibri"/>
              </a:rPr>
              <a:t>*</a:t>
            </a:r>
            <a:r>
              <a:rPr lang="el-GR" altLang="el-GR" dirty="0">
                <a:solidFill>
                  <a:prstClr val="black"/>
                </a:solidFill>
                <a:latin typeface="Calibri"/>
              </a:rPr>
              <a:t>Εθνικό Καρδιολογικό, Πνευμονικό και Αιματολογικό Ίδρυμα, </a:t>
            </a:r>
            <a:r>
              <a:rPr lang="el-GR" altLang="el-GR" dirty="0" smtClean="0">
                <a:solidFill>
                  <a:prstClr val="black"/>
                </a:solidFill>
                <a:latin typeface="Calibri"/>
              </a:rPr>
              <a:t>ΗΠΑ]</a:t>
            </a:r>
            <a:endParaRPr lang="el-GR" altLang="el-GR"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099401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Σχέδιο </a:t>
            </a:r>
            <a:r>
              <a:rPr lang="el-GR" dirty="0" smtClean="0"/>
              <a:t>διατροφής </a:t>
            </a:r>
            <a:r>
              <a:rPr lang="en-US" dirty="0"/>
              <a:t>DASH</a:t>
            </a:r>
            <a:endParaRPr lang="el-GR" dirty="0"/>
          </a:p>
        </p:txBody>
      </p:sp>
      <p:sp>
        <p:nvSpPr>
          <p:cNvPr id="3" name="Θέση περιεχομένου 2"/>
          <p:cNvSpPr>
            <a:spLocks noGrp="1"/>
          </p:cNvSpPr>
          <p:nvPr>
            <p:ph idx="1"/>
          </p:nvPr>
        </p:nvSpPr>
        <p:spPr>
          <a:xfrm>
            <a:off x="251520" y="1196752"/>
            <a:ext cx="8784976" cy="5544616"/>
          </a:xfrm>
        </p:spPr>
        <p:txBody>
          <a:bodyPr rtlCol="0">
            <a:noAutofit/>
          </a:bodyPr>
          <a:lstStyle/>
          <a:p>
            <a:pPr marL="274320" indent="-274320" eaLnBrk="1" fontAlgn="auto" hangingPunct="1">
              <a:spcBef>
                <a:spcPts val="1200"/>
              </a:spcBef>
              <a:spcAft>
                <a:spcPts val="0"/>
              </a:spcAft>
              <a:buFont typeface="Arial" pitchFamily="34" charset="0"/>
              <a:buChar char="•"/>
              <a:defRPr/>
            </a:pPr>
            <a:r>
              <a:rPr lang="el-GR" sz="2400" b="1" dirty="0" smtClean="0"/>
              <a:t>Σχέδιο </a:t>
            </a:r>
            <a:r>
              <a:rPr lang="en-US" sz="2400" b="1" dirty="0" smtClean="0"/>
              <a:t>dash </a:t>
            </a:r>
            <a:r>
              <a:rPr lang="el-GR" sz="2400" dirty="0" smtClean="0"/>
              <a:t>1 περιορίζει τον ασθενή στα 2400 </a:t>
            </a:r>
            <a:r>
              <a:rPr lang="en-US" sz="2400" dirty="0" smtClean="0"/>
              <a:t>mg</a:t>
            </a:r>
            <a:r>
              <a:rPr lang="el-GR" sz="2400" dirty="0" smtClean="0"/>
              <a:t> νατρίου την ημέρα, ενώ το σχέδιο 2 στα 1500 </a:t>
            </a:r>
            <a:r>
              <a:rPr lang="en-US" sz="2400" dirty="0" smtClean="0"/>
              <a:t>mg</a:t>
            </a:r>
            <a:r>
              <a:rPr lang="el-GR" sz="2400" dirty="0" smtClean="0"/>
              <a:t> την ημέρα</a:t>
            </a:r>
            <a:r>
              <a:rPr lang="el-GR" sz="2400" dirty="0"/>
              <a:t>,</a:t>
            </a:r>
            <a:endParaRPr lang="el-GR" sz="2400" dirty="0" smtClean="0"/>
          </a:p>
          <a:p>
            <a:pPr marL="274320" indent="-274320" eaLnBrk="1" fontAlgn="auto" hangingPunct="1">
              <a:spcBef>
                <a:spcPts val="1200"/>
              </a:spcBef>
              <a:spcAft>
                <a:spcPts val="0"/>
              </a:spcAft>
              <a:buFont typeface="Arial" pitchFamily="34" charset="0"/>
              <a:buChar char="•"/>
              <a:defRPr/>
            </a:pPr>
            <a:r>
              <a:rPr lang="el-GR" sz="2400" b="1" dirty="0" smtClean="0"/>
              <a:t>Αξιολόγηση σταδίου υπέρτασης </a:t>
            </a:r>
            <a:r>
              <a:rPr lang="el-GR" sz="2400" dirty="0" smtClean="0"/>
              <a:t>ώστε να προσδιοριστεί ο απαιτούμενος βαθμός περιορισμού του νατρίου</a:t>
            </a:r>
            <a:r>
              <a:rPr lang="el-GR" sz="2400" dirty="0"/>
              <a:t>,</a:t>
            </a:r>
            <a:endParaRPr lang="el-GR" sz="2400" dirty="0" smtClean="0"/>
          </a:p>
          <a:p>
            <a:pPr marL="274320" indent="-274320" eaLnBrk="1" fontAlgn="auto" hangingPunct="1">
              <a:spcBef>
                <a:spcPts val="1200"/>
              </a:spcBef>
              <a:spcAft>
                <a:spcPts val="0"/>
              </a:spcAft>
              <a:buFont typeface="Arial" pitchFamily="34" charset="0"/>
              <a:buChar char="•"/>
              <a:defRPr/>
            </a:pPr>
            <a:r>
              <a:rPr lang="el-GR" sz="2400" b="1" dirty="0" smtClean="0"/>
              <a:t>Δίαιτα πλούσια σε κάλιο </a:t>
            </a:r>
            <a:r>
              <a:rPr lang="el-GR" sz="2400" dirty="0" smtClean="0"/>
              <a:t>είναι ωφέλιμη διότι περιορίζεται το νάτριο (νατριουρητική επίδραση) και καταστέλλεται το σύστημα ρενίνης – αγγειοτενσίνης. </a:t>
            </a:r>
            <a:r>
              <a:rPr lang="el-GR" sz="2400" dirty="0"/>
              <a:t>Ενθαρρύνεται η αυξημένη πρόσληψη τροφών πλούσιων σε κάλιο διότι χαμηλό επίπεδο καλίου –ως παρενέργεια αντιυπερτασικών- σχετίζεται με αυξημένη πίεση αίματος </a:t>
            </a:r>
            <a:r>
              <a:rPr lang="el-GR" sz="2000" dirty="0"/>
              <a:t>(</a:t>
            </a:r>
            <a:r>
              <a:rPr lang="en-US" sz="2000" dirty="0"/>
              <a:t>Welton</a:t>
            </a:r>
            <a:r>
              <a:rPr lang="el-GR" sz="2000" dirty="0"/>
              <a:t>, 2003</a:t>
            </a:r>
            <a:r>
              <a:rPr lang="el-GR" sz="2000" dirty="0" smtClean="0"/>
              <a:t>),</a:t>
            </a:r>
            <a:endParaRPr lang="el-GR" sz="2000" dirty="0"/>
          </a:p>
          <a:p>
            <a:pPr marL="274320" indent="-274320" eaLnBrk="1" fontAlgn="auto" hangingPunct="1">
              <a:spcBef>
                <a:spcPts val="1200"/>
              </a:spcBef>
              <a:spcAft>
                <a:spcPts val="0"/>
              </a:spcAft>
              <a:buFont typeface="Arial" pitchFamily="34" charset="0"/>
              <a:buChar char="•"/>
              <a:defRPr/>
            </a:pPr>
            <a:r>
              <a:rPr lang="el-GR" sz="2400" b="1" dirty="0" smtClean="0"/>
              <a:t>Αποφυγή επεξεργασμένων τροφών </a:t>
            </a:r>
            <a:r>
              <a:rPr lang="el-GR" sz="2400" dirty="0" smtClean="0"/>
              <a:t>διότι έχουν χαμηλή περιεκτικότητα σε κάλιο και υψηλή σε νάτριο</a:t>
            </a:r>
            <a:r>
              <a:rPr lang="el-GR" sz="2400" dirty="0"/>
              <a:t>,</a:t>
            </a:r>
            <a:endParaRPr lang="el-GR" sz="2400" dirty="0" smtClean="0"/>
          </a:p>
          <a:p>
            <a:pPr marL="274320" indent="-274320" eaLnBrk="1" fontAlgn="auto" hangingPunct="1">
              <a:spcBef>
                <a:spcPts val="1200"/>
              </a:spcBef>
              <a:spcAft>
                <a:spcPts val="0"/>
              </a:spcAft>
              <a:buFont typeface="Arial" pitchFamily="34" charset="0"/>
              <a:buChar char="•"/>
              <a:defRPr/>
            </a:pPr>
            <a:r>
              <a:rPr lang="el-GR" sz="2400" b="1" dirty="0" smtClean="0"/>
              <a:t>Φυσικά προϊόντα: </a:t>
            </a:r>
            <a:r>
              <a:rPr lang="el-GR" sz="2400" dirty="0" smtClean="0"/>
              <a:t>τα καταλληλότερα τρόφιμα.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9991370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a:xfrm>
            <a:off x="0" y="116632"/>
            <a:ext cx="9144000" cy="1080120"/>
          </a:xfrm>
        </p:spPr>
        <p:txBody>
          <a:bodyPr>
            <a:noAutofit/>
          </a:bodyPr>
          <a:lstStyle/>
          <a:p>
            <a:pPr eaLnBrk="1" fontAlgn="auto" hangingPunct="1">
              <a:spcAft>
                <a:spcPts val="0"/>
              </a:spcAft>
              <a:defRPr/>
            </a:pPr>
            <a:r>
              <a:rPr lang="el-GR" dirty="0" smtClean="0"/>
              <a:t>Αλλαγές</a:t>
            </a:r>
            <a:r>
              <a:rPr lang="el-GR" b="1" dirty="0" smtClean="0"/>
              <a:t> στη διατροφή &amp; στον τρόπο ζωής</a:t>
            </a:r>
          </a:p>
        </p:txBody>
      </p:sp>
      <p:sp>
        <p:nvSpPr>
          <p:cNvPr id="3" name="Θέση περιεχομένου 2"/>
          <p:cNvSpPr>
            <a:spLocks noGrp="1"/>
          </p:cNvSpPr>
          <p:nvPr>
            <p:ph idx="1"/>
          </p:nvPr>
        </p:nvSpPr>
        <p:spPr>
          <a:xfrm>
            <a:off x="467544" y="1412776"/>
            <a:ext cx="8229600" cy="4896544"/>
          </a:xfrm>
        </p:spPr>
        <p:txBody>
          <a:bodyPr rtlCol="0">
            <a:normAutofit lnSpcReduction="10000"/>
          </a:bodyPr>
          <a:lstStyle/>
          <a:p>
            <a:pPr marL="274320" indent="-274320" eaLnBrk="1" fontAlgn="auto" hangingPunct="1">
              <a:lnSpc>
                <a:spcPct val="120000"/>
              </a:lnSpc>
              <a:spcBef>
                <a:spcPts val="1200"/>
              </a:spcBef>
              <a:spcAft>
                <a:spcPts val="0"/>
              </a:spcAft>
              <a:buFont typeface="Arial" pitchFamily="34" charset="0"/>
              <a:buChar char="•"/>
              <a:defRPr/>
            </a:pPr>
            <a:r>
              <a:rPr lang="el-GR" sz="2400" dirty="0" smtClean="0"/>
              <a:t>Διατροφή με χαμηλή περιεκτικότητα σε νάτριο (</a:t>
            </a:r>
            <a:r>
              <a:rPr lang="en-US" sz="2400" b="1" dirty="0" smtClean="0"/>
              <a:t>DASH</a:t>
            </a:r>
            <a:r>
              <a:rPr lang="el-GR" sz="2400" dirty="0" smtClean="0"/>
              <a:t>), </a:t>
            </a:r>
          </a:p>
          <a:p>
            <a:pPr marL="274320" indent="-274320" eaLnBrk="1" fontAlgn="auto" hangingPunct="1">
              <a:lnSpc>
                <a:spcPct val="120000"/>
              </a:lnSpc>
              <a:spcBef>
                <a:spcPts val="1200"/>
              </a:spcBef>
              <a:spcAft>
                <a:spcPts val="0"/>
              </a:spcAft>
              <a:buFont typeface="Arial" pitchFamily="34" charset="0"/>
              <a:buChar char="•"/>
              <a:defRPr/>
            </a:pPr>
            <a:r>
              <a:rPr lang="el-GR" sz="2400" dirty="0" smtClean="0"/>
              <a:t>Δίαιτα μειωμένων θερμίδων (για μείωση ΣΒ), ή δίαιτα για τον περιορισμό της χοληστερόλης,</a:t>
            </a:r>
          </a:p>
          <a:p>
            <a:pPr marL="274320" indent="-274320" eaLnBrk="1" fontAlgn="auto" hangingPunct="1">
              <a:lnSpc>
                <a:spcPct val="120000"/>
              </a:lnSpc>
              <a:spcBef>
                <a:spcPts val="1200"/>
              </a:spcBef>
              <a:spcAft>
                <a:spcPts val="0"/>
              </a:spcAft>
              <a:buFont typeface="Arial" pitchFamily="34" charset="0"/>
              <a:buChar char="•"/>
              <a:defRPr/>
            </a:pPr>
            <a:r>
              <a:rPr lang="el-GR" sz="2400" dirty="0" smtClean="0"/>
              <a:t>Περιορισμός στην πρόσληψη κορεσμένων λιπαρών, </a:t>
            </a:r>
          </a:p>
          <a:p>
            <a:pPr marL="274320" indent="-274320" eaLnBrk="1" fontAlgn="auto" hangingPunct="1">
              <a:lnSpc>
                <a:spcPct val="120000"/>
              </a:lnSpc>
              <a:spcBef>
                <a:spcPts val="1200"/>
              </a:spcBef>
              <a:spcAft>
                <a:spcPts val="0"/>
              </a:spcAft>
              <a:buFont typeface="Arial" pitchFamily="34" charset="0"/>
              <a:buChar char="•"/>
              <a:defRPr/>
            </a:pPr>
            <a:r>
              <a:rPr lang="el-GR" sz="2400" dirty="0" smtClean="0"/>
              <a:t>Περιορισμός στην κατανάλωση αλκοόλ,</a:t>
            </a:r>
          </a:p>
          <a:p>
            <a:pPr marL="274320" indent="-274320" eaLnBrk="1" fontAlgn="auto" hangingPunct="1">
              <a:lnSpc>
                <a:spcPct val="120000"/>
              </a:lnSpc>
              <a:spcBef>
                <a:spcPts val="1200"/>
              </a:spcBef>
              <a:spcAft>
                <a:spcPts val="0"/>
              </a:spcAft>
              <a:buFont typeface="Arial" pitchFamily="34" charset="0"/>
              <a:buChar char="•"/>
              <a:defRPr/>
            </a:pPr>
            <a:r>
              <a:rPr lang="el-GR" sz="2400" dirty="0" smtClean="0"/>
              <a:t>Διακοπή καπνίσματος.</a:t>
            </a:r>
          </a:p>
          <a:p>
            <a:pPr marL="0" indent="0" eaLnBrk="1" fontAlgn="auto" hangingPunct="1">
              <a:lnSpc>
                <a:spcPct val="120000"/>
              </a:lnSpc>
              <a:spcBef>
                <a:spcPts val="1200"/>
              </a:spcBef>
              <a:spcAft>
                <a:spcPts val="0"/>
              </a:spcAft>
              <a:buFont typeface="Arial" charset="0"/>
              <a:buNone/>
              <a:defRPr/>
            </a:pPr>
            <a:endParaRPr lang="el-GR" sz="2400" dirty="0" smtClean="0"/>
          </a:p>
          <a:p>
            <a:pPr marL="0" indent="0" eaLnBrk="1" fontAlgn="auto" hangingPunct="1">
              <a:lnSpc>
                <a:spcPct val="120000"/>
              </a:lnSpc>
              <a:spcBef>
                <a:spcPts val="1200"/>
              </a:spcBef>
              <a:spcAft>
                <a:spcPts val="0"/>
              </a:spcAft>
              <a:buFont typeface="Arial" charset="0"/>
              <a:buNone/>
              <a:defRPr/>
            </a:pPr>
            <a:r>
              <a:rPr lang="el-GR" sz="2400" dirty="0" smtClean="0"/>
              <a:t>Το διατροφικό σχέδιο </a:t>
            </a:r>
            <a:r>
              <a:rPr lang="en-US" sz="2400" dirty="0" smtClean="0"/>
              <a:t>DASH</a:t>
            </a:r>
            <a:r>
              <a:rPr lang="el-GR" sz="2400" dirty="0" smtClean="0"/>
              <a:t> θεωρείται ίσο με μια μονοθεραπεία (</a:t>
            </a:r>
            <a:r>
              <a:rPr lang="en-US" sz="2400" dirty="0" smtClean="0"/>
              <a:t>NHLBI</a:t>
            </a:r>
            <a:r>
              <a:rPr lang="el-GR" sz="2400" dirty="0" smtClean="0"/>
              <a:t>, 2003</a:t>
            </a:r>
            <a:r>
              <a:rPr lang="en-US" sz="2400" dirty="0" smtClean="0"/>
              <a:t>b</a:t>
            </a:r>
            <a:r>
              <a:rPr lang="el-GR" sz="2400"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811747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Άσκηση</a:t>
            </a:r>
          </a:p>
        </p:txBody>
      </p:sp>
      <p:sp>
        <p:nvSpPr>
          <p:cNvPr id="3" name="Θέση περιεχομένου 2"/>
          <p:cNvSpPr>
            <a:spLocks noGrp="1"/>
          </p:cNvSpPr>
          <p:nvPr>
            <p:ph idx="1"/>
          </p:nvPr>
        </p:nvSpPr>
        <p:spPr/>
        <p:txBody>
          <a:bodyPr rtlCol="0">
            <a:normAutofit/>
          </a:bodyPr>
          <a:lstStyle/>
          <a:p>
            <a:pPr marL="274320" indent="-274320" eaLnBrk="1" fontAlgn="auto" hangingPunct="1">
              <a:lnSpc>
                <a:spcPct val="120000"/>
              </a:lnSpc>
              <a:spcBef>
                <a:spcPts val="1200"/>
              </a:spcBef>
              <a:spcAft>
                <a:spcPts val="0"/>
              </a:spcAft>
              <a:buFont typeface="Arial" pitchFamily="34" charset="0"/>
              <a:buChar char="•"/>
              <a:defRPr/>
            </a:pPr>
            <a:r>
              <a:rPr lang="el-GR" sz="2400" b="1" dirty="0" smtClean="0"/>
              <a:t>Φυσικές δραστηριότητες </a:t>
            </a:r>
            <a:r>
              <a:rPr lang="el-GR" sz="2400" dirty="0" smtClean="0"/>
              <a:t>είναι απαραίτητες διότι βοηθούν την λειτουργία της καρδιάς: Μειώνουν την πίεση αίματος του ατόμου και αυξάνουν τις λιποπρωτεΐνες υψηλής πυκνότητας (</a:t>
            </a:r>
            <a:r>
              <a:rPr lang="en-US" sz="2400" dirty="0" smtClean="0"/>
              <a:t>HDL</a:t>
            </a:r>
            <a:r>
              <a:rPr lang="el-GR" sz="2400" dirty="0" smtClean="0"/>
              <a:t>),</a:t>
            </a:r>
          </a:p>
          <a:p>
            <a:pPr marL="274320" indent="-274320" eaLnBrk="1" fontAlgn="auto" hangingPunct="1">
              <a:lnSpc>
                <a:spcPct val="120000"/>
              </a:lnSpc>
              <a:spcBef>
                <a:spcPts val="1200"/>
              </a:spcBef>
              <a:spcAft>
                <a:spcPts val="0"/>
              </a:spcAft>
              <a:buFont typeface="Arial" pitchFamily="34" charset="0"/>
              <a:buChar char="•"/>
              <a:defRPr/>
            </a:pPr>
            <a:r>
              <a:rPr lang="el-GR" sz="2400" b="1" dirty="0" smtClean="0"/>
              <a:t>Οργανωμένο πρόγραμμα αεροβικής γυμναστικής</a:t>
            </a:r>
            <a:r>
              <a:rPr lang="el-GR" sz="2400" dirty="0" smtClean="0"/>
              <a:t>, εγκεκριμένο από επαγγελματία υγείας σε τακτική βάση για 30 με 45 λεπτά 3 με 5 φορές την εβδομάδα. Αρχίζει σταδιακά και διακόπτεται αν ο ασθενής εμφανίσει δυσκολία στην αναπνοή, λιποθυμικό επεισόδιο ή πόνο στο στήθος,</a:t>
            </a:r>
          </a:p>
          <a:p>
            <a:pPr marL="274320" indent="-274320" eaLnBrk="1" fontAlgn="auto" hangingPunct="1">
              <a:lnSpc>
                <a:spcPct val="120000"/>
              </a:lnSpc>
              <a:spcBef>
                <a:spcPts val="1200"/>
              </a:spcBef>
              <a:spcAft>
                <a:spcPts val="0"/>
              </a:spcAft>
              <a:buFont typeface="Arial" pitchFamily="34" charset="0"/>
              <a:buChar char="•"/>
              <a:defRPr/>
            </a:pPr>
            <a:r>
              <a:rPr lang="el-GR" sz="2400" dirty="0" smtClean="0"/>
              <a:t>Η άσκηση άρσης περιορισμένου βάρους μειώνει την ΑΠ.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992192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a:xfrm>
            <a:off x="467544" y="116632"/>
            <a:ext cx="8229600" cy="1152128"/>
          </a:xfrm>
        </p:spPr>
        <p:txBody>
          <a:bodyPr>
            <a:noAutofit/>
          </a:bodyPr>
          <a:lstStyle/>
          <a:p>
            <a:pPr eaLnBrk="1" fontAlgn="auto" hangingPunct="1">
              <a:spcAft>
                <a:spcPts val="0"/>
              </a:spcAft>
              <a:defRPr/>
            </a:pPr>
            <a:r>
              <a:rPr lang="el-GR" b="1" dirty="0" smtClean="0"/>
              <a:t>Έλεγχος σωματικού βάρους</a:t>
            </a:r>
            <a:br>
              <a:rPr lang="el-GR" b="1" dirty="0" smtClean="0"/>
            </a:br>
            <a:r>
              <a:rPr lang="el-GR" b="1" dirty="0" smtClean="0"/>
              <a:t>Δείκτης μάζας σώματος (ΔΜΣ)</a:t>
            </a:r>
          </a:p>
        </p:txBody>
      </p:sp>
      <p:sp>
        <p:nvSpPr>
          <p:cNvPr id="55299" name="Θέση περιεχομένου 2"/>
          <p:cNvSpPr>
            <a:spLocks noGrp="1"/>
          </p:cNvSpPr>
          <p:nvPr>
            <p:ph idx="1"/>
          </p:nvPr>
        </p:nvSpPr>
        <p:spPr>
          <a:xfrm>
            <a:off x="457200" y="1412776"/>
            <a:ext cx="8229600" cy="4824536"/>
          </a:xfrm>
        </p:spPr>
        <p:txBody>
          <a:bodyPr>
            <a:normAutofit/>
          </a:bodyPr>
          <a:lstStyle/>
          <a:p>
            <a:pPr marL="360000" indent="-360000" eaLnBrk="1" hangingPunct="1">
              <a:lnSpc>
                <a:spcPct val="120000"/>
              </a:lnSpc>
              <a:spcBef>
                <a:spcPts val="1200"/>
              </a:spcBef>
              <a:buFont typeface="Arial" charset="0"/>
              <a:buChar char="•"/>
            </a:pPr>
            <a:r>
              <a:rPr lang="el-GR" altLang="el-GR" sz="2400" dirty="0" smtClean="0"/>
              <a:t>Η παχυσαρκία στα προηγούμενα 20 χρόνια έχει φτάσει σε επίπεδα επιδημίας</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Ο ΔΜΣ είναι ένα πρότυπο μέτρησης για την έκφραση της σχέσης βάρους/ύψους (ΒΣ σε </a:t>
            </a:r>
            <a:r>
              <a:rPr lang="en-US" altLang="el-GR" sz="2400" dirty="0" smtClean="0"/>
              <a:t>kg</a:t>
            </a:r>
            <a:r>
              <a:rPr lang="el-GR" altLang="el-GR" sz="2400" dirty="0" smtClean="0"/>
              <a:t>/Ύψος²),</a:t>
            </a:r>
          </a:p>
          <a:p>
            <a:pPr marL="360000" indent="-360000" eaLnBrk="1" hangingPunct="1">
              <a:lnSpc>
                <a:spcPct val="120000"/>
              </a:lnSpc>
              <a:spcBef>
                <a:spcPts val="1200"/>
              </a:spcBef>
              <a:buFont typeface="Arial" charset="0"/>
              <a:buChar char="•"/>
            </a:pPr>
            <a:r>
              <a:rPr lang="el-GR" altLang="el-GR" sz="2400" dirty="0" smtClean="0"/>
              <a:t>Ένα άτομο με ΔΜΣ από 25 έως 29,9 θεωρείται υπέρβαρο και άτομα με ΔΜΣ 30 ή και πάνω θεωρείται παχύσαρκο</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b="1" dirty="0" smtClean="0"/>
              <a:t>Ένας ΔΜΣ 27 ή μεγαλύτερο σχετίζεται στενά με υψηλή πίεση αίματος.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4111867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normAutofit/>
          </a:bodyPr>
          <a:lstStyle/>
          <a:p>
            <a:pPr eaLnBrk="1" fontAlgn="auto" hangingPunct="1">
              <a:spcAft>
                <a:spcPts val="0"/>
              </a:spcAft>
              <a:defRPr/>
            </a:pPr>
            <a:r>
              <a:rPr lang="el-GR" sz="4000" b="1" dirty="0" smtClean="0"/>
              <a:t>Ανάγκη απώλειας </a:t>
            </a:r>
            <a:r>
              <a:rPr lang="el-GR" dirty="0"/>
              <a:t>σ</a:t>
            </a:r>
            <a:r>
              <a:rPr lang="el-GR" sz="4000" b="1" dirty="0" smtClean="0"/>
              <a:t>ωματικού </a:t>
            </a:r>
            <a:r>
              <a:rPr lang="el-GR" dirty="0"/>
              <a:t>β</a:t>
            </a:r>
            <a:r>
              <a:rPr lang="el-GR" sz="4000" b="1" dirty="0" smtClean="0"/>
              <a:t>άρους</a:t>
            </a:r>
            <a:endParaRPr lang="el-GR" sz="4000" dirty="0" smtClean="0"/>
          </a:p>
        </p:txBody>
      </p:sp>
      <p:sp>
        <p:nvSpPr>
          <p:cNvPr id="56323" name="Θέση περιεχομένου 2"/>
          <p:cNvSpPr>
            <a:spLocks noGrp="1"/>
          </p:cNvSpPr>
          <p:nvPr>
            <p:ph idx="1"/>
          </p:nvPr>
        </p:nvSpPr>
        <p:spPr/>
        <p:txBody>
          <a:bodyPr>
            <a:normAutofit/>
          </a:bodyPr>
          <a:lstStyle/>
          <a:p>
            <a:pPr marL="360000" indent="-360000" eaLnBrk="1" hangingPunct="1">
              <a:lnSpc>
                <a:spcPct val="120000"/>
              </a:lnSpc>
              <a:spcBef>
                <a:spcPts val="1200"/>
              </a:spcBef>
              <a:buFont typeface="Arial" charset="0"/>
              <a:buChar char="•"/>
            </a:pPr>
            <a:r>
              <a:rPr lang="el-GR" altLang="el-GR" sz="2400" dirty="0" smtClean="0"/>
              <a:t>Σε άτομα με ΣΒ 10% πάνω από το ιδανικό ή και περισσότερο, μια μείωση βάρους τουλάχιστον 5 κιλά θα μειώσει την πίεση αίματος</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Από τη μείωση του βάρους,  ενισχύεται η αποτελεσματικότητα των αντιϋπερτασικών φαρμάκων</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Κατά τη διάρκεια του αδυνατίσματος πρέπει να αξιολογείται τακτικά η πίεση του αίματος και τα φάρμακα να ρυθμίζονται κατάλληλα.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304779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Κατανάλωση </a:t>
            </a:r>
            <a:r>
              <a:rPr lang="el-GR" dirty="0" smtClean="0"/>
              <a:t>αλκοόλ</a:t>
            </a:r>
            <a:endParaRPr lang="el-GR" dirty="0"/>
          </a:p>
        </p:txBody>
      </p:sp>
      <p:sp>
        <p:nvSpPr>
          <p:cNvPr id="3" name="Θέση περιεχομένου 2"/>
          <p:cNvSpPr>
            <a:spLocks noGrp="1"/>
          </p:cNvSpPr>
          <p:nvPr>
            <p:ph idx="1"/>
          </p:nvPr>
        </p:nvSpPr>
        <p:spPr>
          <a:xfrm>
            <a:off x="287016" y="1124744"/>
            <a:ext cx="8856984" cy="5616624"/>
          </a:xfrm>
        </p:spPr>
        <p:txBody>
          <a:bodyPr rtlCol="0">
            <a:noAutofit/>
          </a:bodyPr>
          <a:lstStyle/>
          <a:p>
            <a:pPr marL="0" indent="0" eaLnBrk="1" fontAlgn="auto" hangingPunct="1">
              <a:spcBef>
                <a:spcPts val="1200"/>
              </a:spcBef>
              <a:spcAft>
                <a:spcPts val="0"/>
              </a:spcAft>
              <a:buFont typeface="Arial" charset="0"/>
              <a:buNone/>
              <a:defRPr/>
            </a:pPr>
            <a:r>
              <a:rPr lang="el-GR" sz="2400" b="1" dirty="0" smtClean="0"/>
              <a:t>Ερευνητικά δεδομένα</a:t>
            </a:r>
          </a:p>
          <a:p>
            <a:pPr marL="274320" indent="-274320" eaLnBrk="1" fontAlgn="auto" hangingPunct="1">
              <a:spcBef>
                <a:spcPts val="1200"/>
              </a:spcBef>
              <a:spcAft>
                <a:spcPts val="0"/>
              </a:spcAft>
              <a:buFont typeface="Arial" pitchFamily="34" charset="0"/>
              <a:buChar char="•"/>
              <a:defRPr/>
            </a:pPr>
            <a:r>
              <a:rPr lang="el-GR" sz="2400" dirty="0" smtClean="0"/>
              <a:t>Συχνή κατανάλωση τριών ή περισσότερων ποτών την ημέρα αυξάνει τον κίνδυνο για υπέρταση</a:t>
            </a:r>
            <a:r>
              <a:rPr lang="el-GR" sz="2400" dirty="0"/>
              <a:t>,</a:t>
            </a:r>
            <a:endParaRPr lang="el-GR" sz="2400" dirty="0" smtClean="0"/>
          </a:p>
          <a:p>
            <a:pPr marL="274320" indent="-274320" eaLnBrk="1" fontAlgn="auto" hangingPunct="1">
              <a:spcBef>
                <a:spcPts val="1200"/>
              </a:spcBef>
              <a:spcAft>
                <a:spcPts val="0"/>
              </a:spcAft>
              <a:buFont typeface="Arial" pitchFamily="34" charset="0"/>
              <a:buChar char="•"/>
              <a:defRPr/>
            </a:pPr>
            <a:r>
              <a:rPr lang="el-GR" sz="2400" dirty="0" smtClean="0"/>
              <a:t>Το αλκοόλ επηρεάζει περισσότερο τη συστολική αρτηριακή πίεση,</a:t>
            </a:r>
          </a:p>
          <a:p>
            <a:pPr marL="274320" indent="-274320" eaLnBrk="1" fontAlgn="auto" hangingPunct="1">
              <a:spcBef>
                <a:spcPts val="1200"/>
              </a:spcBef>
              <a:spcAft>
                <a:spcPts val="0"/>
              </a:spcAft>
              <a:buFont typeface="Arial" pitchFamily="34" charset="0"/>
              <a:buChar char="•"/>
              <a:defRPr/>
            </a:pPr>
            <a:r>
              <a:rPr lang="el-GR" sz="2400" dirty="0" smtClean="0"/>
              <a:t>Ο ακριβής μηχανισμός μέσω του οποίου ασκείται επίδραση στην πίεση αίματος δεν είναι σαφής,</a:t>
            </a:r>
          </a:p>
          <a:p>
            <a:pPr marL="274320" indent="-274320" eaLnBrk="1" fontAlgn="auto" hangingPunct="1">
              <a:spcBef>
                <a:spcPts val="1200"/>
              </a:spcBef>
              <a:spcAft>
                <a:spcPts val="0"/>
              </a:spcAft>
              <a:buFont typeface="Arial" pitchFamily="34" charset="0"/>
              <a:buChar char="•"/>
              <a:defRPr/>
            </a:pPr>
            <a:r>
              <a:rPr lang="el-GR" sz="2400" dirty="0" smtClean="0"/>
              <a:t>Όταν η κατανάλωση αλκοόλ διακοπεί τότε η αυξημένη ΑΠ ίσως βελτιωθεί και  επιστρέψει στα φυσιολογικά επίπεδα</a:t>
            </a:r>
            <a:r>
              <a:rPr lang="el-GR" sz="2400" dirty="0"/>
              <a:t>,</a:t>
            </a:r>
            <a:endParaRPr lang="el-GR" sz="2400" dirty="0" smtClean="0"/>
          </a:p>
          <a:p>
            <a:pPr marL="274320" indent="-274320" eaLnBrk="1" fontAlgn="auto" hangingPunct="1">
              <a:spcBef>
                <a:spcPts val="1200"/>
              </a:spcBef>
              <a:spcAft>
                <a:spcPts val="0"/>
              </a:spcAft>
              <a:buFont typeface="Arial" pitchFamily="34" charset="0"/>
              <a:buChar char="•"/>
              <a:defRPr/>
            </a:pPr>
            <a:r>
              <a:rPr lang="el-GR" sz="2400" dirty="0" smtClean="0"/>
              <a:t>Οι ασθενείς υποτιμούν την ποσότητα αλκοόλ που καταναλώνουν,</a:t>
            </a:r>
          </a:p>
          <a:p>
            <a:pPr marL="274320" indent="-274320" eaLnBrk="1" fontAlgn="auto" hangingPunct="1">
              <a:spcBef>
                <a:spcPts val="1200"/>
              </a:spcBef>
              <a:spcAft>
                <a:spcPts val="0"/>
              </a:spcAft>
              <a:buFont typeface="Arial" pitchFamily="34" charset="0"/>
              <a:buChar char="•"/>
              <a:defRPr/>
            </a:pPr>
            <a:r>
              <a:rPr lang="el-GR" sz="2400" dirty="0" smtClean="0"/>
              <a:t>Ο νοσηλευτής πρέπει να είναι υποψιασμένος ότι η ποσότητα μπορεί να είναι μεγαλύτερη και να προσαρμόσει τη διδασκαλία στην πιθανότητα για μεγαλύτερη κατανάλωση.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851905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Τίτλος 1"/>
          <p:cNvSpPr>
            <a:spLocks noGrp="1"/>
          </p:cNvSpPr>
          <p:nvPr>
            <p:ph type="title"/>
          </p:nvPr>
        </p:nvSpPr>
        <p:spPr>
          <a:xfrm>
            <a:off x="395536" y="1700808"/>
            <a:ext cx="8229600" cy="908720"/>
          </a:xfrm>
        </p:spPr>
        <p:txBody>
          <a:bodyPr>
            <a:normAutofit/>
          </a:bodyPr>
          <a:lstStyle/>
          <a:p>
            <a:pPr eaLnBrk="1" hangingPunct="1"/>
            <a:r>
              <a:rPr lang="el-GR" altLang="el-GR" dirty="0" smtClean="0"/>
              <a:t>Φαρμακολογία</a:t>
            </a:r>
          </a:p>
        </p:txBody>
      </p:sp>
      <p:sp>
        <p:nvSpPr>
          <p:cNvPr id="3" name="Θέση περιεχομένου 2"/>
          <p:cNvSpPr>
            <a:spLocks noGrp="1"/>
          </p:cNvSpPr>
          <p:nvPr>
            <p:ph idx="1"/>
          </p:nvPr>
        </p:nvSpPr>
        <p:spPr>
          <a:xfrm>
            <a:off x="467544" y="2564904"/>
            <a:ext cx="8229600" cy="936104"/>
          </a:xfrm>
        </p:spPr>
        <p:txBody>
          <a:bodyPr rtlCol="0">
            <a:normAutofit/>
          </a:bodyPr>
          <a:lstStyle/>
          <a:p>
            <a:pPr marL="0" indent="0" algn="ctr" eaLnBrk="1" fontAlgn="auto" hangingPunct="1">
              <a:spcAft>
                <a:spcPts val="0"/>
              </a:spcAft>
              <a:buFont typeface="Wingdings 2"/>
              <a:buNone/>
              <a:defRPr/>
            </a:pPr>
            <a:r>
              <a:rPr lang="el-GR" sz="2400" dirty="0" smtClean="0"/>
              <a:t>Φαρμακευτικά Σκευάσματα </a:t>
            </a:r>
            <a:r>
              <a:rPr lang="el-GR" sz="2400" dirty="0"/>
              <a:t>που Χορηγουνται για τη Θεραπεια της </a:t>
            </a:r>
            <a:r>
              <a:rPr lang="el-GR" sz="2400" dirty="0" smtClean="0"/>
              <a:t>Υπέρτασης.</a:t>
            </a:r>
          </a:p>
        </p:txBody>
      </p:sp>
      <p:sp>
        <p:nvSpPr>
          <p:cNvPr id="58372" name="Ορθογώνιο 1"/>
          <p:cNvSpPr>
            <a:spLocks noChangeArrowheads="1"/>
          </p:cNvSpPr>
          <p:nvPr/>
        </p:nvSpPr>
        <p:spPr bwMode="auto">
          <a:xfrm>
            <a:off x="25220" y="5534561"/>
            <a:ext cx="54108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altLang="el-GR" sz="1600" dirty="0">
                <a:solidFill>
                  <a:prstClr val="black"/>
                </a:solidFill>
              </a:rPr>
              <a:t>Πηγές</a:t>
            </a:r>
            <a:r>
              <a:rPr lang="en-GB" altLang="el-GR" sz="1600" dirty="0">
                <a:solidFill>
                  <a:prstClr val="black"/>
                </a:solidFill>
              </a:rPr>
              <a:t>: </a:t>
            </a:r>
            <a:r>
              <a:rPr lang="en-US" altLang="el-GR" sz="1600" dirty="0">
                <a:solidFill>
                  <a:prstClr val="black"/>
                </a:solidFill>
              </a:rPr>
              <a:t>Deglin, J.H., &amp; Vallerand, A.H. (2005). </a:t>
            </a:r>
            <a:r>
              <a:rPr lang="el-GR" altLang="el-GR" sz="1600" dirty="0">
                <a:solidFill>
                  <a:prstClr val="black"/>
                </a:solidFill>
              </a:rPr>
              <a:t>Ο φαρμακευτικός οδηγός του </a:t>
            </a:r>
            <a:r>
              <a:rPr lang="en-US" altLang="el-GR" sz="1600" dirty="0">
                <a:solidFill>
                  <a:prstClr val="black"/>
                </a:solidFill>
              </a:rPr>
              <a:t>Davi</a:t>
            </a:r>
            <a:r>
              <a:rPr lang="el-GR" altLang="el-GR" sz="1600" dirty="0">
                <a:solidFill>
                  <a:prstClr val="black"/>
                </a:solidFill>
              </a:rPr>
              <a:t> για τους νοσηλευτές (10</a:t>
            </a:r>
            <a:r>
              <a:rPr lang="en-US" altLang="el-GR" sz="1600" baseline="30000" dirty="0">
                <a:solidFill>
                  <a:prstClr val="black"/>
                </a:solidFill>
              </a:rPr>
              <a:t>th</a:t>
            </a:r>
            <a:r>
              <a:rPr lang="en-US" altLang="el-GR" sz="1600" dirty="0">
                <a:solidFill>
                  <a:prstClr val="black"/>
                </a:solidFill>
              </a:rPr>
              <a:t> ed</a:t>
            </a:r>
            <a:r>
              <a:rPr lang="el-GR" altLang="el-GR" sz="1600" dirty="0">
                <a:solidFill>
                  <a:prstClr val="black"/>
                </a:solidFill>
              </a:rPr>
              <a:t>.) </a:t>
            </a:r>
            <a:r>
              <a:rPr lang="en-US" altLang="el-GR" sz="1600" dirty="0">
                <a:solidFill>
                  <a:prstClr val="black"/>
                </a:solidFill>
              </a:rPr>
              <a:t>Philadelphia: F.A. Davis Company; Rankin-Box, D. (2001). </a:t>
            </a:r>
            <a:r>
              <a:rPr lang="el-GR" altLang="el-GR" sz="1600" dirty="0">
                <a:solidFill>
                  <a:prstClr val="black"/>
                </a:solidFill>
              </a:rPr>
              <a:t>Το εγχειρίδιο των Νοσηλευτών για Συμπληρωματικές Θεραπείες (2</a:t>
            </a:r>
            <a:r>
              <a:rPr lang="en-US" altLang="el-GR" sz="1600" baseline="30000" dirty="0">
                <a:solidFill>
                  <a:prstClr val="black"/>
                </a:solidFill>
              </a:rPr>
              <a:t>nd</a:t>
            </a:r>
            <a:r>
              <a:rPr lang="en-US" altLang="el-GR" sz="1600" dirty="0">
                <a:solidFill>
                  <a:prstClr val="black"/>
                </a:solidFill>
              </a:rPr>
              <a:t> ed</a:t>
            </a:r>
            <a:r>
              <a:rPr lang="el-GR" altLang="el-GR" sz="1600" dirty="0">
                <a:solidFill>
                  <a:prstClr val="black"/>
                </a:solidFill>
              </a:rPr>
              <a:t>.) </a:t>
            </a:r>
            <a:r>
              <a:rPr lang="en-US" altLang="el-GR" sz="1600" dirty="0">
                <a:solidFill>
                  <a:prstClr val="black"/>
                </a:solidFill>
              </a:rPr>
              <a:t>London</a:t>
            </a:r>
            <a:r>
              <a:rPr lang="el-GR" altLang="el-GR" sz="1600" dirty="0">
                <a:solidFill>
                  <a:prstClr val="black"/>
                </a:solidFill>
              </a:rPr>
              <a:t>: </a:t>
            </a:r>
            <a:r>
              <a:rPr lang="en-US" altLang="el-GR" sz="1600" dirty="0">
                <a:solidFill>
                  <a:prstClr val="black"/>
                </a:solidFill>
              </a:rPr>
              <a:t>Bailliere Tindall</a:t>
            </a:r>
            <a:r>
              <a:rPr lang="el-GR" altLang="el-GR" sz="1600" dirty="0">
                <a:solidFill>
                  <a:prstClr val="black"/>
                </a:solidFill>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260788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
        <p:nvSpPr>
          <p:cNvPr id="4" name="Τίτλος 3"/>
          <p:cNvSpPr>
            <a:spLocks noGrp="1"/>
          </p:cNvSpPr>
          <p:nvPr>
            <p:ph type="title"/>
          </p:nvPr>
        </p:nvSpPr>
        <p:spPr>
          <a:xfrm>
            <a:off x="0" y="116632"/>
            <a:ext cx="9144000" cy="1080120"/>
          </a:xfrm>
        </p:spPr>
        <p:txBody>
          <a:bodyPr>
            <a:noAutofit/>
          </a:bodyPr>
          <a:lstStyle/>
          <a:p>
            <a:r>
              <a:rPr lang="el-GR" dirty="0"/>
              <a:t>Κατηγορία </a:t>
            </a:r>
            <a:r>
              <a:rPr lang="el-GR" dirty="0" smtClean="0"/>
              <a:t>φαρμάκων </a:t>
            </a:r>
            <a:r>
              <a:rPr lang="el-GR" dirty="0"/>
              <a:t>που </a:t>
            </a:r>
            <a:r>
              <a:rPr lang="el-GR" dirty="0" smtClean="0"/>
              <a:t>χορηγούνται </a:t>
            </a:r>
            <a:r>
              <a:rPr lang="el-GR" dirty="0"/>
              <a:t>για τη </a:t>
            </a:r>
            <a:r>
              <a:rPr lang="el-GR" dirty="0" smtClean="0"/>
              <a:t>θεραπεία </a:t>
            </a:r>
            <a:r>
              <a:rPr lang="el-GR" dirty="0"/>
              <a:t>της υ</a:t>
            </a:r>
            <a:r>
              <a:rPr lang="el-GR" dirty="0" smtClean="0"/>
              <a:t>πέρτασης </a:t>
            </a:r>
            <a:r>
              <a:rPr lang="el-GR" sz="3200" b="0" dirty="0" smtClean="0"/>
              <a:t>(1 από 2)</a:t>
            </a:r>
            <a:endParaRPr lang="el-GR" sz="3200" b="0" dirty="0"/>
          </a:p>
        </p:txBody>
      </p:sp>
      <p:sp>
        <p:nvSpPr>
          <p:cNvPr id="6" name="Θέση περιεχομένου 6"/>
          <p:cNvSpPr>
            <a:spLocks noGrp="1"/>
          </p:cNvSpPr>
          <p:nvPr>
            <p:ph idx="1"/>
          </p:nvPr>
        </p:nvSpPr>
        <p:spPr>
          <a:xfrm>
            <a:off x="179512" y="1628800"/>
            <a:ext cx="8748464" cy="5040560"/>
          </a:xfrm>
          <a:ln>
            <a:miter lim="800000"/>
            <a:headEnd/>
            <a:tailEnd/>
          </a:ln>
          <a:extLst/>
        </p:spPr>
        <p:txBody>
          <a:bodyPr numCol="2" rtlCol="0">
            <a:noAutofit/>
          </a:bodyPr>
          <a:lstStyle/>
          <a:p>
            <a:pPr marL="0" lvl="0" indent="0">
              <a:lnSpc>
                <a:spcPct val="120000"/>
              </a:lnSpc>
              <a:spcBef>
                <a:spcPts val="1200"/>
              </a:spcBef>
              <a:buNone/>
              <a:defRPr/>
            </a:pPr>
            <a:r>
              <a:rPr lang="el-GR" sz="2400" b="1" dirty="0" smtClean="0">
                <a:solidFill>
                  <a:prstClr val="black"/>
                </a:solidFill>
              </a:rPr>
              <a:t>Θειαζιδικά </a:t>
            </a:r>
            <a:r>
              <a:rPr lang="el-GR" sz="2400" b="1" dirty="0">
                <a:solidFill>
                  <a:prstClr val="black"/>
                </a:solidFill>
              </a:rPr>
              <a:t>διουρητικά:</a:t>
            </a:r>
          </a:p>
          <a:p>
            <a:pPr marL="274320" lvl="0" indent="-274320">
              <a:lnSpc>
                <a:spcPct val="120000"/>
              </a:lnSpc>
              <a:spcBef>
                <a:spcPts val="1200"/>
              </a:spcBef>
              <a:defRPr/>
            </a:pPr>
            <a:r>
              <a:rPr lang="el-GR" sz="2400" dirty="0" smtClean="0">
                <a:solidFill>
                  <a:prstClr val="black"/>
                </a:solidFill>
              </a:rPr>
              <a:t>Χλωροθειαζίδη,</a:t>
            </a:r>
            <a:endParaRPr lang="el-GR" sz="2400" dirty="0">
              <a:solidFill>
                <a:prstClr val="black"/>
              </a:solidFill>
            </a:endParaRPr>
          </a:p>
          <a:p>
            <a:pPr marL="274320" lvl="0" indent="-274320">
              <a:lnSpc>
                <a:spcPct val="120000"/>
              </a:lnSpc>
              <a:spcBef>
                <a:spcPts val="1200"/>
              </a:spcBef>
              <a:defRPr/>
            </a:pPr>
            <a:r>
              <a:rPr lang="el-GR" sz="2400" dirty="0">
                <a:solidFill>
                  <a:prstClr val="black"/>
                </a:solidFill>
              </a:rPr>
              <a:t>Υδροχλωροθειαζίδη (</a:t>
            </a:r>
            <a:r>
              <a:rPr lang="en-US" sz="2400" dirty="0">
                <a:solidFill>
                  <a:prstClr val="black"/>
                </a:solidFill>
              </a:rPr>
              <a:t>Moduretic</a:t>
            </a:r>
            <a:r>
              <a:rPr lang="en-US" sz="2400" dirty="0" smtClean="0">
                <a:solidFill>
                  <a:prstClr val="black"/>
                </a:solidFill>
              </a:rPr>
              <a:t>)</a:t>
            </a:r>
            <a:r>
              <a:rPr lang="el-GR" sz="2400" dirty="0" smtClean="0">
                <a:solidFill>
                  <a:prstClr val="black"/>
                </a:solidFill>
              </a:rPr>
              <a:t>.</a:t>
            </a:r>
            <a:endParaRPr lang="el-GR" sz="2400" dirty="0">
              <a:solidFill>
                <a:prstClr val="black"/>
              </a:solidFill>
            </a:endParaRPr>
          </a:p>
          <a:p>
            <a:pPr marL="0" lvl="0" indent="0">
              <a:lnSpc>
                <a:spcPct val="120000"/>
              </a:lnSpc>
              <a:spcBef>
                <a:spcPts val="1200"/>
              </a:spcBef>
              <a:buNone/>
              <a:defRPr/>
            </a:pPr>
            <a:r>
              <a:rPr lang="el-GR" sz="2400" b="1" dirty="0">
                <a:solidFill>
                  <a:prstClr val="black"/>
                </a:solidFill>
              </a:rPr>
              <a:t>Καλιοσυντηρητικά διουρητικά:</a:t>
            </a:r>
          </a:p>
          <a:p>
            <a:pPr marL="274320" lvl="0" indent="-274320">
              <a:lnSpc>
                <a:spcPct val="120000"/>
              </a:lnSpc>
              <a:spcBef>
                <a:spcPts val="1200"/>
              </a:spcBef>
              <a:defRPr/>
            </a:pPr>
            <a:r>
              <a:rPr lang="el-GR" sz="2400" dirty="0">
                <a:solidFill>
                  <a:prstClr val="black"/>
                </a:solidFill>
              </a:rPr>
              <a:t>Σπιρονολακτόνη</a:t>
            </a:r>
            <a:r>
              <a:rPr lang="en-US" sz="2400" dirty="0">
                <a:solidFill>
                  <a:prstClr val="black"/>
                </a:solidFill>
              </a:rPr>
              <a:t> (Aldactone/</a:t>
            </a:r>
            <a:r>
              <a:rPr lang="el-GR" sz="2400" dirty="0">
                <a:solidFill>
                  <a:prstClr val="black"/>
                </a:solidFill>
              </a:rPr>
              <a:t>ανταγωνιστής αλδοστερόνης</a:t>
            </a:r>
            <a:r>
              <a:rPr lang="el-GR" sz="2400" dirty="0" smtClean="0">
                <a:solidFill>
                  <a:prstClr val="black"/>
                </a:solidFill>
              </a:rPr>
              <a:t>),</a:t>
            </a:r>
            <a:endParaRPr lang="el-GR" sz="2400" dirty="0">
              <a:solidFill>
                <a:prstClr val="black"/>
              </a:solidFill>
            </a:endParaRPr>
          </a:p>
          <a:p>
            <a:pPr marL="274320" lvl="0" indent="-274320">
              <a:lnSpc>
                <a:spcPct val="120000"/>
              </a:lnSpc>
              <a:spcBef>
                <a:spcPts val="1200"/>
              </a:spcBef>
              <a:defRPr/>
            </a:pPr>
            <a:r>
              <a:rPr lang="el-GR" sz="2400" dirty="0" smtClean="0">
                <a:solidFill>
                  <a:prstClr val="black"/>
                </a:solidFill>
              </a:rPr>
              <a:t>Τριαμτερίνη.</a:t>
            </a:r>
            <a:endParaRPr lang="el-GR" sz="2400" dirty="0">
              <a:solidFill>
                <a:prstClr val="black"/>
              </a:solidFill>
            </a:endParaRPr>
          </a:p>
          <a:p>
            <a:pPr marL="0" lvl="0" indent="0">
              <a:lnSpc>
                <a:spcPct val="120000"/>
              </a:lnSpc>
              <a:spcBef>
                <a:spcPts val="1200"/>
              </a:spcBef>
              <a:buNone/>
              <a:defRPr/>
            </a:pPr>
            <a:r>
              <a:rPr lang="el-GR" sz="2400" b="1" dirty="0">
                <a:solidFill>
                  <a:prstClr val="black"/>
                </a:solidFill>
              </a:rPr>
              <a:t>Βήτα αδρενεργικοί αποκλειστές:</a:t>
            </a:r>
          </a:p>
          <a:p>
            <a:pPr marL="274320" lvl="0" indent="-274320">
              <a:lnSpc>
                <a:spcPct val="120000"/>
              </a:lnSpc>
              <a:spcBef>
                <a:spcPts val="1200"/>
              </a:spcBef>
              <a:defRPr/>
            </a:pPr>
            <a:r>
              <a:rPr lang="el-GR" sz="2400" dirty="0" smtClean="0">
                <a:solidFill>
                  <a:prstClr val="black"/>
                </a:solidFill>
              </a:rPr>
              <a:t>Προπανολόλη</a:t>
            </a:r>
            <a:r>
              <a:rPr lang="el-GR" sz="2400" dirty="0">
                <a:solidFill>
                  <a:prstClr val="black"/>
                </a:solidFill>
              </a:rPr>
              <a:t>,</a:t>
            </a:r>
          </a:p>
          <a:p>
            <a:pPr marL="274320" lvl="0" indent="-274320">
              <a:lnSpc>
                <a:spcPct val="120000"/>
              </a:lnSpc>
              <a:spcBef>
                <a:spcPts val="1200"/>
              </a:spcBef>
              <a:defRPr/>
            </a:pPr>
            <a:r>
              <a:rPr lang="el-GR" sz="2400" dirty="0" smtClean="0">
                <a:solidFill>
                  <a:prstClr val="black"/>
                </a:solidFill>
              </a:rPr>
              <a:t>Ατενολόλη,</a:t>
            </a:r>
            <a:endParaRPr lang="el-GR" sz="2400" dirty="0">
              <a:solidFill>
                <a:prstClr val="black"/>
              </a:solidFill>
            </a:endParaRPr>
          </a:p>
          <a:p>
            <a:pPr marL="274320" lvl="0" indent="-274320">
              <a:lnSpc>
                <a:spcPct val="120000"/>
              </a:lnSpc>
              <a:spcBef>
                <a:spcPts val="1200"/>
              </a:spcBef>
              <a:defRPr/>
            </a:pPr>
            <a:r>
              <a:rPr lang="el-GR" sz="2400" dirty="0" smtClean="0">
                <a:solidFill>
                  <a:prstClr val="black"/>
                </a:solidFill>
              </a:rPr>
              <a:t>Ναδολόλη.</a:t>
            </a:r>
            <a:endParaRPr lang="el-GR" sz="2400" b="1" dirty="0">
              <a:solidFill>
                <a:prstClr val="black"/>
              </a:solidFill>
            </a:endParaRPr>
          </a:p>
          <a:p>
            <a:pPr marL="0" lvl="0" indent="0">
              <a:lnSpc>
                <a:spcPct val="120000"/>
              </a:lnSpc>
              <a:spcBef>
                <a:spcPts val="1200"/>
              </a:spcBef>
              <a:buNone/>
              <a:defRPr/>
            </a:pPr>
            <a:r>
              <a:rPr lang="el-GR" sz="2400" b="1" dirty="0">
                <a:solidFill>
                  <a:prstClr val="black"/>
                </a:solidFill>
              </a:rPr>
              <a:t>Αποκλειστές διαύλων ασβεστίου:</a:t>
            </a:r>
          </a:p>
          <a:p>
            <a:pPr marL="274320" lvl="0" indent="-274320">
              <a:lnSpc>
                <a:spcPct val="120000"/>
              </a:lnSpc>
              <a:spcBef>
                <a:spcPts val="1200"/>
              </a:spcBef>
              <a:defRPr/>
            </a:pPr>
            <a:r>
              <a:rPr lang="el-GR" sz="2400" dirty="0">
                <a:solidFill>
                  <a:prstClr val="black"/>
                </a:solidFill>
              </a:rPr>
              <a:t>Υδροχλωρική </a:t>
            </a:r>
            <a:r>
              <a:rPr lang="el-GR" sz="2400" dirty="0" smtClean="0">
                <a:solidFill>
                  <a:prstClr val="black"/>
                </a:solidFill>
              </a:rPr>
              <a:t>διλτιαζέμη,</a:t>
            </a:r>
            <a:endParaRPr lang="el-GR" sz="2400" dirty="0">
              <a:solidFill>
                <a:prstClr val="black"/>
              </a:solidFill>
            </a:endParaRPr>
          </a:p>
          <a:p>
            <a:pPr marL="274320" lvl="0" indent="-274320">
              <a:lnSpc>
                <a:spcPct val="120000"/>
              </a:lnSpc>
              <a:spcBef>
                <a:spcPts val="1200"/>
              </a:spcBef>
              <a:defRPr/>
            </a:pPr>
            <a:r>
              <a:rPr lang="el-GR" sz="2400" dirty="0" smtClean="0">
                <a:solidFill>
                  <a:prstClr val="black"/>
                </a:solidFill>
              </a:rPr>
              <a:t>Νιφεδιπίνη,</a:t>
            </a:r>
            <a:endParaRPr lang="el-GR" sz="2400" dirty="0">
              <a:solidFill>
                <a:prstClr val="black"/>
              </a:solidFill>
            </a:endParaRPr>
          </a:p>
          <a:p>
            <a:pPr marL="274320" lvl="0" indent="-274320">
              <a:lnSpc>
                <a:spcPct val="120000"/>
              </a:lnSpc>
              <a:spcBef>
                <a:spcPts val="1200"/>
              </a:spcBef>
              <a:defRPr/>
            </a:pPr>
            <a:r>
              <a:rPr lang="el-GR" sz="2400" dirty="0" smtClean="0">
                <a:solidFill>
                  <a:prstClr val="black"/>
                </a:solidFill>
              </a:rPr>
              <a:t>Βεραπαμίλη.</a:t>
            </a:r>
            <a:endParaRPr lang="el-GR" sz="2400" dirty="0">
              <a:solidFill>
                <a:prstClr val="black"/>
              </a:solidFill>
            </a:endParaRPr>
          </a:p>
          <a:p>
            <a:pPr marL="288000" indent="-288000" eaLnBrk="1" fontAlgn="auto" hangingPunct="1">
              <a:lnSpc>
                <a:spcPct val="120000"/>
              </a:lnSpc>
              <a:spcBef>
                <a:spcPts val="1200"/>
              </a:spcBef>
              <a:spcAft>
                <a:spcPts val="0"/>
              </a:spcAft>
              <a:buFont typeface="Arial" pitchFamily="34" charset="0"/>
              <a:buChar char="•"/>
              <a:defRPr/>
            </a:pPr>
            <a:endParaRPr lang="el-GR" sz="2400" dirty="0" smtClean="0"/>
          </a:p>
        </p:txBody>
      </p:sp>
      <p:cxnSp>
        <p:nvCxnSpPr>
          <p:cNvPr id="8" name="Ευθεία γραμμή σύνδεσης 7"/>
          <p:cNvCxnSpPr/>
          <p:nvPr/>
        </p:nvCxnSpPr>
        <p:spPr>
          <a:xfrm>
            <a:off x="4427984" y="1628800"/>
            <a:ext cx="0" cy="4896544"/>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4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
        <p:nvSpPr>
          <p:cNvPr id="4" name="Τίτλος 3"/>
          <p:cNvSpPr>
            <a:spLocks noGrp="1"/>
          </p:cNvSpPr>
          <p:nvPr>
            <p:ph type="title"/>
          </p:nvPr>
        </p:nvSpPr>
        <p:spPr>
          <a:xfrm>
            <a:off x="0" y="116632"/>
            <a:ext cx="9144000" cy="1080120"/>
          </a:xfrm>
        </p:spPr>
        <p:txBody>
          <a:bodyPr>
            <a:noAutofit/>
          </a:bodyPr>
          <a:lstStyle/>
          <a:p>
            <a:r>
              <a:rPr lang="el-GR" dirty="0"/>
              <a:t>Κατηγορία </a:t>
            </a:r>
            <a:r>
              <a:rPr lang="el-GR" dirty="0" smtClean="0"/>
              <a:t>φαρμάκων </a:t>
            </a:r>
            <a:r>
              <a:rPr lang="el-GR" dirty="0"/>
              <a:t>που </a:t>
            </a:r>
            <a:r>
              <a:rPr lang="el-GR" dirty="0" smtClean="0"/>
              <a:t>χορηγούνται </a:t>
            </a:r>
            <a:r>
              <a:rPr lang="el-GR" dirty="0"/>
              <a:t>για τη </a:t>
            </a:r>
            <a:r>
              <a:rPr lang="el-GR" dirty="0" smtClean="0"/>
              <a:t>θεραπεία </a:t>
            </a:r>
            <a:r>
              <a:rPr lang="el-GR" dirty="0"/>
              <a:t>της υ</a:t>
            </a:r>
            <a:r>
              <a:rPr lang="el-GR" dirty="0" smtClean="0"/>
              <a:t>πέρτασης </a:t>
            </a:r>
            <a:r>
              <a:rPr lang="el-GR" sz="3200" b="0" dirty="0" smtClean="0"/>
              <a:t>(2 από 2)</a:t>
            </a:r>
            <a:endParaRPr lang="el-GR" sz="3200" b="0" dirty="0"/>
          </a:p>
        </p:txBody>
      </p:sp>
      <p:sp>
        <p:nvSpPr>
          <p:cNvPr id="6" name="Θέση περιεχομένου 6"/>
          <p:cNvSpPr>
            <a:spLocks noGrp="1"/>
          </p:cNvSpPr>
          <p:nvPr>
            <p:ph idx="1"/>
          </p:nvPr>
        </p:nvSpPr>
        <p:spPr>
          <a:xfrm>
            <a:off x="179512" y="1628800"/>
            <a:ext cx="8748464" cy="5040560"/>
          </a:xfrm>
          <a:ln>
            <a:miter lim="800000"/>
            <a:headEnd/>
            <a:tailEnd/>
          </a:ln>
          <a:extLst/>
        </p:spPr>
        <p:txBody>
          <a:bodyPr numCol="2" rtlCol="0">
            <a:noAutofit/>
          </a:bodyPr>
          <a:lstStyle/>
          <a:p>
            <a:pPr marL="0" indent="0">
              <a:buNone/>
              <a:defRPr/>
            </a:pPr>
            <a:r>
              <a:rPr lang="el-GR" sz="2400" b="1" dirty="0"/>
              <a:t>Αναστολείς του μετατρεπτικού ενζύμου αγγειοτενσίνης:</a:t>
            </a:r>
          </a:p>
          <a:p>
            <a:pPr marL="274320" indent="-274320">
              <a:defRPr/>
            </a:pPr>
            <a:r>
              <a:rPr lang="el-GR" sz="2400" dirty="0"/>
              <a:t>Καπτοπρίλη</a:t>
            </a:r>
          </a:p>
          <a:p>
            <a:pPr marL="274320" indent="-274320">
              <a:defRPr/>
            </a:pPr>
            <a:r>
              <a:rPr lang="el-GR" sz="2400" dirty="0"/>
              <a:t>Εναλαπρίλη</a:t>
            </a:r>
          </a:p>
          <a:p>
            <a:pPr marL="274320" indent="-274320">
              <a:defRPr/>
            </a:pPr>
            <a:r>
              <a:rPr lang="el-GR" sz="2400" dirty="0"/>
              <a:t>Λισινοπρίλη</a:t>
            </a:r>
          </a:p>
          <a:p>
            <a:pPr marL="274320" indent="-274320">
              <a:buNone/>
              <a:defRPr/>
            </a:pPr>
            <a:endParaRPr lang="el-GR" sz="2400" dirty="0"/>
          </a:p>
          <a:p>
            <a:pPr marL="0" indent="0">
              <a:buNone/>
              <a:defRPr/>
            </a:pPr>
            <a:r>
              <a:rPr lang="el-GR" sz="2400" b="1" dirty="0"/>
              <a:t>Κεντρικοί άλφα αγωνιστές:</a:t>
            </a:r>
          </a:p>
          <a:p>
            <a:pPr marL="274320" indent="-274320">
              <a:defRPr/>
            </a:pPr>
            <a:r>
              <a:rPr lang="el-GR" sz="2400" dirty="0"/>
              <a:t>Κλονιδίνη (</a:t>
            </a:r>
            <a:r>
              <a:rPr lang="en-US" sz="2400" dirty="0"/>
              <a:t>catapresan)</a:t>
            </a:r>
            <a:endParaRPr lang="el-GR" sz="2400" dirty="0"/>
          </a:p>
          <a:p>
            <a:pPr marL="274320" indent="-274320">
              <a:buNone/>
              <a:defRPr/>
            </a:pPr>
            <a:r>
              <a:rPr lang="el-GR" sz="2400" dirty="0"/>
              <a:t> </a:t>
            </a:r>
            <a:endParaRPr lang="el-GR" sz="2400" dirty="0" smtClean="0"/>
          </a:p>
          <a:p>
            <a:pPr marL="274320" indent="-274320">
              <a:buNone/>
              <a:defRPr/>
            </a:pPr>
            <a:endParaRPr lang="el-GR" sz="2400" dirty="0"/>
          </a:p>
          <a:p>
            <a:pPr marL="274320" indent="-274320">
              <a:buNone/>
              <a:defRPr/>
            </a:pPr>
            <a:endParaRPr lang="el-GR" sz="2400" dirty="0"/>
          </a:p>
          <a:p>
            <a:pPr marL="0" indent="0">
              <a:buNone/>
              <a:defRPr/>
            </a:pPr>
            <a:r>
              <a:rPr lang="el-GR" sz="2400" b="1" dirty="0"/>
              <a:t>Αγγειοδιασταλτικά:</a:t>
            </a:r>
          </a:p>
          <a:p>
            <a:pPr marL="274320" indent="-274320">
              <a:defRPr/>
            </a:pPr>
            <a:r>
              <a:rPr lang="el-GR" sz="2400" dirty="0"/>
              <a:t>Υδραλαζίνη</a:t>
            </a:r>
          </a:p>
          <a:p>
            <a:pPr marL="274320" indent="-274320">
              <a:defRPr/>
            </a:pPr>
            <a:r>
              <a:rPr lang="el-GR" sz="2400" dirty="0"/>
              <a:t>Φενολδοπάμη</a:t>
            </a:r>
          </a:p>
          <a:p>
            <a:pPr marL="274320" indent="-274320">
              <a:defRPr/>
            </a:pPr>
            <a:r>
              <a:rPr lang="el-GR" sz="2400" dirty="0"/>
              <a:t>Νιτροπρωσίδη</a:t>
            </a:r>
            <a:r>
              <a:rPr lang="en-US" sz="2400" dirty="0"/>
              <a:t> (Nitriate)</a:t>
            </a:r>
            <a:endParaRPr lang="el-GR" sz="2400" dirty="0"/>
          </a:p>
          <a:p>
            <a:pPr marL="274320" indent="-274320">
              <a:buNone/>
              <a:defRPr/>
            </a:pPr>
            <a:endParaRPr lang="el-GR" sz="2400" dirty="0"/>
          </a:p>
          <a:p>
            <a:pPr marL="0" indent="0">
              <a:buNone/>
              <a:defRPr/>
            </a:pPr>
            <a:r>
              <a:rPr lang="el-GR" sz="2400" b="1" dirty="0"/>
              <a:t>Αποκλειστές  υποδοχέων αγγειοτενσίνης ΙΙ</a:t>
            </a:r>
            <a:r>
              <a:rPr lang="en-US" sz="2400" b="1" dirty="0"/>
              <a:t> (</a:t>
            </a:r>
            <a:r>
              <a:rPr lang="el-GR" sz="2400" b="1" dirty="0"/>
              <a:t>σαρτάνες):</a:t>
            </a:r>
          </a:p>
          <a:p>
            <a:pPr marL="274320" indent="-274320">
              <a:defRPr/>
            </a:pPr>
            <a:r>
              <a:rPr lang="el-GR" sz="2400" dirty="0"/>
              <a:t>Καντεσαρτάνη</a:t>
            </a:r>
          </a:p>
          <a:p>
            <a:pPr marL="274320" indent="-274320">
              <a:defRPr/>
            </a:pPr>
            <a:r>
              <a:rPr lang="el-GR" sz="2400" dirty="0"/>
              <a:t>Βαλσαρτάνη </a:t>
            </a:r>
            <a:r>
              <a:rPr lang="en-US" sz="2400" dirty="0"/>
              <a:t> (aprovel, olartan)</a:t>
            </a:r>
            <a:endParaRPr lang="el-GR" sz="2400" dirty="0"/>
          </a:p>
        </p:txBody>
      </p:sp>
      <p:cxnSp>
        <p:nvCxnSpPr>
          <p:cNvPr id="8" name="Ευθεία γραμμή σύνδεσης 7"/>
          <p:cNvCxnSpPr/>
          <p:nvPr/>
        </p:nvCxnSpPr>
        <p:spPr>
          <a:xfrm>
            <a:off x="4427984" y="1628800"/>
            <a:ext cx="0" cy="4896544"/>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346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rmAutofit fontScale="90000"/>
          </a:bodyPr>
          <a:lstStyle/>
          <a:p>
            <a:r>
              <a:rPr lang="el-GR" sz="4400" dirty="0"/>
              <a:t>Φαρμακευτική θεραπεία υπέρτασης </a:t>
            </a:r>
            <a:r>
              <a:rPr lang="el-GR" sz="3600" b="0" dirty="0"/>
              <a:t>(</a:t>
            </a:r>
            <a:r>
              <a:rPr lang="el-GR" sz="3600" b="0" dirty="0" smtClean="0"/>
              <a:t>1 από 8)</a:t>
            </a:r>
            <a:endParaRPr lang="el-GR" sz="3600" b="0" dirty="0"/>
          </a:p>
        </p:txBody>
      </p:sp>
      <p:sp>
        <p:nvSpPr>
          <p:cNvPr id="60419" name="5 - Θέση περιεχομένου"/>
          <p:cNvSpPr>
            <a:spLocks noGrp="1"/>
          </p:cNvSpPr>
          <p:nvPr>
            <p:ph idx="1"/>
          </p:nvPr>
        </p:nvSpPr>
        <p:spPr/>
        <p:txBody>
          <a:bodyPr/>
          <a:lstStyle/>
          <a:p>
            <a:pPr eaLnBrk="1" hangingPunct="1">
              <a:lnSpc>
                <a:spcPct val="120000"/>
              </a:lnSpc>
              <a:spcBef>
                <a:spcPts val="1200"/>
              </a:spcBef>
            </a:pPr>
            <a:r>
              <a:rPr lang="el-GR" altLang="el-GR" sz="2400" b="1" dirty="0" smtClean="0"/>
              <a:t>Θειαζιδικά διουρητικά</a:t>
            </a:r>
            <a:endParaRPr lang="el-GR" altLang="el-GR" sz="2400" dirty="0" smtClean="0"/>
          </a:p>
          <a:p>
            <a:pPr marL="357188" indent="0" eaLnBrk="1" hangingPunct="1">
              <a:lnSpc>
                <a:spcPct val="120000"/>
              </a:lnSpc>
              <a:spcBef>
                <a:spcPts val="1200"/>
              </a:spcBef>
              <a:buFont typeface="Arial" charset="0"/>
              <a:buNone/>
            </a:pPr>
            <a:r>
              <a:rPr lang="el-GR" altLang="el-GR" sz="2400" dirty="0" smtClean="0"/>
              <a:t>Προλαμβάνουν την επαναρρόφηση νατρίου και νερού στα άπω σωληνάρια, διευκολύνοντας έτσι την απέκκριση υγρών και ηλεκτρολυτών, που μειώνουν τον όγκο αίματος και επομένως και την πίεση του αίματος.</a:t>
            </a:r>
          </a:p>
          <a:p>
            <a:pPr marL="357188" indent="0" eaLnBrk="1" hangingPunct="1">
              <a:lnSpc>
                <a:spcPct val="120000"/>
              </a:lnSpc>
              <a:spcBef>
                <a:spcPts val="1200"/>
              </a:spcBef>
              <a:buFont typeface="Arial" charset="0"/>
              <a:buNone/>
            </a:pPr>
            <a:r>
              <a:rPr lang="el-GR" altLang="el-GR" sz="2400" b="1" dirty="0" smtClean="0"/>
              <a:t>Ενδείξεις</a:t>
            </a:r>
          </a:p>
          <a:p>
            <a:pPr marL="357188" indent="0" eaLnBrk="1" hangingPunct="1">
              <a:lnSpc>
                <a:spcPct val="120000"/>
              </a:lnSpc>
              <a:spcBef>
                <a:spcPts val="1200"/>
              </a:spcBef>
              <a:buFont typeface="Arial" charset="0"/>
              <a:buNone/>
            </a:pPr>
            <a:r>
              <a:rPr lang="el-GR" altLang="el-GR" sz="2400" dirty="0" smtClean="0"/>
              <a:t>Στόχος της θεραπείας είναι η πρόληψη της βλάβης των τελικών οργάνων. Χρησιμοποιούνται για την μείωση της πίεσης του αίματος στην κατώτατη διαστολική πίεση που μπορεί να ανεχτεί ο ασθενής.</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57063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467544" y="116632"/>
            <a:ext cx="8229600" cy="1080120"/>
          </a:xfrm>
        </p:spPr>
        <p:txBody>
          <a:bodyPr>
            <a:noAutofit/>
          </a:bodyPr>
          <a:lstStyle/>
          <a:p>
            <a:pPr eaLnBrk="1" fontAlgn="auto" hangingPunct="1">
              <a:spcAft>
                <a:spcPts val="0"/>
              </a:spcAft>
              <a:defRPr/>
            </a:pPr>
            <a:r>
              <a:rPr lang="el-GR" dirty="0" smtClean="0"/>
              <a:t>Κλινική επαγρύπνηση και παρακολούθηση υπέρτασης </a:t>
            </a:r>
            <a:r>
              <a:rPr lang="el-GR" sz="3200" b="0" dirty="0" smtClean="0"/>
              <a:t>(1 από 2)</a:t>
            </a:r>
          </a:p>
        </p:txBody>
      </p:sp>
      <p:sp>
        <p:nvSpPr>
          <p:cNvPr id="5123" name="2 - Θέση περιεχομένου"/>
          <p:cNvSpPr>
            <a:spLocks noGrp="1"/>
          </p:cNvSpPr>
          <p:nvPr>
            <p:ph idx="1"/>
          </p:nvPr>
        </p:nvSpPr>
        <p:spPr>
          <a:xfrm>
            <a:off x="467544" y="1412776"/>
            <a:ext cx="8229600" cy="5040560"/>
          </a:xfrm>
        </p:spPr>
        <p:txBody>
          <a:bodyPr>
            <a:normAutofit fontScale="92500" lnSpcReduction="20000"/>
          </a:bodyPr>
          <a:lstStyle/>
          <a:p>
            <a:pPr marL="457200" indent="-457200" eaLnBrk="1" fontAlgn="auto" hangingPunct="1">
              <a:lnSpc>
                <a:spcPct val="120000"/>
              </a:lnSpc>
              <a:spcBef>
                <a:spcPts val="1200"/>
              </a:spcBef>
              <a:spcAft>
                <a:spcPts val="0"/>
              </a:spcAft>
              <a:buFont typeface="+mj-lt"/>
              <a:buAutoNum type="arabicPeriod"/>
              <a:defRPr/>
            </a:pPr>
            <a:r>
              <a:rPr lang="el-GR" sz="2400" b="1" dirty="0" smtClean="0"/>
              <a:t>ΥΠΟΨΙΑ-ΙΣΤΟΡΙΚΟ-ΣΥΜΜΟΡΦΩΣΗ</a:t>
            </a:r>
          </a:p>
          <a:p>
            <a:pPr marL="274320" indent="-457200" eaLnBrk="1" fontAlgn="auto" hangingPunct="1">
              <a:lnSpc>
                <a:spcPct val="120000"/>
              </a:lnSpc>
              <a:spcBef>
                <a:spcPts val="1200"/>
              </a:spcBef>
              <a:spcAft>
                <a:spcPts val="0"/>
              </a:spcAft>
              <a:buFont typeface="Wingdings 2"/>
              <a:buChar char=""/>
              <a:defRPr/>
            </a:pPr>
            <a:r>
              <a:rPr lang="el-GR" sz="2400" b="1" dirty="0" smtClean="0"/>
              <a:t>Να είστε υποψιασμένοι </a:t>
            </a:r>
            <a:r>
              <a:rPr lang="el-GR" sz="2400" dirty="0" smtClean="0"/>
              <a:t>ότι οι νέοι άνδρες έχουν πιθανόν προβλήματα λόγω μη συμμόρφωσης,</a:t>
            </a:r>
          </a:p>
          <a:p>
            <a:pPr marL="274320" indent="-457200" eaLnBrk="1" fontAlgn="auto" hangingPunct="1">
              <a:lnSpc>
                <a:spcPct val="120000"/>
              </a:lnSpc>
              <a:spcBef>
                <a:spcPts val="1200"/>
              </a:spcBef>
              <a:spcAft>
                <a:spcPts val="0"/>
              </a:spcAft>
              <a:buFont typeface="Wingdings 2"/>
              <a:buChar char=""/>
              <a:defRPr/>
            </a:pPr>
            <a:r>
              <a:rPr lang="el-GR" sz="2400" b="1" dirty="0" smtClean="0"/>
              <a:t>Ρωτήστε</a:t>
            </a:r>
            <a:r>
              <a:rPr lang="el-GR" sz="2400" dirty="0" smtClean="0"/>
              <a:t> σχετικά με το </a:t>
            </a:r>
            <a:r>
              <a:rPr lang="el-GR" sz="2400" b="1" dirty="0" smtClean="0"/>
              <a:t>ιστορικό</a:t>
            </a:r>
            <a:r>
              <a:rPr lang="el-GR" sz="2400" dirty="0" smtClean="0"/>
              <a:t> του </a:t>
            </a:r>
            <a:r>
              <a:rPr lang="el-GR" sz="2400" b="1" dirty="0" smtClean="0"/>
              <a:t>καπνίσματος</a:t>
            </a:r>
            <a:r>
              <a:rPr lang="el-GR" sz="2400" dirty="0" smtClean="0"/>
              <a:t>:</a:t>
            </a:r>
          </a:p>
          <a:p>
            <a:pPr marL="617220" lvl="1" indent="-457200" eaLnBrk="1" fontAlgn="auto" hangingPunct="1">
              <a:lnSpc>
                <a:spcPct val="120000"/>
              </a:lnSpc>
              <a:spcBef>
                <a:spcPts val="1200"/>
              </a:spcBef>
              <a:spcAft>
                <a:spcPts val="0"/>
              </a:spcAft>
              <a:buFont typeface="Courier New" panose="02070309020205020404" pitchFamily="49" charset="0"/>
              <a:buChar char="o"/>
              <a:defRPr/>
            </a:pPr>
            <a:r>
              <a:rPr lang="el-GR" sz="2400" dirty="0" smtClean="0"/>
              <a:t>Χρήση προγράμματος «Σταμάτημα του Καπνίσματος» ή άλλου παρόμοιου,</a:t>
            </a:r>
          </a:p>
          <a:p>
            <a:pPr marL="617220" lvl="1" indent="-457200" eaLnBrk="1" fontAlgn="auto" hangingPunct="1">
              <a:lnSpc>
                <a:spcPct val="120000"/>
              </a:lnSpc>
              <a:spcBef>
                <a:spcPts val="1200"/>
              </a:spcBef>
              <a:spcAft>
                <a:spcPts val="0"/>
              </a:spcAft>
              <a:buFont typeface="Courier New" panose="02070309020205020404" pitchFamily="49" charset="0"/>
              <a:buChar char="o"/>
              <a:defRPr/>
            </a:pPr>
            <a:r>
              <a:rPr lang="el-GR" sz="2400" dirty="0" smtClean="0"/>
              <a:t>Ιστορικό με επιτυχείς διακοπές καπνίσματος.</a:t>
            </a:r>
          </a:p>
          <a:p>
            <a:pPr marL="274320" indent="-457200" eaLnBrk="1" fontAlgn="auto" hangingPunct="1">
              <a:lnSpc>
                <a:spcPct val="120000"/>
              </a:lnSpc>
              <a:spcBef>
                <a:spcPts val="1200"/>
              </a:spcBef>
              <a:spcAft>
                <a:spcPts val="0"/>
              </a:spcAft>
              <a:buFont typeface="Wingdings 2"/>
              <a:buChar char=""/>
              <a:defRPr/>
            </a:pPr>
            <a:r>
              <a:rPr lang="el-GR" sz="2400" b="1" dirty="0" smtClean="0"/>
              <a:t>Λάβετε υπ’ όψη τη μη συμμόρφωση </a:t>
            </a:r>
            <a:r>
              <a:rPr lang="el-GR" sz="2400" dirty="0" smtClean="0"/>
              <a:t>ως αιτία των :</a:t>
            </a:r>
          </a:p>
          <a:p>
            <a:pPr marL="617220" lvl="1" indent="-457200" eaLnBrk="1" fontAlgn="auto" hangingPunct="1">
              <a:lnSpc>
                <a:spcPct val="120000"/>
              </a:lnSpc>
              <a:spcBef>
                <a:spcPts val="1200"/>
              </a:spcBef>
              <a:spcAft>
                <a:spcPts val="0"/>
              </a:spcAft>
              <a:buFont typeface="Courier New" panose="02070309020205020404" pitchFamily="49" charset="0"/>
              <a:buChar char="o"/>
              <a:defRPr/>
            </a:pPr>
            <a:r>
              <a:rPr lang="el-GR" sz="2400" dirty="0" smtClean="0"/>
              <a:t>Αποτυχιών στην επιτυχή ρύθμιση της πίεσης του αίματος,</a:t>
            </a:r>
          </a:p>
          <a:p>
            <a:pPr marL="617220" lvl="1" indent="-457200" eaLnBrk="1" fontAlgn="auto" hangingPunct="1">
              <a:lnSpc>
                <a:spcPct val="120000"/>
              </a:lnSpc>
              <a:spcBef>
                <a:spcPts val="1200"/>
              </a:spcBef>
              <a:spcAft>
                <a:spcPts val="0"/>
              </a:spcAft>
              <a:buFont typeface="Courier New" panose="02070309020205020404" pitchFamily="49" charset="0"/>
              <a:buChar char="o"/>
              <a:defRPr/>
            </a:pPr>
            <a:r>
              <a:rPr lang="el-GR" sz="2400" dirty="0" smtClean="0"/>
              <a:t>Επιμένουσας υπέρτασης,</a:t>
            </a:r>
          </a:p>
          <a:p>
            <a:pPr marL="617220" lvl="1" indent="-457200" eaLnBrk="1" fontAlgn="auto" hangingPunct="1">
              <a:lnSpc>
                <a:spcPct val="120000"/>
              </a:lnSpc>
              <a:spcBef>
                <a:spcPts val="1200"/>
              </a:spcBef>
              <a:spcAft>
                <a:spcPts val="0"/>
              </a:spcAft>
              <a:buFont typeface="Courier New" panose="02070309020205020404" pitchFamily="49" charset="0"/>
              <a:buChar char="o"/>
              <a:defRPr/>
            </a:pPr>
            <a:r>
              <a:rPr lang="el-GR" sz="2400" dirty="0" smtClean="0"/>
              <a:t>Ξαφνικής απώλειας ελέγχου.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335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Νοσηλευτικές αρμοδιότητες </a:t>
            </a:r>
            <a:r>
              <a:rPr lang="el-GR" sz="3200" b="0" dirty="0"/>
              <a:t>(</a:t>
            </a:r>
            <a:r>
              <a:rPr lang="el-GR" sz="3200" b="0" dirty="0" smtClean="0"/>
              <a:t>1 από 8)</a:t>
            </a:r>
            <a:endParaRPr lang="el-GR" sz="3200" b="0" dirty="0"/>
          </a:p>
        </p:txBody>
      </p:sp>
      <p:sp>
        <p:nvSpPr>
          <p:cNvPr id="61443" name="2 - Θέση περιεχομένου"/>
          <p:cNvSpPr>
            <a:spLocks noGrp="1"/>
          </p:cNvSpPr>
          <p:nvPr>
            <p:ph idx="1"/>
          </p:nvPr>
        </p:nvSpPr>
        <p:spPr>
          <a:xfrm>
            <a:off x="457200" y="1196752"/>
            <a:ext cx="8363272" cy="5040560"/>
          </a:xfrm>
        </p:spPr>
        <p:txBody>
          <a:bodyPr>
            <a:normAutofit/>
          </a:bodyPr>
          <a:lstStyle/>
          <a:p>
            <a:pPr marL="360000" indent="-360000" eaLnBrk="1" hangingPunct="1">
              <a:lnSpc>
                <a:spcPct val="120000"/>
              </a:lnSpc>
              <a:spcBef>
                <a:spcPts val="1200"/>
              </a:spcBef>
            </a:pPr>
            <a:r>
              <a:rPr lang="el-GR" altLang="el-GR" sz="2400" dirty="0" smtClean="0"/>
              <a:t>Λήψη φαρμάκου την ίδια ώρα καθημερινά,</a:t>
            </a:r>
          </a:p>
          <a:p>
            <a:pPr marL="360000" indent="-360000" eaLnBrk="1" hangingPunct="1">
              <a:lnSpc>
                <a:spcPct val="120000"/>
              </a:lnSpc>
              <a:spcBef>
                <a:spcPts val="1200"/>
              </a:spcBef>
            </a:pPr>
            <a:r>
              <a:rPr lang="el-GR" altLang="el-GR" sz="2400" dirty="0" smtClean="0"/>
              <a:t>Πρόσληψη τροφών με υψηλή περιεκτικότητα σε κάλιο (μπανάνες και ο χυμός πορτοκαλιού),</a:t>
            </a:r>
          </a:p>
          <a:p>
            <a:pPr marL="360000" indent="-360000" eaLnBrk="1" hangingPunct="1">
              <a:lnSpc>
                <a:spcPct val="120000"/>
              </a:lnSpc>
              <a:spcBef>
                <a:spcPts val="1200"/>
              </a:spcBef>
            </a:pPr>
            <a:r>
              <a:rPr lang="el-GR" altLang="el-GR" sz="2400" dirty="0" smtClean="0"/>
              <a:t>Παρακολούθηση της συμμόρφωσης με τη θεραπεία,</a:t>
            </a:r>
          </a:p>
          <a:p>
            <a:pPr marL="360000" indent="-360000" eaLnBrk="1" hangingPunct="1">
              <a:lnSpc>
                <a:spcPct val="120000"/>
              </a:lnSpc>
              <a:spcBef>
                <a:spcPts val="1200"/>
              </a:spcBef>
            </a:pPr>
            <a:r>
              <a:rPr lang="el-GR" altLang="el-GR" sz="2400" dirty="0" smtClean="0"/>
              <a:t>Διδάξτε ότι η απότομη διακοπή θα προκαλέσει την επαναφορά της υπέρτασης.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0765022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2"/>
          <p:cNvSpPr>
            <a:spLocks noGrp="1"/>
          </p:cNvSpPr>
          <p:nvPr>
            <p:ph type="title"/>
          </p:nvPr>
        </p:nvSpPr>
        <p:spPr>
          <a:xfrm>
            <a:off x="467544" y="116632"/>
            <a:ext cx="8229600" cy="1080120"/>
          </a:xfrm>
        </p:spPr>
        <p:txBody>
          <a:bodyPr>
            <a:normAutofit fontScale="90000"/>
          </a:bodyPr>
          <a:lstStyle/>
          <a:p>
            <a:r>
              <a:rPr lang="el-GR" sz="4400" dirty="0"/>
              <a:t>Φαρμακευτική θεραπεία υπέρτασης </a:t>
            </a:r>
            <a:r>
              <a:rPr lang="el-GR" sz="3600" b="0" dirty="0" smtClean="0"/>
              <a:t>(</a:t>
            </a:r>
            <a:r>
              <a:rPr lang="el-GR" sz="3600" b="0" dirty="0"/>
              <a:t>2</a:t>
            </a:r>
            <a:r>
              <a:rPr lang="el-GR" sz="3600" b="0" dirty="0" smtClean="0"/>
              <a:t> από 8)</a:t>
            </a:r>
            <a:endParaRPr lang="el-GR" sz="3600" b="0" dirty="0"/>
          </a:p>
        </p:txBody>
      </p:sp>
      <p:sp>
        <p:nvSpPr>
          <p:cNvPr id="62467" name="2 - Θέση περιεχομένου"/>
          <p:cNvSpPr>
            <a:spLocks noGrp="1"/>
          </p:cNvSpPr>
          <p:nvPr>
            <p:ph idx="1"/>
          </p:nvPr>
        </p:nvSpPr>
        <p:spPr/>
        <p:txBody>
          <a:bodyPr/>
          <a:lstStyle/>
          <a:p>
            <a:pPr eaLnBrk="1" hangingPunct="1">
              <a:lnSpc>
                <a:spcPct val="120000"/>
              </a:lnSpc>
              <a:spcBef>
                <a:spcPts val="1200"/>
              </a:spcBef>
            </a:pPr>
            <a:r>
              <a:rPr lang="el-GR" altLang="el-GR" sz="2400" b="1" dirty="0" smtClean="0"/>
              <a:t>Καλιοσυντηρητικά διουρητικά :</a:t>
            </a:r>
          </a:p>
          <a:p>
            <a:pPr marL="357188" indent="0" eaLnBrk="1" hangingPunct="1">
              <a:lnSpc>
                <a:spcPct val="120000"/>
              </a:lnSpc>
              <a:spcBef>
                <a:spcPts val="1200"/>
              </a:spcBef>
              <a:buFont typeface="Arial" charset="0"/>
              <a:buNone/>
            </a:pPr>
            <a:r>
              <a:rPr lang="el-GR" altLang="el-GR" sz="2400" dirty="0" smtClean="0"/>
              <a:t>Προκαλούν την απώλεια διττανθρακικού νατρίου και ασβεστίου ενώ διατηρούν τα ιόντα καλίου και υδρογόνου. Τα υγρά ακολουθούν το νάτριο, με αποτέλεσμα τη μείωση της πίεσης του αίματος ενώ προλαμβάνει την υποκαλιαιμία</a:t>
            </a:r>
            <a:r>
              <a:rPr lang="en-US" altLang="el-GR" sz="2400" dirty="0" smtClean="0"/>
              <a:t> </a:t>
            </a:r>
            <a:r>
              <a:rPr lang="el-GR" altLang="el-GR" sz="2400" dirty="0" smtClean="0"/>
              <a:t>που προκαλείται από τα διουρητικά.</a:t>
            </a:r>
          </a:p>
          <a:p>
            <a:pPr marL="357188" indent="0" eaLnBrk="1" hangingPunct="1">
              <a:lnSpc>
                <a:spcPct val="120000"/>
              </a:lnSpc>
              <a:spcBef>
                <a:spcPts val="1200"/>
              </a:spcBef>
              <a:buFont typeface="Arial" charset="0"/>
              <a:buNone/>
            </a:pPr>
            <a:r>
              <a:rPr lang="el-GR" altLang="el-GR" sz="2400" b="1" dirty="0" smtClean="0"/>
              <a:t>Ενδείξεις</a:t>
            </a:r>
          </a:p>
          <a:p>
            <a:pPr marL="357188" indent="0" eaLnBrk="1" hangingPunct="1">
              <a:lnSpc>
                <a:spcPct val="120000"/>
              </a:lnSpc>
              <a:spcBef>
                <a:spcPts val="1200"/>
              </a:spcBef>
              <a:buFont typeface="Arial" charset="0"/>
              <a:buNone/>
            </a:pPr>
            <a:r>
              <a:rPr lang="el-GR" altLang="el-GR" sz="2400" dirty="0" smtClean="0"/>
              <a:t>Χρησιμοποιούνται ως μονοθεραπεία ή σε συνδυασμό με άλλον παράγοντα για τη θεραπεία της υπέρτασης ή του οιδήματος.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811714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Τίτλος"/>
          <p:cNvSpPr>
            <a:spLocks noGrp="1"/>
          </p:cNvSpPr>
          <p:nvPr>
            <p:ph type="title"/>
          </p:nvPr>
        </p:nvSpPr>
        <p:spPr/>
        <p:txBody>
          <a:bodyPr/>
          <a:lstStyle/>
          <a:p>
            <a:r>
              <a:rPr lang="el-GR" dirty="0"/>
              <a:t>Νοσηλευτικές αρμοδιότητες </a:t>
            </a:r>
            <a:r>
              <a:rPr lang="el-GR" sz="3200" b="0" dirty="0" smtClean="0"/>
              <a:t>(2 </a:t>
            </a:r>
            <a:r>
              <a:rPr lang="el-GR" sz="3200" b="0" dirty="0"/>
              <a:t>από </a:t>
            </a:r>
            <a:r>
              <a:rPr lang="el-GR" sz="3200" b="0" dirty="0" smtClean="0"/>
              <a:t>8)</a:t>
            </a:r>
            <a:endParaRPr lang="el-GR" altLang="el-GR" dirty="0" smtClean="0">
              <a:solidFill>
                <a:srgbClr val="7B9899"/>
              </a:solidFill>
            </a:endParaRPr>
          </a:p>
        </p:txBody>
      </p:sp>
      <p:sp>
        <p:nvSpPr>
          <p:cNvPr id="63491" name="2 - Θέση περιεχομένου"/>
          <p:cNvSpPr>
            <a:spLocks noGrp="1"/>
          </p:cNvSpPr>
          <p:nvPr>
            <p:ph idx="1"/>
          </p:nvPr>
        </p:nvSpPr>
        <p:spPr>
          <a:xfrm>
            <a:off x="457200" y="1340768"/>
            <a:ext cx="8229600" cy="4896544"/>
          </a:xfrm>
        </p:spPr>
        <p:txBody>
          <a:bodyPr>
            <a:normAutofit/>
          </a:bodyPr>
          <a:lstStyle/>
          <a:p>
            <a:pPr eaLnBrk="1" hangingPunct="1">
              <a:lnSpc>
                <a:spcPct val="120000"/>
              </a:lnSpc>
              <a:spcBef>
                <a:spcPts val="1200"/>
              </a:spcBef>
            </a:pPr>
            <a:r>
              <a:rPr lang="el-GR" altLang="el-GR" sz="2400" dirty="0" smtClean="0"/>
              <a:t>Διδάξτε την παρακολούθηση της πίεσης του αίματος καθημερινά και αναφέρετε τη ξαφνική απόκτηση βάρους σε διάστημα δυο ημερών στον επαγγελματία υγείας</a:t>
            </a:r>
            <a:r>
              <a:rPr lang="el-GR" altLang="el-GR" sz="2400" dirty="0"/>
              <a:t>,</a:t>
            </a:r>
            <a:endParaRPr lang="el-GR" altLang="el-GR" sz="2400" dirty="0" smtClean="0"/>
          </a:p>
          <a:p>
            <a:pPr eaLnBrk="1" hangingPunct="1">
              <a:lnSpc>
                <a:spcPct val="120000"/>
              </a:lnSpc>
              <a:spcBef>
                <a:spcPts val="1200"/>
              </a:spcBef>
            </a:pPr>
            <a:r>
              <a:rPr lang="el-GR" altLang="el-GR" sz="2400" dirty="0" smtClean="0"/>
              <a:t>Διδάξτε την τακτική παρακολούθηση των ηλεκτρολυτών στον ορό.</a:t>
            </a:r>
          </a:p>
          <a:p>
            <a:pPr eaLnBrk="1" hangingPunct="1">
              <a:lnSpc>
                <a:spcPct val="120000"/>
              </a:lnSpc>
              <a:spcBef>
                <a:spcPts val="1200"/>
              </a:spcBef>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482984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2"/>
          <p:cNvSpPr>
            <a:spLocks noGrp="1"/>
          </p:cNvSpPr>
          <p:nvPr>
            <p:ph type="title"/>
          </p:nvPr>
        </p:nvSpPr>
        <p:spPr>
          <a:xfrm>
            <a:off x="467544" y="116632"/>
            <a:ext cx="8229600" cy="1080120"/>
          </a:xfrm>
        </p:spPr>
        <p:txBody>
          <a:bodyPr>
            <a:normAutofit fontScale="90000"/>
          </a:bodyPr>
          <a:lstStyle/>
          <a:p>
            <a:r>
              <a:rPr lang="el-GR" sz="4400" dirty="0"/>
              <a:t>Φαρμακευτική θεραπεία υπέρτασης </a:t>
            </a:r>
            <a:r>
              <a:rPr lang="el-GR" sz="3600" b="0" dirty="0" smtClean="0"/>
              <a:t>(</a:t>
            </a:r>
            <a:r>
              <a:rPr lang="el-GR" sz="3600" b="0" dirty="0"/>
              <a:t>3</a:t>
            </a:r>
            <a:r>
              <a:rPr lang="el-GR" sz="3600" b="0" dirty="0" smtClean="0"/>
              <a:t> από 8)</a:t>
            </a:r>
            <a:endParaRPr lang="el-GR" sz="3600" b="0" dirty="0"/>
          </a:p>
        </p:txBody>
      </p:sp>
      <p:sp>
        <p:nvSpPr>
          <p:cNvPr id="64515" name="2 - Θέση περιεχομένου"/>
          <p:cNvSpPr>
            <a:spLocks noGrp="1"/>
          </p:cNvSpPr>
          <p:nvPr>
            <p:ph idx="1"/>
          </p:nvPr>
        </p:nvSpPr>
        <p:spPr/>
        <p:txBody>
          <a:bodyPr/>
          <a:lstStyle/>
          <a:p>
            <a:pPr eaLnBrk="1" hangingPunct="1">
              <a:lnSpc>
                <a:spcPct val="120000"/>
              </a:lnSpc>
              <a:spcBef>
                <a:spcPts val="1200"/>
              </a:spcBef>
            </a:pPr>
            <a:r>
              <a:rPr lang="el-GR" altLang="el-GR" sz="2400" b="1" dirty="0" smtClean="0"/>
              <a:t>Βήτα αδρενεργικοί αποκλειστές.</a:t>
            </a:r>
          </a:p>
          <a:p>
            <a:pPr marL="357188" indent="0" eaLnBrk="1" hangingPunct="1">
              <a:lnSpc>
                <a:spcPct val="120000"/>
              </a:lnSpc>
              <a:spcBef>
                <a:spcPts val="1200"/>
              </a:spcBef>
              <a:buFont typeface="Arial" charset="0"/>
              <a:buNone/>
            </a:pPr>
            <a:r>
              <a:rPr lang="el-GR" altLang="el-GR" sz="2400" dirty="0" smtClean="0"/>
              <a:t>Οι παράγοντες αποκλείουν τη διέγερση των βήτα-1 (μυοκαρδιακών) και βήτα-2 αγγειακών αδρενεργικών υποδοχέων με αποτέλεσμα την αγγειοδιαστολή.</a:t>
            </a:r>
          </a:p>
          <a:p>
            <a:pPr indent="14288" eaLnBrk="1" hangingPunct="1">
              <a:lnSpc>
                <a:spcPct val="120000"/>
              </a:lnSpc>
              <a:spcBef>
                <a:spcPts val="1200"/>
              </a:spcBef>
              <a:buFont typeface="Arial" charset="0"/>
              <a:buNone/>
            </a:pPr>
            <a:r>
              <a:rPr lang="el-GR" altLang="el-GR" sz="2400" b="1" dirty="0" smtClean="0"/>
              <a:t>Ενδείξεις</a:t>
            </a:r>
          </a:p>
          <a:p>
            <a:pPr marL="357188" indent="0" eaLnBrk="1" hangingPunct="1">
              <a:lnSpc>
                <a:spcPct val="120000"/>
              </a:lnSpc>
              <a:spcBef>
                <a:spcPts val="1200"/>
              </a:spcBef>
              <a:buFont typeface="Arial" charset="0"/>
              <a:buNone/>
            </a:pPr>
            <a:r>
              <a:rPr lang="el-GR" altLang="el-GR" sz="2400" dirty="0" smtClean="0"/>
              <a:t>Χρησιμοποιούνται για τη διαχείριση της υπέρτασης, της καρδιακής ανεπάρκειας και της στηθάγχης. Αποκλείουν τη διέγερση των βήτα – αδρενεργικών υποδοχέων.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2108276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Τίτλος"/>
          <p:cNvSpPr>
            <a:spLocks noGrp="1"/>
          </p:cNvSpPr>
          <p:nvPr>
            <p:ph type="title"/>
          </p:nvPr>
        </p:nvSpPr>
        <p:spPr/>
        <p:txBody>
          <a:bodyPr/>
          <a:lstStyle/>
          <a:p>
            <a:r>
              <a:rPr lang="el-GR" dirty="0"/>
              <a:t>Νοσηλευτικές αρμοδιότητες </a:t>
            </a:r>
            <a:r>
              <a:rPr lang="el-GR" sz="3200" b="0" dirty="0" smtClean="0"/>
              <a:t>(3 </a:t>
            </a:r>
            <a:r>
              <a:rPr lang="el-GR" sz="3200" b="0" dirty="0"/>
              <a:t>από </a:t>
            </a:r>
            <a:r>
              <a:rPr lang="el-GR" sz="3200" b="0" dirty="0" smtClean="0"/>
              <a:t>8)</a:t>
            </a:r>
            <a:endParaRPr lang="el-GR" altLang="el-GR" dirty="0" smtClean="0">
              <a:solidFill>
                <a:srgbClr val="7B9899"/>
              </a:solidFill>
            </a:endParaRPr>
          </a:p>
        </p:txBody>
      </p:sp>
      <p:sp>
        <p:nvSpPr>
          <p:cNvPr id="54275" name="2 - Θέση περιεχομένου"/>
          <p:cNvSpPr>
            <a:spLocks noGrp="1"/>
          </p:cNvSpPr>
          <p:nvPr>
            <p:ph idx="1"/>
          </p:nvPr>
        </p:nvSpPr>
        <p:spPr>
          <a:xfrm>
            <a:off x="457200" y="1196752"/>
            <a:ext cx="8229600" cy="5472608"/>
          </a:xfrm>
        </p:spPr>
        <p:txBody>
          <a:bodyPr>
            <a:normAutofit/>
          </a:bodyPr>
          <a:lstStyle/>
          <a:p>
            <a:pPr eaLnBrk="1" fontAlgn="auto" hangingPunct="1">
              <a:spcBef>
                <a:spcPts val="1200"/>
              </a:spcBef>
              <a:spcAft>
                <a:spcPts val="0"/>
              </a:spcAft>
              <a:defRPr/>
            </a:pPr>
            <a:r>
              <a:rPr lang="el-GR" sz="2400" dirty="0" smtClean="0"/>
              <a:t>Διδάξτε τον ασθενή να μετράει την πίεση του αίματος και των σφύξεων πριν τη λήψη της φαρμακευτικής αγωγής (σε περίπτωση σφύξεων&lt;60 πρέπει να ενημερώνεται ο επαγγελματίας υγείας πριν τη λήψη του φαρμάκου),</a:t>
            </a:r>
          </a:p>
          <a:p>
            <a:pPr eaLnBrk="1" fontAlgn="auto" hangingPunct="1">
              <a:spcBef>
                <a:spcPts val="1200"/>
              </a:spcBef>
              <a:spcAft>
                <a:spcPts val="0"/>
              </a:spcAft>
              <a:defRPr/>
            </a:pPr>
            <a:r>
              <a:rPr lang="el-GR" sz="2400" dirty="0" smtClean="0"/>
              <a:t>Η αγωγή να λαμβάνεται την ίδια ώρα κάθε μέρα. Διδάξτε ότι η απότομη διακοπή της αγωγής μπορεί να προκαλέσει απειλητικές για τη ζωή δυσρρυθμίες</a:t>
            </a:r>
            <a:r>
              <a:rPr lang="el-GR" sz="2400" dirty="0"/>
              <a:t>,</a:t>
            </a:r>
            <a:endParaRPr lang="el-GR" sz="2400" dirty="0" smtClean="0"/>
          </a:p>
          <a:p>
            <a:pPr eaLnBrk="1" fontAlgn="auto" hangingPunct="1">
              <a:spcBef>
                <a:spcPts val="1200"/>
              </a:spcBef>
              <a:spcAft>
                <a:spcPts val="0"/>
              </a:spcAft>
              <a:defRPr/>
            </a:pPr>
            <a:r>
              <a:rPr lang="el-GR" sz="2400" dirty="0" smtClean="0"/>
              <a:t>Καθοδηγήστε τον ασθενή να αναφέρει στον επαγγελματία υγείας οποιαδήποτε αίσθημα κόπωσης, δυσκολία στη σεξουαλική δραστηριότητα, αδυναμία ή κατάθλιψη,</a:t>
            </a:r>
          </a:p>
          <a:p>
            <a:pPr eaLnBrk="1" fontAlgn="auto" hangingPunct="1">
              <a:spcBef>
                <a:spcPts val="1200"/>
              </a:spcBef>
              <a:spcAft>
                <a:spcPts val="0"/>
              </a:spcAft>
              <a:defRPr/>
            </a:pPr>
            <a:r>
              <a:rPr lang="el-GR" sz="2400" dirty="0" smtClean="0"/>
              <a:t>Αξιολογείστε για αναφερόμενη ορθοστατική υπόταση, βήχα και δυσκολία στην αναπνοή.</a:t>
            </a:r>
          </a:p>
          <a:p>
            <a:pPr marL="324000" indent="-324000" eaLnBrk="1" fontAlgn="auto" hangingPunct="1">
              <a:spcBef>
                <a:spcPts val="1200"/>
              </a:spcBef>
              <a:spcAft>
                <a:spcPts val="0"/>
              </a:spcAft>
              <a:buFont typeface="Wingdings 2"/>
              <a:buChar char=""/>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1638618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2"/>
          <p:cNvSpPr>
            <a:spLocks noGrp="1"/>
          </p:cNvSpPr>
          <p:nvPr>
            <p:ph type="title"/>
          </p:nvPr>
        </p:nvSpPr>
        <p:spPr>
          <a:xfrm>
            <a:off x="467544" y="116632"/>
            <a:ext cx="8229600" cy="1080120"/>
          </a:xfrm>
        </p:spPr>
        <p:txBody>
          <a:bodyPr>
            <a:normAutofit fontScale="90000"/>
          </a:bodyPr>
          <a:lstStyle/>
          <a:p>
            <a:r>
              <a:rPr lang="el-GR" sz="4400" dirty="0"/>
              <a:t>Φαρμακευτική θεραπεία υπέρτασης </a:t>
            </a:r>
            <a:r>
              <a:rPr lang="el-GR" sz="3600" b="0" dirty="0" smtClean="0"/>
              <a:t>(</a:t>
            </a:r>
            <a:r>
              <a:rPr lang="el-GR" sz="3600" b="0" dirty="0"/>
              <a:t>4</a:t>
            </a:r>
            <a:r>
              <a:rPr lang="el-GR" sz="3600" b="0" dirty="0" smtClean="0"/>
              <a:t> από 8)</a:t>
            </a:r>
            <a:endParaRPr lang="el-GR" sz="3600" b="0" dirty="0"/>
          </a:p>
        </p:txBody>
      </p:sp>
      <p:sp>
        <p:nvSpPr>
          <p:cNvPr id="66563" name="2 - Θέση περιεχομένου"/>
          <p:cNvSpPr>
            <a:spLocks noGrp="1"/>
          </p:cNvSpPr>
          <p:nvPr>
            <p:ph idx="1"/>
          </p:nvPr>
        </p:nvSpPr>
        <p:spPr/>
        <p:txBody>
          <a:bodyPr>
            <a:normAutofit lnSpcReduction="10000"/>
          </a:bodyPr>
          <a:lstStyle/>
          <a:p>
            <a:pPr eaLnBrk="1" hangingPunct="1">
              <a:lnSpc>
                <a:spcPct val="120000"/>
              </a:lnSpc>
              <a:spcBef>
                <a:spcPts val="1200"/>
              </a:spcBef>
            </a:pPr>
            <a:r>
              <a:rPr lang="el-GR" altLang="el-GR" sz="2400" b="1" dirty="0" smtClean="0"/>
              <a:t>Αποκλειστές διαύλων ασβεστίου</a:t>
            </a:r>
          </a:p>
          <a:p>
            <a:pPr marL="357188" indent="0" eaLnBrk="1" hangingPunct="1">
              <a:lnSpc>
                <a:spcPct val="120000"/>
              </a:lnSpc>
              <a:spcBef>
                <a:spcPts val="1200"/>
              </a:spcBef>
              <a:buFont typeface="Arial" charset="0"/>
              <a:buNone/>
            </a:pPr>
            <a:r>
              <a:rPr lang="el-GR" altLang="el-GR" sz="2400" dirty="0" smtClean="0"/>
              <a:t>Οι παράγοντες αποκλείουν τα ιόντα ασβεστίου από το να εισέρχονται στο εσωτερικό των κυττάρων των λείων μυϊκών ινών και του μυοκαρδίου, προκαλώντας απώλεια της κυτταρικής διέγερσης με αποτέλεσμα τη διαστολή των αρτηριών και την πτώση της ΑΠ.</a:t>
            </a:r>
          </a:p>
          <a:p>
            <a:pPr marL="357188" indent="0" eaLnBrk="1" hangingPunct="1">
              <a:lnSpc>
                <a:spcPct val="120000"/>
              </a:lnSpc>
              <a:spcBef>
                <a:spcPts val="1200"/>
              </a:spcBef>
              <a:buFont typeface="Arial" charset="0"/>
              <a:buNone/>
            </a:pPr>
            <a:r>
              <a:rPr lang="el-GR" altLang="el-GR" sz="2400" b="1" dirty="0" smtClean="0"/>
              <a:t>Ενδείξεις </a:t>
            </a:r>
          </a:p>
          <a:p>
            <a:pPr marL="357188" indent="0" eaLnBrk="1" hangingPunct="1">
              <a:lnSpc>
                <a:spcPct val="120000"/>
              </a:lnSpc>
              <a:spcBef>
                <a:spcPts val="1200"/>
              </a:spcBef>
              <a:buFont typeface="Arial" charset="0"/>
              <a:buNone/>
            </a:pPr>
            <a:r>
              <a:rPr lang="el-GR" altLang="el-GR" sz="2400" dirty="0" smtClean="0"/>
              <a:t>Μόνοι τους ή μαζί με άλλους παράγοντες για την αντιμετώπιση της υπέρτασης, της στηθάγχης, του </a:t>
            </a:r>
            <a:r>
              <a:rPr lang="el-GR" altLang="el-GR" sz="2400" b="1" dirty="0" smtClean="0"/>
              <a:t>στεφανιαίου σπασμού</a:t>
            </a:r>
            <a:r>
              <a:rPr lang="el-GR" altLang="el-GR" sz="2400" dirty="0" smtClean="0"/>
              <a:t>, της υπερκοιλιακής ταχυαρρυθμίας και του κολπικού πτερυγισμού και της μαρμαρυγής.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754155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Τίτλος"/>
          <p:cNvSpPr>
            <a:spLocks noGrp="1"/>
          </p:cNvSpPr>
          <p:nvPr>
            <p:ph type="title"/>
          </p:nvPr>
        </p:nvSpPr>
        <p:spPr/>
        <p:txBody>
          <a:bodyPr/>
          <a:lstStyle/>
          <a:p>
            <a:r>
              <a:rPr lang="el-GR" dirty="0"/>
              <a:t>Νοσηλευτικές αρμοδιότητες </a:t>
            </a:r>
            <a:r>
              <a:rPr lang="el-GR" sz="3200" b="0" dirty="0" smtClean="0"/>
              <a:t>(4 </a:t>
            </a:r>
            <a:r>
              <a:rPr lang="el-GR" sz="3200" b="0" dirty="0"/>
              <a:t>από 8)</a:t>
            </a:r>
            <a:endParaRPr lang="el-GR" altLang="el-GR" dirty="0" smtClean="0">
              <a:solidFill>
                <a:srgbClr val="7B9899"/>
              </a:solidFill>
            </a:endParaRPr>
          </a:p>
        </p:txBody>
      </p:sp>
      <p:sp>
        <p:nvSpPr>
          <p:cNvPr id="56323" name="2 - Θέση περιεχομένου"/>
          <p:cNvSpPr>
            <a:spLocks noGrp="1"/>
          </p:cNvSpPr>
          <p:nvPr>
            <p:ph idx="1"/>
          </p:nvPr>
        </p:nvSpPr>
        <p:spPr/>
        <p:txBody>
          <a:bodyPr>
            <a:normAutofit/>
          </a:bodyPr>
          <a:lstStyle/>
          <a:p>
            <a:pPr eaLnBrk="1" fontAlgn="auto" hangingPunct="1">
              <a:spcAft>
                <a:spcPts val="0"/>
              </a:spcAft>
              <a:defRPr/>
            </a:pPr>
            <a:r>
              <a:rPr lang="el-GR" sz="2400" dirty="0" smtClean="0"/>
              <a:t>Καθοδηγήστε τον ασθενή να μην συνθλίβει, διαλύει ή μασάει τις κάψουλες ή τα δισκία βραδείας αποδέσμευσης. </a:t>
            </a:r>
          </a:p>
          <a:p>
            <a:pPr eaLnBrk="1" fontAlgn="auto" hangingPunct="1">
              <a:spcAft>
                <a:spcPts val="0"/>
              </a:spcAft>
              <a:defRPr/>
            </a:pPr>
            <a:r>
              <a:rPr lang="el-GR" sz="2400" dirty="0" smtClean="0"/>
              <a:t>Διδάξτε την παρακολούθηση των σφύξεων, της αρτηριακής πίεσης και του βάρους σε τακτικά διαστήματα. </a:t>
            </a:r>
          </a:p>
          <a:p>
            <a:pPr eaLnBrk="1" fontAlgn="auto" hangingPunct="1">
              <a:spcAft>
                <a:spcPts val="0"/>
              </a:spcAft>
              <a:defRPr/>
            </a:pPr>
            <a:r>
              <a:rPr lang="el-GR" sz="2400" dirty="0" smtClean="0"/>
              <a:t>Άμεση επικοινωνία με επαγγελματία υγείας σε περίπτωση εκτάκτων συστολών. </a:t>
            </a:r>
          </a:p>
          <a:p>
            <a:pPr eaLnBrk="1" fontAlgn="auto" hangingPunct="1">
              <a:spcAft>
                <a:spcPts val="0"/>
              </a:spcAft>
              <a:defRPr/>
            </a:pPr>
            <a:r>
              <a:rPr lang="el-GR" sz="2400" dirty="0" smtClean="0"/>
              <a:t>Αξιολογείστε τις αναφορές του ασθενούς για ζάλη και χρήση αλκοόλ και φαρμακευτικών αγωγών χωρίς ιατρική συνταγή (</a:t>
            </a:r>
            <a:r>
              <a:rPr lang="en-US" sz="2400" dirty="0" smtClean="0"/>
              <a:t>OTC</a:t>
            </a:r>
            <a:r>
              <a:rPr lang="el-GR" sz="2400" dirty="0" smtClean="0"/>
              <a:t> φάρμακα), εκτός κι αν εγκρίνονται από τον επαγγελματία υγείας. </a:t>
            </a:r>
          </a:p>
          <a:p>
            <a:pPr eaLnBrk="1" fontAlgn="auto" hangingPunct="1">
              <a:spcAft>
                <a:spcPts val="0"/>
              </a:spcAft>
              <a:defRPr/>
            </a:pPr>
            <a:r>
              <a:rPr lang="el-GR" sz="2400" dirty="0" smtClean="0"/>
              <a:t>Διδάξτε τον ασθενή να φοράει αντηλιακό για την αποφυγή της φωτοευαίσθητης αντίδρασης.</a:t>
            </a:r>
          </a:p>
          <a:p>
            <a:pPr marL="274320" indent="-274320" eaLnBrk="1" fontAlgn="auto" hangingPunct="1">
              <a:spcAft>
                <a:spcPts val="0"/>
              </a:spcAft>
              <a:buFont typeface="Wingdings 2"/>
              <a:buChar char=""/>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8505304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2"/>
          <p:cNvSpPr>
            <a:spLocks noGrp="1"/>
          </p:cNvSpPr>
          <p:nvPr>
            <p:ph type="title"/>
          </p:nvPr>
        </p:nvSpPr>
        <p:spPr>
          <a:xfrm>
            <a:off x="467544" y="116632"/>
            <a:ext cx="8229600" cy="1080120"/>
          </a:xfrm>
        </p:spPr>
        <p:txBody>
          <a:bodyPr>
            <a:normAutofit fontScale="90000"/>
          </a:bodyPr>
          <a:lstStyle/>
          <a:p>
            <a:r>
              <a:rPr lang="el-GR" sz="4400" dirty="0"/>
              <a:t>Φαρμακευτική θεραπεία υπέρτασης </a:t>
            </a:r>
            <a:r>
              <a:rPr lang="el-GR" sz="3600" b="0" dirty="0" smtClean="0"/>
              <a:t>(</a:t>
            </a:r>
            <a:r>
              <a:rPr lang="el-GR" sz="3600" b="0" dirty="0"/>
              <a:t>5</a:t>
            </a:r>
            <a:r>
              <a:rPr lang="el-GR" sz="3600" b="0" dirty="0" smtClean="0"/>
              <a:t> από 8)</a:t>
            </a:r>
            <a:endParaRPr lang="el-GR" sz="3600" b="0" dirty="0"/>
          </a:p>
        </p:txBody>
      </p:sp>
      <p:sp>
        <p:nvSpPr>
          <p:cNvPr id="57347" name="2 - Θέση περιεχομένου"/>
          <p:cNvSpPr>
            <a:spLocks noGrp="1"/>
          </p:cNvSpPr>
          <p:nvPr>
            <p:ph idx="1"/>
          </p:nvPr>
        </p:nvSpPr>
        <p:spPr/>
        <p:txBody>
          <a:bodyPr>
            <a:normAutofit/>
          </a:bodyPr>
          <a:lstStyle/>
          <a:p>
            <a:pPr eaLnBrk="1" fontAlgn="auto" hangingPunct="1">
              <a:lnSpc>
                <a:spcPct val="120000"/>
              </a:lnSpc>
              <a:spcBef>
                <a:spcPts val="1200"/>
              </a:spcBef>
              <a:spcAft>
                <a:spcPts val="0"/>
              </a:spcAft>
              <a:defRPr/>
            </a:pPr>
            <a:r>
              <a:rPr lang="el-GR" sz="2400" b="1" dirty="0" smtClean="0"/>
              <a:t>Αναστολείς του μετατρεπτικού ενζύμου αγγειοτενσίνης</a:t>
            </a:r>
            <a:endParaRPr lang="en-US" sz="2400" b="1" dirty="0" smtClean="0"/>
          </a:p>
          <a:p>
            <a:pPr marL="265113" indent="0" eaLnBrk="1" fontAlgn="auto" hangingPunct="1">
              <a:lnSpc>
                <a:spcPct val="120000"/>
              </a:lnSpc>
              <a:spcBef>
                <a:spcPts val="1200"/>
              </a:spcBef>
              <a:spcAft>
                <a:spcPts val="0"/>
              </a:spcAft>
              <a:buFont typeface="Arial" charset="0"/>
              <a:buNone/>
              <a:defRPr/>
            </a:pPr>
            <a:r>
              <a:rPr lang="el-GR" sz="2400" dirty="0" smtClean="0"/>
              <a:t>Η δράση τους αποκλείει την μετατροπή της αγγειοτενσίνης Ι σε αγγειοσυσταλτική αγγειοτενσίνη ΙΙ. Οι αναστολείς του μετατρεπτικού ενζύμου αγγειοτενσίνης μειώνουν τα επίπεδα αλδοστερόνης, προκαλώντας συστηματική αγγειοδιαστολή.</a:t>
            </a:r>
          </a:p>
          <a:p>
            <a:pPr marL="265113" indent="0" eaLnBrk="1" fontAlgn="auto" hangingPunct="1">
              <a:lnSpc>
                <a:spcPct val="120000"/>
              </a:lnSpc>
              <a:spcBef>
                <a:spcPts val="1200"/>
              </a:spcBef>
              <a:spcAft>
                <a:spcPts val="0"/>
              </a:spcAft>
              <a:buFont typeface="Arial" charset="0"/>
              <a:buNone/>
              <a:defRPr/>
            </a:pPr>
            <a:r>
              <a:rPr lang="el-GR" sz="2400" b="1" dirty="0" smtClean="0"/>
              <a:t>Ενδείξεις</a:t>
            </a:r>
          </a:p>
          <a:p>
            <a:pPr marL="265113" indent="0" eaLnBrk="1" fontAlgn="auto" hangingPunct="1">
              <a:lnSpc>
                <a:spcPct val="120000"/>
              </a:lnSpc>
              <a:spcBef>
                <a:spcPts val="1200"/>
              </a:spcBef>
              <a:spcAft>
                <a:spcPts val="0"/>
              </a:spcAft>
              <a:buFont typeface="Arial" charset="0"/>
              <a:buNone/>
              <a:defRPr/>
            </a:pPr>
            <a:r>
              <a:rPr lang="el-GR" sz="2400" dirty="0" smtClean="0"/>
              <a:t>Χρησιμοποιούνται για την αντιμετώπιση της υπέρτασης ως μονοθεραπεία ή σε συνδυασμό με άλλους παράγοντες. Μειώνουν τον κίνδυνο για καρδιακή ανεπάρκεια μετά από έμφραγμα του μυοκαρδίου.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367409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Τίτλος"/>
          <p:cNvSpPr>
            <a:spLocks noGrp="1"/>
          </p:cNvSpPr>
          <p:nvPr>
            <p:ph type="title"/>
          </p:nvPr>
        </p:nvSpPr>
        <p:spPr/>
        <p:txBody>
          <a:bodyPr/>
          <a:lstStyle/>
          <a:p>
            <a:r>
              <a:rPr lang="el-GR" dirty="0"/>
              <a:t>Νοσηλευτικές αρμοδιότητες </a:t>
            </a:r>
            <a:r>
              <a:rPr lang="el-GR" sz="3200" b="0" dirty="0" smtClean="0"/>
              <a:t>(5 </a:t>
            </a:r>
            <a:r>
              <a:rPr lang="el-GR" sz="3200" b="0" dirty="0"/>
              <a:t>από 8)</a:t>
            </a:r>
            <a:endParaRPr lang="el-GR" altLang="el-GR" dirty="0" smtClean="0">
              <a:solidFill>
                <a:srgbClr val="7B9899"/>
              </a:solidFill>
            </a:endParaRPr>
          </a:p>
        </p:txBody>
      </p:sp>
      <p:sp>
        <p:nvSpPr>
          <p:cNvPr id="58371" name="2 - Θέση περιεχομένου"/>
          <p:cNvSpPr>
            <a:spLocks noGrp="1"/>
          </p:cNvSpPr>
          <p:nvPr>
            <p:ph idx="1"/>
          </p:nvPr>
        </p:nvSpPr>
        <p:spPr>
          <a:xfrm>
            <a:off x="395536" y="1196752"/>
            <a:ext cx="8568952" cy="5472608"/>
          </a:xfrm>
        </p:spPr>
        <p:txBody>
          <a:bodyPr>
            <a:noAutofit/>
          </a:bodyPr>
          <a:lstStyle/>
          <a:p>
            <a:pPr>
              <a:lnSpc>
                <a:spcPct val="120000"/>
              </a:lnSpc>
              <a:spcBef>
                <a:spcPts val="1200"/>
              </a:spcBef>
              <a:defRPr/>
            </a:pPr>
            <a:r>
              <a:rPr lang="el-GR" sz="2400" dirty="0" smtClean="0"/>
              <a:t>Ενθαρρύνετε τον ασθενή να έχει καλή υγιεινή των δοντιών,</a:t>
            </a:r>
          </a:p>
          <a:p>
            <a:pPr>
              <a:lnSpc>
                <a:spcPct val="120000"/>
              </a:lnSpc>
              <a:spcBef>
                <a:spcPts val="1200"/>
              </a:spcBef>
              <a:defRPr/>
            </a:pPr>
            <a:r>
              <a:rPr lang="el-GR" sz="2400" dirty="0" smtClean="0"/>
              <a:t>Καθοδηγήστε τον ασθενή να επικοινωνεί με τον επαγγελματία υγείας εάν ένα από τα παρακάτω συμβαίνει: </a:t>
            </a:r>
            <a:r>
              <a:rPr lang="el-GR" sz="2400" b="1" dirty="0" smtClean="0"/>
              <a:t>ανώμαλος παλμός, πόνος στο στήθος, δυσκολία στην αναπνοή, ξηρός βήχας, πονόλαιμος, έλκη στόματος, εξάνθημα, πυρετός, οίδημα των χεριών και των ποδιών και/ή του προσώπου</a:t>
            </a:r>
            <a:r>
              <a:rPr lang="el-GR" sz="2400" b="1" dirty="0"/>
              <a:t>,</a:t>
            </a:r>
            <a:endParaRPr lang="el-GR" sz="2400" b="1" dirty="0" smtClean="0"/>
          </a:p>
          <a:p>
            <a:pPr>
              <a:lnSpc>
                <a:spcPct val="120000"/>
              </a:lnSpc>
              <a:spcBef>
                <a:spcPts val="1200"/>
              </a:spcBef>
              <a:defRPr/>
            </a:pPr>
            <a:r>
              <a:rPr lang="el-GR" sz="2400" dirty="0" smtClean="0"/>
              <a:t>Διδάξτε την παρακολούθηση της πίεσης του αίματος (ΑΠ) καθημερινά</a:t>
            </a:r>
            <a:r>
              <a:rPr lang="el-GR" sz="2400" dirty="0"/>
              <a:t>,</a:t>
            </a:r>
            <a:endParaRPr lang="el-GR" sz="2400" dirty="0" smtClean="0"/>
          </a:p>
          <a:p>
            <a:pPr>
              <a:lnSpc>
                <a:spcPct val="120000"/>
              </a:lnSpc>
              <a:spcBef>
                <a:spcPts val="1200"/>
              </a:spcBef>
              <a:defRPr/>
            </a:pPr>
            <a:r>
              <a:rPr lang="el-GR" sz="2400" dirty="0" smtClean="0"/>
              <a:t>Τακτική παρακολούθηση της νεφρικής λειτουργίας,</a:t>
            </a:r>
          </a:p>
          <a:p>
            <a:pPr>
              <a:lnSpc>
                <a:spcPct val="120000"/>
              </a:lnSpc>
              <a:spcBef>
                <a:spcPts val="1200"/>
              </a:spcBef>
              <a:defRPr/>
            </a:pPr>
            <a:r>
              <a:rPr lang="el-GR" sz="2400" dirty="0" smtClean="0"/>
              <a:t>Καθοδηγήστε σχετικά με τον κίνδυνο για λήψη διπλής δόσης.</a:t>
            </a:r>
          </a:p>
          <a:p>
            <a:pPr>
              <a:lnSpc>
                <a:spcPct val="120000"/>
              </a:lnSpc>
              <a:spcBef>
                <a:spcPts val="1200"/>
              </a:spcBef>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885288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2"/>
          <p:cNvSpPr>
            <a:spLocks noGrp="1"/>
          </p:cNvSpPr>
          <p:nvPr>
            <p:ph type="title"/>
          </p:nvPr>
        </p:nvSpPr>
        <p:spPr>
          <a:xfrm>
            <a:off x="467544" y="116632"/>
            <a:ext cx="8229600" cy="1080120"/>
          </a:xfrm>
        </p:spPr>
        <p:txBody>
          <a:bodyPr>
            <a:normAutofit fontScale="90000"/>
          </a:bodyPr>
          <a:lstStyle/>
          <a:p>
            <a:r>
              <a:rPr lang="el-GR" sz="4400" dirty="0"/>
              <a:t>Φαρμακευτική θεραπεία υπέρτασης </a:t>
            </a:r>
            <a:r>
              <a:rPr lang="el-GR" sz="3600" b="0" dirty="0" smtClean="0"/>
              <a:t>(</a:t>
            </a:r>
            <a:r>
              <a:rPr lang="el-GR" sz="3600" b="0" dirty="0"/>
              <a:t>6</a:t>
            </a:r>
            <a:r>
              <a:rPr lang="el-GR" sz="3600" b="0" dirty="0" smtClean="0"/>
              <a:t> από 8)</a:t>
            </a:r>
            <a:endParaRPr lang="el-GR" sz="3600" b="0" dirty="0"/>
          </a:p>
        </p:txBody>
      </p:sp>
      <p:sp>
        <p:nvSpPr>
          <p:cNvPr id="59395" name="2 - Θέση περιεχομένου"/>
          <p:cNvSpPr>
            <a:spLocks noGrp="1"/>
          </p:cNvSpPr>
          <p:nvPr>
            <p:ph idx="1"/>
          </p:nvPr>
        </p:nvSpPr>
        <p:spPr>
          <a:xfrm>
            <a:off x="457200" y="1412776"/>
            <a:ext cx="8229600" cy="4824536"/>
          </a:xfrm>
        </p:spPr>
        <p:txBody>
          <a:bodyPr>
            <a:normAutofit/>
          </a:bodyPr>
          <a:lstStyle/>
          <a:p>
            <a:pPr marL="274320" indent="-274320" eaLnBrk="1" fontAlgn="auto" hangingPunct="1">
              <a:lnSpc>
                <a:spcPct val="120000"/>
              </a:lnSpc>
              <a:spcBef>
                <a:spcPts val="1200"/>
              </a:spcBef>
              <a:spcAft>
                <a:spcPts val="0"/>
              </a:spcAft>
              <a:buFont typeface="Wingdings 2"/>
              <a:buChar char=""/>
              <a:defRPr/>
            </a:pPr>
            <a:r>
              <a:rPr lang="el-GR" sz="2400" b="1" dirty="0" smtClean="0"/>
              <a:t>Κεντρικοί α-αγωνιστές</a:t>
            </a:r>
            <a:endParaRPr lang="en-US" sz="2400" b="1" dirty="0" smtClean="0"/>
          </a:p>
          <a:p>
            <a:pPr marL="265113" indent="0" eaLnBrk="1" fontAlgn="auto" hangingPunct="1">
              <a:lnSpc>
                <a:spcPct val="120000"/>
              </a:lnSpc>
              <a:spcBef>
                <a:spcPts val="1200"/>
              </a:spcBef>
              <a:spcAft>
                <a:spcPts val="0"/>
              </a:spcAft>
              <a:buFont typeface="Arial" charset="0"/>
              <a:buNone/>
              <a:defRPr/>
            </a:pPr>
            <a:r>
              <a:rPr lang="el-GR" sz="2400" dirty="0" smtClean="0"/>
              <a:t>Διεγείρουν τους α– αδρενεργικούς υποδοχείς στο ΚΝΣ, με αποτέλεσμα να μειώνεται η διέγερση του συμπαθητικού και συνεπώς να αναστέλλονται οι παράγοντες που επιταχύνουν την καρδιακή λειτουργία και προκαλούν αγγειοσυστολή.</a:t>
            </a:r>
          </a:p>
          <a:p>
            <a:pPr marL="265113" indent="0" eaLnBrk="1" fontAlgn="auto" hangingPunct="1">
              <a:lnSpc>
                <a:spcPct val="120000"/>
              </a:lnSpc>
              <a:spcBef>
                <a:spcPts val="1200"/>
              </a:spcBef>
              <a:spcAft>
                <a:spcPts val="0"/>
              </a:spcAft>
              <a:buFont typeface="Arial" charset="0"/>
              <a:buNone/>
              <a:defRPr/>
            </a:pPr>
            <a:r>
              <a:rPr lang="el-GR" sz="2400" b="1" dirty="0" smtClean="0"/>
              <a:t>Ενδείξεις</a:t>
            </a:r>
          </a:p>
          <a:p>
            <a:pPr marL="265113" indent="0" eaLnBrk="1" fontAlgn="auto" hangingPunct="1">
              <a:lnSpc>
                <a:spcPct val="120000"/>
              </a:lnSpc>
              <a:spcBef>
                <a:spcPts val="1200"/>
              </a:spcBef>
              <a:spcAft>
                <a:spcPts val="0"/>
              </a:spcAft>
              <a:buFont typeface="Arial" charset="0"/>
              <a:buNone/>
              <a:defRPr/>
            </a:pPr>
            <a:r>
              <a:rPr lang="el-GR" sz="2400" dirty="0" smtClean="0"/>
              <a:t>Χρησιμοποιούνται για την αντιμετώπιση της υπέρτασης.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721315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467544" y="116632"/>
            <a:ext cx="8229600" cy="1080120"/>
          </a:xfrm>
        </p:spPr>
        <p:txBody>
          <a:bodyPr>
            <a:noAutofit/>
          </a:bodyPr>
          <a:lstStyle/>
          <a:p>
            <a:pPr eaLnBrk="1" fontAlgn="auto" hangingPunct="1">
              <a:spcAft>
                <a:spcPts val="0"/>
              </a:spcAft>
              <a:defRPr/>
            </a:pPr>
            <a:r>
              <a:rPr lang="el-GR" dirty="0" smtClean="0"/>
              <a:t>Κλινική επαγρύπνηση και παρακολούθηση υπέρτασης </a:t>
            </a:r>
            <a:r>
              <a:rPr lang="el-GR" sz="3200" b="0" dirty="0" smtClean="0"/>
              <a:t>(2 από 2)</a:t>
            </a:r>
          </a:p>
        </p:txBody>
      </p:sp>
      <p:sp>
        <p:nvSpPr>
          <p:cNvPr id="6147" name="2 - Θέση περιεχομένου"/>
          <p:cNvSpPr>
            <a:spLocks noGrp="1"/>
          </p:cNvSpPr>
          <p:nvPr>
            <p:ph idx="1"/>
          </p:nvPr>
        </p:nvSpPr>
        <p:spPr>
          <a:xfrm>
            <a:off x="467544" y="1484784"/>
            <a:ext cx="8229600" cy="5040560"/>
          </a:xfrm>
        </p:spPr>
        <p:txBody>
          <a:bodyPr>
            <a:normAutofit lnSpcReduction="10000"/>
          </a:bodyPr>
          <a:lstStyle/>
          <a:p>
            <a:pPr marL="444500" lvl="1" indent="-457200" eaLnBrk="1" fontAlgn="auto" hangingPunct="1">
              <a:lnSpc>
                <a:spcPct val="110000"/>
              </a:lnSpc>
              <a:spcBef>
                <a:spcPts val="1200"/>
              </a:spcBef>
              <a:spcAft>
                <a:spcPts val="0"/>
              </a:spcAft>
              <a:buFont typeface="+mj-lt"/>
              <a:buAutoNum type="arabicPeriod" startAt="2"/>
              <a:defRPr/>
            </a:pPr>
            <a:r>
              <a:rPr lang="el-GR" sz="2400" b="1" dirty="0" smtClean="0"/>
              <a:t>ΣΩΣΤΗ ΔΙΕΡΕΥΝΗΣΗ</a:t>
            </a:r>
          </a:p>
          <a:p>
            <a:pPr marL="273050" indent="-457200" eaLnBrk="1" fontAlgn="auto" hangingPunct="1">
              <a:lnSpc>
                <a:spcPct val="110000"/>
              </a:lnSpc>
              <a:spcBef>
                <a:spcPts val="1200"/>
              </a:spcBef>
              <a:spcAft>
                <a:spcPts val="0"/>
              </a:spcAft>
              <a:buFont typeface="Wingdings 2"/>
              <a:buChar char=""/>
              <a:defRPr/>
            </a:pPr>
            <a:r>
              <a:rPr lang="el-GR" sz="2400" b="1" dirty="0" smtClean="0"/>
              <a:t>Ερευνείστε τυχόν ιατρογενή αίτια υψηλής πίεσης </a:t>
            </a:r>
            <a:r>
              <a:rPr lang="el-GR" sz="2400" dirty="0" smtClean="0"/>
              <a:t>του αίματος</a:t>
            </a:r>
            <a:r>
              <a:rPr lang="en-US" sz="2400" dirty="0" smtClean="0"/>
              <a:t>: </a:t>
            </a:r>
            <a:r>
              <a:rPr lang="el-GR" sz="2400" dirty="0" smtClean="0"/>
              <a:t>Δηλ., ενθαρρύνετε τους ασθενείς να προσκομίζουν κατά την επίσκεψη όλα τα φάρμακα και παραφάρμακα/ συμπληρώματα που λαμβάνουν με ή χωρίς ιατρική συνταγή,</a:t>
            </a:r>
          </a:p>
          <a:p>
            <a:pPr marL="273050" indent="-457200" eaLnBrk="1" fontAlgn="auto" hangingPunct="1">
              <a:lnSpc>
                <a:spcPct val="110000"/>
              </a:lnSpc>
              <a:spcBef>
                <a:spcPts val="1200"/>
              </a:spcBef>
              <a:spcAft>
                <a:spcPts val="0"/>
              </a:spcAft>
              <a:buFont typeface="Wingdings 2"/>
              <a:buChar char=""/>
              <a:defRPr/>
            </a:pPr>
            <a:r>
              <a:rPr lang="el-GR" sz="2400" b="1" dirty="0" smtClean="0"/>
              <a:t>Ρωτήστε</a:t>
            </a:r>
            <a:r>
              <a:rPr lang="el-GR" sz="2400" dirty="0" smtClean="0"/>
              <a:t> τυχόν λήψη και </a:t>
            </a:r>
            <a:r>
              <a:rPr lang="el-GR" sz="2400" b="1" dirty="0" smtClean="0"/>
              <a:t>είδος αναλγητικού,</a:t>
            </a:r>
          </a:p>
          <a:p>
            <a:pPr marL="273050" indent="-457200" eaLnBrk="1" fontAlgn="auto" hangingPunct="1">
              <a:lnSpc>
                <a:spcPct val="110000"/>
              </a:lnSpc>
              <a:spcBef>
                <a:spcPts val="1200"/>
              </a:spcBef>
              <a:spcAft>
                <a:spcPts val="0"/>
              </a:spcAft>
              <a:buFont typeface="Wingdings 2"/>
              <a:buChar char=""/>
              <a:defRPr/>
            </a:pPr>
            <a:r>
              <a:rPr lang="el-GR" sz="2400" b="1" dirty="0" smtClean="0"/>
              <a:t>Αναγνωρίστε</a:t>
            </a:r>
            <a:r>
              <a:rPr lang="el-GR" sz="2400" dirty="0" smtClean="0"/>
              <a:t> και αντιμετωπίστε κατάλληλα τυχόν </a:t>
            </a:r>
            <a:r>
              <a:rPr lang="el-GR" sz="2400" b="1" dirty="0" smtClean="0"/>
              <a:t>ψυχικές διαταραχές</a:t>
            </a:r>
            <a:r>
              <a:rPr lang="en-US" sz="2400" dirty="0" smtClean="0"/>
              <a:t>: </a:t>
            </a:r>
            <a:r>
              <a:rPr lang="el-GR" sz="2400" dirty="0" smtClean="0"/>
              <a:t>κατάθλιψη</a:t>
            </a:r>
            <a:r>
              <a:rPr lang="en-US" sz="2400" dirty="0" smtClean="0"/>
              <a:t>, </a:t>
            </a:r>
            <a:r>
              <a:rPr lang="el-GR" sz="2400" dirty="0" smtClean="0"/>
              <a:t>κρίσεις πανικού και άλλες ψυχιατρικές ασθένειες,</a:t>
            </a:r>
          </a:p>
          <a:p>
            <a:pPr marL="273050" indent="-457200" eaLnBrk="1" fontAlgn="auto" hangingPunct="1">
              <a:lnSpc>
                <a:spcPct val="110000"/>
              </a:lnSpc>
              <a:spcBef>
                <a:spcPts val="1200"/>
              </a:spcBef>
              <a:spcAft>
                <a:spcPts val="0"/>
              </a:spcAft>
              <a:buFont typeface="Wingdings 2"/>
              <a:buChar char=""/>
              <a:defRPr/>
            </a:pPr>
            <a:r>
              <a:rPr lang="el-GR" sz="2400" b="1" dirty="0" smtClean="0"/>
              <a:t>Σκεφθείτε </a:t>
            </a:r>
            <a:r>
              <a:rPr lang="el-GR" sz="2400" dirty="0" smtClean="0"/>
              <a:t>μήπως ο ασθενής λαμβάνει </a:t>
            </a:r>
            <a:r>
              <a:rPr lang="el-GR" sz="2400" b="1" dirty="0" smtClean="0"/>
              <a:t>ανεπιτυχείς συνταγές </a:t>
            </a:r>
            <a:r>
              <a:rPr lang="el-GR" sz="2400" dirty="0" smtClean="0"/>
              <a:t>και αν υπάρχει πιθανότητα για πιο επιτυχείς.</a:t>
            </a:r>
          </a:p>
          <a:p>
            <a:pPr marL="274320" indent="-457200" eaLnBrk="1" fontAlgn="auto" hangingPunct="1">
              <a:lnSpc>
                <a:spcPct val="110000"/>
              </a:lnSpc>
              <a:spcBef>
                <a:spcPts val="1200"/>
              </a:spcBef>
              <a:spcAft>
                <a:spcPts val="0"/>
              </a:spcAft>
              <a:buFont typeface="Wingdings 2"/>
              <a:buChar char=""/>
              <a:defRPr/>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808480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Τίτλος"/>
          <p:cNvSpPr>
            <a:spLocks noGrp="1"/>
          </p:cNvSpPr>
          <p:nvPr>
            <p:ph type="title"/>
          </p:nvPr>
        </p:nvSpPr>
        <p:spPr/>
        <p:txBody>
          <a:bodyPr/>
          <a:lstStyle/>
          <a:p>
            <a:r>
              <a:rPr lang="el-GR" dirty="0"/>
              <a:t>Νοσηλευτικές αρμοδιότητες </a:t>
            </a:r>
            <a:r>
              <a:rPr lang="el-GR" sz="3200" b="0" dirty="0" smtClean="0"/>
              <a:t>(6 </a:t>
            </a:r>
            <a:r>
              <a:rPr lang="el-GR" sz="3200" b="0" dirty="0"/>
              <a:t>από 8)</a:t>
            </a:r>
            <a:endParaRPr lang="el-GR" altLang="el-GR" dirty="0" smtClean="0">
              <a:solidFill>
                <a:srgbClr val="7B9899"/>
              </a:solidFill>
            </a:endParaRPr>
          </a:p>
        </p:txBody>
      </p:sp>
      <p:sp>
        <p:nvSpPr>
          <p:cNvPr id="71683" name="2 - Θέση περιεχομένου"/>
          <p:cNvSpPr>
            <a:spLocks noGrp="1"/>
          </p:cNvSpPr>
          <p:nvPr>
            <p:ph idx="1"/>
          </p:nvPr>
        </p:nvSpPr>
        <p:spPr/>
        <p:txBody>
          <a:bodyPr/>
          <a:lstStyle/>
          <a:p>
            <a:pPr eaLnBrk="1" hangingPunct="1"/>
            <a:r>
              <a:rPr lang="el-GR" altLang="el-GR" sz="2400" dirty="0" smtClean="0"/>
              <a:t>Διδάξτε τον ασθενή την παρακολούθηση της πίεσης του αίματος και των σφύξεων. </a:t>
            </a:r>
          </a:p>
          <a:p>
            <a:pPr eaLnBrk="1" hangingPunct="1"/>
            <a:r>
              <a:rPr lang="el-GR" altLang="el-GR" sz="2400" dirty="0" smtClean="0"/>
              <a:t>Ενημερώστε ότι οι ξαφνικές αλλαγές θέσης μπορεί να οδηγήσουν σε ζάλη. </a:t>
            </a:r>
          </a:p>
          <a:p>
            <a:pPr eaLnBrk="1" hangingPunct="1"/>
            <a:r>
              <a:rPr lang="el-GR" altLang="el-GR" sz="2400" dirty="0" smtClean="0"/>
              <a:t>Ενημερώστε ότι τα φάρμακα χορηγούνται βράδυ λόγω της κατασταλτικής δράσης στην αρχή της θεραπείας και / ή όταν η δόση διαφοροποιείται.</a:t>
            </a:r>
          </a:p>
          <a:p>
            <a:pPr eaLnBrk="1" hangingPunct="1"/>
            <a:r>
              <a:rPr lang="el-GR" altLang="el-GR" sz="2400" dirty="0" smtClean="0"/>
              <a:t>Αξιολογήστε το δερματικό εξάνθημα κατά τη χρήση της διαδερμικής οδού. </a:t>
            </a:r>
          </a:p>
          <a:p>
            <a:pPr eaLnBrk="1" hangingPunct="1"/>
            <a:r>
              <a:rPr lang="el-GR" altLang="el-GR" sz="2400" dirty="0" smtClean="0"/>
              <a:t>Οι άνδρες μπορεί να εμφανίσουν σεξουαλική δυσκολία, η οποία θα πρέπει να αναφέρεται στον επαγγελματία υγείας.</a:t>
            </a:r>
          </a:p>
          <a:p>
            <a:pPr eaLnBrk="1" hangingPunct="1"/>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142995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2"/>
          <p:cNvSpPr>
            <a:spLocks noGrp="1"/>
          </p:cNvSpPr>
          <p:nvPr>
            <p:ph type="title"/>
          </p:nvPr>
        </p:nvSpPr>
        <p:spPr>
          <a:xfrm>
            <a:off x="467544" y="116632"/>
            <a:ext cx="8229600" cy="1080120"/>
          </a:xfrm>
        </p:spPr>
        <p:txBody>
          <a:bodyPr>
            <a:normAutofit fontScale="90000"/>
          </a:bodyPr>
          <a:lstStyle/>
          <a:p>
            <a:r>
              <a:rPr lang="el-GR" sz="4400" dirty="0"/>
              <a:t>Φαρμακευτική θεραπεία υπέρτασης </a:t>
            </a:r>
            <a:r>
              <a:rPr lang="el-GR" sz="3600" b="0" dirty="0" smtClean="0"/>
              <a:t>(</a:t>
            </a:r>
            <a:r>
              <a:rPr lang="el-GR" sz="3600" b="0" dirty="0"/>
              <a:t>7</a:t>
            </a:r>
            <a:r>
              <a:rPr lang="el-GR" sz="3600" b="0" dirty="0" smtClean="0"/>
              <a:t> από 8)</a:t>
            </a:r>
            <a:endParaRPr lang="el-GR" sz="3600" b="0" dirty="0"/>
          </a:p>
        </p:txBody>
      </p:sp>
      <p:sp>
        <p:nvSpPr>
          <p:cNvPr id="72707" name="2 - Θέση περιεχομένου"/>
          <p:cNvSpPr>
            <a:spLocks noGrp="1"/>
          </p:cNvSpPr>
          <p:nvPr>
            <p:ph idx="1"/>
          </p:nvPr>
        </p:nvSpPr>
        <p:spPr/>
        <p:txBody>
          <a:bodyPr/>
          <a:lstStyle/>
          <a:p>
            <a:pPr eaLnBrk="1" hangingPunct="1">
              <a:lnSpc>
                <a:spcPct val="120000"/>
              </a:lnSpc>
              <a:spcBef>
                <a:spcPts val="1200"/>
              </a:spcBef>
            </a:pPr>
            <a:r>
              <a:rPr lang="el-GR" altLang="el-GR" sz="2400" b="1" dirty="0" smtClean="0"/>
              <a:t>Αγγειοδιασταλτικά</a:t>
            </a:r>
          </a:p>
          <a:p>
            <a:pPr marL="357188" indent="0" eaLnBrk="1" hangingPunct="1">
              <a:lnSpc>
                <a:spcPct val="120000"/>
              </a:lnSpc>
              <a:spcBef>
                <a:spcPts val="1200"/>
              </a:spcBef>
              <a:buFont typeface="Arial" charset="0"/>
              <a:buNone/>
            </a:pPr>
            <a:r>
              <a:rPr lang="el-GR" altLang="el-GR" sz="2400" dirty="0" smtClean="0"/>
              <a:t>Ο αγγειοδιαστολέας μειώνει την πίεση του αίματος χαλαρώνοντας το λείο μυϊκό τόνο του αγγείο του αίματος, μειώνοντας έτσι την περιφερική αντίσταση.</a:t>
            </a:r>
          </a:p>
          <a:p>
            <a:pPr marL="357188" indent="0" eaLnBrk="1" hangingPunct="1">
              <a:lnSpc>
                <a:spcPct val="120000"/>
              </a:lnSpc>
              <a:spcBef>
                <a:spcPts val="1200"/>
              </a:spcBef>
              <a:buFont typeface="Arial" charset="0"/>
              <a:buNone/>
            </a:pPr>
            <a:r>
              <a:rPr lang="el-GR" altLang="el-GR" sz="2400" b="1" dirty="0" smtClean="0"/>
              <a:t>Ενδείξεις</a:t>
            </a:r>
          </a:p>
          <a:p>
            <a:pPr marL="357188" indent="0" eaLnBrk="1" hangingPunct="1">
              <a:lnSpc>
                <a:spcPct val="120000"/>
              </a:lnSpc>
              <a:spcBef>
                <a:spcPts val="1200"/>
              </a:spcBef>
              <a:buFont typeface="Arial" charset="0"/>
              <a:buNone/>
            </a:pPr>
            <a:r>
              <a:rPr lang="el-GR" altLang="el-GR" sz="2400" dirty="0" smtClean="0"/>
              <a:t>Η βραχυχρόνια νοσοκομειακή αντιμετώπιση στα υπερτασικά επείγοντα περιλαμβάνει την κακοήθη υπέρταση και την επιδείνωση των τελικών οργάνων.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31530038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Τίτλος"/>
          <p:cNvSpPr>
            <a:spLocks noGrp="1"/>
          </p:cNvSpPr>
          <p:nvPr>
            <p:ph type="title"/>
          </p:nvPr>
        </p:nvSpPr>
        <p:spPr/>
        <p:txBody>
          <a:bodyPr/>
          <a:lstStyle/>
          <a:p>
            <a:r>
              <a:rPr lang="el-GR" dirty="0"/>
              <a:t>Νοσηλευτικές αρμοδιότητες </a:t>
            </a:r>
            <a:r>
              <a:rPr lang="el-GR" sz="3200" b="0" dirty="0" smtClean="0"/>
              <a:t>(7 </a:t>
            </a:r>
            <a:r>
              <a:rPr lang="el-GR" sz="3200" b="0" dirty="0"/>
              <a:t>από 8)</a:t>
            </a:r>
            <a:endParaRPr lang="el-GR" altLang="el-GR" dirty="0" smtClean="0">
              <a:solidFill>
                <a:srgbClr val="7B9899"/>
              </a:solidFill>
            </a:endParaRPr>
          </a:p>
        </p:txBody>
      </p:sp>
      <p:sp>
        <p:nvSpPr>
          <p:cNvPr id="62467" name="2 - Θέση περιεχομένου"/>
          <p:cNvSpPr>
            <a:spLocks noGrp="1"/>
          </p:cNvSpPr>
          <p:nvPr>
            <p:ph idx="1"/>
          </p:nvPr>
        </p:nvSpPr>
        <p:spPr/>
        <p:txBody>
          <a:bodyPr>
            <a:normAutofit/>
          </a:bodyPr>
          <a:lstStyle/>
          <a:p>
            <a:pPr eaLnBrk="1" fontAlgn="auto" hangingPunct="1">
              <a:lnSpc>
                <a:spcPct val="120000"/>
              </a:lnSpc>
              <a:spcBef>
                <a:spcPts val="1200"/>
              </a:spcBef>
              <a:spcAft>
                <a:spcPts val="0"/>
              </a:spcAft>
              <a:defRPr/>
            </a:pPr>
            <a:r>
              <a:rPr lang="el-GR" sz="2400" dirty="0" smtClean="0"/>
              <a:t>Παρακολουθήστε την πίεση του αίματος 2-6 ώρες μετά την έναρξη της θεραπείας ή την προσαρμογή της δόσης</a:t>
            </a:r>
            <a:r>
              <a:rPr lang="el-GR" sz="2400" dirty="0"/>
              <a:t>,</a:t>
            </a:r>
            <a:endParaRPr lang="el-GR" sz="2400" dirty="0" smtClean="0"/>
          </a:p>
          <a:p>
            <a:pPr eaLnBrk="1" fontAlgn="auto" hangingPunct="1">
              <a:lnSpc>
                <a:spcPct val="120000"/>
              </a:lnSpc>
              <a:spcBef>
                <a:spcPts val="1200"/>
              </a:spcBef>
              <a:spcAft>
                <a:spcPts val="0"/>
              </a:spcAft>
              <a:defRPr/>
            </a:pPr>
            <a:r>
              <a:rPr lang="el-GR" sz="2400" dirty="0" smtClean="0"/>
              <a:t>Αξιολογείστε τον ασθενή για αναφορές ζάλης,</a:t>
            </a:r>
          </a:p>
          <a:p>
            <a:pPr eaLnBrk="1" fontAlgn="auto" hangingPunct="1">
              <a:lnSpc>
                <a:spcPct val="120000"/>
              </a:lnSpc>
              <a:spcBef>
                <a:spcPts val="1200"/>
              </a:spcBef>
              <a:spcAft>
                <a:spcPts val="0"/>
              </a:spcAft>
              <a:defRPr/>
            </a:pPr>
            <a:r>
              <a:rPr lang="el-GR" sz="2400" dirty="0" smtClean="0"/>
              <a:t>Διδάξτε ότι η αγωγή θα πρέπει να λαμβάνεται το βράδυ για τη μείωση της επίδρασης της υπότασης</a:t>
            </a:r>
            <a:r>
              <a:rPr lang="el-GR" sz="2400" dirty="0"/>
              <a:t>,</a:t>
            </a:r>
            <a:endParaRPr lang="el-GR" sz="2400" dirty="0" smtClean="0"/>
          </a:p>
          <a:p>
            <a:pPr eaLnBrk="1" fontAlgn="auto" hangingPunct="1">
              <a:lnSpc>
                <a:spcPct val="120000"/>
              </a:lnSpc>
              <a:spcBef>
                <a:spcPts val="1200"/>
              </a:spcBef>
              <a:spcAft>
                <a:spcPts val="0"/>
              </a:spcAft>
              <a:defRPr/>
            </a:pPr>
            <a:r>
              <a:rPr lang="el-GR" sz="2400" dirty="0" smtClean="0"/>
              <a:t>Αν ο ασθενής εμφανίσει </a:t>
            </a:r>
            <a:r>
              <a:rPr lang="el-GR" sz="2400" b="1" dirty="0" smtClean="0"/>
              <a:t>εμβοές, δύσπνοια, ζάλη, πονοκέφαλο, και / ή θολή όραση</a:t>
            </a:r>
            <a:r>
              <a:rPr lang="el-GR" sz="2400" dirty="0" smtClean="0"/>
              <a:t>, αυτές οι καταστάσεις θα πρέπει να αναφέρονται στον επαγγελματία υγείας.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805411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2"/>
          <p:cNvSpPr>
            <a:spLocks noGrp="1"/>
          </p:cNvSpPr>
          <p:nvPr>
            <p:ph type="title"/>
          </p:nvPr>
        </p:nvSpPr>
        <p:spPr>
          <a:xfrm>
            <a:off x="467544" y="116632"/>
            <a:ext cx="8229600" cy="1080120"/>
          </a:xfrm>
        </p:spPr>
        <p:txBody>
          <a:bodyPr>
            <a:normAutofit fontScale="90000"/>
          </a:bodyPr>
          <a:lstStyle/>
          <a:p>
            <a:r>
              <a:rPr lang="el-GR" sz="4400" dirty="0"/>
              <a:t>Φαρμακευτική θεραπεία υπέρτασης </a:t>
            </a:r>
            <a:r>
              <a:rPr lang="el-GR" sz="3600" b="0" dirty="0" smtClean="0"/>
              <a:t>(</a:t>
            </a:r>
            <a:r>
              <a:rPr lang="el-GR" sz="3600" b="0" dirty="0"/>
              <a:t>8</a:t>
            </a:r>
            <a:r>
              <a:rPr lang="el-GR" sz="3600" b="0" dirty="0" smtClean="0"/>
              <a:t> από 8)</a:t>
            </a:r>
            <a:endParaRPr lang="el-GR" sz="3600" b="0" dirty="0"/>
          </a:p>
        </p:txBody>
      </p:sp>
      <p:sp>
        <p:nvSpPr>
          <p:cNvPr id="63491" name="2 - Θέση περιεχομένου"/>
          <p:cNvSpPr>
            <a:spLocks noGrp="1"/>
          </p:cNvSpPr>
          <p:nvPr>
            <p:ph idx="1"/>
          </p:nvPr>
        </p:nvSpPr>
        <p:spPr>
          <a:xfrm>
            <a:off x="395536" y="1484784"/>
            <a:ext cx="8568952" cy="5040560"/>
          </a:xfrm>
        </p:spPr>
        <p:txBody>
          <a:bodyPr>
            <a:normAutofit/>
          </a:bodyPr>
          <a:lstStyle/>
          <a:p>
            <a:pPr marL="274320" indent="-274320" eaLnBrk="1" fontAlgn="auto" hangingPunct="1">
              <a:spcBef>
                <a:spcPts val="1200"/>
              </a:spcBef>
              <a:spcAft>
                <a:spcPts val="0"/>
              </a:spcAft>
              <a:buFont typeface="Wingdings 2"/>
              <a:buChar char=""/>
              <a:defRPr/>
            </a:pPr>
            <a:r>
              <a:rPr lang="el-GR" sz="2400" b="1" dirty="0" smtClean="0"/>
              <a:t>Αποκλειστές  υποδοχέων αγγειοτενσίνης ΙΙ</a:t>
            </a:r>
          </a:p>
          <a:p>
            <a:pPr marL="0" indent="0" eaLnBrk="1" fontAlgn="auto" hangingPunct="1">
              <a:spcBef>
                <a:spcPts val="1200"/>
              </a:spcBef>
              <a:spcAft>
                <a:spcPts val="0"/>
              </a:spcAft>
              <a:buFont typeface="Arial" charset="0"/>
              <a:buNone/>
              <a:defRPr/>
            </a:pPr>
            <a:r>
              <a:rPr lang="el-GR" sz="2400" dirty="0" smtClean="0"/>
              <a:t>Αποκλείουν την αγγειοσυστολή και τις επιδράσεις της αγγειοτενσίνης ΙΙ στους υποδοχείς που παράγουν αλδοστερόνης, τον αγγειακό και το λείο μυϊκό τόνο και τα επινεφρίδια.</a:t>
            </a:r>
          </a:p>
          <a:p>
            <a:pPr marL="0" indent="0" eaLnBrk="1" fontAlgn="auto" hangingPunct="1">
              <a:spcBef>
                <a:spcPts val="1200"/>
              </a:spcBef>
              <a:spcAft>
                <a:spcPts val="0"/>
              </a:spcAft>
              <a:buFont typeface="Arial" charset="0"/>
              <a:buNone/>
              <a:defRPr/>
            </a:pPr>
            <a:r>
              <a:rPr lang="el-GR" sz="2400" b="1" dirty="0" smtClean="0"/>
              <a:t>Ενδείξεις</a:t>
            </a:r>
          </a:p>
          <a:p>
            <a:pPr marL="400050" lvl="1" indent="-360000">
              <a:spcBef>
                <a:spcPts val="1200"/>
              </a:spcBef>
              <a:buFont typeface="Wingdings 2"/>
              <a:buChar char=""/>
              <a:defRPr/>
            </a:pPr>
            <a:r>
              <a:rPr lang="el-GR" sz="2400" dirty="0" smtClean="0"/>
              <a:t>Μειώνουν την πίεση του αίματος και τον κίνδυνο για εγκεφαλικό επεισόδιο. </a:t>
            </a:r>
          </a:p>
          <a:p>
            <a:pPr marL="400050" lvl="1" indent="-360000">
              <a:spcBef>
                <a:spcPts val="1200"/>
              </a:spcBef>
              <a:buFont typeface="Wingdings 2"/>
              <a:buChar char=""/>
              <a:defRPr/>
            </a:pPr>
            <a:r>
              <a:rPr lang="el-GR" sz="2400" dirty="0" smtClean="0"/>
              <a:t>Μειώνουν την παραμονή στο νοσοκομείο των ασθενών με καρδιακή ανεπάρκεια.</a:t>
            </a:r>
          </a:p>
          <a:p>
            <a:pPr marL="0" indent="-360000" eaLnBrk="1" fontAlgn="auto" hangingPunct="1">
              <a:spcBef>
                <a:spcPts val="1200"/>
              </a:spcBef>
              <a:spcAft>
                <a:spcPts val="0"/>
              </a:spcAft>
              <a:buFont typeface="Wingdings 2"/>
              <a:buChar char=""/>
              <a:defRPr/>
            </a:pPr>
            <a:r>
              <a:rPr lang="el-GR" sz="2400" dirty="0" smtClean="0"/>
              <a:t>Χρησιμοποιούνται για αντιμετώπιση της υπέρτασης.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18896665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Τίτλος"/>
          <p:cNvSpPr>
            <a:spLocks noGrp="1"/>
          </p:cNvSpPr>
          <p:nvPr>
            <p:ph type="title"/>
          </p:nvPr>
        </p:nvSpPr>
        <p:spPr/>
        <p:txBody>
          <a:bodyPr/>
          <a:lstStyle/>
          <a:p>
            <a:r>
              <a:rPr lang="el-GR" dirty="0"/>
              <a:t>Νοσηλευτικές αρμοδιότητες </a:t>
            </a:r>
            <a:r>
              <a:rPr lang="el-GR" sz="3200" b="0" dirty="0" smtClean="0"/>
              <a:t>(8 </a:t>
            </a:r>
            <a:r>
              <a:rPr lang="el-GR" sz="3200" b="0" dirty="0"/>
              <a:t>από 8)</a:t>
            </a:r>
            <a:endParaRPr lang="el-GR" altLang="el-GR" dirty="0" smtClean="0">
              <a:solidFill>
                <a:srgbClr val="7B9899"/>
              </a:solidFill>
            </a:endParaRPr>
          </a:p>
        </p:txBody>
      </p:sp>
      <p:sp>
        <p:nvSpPr>
          <p:cNvPr id="75779" name="2 - Θέση περιεχομένου"/>
          <p:cNvSpPr>
            <a:spLocks noGrp="1"/>
          </p:cNvSpPr>
          <p:nvPr>
            <p:ph idx="1"/>
          </p:nvPr>
        </p:nvSpPr>
        <p:spPr/>
        <p:txBody>
          <a:bodyPr/>
          <a:lstStyle/>
          <a:p>
            <a:pPr eaLnBrk="1" hangingPunct="1"/>
            <a:r>
              <a:rPr lang="el-GR" altLang="el-GR" sz="2400" dirty="0" smtClean="0"/>
              <a:t>Διδάξτε τον ασθενή να λαμβάνει τη φαρμακευτική του αγωγή όπως υποδεικνύεται, όχι να διπλασιάζεται η δόση,</a:t>
            </a:r>
          </a:p>
          <a:p>
            <a:pPr eaLnBrk="1" hangingPunct="1"/>
            <a:r>
              <a:rPr lang="el-GR" altLang="el-GR" sz="2400" dirty="0" smtClean="0"/>
              <a:t>Καθοδηγήστε τον ασθενή να λαμβάνει την πίεση του αίματος εβδομαδιαίως και να αναφέρει οποιαδήποτε σημαντική αλλαγή στον επαγγελματία υγείας. Ενημερώστε τον ασθενή για την πιθανότητα ζάλης</a:t>
            </a:r>
            <a:r>
              <a:rPr lang="el-GR" altLang="el-GR" sz="2400" dirty="0"/>
              <a:t>,</a:t>
            </a:r>
            <a:endParaRPr lang="el-GR" altLang="el-GR" sz="2400" dirty="0" smtClean="0"/>
          </a:p>
          <a:p>
            <a:pPr eaLnBrk="1" hangingPunct="1"/>
            <a:r>
              <a:rPr lang="el-GR" altLang="el-GR" sz="2400" dirty="0" smtClean="0"/>
              <a:t>Καθοδηγήστε τον στο να ελέγχει μαζί με τον επαγγελματία υγείας πριν τη λήψη φαρμάκων που δεν χρειάζονται συνταγογράφηση, βοτάνων, φαρμάκων για το βήχα, το  κρύο ή τις αλλεργίες</a:t>
            </a:r>
            <a:r>
              <a:rPr lang="el-GR" altLang="el-GR" sz="2400" dirty="0"/>
              <a:t>,</a:t>
            </a:r>
            <a:endParaRPr lang="el-GR" altLang="el-GR" sz="2400" dirty="0" smtClean="0"/>
          </a:p>
          <a:p>
            <a:pPr eaLnBrk="1" hangingPunct="1"/>
            <a:r>
              <a:rPr lang="el-GR" altLang="el-GR" sz="2400" dirty="0" smtClean="0"/>
              <a:t>Ελέγξτε τη συμμόρφωση μέσα από τη συχνότητα της συνταγογράφησης</a:t>
            </a:r>
            <a:r>
              <a:rPr lang="en-US" altLang="el-GR" sz="2400" dirty="0" smtClean="0"/>
              <a:t>.</a:t>
            </a:r>
            <a:r>
              <a:rPr lang="en-GB" altLang="el-GR" sz="2400" dirty="0" smtClean="0"/>
              <a:t>  </a:t>
            </a:r>
            <a:endParaRPr lang="el-GR" altLang="el-GR" sz="2400" dirty="0" smtClean="0"/>
          </a:p>
          <a:p>
            <a:pPr eaLnBrk="1" hangingPunct="1"/>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9412968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p:cNvSpPr>
          <p:nvPr>
            <p:ph type="title"/>
          </p:nvPr>
        </p:nvSpPr>
        <p:spPr>
          <a:xfrm>
            <a:off x="0" y="116632"/>
            <a:ext cx="9144000" cy="908720"/>
          </a:xfrm>
        </p:spPr>
        <p:txBody>
          <a:bodyPr>
            <a:noAutofit/>
          </a:bodyPr>
          <a:lstStyle/>
          <a:p>
            <a:pPr eaLnBrk="1" fontAlgn="auto" hangingPunct="1">
              <a:spcAft>
                <a:spcPts val="0"/>
              </a:spcAft>
              <a:defRPr/>
            </a:pPr>
            <a:r>
              <a:rPr lang="el-GR" dirty="0" smtClean="0"/>
              <a:t>Σχέδιο</a:t>
            </a:r>
            <a:r>
              <a:rPr lang="el-GR" b="1" dirty="0" smtClean="0"/>
              <a:t> φροντίδας ασθενούς με υπέρταση</a:t>
            </a:r>
            <a:endParaRPr lang="el-GR" dirty="0" smtClean="0"/>
          </a:p>
        </p:txBody>
      </p:sp>
      <p:sp>
        <p:nvSpPr>
          <p:cNvPr id="76803" name="Θέση περιεχομένου 2"/>
          <p:cNvSpPr>
            <a:spLocks noGrp="1"/>
          </p:cNvSpPr>
          <p:nvPr>
            <p:ph idx="1"/>
          </p:nvPr>
        </p:nvSpPr>
        <p:spPr/>
        <p:txBody>
          <a:bodyPr>
            <a:normAutofit/>
          </a:bodyPr>
          <a:lstStyle/>
          <a:p>
            <a:pPr marL="360000" indent="-360000" eaLnBrk="1" hangingPunct="1">
              <a:spcBef>
                <a:spcPts val="1800"/>
              </a:spcBef>
              <a:buFont typeface="Wingdings" pitchFamily="2" charset="2"/>
              <a:buChar char="ü"/>
            </a:pPr>
            <a:r>
              <a:rPr lang="el-GR" altLang="el-GR" sz="2400" dirty="0" smtClean="0"/>
              <a:t>Αξιολόγηση της Γνώσης που σχετίζεται με Υπέρταση,</a:t>
            </a:r>
          </a:p>
          <a:p>
            <a:pPr marL="360000" indent="-360000" eaLnBrk="1" hangingPunct="1">
              <a:spcBef>
                <a:spcPts val="1800"/>
              </a:spcBef>
              <a:buFont typeface="Wingdings" pitchFamily="2" charset="2"/>
              <a:buChar char="ü"/>
            </a:pPr>
            <a:r>
              <a:rPr lang="el-GR" altLang="el-GR" sz="2400" dirty="0" smtClean="0"/>
              <a:t>Αξιολόγηση της Κόπωσης,</a:t>
            </a:r>
          </a:p>
          <a:p>
            <a:pPr marL="360000" indent="-360000" eaLnBrk="1" hangingPunct="1">
              <a:spcBef>
                <a:spcPts val="1800"/>
              </a:spcBef>
              <a:buFont typeface="Wingdings" pitchFamily="2" charset="2"/>
              <a:buChar char="ü"/>
            </a:pPr>
            <a:r>
              <a:rPr lang="el-GR" altLang="el-GR" sz="2400" dirty="0" smtClean="0"/>
              <a:t>Αξιολόγηση της Διατροφής,</a:t>
            </a:r>
          </a:p>
          <a:p>
            <a:pPr marL="360000" indent="-360000" eaLnBrk="1" hangingPunct="1">
              <a:spcBef>
                <a:spcPts val="1800"/>
              </a:spcBef>
              <a:buFont typeface="Wingdings" pitchFamily="2" charset="2"/>
              <a:buChar char="ü"/>
            </a:pPr>
            <a:r>
              <a:rPr lang="el-GR" altLang="el-GR" sz="2400" dirty="0" smtClean="0"/>
              <a:t>Αξιολόγηση της Αιμάτωσης,</a:t>
            </a:r>
          </a:p>
          <a:p>
            <a:pPr marL="360000" indent="-360000" eaLnBrk="1" hangingPunct="1">
              <a:spcBef>
                <a:spcPts val="1800"/>
              </a:spcBef>
              <a:buFont typeface="Wingdings" pitchFamily="2" charset="2"/>
              <a:buChar char="ü"/>
            </a:pPr>
            <a:r>
              <a:rPr lang="el-GR" altLang="el-GR" sz="2400" dirty="0" smtClean="0"/>
              <a:t>Αξιολόγηση της Μη Συμμόρφωσης,</a:t>
            </a:r>
          </a:p>
          <a:p>
            <a:pPr marL="360000" indent="-360000" eaLnBrk="1" hangingPunct="1">
              <a:spcBef>
                <a:spcPts val="1800"/>
              </a:spcBef>
              <a:buFont typeface="Wingdings" pitchFamily="2" charset="2"/>
              <a:buChar char="ü"/>
            </a:pPr>
            <a:r>
              <a:rPr lang="el-GR" altLang="el-GR" sz="2400" dirty="0" smtClean="0"/>
              <a:t>Αξιολόγηση των Αναποτελεσματικών Σεξουαλικών Προτύπων.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20177464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1152128"/>
          </a:xfrm>
        </p:spPr>
        <p:txBody>
          <a:bodyPr>
            <a:normAutofit fontScale="90000"/>
          </a:bodyPr>
          <a:lstStyle/>
          <a:p>
            <a:r>
              <a:rPr lang="el-GR" sz="4400" dirty="0"/>
              <a:t>Διδασκαλία και προτεραιότητες εξόδου για τον ασθενή με </a:t>
            </a:r>
            <a:r>
              <a:rPr lang="el-GR" sz="4400" dirty="0" smtClean="0"/>
              <a:t>υπέρταση </a:t>
            </a:r>
            <a:r>
              <a:rPr lang="el-GR" sz="3600" b="0" dirty="0" smtClean="0"/>
              <a:t>(1 από 3)</a:t>
            </a:r>
            <a:endParaRPr lang="el-GR" sz="3600" b="0" dirty="0"/>
          </a:p>
        </p:txBody>
      </p:sp>
      <p:sp>
        <p:nvSpPr>
          <p:cNvPr id="3" name="Θέση περιεχομένου 2"/>
          <p:cNvSpPr>
            <a:spLocks noGrp="1"/>
          </p:cNvSpPr>
          <p:nvPr>
            <p:ph idx="1"/>
          </p:nvPr>
        </p:nvSpPr>
        <p:spPr>
          <a:xfrm>
            <a:off x="395536" y="1484784"/>
            <a:ext cx="8208912" cy="5112568"/>
          </a:xfrm>
        </p:spPr>
        <p:txBody>
          <a:bodyPr rtlCol="0">
            <a:noAutofit/>
          </a:bodyPr>
          <a:lstStyle/>
          <a:p>
            <a:pPr marL="0" indent="0" eaLnBrk="1" fontAlgn="auto" hangingPunct="1">
              <a:spcAft>
                <a:spcPts val="0"/>
              </a:spcAft>
              <a:buFont typeface="Arial" charset="0"/>
              <a:buNone/>
              <a:defRPr/>
            </a:pPr>
            <a:r>
              <a:rPr lang="el-GR" sz="2200" b="1" dirty="0" smtClean="0"/>
              <a:t>Ανάγκες</a:t>
            </a:r>
            <a:endParaRPr lang="el-GR" sz="2200" dirty="0" smtClean="0"/>
          </a:p>
          <a:p>
            <a:pPr marL="274320" indent="-274320" eaLnBrk="1" fontAlgn="auto" hangingPunct="1">
              <a:spcAft>
                <a:spcPts val="0"/>
              </a:spcAft>
              <a:buFont typeface="Arial" pitchFamily="34" charset="0"/>
              <a:buChar char="•"/>
              <a:defRPr/>
            </a:pPr>
            <a:r>
              <a:rPr lang="el-GR" sz="2200" dirty="0" smtClean="0"/>
              <a:t>Πριν την έξοδο από το νοσοκομείο ο νοσηλευτής καθοδηγεί τον ασθενή και την οικογένεια του σχετικά με τη μέτρηση της ΑΠ και τη φαρμακευτική αγωγή,</a:t>
            </a:r>
          </a:p>
          <a:p>
            <a:pPr marL="274320" indent="-274320" eaLnBrk="1" fontAlgn="auto" hangingPunct="1">
              <a:spcAft>
                <a:spcPts val="0"/>
              </a:spcAft>
              <a:buFont typeface="Arial" pitchFamily="34" charset="0"/>
              <a:buChar char="•"/>
              <a:defRPr/>
            </a:pPr>
            <a:r>
              <a:rPr lang="el-GR" sz="2200" dirty="0" smtClean="0"/>
              <a:t>Ο ασθενής και η οικογένεια γνωρίζουν το </a:t>
            </a:r>
            <a:r>
              <a:rPr lang="el-GR" sz="2200" b="1" dirty="0" smtClean="0"/>
              <a:t>όνομα</a:t>
            </a:r>
            <a:r>
              <a:rPr lang="el-GR" sz="2200" dirty="0" smtClean="0"/>
              <a:t> κάθε φαρμάκου, τη </a:t>
            </a:r>
            <a:r>
              <a:rPr lang="el-GR" sz="2200" b="1" dirty="0" smtClean="0"/>
              <a:t>δοσολογία</a:t>
            </a:r>
            <a:r>
              <a:rPr lang="el-GR" sz="2200" dirty="0" smtClean="0"/>
              <a:t>, το </a:t>
            </a:r>
            <a:r>
              <a:rPr lang="el-GR" sz="2200" b="1" dirty="0" smtClean="0"/>
              <a:t>χρόνο χορήγησης</a:t>
            </a:r>
            <a:r>
              <a:rPr lang="el-GR" sz="2200" dirty="0" smtClean="0"/>
              <a:t>, τα </a:t>
            </a:r>
            <a:r>
              <a:rPr lang="el-GR" sz="2200" b="1" dirty="0" smtClean="0"/>
              <a:t>μέτρα προφύλαξης</a:t>
            </a:r>
            <a:r>
              <a:rPr lang="el-GR" sz="2200" dirty="0" smtClean="0"/>
              <a:t>, τις </a:t>
            </a:r>
            <a:r>
              <a:rPr lang="el-GR" sz="2200" b="1" dirty="0" smtClean="0"/>
              <a:t>αλληλεπιδράσεις</a:t>
            </a:r>
            <a:r>
              <a:rPr lang="el-GR" sz="2200" dirty="0" smtClean="0"/>
              <a:t> και την ανάγκη για μέτρηση της πίεσης και των σφύξεων πριν τη λήψη φαρμακευτικής αγωγής,</a:t>
            </a:r>
          </a:p>
          <a:p>
            <a:pPr marL="274320" indent="-274320" eaLnBrk="1" fontAlgn="auto" hangingPunct="1">
              <a:spcAft>
                <a:spcPts val="0"/>
              </a:spcAft>
              <a:buFont typeface="Arial" pitchFamily="34" charset="0"/>
              <a:buChar char="•"/>
              <a:defRPr/>
            </a:pPr>
            <a:r>
              <a:rPr lang="el-GR" sz="2200" dirty="0" smtClean="0"/>
              <a:t>Τις πιθανές ανεπιθύμητες ενέργειες και τις ενέργειες αν συμβούν,</a:t>
            </a:r>
          </a:p>
          <a:p>
            <a:pPr marL="274320" indent="-274320" eaLnBrk="1" fontAlgn="auto" hangingPunct="1">
              <a:spcAft>
                <a:spcPts val="0"/>
              </a:spcAft>
              <a:buFont typeface="Arial" pitchFamily="34" charset="0"/>
              <a:buChar char="•"/>
              <a:defRPr/>
            </a:pPr>
            <a:r>
              <a:rPr lang="el-GR" sz="2200" dirty="0" smtClean="0"/>
              <a:t>Τους κινδύνους από τη χρήση χωρίς ιατρική συνταγή φαρμάκων, βοτάνων, τονωτικών, συμπληρωμάτων διατροφής, αλκοόλ και καπνού.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587611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3"/>
          <p:cNvSpPr>
            <a:spLocks noGrp="1"/>
          </p:cNvSpPr>
          <p:nvPr>
            <p:ph type="title"/>
          </p:nvPr>
        </p:nvSpPr>
        <p:spPr>
          <a:xfrm>
            <a:off x="0" y="116632"/>
            <a:ext cx="9144000" cy="1152128"/>
          </a:xfrm>
        </p:spPr>
        <p:txBody>
          <a:bodyPr>
            <a:normAutofit fontScale="90000"/>
          </a:bodyPr>
          <a:lstStyle/>
          <a:p>
            <a:r>
              <a:rPr lang="el-GR" sz="4400" dirty="0"/>
              <a:t>Διδασκαλία και προτεραιότητες εξόδου για τον ασθενή με </a:t>
            </a:r>
            <a:r>
              <a:rPr lang="el-GR" sz="4400" dirty="0" smtClean="0"/>
              <a:t>υπέρταση </a:t>
            </a:r>
            <a:r>
              <a:rPr lang="el-GR" sz="3600" b="0" dirty="0" smtClean="0"/>
              <a:t>(2 από 3)</a:t>
            </a:r>
            <a:endParaRPr lang="el-GR" sz="3600" b="0" dirty="0"/>
          </a:p>
        </p:txBody>
      </p:sp>
      <p:sp>
        <p:nvSpPr>
          <p:cNvPr id="3" name="Θέση περιεχομένου 2"/>
          <p:cNvSpPr>
            <a:spLocks noGrp="1"/>
          </p:cNvSpPr>
          <p:nvPr>
            <p:ph idx="1"/>
          </p:nvPr>
        </p:nvSpPr>
        <p:spPr>
          <a:xfrm>
            <a:off x="457200" y="1556792"/>
            <a:ext cx="8229600" cy="4680520"/>
          </a:xfrm>
        </p:spPr>
        <p:txBody>
          <a:bodyPr rtlCol="0">
            <a:normAutofit/>
          </a:bodyPr>
          <a:lstStyle/>
          <a:p>
            <a:pPr marL="0" indent="0" eaLnBrk="1" fontAlgn="auto" hangingPunct="1">
              <a:spcBef>
                <a:spcPts val="1200"/>
              </a:spcBef>
              <a:spcAft>
                <a:spcPts val="0"/>
              </a:spcAft>
              <a:buFont typeface="Arial" pitchFamily="34" charset="0"/>
              <a:buNone/>
              <a:defRPr/>
            </a:pPr>
            <a:r>
              <a:rPr lang="el-GR" sz="2400" dirty="0" smtClean="0"/>
              <a:t>Οι προτάσεις για αλλαγές στον τρόπο ζωής περιλαμβάνουν :</a:t>
            </a:r>
          </a:p>
          <a:p>
            <a:pPr marL="274320" indent="-274320" eaLnBrk="1" fontAlgn="auto" hangingPunct="1">
              <a:spcBef>
                <a:spcPts val="1200"/>
              </a:spcBef>
              <a:spcAft>
                <a:spcPts val="0"/>
              </a:spcAft>
              <a:buFont typeface="Arial" pitchFamily="34" charset="0"/>
              <a:buChar char="•"/>
              <a:defRPr/>
            </a:pPr>
            <a:r>
              <a:rPr lang="el-GR" sz="2400" dirty="0" smtClean="0"/>
              <a:t>Μείωση Βάρους,</a:t>
            </a:r>
          </a:p>
          <a:p>
            <a:pPr marL="274320" indent="-274320" eaLnBrk="1" fontAlgn="auto" hangingPunct="1">
              <a:spcBef>
                <a:spcPts val="1200"/>
              </a:spcBef>
              <a:spcAft>
                <a:spcPts val="0"/>
              </a:spcAft>
              <a:buFont typeface="Arial" pitchFamily="34" charset="0"/>
              <a:buChar char="•"/>
              <a:defRPr/>
            </a:pPr>
            <a:r>
              <a:rPr lang="el-GR" sz="2400" dirty="0" smtClean="0"/>
              <a:t>Άσκηση,</a:t>
            </a:r>
          </a:p>
          <a:p>
            <a:pPr marL="274320" indent="-274320" eaLnBrk="1" fontAlgn="auto" hangingPunct="1">
              <a:spcBef>
                <a:spcPts val="1200"/>
              </a:spcBef>
              <a:spcAft>
                <a:spcPts val="0"/>
              </a:spcAft>
              <a:buFont typeface="Arial" pitchFamily="34" charset="0"/>
              <a:buChar char="•"/>
              <a:defRPr/>
            </a:pPr>
            <a:r>
              <a:rPr lang="el-GR" sz="2400" dirty="0" smtClean="0"/>
              <a:t>Διακοπή καπνίσματος,</a:t>
            </a:r>
          </a:p>
          <a:p>
            <a:pPr marL="274320" indent="-274320" eaLnBrk="1" fontAlgn="auto" hangingPunct="1">
              <a:spcBef>
                <a:spcPts val="1200"/>
              </a:spcBef>
              <a:spcAft>
                <a:spcPts val="0"/>
              </a:spcAft>
              <a:buFont typeface="Arial" pitchFamily="34" charset="0"/>
              <a:buChar char="•"/>
              <a:defRPr/>
            </a:pPr>
            <a:r>
              <a:rPr lang="el-GR" sz="2400" dirty="0" smtClean="0"/>
              <a:t>Μείωση κατανάλωσης αλκοόλ,</a:t>
            </a:r>
          </a:p>
          <a:p>
            <a:pPr marL="274320" indent="-274320" eaLnBrk="1" fontAlgn="auto" hangingPunct="1">
              <a:spcBef>
                <a:spcPts val="1200"/>
              </a:spcBef>
              <a:spcAft>
                <a:spcPts val="0"/>
              </a:spcAft>
              <a:buFont typeface="Arial" pitchFamily="34" charset="0"/>
              <a:buChar char="•"/>
              <a:defRPr/>
            </a:pPr>
            <a:r>
              <a:rPr lang="el-GR" sz="2400" dirty="0" smtClean="0"/>
              <a:t>Περιορισμός άγχους,</a:t>
            </a:r>
          </a:p>
          <a:p>
            <a:pPr marL="274320" indent="-274320" eaLnBrk="1" fontAlgn="auto" hangingPunct="1">
              <a:spcBef>
                <a:spcPts val="1200"/>
              </a:spcBef>
              <a:spcAft>
                <a:spcPts val="0"/>
              </a:spcAft>
              <a:buFont typeface="Arial" pitchFamily="34" charset="0"/>
              <a:buChar char="•"/>
              <a:defRPr/>
            </a:pPr>
            <a:r>
              <a:rPr lang="el-GR" sz="2400" dirty="0" smtClean="0"/>
              <a:t>Ο ασθενής μπορεί να χρειαστεί παραπομπές για υποστηρικτικές ομάδες για την πραγματοποίηση αυτών των αλλαγών στον τρόπο ζωής.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8237450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3"/>
          <p:cNvSpPr>
            <a:spLocks noGrp="1"/>
          </p:cNvSpPr>
          <p:nvPr>
            <p:ph type="title"/>
          </p:nvPr>
        </p:nvSpPr>
        <p:spPr>
          <a:xfrm>
            <a:off x="0" y="116632"/>
            <a:ext cx="9144000" cy="1152128"/>
          </a:xfrm>
        </p:spPr>
        <p:txBody>
          <a:bodyPr>
            <a:normAutofit fontScale="90000"/>
          </a:bodyPr>
          <a:lstStyle/>
          <a:p>
            <a:r>
              <a:rPr lang="el-GR" sz="4400" dirty="0"/>
              <a:t>Διδασκαλία και προτεραιότητες εξόδου για τον ασθενή με </a:t>
            </a:r>
            <a:r>
              <a:rPr lang="el-GR" sz="4400" dirty="0" smtClean="0"/>
              <a:t>υπέρταση </a:t>
            </a:r>
            <a:r>
              <a:rPr lang="el-GR" sz="3600" b="0" dirty="0" smtClean="0"/>
              <a:t>(3 από 3)</a:t>
            </a:r>
            <a:endParaRPr lang="el-GR" sz="3600" b="0" dirty="0"/>
          </a:p>
        </p:txBody>
      </p:sp>
      <p:sp>
        <p:nvSpPr>
          <p:cNvPr id="3" name="Θέση περιεχομένου 2"/>
          <p:cNvSpPr>
            <a:spLocks noGrp="1"/>
          </p:cNvSpPr>
          <p:nvPr>
            <p:ph idx="1"/>
          </p:nvPr>
        </p:nvSpPr>
        <p:spPr>
          <a:xfrm>
            <a:off x="457200" y="1412776"/>
            <a:ext cx="8229600" cy="4824536"/>
          </a:xfrm>
        </p:spPr>
        <p:txBody>
          <a:bodyPr rtlCol="0">
            <a:normAutofit/>
          </a:bodyPr>
          <a:lstStyle/>
          <a:p>
            <a:pPr marL="0" indent="0" eaLnBrk="1" fontAlgn="auto" hangingPunct="1">
              <a:spcAft>
                <a:spcPts val="0"/>
              </a:spcAft>
              <a:buFont typeface="Arial" charset="0"/>
              <a:buNone/>
              <a:defRPr/>
            </a:pPr>
            <a:r>
              <a:rPr lang="el-GR" sz="2400" dirty="0" smtClean="0"/>
              <a:t>Αιτίες για τον ασθενή / οικογένεια για να καλέσει τον επαγγελματία υγείας είναι: </a:t>
            </a:r>
          </a:p>
          <a:p>
            <a:pPr marL="457200" indent="-457200" eaLnBrk="1" fontAlgn="auto" hangingPunct="1">
              <a:spcAft>
                <a:spcPts val="0"/>
              </a:spcAft>
              <a:buFont typeface="+mj-lt"/>
              <a:buAutoNum type="arabicPeriod"/>
              <a:defRPr/>
            </a:pPr>
            <a:r>
              <a:rPr lang="el-GR" sz="2400" dirty="0" smtClean="0"/>
              <a:t>Πονοκέφαλος,</a:t>
            </a:r>
          </a:p>
          <a:p>
            <a:pPr marL="457200" indent="-457200" eaLnBrk="1" fontAlgn="auto" hangingPunct="1">
              <a:spcAft>
                <a:spcPts val="0"/>
              </a:spcAft>
              <a:buFont typeface="+mj-lt"/>
              <a:buAutoNum type="arabicPeriod"/>
              <a:defRPr/>
            </a:pPr>
            <a:r>
              <a:rPr lang="el-GR" sz="2400" dirty="0" smtClean="0"/>
              <a:t>Απώλεια συνείδησης/Λιποθυμία,</a:t>
            </a:r>
          </a:p>
          <a:p>
            <a:pPr marL="457200" indent="-457200" eaLnBrk="1" fontAlgn="auto" hangingPunct="1">
              <a:spcAft>
                <a:spcPts val="0"/>
              </a:spcAft>
              <a:buFont typeface="+mj-lt"/>
              <a:buAutoNum type="arabicPeriod"/>
              <a:defRPr/>
            </a:pPr>
            <a:r>
              <a:rPr lang="el-GR" sz="2400" dirty="0" smtClean="0"/>
              <a:t>Ζάλη,</a:t>
            </a:r>
          </a:p>
          <a:p>
            <a:pPr marL="457200" indent="-457200" eaLnBrk="1" fontAlgn="auto" hangingPunct="1">
              <a:spcAft>
                <a:spcPts val="0"/>
              </a:spcAft>
              <a:buFont typeface="+mj-lt"/>
              <a:buAutoNum type="arabicPeriod"/>
              <a:defRPr/>
            </a:pPr>
            <a:r>
              <a:rPr lang="el-GR" sz="2400" dirty="0" smtClean="0"/>
              <a:t>Ανάγκη για επόμενο ραντεβού παρακολούθησης,</a:t>
            </a:r>
          </a:p>
          <a:p>
            <a:pPr marL="457200" indent="-457200" eaLnBrk="1" fontAlgn="auto" hangingPunct="1">
              <a:spcAft>
                <a:spcPts val="0"/>
              </a:spcAft>
              <a:buFont typeface="+mj-lt"/>
              <a:buAutoNum type="arabicPeriod"/>
              <a:defRPr/>
            </a:pPr>
            <a:r>
              <a:rPr lang="el-GR" sz="2400" dirty="0" smtClean="0"/>
              <a:t>Ανανέωση συνταγής φαρμάκων.</a:t>
            </a:r>
          </a:p>
          <a:p>
            <a:pPr marL="0" indent="0" eaLnBrk="1" fontAlgn="auto" hangingPunct="1">
              <a:spcAft>
                <a:spcPts val="0"/>
              </a:spcAft>
              <a:buFont typeface="Arial" charset="0"/>
              <a:buNone/>
              <a:defRPr/>
            </a:pPr>
            <a:endParaRPr lang="el-GR" sz="2400" dirty="0" smtClean="0"/>
          </a:p>
          <a:p>
            <a:pPr eaLnBrk="1" fontAlgn="auto" hangingPunct="1">
              <a:spcAft>
                <a:spcPts val="0"/>
              </a:spcAft>
              <a:buFont typeface="Wingdings" panose="05000000000000000000" pitchFamily="2" charset="2"/>
              <a:buChar char="Ø"/>
              <a:defRPr/>
            </a:pPr>
            <a:r>
              <a:rPr lang="el-GR" sz="2400" dirty="0" smtClean="0"/>
              <a:t>Ο ασθενής είναι ανάγκη να συμμετέχει σε ομάδα υποστήριξης.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28060896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96944" cy="1008112"/>
          </a:xfrm>
        </p:spPr>
        <p:txBody>
          <a:bodyPr rtlCol="0">
            <a:normAutofit fontScale="90000"/>
          </a:bodyPr>
          <a:lstStyle/>
          <a:p>
            <a:pPr eaLnBrk="1" fontAlgn="auto" hangingPunct="1">
              <a:spcAft>
                <a:spcPts val="0"/>
              </a:spcAft>
              <a:defRPr/>
            </a:pPr>
            <a:r>
              <a:rPr lang="el-GR" sz="4400" b="1" dirty="0" smtClean="0"/>
              <a:t>Επιπλοκές υψηλής </a:t>
            </a:r>
            <a:r>
              <a:rPr lang="el-GR" sz="4400" dirty="0"/>
              <a:t>α</a:t>
            </a:r>
            <a:r>
              <a:rPr lang="el-GR" sz="4400" b="1" dirty="0" smtClean="0"/>
              <a:t>ρτηριακής </a:t>
            </a:r>
            <a:r>
              <a:rPr lang="el-GR" sz="4400" dirty="0"/>
              <a:t>π</a:t>
            </a:r>
            <a:r>
              <a:rPr lang="el-GR" sz="4400" b="1" dirty="0" smtClean="0"/>
              <a:t>ίεσης </a:t>
            </a:r>
            <a:r>
              <a:rPr lang="el-GR" sz="3600" b="0" dirty="0" smtClean="0"/>
              <a:t>(1 από 7)</a:t>
            </a:r>
          </a:p>
        </p:txBody>
      </p:sp>
      <p:sp>
        <p:nvSpPr>
          <p:cNvPr id="104451" name="Θέση περιεχομένου 2"/>
          <p:cNvSpPr>
            <a:spLocks noGrp="1"/>
          </p:cNvSpPr>
          <p:nvPr>
            <p:ph idx="1"/>
          </p:nvPr>
        </p:nvSpPr>
        <p:spPr>
          <a:xfrm>
            <a:off x="107504" y="1196752"/>
            <a:ext cx="9036496" cy="5661248"/>
          </a:xfrm>
        </p:spPr>
        <p:txBody>
          <a:bodyPr>
            <a:noAutofit/>
          </a:bodyPr>
          <a:lstStyle/>
          <a:p>
            <a:pPr marL="360000" indent="-360000" eaLnBrk="1" fontAlgn="auto" hangingPunct="1">
              <a:lnSpc>
                <a:spcPct val="110000"/>
              </a:lnSpc>
              <a:spcBef>
                <a:spcPts val="1200"/>
              </a:spcBef>
              <a:spcAft>
                <a:spcPts val="0"/>
              </a:spcAft>
              <a:defRPr/>
            </a:pPr>
            <a:r>
              <a:rPr lang="el-GR" sz="2400" dirty="0" smtClean="0"/>
              <a:t>Η επίδραση της υψηλής αρτηριακής πίεσης σε όργανα συμβαίνει ύπουλα για ένα παρατεταμένο χρονικό διάστημα, </a:t>
            </a:r>
          </a:p>
          <a:p>
            <a:pPr marL="360000" indent="-360000" eaLnBrk="1" fontAlgn="auto" hangingPunct="1">
              <a:lnSpc>
                <a:spcPct val="110000"/>
              </a:lnSpc>
              <a:spcBef>
                <a:spcPts val="1200"/>
              </a:spcBef>
              <a:spcAft>
                <a:spcPts val="0"/>
              </a:spcAft>
              <a:defRPr/>
            </a:pPr>
            <a:r>
              <a:rPr lang="el-GR" sz="2400" dirty="0" smtClean="0"/>
              <a:t>Η καρδιά, οι νεφροί, ο εγκέφαλος, το περιφερικό αγγειακό σύστημα και ο αμφιβληστροειδής χιτώνας θεωρούνται όργανα στόχοι</a:t>
            </a:r>
            <a:r>
              <a:rPr lang="el-GR" sz="2400" dirty="0"/>
              <a:t>,</a:t>
            </a:r>
            <a:endParaRPr lang="el-GR" sz="2400" dirty="0" smtClean="0"/>
          </a:p>
          <a:p>
            <a:pPr marL="360000" indent="-360000" eaLnBrk="1" fontAlgn="auto" hangingPunct="1">
              <a:lnSpc>
                <a:spcPct val="110000"/>
              </a:lnSpc>
              <a:spcBef>
                <a:spcPts val="1200"/>
              </a:spcBef>
              <a:spcAft>
                <a:spcPts val="0"/>
              </a:spcAft>
              <a:defRPr/>
            </a:pPr>
            <a:r>
              <a:rPr lang="el-GR" sz="2400" dirty="0" smtClean="0"/>
              <a:t>Η παρατεταμένη μη θεραπευθείσα υπέρταση οδηγεί τόσο τα μεγάλα όσο και τα μικρά αγγεία στη σκλήρυνση.  Οι αλλαγές προκαλούν στένωση του αρτηριακού αυλού, μειωμένη ροή αίματος στα όργανα και αυξημένη πίεση αίματος,</a:t>
            </a:r>
          </a:p>
          <a:p>
            <a:pPr marL="360000" indent="-360000" eaLnBrk="1" fontAlgn="auto" hangingPunct="1">
              <a:lnSpc>
                <a:spcPct val="110000"/>
              </a:lnSpc>
              <a:spcBef>
                <a:spcPts val="1200"/>
              </a:spcBef>
              <a:spcAft>
                <a:spcPts val="0"/>
              </a:spcAft>
              <a:defRPr/>
            </a:pPr>
            <a:r>
              <a:rPr lang="el-GR" sz="2400" dirty="0" smtClean="0"/>
              <a:t>Οι αδύναμες αρτηρίες είναι πιο ευάλωτες για πιθανή  ρήξη. Οι μεγάλες αρτηρίες τείνουν να αποφράσσονται ή να παθαίνουν ρήξη, προκαλώντας απώλεια της παροχής αίματος στα όργανα και στους ιστούς.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1036969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rtlCol="0">
            <a:normAutofit fontScale="90000"/>
          </a:bodyPr>
          <a:lstStyle/>
          <a:p>
            <a:pPr eaLnBrk="1" fontAlgn="auto" hangingPunct="1">
              <a:spcAft>
                <a:spcPts val="0"/>
              </a:spcAft>
              <a:defRPr/>
            </a:pPr>
            <a:r>
              <a:rPr lang="el-GR" sz="4400" b="1" dirty="0" smtClean="0"/>
              <a:t>Ρύθμιση της αρτηριακής </a:t>
            </a:r>
            <a:r>
              <a:rPr lang="el-GR" sz="4400" dirty="0"/>
              <a:t>π</a:t>
            </a:r>
            <a:r>
              <a:rPr lang="el-GR" sz="4400" b="1" dirty="0" smtClean="0"/>
              <a:t>ίεσης </a:t>
            </a:r>
            <a:r>
              <a:rPr lang="el-GR" sz="3600" b="0" dirty="0" smtClean="0"/>
              <a:t>(1 από 4)</a:t>
            </a:r>
          </a:p>
        </p:txBody>
      </p:sp>
      <p:sp>
        <p:nvSpPr>
          <p:cNvPr id="3" name="Θέση περιεχομένου 2"/>
          <p:cNvSpPr>
            <a:spLocks noGrp="1"/>
          </p:cNvSpPr>
          <p:nvPr>
            <p:ph idx="1"/>
          </p:nvPr>
        </p:nvSpPr>
        <p:spPr>
          <a:xfrm>
            <a:off x="457200" y="1484784"/>
            <a:ext cx="8229600" cy="4752528"/>
          </a:xfrm>
        </p:spPr>
        <p:txBody>
          <a:bodyPr rtlCol="0">
            <a:normAutofit/>
          </a:bodyPr>
          <a:lstStyle/>
          <a:p>
            <a:pPr marL="0" indent="0" eaLnBrk="1" fontAlgn="auto" hangingPunct="1">
              <a:lnSpc>
                <a:spcPct val="150000"/>
              </a:lnSpc>
              <a:spcBef>
                <a:spcPts val="1800"/>
              </a:spcBef>
              <a:spcAft>
                <a:spcPts val="0"/>
              </a:spcAft>
              <a:buFont typeface="Arial" charset="0"/>
              <a:buNone/>
              <a:defRPr/>
            </a:pPr>
            <a:r>
              <a:rPr lang="el-GR" sz="2400" dirty="0" smtClean="0"/>
              <a:t>Λόγω της παλμικής ροής αίματος που δημιουργείται από τη συστολή και τη διαστολή της καρδιάς, υπάρχουν δυο μετρήσεις που σχετίζονται με την αρτηριακή πίεση:</a:t>
            </a:r>
          </a:p>
          <a:p>
            <a:pPr marL="274320" indent="-274320" eaLnBrk="1" fontAlgn="auto" hangingPunct="1">
              <a:lnSpc>
                <a:spcPct val="150000"/>
              </a:lnSpc>
              <a:spcBef>
                <a:spcPts val="1800"/>
              </a:spcBef>
              <a:spcAft>
                <a:spcPts val="0"/>
              </a:spcAft>
              <a:buFont typeface="Arial" pitchFamily="34" charset="0"/>
              <a:buChar char="•"/>
              <a:defRPr/>
            </a:pPr>
            <a:r>
              <a:rPr lang="el-GR" sz="2400" dirty="0" smtClean="0"/>
              <a:t>Η συστολική,</a:t>
            </a:r>
          </a:p>
          <a:p>
            <a:pPr marL="274320" indent="-274320" eaLnBrk="1" fontAlgn="auto" hangingPunct="1">
              <a:lnSpc>
                <a:spcPct val="150000"/>
              </a:lnSpc>
              <a:spcBef>
                <a:spcPts val="1800"/>
              </a:spcBef>
              <a:spcAft>
                <a:spcPts val="0"/>
              </a:spcAft>
              <a:buFont typeface="Arial" pitchFamily="34" charset="0"/>
              <a:buChar char="•"/>
              <a:defRPr/>
            </a:pPr>
            <a:r>
              <a:rPr lang="el-GR" sz="2400" dirty="0" smtClean="0"/>
              <a:t>Η διαστολική.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971173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251520" y="116632"/>
            <a:ext cx="8496944" cy="1008112"/>
          </a:xfrm>
        </p:spPr>
        <p:txBody>
          <a:bodyPr rtlCol="0">
            <a:normAutofit fontScale="90000"/>
          </a:bodyPr>
          <a:lstStyle/>
          <a:p>
            <a:pPr eaLnBrk="1" fontAlgn="auto" hangingPunct="1">
              <a:spcAft>
                <a:spcPts val="0"/>
              </a:spcAft>
              <a:defRPr/>
            </a:pPr>
            <a:r>
              <a:rPr lang="el-GR" sz="4400" b="1" dirty="0" smtClean="0"/>
              <a:t>Επιπλοκές υψηλής </a:t>
            </a:r>
            <a:r>
              <a:rPr lang="el-GR" sz="4400" dirty="0"/>
              <a:t>α</a:t>
            </a:r>
            <a:r>
              <a:rPr lang="el-GR" sz="4400" b="1" dirty="0" smtClean="0"/>
              <a:t>ρτηριακής </a:t>
            </a:r>
            <a:r>
              <a:rPr lang="el-GR" sz="4400" dirty="0"/>
              <a:t>π</a:t>
            </a:r>
            <a:r>
              <a:rPr lang="el-GR" sz="4400" b="1" dirty="0" smtClean="0"/>
              <a:t>ίεσης </a:t>
            </a:r>
            <a:r>
              <a:rPr lang="el-GR" sz="3600" b="0" dirty="0" smtClean="0"/>
              <a:t>(</a:t>
            </a:r>
            <a:r>
              <a:rPr lang="el-GR" sz="3600" b="0" dirty="0"/>
              <a:t>2</a:t>
            </a:r>
            <a:r>
              <a:rPr lang="el-GR" sz="3600" b="0" dirty="0" smtClean="0"/>
              <a:t> από 7)</a:t>
            </a:r>
          </a:p>
        </p:txBody>
      </p:sp>
      <p:sp>
        <p:nvSpPr>
          <p:cNvPr id="81923" name="Θέση περιεχομένου 2"/>
          <p:cNvSpPr>
            <a:spLocks noGrp="1"/>
          </p:cNvSpPr>
          <p:nvPr>
            <p:ph idx="1"/>
          </p:nvPr>
        </p:nvSpPr>
        <p:spPr>
          <a:xfrm>
            <a:off x="395536" y="1412776"/>
            <a:ext cx="8435280" cy="5040560"/>
          </a:xfrm>
        </p:spPr>
        <p:txBody>
          <a:bodyPr/>
          <a:lstStyle/>
          <a:p>
            <a:pPr marL="360000" indent="-360000" eaLnBrk="1" hangingPunct="1">
              <a:lnSpc>
                <a:spcPct val="120000"/>
              </a:lnSpc>
              <a:spcBef>
                <a:spcPts val="1200"/>
              </a:spcBef>
            </a:pPr>
            <a:r>
              <a:rPr lang="el-GR" altLang="el-GR" sz="2400" dirty="0" smtClean="0"/>
              <a:t>Η αιμάτωση των οργάνων περιορίζεται και προκαλούνται δομικές αλλαγές λόγω της βλάβης των αγγείων</a:t>
            </a:r>
            <a:r>
              <a:rPr lang="el-GR" altLang="el-GR" sz="2400" dirty="0"/>
              <a:t>,</a:t>
            </a:r>
            <a:endParaRPr lang="el-GR" altLang="el-GR" sz="2400" dirty="0" smtClean="0"/>
          </a:p>
          <a:p>
            <a:pPr marL="360000" indent="-360000" eaLnBrk="1" hangingPunct="1">
              <a:lnSpc>
                <a:spcPct val="120000"/>
              </a:lnSpc>
              <a:spcBef>
                <a:spcPts val="1200"/>
              </a:spcBef>
            </a:pPr>
            <a:r>
              <a:rPr lang="el-GR" altLang="el-GR" sz="2400" dirty="0" smtClean="0"/>
              <a:t>Η  αύξηση της διαστολικής πίεσης του αίματος προκαλεί βλάβη στο ενδοθηλιακό τοίχωμα των αρτηριών, οδηγώντας στη συσσώρευση πλάκας και στην τοπική φλεγμονή, τα οποία με τη σειρά τους έχουν σαν αποτέλεσμα τη ρήξη της πλάκας, την πάχυνσή της και την επακόλουθη απόφραξη του αγγείου, </a:t>
            </a:r>
          </a:p>
          <a:p>
            <a:pPr marL="360000" indent="-360000" eaLnBrk="1" hangingPunct="1">
              <a:lnSpc>
                <a:spcPct val="120000"/>
              </a:lnSpc>
              <a:spcBef>
                <a:spcPts val="1200"/>
              </a:spcBef>
            </a:pPr>
            <a:r>
              <a:rPr lang="el-GR" altLang="el-GR" sz="2400" dirty="0" smtClean="0"/>
              <a:t>Το αποτέλεσμα είναι η μειωμένη παροχή αίματος στα όργανα-στόχους, που οδηγεί σε προοδευτική απώλεια της λειτουργικότητας.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14729433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251520" y="116632"/>
            <a:ext cx="8496944" cy="1008112"/>
          </a:xfrm>
        </p:spPr>
        <p:txBody>
          <a:bodyPr rtlCol="0">
            <a:normAutofit fontScale="90000"/>
          </a:bodyPr>
          <a:lstStyle/>
          <a:p>
            <a:pPr>
              <a:defRPr/>
            </a:pPr>
            <a:r>
              <a:rPr lang="el-GR" sz="4400" dirty="0"/>
              <a:t>Επιπλοκές υψηλής αρτηριακής </a:t>
            </a:r>
            <a:r>
              <a:rPr lang="el-GR" sz="4400" dirty="0" smtClean="0"/>
              <a:t>πίεσης </a:t>
            </a:r>
            <a:r>
              <a:rPr lang="el-GR" sz="3600" b="0" dirty="0" smtClean="0"/>
              <a:t>(3 από 7)</a:t>
            </a:r>
          </a:p>
        </p:txBody>
      </p:sp>
      <p:sp>
        <p:nvSpPr>
          <p:cNvPr id="82947" name="Θέση περιεχομένου 2"/>
          <p:cNvSpPr>
            <a:spLocks noGrp="1"/>
          </p:cNvSpPr>
          <p:nvPr>
            <p:ph idx="1"/>
          </p:nvPr>
        </p:nvSpPr>
        <p:spPr/>
        <p:txBody>
          <a:bodyPr>
            <a:normAutofit lnSpcReduction="10000"/>
          </a:bodyPr>
          <a:lstStyle/>
          <a:p>
            <a:pPr marL="360000" indent="-360000" eaLnBrk="1" hangingPunct="1">
              <a:lnSpc>
                <a:spcPct val="120000"/>
              </a:lnSpc>
              <a:spcBef>
                <a:spcPts val="1200"/>
              </a:spcBef>
              <a:buFont typeface="Arial" charset="0"/>
              <a:buChar char="•"/>
            </a:pPr>
            <a:r>
              <a:rPr lang="el-GR" altLang="el-GR" sz="2400" dirty="0" smtClean="0"/>
              <a:t>Η ισχαιμία της καρδιάς είναι το πιο σύνηθες σημείο βλάβης του οργάνου στόχου που σχετίζεται με υψηλή αρτηριακή πίεση,</a:t>
            </a:r>
          </a:p>
          <a:p>
            <a:pPr marL="360000" indent="-360000" eaLnBrk="1" hangingPunct="1">
              <a:lnSpc>
                <a:spcPct val="120000"/>
              </a:lnSpc>
              <a:spcBef>
                <a:spcPts val="1200"/>
              </a:spcBef>
              <a:buFont typeface="Arial" charset="0"/>
              <a:buChar char="•"/>
            </a:pPr>
            <a:r>
              <a:rPr lang="el-GR" altLang="el-GR" sz="2400" dirty="0" smtClean="0"/>
              <a:t>Στην παρατεταμένη υπέρταση οι στεφανιαίες αρτηρίες δεν αιματώνουν επαρκώς το μυοκάρδιο, αυτό δε συστέλλεται επαρκώς, με αποτέλεσμα τη μειωμένη καρδιακή παροχή</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Το αίμα που ρέει συνεχώς με αυξημένη πίεση έχει τόση δύναμη που προκαλεί ανωμαλίες στο ενδοθήλιο του αυλού των αρτηριών, με συνέπεια τη συσσώρευση πλάκας και τη στένωση του αυλού τους, μειωμένη ροή αίματος στο μυοκάρδιο και καρδιακή ισχαιμία.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20559087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251520" y="116632"/>
            <a:ext cx="8496944" cy="1008112"/>
          </a:xfrm>
        </p:spPr>
        <p:txBody>
          <a:bodyPr rtlCol="0">
            <a:normAutofit fontScale="90000"/>
          </a:bodyPr>
          <a:lstStyle/>
          <a:p>
            <a:pPr>
              <a:defRPr/>
            </a:pPr>
            <a:r>
              <a:rPr lang="el-GR" sz="4400" dirty="0"/>
              <a:t>Επιπλοκές υψηλής αρτηριακής </a:t>
            </a:r>
            <a:r>
              <a:rPr lang="el-GR" sz="4400" dirty="0" smtClean="0"/>
              <a:t>πίεσης </a:t>
            </a:r>
            <a:r>
              <a:rPr lang="el-GR" sz="3600" b="0" dirty="0" smtClean="0"/>
              <a:t>(4 από 7)</a:t>
            </a:r>
          </a:p>
        </p:txBody>
      </p:sp>
      <p:sp>
        <p:nvSpPr>
          <p:cNvPr id="83971" name="Θέση περιεχομένου 2"/>
          <p:cNvSpPr>
            <a:spLocks noGrp="1"/>
          </p:cNvSpPr>
          <p:nvPr>
            <p:ph idx="1"/>
          </p:nvPr>
        </p:nvSpPr>
        <p:spPr>
          <a:xfrm>
            <a:off x="457200" y="1196752"/>
            <a:ext cx="8435280" cy="5661248"/>
          </a:xfrm>
        </p:spPr>
        <p:txBody>
          <a:bodyPr>
            <a:normAutofit lnSpcReduction="10000"/>
          </a:bodyPr>
          <a:lstStyle/>
          <a:p>
            <a:pPr eaLnBrk="1" hangingPunct="1">
              <a:lnSpc>
                <a:spcPct val="110000"/>
              </a:lnSpc>
              <a:spcBef>
                <a:spcPts val="1200"/>
              </a:spcBef>
              <a:buFont typeface="Arial" charset="0"/>
              <a:buChar char="•"/>
            </a:pPr>
            <a:r>
              <a:rPr lang="el-GR" altLang="el-GR" sz="2400" dirty="0" smtClean="0"/>
              <a:t>Η καρδιακή ανεπάρκεια συμβαίνει λόγω του αυξημένου μεταφορτίου, οπότε η αριστερή κοιλία γίνεται υπερτροφική για να αντισταθμιστεί η αυξημένη πίεση</a:t>
            </a:r>
            <a:r>
              <a:rPr lang="el-GR" altLang="el-GR" sz="2400" dirty="0"/>
              <a:t>,</a:t>
            </a:r>
            <a:endParaRPr lang="el-GR" altLang="el-GR" sz="2400" dirty="0" smtClean="0"/>
          </a:p>
          <a:p>
            <a:pPr eaLnBrk="1" hangingPunct="1">
              <a:lnSpc>
                <a:spcPct val="110000"/>
              </a:lnSpc>
              <a:spcBef>
                <a:spcPts val="1200"/>
              </a:spcBef>
              <a:buFont typeface="Arial" charset="0"/>
              <a:buChar char="•"/>
            </a:pPr>
            <a:r>
              <a:rPr lang="el-GR" altLang="el-GR" sz="2400" dirty="0" smtClean="0"/>
              <a:t>Η καρδιακή ανεπάρκεια προκαλεί συμφόρηση του αίματος στην πνευμονική κυκλοφορία, οδηγώντας σε  πνευμονικό οίδημα και αριστερά καρδιακή ανεπάρκεια</a:t>
            </a:r>
            <a:r>
              <a:rPr lang="el-GR" altLang="el-GR" sz="2400" dirty="0"/>
              <a:t>,</a:t>
            </a:r>
            <a:endParaRPr lang="el-GR" altLang="el-GR" sz="2400" dirty="0" smtClean="0"/>
          </a:p>
          <a:p>
            <a:pPr eaLnBrk="1" hangingPunct="1">
              <a:lnSpc>
                <a:spcPct val="110000"/>
              </a:lnSpc>
              <a:spcBef>
                <a:spcPts val="1200"/>
              </a:spcBef>
              <a:buFont typeface="Arial" charset="0"/>
              <a:buChar char="•"/>
            </a:pPr>
            <a:r>
              <a:rPr lang="el-GR" altLang="el-GR" sz="2400" dirty="0" smtClean="0"/>
              <a:t>Οι περιφερικές φλέβες και οι φλέβες του τραχήλου υπερφορτώνονται και ενδέχεται να παρατηρηθεί οίδημα στα άκρα και ρόγχοι στους πνεύμονες,</a:t>
            </a:r>
          </a:p>
          <a:p>
            <a:pPr eaLnBrk="1" hangingPunct="1">
              <a:lnSpc>
                <a:spcPct val="110000"/>
              </a:lnSpc>
              <a:spcBef>
                <a:spcPts val="1200"/>
              </a:spcBef>
              <a:buFont typeface="Arial" charset="0"/>
              <a:buChar char="•"/>
            </a:pPr>
            <a:r>
              <a:rPr lang="el-GR" altLang="el-GR" sz="2400" dirty="0" smtClean="0"/>
              <a:t>Η κοιλιακή υπερτροφία και το αυξημένο προφόρτιο της καρδιάς οδηγούν στο  50% περίπου των θανάτων από αυξημένη αρτηριακή πίεση λόγω εμφράγματος του μυοκαρδίου ή ισχαιμίας.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36560316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251520" y="116632"/>
            <a:ext cx="8496944" cy="1008112"/>
          </a:xfrm>
        </p:spPr>
        <p:txBody>
          <a:bodyPr rtlCol="0">
            <a:normAutofit fontScale="90000"/>
          </a:bodyPr>
          <a:lstStyle/>
          <a:p>
            <a:pPr>
              <a:defRPr/>
            </a:pPr>
            <a:r>
              <a:rPr lang="el-GR" sz="4400" dirty="0"/>
              <a:t>Επιπλοκές υψηλής αρτηριακής </a:t>
            </a:r>
            <a:r>
              <a:rPr lang="el-GR" sz="4400" dirty="0" smtClean="0"/>
              <a:t>πίεσης</a:t>
            </a:r>
            <a:br>
              <a:rPr lang="el-GR" sz="4400" dirty="0" smtClean="0"/>
            </a:br>
            <a:r>
              <a:rPr lang="el-GR" sz="3600" b="0" dirty="0" smtClean="0"/>
              <a:t>(5 από 7)</a:t>
            </a:r>
          </a:p>
        </p:txBody>
      </p:sp>
      <p:sp>
        <p:nvSpPr>
          <p:cNvPr id="84995" name="Θέση περιεχομένου 2"/>
          <p:cNvSpPr>
            <a:spLocks noGrp="1"/>
          </p:cNvSpPr>
          <p:nvPr>
            <p:ph idx="1"/>
          </p:nvPr>
        </p:nvSpPr>
        <p:spPr/>
        <p:txBody>
          <a:bodyPr>
            <a:normAutofit/>
          </a:bodyPr>
          <a:lstStyle/>
          <a:p>
            <a:pPr marL="360000" indent="-360000" eaLnBrk="1" hangingPunct="1">
              <a:lnSpc>
                <a:spcPct val="120000"/>
              </a:lnSpc>
              <a:spcBef>
                <a:spcPts val="1200"/>
              </a:spcBef>
              <a:buFont typeface="Arial" charset="0"/>
              <a:buChar char="•"/>
            </a:pPr>
            <a:r>
              <a:rPr lang="el-GR" altLang="el-GR" sz="2400" dirty="0" smtClean="0"/>
              <a:t>Η υπέρταση οδηγεί σε νεφροσκλήρωση, που είναι μια συχνή αιτία νεφρικής ανεπάρκειας, λόγω της μειωμένης νεφρικής λειτουργίας</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Η υψηλή πίεση αίματος επιταχύνει την εμφάνιση άλλων νεφρικών επιπλοκών (π.χ. διαβήτης),</a:t>
            </a:r>
          </a:p>
          <a:p>
            <a:pPr marL="360000" indent="-360000" eaLnBrk="1" hangingPunct="1">
              <a:lnSpc>
                <a:spcPct val="120000"/>
              </a:lnSpc>
              <a:spcBef>
                <a:spcPts val="1200"/>
              </a:spcBef>
              <a:buFont typeface="Arial" charset="0"/>
              <a:buChar char="•"/>
            </a:pPr>
            <a:r>
              <a:rPr lang="el-GR" altLang="el-GR" sz="2400" dirty="0" smtClean="0"/>
              <a:t>Η Αμερικάνικη Ένωση Διαβήτη/Σακχάρου συστήνει στους διαβητικούς να διατηρούν την πίεση του αίματος σε επίπεδα μικρότερα από 130/80 </a:t>
            </a:r>
            <a:r>
              <a:rPr lang="en-US" altLang="el-GR" sz="2400" dirty="0" smtClean="0"/>
              <a:t>mmHg</a:t>
            </a:r>
            <a:r>
              <a:rPr lang="el-GR" altLang="el-GR" sz="2400" dirty="0" smtClean="0"/>
              <a:t> (</a:t>
            </a:r>
            <a:r>
              <a:rPr lang="en-US" altLang="el-GR" sz="2400" dirty="0" smtClean="0"/>
              <a:t>Porth</a:t>
            </a:r>
            <a:r>
              <a:rPr lang="el-GR" altLang="el-GR" sz="2400" dirty="0" smtClean="0"/>
              <a:t>, 2005).</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37026314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251520" y="116632"/>
            <a:ext cx="8496944" cy="1008112"/>
          </a:xfrm>
        </p:spPr>
        <p:txBody>
          <a:bodyPr rtlCol="0">
            <a:normAutofit fontScale="90000"/>
          </a:bodyPr>
          <a:lstStyle/>
          <a:p>
            <a:pPr>
              <a:defRPr/>
            </a:pPr>
            <a:r>
              <a:rPr lang="el-GR" sz="4400" dirty="0"/>
              <a:t>Επιπλοκές υψηλής αρτηριακής </a:t>
            </a:r>
            <a:r>
              <a:rPr lang="el-GR" sz="4400" dirty="0" smtClean="0"/>
              <a:t>πίεσης</a:t>
            </a:r>
            <a:br>
              <a:rPr lang="el-GR" sz="4400" dirty="0" smtClean="0"/>
            </a:br>
            <a:r>
              <a:rPr lang="el-GR" sz="3600" b="0" dirty="0" smtClean="0"/>
              <a:t>(6 από 7)</a:t>
            </a:r>
          </a:p>
        </p:txBody>
      </p:sp>
      <p:sp>
        <p:nvSpPr>
          <p:cNvPr id="3" name="Θέση περιεχομένου 2"/>
          <p:cNvSpPr>
            <a:spLocks noGrp="1"/>
          </p:cNvSpPr>
          <p:nvPr>
            <p:ph idx="1"/>
          </p:nvPr>
        </p:nvSpPr>
        <p:spPr>
          <a:xfrm>
            <a:off x="251520" y="1340768"/>
            <a:ext cx="8784976" cy="5517232"/>
          </a:xfrm>
        </p:spPr>
        <p:txBody>
          <a:bodyPr rtlCol="0">
            <a:normAutofit fontScale="77500" lnSpcReduction="20000"/>
          </a:bodyPr>
          <a:lstStyle/>
          <a:p>
            <a:pPr marL="288000" indent="-274320" eaLnBrk="1" fontAlgn="auto" hangingPunct="1">
              <a:lnSpc>
                <a:spcPct val="120000"/>
              </a:lnSpc>
              <a:spcBef>
                <a:spcPts val="1200"/>
              </a:spcBef>
              <a:spcAft>
                <a:spcPts val="0"/>
              </a:spcAft>
              <a:buFont typeface="Arial" pitchFamily="34" charset="0"/>
              <a:buChar char="•"/>
              <a:defRPr/>
            </a:pPr>
            <a:r>
              <a:rPr lang="el-GR" dirty="0" smtClean="0"/>
              <a:t>Το Αγγειακό Εγκεφαλικό Επεισόδιο προκαλείται από αρτηριοσκληρωτικές πλάκες που δημιουργούνται στις αρτηρίες του εγκεφάλου. </a:t>
            </a:r>
          </a:p>
          <a:p>
            <a:pPr marL="288000" indent="-274320" eaLnBrk="1" fontAlgn="auto" hangingPunct="1">
              <a:lnSpc>
                <a:spcPct val="120000"/>
              </a:lnSpc>
              <a:spcBef>
                <a:spcPts val="1200"/>
              </a:spcBef>
              <a:spcAft>
                <a:spcPts val="0"/>
              </a:spcAft>
              <a:buFont typeface="Arial" pitchFamily="34" charset="0"/>
              <a:buChar char="•"/>
              <a:defRPr/>
            </a:pPr>
            <a:r>
              <a:rPr lang="el-GR" dirty="0" smtClean="0"/>
              <a:t>Μετά από παρατεταμένη υπέρταση, οι αρτηρίες υφίστανται βλάβη και δημιουργείται πλάκα που ενοχοποιείται για ρήξη του τοιχώματος της αρτηρίας, δημιουργία θρόμβου  και απόφραξης, με αποτέλεσμα την οξεία απώλεια τμήματος της εγκεφαλικής λειτουργίας </a:t>
            </a:r>
            <a:r>
              <a:rPr lang="el-GR" sz="2400" dirty="0" smtClean="0"/>
              <a:t>(</a:t>
            </a:r>
            <a:r>
              <a:rPr lang="en-US" sz="2400" dirty="0" smtClean="0"/>
              <a:t>Guyton</a:t>
            </a:r>
            <a:r>
              <a:rPr lang="el-GR" sz="2400" dirty="0" smtClean="0"/>
              <a:t> &amp; </a:t>
            </a:r>
            <a:r>
              <a:rPr lang="en-US" sz="2400" dirty="0" smtClean="0"/>
              <a:t>Hall</a:t>
            </a:r>
            <a:r>
              <a:rPr lang="el-GR" sz="2400" dirty="0" smtClean="0"/>
              <a:t>, 2005)</a:t>
            </a:r>
            <a:r>
              <a:rPr lang="el-GR" dirty="0" smtClean="0"/>
              <a:t>. </a:t>
            </a:r>
          </a:p>
          <a:p>
            <a:pPr marL="288000" indent="-274320" eaLnBrk="1" fontAlgn="auto" hangingPunct="1">
              <a:lnSpc>
                <a:spcPct val="120000"/>
              </a:lnSpc>
              <a:spcBef>
                <a:spcPts val="1200"/>
              </a:spcBef>
              <a:spcAft>
                <a:spcPts val="0"/>
              </a:spcAft>
              <a:buFont typeface="Arial" pitchFamily="34" charset="0"/>
              <a:buChar char="•"/>
              <a:defRPr/>
            </a:pPr>
            <a:r>
              <a:rPr lang="el-GR" dirty="0" smtClean="0"/>
              <a:t>Η  αυξημένη πίεση αίματος μπορεί να προκαλέσει τη ρήξη των αγγείων. Ακολουθεί αιμορραγία, που πιέζει τον τοπικό εγκεφαλικό ιστό. Η επακόλουθη δημιουργία θρόμβου των αγγείων οδηγεί σε απόφραξη </a:t>
            </a:r>
            <a:r>
              <a:rPr lang="el-GR" sz="2400" dirty="0" smtClean="0"/>
              <a:t>(</a:t>
            </a:r>
            <a:r>
              <a:rPr lang="en-US" sz="2400" dirty="0" smtClean="0"/>
              <a:t>Guyton</a:t>
            </a:r>
            <a:r>
              <a:rPr lang="el-GR" sz="2400" dirty="0" smtClean="0"/>
              <a:t> &amp; </a:t>
            </a:r>
            <a:r>
              <a:rPr lang="en-US" sz="2400" dirty="0" smtClean="0"/>
              <a:t>Hall</a:t>
            </a:r>
            <a:r>
              <a:rPr lang="el-GR" sz="2400" dirty="0" smtClean="0"/>
              <a:t>, 2005).</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11975941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251520" y="116632"/>
            <a:ext cx="8496944" cy="1008112"/>
          </a:xfrm>
        </p:spPr>
        <p:txBody>
          <a:bodyPr rtlCol="0">
            <a:normAutofit fontScale="90000"/>
          </a:bodyPr>
          <a:lstStyle/>
          <a:p>
            <a:pPr>
              <a:defRPr/>
            </a:pPr>
            <a:r>
              <a:rPr lang="el-GR" sz="4400" dirty="0"/>
              <a:t>Επιπλοκές υψηλής αρτηριακής </a:t>
            </a:r>
            <a:r>
              <a:rPr lang="el-GR" sz="4400" dirty="0" smtClean="0"/>
              <a:t>πίεσης</a:t>
            </a:r>
            <a:br>
              <a:rPr lang="el-GR" sz="4400" dirty="0" smtClean="0"/>
            </a:br>
            <a:r>
              <a:rPr lang="el-GR" sz="3600" b="0" dirty="0" smtClean="0"/>
              <a:t>(7 από 7)</a:t>
            </a:r>
          </a:p>
        </p:txBody>
      </p:sp>
      <p:sp>
        <p:nvSpPr>
          <p:cNvPr id="3" name="Θέση περιεχομένου 2"/>
          <p:cNvSpPr>
            <a:spLocks noGrp="1"/>
          </p:cNvSpPr>
          <p:nvPr>
            <p:ph idx="1"/>
          </p:nvPr>
        </p:nvSpPr>
        <p:spPr/>
        <p:txBody>
          <a:bodyPr rtlCol="0">
            <a:normAutofit/>
          </a:bodyPr>
          <a:lstStyle/>
          <a:p>
            <a:pPr marL="274320" indent="-288000" eaLnBrk="1" fontAlgn="auto" hangingPunct="1">
              <a:spcBef>
                <a:spcPts val="1200"/>
              </a:spcBef>
              <a:spcAft>
                <a:spcPts val="0"/>
              </a:spcAft>
              <a:buFont typeface="Arial" pitchFamily="34" charset="0"/>
              <a:buChar char="•"/>
              <a:defRPr/>
            </a:pPr>
            <a:r>
              <a:rPr lang="el-GR" sz="2400" dirty="0" smtClean="0"/>
              <a:t>Οι οφθαλμοπάθειες από υπέρταση προσβάλουν τα αρτηριόλια του αμφιβληστροειδούς, το αμφιβληστροειδές παρέγχυμα, τα χοριοειδή και το οπτικό νεύρο</a:t>
            </a:r>
            <a:r>
              <a:rPr lang="el-GR" sz="2400" dirty="0"/>
              <a:t>,</a:t>
            </a:r>
            <a:endParaRPr lang="el-GR" sz="2400" dirty="0" smtClean="0"/>
          </a:p>
          <a:p>
            <a:pPr marL="274320" indent="-288000" eaLnBrk="1" fontAlgn="auto" hangingPunct="1">
              <a:spcBef>
                <a:spcPts val="1200"/>
              </a:spcBef>
              <a:spcAft>
                <a:spcPts val="0"/>
              </a:spcAft>
              <a:buFont typeface="Arial" pitchFamily="34" charset="0"/>
              <a:buChar char="•"/>
              <a:defRPr/>
            </a:pPr>
            <a:r>
              <a:rPr lang="el-GR" sz="2400" dirty="0" smtClean="0"/>
              <a:t>Η οπτική οξύτητα του ασθενή εξαρτάται από το βαθμό της παθολογίας</a:t>
            </a:r>
            <a:r>
              <a:rPr lang="el-GR" sz="2400" dirty="0"/>
              <a:t>,</a:t>
            </a:r>
            <a:endParaRPr lang="el-GR" sz="2400" dirty="0" smtClean="0"/>
          </a:p>
          <a:p>
            <a:pPr marL="274320" indent="-288000" eaLnBrk="1" fontAlgn="auto" hangingPunct="1">
              <a:spcBef>
                <a:spcPts val="1200"/>
              </a:spcBef>
              <a:spcAft>
                <a:spcPts val="0"/>
              </a:spcAft>
              <a:buFont typeface="Arial" pitchFamily="34" charset="0"/>
              <a:buChar char="•"/>
              <a:defRPr/>
            </a:pPr>
            <a:r>
              <a:rPr lang="el-GR" sz="2400" dirty="0" smtClean="0"/>
              <a:t>Το αορτικό ανεύρυσμα είναι μια αδύναμη περιοχή στο τοίχωμα της αρτηρίας που κατά καιρούς διογκώνεται και σχετίζεται με την εκφύλιση του τοιχώματος των αγγείων και με την υψηλή πίεση αίματος</a:t>
            </a:r>
            <a:r>
              <a:rPr lang="el-GR" sz="2400" dirty="0"/>
              <a:t>,</a:t>
            </a:r>
            <a:endParaRPr lang="el-GR" sz="2400" dirty="0" smtClean="0"/>
          </a:p>
          <a:p>
            <a:pPr marL="274320" indent="-288000" eaLnBrk="1" fontAlgn="auto" hangingPunct="1">
              <a:spcBef>
                <a:spcPts val="1200"/>
              </a:spcBef>
              <a:spcAft>
                <a:spcPts val="0"/>
              </a:spcAft>
              <a:buFont typeface="Arial" pitchFamily="34" charset="0"/>
              <a:buChar char="•"/>
              <a:defRPr/>
            </a:pPr>
            <a:r>
              <a:rPr lang="el-GR" sz="2400" dirty="0" smtClean="0"/>
              <a:t>Το 50% περίπου του πληθυσμού με αορτικό ανεύρυσμα έχει υψηλή αρτηριακή πίεση (</a:t>
            </a:r>
            <a:r>
              <a:rPr lang="en-US" sz="2400" dirty="0" smtClean="0"/>
              <a:t>Porth</a:t>
            </a:r>
            <a:r>
              <a:rPr lang="el-GR" sz="2400" dirty="0" smtClean="0"/>
              <a:t>, 2005). Ο έλεγχος της πίεσης αίματος βοηθάει στον περιορισμό της εκφύλισης του αγγείου.</a:t>
            </a:r>
          </a:p>
          <a:p>
            <a:pPr marL="0" indent="-288000" eaLnBrk="1" fontAlgn="auto" hangingPunct="1">
              <a:spcBef>
                <a:spcPts val="1200"/>
              </a:spcBef>
              <a:spcAft>
                <a:spcPts val="0"/>
              </a:spcAft>
              <a:buFont typeface="Arial" pitchFamily="34" charset="0"/>
              <a:buNone/>
              <a:defRPr/>
            </a:pP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15789677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Επείγουσες </a:t>
            </a:r>
            <a:r>
              <a:rPr lang="el-GR" dirty="0" smtClean="0"/>
              <a:t>καταστάσεις </a:t>
            </a:r>
            <a:r>
              <a:rPr lang="el-GR" dirty="0"/>
              <a:t>υ</a:t>
            </a:r>
            <a:r>
              <a:rPr lang="el-GR" dirty="0" smtClean="0"/>
              <a:t>πέρτασης</a:t>
            </a:r>
            <a:endParaRPr lang="el-GR" dirty="0"/>
          </a:p>
        </p:txBody>
      </p:sp>
      <p:sp>
        <p:nvSpPr>
          <p:cNvPr id="88067" name="Θέση περιεχομένου 2"/>
          <p:cNvSpPr>
            <a:spLocks noGrp="1"/>
          </p:cNvSpPr>
          <p:nvPr>
            <p:ph idx="1"/>
          </p:nvPr>
        </p:nvSpPr>
        <p:spPr/>
        <p:txBody>
          <a:bodyPr>
            <a:normAutofit/>
          </a:bodyPr>
          <a:lstStyle/>
          <a:p>
            <a:pPr eaLnBrk="1" hangingPunct="1">
              <a:lnSpc>
                <a:spcPct val="120000"/>
              </a:lnSpc>
              <a:spcBef>
                <a:spcPts val="1200"/>
              </a:spcBef>
              <a:buFont typeface="Arial" charset="0"/>
              <a:buChar char="•"/>
            </a:pPr>
            <a:r>
              <a:rPr lang="el-GR" altLang="el-GR" sz="2400" dirty="0" smtClean="0"/>
              <a:t>Υψηλή πίεση αίματος χωρίς θεραπεία, αποτελεί μια επικίνδυνη κατάσταση για τη ζωή</a:t>
            </a:r>
            <a:r>
              <a:rPr lang="el-GR" altLang="el-GR" sz="2400" dirty="0"/>
              <a:t>,</a:t>
            </a:r>
            <a:endParaRPr lang="el-GR" altLang="el-GR" sz="2400" dirty="0" smtClean="0"/>
          </a:p>
          <a:p>
            <a:pPr eaLnBrk="1" hangingPunct="1">
              <a:lnSpc>
                <a:spcPct val="120000"/>
              </a:lnSpc>
              <a:spcBef>
                <a:spcPts val="1200"/>
              </a:spcBef>
              <a:buFont typeface="Arial" charset="0"/>
              <a:buChar char="•"/>
            </a:pPr>
            <a:r>
              <a:rPr lang="el-GR" altLang="el-GR" sz="2400" dirty="0" smtClean="0"/>
              <a:t>Περίπου το 90% των περιπτώσεων της μη θεραπευθείσας υπέρτασης οδηγούνται στο θάνατο από : </a:t>
            </a:r>
          </a:p>
          <a:p>
            <a:pPr lvl="1">
              <a:lnSpc>
                <a:spcPct val="120000"/>
              </a:lnSpc>
              <a:spcBef>
                <a:spcPts val="1200"/>
              </a:spcBef>
              <a:buFont typeface="Courier New" panose="02070309020205020404" pitchFamily="49" charset="0"/>
              <a:buChar char="o"/>
            </a:pPr>
            <a:r>
              <a:rPr lang="el-GR" altLang="el-GR" sz="2400" dirty="0" smtClean="0"/>
              <a:t>έμφραγμα του μυοκαρδίου,</a:t>
            </a:r>
          </a:p>
          <a:p>
            <a:pPr lvl="1">
              <a:lnSpc>
                <a:spcPct val="120000"/>
              </a:lnSpc>
              <a:spcBef>
                <a:spcPts val="1200"/>
              </a:spcBef>
              <a:buFont typeface="Courier New" panose="02070309020205020404" pitchFamily="49" charset="0"/>
              <a:buChar char="o"/>
            </a:pPr>
            <a:r>
              <a:rPr lang="el-GR" altLang="el-GR" sz="2400" dirty="0" smtClean="0"/>
              <a:t>εγκεφαλικό επεισόδιο,</a:t>
            </a:r>
          </a:p>
          <a:p>
            <a:pPr lvl="1">
              <a:lnSpc>
                <a:spcPct val="120000"/>
              </a:lnSpc>
              <a:spcBef>
                <a:spcPts val="1200"/>
              </a:spcBef>
              <a:buFont typeface="Courier New" panose="02070309020205020404" pitchFamily="49" charset="0"/>
              <a:buChar char="o"/>
            </a:pPr>
            <a:r>
              <a:rPr lang="el-GR" altLang="el-GR" sz="2400" dirty="0" smtClean="0"/>
              <a:t>νεφρική ανεπάρκεια,</a:t>
            </a:r>
          </a:p>
          <a:p>
            <a:pPr lvl="1">
              <a:lnSpc>
                <a:spcPct val="120000"/>
              </a:lnSpc>
              <a:spcBef>
                <a:spcPts val="1200"/>
              </a:spcBef>
              <a:buFont typeface="Courier New" panose="02070309020205020404" pitchFamily="49" charset="0"/>
              <a:buChar char="o"/>
            </a:pPr>
            <a:r>
              <a:rPr lang="el-GR" altLang="el-GR" sz="2400" dirty="0" smtClean="0"/>
              <a:t>αορτική ρήξη.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7363120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defRPr/>
            </a:pPr>
            <a:r>
              <a:rPr lang="el-GR" dirty="0" smtClean="0"/>
              <a:t>Κακοήθης υπέρταση</a:t>
            </a:r>
          </a:p>
        </p:txBody>
      </p:sp>
      <p:sp>
        <p:nvSpPr>
          <p:cNvPr id="3" name="Θέση περιεχομένου 2"/>
          <p:cNvSpPr>
            <a:spLocks noGrp="1"/>
          </p:cNvSpPr>
          <p:nvPr>
            <p:ph idx="1"/>
          </p:nvPr>
        </p:nvSpPr>
        <p:spPr>
          <a:xfrm>
            <a:off x="467544" y="1124744"/>
            <a:ext cx="8496944" cy="5472608"/>
          </a:xfrm>
        </p:spPr>
        <p:txBody>
          <a:bodyPr rtlCol="0">
            <a:normAutofit lnSpcReduction="10000"/>
          </a:bodyPr>
          <a:lstStyle/>
          <a:p>
            <a:pPr eaLnBrk="1" fontAlgn="auto" hangingPunct="1">
              <a:lnSpc>
                <a:spcPct val="120000"/>
              </a:lnSpc>
              <a:spcBef>
                <a:spcPts val="1200"/>
              </a:spcBef>
              <a:spcAft>
                <a:spcPts val="0"/>
              </a:spcAft>
              <a:defRPr/>
            </a:pPr>
            <a:r>
              <a:rPr lang="el-GR" sz="2400" dirty="0" smtClean="0"/>
              <a:t>Είναι μια σοβαρή μορφή υπέρτασης  (ΔΑΠ&gt;120</a:t>
            </a:r>
            <a:r>
              <a:rPr lang="en-US" sz="2400" dirty="0" smtClean="0"/>
              <a:t>mmHg)</a:t>
            </a:r>
            <a:r>
              <a:rPr lang="el-GR" sz="2400" dirty="0" smtClean="0"/>
              <a:t>,</a:t>
            </a:r>
            <a:endParaRPr lang="en-US" sz="2400" dirty="0" smtClean="0"/>
          </a:p>
          <a:p>
            <a:pPr eaLnBrk="1" fontAlgn="auto" hangingPunct="1">
              <a:lnSpc>
                <a:spcPct val="120000"/>
              </a:lnSpc>
              <a:spcBef>
                <a:spcPts val="1200"/>
              </a:spcBef>
              <a:spcAft>
                <a:spcPts val="0"/>
              </a:spcAft>
              <a:defRPr/>
            </a:pPr>
            <a:r>
              <a:rPr lang="el-GR" sz="2400" dirty="0" smtClean="0"/>
              <a:t>Προσβάλλει νεότερους ασθενείς (30-50 ετών), έγκυες με τοξιναιμία, ασθενείς με νοσήματα κολλαγόνου και/ή νεφρών,</a:t>
            </a:r>
          </a:p>
          <a:p>
            <a:pPr eaLnBrk="1" fontAlgn="auto" hangingPunct="1">
              <a:lnSpc>
                <a:spcPct val="120000"/>
              </a:lnSpc>
              <a:spcBef>
                <a:spcPts val="1200"/>
              </a:spcBef>
              <a:spcAft>
                <a:spcPts val="0"/>
              </a:spcAft>
              <a:defRPr/>
            </a:pPr>
            <a:r>
              <a:rPr lang="el-GR" sz="2400" dirty="0" smtClean="0"/>
              <a:t>Είναι μια επείγουσα κατάσταση υπέρτασης που μπορεί να επιφέρει οξεία βλάβη σε όργανα στόχους,</a:t>
            </a:r>
          </a:p>
          <a:p>
            <a:pPr eaLnBrk="1" fontAlgn="auto" hangingPunct="1">
              <a:lnSpc>
                <a:spcPct val="120000"/>
              </a:lnSpc>
              <a:spcBef>
                <a:spcPts val="1200"/>
              </a:spcBef>
              <a:spcAft>
                <a:spcPts val="0"/>
              </a:spcAft>
              <a:defRPr/>
            </a:pPr>
            <a:r>
              <a:rPr lang="el-GR" sz="2400" dirty="0" smtClean="0"/>
              <a:t>Απαιτεί άμεση εισαγωγή και παραμονή στο νοσοκομείο για φαρμακευτική θεραπεία (↓ΑΠ όχι &gt;25% εντός ολίγων λεπτών έως 2 ωρών και στη συνέχεια 160/100</a:t>
            </a:r>
            <a:r>
              <a:rPr lang="en-US" sz="2400" dirty="0" smtClean="0"/>
              <a:t> mmHg</a:t>
            </a:r>
            <a:r>
              <a:rPr lang="el-GR" sz="2400" dirty="0" smtClean="0"/>
              <a:t> στο διάστημα μεταξύ 2-6 ωρών).</a:t>
            </a:r>
          </a:p>
          <a:p>
            <a:pPr eaLnBrk="1" fontAlgn="auto" hangingPunct="1">
              <a:spcAft>
                <a:spcPts val="0"/>
              </a:spcAft>
              <a:buFont typeface="Wingdings 2" pitchFamily="18" charset="2"/>
              <a:buNone/>
              <a:defRPr/>
            </a:pPr>
            <a:endParaRPr lang="el-GR" sz="2400" dirty="0" smtClean="0"/>
          </a:p>
          <a:p>
            <a:pPr marL="700088" eaLnBrk="1" fontAlgn="auto" hangingPunct="1">
              <a:spcAft>
                <a:spcPts val="0"/>
              </a:spcAft>
              <a:buFont typeface="Wingdings" panose="05000000000000000000" pitchFamily="2" charset="2"/>
              <a:buChar char="Ø"/>
              <a:defRPr/>
            </a:pPr>
            <a:r>
              <a:rPr lang="el-GR" sz="2400" b="1" dirty="0" smtClean="0"/>
              <a:t>Η απότομη ή υπερβολική μείωση της ΑΠ μπορεί να προκαλέσει νεφρική, εγκεφαλική ή καρδιακή ισχαιμία.</a:t>
            </a:r>
          </a:p>
          <a:p>
            <a:pPr eaLnBrk="1" fontAlgn="auto" hangingPunct="1">
              <a:spcAft>
                <a:spcPts val="0"/>
              </a:spcAft>
              <a:buFont typeface="Wingdings 2" pitchFamily="18" charset="2"/>
              <a:buNone/>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13188723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Υπερτασική </a:t>
            </a:r>
            <a:r>
              <a:rPr lang="el-GR" dirty="0" smtClean="0"/>
              <a:t>κρίση </a:t>
            </a:r>
            <a:r>
              <a:rPr lang="el-GR" sz="3200" b="0" dirty="0"/>
              <a:t>(</a:t>
            </a:r>
            <a:r>
              <a:rPr lang="el-GR" sz="3200" b="0" dirty="0" smtClean="0"/>
              <a:t>1 από 3)</a:t>
            </a:r>
            <a:endParaRPr lang="el-GR" sz="3200" b="0" dirty="0"/>
          </a:p>
        </p:txBody>
      </p:sp>
      <p:sp>
        <p:nvSpPr>
          <p:cNvPr id="90115" name="Θέση περιεχομένου 2"/>
          <p:cNvSpPr>
            <a:spLocks noGrp="1"/>
          </p:cNvSpPr>
          <p:nvPr>
            <p:ph idx="1"/>
          </p:nvPr>
        </p:nvSpPr>
        <p:spPr>
          <a:xfrm>
            <a:off x="457200" y="1196752"/>
            <a:ext cx="8363272" cy="5400600"/>
          </a:xfrm>
        </p:spPr>
        <p:txBody>
          <a:bodyPr>
            <a:normAutofit/>
          </a:bodyPr>
          <a:lstStyle/>
          <a:p>
            <a:pPr eaLnBrk="1" hangingPunct="1">
              <a:lnSpc>
                <a:spcPct val="110000"/>
              </a:lnSpc>
              <a:spcBef>
                <a:spcPts val="1200"/>
              </a:spcBef>
              <a:buFont typeface="Arial" charset="0"/>
              <a:buChar char="•"/>
            </a:pPr>
            <a:r>
              <a:rPr lang="el-GR" altLang="el-GR" sz="2400" dirty="0" smtClean="0"/>
              <a:t>Η </a:t>
            </a:r>
            <a:r>
              <a:rPr lang="el-GR" altLang="el-GR" sz="2400" b="1" dirty="0" smtClean="0"/>
              <a:t>υπερτασική κρίση </a:t>
            </a:r>
            <a:r>
              <a:rPr lang="el-GR" altLang="el-GR" sz="2400" dirty="0" smtClean="0"/>
              <a:t> είναι σπάνια,</a:t>
            </a:r>
          </a:p>
          <a:p>
            <a:pPr eaLnBrk="1" hangingPunct="1">
              <a:lnSpc>
                <a:spcPct val="110000"/>
              </a:lnSpc>
              <a:spcBef>
                <a:spcPts val="1200"/>
              </a:spcBef>
              <a:buFont typeface="Arial" charset="0"/>
              <a:buChar char="•"/>
            </a:pPr>
            <a:r>
              <a:rPr lang="el-GR" altLang="el-GR" sz="2400" dirty="0" smtClean="0"/>
              <a:t>Μπορεί να έχει θανατηφόρα κατάληξη (ΔΑΠ μεταξύ 120 -130 </a:t>
            </a:r>
            <a:r>
              <a:rPr lang="en-US" altLang="el-GR" sz="2400" dirty="0" smtClean="0"/>
              <a:t>mmHg</a:t>
            </a:r>
            <a:r>
              <a:rPr lang="el-GR" altLang="el-GR" sz="2400" dirty="0" smtClean="0"/>
              <a:t>), προκαλείται αγγειακή βλάβη του οργάνου-στόχου και υπάρχει εξίδρωμα και αιμορραγία από τον αμφιβληστροειδή</a:t>
            </a:r>
            <a:r>
              <a:rPr lang="el-GR" altLang="el-GR" sz="2400" dirty="0"/>
              <a:t>,</a:t>
            </a:r>
            <a:endParaRPr lang="el-GR" altLang="el-GR" sz="2400" dirty="0" smtClean="0"/>
          </a:p>
          <a:p>
            <a:pPr eaLnBrk="1" hangingPunct="1">
              <a:lnSpc>
                <a:spcPct val="110000"/>
              </a:lnSpc>
              <a:spcBef>
                <a:spcPts val="1200"/>
              </a:spcBef>
              <a:buFont typeface="Arial" charset="0"/>
              <a:buChar char="•"/>
            </a:pPr>
            <a:r>
              <a:rPr lang="el-GR" altLang="el-GR" sz="2400" dirty="0" smtClean="0"/>
              <a:t>Διαστολική πίεση μεγαλύτερη από τα 120 </a:t>
            </a:r>
            <a:r>
              <a:rPr lang="en-US" altLang="el-GR" sz="2400" dirty="0" smtClean="0"/>
              <a:t>mmHg</a:t>
            </a:r>
            <a:r>
              <a:rPr lang="el-GR" altLang="el-GR" sz="2400" dirty="0" smtClean="0"/>
              <a:t> προκαλεί οξεία αγγειακή βλάβη από όπου ξεκινούν να πραγματοποιούνται δομικές οργανικές αλλαγές</a:t>
            </a:r>
            <a:r>
              <a:rPr lang="el-GR" altLang="el-GR" sz="2400" dirty="0"/>
              <a:t>,</a:t>
            </a:r>
            <a:endParaRPr lang="el-GR" altLang="el-GR" sz="2400" dirty="0" smtClean="0"/>
          </a:p>
          <a:p>
            <a:pPr eaLnBrk="1" hangingPunct="1">
              <a:lnSpc>
                <a:spcPct val="110000"/>
              </a:lnSpc>
              <a:spcBef>
                <a:spcPts val="1200"/>
              </a:spcBef>
              <a:buFont typeface="Arial" charset="0"/>
              <a:buChar char="•"/>
            </a:pPr>
            <a:r>
              <a:rPr lang="el-GR" altLang="el-GR" sz="2400" dirty="0" smtClean="0"/>
              <a:t>Τα συμπτώματα μπορεί να περιλαμβάνουν ασταθή στηθάγχη, πνευμονικό οίδημα, έμφραγμα του μυοκαρδίου, εκλαμψία, εγκεφαλικό επεισόδιο, απειλητική για τη ζωή αρτηριακή αιμορραγία, αορτική ρήξη, πρωινό πονοκέφαλο, θολή όραση, δύσπνοια και πιθανά σημεία ουραιμίας.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38500724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Τίτλος 1"/>
          <p:cNvSpPr>
            <a:spLocks noGrp="1"/>
          </p:cNvSpPr>
          <p:nvPr>
            <p:ph type="title"/>
          </p:nvPr>
        </p:nvSpPr>
        <p:spPr/>
        <p:txBody>
          <a:bodyPr/>
          <a:lstStyle/>
          <a:p>
            <a:r>
              <a:rPr lang="el-GR" dirty="0"/>
              <a:t>Υπερτασική </a:t>
            </a:r>
            <a:r>
              <a:rPr lang="el-GR" dirty="0" smtClean="0"/>
              <a:t>κρίση </a:t>
            </a:r>
            <a:r>
              <a:rPr lang="el-GR" sz="3200" b="0" dirty="0" smtClean="0"/>
              <a:t>(2 </a:t>
            </a:r>
            <a:r>
              <a:rPr lang="el-GR" sz="3200" b="0" dirty="0"/>
              <a:t>από 3)</a:t>
            </a:r>
            <a:endParaRPr lang="el-GR" altLang="el-GR" dirty="0" smtClean="0">
              <a:solidFill>
                <a:srgbClr val="7B9899"/>
              </a:solidFill>
            </a:endParaRPr>
          </a:p>
        </p:txBody>
      </p:sp>
      <p:sp>
        <p:nvSpPr>
          <p:cNvPr id="3" name="Θέση περιεχομένου 2"/>
          <p:cNvSpPr>
            <a:spLocks noGrp="1"/>
          </p:cNvSpPr>
          <p:nvPr>
            <p:ph idx="1"/>
          </p:nvPr>
        </p:nvSpPr>
        <p:spPr>
          <a:xfrm>
            <a:off x="467544" y="1052736"/>
            <a:ext cx="8352928" cy="5805264"/>
          </a:xfrm>
        </p:spPr>
        <p:txBody>
          <a:bodyPr rtlCol="0">
            <a:noAutofit/>
          </a:bodyPr>
          <a:lstStyle/>
          <a:p>
            <a:pPr marL="274320" indent="-274320" eaLnBrk="1" fontAlgn="auto" hangingPunct="1">
              <a:spcAft>
                <a:spcPts val="0"/>
              </a:spcAft>
              <a:buFont typeface="Wingdings 2"/>
              <a:buNone/>
              <a:defRPr/>
            </a:pPr>
            <a:r>
              <a:rPr lang="el-GR" sz="2200" b="1" dirty="0" smtClean="0"/>
              <a:t>Οι αιτίες της υπερτασική κρίσης περιλαμβάνουν:</a:t>
            </a:r>
          </a:p>
          <a:p>
            <a:pPr marL="274320" indent="-274320" eaLnBrk="1" fontAlgn="auto" hangingPunct="1">
              <a:spcAft>
                <a:spcPts val="0"/>
              </a:spcAft>
              <a:buFont typeface="Arial" pitchFamily="34" charset="0"/>
              <a:buChar char="•"/>
              <a:defRPr/>
            </a:pPr>
            <a:r>
              <a:rPr lang="el-GR" sz="2200" dirty="0" smtClean="0"/>
              <a:t>οξεία και χρόνια νεφρική ανεπάρκεια,</a:t>
            </a:r>
          </a:p>
          <a:p>
            <a:pPr marL="274320" indent="-274320" eaLnBrk="1" fontAlgn="auto" hangingPunct="1">
              <a:spcAft>
                <a:spcPts val="0"/>
              </a:spcAft>
              <a:buFont typeface="Arial" pitchFamily="34" charset="0"/>
              <a:buChar char="•"/>
              <a:defRPr/>
            </a:pPr>
            <a:r>
              <a:rPr lang="el-GR" sz="2200" dirty="0" smtClean="0"/>
              <a:t>παρόξυνση χρόνιας υπέρτασης,</a:t>
            </a:r>
          </a:p>
          <a:p>
            <a:pPr marL="274320" indent="-274320" eaLnBrk="1" fontAlgn="auto" hangingPunct="1">
              <a:spcAft>
                <a:spcPts val="0"/>
              </a:spcAft>
              <a:buFont typeface="Arial" pitchFamily="34" charset="0"/>
              <a:buChar char="•"/>
              <a:defRPr/>
            </a:pPr>
            <a:r>
              <a:rPr lang="el-GR" sz="2200" dirty="0" smtClean="0"/>
              <a:t>αιφνίδια διακοπή αντιυπερτασικών φαρμάκων,</a:t>
            </a:r>
          </a:p>
          <a:p>
            <a:pPr marL="274320" indent="-274320" eaLnBrk="1" fontAlgn="auto" hangingPunct="1">
              <a:spcAft>
                <a:spcPts val="0"/>
              </a:spcAft>
              <a:buFont typeface="Arial" pitchFamily="34" charset="0"/>
              <a:buChar char="•"/>
              <a:defRPr/>
            </a:pPr>
            <a:r>
              <a:rPr lang="el-GR" sz="2200" dirty="0" smtClean="0"/>
              <a:t>αγγειίτιδα. </a:t>
            </a:r>
          </a:p>
          <a:p>
            <a:pPr marL="274320" indent="-274320" eaLnBrk="1" fontAlgn="auto" hangingPunct="1">
              <a:spcAft>
                <a:spcPts val="0"/>
              </a:spcAft>
              <a:buFont typeface="Wingdings 2"/>
              <a:buNone/>
              <a:defRPr/>
            </a:pPr>
            <a:r>
              <a:rPr lang="el-GR" sz="2200" b="1" dirty="0" smtClean="0"/>
              <a:t>Η διαχείριση της υπερτασικής κρίσης περιλαμβάνει:</a:t>
            </a:r>
          </a:p>
          <a:p>
            <a:pPr eaLnBrk="1" fontAlgn="auto" hangingPunct="1">
              <a:spcAft>
                <a:spcPts val="0"/>
              </a:spcAft>
              <a:defRPr/>
            </a:pPr>
            <a:r>
              <a:rPr lang="el-GR" sz="2200" dirty="0" smtClean="0"/>
              <a:t>Άμεση εισαγωγή για νοσηλεία σε εξειδικευμένο χώρο φροντίδας (στεφανιαία μονάδα). Στόχος είναι η ελεγχόμενη ελάττωση τη πίεσης του αίματος σε μια ώρα, λόγω του κινδύνου πρόκλησης εγκεφαλικών και/ή μυοκαρδιακών εμφράκτων και νεφρικής ανεπάρκειας. </a:t>
            </a:r>
          </a:p>
          <a:p>
            <a:pPr eaLnBrk="1" fontAlgn="auto" hangingPunct="1">
              <a:spcAft>
                <a:spcPts val="0"/>
              </a:spcAft>
              <a:defRPr/>
            </a:pPr>
            <a:r>
              <a:rPr lang="el-GR" sz="2200" dirty="0" smtClean="0"/>
              <a:t>Για την αντιμετώπιση της υπέρτασης χρησιμοποιούνται ενδοφλέβια </a:t>
            </a:r>
            <a:r>
              <a:rPr lang="el-GR" sz="2200" b="1" dirty="0" smtClean="0"/>
              <a:t>αγγειοδιασταλτικά </a:t>
            </a:r>
            <a:r>
              <a:rPr lang="el-GR" sz="2200" dirty="0" smtClean="0"/>
              <a:t>φάρμακα και αδρενεργικοί αναστολείς (</a:t>
            </a:r>
            <a:r>
              <a:rPr lang="en-US" sz="2200" dirty="0" smtClean="0"/>
              <a:t>Yuan</a:t>
            </a:r>
            <a:r>
              <a:rPr lang="el-GR" sz="2200" dirty="0" smtClean="0"/>
              <a:t>, 2004) </a:t>
            </a:r>
            <a:r>
              <a:rPr lang="el-GR" sz="2200" b="1" dirty="0" smtClean="0"/>
              <a:t>(νιτροπρωσσικό νάτριο).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155223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936104"/>
          </a:xfrm>
        </p:spPr>
        <p:txBody>
          <a:bodyPr rtlCol="0">
            <a:normAutofit fontScale="90000"/>
          </a:bodyPr>
          <a:lstStyle/>
          <a:p>
            <a:pPr eaLnBrk="1" fontAlgn="auto" hangingPunct="1">
              <a:spcAft>
                <a:spcPts val="0"/>
              </a:spcAft>
              <a:defRPr/>
            </a:pPr>
            <a:r>
              <a:rPr lang="el-GR" sz="4400" b="1" dirty="0" smtClean="0"/>
              <a:t>Ρύθμιση της αρτηριακής </a:t>
            </a:r>
            <a:r>
              <a:rPr lang="el-GR" sz="4400" dirty="0"/>
              <a:t>π</a:t>
            </a:r>
            <a:r>
              <a:rPr lang="el-GR" sz="4400" b="1" dirty="0" smtClean="0"/>
              <a:t>ίεσης </a:t>
            </a:r>
            <a:r>
              <a:rPr lang="el-GR" sz="3600" b="0" dirty="0" smtClean="0"/>
              <a:t>(2 από 4)</a:t>
            </a:r>
          </a:p>
        </p:txBody>
      </p:sp>
      <p:sp>
        <p:nvSpPr>
          <p:cNvPr id="19459" name="Θέση περιεχομένου 2"/>
          <p:cNvSpPr>
            <a:spLocks noGrp="1"/>
          </p:cNvSpPr>
          <p:nvPr>
            <p:ph idx="1"/>
          </p:nvPr>
        </p:nvSpPr>
        <p:spPr>
          <a:xfrm>
            <a:off x="457200" y="1484784"/>
            <a:ext cx="8229600" cy="4752528"/>
          </a:xfrm>
        </p:spPr>
        <p:txBody>
          <a:bodyPr>
            <a:normAutofit/>
          </a:bodyPr>
          <a:lstStyle/>
          <a:p>
            <a:pPr marL="360000" indent="-360000" eaLnBrk="1" hangingPunct="1">
              <a:lnSpc>
                <a:spcPct val="120000"/>
              </a:lnSpc>
              <a:spcBef>
                <a:spcPts val="1200"/>
              </a:spcBef>
              <a:buFont typeface="Arial" charset="0"/>
              <a:buChar char="•"/>
            </a:pPr>
            <a:r>
              <a:rPr lang="el-GR" altLang="el-GR" sz="2400" dirty="0" smtClean="0"/>
              <a:t>Η </a:t>
            </a:r>
            <a:r>
              <a:rPr lang="el-GR" altLang="el-GR" sz="2400" b="1" dirty="0" smtClean="0"/>
              <a:t>συστολική </a:t>
            </a:r>
            <a:r>
              <a:rPr lang="el-GR" altLang="el-GR" sz="2400" dirty="0" smtClean="0"/>
              <a:t>πίεση του αίματος είναι η μεγαλύτερη πίεση στην αορτή και τις μεγάλες αρτηρίες. Συμβαίνει όταν η αριστερή κοιλία συστέλλεται και προωθεί αίμα στο κεντρικό αγγειακό σύστημα. Φ.Τ. ενήλικα περίπου 120 </a:t>
            </a:r>
            <a:r>
              <a:rPr lang="en-US" altLang="el-GR" sz="2400" dirty="0" smtClean="0"/>
              <a:t>mmHg</a:t>
            </a:r>
            <a:r>
              <a:rPr lang="el-GR" altLang="el-GR" sz="2400" dirty="0"/>
              <a:t>,</a:t>
            </a:r>
            <a:endParaRPr lang="el-GR" altLang="el-GR" sz="2400" dirty="0" smtClean="0"/>
          </a:p>
          <a:p>
            <a:pPr marL="360000" indent="-360000" eaLnBrk="1" hangingPunct="1">
              <a:lnSpc>
                <a:spcPct val="120000"/>
              </a:lnSpc>
              <a:spcBef>
                <a:spcPts val="1200"/>
              </a:spcBef>
              <a:buFont typeface="Arial" charset="0"/>
              <a:buChar char="•"/>
            </a:pPr>
            <a:r>
              <a:rPr lang="el-GR" altLang="el-GR" sz="2400" dirty="0" smtClean="0"/>
              <a:t>Η </a:t>
            </a:r>
            <a:r>
              <a:rPr lang="el-GR" altLang="el-GR" sz="2400" b="1" dirty="0" smtClean="0"/>
              <a:t>διαστολική </a:t>
            </a:r>
            <a:r>
              <a:rPr lang="el-GR" altLang="el-GR" sz="2400" dirty="0" smtClean="0"/>
              <a:t>πίεση του αίματος αντικατοπτρίζει την καρδιακή διαστολή και είναι η ελάχιστη πίεση στις αρτηρίες, η οποία συμβαίνει ακριβώς πριν τον επόμενο κύκλο της κοιλιακής εξώθησης του αίματος. Φ.Τ. ενήλικα περίπου 80 </a:t>
            </a:r>
            <a:r>
              <a:rPr lang="en-US" altLang="el-GR" sz="2400" dirty="0" smtClean="0"/>
              <a:t>mmHg</a:t>
            </a:r>
            <a:r>
              <a:rPr lang="el-GR" altLang="el-GR" sz="2400"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1428816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Τίτλος 1"/>
          <p:cNvSpPr>
            <a:spLocks noGrp="1"/>
          </p:cNvSpPr>
          <p:nvPr>
            <p:ph type="title"/>
          </p:nvPr>
        </p:nvSpPr>
        <p:spPr/>
        <p:txBody>
          <a:bodyPr/>
          <a:lstStyle/>
          <a:p>
            <a:r>
              <a:rPr lang="el-GR" dirty="0"/>
              <a:t>Υπερτασική </a:t>
            </a:r>
            <a:r>
              <a:rPr lang="el-GR" dirty="0" smtClean="0"/>
              <a:t>κρίση </a:t>
            </a:r>
            <a:r>
              <a:rPr lang="el-GR" sz="3200" b="0" dirty="0" smtClean="0"/>
              <a:t>(3 </a:t>
            </a:r>
            <a:r>
              <a:rPr lang="el-GR" sz="3200" b="0" dirty="0"/>
              <a:t>από 3)</a:t>
            </a:r>
            <a:endParaRPr lang="el-GR" altLang="el-GR" dirty="0" smtClean="0">
              <a:solidFill>
                <a:srgbClr val="7B9899"/>
              </a:solidFill>
            </a:endParaRPr>
          </a:p>
        </p:txBody>
      </p:sp>
      <p:sp>
        <p:nvSpPr>
          <p:cNvPr id="92163" name="Θέση περιεχομένου 2"/>
          <p:cNvSpPr>
            <a:spLocks noGrp="1"/>
          </p:cNvSpPr>
          <p:nvPr>
            <p:ph idx="1"/>
          </p:nvPr>
        </p:nvSpPr>
        <p:spPr/>
        <p:txBody>
          <a:bodyPr>
            <a:normAutofit/>
          </a:bodyPr>
          <a:lstStyle/>
          <a:p>
            <a:pPr eaLnBrk="1" hangingPunct="1">
              <a:spcBef>
                <a:spcPts val="1200"/>
              </a:spcBef>
            </a:pPr>
            <a:r>
              <a:rPr lang="el-GR" altLang="el-GR" sz="2400" b="1" dirty="0" smtClean="0"/>
              <a:t>Επισήμανση: </a:t>
            </a:r>
            <a:r>
              <a:rPr lang="el-GR" altLang="el-GR" sz="2400" dirty="0" smtClean="0"/>
              <a:t>Η υπερτασική κρίση είναι μια επείγουσα ιατρική κατάσταση</a:t>
            </a:r>
            <a:r>
              <a:rPr lang="el-GR" altLang="el-GR" sz="2400" dirty="0"/>
              <a:t>,</a:t>
            </a:r>
            <a:endParaRPr lang="el-GR" altLang="el-GR" sz="2400" dirty="0" smtClean="0"/>
          </a:p>
          <a:p>
            <a:pPr eaLnBrk="1" hangingPunct="1">
              <a:spcBef>
                <a:spcPts val="1200"/>
              </a:spcBef>
            </a:pPr>
            <a:r>
              <a:rPr lang="el-GR" altLang="el-GR" sz="2400" dirty="0" smtClean="0"/>
              <a:t>Παρουσιάζει αιφνίδια έναρξη,</a:t>
            </a:r>
          </a:p>
          <a:p>
            <a:pPr eaLnBrk="1" hangingPunct="1">
              <a:spcBef>
                <a:spcPts val="1200"/>
              </a:spcBef>
            </a:pPr>
            <a:r>
              <a:rPr lang="el-GR" altLang="el-GR" sz="2400" dirty="0" smtClean="0"/>
              <a:t>Θόλωση όρασης ή οίδημα οπτικής θηλής,</a:t>
            </a:r>
          </a:p>
          <a:p>
            <a:pPr eaLnBrk="1" hangingPunct="1">
              <a:spcBef>
                <a:spcPts val="1200"/>
              </a:spcBef>
            </a:pPr>
            <a:r>
              <a:rPr lang="el-GR" altLang="el-GR" sz="2400" dirty="0" smtClean="0"/>
              <a:t>Κεφαλαλγία,</a:t>
            </a:r>
          </a:p>
          <a:p>
            <a:pPr eaLnBrk="1" hangingPunct="1">
              <a:spcBef>
                <a:spcPts val="1200"/>
              </a:spcBef>
            </a:pPr>
            <a:r>
              <a:rPr lang="el-GR" altLang="el-GR" sz="2400" dirty="0" smtClean="0"/>
              <a:t>Σύγχυση,</a:t>
            </a:r>
          </a:p>
          <a:p>
            <a:pPr eaLnBrk="1" hangingPunct="1">
              <a:spcBef>
                <a:spcPts val="1200"/>
              </a:spcBef>
            </a:pPr>
            <a:r>
              <a:rPr lang="el-GR" altLang="el-GR" sz="2400" dirty="0" smtClean="0"/>
              <a:t>Κινητικές και αισθητικές διαταραχές,</a:t>
            </a:r>
          </a:p>
          <a:p>
            <a:pPr eaLnBrk="1" hangingPunct="1">
              <a:spcBef>
                <a:spcPts val="1200"/>
              </a:spcBef>
            </a:pPr>
            <a:r>
              <a:rPr lang="el-GR" altLang="el-GR" sz="2400" dirty="0" smtClean="0"/>
              <a:t>Συστολική πίεση αίματος  &gt;240 </a:t>
            </a:r>
            <a:r>
              <a:rPr lang="en-US" altLang="el-GR" sz="2400" dirty="0" smtClean="0"/>
              <a:t>mmHg</a:t>
            </a:r>
            <a:r>
              <a:rPr lang="el-GR" altLang="el-GR" sz="2400" dirty="0" smtClean="0"/>
              <a:t> και/ή διαστολική πίεση αίματος &gt;130 </a:t>
            </a:r>
            <a:r>
              <a:rPr lang="en-US" altLang="el-GR" sz="2400" dirty="0" smtClean="0"/>
              <a:t>mmHg</a:t>
            </a:r>
            <a:r>
              <a:rPr lang="el-GR" alt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17959627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Υπερτασική </a:t>
            </a:r>
            <a:r>
              <a:rPr lang="el-GR" dirty="0" smtClean="0"/>
              <a:t>εγκεφαλοπάθεια</a:t>
            </a:r>
            <a:endParaRPr lang="el-GR" dirty="0"/>
          </a:p>
        </p:txBody>
      </p:sp>
      <p:sp>
        <p:nvSpPr>
          <p:cNvPr id="3" name="Θέση περιεχομένου 2"/>
          <p:cNvSpPr>
            <a:spLocks noGrp="1"/>
          </p:cNvSpPr>
          <p:nvPr>
            <p:ph idx="1"/>
          </p:nvPr>
        </p:nvSpPr>
        <p:spPr>
          <a:xfrm>
            <a:off x="457200" y="1196752"/>
            <a:ext cx="8435280" cy="5661248"/>
          </a:xfrm>
        </p:spPr>
        <p:txBody>
          <a:bodyPr rtlCol="0">
            <a:noAutofit/>
          </a:bodyPr>
          <a:lstStyle/>
          <a:p>
            <a:pPr marL="274320" indent="-274320" eaLnBrk="1" fontAlgn="auto" hangingPunct="1">
              <a:spcBef>
                <a:spcPts val="1200"/>
              </a:spcBef>
              <a:spcAft>
                <a:spcPts val="0"/>
              </a:spcAft>
              <a:buFont typeface="Arial" pitchFamily="34" charset="0"/>
              <a:buChar char="•"/>
              <a:defRPr/>
            </a:pPr>
            <a:r>
              <a:rPr lang="el-GR" sz="2200" dirty="0" smtClean="0"/>
              <a:t>Η </a:t>
            </a:r>
            <a:r>
              <a:rPr lang="el-GR" sz="2200" b="1" dirty="0" smtClean="0"/>
              <a:t>Υπερτασική Εγκεφαλοπάθεια</a:t>
            </a:r>
            <a:r>
              <a:rPr lang="el-GR" sz="2200" dirty="0" smtClean="0"/>
              <a:t> οφείλεται σε πολυεστιακή εγκεφαλική ισχαιμία, λόγω μιας σοβαρά οξείας ή υποξείας αυξημένης πίεσης αίματος</a:t>
            </a:r>
            <a:r>
              <a:rPr lang="el-GR" sz="2200" dirty="0"/>
              <a:t>,</a:t>
            </a:r>
            <a:endParaRPr lang="el-GR" sz="2200" dirty="0" smtClean="0"/>
          </a:p>
          <a:p>
            <a:pPr marL="274320" indent="-274320" eaLnBrk="1" fontAlgn="auto" hangingPunct="1">
              <a:spcBef>
                <a:spcPts val="1200"/>
              </a:spcBef>
              <a:spcAft>
                <a:spcPts val="0"/>
              </a:spcAft>
              <a:buFont typeface="Arial" pitchFamily="34" charset="0"/>
              <a:buChar char="•"/>
              <a:defRPr/>
            </a:pPr>
            <a:r>
              <a:rPr lang="el-GR" sz="2200" dirty="0" smtClean="0"/>
              <a:t>Σχετίζεται με την  επίδραση της υψηλής πίεσης αίματος στα αρτηριόλια του εγκεφάλου. «Αν η αυξημένη πίεση υπερβαίνει τα ανώτερα όρια της φυσιολογικής εγκεφαλικής αυτορρύθμισης, ένας συνδυασμός πολυεστιακής αγγειοδιαστολής και αγγειοσυστολής συμβαίνει, δημιουργώντας διάχυτα μοιρασμένες μικρές ζώνες μικροαιμορραγιών και ισχαιμίας» </a:t>
            </a:r>
            <a:r>
              <a:rPr lang="el-GR" sz="2000" dirty="0" smtClean="0"/>
              <a:t>(</a:t>
            </a:r>
            <a:r>
              <a:rPr lang="en-US" sz="2000" dirty="0" smtClean="0"/>
              <a:t>Andreoli et al</a:t>
            </a:r>
            <a:r>
              <a:rPr lang="el-GR" sz="2000" dirty="0" smtClean="0"/>
              <a:t>., 2004),</a:t>
            </a:r>
          </a:p>
          <a:p>
            <a:pPr marL="274320" indent="-274320" eaLnBrk="1" fontAlgn="auto" hangingPunct="1">
              <a:spcBef>
                <a:spcPts val="1200"/>
              </a:spcBef>
              <a:spcAft>
                <a:spcPts val="0"/>
              </a:spcAft>
              <a:buFont typeface="Arial" pitchFamily="34" charset="0"/>
              <a:buChar char="•"/>
              <a:defRPr/>
            </a:pPr>
            <a:r>
              <a:rPr lang="el-GR" sz="2200" dirty="0" smtClean="0"/>
              <a:t>Ο ασθενής χρειάζεται επείγουσα και άμεση θεραπεία. Η μειωμένη επίπτωση αυτής της επείγουσας κατάστασης αποδίδεται εν μέρει στη χρήση αποτελεσματικών αντιυπερτασικών φαρμάκων.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7177542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0"/>
            <a:ext cx="8229600" cy="908720"/>
          </a:xfrm>
        </p:spPr>
        <p:txBody>
          <a:bodyPr/>
          <a:lstStyle/>
          <a:p>
            <a:r>
              <a:rPr lang="el-GR" dirty="0"/>
              <a:t>Διαχωριστικό </a:t>
            </a:r>
            <a:r>
              <a:rPr lang="el-GR" dirty="0" smtClean="0"/>
              <a:t>ανεύρυσμα </a:t>
            </a:r>
            <a:r>
              <a:rPr lang="el-GR" dirty="0"/>
              <a:t>α</a:t>
            </a:r>
            <a:r>
              <a:rPr lang="el-GR" dirty="0" smtClean="0"/>
              <a:t>ορτής </a:t>
            </a:r>
            <a:endParaRPr lang="el-GR" dirty="0"/>
          </a:p>
        </p:txBody>
      </p:sp>
      <p:sp>
        <p:nvSpPr>
          <p:cNvPr id="3" name="Θέση περιεχομένου 2"/>
          <p:cNvSpPr>
            <a:spLocks noGrp="1"/>
          </p:cNvSpPr>
          <p:nvPr>
            <p:ph idx="1"/>
          </p:nvPr>
        </p:nvSpPr>
        <p:spPr>
          <a:xfrm>
            <a:off x="179512" y="1052736"/>
            <a:ext cx="8964488" cy="5661248"/>
          </a:xfrm>
        </p:spPr>
        <p:txBody>
          <a:bodyPr rtlCol="0">
            <a:noAutofit/>
          </a:bodyPr>
          <a:lstStyle/>
          <a:p>
            <a:pPr marL="274320" indent="-274320" eaLnBrk="1" fontAlgn="auto" hangingPunct="1">
              <a:spcBef>
                <a:spcPts val="1200"/>
              </a:spcBef>
              <a:spcAft>
                <a:spcPts val="0"/>
              </a:spcAft>
              <a:buFont typeface="Arial" pitchFamily="34" charset="0"/>
              <a:buChar char="•"/>
              <a:defRPr/>
            </a:pPr>
            <a:r>
              <a:rPr lang="el-GR" sz="2200" dirty="0" smtClean="0"/>
              <a:t>Τοπική διάταση της αορτής που έχει μια τομή κατά μήκος του εξωτερικού στρώματος και των ενδιάμεσων στρωμάτων του αγγειακού τοιχώματος</a:t>
            </a:r>
            <a:r>
              <a:rPr lang="el-GR" sz="2200" dirty="0"/>
              <a:t>,</a:t>
            </a:r>
            <a:endParaRPr lang="el-GR" sz="2200" dirty="0" smtClean="0"/>
          </a:p>
          <a:p>
            <a:pPr marL="274320" indent="-274320" eaLnBrk="1" fontAlgn="auto" hangingPunct="1">
              <a:spcBef>
                <a:spcPts val="1200"/>
              </a:spcBef>
              <a:spcAft>
                <a:spcPts val="0"/>
              </a:spcAft>
              <a:buFont typeface="Arial" pitchFamily="34" charset="0"/>
              <a:buChar char="•"/>
              <a:defRPr/>
            </a:pPr>
            <a:r>
              <a:rPr lang="el-GR" sz="2200" dirty="0" smtClean="0"/>
              <a:t>Σε περίπτωση συμπτωμάτων επιβάλλεται νοσηλεία σε ΜΕΘ για αιμοδυναμική παρακολούθηση</a:t>
            </a:r>
            <a:r>
              <a:rPr lang="el-GR" sz="2200" dirty="0"/>
              <a:t>,</a:t>
            </a:r>
            <a:endParaRPr lang="el-GR" sz="2200" dirty="0" smtClean="0"/>
          </a:p>
          <a:p>
            <a:pPr marL="274320" indent="-274320" eaLnBrk="1" fontAlgn="auto" hangingPunct="1">
              <a:spcBef>
                <a:spcPts val="1200"/>
              </a:spcBef>
              <a:spcAft>
                <a:spcPts val="0"/>
              </a:spcAft>
              <a:buFont typeface="Arial" pitchFamily="34" charset="0"/>
              <a:buChar char="•"/>
              <a:defRPr/>
            </a:pPr>
            <a:r>
              <a:rPr lang="el-GR" sz="2200" dirty="0" smtClean="0"/>
              <a:t>Η αυξημένη ΑΠ προηγείται του διαχωριστικού ανευρύσματος της αορτής,</a:t>
            </a:r>
          </a:p>
          <a:p>
            <a:pPr marL="274320" indent="-274320" eaLnBrk="1" fontAlgn="auto" hangingPunct="1">
              <a:spcBef>
                <a:spcPts val="1200"/>
              </a:spcBef>
              <a:spcAft>
                <a:spcPts val="0"/>
              </a:spcAft>
              <a:buFont typeface="Arial" pitchFamily="34" charset="0"/>
              <a:buChar char="•"/>
              <a:defRPr/>
            </a:pPr>
            <a:r>
              <a:rPr lang="el-GR" sz="2200" dirty="0" smtClean="0"/>
              <a:t>Το αίμα εισχωρεί στο άνοιγμα του αορτικού χιτώνα και δημιουργεί ένα λανθασμένο κανάλι ,</a:t>
            </a:r>
          </a:p>
          <a:p>
            <a:pPr marL="274320" indent="-274320" eaLnBrk="1" fontAlgn="auto" hangingPunct="1">
              <a:spcBef>
                <a:spcPts val="1200"/>
              </a:spcBef>
              <a:spcAft>
                <a:spcPts val="0"/>
              </a:spcAft>
              <a:buFont typeface="Arial" pitchFamily="34" charset="0"/>
              <a:buChar char="•"/>
              <a:defRPr/>
            </a:pPr>
            <a:r>
              <a:rPr lang="el-GR" sz="2200" dirty="0" smtClean="0"/>
              <a:t>Το αίμα στο λανθασμένο κανάλι μπορεί να επιστρέψει στο πραγματικό αορτικό κανάλι μέσω ενός δεύτερου ανοίγματος ή να ραγεί προς τους περιαορτικούς ιστούς</a:t>
            </a:r>
            <a:r>
              <a:rPr lang="el-GR" sz="2200" dirty="0"/>
              <a:t>,</a:t>
            </a:r>
            <a:endParaRPr lang="el-GR" sz="2200" dirty="0" smtClean="0"/>
          </a:p>
          <a:p>
            <a:pPr marL="274320" indent="-274320" eaLnBrk="1" fontAlgn="auto" hangingPunct="1">
              <a:spcBef>
                <a:spcPts val="1200"/>
              </a:spcBef>
              <a:spcAft>
                <a:spcPts val="0"/>
              </a:spcAft>
              <a:buFont typeface="Arial" pitchFamily="34" charset="0"/>
              <a:buChar char="•"/>
              <a:defRPr/>
            </a:pPr>
            <a:r>
              <a:rPr lang="el-GR" sz="2200" dirty="0" smtClean="0"/>
              <a:t>Η αορτική διάταση συμβαίνει ξαφνικά και εκδηλώνεται με σοβαρό πόνο στο στήθος, που αντανακλά στη ράχη.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5596139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hangingPunct="1">
              <a:defRPr/>
            </a:pPr>
            <a:r>
              <a:rPr lang="el-GR" dirty="0" smtClean="0"/>
              <a:t>Βιβλιογραφία</a:t>
            </a:r>
            <a:endParaRPr lang="el-GR" dirty="0"/>
          </a:p>
        </p:txBody>
      </p:sp>
      <p:sp>
        <p:nvSpPr>
          <p:cNvPr id="3" name="2 - Θέση περιεχομένου"/>
          <p:cNvSpPr>
            <a:spLocks noGrp="1"/>
          </p:cNvSpPr>
          <p:nvPr>
            <p:ph idx="1"/>
          </p:nvPr>
        </p:nvSpPr>
        <p:spPr/>
        <p:txBody>
          <a:bodyPr>
            <a:noAutofit/>
          </a:bodyPr>
          <a:lstStyle/>
          <a:p>
            <a:pPr eaLnBrk="1" fontAlgn="auto" hangingPunct="1">
              <a:lnSpc>
                <a:spcPct val="120000"/>
              </a:lnSpc>
              <a:spcBef>
                <a:spcPts val="600"/>
              </a:spcBef>
              <a:spcAft>
                <a:spcPts val="0"/>
              </a:spcAft>
              <a:buClrTx/>
              <a:buSzPct val="100000"/>
              <a:defRPr/>
            </a:pPr>
            <a:r>
              <a:rPr lang="en-US" sz="2200" dirty="0" smtClean="0">
                <a:cs typeface="Arial" pitchFamily="34" charset="0"/>
              </a:rPr>
              <a:t>Princilla  Lemone</a:t>
            </a:r>
            <a:r>
              <a:rPr lang="el-GR" sz="2200" dirty="0" smtClean="0">
                <a:cs typeface="Arial" pitchFamily="34" charset="0"/>
              </a:rPr>
              <a:t>, </a:t>
            </a:r>
            <a:r>
              <a:rPr lang="en-US" sz="2200" dirty="0" smtClean="0">
                <a:cs typeface="Arial" pitchFamily="34" charset="0"/>
              </a:rPr>
              <a:t>Karen Burke, </a:t>
            </a:r>
            <a:r>
              <a:rPr lang="el-GR" sz="2200" dirty="0" smtClean="0">
                <a:cs typeface="Arial" pitchFamily="34" charset="0"/>
              </a:rPr>
              <a:t>Παθολογική-Χειρουργική Νοσηλευτική, τομ. </a:t>
            </a:r>
            <a:r>
              <a:rPr lang="en-US" sz="2200" dirty="0" smtClean="0">
                <a:cs typeface="Arial" pitchFamily="34" charset="0"/>
              </a:rPr>
              <a:t>3</a:t>
            </a:r>
            <a:r>
              <a:rPr lang="el-GR" sz="2200" dirty="0" smtClean="0">
                <a:cs typeface="Arial" pitchFamily="34" charset="0"/>
              </a:rPr>
              <a:t>, Ιατρ. Εκδ. Δ. Λαγός, </a:t>
            </a:r>
            <a:r>
              <a:rPr lang="en-US" sz="2200" dirty="0" smtClean="0">
                <a:cs typeface="Arial" pitchFamily="34" charset="0"/>
              </a:rPr>
              <a:t> </a:t>
            </a:r>
            <a:r>
              <a:rPr lang="el-GR" sz="2200" dirty="0" smtClean="0">
                <a:cs typeface="Arial" pitchFamily="34" charset="0"/>
              </a:rPr>
              <a:t>Αθήνα 2004,</a:t>
            </a:r>
          </a:p>
          <a:p>
            <a:pPr eaLnBrk="1" fontAlgn="auto" hangingPunct="1">
              <a:lnSpc>
                <a:spcPct val="120000"/>
              </a:lnSpc>
              <a:spcBef>
                <a:spcPts val="600"/>
              </a:spcBef>
              <a:spcAft>
                <a:spcPts val="0"/>
              </a:spcAft>
              <a:buClrTx/>
              <a:buSzPct val="100000"/>
              <a:defRPr/>
            </a:pPr>
            <a:r>
              <a:rPr lang="en-US" sz="2200" dirty="0" smtClean="0">
                <a:cs typeface="Arial" pitchFamily="34" charset="0"/>
              </a:rPr>
              <a:t>Susan C. Dewit. </a:t>
            </a:r>
            <a:r>
              <a:rPr lang="el-GR" sz="2200" dirty="0" smtClean="0">
                <a:cs typeface="Arial" pitchFamily="34" charset="0"/>
              </a:rPr>
              <a:t>Παθολογική-Χειρουργική Νοσηλευτική, τ</a:t>
            </a:r>
            <a:r>
              <a:rPr lang="en-US" sz="2200" dirty="0" smtClean="0">
                <a:cs typeface="Arial" pitchFamily="34" charset="0"/>
              </a:rPr>
              <a:t>.1, </a:t>
            </a:r>
            <a:r>
              <a:rPr lang="el-GR" sz="2200" dirty="0" smtClean="0">
                <a:cs typeface="Arial" pitchFamily="34" charset="0"/>
              </a:rPr>
              <a:t> Ιατρ. Εκδ. Π.Χ.Πασχαλίδης, </a:t>
            </a:r>
            <a:r>
              <a:rPr lang="en-US" sz="2200" dirty="0" smtClean="0">
                <a:cs typeface="Arial" pitchFamily="34" charset="0"/>
              </a:rPr>
              <a:t> </a:t>
            </a:r>
            <a:r>
              <a:rPr lang="el-GR" sz="2200" dirty="0" smtClean="0">
                <a:cs typeface="Arial" pitchFamily="34" charset="0"/>
              </a:rPr>
              <a:t>Αθήνα 2009,</a:t>
            </a:r>
          </a:p>
          <a:p>
            <a:pPr eaLnBrk="1" fontAlgn="auto" hangingPunct="1">
              <a:lnSpc>
                <a:spcPct val="120000"/>
              </a:lnSpc>
              <a:spcBef>
                <a:spcPts val="600"/>
              </a:spcBef>
              <a:spcAft>
                <a:spcPts val="0"/>
              </a:spcAft>
              <a:buClrTx/>
              <a:buSzPct val="100000"/>
              <a:defRPr/>
            </a:pPr>
            <a:r>
              <a:rPr lang="en-US" sz="2200" dirty="0" smtClean="0">
                <a:cs typeface="Arial" pitchFamily="34" charset="0"/>
              </a:rPr>
              <a:t>Osborn K., Wraa C., Watson A. </a:t>
            </a:r>
            <a:r>
              <a:rPr lang="el-GR" sz="2200" dirty="0" smtClean="0">
                <a:cs typeface="Arial" pitchFamily="34" charset="0"/>
              </a:rPr>
              <a:t>Παθολογική-Χειρουργική Νοσηλευτική. Προετοιμασία για την κλινική πρακτική. Εκδ. Πασχαλίδη, Αθήνα 2012,</a:t>
            </a:r>
          </a:p>
          <a:p>
            <a:pPr eaLnBrk="1" fontAlgn="auto" hangingPunct="1">
              <a:lnSpc>
                <a:spcPct val="120000"/>
              </a:lnSpc>
              <a:spcBef>
                <a:spcPts val="600"/>
              </a:spcBef>
              <a:spcAft>
                <a:spcPts val="0"/>
              </a:spcAft>
              <a:buClrTx/>
              <a:buSzPct val="100000"/>
              <a:defRPr/>
            </a:pPr>
            <a:r>
              <a:rPr lang="el-GR" sz="2200" dirty="0" smtClean="0">
                <a:cs typeface="Arial" pitchFamily="34" charset="0"/>
              </a:rPr>
              <a:t>Ανθόπουλος Λ., Ανθόπουλος Π., Φεστερίδου Χ. Εγχειρίδιο Καρδιολογίας του Νοσηλευτή. Με έμφαση στην ολιστική φροντίδα και την πρόγνωση. Εκδ. Παρισιάνου, Αθήνα 2010.</a:t>
            </a:r>
          </a:p>
          <a:p>
            <a:pPr eaLnBrk="1" hangingPunct="1">
              <a:lnSpc>
                <a:spcPct val="120000"/>
              </a:lnSpc>
              <a:spcBef>
                <a:spcPts val="600"/>
              </a:spcBef>
              <a:buSzPct val="100000"/>
              <a:defRPr/>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29262240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Χρυσούλα Τσίου, Ουρανία Γκοβίνα 2014. </a:t>
            </a:r>
            <a:r>
              <a:rPr lang="el-GR" sz="2000" dirty="0"/>
              <a:t>Χρυσούλα Τσίου, Ουρανία Γκοβίνα. </a:t>
            </a:r>
            <a:r>
              <a:rPr lang="el-GR" sz="2000" dirty="0" smtClean="0"/>
              <a:t>«Παθολογική </a:t>
            </a:r>
            <a:r>
              <a:rPr lang="el-GR" sz="2000" smtClean="0"/>
              <a:t>Νοσηλευτική </a:t>
            </a:r>
            <a:r>
              <a:rPr lang="el-GR" sz="2000"/>
              <a:t>ΙΙ (Θ). </a:t>
            </a:r>
            <a:r>
              <a:rPr lang="el-GR" sz="2000" dirty="0" smtClean="0"/>
              <a:t>Ενότητα 5</a:t>
            </a:r>
            <a:r>
              <a:rPr lang="en-US" sz="2000" dirty="0" smtClean="0"/>
              <a:t>:</a:t>
            </a:r>
            <a:r>
              <a:rPr lang="el-GR" sz="2000" dirty="0" smtClean="0"/>
              <a:t> </a:t>
            </a:r>
            <a:r>
              <a:rPr lang="el-GR" sz="2000" dirty="0"/>
              <a:t>Αντιμετώπιση Υπέρτασης».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6037585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9644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430769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864096"/>
          </a:xfrm>
        </p:spPr>
        <p:txBody>
          <a:bodyPr rtlCol="0">
            <a:normAutofit fontScale="90000"/>
          </a:bodyPr>
          <a:lstStyle/>
          <a:p>
            <a:pPr eaLnBrk="1" fontAlgn="auto" hangingPunct="1">
              <a:spcAft>
                <a:spcPts val="0"/>
              </a:spcAft>
              <a:defRPr/>
            </a:pPr>
            <a:r>
              <a:rPr lang="el-GR" sz="4400" b="1" dirty="0" smtClean="0"/>
              <a:t>Ρύθμιση της αρτηριακής </a:t>
            </a:r>
            <a:r>
              <a:rPr lang="el-GR" sz="4400" dirty="0"/>
              <a:t>π</a:t>
            </a:r>
            <a:r>
              <a:rPr lang="el-GR" sz="4400" b="1" dirty="0" smtClean="0"/>
              <a:t>ίεσης </a:t>
            </a:r>
            <a:r>
              <a:rPr lang="el-GR" sz="3600" b="0" dirty="0" smtClean="0"/>
              <a:t>(3 από 4)</a:t>
            </a:r>
          </a:p>
        </p:txBody>
      </p:sp>
      <p:sp>
        <p:nvSpPr>
          <p:cNvPr id="20483" name="Θέση περιεχομένου 2"/>
          <p:cNvSpPr>
            <a:spLocks noGrp="1"/>
          </p:cNvSpPr>
          <p:nvPr>
            <p:ph idx="1"/>
          </p:nvPr>
        </p:nvSpPr>
        <p:spPr>
          <a:xfrm>
            <a:off x="457200" y="1556792"/>
            <a:ext cx="8229600" cy="4680520"/>
          </a:xfrm>
        </p:spPr>
        <p:txBody>
          <a:bodyPr/>
          <a:lstStyle/>
          <a:p>
            <a:pPr marL="360000" indent="-360000" eaLnBrk="1" hangingPunct="1">
              <a:lnSpc>
                <a:spcPct val="120000"/>
              </a:lnSpc>
              <a:spcBef>
                <a:spcPts val="1200"/>
              </a:spcBef>
            </a:pPr>
            <a:r>
              <a:rPr lang="el-GR" altLang="el-GR" sz="2400" dirty="0" smtClean="0"/>
              <a:t>Η διαφορά μεταξύ της συστολικής και διαστολικής πίεσης είναι περίπου 40 </a:t>
            </a:r>
            <a:r>
              <a:rPr lang="en-US" altLang="el-GR" sz="2400" dirty="0" smtClean="0"/>
              <a:t>mmHg</a:t>
            </a:r>
            <a:r>
              <a:rPr lang="el-GR" altLang="el-GR" sz="2400" dirty="0" smtClean="0"/>
              <a:t> και ονομάζεται </a:t>
            </a:r>
            <a:r>
              <a:rPr lang="el-GR" altLang="el-GR" sz="2400" b="1" dirty="0" smtClean="0"/>
              <a:t>πίεση σφυγμού ή διαφορική</a:t>
            </a:r>
            <a:r>
              <a:rPr lang="el-GR" altLang="el-GR" sz="2400" dirty="0" smtClean="0"/>
              <a:t>. </a:t>
            </a:r>
          </a:p>
          <a:p>
            <a:pPr marL="360000" indent="-360000" eaLnBrk="1" hangingPunct="1">
              <a:lnSpc>
                <a:spcPct val="120000"/>
              </a:lnSpc>
              <a:spcBef>
                <a:spcPts val="1200"/>
              </a:spcBef>
            </a:pPr>
            <a:r>
              <a:rPr lang="el-GR" altLang="el-GR" sz="2400" dirty="0" smtClean="0"/>
              <a:t>Η πίεση παλμού είναι η αναλογία του όγκου παλμού προς την πλήρωση του αρτηριακού συστήματος (συστηματική αγγειακή αντίσταση) </a:t>
            </a:r>
          </a:p>
          <a:p>
            <a:pPr marL="360000" indent="-360000" eaLnBrk="1" hangingPunct="1">
              <a:lnSpc>
                <a:spcPct val="120000"/>
              </a:lnSpc>
              <a:spcBef>
                <a:spcPts val="1200"/>
              </a:spcBef>
            </a:pPr>
            <a:r>
              <a:rPr lang="el-GR" altLang="el-GR" sz="2400" dirty="0" smtClean="0"/>
              <a:t>Η πίεση του αίματος είναι το προϊόν της καρδιακής παροχής και της συστηματικής </a:t>
            </a:r>
            <a:r>
              <a:rPr lang="el-GR" altLang="el-GR" sz="2400" b="1" dirty="0" smtClean="0"/>
              <a:t>περιφερικής αγγειακής αντίστασης</a:t>
            </a:r>
            <a:r>
              <a:rPr lang="el-GR" altLang="el-GR" sz="2400"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2908771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394966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Προσαρμοσμένο 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plate">
  <a:themeElements>
    <a:clrScheme name="Προσαρμοσμένο 1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43</TotalTime>
  <Words>6360</Words>
  <Application>Microsoft Office PowerPoint</Application>
  <PresentationFormat>Προβολή στην οθόνη (4:3)</PresentationFormat>
  <Paragraphs>687</Paragraphs>
  <Slides>90</Slides>
  <Notes>67</Notes>
  <HiddenSlides>0</HiddenSlides>
  <MMClips>0</MMClips>
  <ScaleCrop>false</ScaleCrop>
  <HeadingPairs>
    <vt:vector size="4" baseType="variant">
      <vt:variant>
        <vt:lpstr>Θέμα</vt:lpstr>
      </vt:variant>
      <vt:variant>
        <vt:i4>5</vt:i4>
      </vt:variant>
      <vt:variant>
        <vt:lpstr>Τίτλοι διαφανειών</vt:lpstr>
      </vt:variant>
      <vt:variant>
        <vt:i4>90</vt:i4>
      </vt:variant>
    </vt:vector>
  </HeadingPairs>
  <TitlesOfParts>
    <vt:vector size="95" baseType="lpstr">
      <vt:lpstr>template</vt:lpstr>
      <vt:lpstr>OC_template_updated</vt:lpstr>
      <vt:lpstr>1_OC_template_updated</vt:lpstr>
      <vt:lpstr>2_OC_template_updated</vt:lpstr>
      <vt:lpstr>1_template</vt:lpstr>
      <vt:lpstr>Παθολογική Νοσηλευτική ΙΙ (Θ)</vt:lpstr>
      <vt:lpstr>Υπέρταση </vt:lpstr>
      <vt:lpstr>Τι σημαίνει αρτηριακή πίεση;</vt:lpstr>
      <vt:lpstr>Κατηγορίες μετρήσεων αρτηριακής πίεσης*</vt:lpstr>
      <vt:lpstr>Κλινική επαγρύπνηση και παρακολούθηση υπέρτασης (1 από 2)</vt:lpstr>
      <vt:lpstr>Κλινική επαγρύπνηση και παρακολούθηση υπέρτασης (2 από 2)</vt:lpstr>
      <vt:lpstr>Ρύθμιση της αρτηριακής πίεσης (1 από 4)</vt:lpstr>
      <vt:lpstr>Ρύθμιση της αρτηριακής πίεσης (2 από 4)</vt:lpstr>
      <vt:lpstr>Ρύθμιση της αρτηριακής πίεσης (3 από 4)</vt:lpstr>
      <vt:lpstr>Ρύθμιση της αρτηριακής πίεσης (4 από 4)</vt:lpstr>
      <vt:lpstr>Μηχανισμοί που ρυθμίζουν την ΑΠ</vt:lpstr>
      <vt:lpstr>1. Νευρική ρύθμιση</vt:lpstr>
      <vt:lpstr>Η διέγερση του συμπαθητικού νευρικού συστήματος </vt:lpstr>
      <vt:lpstr>Ορμονική ρύθμιση</vt:lpstr>
      <vt:lpstr>Σύστημα Ρενίνης – Αγγειοτενσίνης -  Αλδοστερόνης (1 από 3)</vt:lpstr>
      <vt:lpstr>Σύστημα Ρενίνης – Αγγειοτενσίνης -  Αλδοστερόνης (2 από 3)</vt:lpstr>
      <vt:lpstr>Σύστημα Ρενίνης – Αγγειοτενσίνης -  Αλδοστερόνης (3 από 3)</vt:lpstr>
      <vt:lpstr>Βασοπρεσίνη</vt:lpstr>
      <vt:lpstr>Επιδημιολογία και Αιτιολογία της Υπέρτασης</vt:lpstr>
      <vt:lpstr>Υψηλή πίεση αίματος- ένα παγκόσμιο υγειονομικό δίλημμα </vt:lpstr>
      <vt:lpstr>Υπέρταση-ένας σιωπηλός δολοφόνος</vt:lpstr>
      <vt:lpstr>Παθοφυσιολογία της υπέρτασης</vt:lpstr>
      <vt:lpstr>1.Υψηλή μέση πίεση αίματος</vt:lpstr>
      <vt:lpstr>2.Προϋπέρταση</vt:lpstr>
      <vt:lpstr>3. Υπέρταση σταδίου 1</vt:lpstr>
      <vt:lpstr>4. Υπέρταση σταδίου 2</vt:lpstr>
      <vt:lpstr>5. Το φαινόμενο της «λευκής μπλούζας»</vt:lpstr>
      <vt:lpstr>Κατηγοριοποίηση υπέρτασης ανάλογα με την αιτία</vt:lpstr>
      <vt:lpstr>Παράγοντες κινδύνου για υπέρταση</vt:lpstr>
      <vt:lpstr>Ανιχνεύσιμες αιτίες της υπέρτασης</vt:lpstr>
      <vt:lpstr>Κλινικές εκδηλώσεις (1 από 2)</vt:lpstr>
      <vt:lpstr>Κλινικές εκδηλώσεις (2 από 2)</vt:lpstr>
      <vt:lpstr>Βλάβες σε όργανα στόχους (1 από 2) </vt:lpstr>
      <vt:lpstr>Βλάβες σε όργανα στόχους (2 από 2) </vt:lpstr>
      <vt:lpstr>Αξιολόγηση ασθενούς</vt:lpstr>
      <vt:lpstr>Διαγνωστικός έλεγχος</vt:lpstr>
      <vt:lpstr>Ιατρική αντιμετώπιση (1 από 2)</vt:lpstr>
      <vt:lpstr>Ιατρική αντιμετώπιση (2 από 2)</vt:lpstr>
      <vt:lpstr>Διατροφή</vt:lpstr>
      <vt:lpstr>Σχέδιο διατροφής DASH</vt:lpstr>
      <vt:lpstr>Αλλαγές στη διατροφή &amp; στον τρόπο ζωής</vt:lpstr>
      <vt:lpstr>Άσκηση</vt:lpstr>
      <vt:lpstr>Έλεγχος σωματικού βάρους Δείκτης μάζας σώματος (ΔΜΣ)</vt:lpstr>
      <vt:lpstr>Ανάγκη απώλειας σωματικού βάρους</vt:lpstr>
      <vt:lpstr>Κατανάλωση αλκοόλ</vt:lpstr>
      <vt:lpstr>Φαρμακολογία</vt:lpstr>
      <vt:lpstr>Κατηγορία φαρμάκων που χορηγούνται για τη θεραπεία της υπέρτασης (1 από 2)</vt:lpstr>
      <vt:lpstr>Κατηγορία φαρμάκων που χορηγούνται για τη θεραπεία της υπέρτασης (2 από 2)</vt:lpstr>
      <vt:lpstr>Φαρμακευτική θεραπεία υπέρτασης (1 από 8)</vt:lpstr>
      <vt:lpstr>Νοσηλευτικές αρμοδιότητες (1 από 8)</vt:lpstr>
      <vt:lpstr>Φαρμακευτική θεραπεία υπέρτασης (2 από 8)</vt:lpstr>
      <vt:lpstr>Νοσηλευτικές αρμοδιότητες (2 από 8)</vt:lpstr>
      <vt:lpstr>Φαρμακευτική θεραπεία υπέρτασης (3 από 8)</vt:lpstr>
      <vt:lpstr>Νοσηλευτικές αρμοδιότητες (3 από 8)</vt:lpstr>
      <vt:lpstr>Φαρμακευτική θεραπεία υπέρτασης (4 από 8)</vt:lpstr>
      <vt:lpstr>Νοσηλευτικές αρμοδιότητες (4 από 8)</vt:lpstr>
      <vt:lpstr>Φαρμακευτική θεραπεία υπέρτασης (5 από 8)</vt:lpstr>
      <vt:lpstr>Νοσηλευτικές αρμοδιότητες (5 από 8)</vt:lpstr>
      <vt:lpstr>Φαρμακευτική θεραπεία υπέρτασης (6 από 8)</vt:lpstr>
      <vt:lpstr>Νοσηλευτικές αρμοδιότητες (6 από 8)</vt:lpstr>
      <vt:lpstr>Φαρμακευτική θεραπεία υπέρτασης (7 από 8)</vt:lpstr>
      <vt:lpstr>Νοσηλευτικές αρμοδιότητες (7 από 8)</vt:lpstr>
      <vt:lpstr>Φαρμακευτική θεραπεία υπέρτασης (8 από 8)</vt:lpstr>
      <vt:lpstr>Νοσηλευτικές αρμοδιότητες (8 από 8)</vt:lpstr>
      <vt:lpstr>Σχέδιο φροντίδας ασθενούς με υπέρταση</vt:lpstr>
      <vt:lpstr>Διδασκαλία και προτεραιότητες εξόδου για τον ασθενή με υπέρταση (1 από 3)</vt:lpstr>
      <vt:lpstr>Διδασκαλία και προτεραιότητες εξόδου για τον ασθενή με υπέρταση (2 από 3)</vt:lpstr>
      <vt:lpstr>Διδασκαλία και προτεραιότητες εξόδου για τον ασθενή με υπέρταση (3 από 3)</vt:lpstr>
      <vt:lpstr>Επιπλοκές υψηλής αρτηριακής πίεσης (1 από 7)</vt:lpstr>
      <vt:lpstr>Επιπλοκές υψηλής αρτηριακής πίεσης (2 από 7)</vt:lpstr>
      <vt:lpstr>Επιπλοκές υψηλής αρτηριακής πίεσης (3 από 7)</vt:lpstr>
      <vt:lpstr>Επιπλοκές υψηλής αρτηριακής πίεσης (4 από 7)</vt:lpstr>
      <vt:lpstr>Επιπλοκές υψηλής αρτηριακής πίεσης (5 από 7)</vt:lpstr>
      <vt:lpstr>Επιπλοκές υψηλής αρτηριακής πίεσης (6 από 7)</vt:lpstr>
      <vt:lpstr>Επιπλοκές υψηλής αρτηριακής πίεσης (7 από 7)</vt:lpstr>
      <vt:lpstr>Επείγουσες καταστάσεις υπέρτασης</vt:lpstr>
      <vt:lpstr>Κακοήθης υπέρταση</vt:lpstr>
      <vt:lpstr>Υπερτασική κρίση (1 από 3)</vt:lpstr>
      <vt:lpstr>Υπερτασική κρίση (2 από 3)</vt:lpstr>
      <vt:lpstr>Υπερτασική κρίση (3 από 3)</vt:lpstr>
      <vt:lpstr>Υπερτασική εγκεφαλοπάθεια</vt:lpstr>
      <vt:lpstr>Διαχωριστικό ανεύρυσμα αορτής </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Παθολογική Νοσηλευτική ΙΙ</dc:title>
  <dc:creator>opencourses@teiath.gr</dc:creator>
  <cp:lastModifiedBy>natasakar new</cp:lastModifiedBy>
  <cp:revision>11</cp:revision>
  <dcterms:created xsi:type="dcterms:W3CDTF">2014-10-20T08:02:49Z</dcterms:created>
  <dcterms:modified xsi:type="dcterms:W3CDTF">2015-04-06T13:25:27Z</dcterms:modified>
</cp:coreProperties>
</file>