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7" r:id="rId27"/>
    <p:sldId id="288" r:id="rId28"/>
    <p:sldId id="284" r:id="rId29"/>
    <p:sldId id="286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Προγραμματισμός &amp; Εφαρμογές Η/Υ (Θ) 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160240"/>
          </a:xfrm>
        </p:spPr>
        <p:txBody>
          <a:bodyPr>
            <a:normAutofit fontScale="47500" lnSpcReduction="20000"/>
          </a:bodyPr>
          <a:lstStyle/>
          <a:p>
            <a:r>
              <a:rPr lang="el-GR" sz="5900" b="1" dirty="0" smtClean="0"/>
              <a:t>Ενότητα 2</a:t>
            </a:r>
            <a:r>
              <a:rPr lang="el-GR" sz="5900" dirty="0" smtClean="0"/>
              <a:t>:</a:t>
            </a:r>
            <a:r>
              <a:rPr lang="en-US" sz="5900" dirty="0" smtClean="0"/>
              <a:t> </a:t>
            </a:r>
            <a:r>
              <a:rPr lang="el-GR" sz="5900" dirty="0"/>
              <a:t>Εισαγωγή στο Προγραμματισμό με τη FORTRAN 2003</a:t>
            </a:r>
            <a:r>
              <a:rPr lang="en-US" sz="5900" dirty="0"/>
              <a:t> (</a:t>
            </a:r>
            <a:r>
              <a:rPr lang="el-GR" sz="5900" dirty="0"/>
              <a:t>μέρος </a:t>
            </a:r>
            <a:r>
              <a:rPr lang="el-GR" sz="5900" dirty="0" smtClean="0"/>
              <a:t>2</a:t>
            </a:r>
            <a:r>
              <a:rPr lang="el-GR" sz="5900" baseline="30000" dirty="0" smtClean="0"/>
              <a:t>ο</a:t>
            </a:r>
            <a:r>
              <a:rPr lang="el-GR" sz="5900" dirty="0" smtClean="0"/>
              <a:t>) </a:t>
            </a:r>
            <a:endParaRPr lang="el-GR" sz="5900" dirty="0"/>
          </a:p>
          <a:p>
            <a:endParaRPr lang="en-US" sz="2400" dirty="0" smtClean="0"/>
          </a:p>
          <a:p>
            <a:r>
              <a:rPr lang="el-GR" sz="5100" dirty="0"/>
              <a:t>Δρ. Β.Χ. </a:t>
            </a:r>
            <a:r>
              <a:rPr lang="el-GR" sz="5100" smtClean="0"/>
              <a:t>Μούσας, </a:t>
            </a:r>
            <a:r>
              <a:rPr lang="el-GR" sz="5100" dirty="0"/>
              <a:t>Αναπληρωτής </a:t>
            </a:r>
            <a:r>
              <a:rPr lang="el-GR" sz="5100" dirty="0" smtClean="0"/>
              <a:t>Καθηγητής</a:t>
            </a:r>
          </a:p>
          <a:p>
            <a:r>
              <a:rPr lang="el-GR" sz="5100" dirty="0"/>
              <a:t>Τμήμα Πολιτικών Μηχανικών Τ.Ε. και Μηχανικών Τοπογραφίας </a:t>
            </a:r>
            <a:endParaRPr lang="el-GR" sz="5100" dirty="0" smtClean="0"/>
          </a:p>
          <a:p>
            <a:r>
              <a:rPr lang="el-GR" sz="5100" dirty="0" smtClean="0"/>
              <a:t>&amp; </a:t>
            </a:r>
            <a:r>
              <a:rPr lang="el-GR" sz="5100" dirty="0" err="1"/>
              <a:t>Γεωπληροφορικής</a:t>
            </a:r>
            <a:r>
              <a:rPr lang="el-GR" sz="5100" dirty="0"/>
              <a:t> Τ.Ε.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367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Παραδείγματα Δηλώσεων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4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Οι </a:t>
            </a:r>
            <a:r>
              <a:rPr lang="el-GR" sz="2400" b="1" dirty="0"/>
              <a:t>μιγαδικοί αριθμοί</a:t>
            </a:r>
            <a:r>
              <a:rPr lang="el-GR" sz="2400" dirty="0"/>
              <a:t> αναπαρίστανται με ένα </a:t>
            </a:r>
            <a:r>
              <a:rPr lang="el-GR" sz="2400" b="1" dirty="0"/>
              <a:t>ζεύγος πραγματικών αριθμών</a:t>
            </a:r>
            <a:r>
              <a:rPr lang="el-GR" sz="2400" dirty="0"/>
              <a:t> που αποτελούν το πραγματικό και το φανταστικό μέρος και έχουν ένα κοινό όνομα.</a:t>
            </a:r>
          </a:p>
          <a:p>
            <a:pPr marL="0" indent="0">
              <a:buNone/>
            </a:pPr>
            <a:r>
              <a:rPr lang="el-GR" sz="2400" dirty="0"/>
              <a:t>	COMPLEX:: a=(1.0, 1.23), c=(11.34_8, 45.67_8)</a:t>
            </a:r>
          </a:p>
          <a:p>
            <a:pPr marL="0" indent="0">
              <a:buNone/>
            </a:pPr>
            <a:r>
              <a:rPr lang="el-GR" sz="2400" dirty="0"/>
              <a:t>Οι </a:t>
            </a:r>
            <a:r>
              <a:rPr lang="el-GR" sz="2400" b="1" dirty="0"/>
              <a:t>σειρές χαρακτήρων</a:t>
            </a:r>
            <a:r>
              <a:rPr lang="el-GR" sz="2400" dirty="0"/>
              <a:t> αποτελούνται από ένα ή περισσότερα γράμματα, </a:t>
            </a:r>
            <a:r>
              <a:rPr lang="el-GR" sz="2400" b="1" dirty="0"/>
              <a:t>ψηφία, ή, σύμβολα</a:t>
            </a:r>
            <a:r>
              <a:rPr lang="el-GR" sz="2400" dirty="0"/>
              <a:t> που ανήκουν στο σετ χαρακτήρων του Η/Υ.</a:t>
            </a:r>
          </a:p>
          <a:p>
            <a:pPr marL="0" indent="0">
              <a:buNone/>
            </a:pPr>
            <a:r>
              <a:rPr lang="el-GR" sz="2400" dirty="0"/>
              <a:t>	CHARACTER (LEN=20):: </a:t>
            </a:r>
            <a:r>
              <a:rPr lang="el-GR" sz="2400" dirty="0" err="1"/>
              <a:t>name</a:t>
            </a:r>
            <a:r>
              <a:rPr lang="el-GR" sz="2400" dirty="0"/>
              <a:t>, </a:t>
            </a:r>
            <a:r>
              <a:rPr lang="el-GR" sz="2400" dirty="0" err="1"/>
              <a:t>surname</a:t>
            </a:r>
            <a:r>
              <a:rPr lang="el-GR" sz="2400" dirty="0"/>
              <a:t>, </a:t>
            </a:r>
            <a:r>
              <a:rPr lang="el-GR" sz="2400" dirty="0" err="1"/>
              <a:t>position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CHARACTER:: </a:t>
            </a:r>
            <a:r>
              <a:rPr lang="el-GR" sz="2400" dirty="0" err="1"/>
              <a:t>name</a:t>
            </a:r>
            <a:r>
              <a:rPr lang="el-GR" sz="2400" dirty="0"/>
              <a:t>*15, </a:t>
            </a:r>
            <a:r>
              <a:rPr lang="el-GR" sz="2400" dirty="0" err="1"/>
              <a:t>middleini</a:t>
            </a:r>
            <a:r>
              <a:rPr lang="el-GR" sz="2400" dirty="0"/>
              <a:t>*1, </a:t>
            </a:r>
            <a:r>
              <a:rPr lang="el-GR" sz="2400" dirty="0" err="1"/>
              <a:t>surname</a:t>
            </a:r>
            <a:r>
              <a:rPr lang="el-GR" sz="2400" dirty="0"/>
              <a:t>*20, </a:t>
            </a:r>
            <a:r>
              <a:rPr lang="el-GR" sz="2400" dirty="0" err="1"/>
              <a:t>title</a:t>
            </a:r>
            <a:r>
              <a:rPr lang="el-GR" sz="2400" dirty="0"/>
              <a:t>*5</a:t>
            </a:r>
          </a:p>
          <a:p>
            <a:pPr marL="0" indent="0">
              <a:buNone/>
            </a:pPr>
            <a:r>
              <a:rPr lang="el-GR" sz="2400" dirty="0"/>
              <a:t>Οι </a:t>
            </a:r>
            <a:r>
              <a:rPr lang="el-GR" sz="2400" b="1" dirty="0"/>
              <a:t>λογικές μεταβλητές</a:t>
            </a:r>
            <a:r>
              <a:rPr lang="el-GR" sz="2400" dirty="0"/>
              <a:t> παίρνουν μόνο δυο τιμές: .</a:t>
            </a:r>
            <a:r>
              <a:rPr lang="el-GR" sz="2400" b="1" dirty="0"/>
              <a:t>TRUE.</a:t>
            </a:r>
            <a:r>
              <a:rPr lang="el-GR" sz="2400" dirty="0"/>
              <a:t> ή .</a:t>
            </a:r>
            <a:r>
              <a:rPr lang="el-GR" sz="2400" b="1" dirty="0"/>
              <a:t>FALSE.</a:t>
            </a:r>
            <a:r>
              <a:rPr lang="el-GR" sz="2400" dirty="0"/>
              <a:t> (οι τελείες στα άκρα των δυο λέξεων είναι υποχρεωτικές).</a:t>
            </a:r>
          </a:p>
          <a:p>
            <a:pPr marL="0" indent="0">
              <a:buNone/>
            </a:pPr>
            <a:r>
              <a:rPr lang="el-GR" sz="2400" dirty="0"/>
              <a:t>	LOGICAL, PARAMETER:: </a:t>
            </a:r>
            <a:r>
              <a:rPr lang="el-GR" sz="2400" dirty="0" err="1"/>
              <a:t>ShowSteps</a:t>
            </a:r>
            <a:r>
              <a:rPr lang="el-GR" sz="2400" dirty="0"/>
              <a:t>=.TRUE.</a:t>
            </a:r>
            <a:br>
              <a:rPr lang="el-GR" sz="2400" dirty="0"/>
            </a:br>
            <a:r>
              <a:rPr lang="el-GR" sz="2400" dirty="0"/>
              <a:t>LOGICAL:: </a:t>
            </a:r>
            <a:r>
              <a:rPr lang="el-GR" sz="2400" dirty="0" err="1"/>
              <a:t>OxeiaGwnia</a:t>
            </a:r>
            <a:r>
              <a:rPr lang="el-GR" sz="2400" dirty="0"/>
              <a:t>, </a:t>
            </a:r>
            <a:r>
              <a:rPr lang="el-GR" sz="2400" dirty="0" err="1"/>
              <a:t>ErrorFlag</a:t>
            </a:r>
            <a:r>
              <a:rPr lang="el-GR" sz="2400" dirty="0"/>
              <a:t>=.FALSE.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0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Αριθμητικές πράξεις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 βασικοί κανόνες είναι οι παρακάτω, και είναι κοινοί για όλες σχεδόν τις γλώσσες προγραμματισμού: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Οι </a:t>
            </a:r>
            <a:r>
              <a:rPr lang="el-GR" sz="2400" dirty="0"/>
              <a:t>πράξεις δηλώνονται με τα παρακάτω σύμβολα:</a:t>
            </a:r>
          </a:p>
          <a:p>
            <a:pPr marL="457200" lvl="1" indent="0">
              <a:buNone/>
            </a:pPr>
            <a:r>
              <a:rPr lang="el-GR" sz="2200" dirty="0" smtClean="0"/>
              <a:t>Πρόσθεση</a:t>
            </a:r>
            <a:r>
              <a:rPr lang="el-GR" sz="2200" dirty="0"/>
              <a:t>: ( + )</a:t>
            </a:r>
            <a:br>
              <a:rPr lang="el-GR" sz="2200" dirty="0"/>
            </a:br>
            <a:r>
              <a:rPr lang="el-GR" sz="2200" dirty="0"/>
              <a:t>Αφαίρεση: ( - )</a:t>
            </a:r>
            <a:br>
              <a:rPr lang="el-GR" sz="2200" dirty="0"/>
            </a:br>
            <a:r>
              <a:rPr lang="el-GR" sz="2200" dirty="0"/>
              <a:t>Πολλαπλασιασμός: ( * )</a:t>
            </a:r>
            <a:br>
              <a:rPr lang="el-GR" sz="2200" dirty="0"/>
            </a:br>
            <a:r>
              <a:rPr lang="el-GR" sz="2200" dirty="0"/>
              <a:t>Διαίρεση: ( / )</a:t>
            </a:r>
            <a:br>
              <a:rPr lang="el-GR" sz="2200" dirty="0"/>
            </a:br>
            <a:r>
              <a:rPr lang="el-GR" sz="2200" dirty="0"/>
              <a:t>Ύψωση σε δύναμη: ( ** )</a:t>
            </a:r>
            <a:br>
              <a:rPr lang="el-GR" sz="2200" dirty="0"/>
            </a:br>
            <a:r>
              <a:rPr lang="el-GR" sz="2200" dirty="0"/>
              <a:t>Πρόσθεση Χαρακτήρων: ( </a:t>
            </a:r>
            <a:r>
              <a:rPr lang="el-GR" sz="2200" b="1" dirty="0"/>
              <a:t>//</a:t>
            </a:r>
            <a:r>
              <a:rPr lang="el-GR" sz="2200" dirty="0"/>
              <a:t> 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6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Αριθμητικές πράξεις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l-GR" sz="3100" dirty="0"/>
              <a:t>Οι πράξεις γράφονται σε μία γραμμή, η μία μετά την άλλη και πραγματοποιούνται από </a:t>
            </a:r>
            <a:r>
              <a:rPr lang="el-GR" sz="3100" b="1" dirty="0"/>
              <a:t>αριστερά προς τα δεξιά.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l-GR" sz="3100" dirty="0" smtClean="0"/>
              <a:t>Για </a:t>
            </a:r>
            <a:r>
              <a:rPr lang="el-GR" sz="3100" dirty="0"/>
              <a:t>να ομαδοποιηθούν οι πράξεις χρησιμοποιούνται παρενθέσεις </a:t>
            </a:r>
            <a:r>
              <a:rPr lang="el-GR" sz="3100" b="1" dirty="0"/>
              <a:t>(((...))).</a:t>
            </a:r>
            <a:r>
              <a:rPr lang="el-GR" sz="3100" dirty="0"/>
              <a:t> Η γλώσσα αρχίζει τις πράξεις </a:t>
            </a:r>
            <a:r>
              <a:rPr lang="el-GR" sz="3100" b="1" dirty="0"/>
              <a:t>από τις εσωτερικές παρενθέσεις</a:t>
            </a:r>
            <a:r>
              <a:rPr lang="el-GR" sz="3100" dirty="0"/>
              <a:t> και προχωρά προς τις εξωτερικές, όπως δηλαδή είναι ο κανόνας και στα μαθηματικά.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 startAt="2"/>
            </a:pPr>
            <a:r>
              <a:rPr lang="el-GR" sz="3100" dirty="0" smtClean="0"/>
              <a:t>Για </a:t>
            </a:r>
            <a:r>
              <a:rPr lang="el-GR" sz="3100" dirty="0"/>
              <a:t>να μην καταλήξουμε σε υπερβολικό αριθμό παρενθέσεων έχει καθιερωθεί μια ιεραρχία στις πράξεις που δεν χωρίζονται από παρενθέσεις, οι οποίες και εκτελούνται με τη παρακάτω </a:t>
            </a:r>
            <a:r>
              <a:rPr lang="el-GR" sz="3100" b="1" dirty="0"/>
              <a:t>σειρά προτεραιότητας: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Υψώσεις σε δύναμη ( ** ), </a:t>
            </a:r>
            <a:r>
              <a:rPr lang="el-GR" dirty="0"/>
              <a:t>από αριστερά προς τα δεξιά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Πολλαπλασιασμοί ή Διαιρέσεις ( * ) &amp; ( / ), </a:t>
            </a:r>
            <a:r>
              <a:rPr lang="el-GR" dirty="0"/>
              <a:t>από αριστερά προς τα δεξιά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b="1" dirty="0"/>
              <a:t>Προσθέσεις ή Αφαιρέσεις ( + ) &amp; ( - ), </a:t>
            </a:r>
            <a:r>
              <a:rPr lang="el-GR" dirty="0"/>
              <a:t>από αριστερά προς τα δεξιά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9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Αριθμητικές παραστάσεις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Αν εφαρμόσουμε τους κανόνες που είδαμε στις παρακάτω αριθμητικές παραστάσεις,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1988840"/>
            <a:ext cx="5892124" cy="7193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329248" y="2708230"/>
            <a:ext cx="870724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θα έχουμε αντίστοιχα τις παρακάτω εκτελέσιμες εντολές της </a:t>
            </a:r>
            <a:r>
              <a:rPr lang="el-GR" sz="2400" dirty="0" err="1">
                <a:latin typeface="+mn-lt"/>
              </a:rPr>
              <a:t>Fortran</a:t>
            </a:r>
            <a:r>
              <a:rPr lang="el-GR" sz="2400" dirty="0">
                <a:latin typeface="+mn-lt"/>
              </a:rPr>
              <a:t>, έτοιμες να τοποθετηθούν στο κυρίως τμήμα του προγράμματος</a:t>
            </a:r>
            <a:r>
              <a:rPr lang="el-GR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z1 = a*</a:t>
            </a:r>
            <a:r>
              <a:rPr lang="el-G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b+c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el-G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d+e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/f**g</a:t>
            </a:r>
            <a:b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z2 = a*(</a:t>
            </a:r>
            <a:r>
              <a:rPr lang="el-G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b+c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)*d+(e/f)**g</a:t>
            </a:r>
            <a:b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z3 = a*(</a:t>
            </a:r>
            <a:r>
              <a:rPr lang="el-G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b+c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)*(</a:t>
            </a:r>
            <a:r>
              <a:rPr lang="el-GR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d+e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)/(f+1)**g</a:t>
            </a:r>
          </a:p>
          <a:p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7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Συναρτήσεις βιβλιοθήκης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081" y="1196752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Η </a:t>
            </a:r>
            <a:r>
              <a:rPr lang="el-GR" sz="2400" dirty="0" err="1"/>
              <a:t>Fortran</a:t>
            </a:r>
            <a:r>
              <a:rPr lang="el-GR" sz="2400" dirty="0"/>
              <a:t> έχει δεκάδες συναρτήσεις βιβλιοθήκης ενσωματωμένες στη γλώσσα (</a:t>
            </a:r>
            <a:r>
              <a:rPr lang="el-GR" sz="2400" dirty="0" err="1"/>
              <a:t>intrinsic</a:t>
            </a:r>
            <a:r>
              <a:rPr lang="el-GR" sz="2400" dirty="0"/>
              <a:t> </a:t>
            </a:r>
            <a:r>
              <a:rPr lang="el-GR" sz="2400" dirty="0" err="1"/>
              <a:t>functions</a:t>
            </a:r>
            <a:r>
              <a:rPr lang="el-GR" sz="2400" dirty="0"/>
              <a:t>) για να διευκολύνει την γρήγορη σύνταξη και εκτέλεση επιστημονικών υπολογισμών και προγραμμάτων.</a:t>
            </a:r>
          </a:p>
          <a:p>
            <a:pPr marL="0" indent="0">
              <a:buNone/>
            </a:pPr>
            <a:r>
              <a:rPr lang="el-GR" sz="2400" dirty="0"/>
              <a:t>Μερικές από τις πλέον χρησιμοποιούμενες συναρτήσεις είναι οι:</a:t>
            </a:r>
          </a:p>
          <a:p>
            <a:pPr marL="0" indent="0">
              <a:buNone/>
            </a:pPr>
            <a:r>
              <a:rPr lang="en-US" sz="2400" dirty="0"/>
              <a:t>SQRT(x), </a:t>
            </a:r>
            <a:r>
              <a:rPr lang="el-GR" sz="2400" dirty="0"/>
              <a:t>τετραγωνική ρίζα</a:t>
            </a:r>
            <a:br>
              <a:rPr lang="el-GR" sz="2400" dirty="0"/>
            </a:br>
            <a:r>
              <a:rPr lang="en-US" sz="2400" dirty="0"/>
              <a:t>ABS(x), </a:t>
            </a:r>
            <a:r>
              <a:rPr lang="el-GR" sz="2400" dirty="0"/>
              <a:t>απόλυτο</a:t>
            </a:r>
            <a:br>
              <a:rPr lang="el-GR" sz="2400" dirty="0"/>
            </a:br>
            <a:r>
              <a:rPr lang="en-US" sz="2400" dirty="0"/>
              <a:t>SIN(x), </a:t>
            </a:r>
            <a:r>
              <a:rPr lang="el-GR" sz="2400" dirty="0"/>
              <a:t>ημίτονο</a:t>
            </a:r>
            <a:br>
              <a:rPr lang="el-GR" sz="2400" dirty="0"/>
            </a:br>
            <a:r>
              <a:rPr lang="en-US" sz="2400" dirty="0"/>
              <a:t>COS(x), </a:t>
            </a:r>
            <a:r>
              <a:rPr lang="el-GR" sz="2400" dirty="0"/>
              <a:t>συνημίτονο</a:t>
            </a:r>
            <a:br>
              <a:rPr lang="el-GR" sz="2400" dirty="0"/>
            </a:br>
            <a:r>
              <a:rPr lang="en-US" sz="2400" dirty="0"/>
              <a:t>TAN(x), </a:t>
            </a:r>
            <a:r>
              <a:rPr lang="el-GR" sz="2400" dirty="0"/>
              <a:t>εφαπτομένη</a:t>
            </a:r>
            <a:br>
              <a:rPr lang="el-GR" sz="2400" dirty="0"/>
            </a:br>
            <a:r>
              <a:rPr lang="en-US" sz="2400" dirty="0"/>
              <a:t>ASIN(x), </a:t>
            </a:r>
            <a:r>
              <a:rPr lang="el-GR" sz="2400" dirty="0"/>
              <a:t>τόξο ημίτονου </a:t>
            </a:r>
            <a:br>
              <a:rPr lang="el-GR" sz="2400" dirty="0"/>
            </a:br>
            <a:r>
              <a:rPr lang="en-US" sz="2400" dirty="0"/>
              <a:t>ACOS(x), </a:t>
            </a:r>
            <a:r>
              <a:rPr lang="el-GR" sz="2400" dirty="0"/>
              <a:t>τόξο συνημίτονου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Συναρτήσεις </a:t>
            </a:r>
            <a:r>
              <a:rPr lang="el-GR">
                <a:solidFill>
                  <a:srgbClr val="004A82"/>
                </a:solidFill>
              </a:rPr>
              <a:t>βιβλιοθήκης </a:t>
            </a:r>
            <a:r>
              <a:rPr lang="el-GR" sz="3200" b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ATAN(x), τόξο εφαπτομένης</a:t>
            </a:r>
            <a:br>
              <a:rPr lang="el-GR" sz="2600" dirty="0"/>
            </a:br>
            <a:r>
              <a:rPr lang="el-GR" sz="2600" dirty="0"/>
              <a:t>EXP(x), </a:t>
            </a:r>
            <a:r>
              <a:rPr lang="el-GR" sz="2600" dirty="0" err="1"/>
              <a:t>ex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LOG(x), </a:t>
            </a:r>
            <a:r>
              <a:rPr lang="el-GR" sz="2600" dirty="0" err="1"/>
              <a:t>loge</a:t>
            </a:r>
            <a:r>
              <a:rPr lang="el-GR" sz="2600" dirty="0"/>
              <a:t>(x) φυσικός λογάριθμος</a:t>
            </a:r>
            <a:br>
              <a:rPr lang="el-GR" sz="2600" dirty="0"/>
            </a:br>
            <a:r>
              <a:rPr lang="el-GR" sz="2600" dirty="0"/>
              <a:t>LOG10(x), log10(x) δεκαδικός λογάριθμος</a:t>
            </a:r>
            <a:br>
              <a:rPr lang="el-GR" sz="2600" dirty="0"/>
            </a:br>
            <a:r>
              <a:rPr lang="el-GR" sz="2600" dirty="0"/>
              <a:t>MAX(a1, a2, a3, ...), ο μέγιστος από τους αριθμούς</a:t>
            </a:r>
            <a:br>
              <a:rPr lang="el-GR" sz="2600" dirty="0"/>
            </a:br>
            <a:r>
              <a:rPr lang="el-GR" sz="2600" dirty="0"/>
              <a:t>MIN(a1, a2, a3, ...), ο ελάχιστος από τους αριθμούς</a:t>
            </a:r>
            <a:br>
              <a:rPr lang="el-GR" sz="2600" dirty="0"/>
            </a:br>
            <a:r>
              <a:rPr lang="el-GR" sz="2600" dirty="0"/>
              <a:t>MOD(x, y), το υπόλοιπο της διαίρεσης x </a:t>
            </a:r>
            <a:r>
              <a:rPr lang="el-GR" sz="2600" dirty="0" err="1"/>
              <a:t>modulo</a:t>
            </a:r>
            <a:r>
              <a:rPr lang="el-GR" sz="2600" dirty="0"/>
              <a:t> y.</a:t>
            </a:r>
            <a:br>
              <a:rPr lang="el-GR" sz="2600" dirty="0"/>
            </a:br>
            <a:r>
              <a:rPr lang="el-GR" sz="2600" dirty="0"/>
              <a:t>LEN(a), το μήκος μια σειράς, δηλ., το πλήθος των χαρακτήρων της.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6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Εντολές Εισόδου/Εξόδου (</a:t>
            </a:r>
            <a:r>
              <a:rPr lang="el-GR" sz="4400" dirty="0">
                <a:solidFill>
                  <a:srgbClr val="004A82"/>
                </a:solidFill>
              </a:rPr>
              <a:t>Ι/Ο</a:t>
            </a:r>
            <a:r>
              <a:rPr lang="el-GR" sz="4400" dirty="0" smtClean="0">
                <a:solidFill>
                  <a:srgbClr val="004A82"/>
                </a:solidFill>
              </a:rPr>
              <a:t>)</a:t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Οι βασικές εντολές εισόδου και εξόδου στη </a:t>
            </a:r>
            <a:r>
              <a:rPr lang="el-GR" sz="2400" dirty="0" err="1"/>
              <a:t>Fortran</a:t>
            </a:r>
            <a:r>
              <a:rPr lang="el-GR" sz="2400" dirty="0"/>
              <a:t> είναι οι εντολές READ και WRITE. Με τη εντολή </a:t>
            </a:r>
            <a:r>
              <a:rPr lang="el-GR" sz="2400" u="sng" dirty="0">
                <a:solidFill>
                  <a:srgbClr val="084077"/>
                </a:solidFill>
              </a:rPr>
              <a:t>READ εισάγουμε δεδομένα</a:t>
            </a:r>
            <a:r>
              <a:rPr lang="el-GR" sz="2400" dirty="0"/>
              <a:t> στο πρόγραμμά μας και με την εντολή </a:t>
            </a:r>
            <a:r>
              <a:rPr lang="el-GR" sz="2400" u="sng" dirty="0">
                <a:solidFill>
                  <a:srgbClr val="084077"/>
                </a:solidFill>
              </a:rPr>
              <a:t>WRITE εξάγουμε αποτελέσματα</a:t>
            </a:r>
            <a:r>
              <a:rPr lang="el-GR" sz="2400" dirty="0"/>
              <a:t> από το πρόγραμμά μας.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5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Εντολές Εισόδου/Εξόδου (Ι/Ο)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400" dirty="0"/>
              <a:t>Η γενική μορφή των εντολών εισόδου/εξόδου (Ι/Ο) είναι η παρακάτω:</a:t>
            </a:r>
          </a:p>
          <a:p>
            <a:pPr>
              <a:buNone/>
            </a:pPr>
            <a:r>
              <a:rPr lang="el-GR" sz="2400" b="1" dirty="0"/>
              <a:t>	READ</a:t>
            </a:r>
            <a:r>
              <a:rPr lang="el-GR" sz="2400" dirty="0"/>
              <a:t> (*,*) [μεταβλητή [, μεταβλητή ...]] </a:t>
            </a:r>
            <a:br>
              <a:rPr lang="el-GR" sz="2400" dirty="0"/>
            </a:br>
            <a:r>
              <a:rPr lang="el-GR" sz="2400" b="1" dirty="0"/>
              <a:t>READ</a:t>
            </a:r>
            <a:r>
              <a:rPr lang="el-GR" sz="2400" dirty="0"/>
              <a:t> (μονάδα εισόδου, </a:t>
            </a:r>
            <a:r>
              <a:rPr lang="el-GR" sz="2400" dirty="0" err="1"/>
              <a:t>format</a:t>
            </a:r>
            <a:r>
              <a:rPr lang="el-GR" sz="2400" dirty="0"/>
              <a:t>) [μεταβλητή [, μεταβλητή ...]], π.χ.:</a:t>
            </a:r>
          </a:p>
          <a:p>
            <a:pPr lvl="1">
              <a:buNone/>
            </a:pPr>
            <a:r>
              <a:rPr lang="el-GR" sz="2400" dirty="0"/>
              <a:t>	</a:t>
            </a:r>
            <a:r>
              <a:rPr lang="en-US" sz="2400" dirty="0"/>
              <a:t>READ(unit=10, format=5) a, b, c</a:t>
            </a:r>
            <a:br>
              <a:rPr lang="en-US" sz="2400" dirty="0"/>
            </a:br>
            <a:r>
              <a:rPr lang="en-US" sz="2400" dirty="0"/>
              <a:t>5 FORMAT(3F5.1) </a:t>
            </a:r>
            <a:br>
              <a:rPr lang="en-US" sz="2400" dirty="0"/>
            </a:br>
            <a:r>
              <a:rPr lang="en-US" sz="2400" dirty="0"/>
              <a:t>READ(10,5) a, b, c ! </a:t>
            </a:r>
            <a:r>
              <a:rPr lang="el-GR" sz="2400" dirty="0"/>
              <a:t>από τη μονάδα 10 με το </a:t>
            </a:r>
            <a:r>
              <a:rPr lang="en-US" sz="2400" dirty="0"/>
              <a:t>format 5</a:t>
            </a:r>
            <a:br>
              <a:rPr lang="en-US" sz="2400" dirty="0"/>
            </a:br>
            <a:r>
              <a:rPr lang="en-US" sz="2400" dirty="0"/>
              <a:t>READ(*,*) a, b, c ! </a:t>
            </a:r>
            <a:r>
              <a:rPr lang="el-GR" sz="2400" dirty="0"/>
              <a:t>από το πληκτρολόγιο χωρίς </a:t>
            </a:r>
            <a:r>
              <a:rPr lang="en-US" sz="2400" dirty="0"/>
              <a:t>format</a:t>
            </a:r>
            <a:endParaRPr lang="el-GR" sz="2400" dirty="0"/>
          </a:p>
          <a:p>
            <a:pPr>
              <a:buNone/>
            </a:pPr>
            <a:r>
              <a:rPr lang="el-GR" sz="2400" b="1" dirty="0"/>
              <a:t>	WRITE</a:t>
            </a:r>
            <a:r>
              <a:rPr lang="el-GR" sz="2400" dirty="0"/>
              <a:t> (*,*) [μεταβλητή ή σταθερά [, μεταβλητή ή σταθερά ...]]</a:t>
            </a:r>
            <a:br>
              <a:rPr lang="el-GR" sz="2400" dirty="0"/>
            </a:br>
            <a:r>
              <a:rPr lang="el-GR" sz="2400" b="1" dirty="0"/>
              <a:t>WRITE</a:t>
            </a:r>
            <a:r>
              <a:rPr lang="el-GR" sz="2400" dirty="0"/>
              <a:t> (μονάδα εξόδου, </a:t>
            </a:r>
            <a:r>
              <a:rPr lang="el-GR" sz="2400" dirty="0" err="1"/>
              <a:t>format</a:t>
            </a:r>
            <a:r>
              <a:rPr lang="el-GR" sz="2400" dirty="0"/>
              <a:t>) [μετ. ή </a:t>
            </a:r>
            <a:r>
              <a:rPr lang="el-GR" sz="2400" dirty="0" err="1"/>
              <a:t>σταθ</a:t>
            </a:r>
            <a:r>
              <a:rPr lang="el-GR" sz="2400" dirty="0"/>
              <a:t>. [, μετ. ή </a:t>
            </a:r>
            <a:r>
              <a:rPr lang="el-GR" sz="2400" dirty="0" err="1"/>
              <a:t>σταθ</a:t>
            </a:r>
            <a:r>
              <a:rPr lang="el-GR" sz="2400" dirty="0"/>
              <a:t>. ...]] , π.χ.:</a:t>
            </a:r>
          </a:p>
          <a:p>
            <a:pPr lvl="1">
              <a:buNone/>
            </a:pPr>
            <a:r>
              <a:rPr lang="el-GR" sz="2400" dirty="0"/>
              <a:t>	</a:t>
            </a:r>
            <a:r>
              <a:rPr lang="en-US" sz="2400" dirty="0"/>
              <a:t>WRITE(unit=20, format=6) a, b, c</a:t>
            </a:r>
            <a:br>
              <a:rPr lang="en-US" sz="2400" dirty="0"/>
            </a:br>
            <a:r>
              <a:rPr lang="en-US" sz="2400" dirty="0"/>
              <a:t>6 FORMAT(1Χ,3F8.3) </a:t>
            </a:r>
            <a:br>
              <a:rPr lang="en-US" sz="2400" dirty="0"/>
            </a:br>
            <a:r>
              <a:rPr lang="en-US" sz="2400" dirty="0"/>
              <a:t>WRITE (20,6) a, b, c ! </a:t>
            </a:r>
            <a:r>
              <a:rPr lang="en-US" sz="2400" dirty="0" err="1"/>
              <a:t>στη</a:t>
            </a:r>
            <a:r>
              <a:rPr lang="en-US" sz="2400" dirty="0"/>
              <a:t> </a:t>
            </a:r>
            <a:r>
              <a:rPr lang="en-US" sz="2400" dirty="0" err="1"/>
              <a:t>μονάδ</a:t>
            </a:r>
            <a:r>
              <a:rPr lang="en-US" sz="2400" dirty="0"/>
              <a:t>α 20 με το format 6</a:t>
            </a:r>
            <a:br>
              <a:rPr lang="en-US" sz="2400" dirty="0"/>
            </a:br>
            <a:r>
              <a:rPr lang="en-US" sz="2400" dirty="0"/>
              <a:t>WRITE (*,*) a, b, c ! </a:t>
            </a:r>
            <a:r>
              <a:rPr lang="en-US" sz="2400" dirty="0" err="1"/>
              <a:t>στην</a:t>
            </a:r>
            <a:r>
              <a:rPr lang="en-US" sz="2400" dirty="0"/>
              <a:t> </a:t>
            </a:r>
            <a:r>
              <a:rPr lang="en-US" sz="2400" dirty="0" err="1"/>
              <a:t>οθόνη</a:t>
            </a:r>
            <a:r>
              <a:rPr lang="en-US" sz="2400" dirty="0"/>
              <a:t>, </a:t>
            </a:r>
            <a:r>
              <a:rPr lang="en-US" sz="2400" dirty="0" err="1"/>
              <a:t>χωρίς</a:t>
            </a:r>
            <a:r>
              <a:rPr lang="en-US" sz="2400" dirty="0"/>
              <a:t> format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0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84077"/>
                </a:solidFill>
              </a:rPr>
              <a:t>Μορφοποίηση Εσόδου/Εξόδου</a:t>
            </a:r>
            <a:endParaRPr lang="el-GR" dirty="0">
              <a:solidFill>
                <a:srgbClr val="084077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2400" dirty="0"/>
              <a:t>Τα </a:t>
            </a:r>
            <a:r>
              <a:rPr lang="el-GR" sz="2400" b="1" dirty="0"/>
              <a:t>FORMAT</a:t>
            </a:r>
            <a:r>
              <a:rPr lang="el-GR" sz="2400" dirty="0"/>
              <a:t> αποτελούνται από λίστες με έναν ή περισσότερους </a:t>
            </a:r>
            <a:r>
              <a:rPr lang="el-GR" sz="2400" b="1" dirty="0"/>
              <a:t>κωδικούς περιγραφής</a:t>
            </a:r>
            <a:r>
              <a:rPr lang="el-GR" sz="2400" dirty="0"/>
              <a:t>(</a:t>
            </a:r>
            <a:r>
              <a:rPr lang="el-GR" sz="2400" dirty="0" err="1"/>
              <a:t>format</a:t>
            </a:r>
            <a:r>
              <a:rPr lang="el-GR" sz="2400" dirty="0"/>
              <a:t> </a:t>
            </a:r>
            <a:r>
              <a:rPr lang="el-GR" sz="2400" dirty="0" err="1"/>
              <a:t>descriptors</a:t>
            </a:r>
            <a:r>
              <a:rPr lang="el-GR" sz="2400" dirty="0"/>
              <a:t>) οι οποίοι περιέχονται μέσα σε παρενθέσεις και διαχωρίζονται με κόμμα ή διά ( </a:t>
            </a:r>
            <a:r>
              <a:rPr lang="el-GR" sz="2400" b="1" dirty="0"/>
              <a:t>, /</a:t>
            </a:r>
            <a:r>
              <a:rPr lang="el-GR" sz="2400" dirty="0"/>
              <a:t> ). Η εντολή FORMAT πρέπει να είναι </a:t>
            </a:r>
            <a:r>
              <a:rPr lang="el-GR" sz="2400" b="1" dirty="0"/>
              <a:t>πάντα αριθμημένη</a:t>
            </a:r>
            <a:r>
              <a:rPr lang="el-GR" sz="2400" dirty="0"/>
              <a:t> (</a:t>
            </a:r>
            <a:r>
              <a:rPr lang="el-GR" sz="2400" dirty="0" err="1"/>
              <a:t>labeled</a:t>
            </a:r>
            <a:r>
              <a:rPr lang="el-GR" sz="2400" dirty="0"/>
              <a:t>).</a:t>
            </a:r>
          </a:p>
          <a:p>
            <a:pPr>
              <a:buNone/>
            </a:pPr>
            <a:r>
              <a:rPr lang="el-GR" sz="2400" dirty="0"/>
              <a:t>Οι διαφορετικοί τρόποι ορισμού του </a:t>
            </a:r>
            <a:r>
              <a:rPr lang="en-US" sz="2400" dirty="0"/>
              <a:t>FORMAT </a:t>
            </a:r>
            <a:r>
              <a:rPr lang="el-GR" sz="2400" dirty="0"/>
              <a:t>φαίνονται στο παρακάτω παράδειγμα:</a:t>
            </a:r>
          </a:p>
          <a:p>
            <a:pPr lvl="1">
              <a:buNone/>
            </a:pPr>
            <a:r>
              <a:rPr lang="el-GR" sz="2400" dirty="0"/>
              <a:t>	</a:t>
            </a:r>
            <a:r>
              <a:rPr lang="en-US" sz="2400" dirty="0"/>
              <a:t>WRITE (unit=20, format='(1</a:t>
            </a:r>
            <a:r>
              <a:rPr lang="el-GR" sz="2400" dirty="0"/>
              <a:t>Χ,3</a:t>
            </a:r>
            <a:r>
              <a:rPr lang="en-US" sz="2400" dirty="0"/>
              <a:t>F8.3)' ) a, b, c</a:t>
            </a:r>
            <a:br>
              <a:rPr lang="en-US" sz="2400" dirty="0"/>
            </a:br>
            <a:r>
              <a:rPr lang="en-US" sz="2400" dirty="0"/>
              <a:t>WRITE (20, '(1</a:t>
            </a:r>
            <a:r>
              <a:rPr lang="el-GR" sz="2400" dirty="0"/>
              <a:t>Χ,3</a:t>
            </a:r>
            <a:r>
              <a:rPr lang="en-US" sz="2400" dirty="0"/>
              <a:t>F8.3)' ) a, b, c</a:t>
            </a:r>
          </a:p>
          <a:p>
            <a:pPr lvl="1">
              <a:buNone/>
            </a:pPr>
            <a:r>
              <a:rPr lang="el-GR" sz="2400" dirty="0"/>
              <a:t>	</a:t>
            </a:r>
            <a:r>
              <a:rPr lang="en-US" sz="2400" dirty="0"/>
              <a:t>WRITE (unit=20, format=6) a, b, c</a:t>
            </a:r>
            <a:br>
              <a:rPr lang="en-US" sz="2400" dirty="0"/>
            </a:br>
            <a:r>
              <a:rPr lang="en-US" sz="2400" dirty="0"/>
              <a:t>WRITE (20,6) a, b, c</a:t>
            </a:r>
            <a:br>
              <a:rPr lang="en-US" sz="2400" dirty="0"/>
            </a:br>
            <a:r>
              <a:rPr lang="en-US" sz="2400" dirty="0"/>
              <a:t>6 FORMAT (1</a:t>
            </a:r>
            <a:r>
              <a:rPr lang="el-GR" sz="2400" dirty="0"/>
              <a:t>Χ,3</a:t>
            </a:r>
            <a:r>
              <a:rPr lang="en-US" sz="2400" dirty="0"/>
              <a:t>F8.3)</a:t>
            </a:r>
          </a:p>
          <a:p>
            <a:pPr lvl="1">
              <a:buNone/>
            </a:pPr>
            <a:r>
              <a:rPr lang="el-GR" sz="2400" dirty="0"/>
              <a:t>	</a:t>
            </a:r>
            <a:r>
              <a:rPr lang="en-US" sz="2400" dirty="0"/>
              <a:t>CHARACTER:: </a:t>
            </a:r>
            <a:r>
              <a:rPr lang="en-US" sz="2400" dirty="0" err="1"/>
              <a:t>abc_format</a:t>
            </a:r>
            <a:r>
              <a:rPr lang="en-US" sz="2400" dirty="0"/>
              <a:t>='(1</a:t>
            </a:r>
            <a:r>
              <a:rPr lang="el-GR" sz="2400" dirty="0"/>
              <a:t>Χ,3</a:t>
            </a:r>
            <a:r>
              <a:rPr lang="en-US" sz="2400" dirty="0"/>
              <a:t>F8.3)'</a:t>
            </a:r>
            <a:br>
              <a:rPr lang="en-US" sz="2400" dirty="0"/>
            </a:br>
            <a:r>
              <a:rPr lang="en-US" sz="2400" dirty="0"/>
              <a:t>WRITE (unit=20, format=</a:t>
            </a:r>
            <a:r>
              <a:rPr lang="en-US" sz="2400" dirty="0" err="1"/>
              <a:t>abc_format</a:t>
            </a:r>
            <a:r>
              <a:rPr lang="en-US" sz="2400" dirty="0"/>
              <a:t>) a, b, c</a:t>
            </a:r>
            <a:br>
              <a:rPr lang="en-US" sz="2400" dirty="0"/>
            </a:br>
            <a:r>
              <a:rPr lang="en-US" sz="2400" dirty="0"/>
              <a:t>WRITE (20,abc_format) a, b, c</a:t>
            </a:r>
          </a:p>
          <a:p>
            <a:pPr>
              <a:buNone/>
            </a:pPr>
            <a:r>
              <a:rPr lang="el-GR" sz="2400" dirty="0"/>
              <a:t>ή, χωρίς </a:t>
            </a:r>
            <a:r>
              <a:rPr lang="en-US" sz="2400" dirty="0"/>
              <a:t>FORMAT (default),</a:t>
            </a:r>
          </a:p>
          <a:p>
            <a:pPr lvl="1">
              <a:buNone/>
            </a:pPr>
            <a:r>
              <a:rPr lang="el-GR" sz="2400" dirty="0"/>
              <a:t>	</a:t>
            </a:r>
            <a:r>
              <a:rPr lang="en-US" sz="2400" dirty="0"/>
              <a:t>WRITE (20,*) a, b, c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7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84077"/>
                </a:solidFill>
              </a:rPr>
              <a:t>Κωδικοί περιγραφής </a:t>
            </a:r>
            <a:r>
              <a:rPr lang="en-US" dirty="0" smtClean="0">
                <a:solidFill>
                  <a:srgbClr val="084077"/>
                </a:solidFill>
              </a:rPr>
              <a:t>format</a:t>
            </a:r>
            <a:r>
              <a:rPr lang="el-GR" dirty="0" smtClean="0">
                <a:solidFill>
                  <a:srgbClr val="084077"/>
                </a:solidFill>
              </a:rPr>
              <a:t> </a:t>
            </a:r>
            <a:r>
              <a:rPr lang="el-GR" sz="3200" b="0" dirty="0" smtClean="0">
                <a:solidFill>
                  <a:srgbClr val="084077"/>
                </a:solidFill>
              </a:rPr>
              <a:t>(1 από 2)</a:t>
            </a:r>
            <a:endParaRPr lang="el-GR" sz="3200" b="0" dirty="0">
              <a:solidFill>
                <a:srgbClr val="084077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όπου:</a:t>
            </a:r>
          </a:p>
          <a:p>
            <a:pPr>
              <a:buNone/>
            </a:pPr>
            <a:r>
              <a:rPr lang="el-GR" sz="2400" i="1" dirty="0"/>
              <a:t>w</a:t>
            </a:r>
            <a:r>
              <a:rPr lang="el-GR" sz="2400" dirty="0"/>
              <a:t>  είναι ο συνολικός αριθμός των θέσεων που θα χρησιμοποιηθούν,</a:t>
            </a:r>
          </a:p>
          <a:p>
            <a:pPr>
              <a:buNone/>
            </a:pPr>
            <a:r>
              <a:rPr lang="el-GR" sz="2400" i="1" dirty="0"/>
              <a:t>m</a:t>
            </a:r>
            <a:r>
              <a:rPr lang="el-GR" sz="2400" dirty="0"/>
              <a:t>  είναι ο ελάχιστος αριθμός ψηφίων που πρέπει να υπάρχουν στο πεδίο</a:t>
            </a:r>
          </a:p>
          <a:p>
            <a:pPr>
              <a:buNone/>
            </a:pPr>
            <a:r>
              <a:rPr lang="el-GR" sz="2400" i="1" dirty="0"/>
              <a:t>d</a:t>
            </a:r>
            <a:r>
              <a:rPr lang="el-GR" sz="2400" dirty="0"/>
              <a:t>  είναι ο αριθμός των ψηφίων δεξιά της υποδιαστολής</a:t>
            </a:r>
          </a:p>
          <a:p>
            <a:pPr>
              <a:buNone/>
            </a:pPr>
            <a:r>
              <a:rPr lang="el-GR" sz="2400" i="1" dirty="0"/>
              <a:t>E</a:t>
            </a:r>
            <a:r>
              <a:rPr lang="el-GR" sz="2400" dirty="0"/>
              <a:t>  είναι το εκθετικό πεδίο</a:t>
            </a:r>
          </a:p>
          <a:p>
            <a:pPr>
              <a:buNone/>
            </a:pPr>
            <a:r>
              <a:rPr lang="el-GR" sz="2400" i="1" dirty="0"/>
              <a:t>e</a:t>
            </a:r>
            <a:r>
              <a:rPr lang="el-GR" sz="2400" dirty="0"/>
              <a:t>  είναι ο αριθμός των ψηφίων του εκθετικού πεδίου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Τύποι μεταβλητών &amp; σταθερών</a:t>
            </a:r>
            <a:r>
              <a:rPr lang="el-GR" dirty="0" smtClean="0">
                <a:solidFill>
                  <a:srgbClr val="004A82"/>
                </a:solidFill>
              </a:rPr>
              <a:t> </a:t>
            </a:r>
            <a:r>
              <a:rPr lang="el-GR" sz="3600" b="0" dirty="0" smtClean="0">
                <a:solidFill>
                  <a:srgbClr val="004A82"/>
                </a:solidFill>
              </a:rPr>
              <a:t>(1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ΒΑΣΙΚΟΙ ΤΥΠΟΙ ΤΗΣ </a:t>
            </a:r>
            <a:r>
              <a:rPr lang="en-US" sz="2400" b="1" dirty="0"/>
              <a:t>FORTRAN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Η </a:t>
            </a:r>
            <a:r>
              <a:rPr lang="el-GR" sz="2400" dirty="0" err="1"/>
              <a:t>Fortran</a:t>
            </a:r>
            <a:r>
              <a:rPr lang="el-GR" sz="2400" dirty="0"/>
              <a:t> έχει τρεις τύπους </a:t>
            </a:r>
            <a:r>
              <a:rPr lang="el-GR" sz="2400" b="1" dirty="0"/>
              <a:t>αριθμητικών μεγεθών:</a:t>
            </a:r>
          </a:p>
          <a:p>
            <a:pPr>
              <a:spcBef>
                <a:spcPts val="3000"/>
              </a:spcBef>
            </a:pPr>
            <a:r>
              <a:rPr lang="el-GR" sz="2400" b="1" dirty="0"/>
              <a:t>Πραγματικός </a:t>
            </a:r>
            <a:r>
              <a:rPr lang="el-GR" sz="2400" dirty="0"/>
              <a:t>αριθμός (REAL), </a:t>
            </a:r>
            <a:r>
              <a:rPr lang="el-GR" sz="2400" b="1" dirty="0"/>
              <a:t>Ακέραιος</a:t>
            </a:r>
            <a:r>
              <a:rPr lang="el-GR" sz="2400" dirty="0"/>
              <a:t> (INTEGER), και </a:t>
            </a:r>
            <a:r>
              <a:rPr lang="el-GR" sz="2400" b="1" dirty="0"/>
              <a:t>Μιγαδικός </a:t>
            </a:r>
            <a:r>
              <a:rPr lang="el-GR" sz="2400" dirty="0"/>
              <a:t>(COMPLEX).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400" dirty="0"/>
              <a:t>Διαθέτει επίσης και δυο τύπους μη-αριθμητικών μεγεθών:</a:t>
            </a:r>
          </a:p>
          <a:p>
            <a:pPr>
              <a:spcBef>
                <a:spcPts val="3000"/>
              </a:spcBef>
            </a:pPr>
            <a:r>
              <a:rPr lang="el-GR" sz="2400" b="1" dirty="0"/>
              <a:t>Χαρακτήρας </a:t>
            </a:r>
            <a:r>
              <a:rPr lang="el-GR" sz="2400" dirty="0"/>
              <a:t>(CHARACTER) και  </a:t>
            </a:r>
            <a:r>
              <a:rPr lang="el-GR" sz="2400" b="1" dirty="0"/>
              <a:t>Λογικός</a:t>
            </a:r>
            <a:r>
              <a:rPr lang="el-GR" sz="2400" dirty="0"/>
              <a:t> (LOGICAL).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5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84077"/>
                </a:solidFill>
              </a:rPr>
              <a:t>Κωδικοί περιγραφής </a:t>
            </a:r>
            <a:r>
              <a:rPr lang="en-US" dirty="0">
                <a:solidFill>
                  <a:srgbClr val="084077"/>
                </a:solidFill>
              </a:rPr>
              <a:t>format</a:t>
            </a:r>
            <a:r>
              <a:rPr lang="el-GR" dirty="0">
                <a:solidFill>
                  <a:srgbClr val="084077"/>
                </a:solidFill>
              </a:rPr>
              <a:t> </a:t>
            </a:r>
            <a:r>
              <a:rPr lang="el-GR" sz="3200" b="0" dirty="0" smtClean="0">
                <a:solidFill>
                  <a:srgbClr val="084077"/>
                </a:solidFill>
              </a:rPr>
              <a:t>(2 </a:t>
            </a:r>
            <a:r>
              <a:rPr lang="el-GR" sz="3200" b="0" dirty="0">
                <a:solidFill>
                  <a:srgbClr val="084077"/>
                </a:solidFill>
              </a:rPr>
              <a:t>από 2)</a:t>
            </a:r>
            <a:endParaRPr lang="el-GR" dirty="0"/>
          </a:p>
        </p:txBody>
      </p:sp>
      <p:pic>
        <p:nvPicPr>
          <p:cNvPr id="5" name="Θέση περιεχομένου 4" title="κωδικοί δεδομένων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36912"/>
            <a:ext cx="4211960" cy="291070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6" name="Picture 3" title="κωδικοί ελέγχου και χαρακτήρω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559" y="1047999"/>
            <a:ext cx="4403282" cy="528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084077"/>
                </a:solidFill>
              </a:rPr>
              <a:t>Παραδείγματα</a:t>
            </a:r>
            <a:r>
              <a:rPr lang="el-GR" dirty="0" smtClean="0">
                <a:solidFill>
                  <a:srgbClr val="084077"/>
                </a:solidFill>
              </a:rPr>
              <a:t> </a:t>
            </a:r>
            <a:r>
              <a:rPr lang="el-GR" sz="3600" b="0" dirty="0" smtClean="0">
                <a:solidFill>
                  <a:srgbClr val="084077"/>
                </a:solidFill>
              </a:rPr>
              <a:t>(1 από 2)</a:t>
            </a:r>
            <a:br>
              <a:rPr lang="el-GR" sz="3600" b="0" dirty="0" smtClean="0">
                <a:solidFill>
                  <a:srgbClr val="084077"/>
                </a:solidFill>
              </a:rPr>
            </a:br>
            <a:r>
              <a:rPr lang="el-GR" sz="3600" b="0" dirty="0">
                <a:solidFill>
                  <a:srgbClr val="084077"/>
                </a:solidFill>
              </a:rPr>
              <a:t>Κωδικοί περιγραφής </a:t>
            </a:r>
            <a:r>
              <a:rPr lang="en-US" sz="3600" b="0" dirty="0">
                <a:solidFill>
                  <a:srgbClr val="084077"/>
                </a:solidFill>
              </a:rPr>
              <a:t>format</a:t>
            </a:r>
            <a:endParaRPr lang="el-GR" sz="3600" b="0" dirty="0">
              <a:solidFill>
                <a:srgbClr val="08407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l-GR" sz="2400" dirty="0" smtClean="0"/>
                  <a:t>Να γραφεί πρόγραμμα που να υπολογίζει τη χωρική απόσταση δυο σημείων με συντεταγμένες (X1, Y1, Ζ1 ) και (X2, Y2, Ζ2 ) αντίστοιχα. Ο τύπος υπολογισμού είναι: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400" dirty="0"/>
              </a:p>
              <a:p>
                <a:r>
                  <a:rPr lang="el-GR" sz="2400" dirty="0"/>
                  <a:t>Να γραφεί πρόγραμμα που να μετατρέπει τις Καρτεσιανές συντεταγμένες X, Y σε Σφαιρικές συντεταγμένες R, F. Οι τύποι υπολογισμού είναι</a:t>
                </a:r>
                <a:r>
                  <a:rPr lang="el-GR" sz="2400" dirty="0" smtClean="0"/>
                  <a:t>:</a:t>
                </a: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𝜏𝜊𝜉𝜀𝜑</m:t>
                    </m:r>
                    <m:d>
                      <m:d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latin typeface="Cambria Math" panose="02040503050406030204" pitchFamily="18" charset="0"/>
                              </a:rPr>
                              <m:t>Υ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b="0" i="0" smtClean="0">
                                <a:latin typeface="Cambria Math" panose="02040503050406030204" pitchFamily="18" charset="0"/>
                              </a:rPr>
                              <m:t>Χ</m:t>
                            </m:r>
                          </m:den>
                        </m:f>
                      </m:e>
                    </m:d>
                  </m:oMath>
                </a14:m>
                <a:endParaRPr lang="el-GR" sz="2400" dirty="0"/>
              </a:p>
              <a:p>
                <a:r>
                  <a:rPr lang="el-GR" sz="2400" dirty="0"/>
                  <a:t>Να γραφεί πρόγραμμα που να υπολογίζει το Εμβαδόν E ενός τριγώνου από τις τρεις πλευρές του: a, b &amp; c. Ο τύπος υπολογισμού είναι</a:t>
                </a:r>
                <a:r>
                  <a:rPr lang="el-GR" sz="24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latin typeface="Cambria Math" panose="02040503050406030204" pitchFamily="18" charset="0"/>
                      </a:rPr>
                      <m:t>Ε</m:t>
                    </m:r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)∙(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400" dirty="0"/>
              </a:p>
              <a:p>
                <a:pPr algn="ctr"/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693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grpSp>
        <p:nvGrpSpPr>
          <p:cNvPr id="21" name="Ομάδα 20" title="τρίγωνο"/>
          <p:cNvGrpSpPr/>
          <p:nvPr/>
        </p:nvGrpSpPr>
        <p:grpSpPr>
          <a:xfrm>
            <a:off x="7543012" y="5270946"/>
            <a:ext cx="1402194" cy="1025885"/>
            <a:chOff x="7543012" y="5270946"/>
            <a:chExt cx="1402194" cy="1025885"/>
          </a:xfrm>
        </p:grpSpPr>
        <p:cxnSp>
          <p:nvCxnSpPr>
            <p:cNvPr id="8" name="Ευθεία γραμμή σύνδεσης 7"/>
            <p:cNvCxnSpPr/>
            <p:nvPr/>
          </p:nvCxnSpPr>
          <p:spPr>
            <a:xfrm flipH="1">
              <a:off x="7572345" y="5270946"/>
              <a:ext cx="368243" cy="84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 flipH="1">
              <a:off x="7572346" y="5941512"/>
              <a:ext cx="1372860" cy="172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7947940" y="5270946"/>
              <a:ext cx="972656" cy="648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43012" y="5344992"/>
              <a:ext cx="304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654" y="5314294"/>
              <a:ext cx="304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6919" y="5896721"/>
              <a:ext cx="304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17718" y="5514349"/>
              <a:ext cx="304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E</a:t>
              </a:r>
              <a:endParaRPr 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9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84077"/>
                </a:solidFill>
              </a:rPr>
              <a:t>Παραδείγματα</a:t>
            </a:r>
            <a:r>
              <a:rPr lang="el-GR" dirty="0">
                <a:solidFill>
                  <a:srgbClr val="084077"/>
                </a:solidFill>
              </a:rPr>
              <a:t> </a:t>
            </a:r>
            <a:r>
              <a:rPr lang="el-GR" sz="3600" b="0" dirty="0" smtClean="0">
                <a:solidFill>
                  <a:srgbClr val="084077"/>
                </a:solidFill>
              </a:rPr>
              <a:t>(2 </a:t>
            </a:r>
            <a:r>
              <a:rPr lang="el-GR" sz="3600" b="0" dirty="0">
                <a:solidFill>
                  <a:srgbClr val="084077"/>
                </a:solidFill>
              </a:rPr>
              <a:t>από </a:t>
            </a:r>
            <a:r>
              <a:rPr lang="el-GR" sz="3600" b="0" dirty="0" smtClean="0">
                <a:solidFill>
                  <a:srgbClr val="084077"/>
                </a:solidFill>
              </a:rPr>
              <a:t>2)</a:t>
            </a:r>
            <a:br>
              <a:rPr lang="el-GR" sz="3600" b="0" dirty="0" smtClean="0">
                <a:solidFill>
                  <a:srgbClr val="084077"/>
                </a:solidFill>
              </a:rPr>
            </a:br>
            <a:r>
              <a:rPr lang="el-GR" sz="3600" b="0" dirty="0">
                <a:solidFill>
                  <a:srgbClr val="084077"/>
                </a:solidFill>
              </a:rPr>
              <a:t>Κωδικοί περιγραφής </a:t>
            </a:r>
            <a:r>
              <a:rPr lang="en-US" sz="3600" b="0" dirty="0">
                <a:solidFill>
                  <a:srgbClr val="084077"/>
                </a:solidFill>
              </a:rPr>
              <a:t>format</a:t>
            </a:r>
            <a:endParaRPr lang="el-GR" sz="3600" dirty="0"/>
          </a:p>
        </p:txBody>
      </p:sp>
      <p:pic>
        <p:nvPicPr>
          <p:cNvPr id="5" name="Θέση περιεχομένου 4" title="παράδειγμα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4749196" cy="1859441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6" name="Εικόνα 5" title="παράδειγμ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420888"/>
            <a:ext cx="4005419" cy="1877731"/>
          </a:xfrm>
          <a:prstGeom prst="rect">
            <a:avLst/>
          </a:prstGeom>
        </p:spPr>
      </p:pic>
      <p:pic>
        <p:nvPicPr>
          <p:cNvPr id="7" name="Εικόνα 6" title="παράδειγμ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54" y="4395658"/>
            <a:ext cx="4608975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7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Βασίλειος Μούσας. </a:t>
            </a:r>
            <a:r>
              <a:rPr lang="el-GR" sz="2000" dirty="0"/>
              <a:t>«Προγραμματισμός &amp; Εφαρμογές Η/Υ (</a:t>
            </a:r>
            <a:r>
              <a:rPr lang="el-GR" sz="2000"/>
              <a:t>Θ</a:t>
            </a:r>
            <a:r>
              <a:rPr lang="el-GR" sz="2000" smtClean="0"/>
              <a:t>). </a:t>
            </a:r>
            <a:r>
              <a:rPr lang="el-GR" sz="2000" dirty="0"/>
              <a:t>Ενότητα </a:t>
            </a:r>
            <a:r>
              <a:rPr lang="el-GR" sz="2000" dirty="0" smtClean="0"/>
              <a:t>2: </a:t>
            </a:r>
            <a:r>
              <a:rPr lang="el-GR" sz="2000" dirty="0"/>
              <a:t>Εισαγωγή στο Προγραμματισμό με τη FORTRAN 2003 (μέρος </a:t>
            </a:r>
            <a:r>
              <a:rPr lang="el-GR" sz="2000" dirty="0" smtClean="0"/>
              <a:t>2ο)».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97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32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Τύποι μεταβλητών &amp; σταθερών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l-GR" sz="6800" dirty="0"/>
              <a:t>Κάθε βασικός τύπος έχει μια ή περισσότερες κατηγορίες, οι κυριότεροι και συχνότεροι τύποι είναι:</a:t>
            </a:r>
          </a:p>
          <a:p>
            <a:r>
              <a:rPr lang="el-GR" sz="6800" b="1" dirty="0" err="1"/>
              <a:t>Integer</a:t>
            </a:r>
            <a:r>
              <a:rPr lang="el-GR" sz="6800" dirty="0"/>
              <a:t> (Ακέραιος): αποθηκεύεται σε 4 </a:t>
            </a:r>
            <a:r>
              <a:rPr lang="el-GR" sz="6800" dirty="0" err="1"/>
              <a:t>bytes</a:t>
            </a:r>
            <a:r>
              <a:rPr lang="el-GR" sz="6800" dirty="0"/>
              <a:t> και έχει εύρος από -2</a:t>
            </a:r>
            <a:r>
              <a:rPr lang="el-GR" sz="6800" baseline="30000" dirty="0"/>
              <a:t>31</a:t>
            </a:r>
            <a:r>
              <a:rPr lang="el-GR" sz="6800" dirty="0"/>
              <a:t> έως 2</a:t>
            </a:r>
            <a:r>
              <a:rPr lang="el-GR" sz="6800" baseline="30000" dirty="0"/>
              <a:t>31</a:t>
            </a:r>
            <a:r>
              <a:rPr lang="el-GR" sz="6800" dirty="0"/>
              <a:t>-1. </a:t>
            </a:r>
          </a:p>
          <a:p>
            <a:r>
              <a:rPr lang="el-GR" sz="6800" b="1" dirty="0"/>
              <a:t>Real</a:t>
            </a:r>
            <a:r>
              <a:rPr lang="el-GR" sz="6800" dirty="0"/>
              <a:t> (Πραγματικός απλής ακρίβειας): αποθηκεύεται σε 4 </a:t>
            </a:r>
            <a:r>
              <a:rPr lang="el-GR" sz="6800" dirty="0" err="1"/>
              <a:t>bytes</a:t>
            </a:r>
            <a:r>
              <a:rPr lang="el-GR" sz="6800" dirty="0"/>
              <a:t>, έχει εύρος από 10-</a:t>
            </a:r>
            <a:r>
              <a:rPr lang="el-GR" sz="6800" baseline="30000" dirty="0"/>
              <a:t>37</a:t>
            </a:r>
            <a:r>
              <a:rPr lang="el-GR" sz="6800" dirty="0"/>
              <a:t> έως 10</a:t>
            </a:r>
            <a:r>
              <a:rPr lang="el-GR" sz="6800" baseline="30000" dirty="0"/>
              <a:t>38</a:t>
            </a:r>
            <a:r>
              <a:rPr lang="el-GR" sz="6800" dirty="0"/>
              <a:t>, και έχει έως 7 σημαντικά ψηφία. </a:t>
            </a:r>
          </a:p>
          <a:p>
            <a:r>
              <a:rPr lang="el-GR" sz="6800" b="1" dirty="0" err="1"/>
              <a:t>Double</a:t>
            </a:r>
            <a:r>
              <a:rPr lang="el-GR" sz="6800" b="1" dirty="0"/>
              <a:t> </a:t>
            </a:r>
            <a:r>
              <a:rPr lang="el-GR" sz="6800" b="1" dirty="0" err="1"/>
              <a:t>Precision</a:t>
            </a:r>
            <a:r>
              <a:rPr lang="el-GR" sz="6800" b="1" dirty="0"/>
              <a:t> </a:t>
            </a:r>
            <a:r>
              <a:rPr lang="el-GR" sz="6800" dirty="0"/>
              <a:t>(</a:t>
            </a:r>
            <a:r>
              <a:rPr lang="el-GR" sz="6800" dirty="0" err="1"/>
              <a:t>real</a:t>
            </a:r>
            <a:r>
              <a:rPr lang="el-GR" sz="6800" dirty="0"/>
              <a:t> - πραγματικός Διπλής Ακρίβειας): αποθηκεύεται σε 8 </a:t>
            </a:r>
            <a:r>
              <a:rPr lang="el-GR" sz="6800" dirty="0" err="1"/>
              <a:t>bytes</a:t>
            </a:r>
            <a:r>
              <a:rPr lang="el-GR" sz="6800" dirty="0"/>
              <a:t>, έχει εύρος από 10-</a:t>
            </a:r>
            <a:r>
              <a:rPr lang="el-GR" sz="6800" baseline="30000" dirty="0"/>
              <a:t>307</a:t>
            </a:r>
            <a:r>
              <a:rPr lang="el-GR" sz="6800" dirty="0"/>
              <a:t> έως 10</a:t>
            </a:r>
            <a:r>
              <a:rPr lang="el-GR" sz="6800" baseline="30000" dirty="0"/>
              <a:t>308</a:t>
            </a:r>
            <a:r>
              <a:rPr lang="el-GR" sz="6800" dirty="0"/>
              <a:t>, και έχει έως 15 σημαντικά ψηφία. </a:t>
            </a:r>
          </a:p>
          <a:p>
            <a:r>
              <a:rPr lang="el-GR" sz="6800" b="1" dirty="0" err="1"/>
              <a:t>Complex</a:t>
            </a:r>
            <a:r>
              <a:rPr lang="el-GR" sz="6800" dirty="0"/>
              <a:t> (Μιγαδικός): πρόκειται για ένα ζεύγος πραγματικών (των 4 </a:t>
            </a:r>
            <a:r>
              <a:rPr lang="el-GR" sz="6800" dirty="0" err="1"/>
              <a:t>bytes</a:t>
            </a:r>
            <a:r>
              <a:rPr lang="el-GR" sz="6800" dirty="0"/>
              <a:t>) οι οποίοι αποτελούν το πραγματικό και το φανταστικό μέρος του αριθμού. </a:t>
            </a:r>
          </a:p>
          <a:p>
            <a:r>
              <a:rPr lang="el-GR" sz="6800" b="1" dirty="0" err="1"/>
              <a:t>Character</a:t>
            </a:r>
            <a:r>
              <a:rPr lang="el-GR" sz="6800" dirty="0"/>
              <a:t> (Χαρακτήρας): περιέχει κείμενο αποτελούμενο από ένα ή περισσότερους χαρακτήρες και χρησιμοποιεί για αποθήκευση από ένα (1) </a:t>
            </a:r>
            <a:r>
              <a:rPr lang="el-GR" sz="6800" dirty="0" err="1"/>
              <a:t>byte</a:t>
            </a:r>
            <a:r>
              <a:rPr lang="el-GR" sz="6800" dirty="0"/>
              <a:t> για κάθε χαρακτήρα. Το κείμενο περιέχεται σε αποστρόφους ('). </a:t>
            </a:r>
          </a:p>
          <a:p>
            <a:r>
              <a:rPr lang="el-GR" sz="6800" b="1" dirty="0" err="1"/>
              <a:t>Logical</a:t>
            </a:r>
            <a:r>
              <a:rPr lang="el-GR" sz="6800" dirty="0"/>
              <a:t> (Λογικό): αποθηκεύεται σε 1 </a:t>
            </a:r>
            <a:r>
              <a:rPr lang="el-GR" sz="6800" dirty="0" err="1"/>
              <a:t>bit</a:t>
            </a:r>
            <a:r>
              <a:rPr lang="el-GR" sz="6800" dirty="0"/>
              <a:t> και παίρνει μόνο δυο τιμές: 1 (.</a:t>
            </a:r>
            <a:r>
              <a:rPr lang="el-GR" sz="6800" dirty="0" err="1"/>
              <a:t>true</a:t>
            </a:r>
            <a:r>
              <a:rPr lang="el-GR" sz="6800" dirty="0"/>
              <a:t>.) ή 0 (.</a:t>
            </a:r>
            <a:r>
              <a:rPr lang="el-GR" sz="6800" dirty="0" err="1"/>
              <a:t>false</a:t>
            </a:r>
            <a:r>
              <a:rPr lang="el-GR" sz="6800" dirty="0"/>
              <a:t>.). </a:t>
            </a:r>
          </a:p>
          <a:p>
            <a:endParaRPr lang="el-GR" sz="6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13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Απουσία δηλώσεων </a:t>
            </a: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Στην αρχή κάθε προγράμματος πρέπει να δηλώνονται όλες οι μεταβλητές. Αυτός είναι και ο κανόνας στη σύγχρονη </a:t>
            </a:r>
            <a:r>
              <a:rPr lang="el-GR" sz="2400" dirty="0" err="1"/>
              <a:t>Fortran</a:t>
            </a:r>
            <a:r>
              <a:rPr lang="el-GR" sz="2400" dirty="0"/>
              <a:t>. Αν όμως οι δηλώσεις μεταβλητών παραληφθούν, όπως γινόταν σε παλαιότερες εκδόσεις, τότε η </a:t>
            </a:r>
            <a:r>
              <a:rPr lang="el-GR" sz="2400" dirty="0" err="1"/>
              <a:t>Fortran</a:t>
            </a:r>
            <a:r>
              <a:rPr lang="el-GR" sz="2400" dirty="0"/>
              <a:t> θα τους αντιστοιχίσει ένα τύπο ανάλογα με το πρώτο γράμμα του ονόματός τους και σύμφωνα με τον παρακάτω κανόνα: όσες μεταβλητές αρχίζουν από </a:t>
            </a:r>
            <a:r>
              <a:rPr lang="el-GR" sz="2400" b="1" dirty="0"/>
              <a:t>I, J, K, L, M </a:t>
            </a:r>
            <a:r>
              <a:rPr lang="el-GR" sz="2400" dirty="0"/>
              <a:t>ή </a:t>
            </a:r>
            <a:r>
              <a:rPr lang="el-GR" sz="2400" b="1" dirty="0"/>
              <a:t>N</a:t>
            </a:r>
            <a:r>
              <a:rPr lang="el-GR" sz="2400" dirty="0"/>
              <a:t> θεωρούνται ακέραιες και οι υπόλοιπες πραγματικές. Αυτός ο κανόνας (</a:t>
            </a:r>
            <a:r>
              <a:rPr lang="el-GR" sz="2400" dirty="0" err="1"/>
              <a:t>implicit</a:t>
            </a:r>
            <a:r>
              <a:rPr lang="el-GR" sz="2400" dirty="0"/>
              <a:t> </a:t>
            </a:r>
            <a:r>
              <a:rPr lang="el-GR" sz="2400" dirty="0" err="1"/>
              <a:t>typing</a:t>
            </a:r>
            <a:r>
              <a:rPr lang="el-GR" sz="2400" dirty="0"/>
              <a:t>) προέρχεται από τις θετικές επιστήμες όπου συνήθως οι δείκτες στις εξισώσεις συμβολίζονται με </a:t>
            </a:r>
            <a:r>
              <a:rPr lang="el-GR" sz="2400" b="1" dirty="0"/>
              <a:t>i, j, k, l, m</a:t>
            </a:r>
            <a:r>
              <a:rPr lang="el-GR" sz="2400" dirty="0"/>
              <a:t> και </a:t>
            </a:r>
            <a:r>
              <a:rPr lang="el-GR" sz="2400" b="1" dirty="0"/>
              <a:t>n.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46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Απουσία δηλώσεων </a:t>
            </a:r>
            <a:r>
              <a:rPr lang="el-GR" sz="3200" b="0" dirty="0" smtClean="0">
                <a:solidFill>
                  <a:srgbClr val="004A82"/>
                </a:solidFill>
              </a:rPr>
              <a:t>(2 </a:t>
            </a:r>
            <a:r>
              <a:rPr lang="el-GR" sz="3200" b="0" dirty="0">
                <a:solidFill>
                  <a:srgbClr val="004A82"/>
                </a:solidFill>
              </a:rPr>
              <a:t>από 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Ο κανόνας </a:t>
            </a:r>
            <a:r>
              <a:rPr lang="el-GR" sz="2400" b="1" dirty="0" err="1"/>
              <a:t>implicit</a:t>
            </a:r>
            <a:r>
              <a:rPr lang="el-GR" sz="2400" b="1" dirty="0"/>
              <a:t> </a:t>
            </a:r>
            <a:r>
              <a:rPr lang="el-GR" sz="2400" dirty="0"/>
              <a:t>δημιουργεί προβλήματα σε πολύπλοκα προγράμματα και σφάλματα που δεν ανιχνεύονται εύκολα, </a:t>
            </a:r>
            <a:r>
              <a:rPr lang="el-GR" sz="2400" dirty="0" err="1" smtClean="0"/>
              <a:t>γι’αυτό</a:t>
            </a:r>
            <a:r>
              <a:rPr lang="el-GR" sz="2400" dirty="0" smtClean="0"/>
              <a:t> </a:t>
            </a:r>
            <a:r>
              <a:rPr lang="el-GR" sz="2400" dirty="0"/>
              <a:t>τον ακυρώνουμε δίνοντας, πριν από οποιαδήποτε άλλη δήλωση, την εντολή </a:t>
            </a:r>
            <a:r>
              <a:rPr lang="el-GR" sz="2400" b="1" dirty="0"/>
              <a:t>IMPLICIT NONE. </a:t>
            </a:r>
            <a:r>
              <a:rPr lang="el-GR" sz="2400" dirty="0"/>
              <a:t>Η εντολή αυτή μας υποχρεώνει να δηλώσουμε, αμέσως μετά, όλες ανεξαιρέτως τις μεταβλητές του προγράμματός μας και έτσι μας βοηθά να αποφύγουμε άλλα λάθη.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2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Δηλωτικές εντολές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400" dirty="0"/>
              <a:t>Η γενική μορφή των εντολών αρχής και τέλους των προγραμμάτων είναι:</a:t>
            </a:r>
          </a:p>
          <a:p>
            <a:pPr marL="0" indent="0">
              <a:buNone/>
            </a:pPr>
            <a:r>
              <a:rPr lang="el-GR" sz="3400" dirty="0"/>
              <a:t>	</a:t>
            </a:r>
            <a:r>
              <a:rPr lang="el-GR" sz="3400" b="1" dirty="0"/>
              <a:t>PROGRAM</a:t>
            </a:r>
            <a:r>
              <a:rPr lang="el-GR" sz="3400" dirty="0"/>
              <a:t> [</a:t>
            </a:r>
            <a:r>
              <a:rPr lang="el-GR" sz="3400" dirty="0" err="1"/>
              <a:t>όνομα_προγράμματος</a:t>
            </a:r>
            <a:r>
              <a:rPr lang="el-GR" sz="3400" dirty="0"/>
              <a:t>]</a:t>
            </a:r>
            <a:br>
              <a:rPr lang="el-GR" sz="3400" dirty="0"/>
            </a:br>
            <a:r>
              <a:rPr lang="el-GR" sz="3400" b="1" dirty="0"/>
              <a:t>STOP</a:t>
            </a:r>
            <a:r>
              <a:rPr lang="el-GR" sz="3400" dirty="0"/>
              <a:t> ['μήνυμα τερματισμού' ή αριθμός τερματισμού]</a:t>
            </a:r>
            <a:br>
              <a:rPr lang="el-GR" sz="3400" dirty="0"/>
            </a:br>
            <a:r>
              <a:rPr lang="el-GR" sz="3400" b="1" dirty="0"/>
              <a:t>END</a:t>
            </a:r>
          </a:p>
          <a:p>
            <a:pPr marL="0" indent="0">
              <a:buNone/>
            </a:pPr>
            <a:r>
              <a:rPr lang="el-GR" sz="3400" dirty="0"/>
              <a:t>Η πιο συνηθισμένες μορφές των δηλωτικών εντολών, που τοποθετούνται στο αρχικό τμήμα του προγράμματος, είναι:</a:t>
            </a:r>
          </a:p>
          <a:p>
            <a:pPr marL="0" indent="0">
              <a:buNone/>
            </a:pPr>
            <a:r>
              <a:rPr lang="el-GR" sz="3400" dirty="0"/>
              <a:t>	</a:t>
            </a:r>
            <a:r>
              <a:rPr lang="el-GR" sz="3400" b="1" dirty="0"/>
              <a:t>IMPLICIT NONE</a:t>
            </a:r>
            <a:br>
              <a:rPr lang="el-GR" sz="3400" b="1" dirty="0"/>
            </a:br>
            <a:r>
              <a:rPr lang="el-GR" sz="3400" b="1" dirty="0"/>
              <a:t>REAL:: </a:t>
            </a:r>
            <a:r>
              <a:rPr lang="el-GR" sz="3400" dirty="0"/>
              <a:t>[μεταβλητή [, μεταβλητή = αρχική τιμή]]</a:t>
            </a:r>
            <a:br>
              <a:rPr lang="el-GR" sz="3400" dirty="0"/>
            </a:br>
            <a:r>
              <a:rPr lang="el-GR" sz="3400" b="1" dirty="0"/>
              <a:t>REAL, PARAMETER::</a:t>
            </a:r>
            <a:r>
              <a:rPr lang="el-GR" sz="3400" dirty="0"/>
              <a:t> [μεταβλητή = τιμή]</a:t>
            </a:r>
            <a:br>
              <a:rPr lang="el-GR" sz="3400" dirty="0"/>
            </a:br>
            <a:r>
              <a:rPr lang="el-GR" sz="3400" b="1" dirty="0"/>
              <a:t>INTEGER::</a:t>
            </a:r>
            <a:r>
              <a:rPr lang="el-GR" sz="3400" dirty="0"/>
              <a:t> [μεταβλητή [, μεταβλητή = αρχική τιμή]]</a:t>
            </a:r>
            <a:br>
              <a:rPr lang="el-GR" sz="3400" dirty="0"/>
            </a:br>
            <a:r>
              <a:rPr lang="el-GR" sz="3400" b="1" dirty="0"/>
              <a:t>INTEGER, PARAMETER::</a:t>
            </a:r>
            <a:r>
              <a:rPr lang="el-GR" sz="3400" dirty="0"/>
              <a:t> [μεταβλητή = τιμή]</a:t>
            </a:r>
            <a:br>
              <a:rPr lang="el-GR" sz="3400" dirty="0"/>
            </a:br>
            <a:r>
              <a:rPr lang="el-GR" sz="3400" b="1" dirty="0"/>
              <a:t>CHARACTER:: </a:t>
            </a:r>
            <a:r>
              <a:rPr lang="el-GR" sz="3400" dirty="0"/>
              <a:t>[μεταβλητή*μήκος [, μεταβλητή*μήκος = 'αρχική τιμή']]</a:t>
            </a:r>
            <a:br>
              <a:rPr lang="el-GR" sz="3400" dirty="0"/>
            </a:br>
            <a:r>
              <a:rPr lang="el-GR" sz="3400" b="1" dirty="0"/>
              <a:t>CHARACTER (LEN=n) </a:t>
            </a:r>
            <a:r>
              <a:rPr lang="el-GR" sz="3400" dirty="0"/>
              <a:t>:: [μεταβλητή]</a:t>
            </a:r>
            <a:br>
              <a:rPr lang="el-GR" sz="3400" dirty="0"/>
            </a:br>
            <a:r>
              <a:rPr lang="el-GR" sz="3400" b="1" dirty="0"/>
              <a:t>CHARACTER, PARAMETER::</a:t>
            </a:r>
            <a:r>
              <a:rPr lang="el-GR" sz="3400" dirty="0"/>
              <a:t> [μεταβλητή = 'τιμή']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1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Παραδείγματα Δηλώσεων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(1 </a:t>
            </a:r>
            <a:r>
              <a:rPr lang="el-GR" sz="3200" b="0" dirty="0" smtClean="0">
                <a:solidFill>
                  <a:srgbClr val="004A82"/>
                </a:solidFill>
              </a:rPr>
              <a:t>από 4)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Ο</a:t>
            </a:r>
            <a:r>
              <a:rPr lang="el-GR" sz="2400" b="1" dirty="0"/>
              <a:t> ακέραιος</a:t>
            </a:r>
            <a:r>
              <a:rPr lang="el-GR" sz="2400" dirty="0"/>
              <a:t> τύπος χρησιμοποιείται κυρίως για τους </a:t>
            </a:r>
            <a:r>
              <a:rPr lang="el-GR" sz="2400" b="1" dirty="0"/>
              <a:t>μετρητές</a:t>
            </a:r>
            <a:r>
              <a:rPr lang="el-GR" sz="2400" dirty="0"/>
              <a:t> και τους </a:t>
            </a:r>
            <a:r>
              <a:rPr lang="el-GR" sz="2400" b="1" dirty="0"/>
              <a:t>δείκτες </a:t>
            </a:r>
            <a:r>
              <a:rPr lang="el-GR" sz="2400" dirty="0"/>
              <a:t>στις επαναλήψεις (DO) και τα μητρώα (</a:t>
            </a:r>
            <a:r>
              <a:rPr lang="el-GR" sz="2400" dirty="0" err="1"/>
              <a:t>arrays</a:t>
            </a:r>
            <a:r>
              <a:rPr lang="el-GR" sz="2400" dirty="0"/>
              <a:t>). Χρησιμοποιείται επίσης και για τη περιγραφή ορισμένων </a:t>
            </a:r>
            <a:r>
              <a:rPr lang="el-GR" sz="2400" b="1" dirty="0"/>
              <a:t>φυσικών ακέραιων</a:t>
            </a:r>
            <a:r>
              <a:rPr lang="el-GR" sz="2400" dirty="0"/>
              <a:t> ποσοτήτων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INTEGER, PARAMETER:: N=200, M=150, NM=(N-1)*(M-1)</a:t>
            </a:r>
            <a:br>
              <a:rPr lang="el-GR" sz="2400" dirty="0"/>
            </a:br>
            <a:r>
              <a:rPr lang="el-GR" sz="2400" dirty="0"/>
              <a:t>INTEGER:: a, b=5, c=2*N, d</a:t>
            </a:r>
            <a:br>
              <a:rPr lang="el-GR" sz="2400" dirty="0"/>
            </a:br>
            <a:r>
              <a:rPr lang="el-GR" sz="2400" dirty="0"/>
              <a:t>INTEGER (KIND=1):: </a:t>
            </a:r>
            <a:r>
              <a:rPr lang="el-GR" sz="2400" dirty="0" err="1"/>
              <a:t>mikro_i</a:t>
            </a:r>
            <a:r>
              <a:rPr lang="el-GR" sz="2400" dirty="0"/>
              <a:t>=10</a:t>
            </a:r>
            <a:br>
              <a:rPr lang="el-GR" sz="2400" dirty="0"/>
            </a:br>
            <a:r>
              <a:rPr lang="el-GR" sz="2400" dirty="0"/>
              <a:t>INTEGER, PARAMETER:: akriv8=SELECTED_INT_KIND(8)</a:t>
            </a:r>
            <a:br>
              <a:rPr lang="el-GR" sz="2400" dirty="0"/>
            </a:br>
            <a:r>
              <a:rPr lang="el-GR" sz="2400" dirty="0"/>
              <a:t>INTEGER(8), PARAMETER:: </a:t>
            </a:r>
            <a:r>
              <a:rPr lang="el-GR" sz="2400" dirty="0" err="1"/>
              <a:t>megisto</a:t>
            </a:r>
            <a:r>
              <a:rPr lang="el-GR" sz="2400" dirty="0"/>
              <a:t>=HUGE(1), </a:t>
            </a:r>
            <a:r>
              <a:rPr lang="el-GR" sz="2400" dirty="0" err="1"/>
              <a:t>elaxisto</a:t>
            </a:r>
            <a:r>
              <a:rPr lang="el-GR" sz="2400" dirty="0"/>
              <a:t>=TINY(1)</a:t>
            </a:r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7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Παραδείγματα Δηλώσεων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2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400" dirty="0"/>
              <a:t>Οι σταθερές </a:t>
            </a:r>
            <a:r>
              <a:rPr lang="el-GR" sz="2400" b="1" dirty="0"/>
              <a:t>BOZ </a:t>
            </a:r>
            <a:r>
              <a:rPr lang="el-GR" sz="2400" dirty="0"/>
              <a:t>είναι μια αναπαράσταση ακεραίων σε άλλο σύστημα από το δεκαδικό. Τα άλλα συστήματα αρίθμησης είναι: το δυαδικό (</a:t>
            </a:r>
            <a:r>
              <a:rPr lang="el-GR" sz="2400" b="1" dirty="0" err="1"/>
              <a:t>binary</a:t>
            </a:r>
            <a:r>
              <a:rPr lang="el-GR" sz="2400" dirty="0"/>
              <a:t>) που συμβολίζεται με το B, το </a:t>
            </a:r>
            <a:r>
              <a:rPr lang="el-GR" sz="2400" dirty="0" err="1"/>
              <a:t>οκταδικό</a:t>
            </a:r>
            <a:r>
              <a:rPr lang="el-GR" sz="2400" dirty="0"/>
              <a:t> (</a:t>
            </a:r>
            <a:r>
              <a:rPr lang="el-GR" sz="2400" b="1" dirty="0" err="1"/>
              <a:t>octal</a:t>
            </a:r>
            <a:r>
              <a:rPr lang="el-GR" sz="2400" dirty="0"/>
              <a:t>) που συμβολίζεται με το Ο, και, το </a:t>
            </a:r>
            <a:r>
              <a:rPr lang="el-GR" sz="2400" dirty="0" err="1"/>
              <a:t>δεκαεξαδικό</a:t>
            </a:r>
            <a:r>
              <a:rPr lang="el-GR" sz="2400" dirty="0"/>
              <a:t> (</a:t>
            </a:r>
            <a:r>
              <a:rPr lang="el-GR" sz="2400" b="1" dirty="0" err="1"/>
              <a:t>hexadecimal</a:t>
            </a:r>
            <a:r>
              <a:rPr lang="el-GR" sz="2400" dirty="0"/>
              <a:t>) που συμβολίζεται με το Ζ. Στο επόμενο παράδειγμα όλοι οι ακέραιοι θα πάρουν την ίδια τιμή: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INTEGER:: a=ΙΝΤ(B'101101'), b=ΙΝΤ(O'55'), c=ΙΝΤ(Z'2D'),d=45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4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Παραδείγματα Δηλώσεων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sz="3200" b="0" dirty="0" smtClean="0">
                <a:solidFill>
                  <a:srgbClr val="004A82"/>
                </a:solidFill>
              </a:rPr>
              <a:t>(</a:t>
            </a:r>
            <a:r>
              <a:rPr lang="el-GR" sz="3200" b="0" dirty="0" smtClean="0">
                <a:solidFill>
                  <a:srgbClr val="004A82"/>
                </a:solidFill>
              </a:rPr>
              <a:t>3</a:t>
            </a:r>
            <a:r>
              <a:rPr lang="en-US" sz="3200" b="0" dirty="0" smtClean="0">
                <a:solidFill>
                  <a:srgbClr val="004A82"/>
                </a:solidFill>
              </a:rPr>
              <a:t> </a:t>
            </a:r>
            <a:r>
              <a:rPr lang="el-GR" sz="3200" b="0" dirty="0">
                <a:solidFill>
                  <a:srgbClr val="004A82"/>
                </a:solidFill>
              </a:rPr>
              <a:t>από </a:t>
            </a:r>
            <a:r>
              <a:rPr lang="el-GR" sz="3200" b="0" dirty="0" smtClean="0">
                <a:solidFill>
                  <a:srgbClr val="004A82"/>
                </a:solidFill>
              </a:rPr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Κάθε επιστημονικό δεδομένο που αποτελεί </a:t>
            </a:r>
            <a:r>
              <a:rPr lang="el-GR" sz="2400" b="1" dirty="0"/>
              <a:t>μέτρηση φυσικού μεγέθους </a:t>
            </a:r>
            <a:r>
              <a:rPr lang="el-GR" sz="2400" dirty="0"/>
              <a:t>ανήκει στο σύνολο των </a:t>
            </a:r>
            <a:r>
              <a:rPr lang="el-GR" sz="2400" b="1" dirty="0"/>
              <a:t>πραγματικών</a:t>
            </a:r>
            <a:r>
              <a:rPr lang="el-GR" sz="2400" dirty="0"/>
              <a:t> (</a:t>
            </a:r>
            <a:r>
              <a:rPr lang="el-GR" sz="2400" dirty="0" err="1"/>
              <a:t>real</a:t>
            </a:r>
            <a:r>
              <a:rPr lang="el-GR" sz="2400" dirty="0"/>
              <a:t>) αριθμών. </a:t>
            </a:r>
          </a:p>
          <a:p>
            <a:pPr>
              <a:buNone/>
            </a:pPr>
            <a:r>
              <a:rPr lang="el-GR" sz="2400" dirty="0"/>
              <a:t>	</a:t>
            </a:r>
            <a:r>
              <a:rPr lang="en-US" sz="2400" dirty="0"/>
              <a:t>REAL, PARAMETER:: pi=3.14159</a:t>
            </a:r>
            <a:br>
              <a:rPr lang="en-US" sz="2400" dirty="0"/>
            </a:br>
            <a:r>
              <a:rPr lang="en-US" sz="2400" dirty="0"/>
              <a:t>REAL (KIND=8), PARAMETER:: </a:t>
            </a:r>
            <a:r>
              <a:rPr lang="en-US" sz="2400" dirty="0" err="1"/>
              <a:t>pi_dbl</a:t>
            </a:r>
            <a:r>
              <a:rPr lang="en-US" sz="2400" dirty="0"/>
              <a:t>=3.141592653689</a:t>
            </a:r>
            <a:br>
              <a:rPr lang="en-US" sz="2400" dirty="0"/>
            </a:br>
            <a:r>
              <a:rPr lang="en-US" sz="2400" dirty="0"/>
              <a:t>REAL:: a, b=15.0, c=pi/4.0, d(3)=(/1.0, 3.2, -2.9/)</a:t>
            </a:r>
            <a:br>
              <a:rPr lang="en-US" sz="2400" dirty="0"/>
            </a:br>
            <a:r>
              <a:rPr lang="en-US" sz="2400" dirty="0"/>
              <a:t>V=2.34E-42_8 ; W=2.34D-42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662322c877f38c591f8c66e2149f74e5a7db22d7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37</TotalTime>
  <Words>1037</Words>
  <Application>Microsoft Office PowerPoint</Application>
  <PresentationFormat>On-screen Show (4:3)</PresentationFormat>
  <Paragraphs>186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OC_template_updated</vt:lpstr>
      <vt:lpstr>Προγραμματισμός &amp; Εφαρμογές Η/Υ (Θ) </vt:lpstr>
      <vt:lpstr>Τύποι μεταβλητών &amp; σταθερών (1 από 2)</vt:lpstr>
      <vt:lpstr>Τύποι μεταβλητών &amp; σταθερών (2 από 2)</vt:lpstr>
      <vt:lpstr>Απουσία δηλώσεων (1 από 2)</vt:lpstr>
      <vt:lpstr>Απουσία δηλώσεων (2 από 2)</vt:lpstr>
      <vt:lpstr>Δηλωτικές εντολές</vt:lpstr>
      <vt:lpstr>Παραδείγματα Δηλώσεων (1 από 4)</vt:lpstr>
      <vt:lpstr>Παραδείγματα Δηλώσεων (2 από 4)</vt:lpstr>
      <vt:lpstr>Παραδείγματα Δηλώσεων (3 από 4)</vt:lpstr>
      <vt:lpstr>Παραδείγματα Δηλώσεων (4 από 4)</vt:lpstr>
      <vt:lpstr>Αριθμητικές πράξεις (1 από 2)</vt:lpstr>
      <vt:lpstr>Αριθμητικές πράξεις (2 από 2)</vt:lpstr>
      <vt:lpstr>Αριθμητικές παραστάσεις</vt:lpstr>
      <vt:lpstr>Συναρτήσεις βιβλιοθήκης (1 από 2)</vt:lpstr>
      <vt:lpstr>Συναρτήσεις βιβλιοθήκης (2 από 2)</vt:lpstr>
      <vt:lpstr>Εντολές Εισόδου/Εξόδου (Ι/Ο) (1 από 2)</vt:lpstr>
      <vt:lpstr>Εντολές Εισόδου/Εξόδου (Ι/Ο) (2 από 2)</vt:lpstr>
      <vt:lpstr>Μορφοποίηση Εσόδου/Εξόδου</vt:lpstr>
      <vt:lpstr>Κωδικοί περιγραφής format (1 από 2)</vt:lpstr>
      <vt:lpstr>Κωδικοί περιγραφής format (2 από 2)</vt:lpstr>
      <vt:lpstr>Παραδείγματα (1 από 2) Κωδικοί περιγραφής format</vt:lpstr>
      <vt:lpstr>Παραδείγματα (2 από 2) Κωδικοί περιγραφής format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14</cp:revision>
  <dcterms:created xsi:type="dcterms:W3CDTF">2014-01-20T12:50:07Z</dcterms:created>
  <dcterms:modified xsi:type="dcterms:W3CDTF">2015-02-24T16:02:32Z</dcterms:modified>
</cp:coreProperties>
</file>