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24"/>
  </p:notesMasterIdLst>
  <p:handoutMasterIdLst>
    <p:handoutMasterId r:id="rId25"/>
  </p:handoutMasterIdLst>
  <p:sldIdLst>
    <p:sldId id="271" r:id="rId4"/>
    <p:sldId id="300" r:id="rId5"/>
    <p:sldId id="301" r:id="rId6"/>
    <p:sldId id="302" r:id="rId7"/>
    <p:sldId id="311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257" r:id="rId17"/>
    <p:sldId id="262" r:id="rId18"/>
    <p:sldId id="299" r:id="rId19"/>
    <p:sldId id="269" r:id="rId20"/>
    <p:sldId id="270" r:id="rId21"/>
    <p:sldId id="266" r:id="rId22"/>
    <p:sldId id="261" r:id="rId23"/>
  </p:sldIdLst>
  <p:sldSz cx="9144000" cy="6858000" type="screen4x3"/>
  <p:notesSz cx="7104063" cy="10234613"/>
  <p:custDataLst>
    <p:tags r:id="rId2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Μεσαίο στυλ 1 - Έμφαση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Στυλ με θέμα 1 - Έμφαση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Μεσαίο στυλ 1 - Έμφαση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Φωτεινό στυλ 3 - Έμφαση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Φωτεινό στυλ 2 - Έμφαση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>
        <p:scale>
          <a:sx n="100" d="100"/>
          <a:sy n="100" d="100"/>
        </p:scale>
        <p:origin x="-34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1038" y="-90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2/9/2015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2/9/2015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0235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5051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976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1512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4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143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552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9656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514528" y="1268760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5075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543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3440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718" r:id="rId3"/>
    <p:sldLayoutId id="2147483687" r:id="rId4"/>
    <p:sldLayoutId id="2147483688" r:id="rId5"/>
    <p:sldLayoutId id="2147483689" r:id="rId6"/>
    <p:sldLayoutId id="2147483690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47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Διαχείριση Έργων &amp; Εργοταξίων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23529" y="2708920"/>
            <a:ext cx="8292986" cy="2140223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/>
              <a:t>Ενότητα </a:t>
            </a:r>
            <a:r>
              <a:rPr lang="el-GR" sz="2800" b="1" dirty="0" smtClean="0"/>
              <a:t>8</a:t>
            </a:r>
            <a:r>
              <a:rPr lang="en-US" sz="2800" b="1" dirty="0" smtClean="0"/>
              <a:t>a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b="1" dirty="0" smtClean="0"/>
              <a:t>Μηχανήματα τεχνικών έργων (ΜΤΕ) –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Ανάλυση </a:t>
            </a:r>
            <a:r>
              <a:rPr lang="en-US" sz="2800" b="1" dirty="0" smtClean="0"/>
              <a:t>I</a:t>
            </a:r>
            <a:r>
              <a:rPr lang="el-GR" sz="2800" b="1" dirty="0" smtClean="0"/>
              <a:t>Ι</a:t>
            </a:r>
            <a:endParaRPr lang="el-GR" sz="2800" b="1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Βασίλειος Μούσας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πολιτικών Μηχανικών ΤΕ και Μηχανικών Τοπογραφίας &amp; Γεωπληροφορικής ΤΕ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Κατεύθυνση </a:t>
            </a:r>
            <a:r>
              <a:rPr lang="el-GR" sz="2400" dirty="0" smtClean="0"/>
              <a:t>Πολιτικών Μηχανικών ΤΕ</a:t>
            </a:r>
            <a:endParaRPr lang="en-US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99580866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392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ΜΤΕ – Παραγωγικότητα Προωθητών (Π/Θ)</a:t>
            </a:r>
            <a:br>
              <a:rPr lang="el-GR" dirty="0" smtClean="0"/>
            </a:br>
            <a:r>
              <a:rPr lang="el-GR" dirty="0" smtClean="0"/>
              <a:t>Χρονική Διάρκεια Εκσκαφής (δ</a:t>
            </a:r>
            <a:r>
              <a:rPr lang="el-GR" baseline="-25000" dirty="0" smtClean="0"/>
              <a:t>φ</a:t>
            </a:r>
            <a:r>
              <a:rPr lang="el-GR" dirty="0" smtClean="0"/>
              <a:t>) - (αντίστ</a:t>
            </a:r>
            <a:r>
              <a:rPr lang="en-US" dirty="0" smtClean="0"/>
              <a:t>. </a:t>
            </a:r>
            <a:r>
              <a:rPr lang="el-GR" dirty="0" smtClean="0"/>
              <a:t>κύλισης)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2519192" cy="5088549"/>
          </a:xfrm>
        </p:spPr>
        <p:txBody>
          <a:bodyPr>
            <a:noAutofit/>
          </a:bodyPr>
          <a:lstStyle/>
          <a:p>
            <a:r>
              <a:rPr lang="el-GR" sz="2000" b="1" dirty="0" smtClean="0"/>
              <a:t>Β1.2.2.1) Υπολογισμός αντίστασης κύλισης </a:t>
            </a:r>
            <a:r>
              <a:rPr lang="en-US" sz="2000" b="1" dirty="0" smtClean="0"/>
              <a:t>F</a:t>
            </a:r>
            <a:r>
              <a:rPr lang="el-GR" sz="2000" b="1" baseline="-25000" dirty="0" smtClean="0"/>
              <a:t>κ</a:t>
            </a:r>
            <a:r>
              <a:rPr lang="el-GR" sz="2000" b="1" dirty="0" smtClean="0"/>
              <a:t> (</a:t>
            </a:r>
            <a:r>
              <a:rPr lang="en-US" sz="2000" b="1" dirty="0" smtClean="0"/>
              <a:t>kp</a:t>
            </a:r>
            <a:r>
              <a:rPr lang="el-GR" sz="2000" b="1" dirty="0" smtClean="0"/>
              <a:t>)</a:t>
            </a:r>
            <a:endParaRPr lang="el-GR" sz="2000" dirty="0" smtClean="0"/>
          </a:p>
          <a:p>
            <a:r>
              <a:rPr lang="el-GR" sz="2000" dirty="0" smtClean="0"/>
              <a:t> </a:t>
            </a:r>
            <a:r>
              <a:rPr lang="en-US" sz="2000" dirty="0" smtClean="0"/>
              <a:t>F</a:t>
            </a:r>
            <a:r>
              <a:rPr lang="el-GR" sz="2000" baseline="-25000" dirty="0" smtClean="0"/>
              <a:t>κ</a:t>
            </a:r>
            <a:r>
              <a:rPr lang="el-GR" sz="2000" dirty="0" smtClean="0"/>
              <a:t> = </a:t>
            </a:r>
            <a:r>
              <a:rPr lang="en-US" sz="2000" dirty="0" smtClean="0"/>
              <a:t>W</a:t>
            </a:r>
            <a:r>
              <a:rPr lang="el-GR" sz="2000" dirty="0" smtClean="0"/>
              <a:t> · σ</a:t>
            </a:r>
            <a:r>
              <a:rPr lang="el-GR" sz="2000" baseline="-25000" dirty="0" smtClean="0"/>
              <a:t>κ</a:t>
            </a:r>
            <a:r>
              <a:rPr lang="el-GR" sz="2000" dirty="0" smtClean="0"/>
              <a:t> </a:t>
            </a:r>
            <a:endParaRPr lang="en-US" sz="2000" dirty="0" smtClean="0"/>
          </a:p>
          <a:p>
            <a:pPr marL="0" indent="0">
              <a:buNone/>
            </a:pPr>
            <a:r>
              <a:rPr lang="el-GR" sz="1700" dirty="0" smtClean="0"/>
              <a:t>σ</a:t>
            </a:r>
            <a:r>
              <a:rPr lang="el-GR" sz="1700" baseline="-25000" dirty="0" smtClean="0"/>
              <a:t>κ</a:t>
            </a:r>
            <a:r>
              <a:rPr lang="el-GR" sz="1700" dirty="0" smtClean="0"/>
              <a:t> = συντελεστής αντίστασης κύλισης (Πίνακας 8)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544934"/>
            <a:ext cx="5565770" cy="3972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4500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ΜΤΕ – Παραγωγικότητα Προωθητών (Π/Θ)</a:t>
            </a:r>
            <a:br>
              <a:rPr lang="el-GR" dirty="0" smtClean="0"/>
            </a:br>
            <a:r>
              <a:rPr lang="el-GR" dirty="0" smtClean="0"/>
              <a:t>Χρονική Διάρκεια Εκσκαφής (δ</a:t>
            </a:r>
            <a:r>
              <a:rPr lang="el-GR" baseline="-25000" dirty="0" smtClean="0"/>
              <a:t>φ</a:t>
            </a:r>
            <a:r>
              <a:rPr lang="el-GR" dirty="0" smtClean="0"/>
              <a:t>) - (αντίστ</a:t>
            </a:r>
            <a:r>
              <a:rPr lang="en-US" dirty="0" smtClean="0"/>
              <a:t>. </a:t>
            </a:r>
            <a:r>
              <a:rPr lang="el-GR" dirty="0" smtClean="0"/>
              <a:t>κλίσης)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l-GR" sz="2000" b="1" dirty="0" smtClean="0"/>
              <a:t>Β1.2.2.2) Υπολογισμός αντίστασης κλίσης </a:t>
            </a:r>
            <a:r>
              <a:rPr lang="en-US" sz="2000" b="1" dirty="0" smtClean="0"/>
              <a:t>F</a:t>
            </a:r>
            <a:r>
              <a:rPr lang="en-US" sz="2000" b="1" baseline="-25000" dirty="0" smtClean="0"/>
              <a:t>g</a:t>
            </a:r>
            <a:r>
              <a:rPr lang="el-GR" sz="2000" b="1" dirty="0" smtClean="0"/>
              <a:t> (</a:t>
            </a:r>
            <a:r>
              <a:rPr lang="en-US" sz="2000" b="1" dirty="0" smtClean="0"/>
              <a:t>kp</a:t>
            </a:r>
            <a:r>
              <a:rPr lang="el-GR" sz="2000" b="1" dirty="0" smtClean="0"/>
              <a:t>)</a:t>
            </a:r>
            <a:endParaRPr lang="el-GR" sz="2000" dirty="0" smtClean="0"/>
          </a:p>
          <a:p>
            <a:r>
              <a:rPr lang="el-GR" sz="2000" dirty="0" smtClean="0"/>
              <a:t> </a:t>
            </a:r>
            <a:r>
              <a:rPr lang="en-US" sz="2000" dirty="0" smtClean="0"/>
              <a:t>F</a:t>
            </a:r>
            <a:r>
              <a:rPr lang="en-US" sz="2000" baseline="-25000" dirty="0" smtClean="0"/>
              <a:t>g</a:t>
            </a:r>
            <a:r>
              <a:rPr lang="en-US" sz="2000" dirty="0" smtClean="0"/>
              <a:t> </a:t>
            </a:r>
            <a:r>
              <a:rPr lang="el-GR" sz="2000" dirty="0" smtClean="0"/>
              <a:t>= ± </a:t>
            </a:r>
            <a:r>
              <a:rPr lang="en-US" sz="2000" dirty="0" smtClean="0"/>
              <a:t>W</a:t>
            </a:r>
            <a:r>
              <a:rPr lang="el-GR" sz="2000" dirty="0" smtClean="0"/>
              <a:t> · </a:t>
            </a:r>
            <a:r>
              <a:rPr lang="en-US" sz="2000" dirty="0" smtClean="0"/>
              <a:t>s</a:t>
            </a:r>
            <a:r>
              <a:rPr lang="el-GR" sz="2000" dirty="0" smtClean="0"/>
              <a:t> / 100 </a:t>
            </a:r>
          </a:p>
          <a:p>
            <a:r>
              <a:rPr lang="el-GR" sz="2000" dirty="0" smtClean="0"/>
              <a:t> 	(</a:t>
            </a:r>
            <a:r>
              <a:rPr lang="en-US" sz="2000" dirty="0" smtClean="0"/>
              <a:t>W</a:t>
            </a:r>
            <a:r>
              <a:rPr lang="el-GR" sz="2000" baseline="-25000" dirty="0" smtClean="0"/>
              <a:t>κ</a:t>
            </a:r>
            <a:r>
              <a:rPr lang="el-GR" sz="2000" dirty="0" smtClean="0"/>
              <a:t> · εφ(α) ~= </a:t>
            </a:r>
            <a:r>
              <a:rPr lang="en-US" sz="2000" dirty="0" smtClean="0"/>
              <a:t>W</a:t>
            </a:r>
            <a:r>
              <a:rPr lang="el-GR" sz="2000" baseline="-25000" dirty="0" smtClean="0"/>
              <a:t>κ</a:t>
            </a:r>
            <a:r>
              <a:rPr lang="el-GR" sz="2000" dirty="0" smtClean="0"/>
              <a:t> · ημ(α) για μικρές γωνίες α).</a:t>
            </a:r>
          </a:p>
          <a:p>
            <a:r>
              <a:rPr lang="el-GR" sz="2000" dirty="0" smtClean="0"/>
              <a:t>Όπου,</a:t>
            </a:r>
          </a:p>
          <a:p>
            <a:r>
              <a:rPr lang="el-GR" sz="2000" dirty="0" smtClean="0"/>
              <a:t> 	</a:t>
            </a:r>
            <a:r>
              <a:rPr lang="en-US" sz="2000" dirty="0" smtClean="0"/>
              <a:t>s</a:t>
            </a:r>
            <a:r>
              <a:rPr lang="el-GR" sz="2000" dirty="0" smtClean="0"/>
              <a:t> = % κλίση του εδάφους,  ή,  α = γωνία κλίσης του εδάφους</a:t>
            </a:r>
          </a:p>
          <a:p>
            <a:endParaRPr lang="el-GR" sz="2000" dirty="0" smtClean="0"/>
          </a:p>
          <a:p>
            <a:r>
              <a:rPr lang="el-GR" sz="2000" dirty="0" smtClean="0"/>
              <a:t>Όταν η κλίση είναι αρνητική τότε η </a:t>
            </a:r>
            <a:r>
              <a:rPr lang="en-US" sz="2000" dirty="0" smtClean="0"/>
              <a:t>F</a:t>
            </a:r>
            <a:r>
              <a:rPr lang="en-US" sz="2000" baseline="-25000" dirty="0" smtClean="0"/>
              <a:t>g</a:t>
            </a:r>
            <a:r>
              <a:rPr lang="en-US" sz="2000" dirty="0" smtClean="0"/>
              <a:t> </a:t>
            </a:r>
            <a:r>
              <a:rPr lang="el-GR" sz="2000" dirty="0" smtClean="0"/>
              <a:t>γίνεται αρνητική (δεν αντιστέκεται, συνεισφέρει στη μηχανή) και μειώνει την </a:t>
            </a:r>
            <a:r>
              <a:rPr lang="en-US" sz="2000" i="1" dirty="0" smtClean="0"/>
              <a:t>F</a:t>
            </a:r>
            <a:r>
              <a:rPr lang="en-US" sz="2000" i="1" baseline="-25000" dirty="0" smtClean="0"/>
              <a:t>R</a:t>
            </a:r>
            <a:endParaRPr lang="el-GR" sz="2000" i="1" baseline="-25000" dirty="0" smtClean="0"/>
          </a:p>
          <a:p>
            <a:endParaRPr lang="el-GR" sz="2000" dirty="0" smtClean="0"/>
          </a:p>
          <a:p>
            <a:r>
              <a:rPr lang="el-GR" sz="2000" i="1" dirty="0" smtClean="0"/>
              <a:t>(Αν όμως προκύψει </a:t>
            </a:r>
            <a:r>
              <a:rPr lang="en-US" sz="2000" i="1" dirty="0" smtClean="0"/>
              <a:t>F</a:t>
            </a:r>
            <a:r>
              <a:rPr lang="en-US" sz="2000" i="1" baseline="-25000" dirty="0" smtClean="0"/>
              <a:t>R</a:t>
            </a:r>
            <a:r>
              <a:rPr lang="el-GR" sz="2000" i="1" dirty="0" smtClean="0"/>
              <a:t> &lt; 0 τότε θέτουμε </a:t>
            </a:r>
            <a:r>
              <a:rPr lang="en-US" sz="2000" dirty="0" smtClean="0"/>
              <a:t>F</a:t>
            </a:r>
            <a:r>
              <a:rPr lang="en-US" sz="2000" baseline="-25000" dirty="0" smtClean="0"/>
              <a:t>g</a:t>
            </a:r>
            <a:r>
              <a:rPr lang="el-GR" sz="2000" i="1" dirty="0" smtClean="0"/>
              <a:t> = </a:t>
            </a:r>
            <a:r>
              <a:rPr lang="el-GR" sz="2000" dirty="0" smtClean="0"/>
              <a:t>0</a:t>
            </a:r>
            <a:r>
              <a:rPr lang="el-GR" sz="2000" i="1" dirty="0" smtClean="0"/>
              <a:t> και επαναϋπολογίζουμε το </a:t>
            </a:r>
            <a:r>
              <a:rPr lang="en-US" sz="2000" i="1" dirty="0" smtClean="0"/>
              <a:t>F</a:t>
            </a:r>
            <a:r>
              <a:rPr lang="en-US" sz="2000" i="1" baseline="-25000" dirty="0" smtClean="0"/>
              <a:t>R</a:t>
            </a:r>
            <a:r>
              <a:rPr lang="el-GR" sz="2000" i="1" dirty="0" smtClean="0"/>
              <a:t> , διαφορετικά θα προκύψουν λάθος αποτελέσματα). </a:t>
            </a:r>
            <a:endParaRPr 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93424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ΜΤΕ – Παραγωγικότητα Προωθητών (Π/Θ)</a:t>
            </a:r>
            <a:br>
              <a:rPr lang="el-GR" dirty="0" smtClean="0"/>
            </a:br>
            <a:r>
              <a:rPr lang="el-GR" dirty="0" smtClean="0"/>
              <a:t>Χρονική Διάρκεια Εκσκαφής (δ</a:t>
            </a:r>
            <a:r>
              <a:rPr lang="el-GR" baseline="-25000" dirty="0" smtClean="0"/>
              <a:t>φ</a:t>
            </a:r>
            <a:r>
              <a:rPr lang="el-GR" dirty="0" smtClean="0"/>
              <a:t>) - (αντ</a:t>
            </a:r>
            <a:r>
              <a:rPr lang="en-US" dirty="0" smtClean="0"/>
              <a:t>. </a:t>
            </a:r>
            <a:r>
              <a:rPr lang="el-GR" dirty="0" smtClean="0"/>
              <a:t>εκσκαφής)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3508" y="1340768"/>
            <a:ext cx="6408712" cy="2664296"/>
          </a:xfrm>
        </p:spPr>
        <p:txBody>
          <a:bodyPr>
            <a:noAutofit/>
          </a:bodyPr>
          <a:lstStyle/>
          <a:p>
            <a:r>
              <a:rPr lang="el-GR" sz="2000" b="1" dirty="0" smtClean="0"/>
              <a:t>Β1.2.2.3) Υπολογισμός αντίστασης εκσκαφής </a:t>
            </a:r>
            <a:r>
              <a:rPr lang="en-US" sz="2000" b="1" dirty="0" smtClean="0"/>
              <a:t>F</a:t>
            </a:r>
            <a:r>
              <a:rPr lang="el-GR" sz="2000" b="1" baseline="-25000" dirty="0" smtClean="0"/>
              <a:t>εκσκ</a:t>
            </a:r>
            <a:r>
              <a:rPr lang="el-GR" sz="2000" b="1" dirty="0" smtClean="0"/>
              <a:t> (</a:t>
            </a:r>
            <a:r>
              <a:rPr lang="en-US" sz="2000" b="1" dirty="0" smtClean="0"/>
              <a:t>kp</a:t>
            </a:r>
            <a:r>
              <a:rPr lang="el-GR" sz="2000" b="1" dirty="0" smtClean="0"/>
              <a:t>)</a:t>
            </a:r>
            <a:endParaRPr lang="el-GR" sz="2000" dirty="0" smtClean="0"/>
          </a:p>
          <a:p>
            <a:r>
              <a:rPr lang="el-GR" sz="2000" dirty="0" smtClean="0"/>
              <a:t> </a:t>
            </a:r>
            <a:r>
              <a:rPr lang="en-US" sz="2000" dirty="0" smtClean="0"/>
              <a:t>F</a:t>
            </a:r>
            <a:r>
              <a:rPr lang="el-GR" sz="2000" baseline="-25000" dirty="0" smtClean="0"/>
              <a:t>εκσκ</a:t>
            </a:r>
            <a:r>
              <a:rPr lang="el-GR" sz="2000" dirty="0" smtClean="0"/>
              <a:t> = </a:t>
            </a:r>
            <a:r>
              <a:rPr lang="en-US" sz="2000" dirty="0" smtClean="0"/>
              <a:t>b</a:t>
            </a:r>
            <a:r>
              <a:rPr lang="el-GR" sz="2000" dirty="0" smtClean="0"/>
              <a:t> · </a:t>
            </a:r>
            <a:r>
              <a:rPr lang="en-US" sz="2000" dirty="0" smtClean="0"/>
              <a:t>f</a:t>
            </a:r>
            <a:r>
              <a:rPr lang="en-US" sz="2000" baseline="-25000" dirty="0" smtClean="0"/>
              <a:t>s</a:t>
            </a:r>
            <a:r>
              <a:rPr lang="el-GR" sz="2000" dirty="0" smtClean="0"/>
              <a:t> · </a:t>
            </a:r>
            <a:r>
              <a:rPr lang="en-US" sz="2000" dirty="0" smtClean="0"/>
              <a:t>k</a:t>
            </a:r>
            <a:r>
              <a:rPr lang="en-US" sz="2000" baseline="-25000" dirty="0" smtClean="0"/>
              <a:t>s</a:t>
            </a:r>
            <a:r>
              <a:rPr lang="el-GR" sz="2000" dirty="0" smtClean="0"/>
              <a:t> </a:t>
            </a:r>
          </a:p>
          <a:p>
            <a:pPr lvl="1"/>
            <a:r>
              <a:rPr lang="en-US" sz="1400" dirty="0" smtClean="0"/>
              <a:t>b</a:t>
            </a:r>
            <a:r>
              <a:rPr lang="el-GR" sz="1400" dirty="0" smtClean="0"/>
              <a:t> = πλάτος κοπτήρα (</a:t>
            </a:r>
            <a:r>
              <a:rPr lang="en-US" sz="1400" dirty="0" smtClean="0"/>
              <a:t>m</a:t>
            </a:r>
            <a:r>
              <a:rPr lang="el-GR" sz="1400" dirty="0" smtClean="0"/>
              <a:t>) </a:t>
            </a:r>
          </a:p>
          <a:p>
            <a:pPr lvl="1"/>
            <a:r>
              <a:rPr lang="en-US" sz="1400" dirty="0" smtClean="0"/>
              <a:t>k</a:t>
            </a:r>
            <a:r>
              <a:rPr lang="en-US" sz="1400" baseline="-25000" dirty="0" smtClean="0"/>
              <a:t>s</a:t>
            </a:r>
            <a:r>
              <a:rPr lang="en-US" sz="1400" dirty="0" smtClean="0"/>
              <a:t> </a:t>
            </a:r>
            <a:r>
              <a:rPr lang="el-GR" sz="1400" dirty="0" smtClean="0"/>
              <a:t>= συντελεστής χαλάρωσης εδάφους (Πίνακας 9)</a:t>
            </a:r>
          </a:p>
          <a:p>
            <a:pPr lvl="1"/>
            <a:r>
              <a:rPr lang="en-US" sz="1400" dirty="0" smtClean="0"/>
              <a:t>f</a:t>
            </a:r>
            <a:r>
              <a:rPr lang="en-US" sz="1400" baseline="-25000" dirty="0" smtClean="0"/>
              <a:t>s</a:t>
            </a:r>
            <a:r>
              <a:rPr lang="el-GR" sz="1400" dirty="0" smtClean="0"/>
              <a:t> = συντελεστής βάθους, </a:t>
            </a:r>
            <a:br>
              <a:rPr lang="el-GR" sz="1400" dirty="0" smtClean="0"/>
            </a:br>
            <a:r>
              <a:rPr lang="el-GR" sz="1400" dirty="0" smtClean="0"/>
              <a:t>συνάρτηση του βάθους κοπής </a:t>
            </a:r>
            <a:r>
              <a:rPr lang="en-US" sz="1400" dirty="0" smtClean="0"/>
              <a:t>t</a:t>
            </a:r>
            <a:r>
              <a:rPr lang="el-GR" sz="1400" dirty="0" smtClean="0"/>
              <a:t> (</a:t>
            </a:r>
            <a:r>
              <a:rPr lang="en-US" sz="1400" dirty="0" smtClean="0"/>
              <a:t>cm</a:t>
            </a:r>
            <a:r>
              <a:rPr lang="el-GR" sz="1400" dirty="0" smtClean="0"/>
              <a:t>) (Διάγραμμα</a:t>
            </a:r>
            <a:r>
              <a:rPr lang="el-GR" sz="1400" dirty="0" smtClean="0"/>
              <a:t>)</a:t>
            </a:r>
            <a:endParaRPr lang="el-GR" sz="2000" dirty="0" smtClean="0"/>
          </a:p>
          <a:p>
            <a:endParaRPr lang="el-GR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204864"/>
            <a:ext cx="3240360" cy="361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666643"/>
            <a:ext cx="4608512" cy="2930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5949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ΜΤΕ – Παραγωγικότητα Προωθητών (Π/Θ)</a:t>
            </a:r>
            <a:br>
              <a:rPr lang="el-GR" dirty="0" smtClean="0"/>
            </a:br>
            <a:r>
              <a:rPr lang="el-GR" dirty="0" smtClean="0"/>
              <a:t>Χρονική Διάρκεια Μεταφοράς</a:t>
            </a:r>
            <a:r>
              <a:rPr lang="en-US" dirty="0" smtClean="0"/>
              <a:t>, </a:t>
            </a:r>
            <a:r>
              <a:rPr lang="el-GR" dirty="0" smtClean="0"/>
              <a:t>Επιστροφής</a:t>
            </a:r>
            <a:r>
              <a:rPr lang="en-US" dirty="0" smtClean="0"/>
              <a:t>, </a:t>
            </a:r>
            <a:r>
              <a:rPr lang="el-GR" dirty="0" smtClean="0"/>
              <a:t>κλπ.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Autofit/>
          </a:bodyPr>
          <a:lstStyle/>
          <a:p>
            <a:r>
              <a:rPr lang="el-GR" sz="2000" b="1" dirty="0" smtClean="0"/>
              <a:t>Β2) Υπολογισμός του χρόνου μεταφοράς δ</a:t>
            </a:r>
            <a:r>
              <a:rPr lang="el-GR" sz="2000" b="1" baseline="-25000" dirty="0" smtClean="0"/>
              <a:t>μ</a:t>
            </a:r>
            <a:r>
              <a:rPr lang="el-GR" sz="2000" b="1" dirty="0" smtClean="0"/>
              <a:t> (</a:t>
            </a:r>
            <a:r>
              <a:rPr lang="en-US" sz="2000" b="1" dirty="0" smtClean="0"/>
              <a:t>sec</a:t>
            </a:r>
            <a:r>
              <a:rPr lang="el-GR" sz="2000" b="1" dirty="0" smtClean="0"/>
              <a:t>)</a:t>
            </a:r>
            <a:endParaRPr lang="el-GR" sz="2000" dirty="0" smtClean="0"/>
          </a:p>
          <a:p>
            <a:r>
              <a:rPr lang="el-GR" sz="2000" dirty="0" smtClean="0"/>
              <a:t>δ</a:t>
            </a:r>
            <a:r>
              <a:rPr lang="el-GR" sz="2000" baseline="-25000" dirty="0" smtClean="0"/>
              <a:t>μ</a:t>
            </a:r>
            <a:r>
              <a:rPr lang="el-GR" sz="2000" dirty="0" smtClean="0"/>
              <a:t> = </a:t>
            </a:r>
            <a:r>
              <a:rPr lang="en-US" sz="2000" dirty="0" smtClean="0"/>
              <a:t>L</a:t>
            </a:r>
            <a:r>
              <a:rPr lang="el-GR" sz="2000" baseline="-25000" dirty="0" smtClean="0"/>
              <a:t>μ</a:t>
            </a:r>
            <a:r>
              <a:rPr lang="el-GR" sz="2000" dirty="0" smtClean="0"/>
              <a:t> / υ</a:t>
            </a:r>
            <a:r>
              <a:rPr lang="el-GR" sz="2000" baseline="-25000" dirty="0" smtClean="0"/>
              <a:t>μ</a:t>
            </a:r>
            <a:r>
              <a:rPr lang="el-GR" sz="2000" dirty="0" smtClean="0"/>
              <a:t> </a:t>
            </a:r>
          </a:p>
          <a:p>
            <a:r>
              <a:rPr lang="el-GR" sz="2000" dirty="0" smtClean="0"/>
              <a:t>Ίδιοι υπολογισμοί με δ</a:t>
            </a:r>
            <a:r>
              <a:rPr lang="el-GR" sz="2000" baseline="-25000" dirty="0" smtClean="0"/>
              <a:t>φ</a:t>
            </a:r>
            <a:r>
              <a:rPr lang="el-GR" sz="2000" dirty="0" smtClean="0"/>
              <a:t> αλλά, χωρίς την αντίσταση εκσκαφής</a:t>
            </a:r>
            <a:r>
              <a:rPr lang="en-US" sz="2000" dirty="0" smtClean="0"/>
              <a:t> (F</a:t>
            </a:r>
            <a:r>
              <a:rPr lang="el-GR" sz="2000" baseline="-25000" dirty="0" smtClean="0"/>
              <a:t>εκσκ</a:t>
            </a:r>
            <a:r>
              <a:rPr lang="el-GR" sz="2000" dirty="0" smtClean="0"/>
              <a:t> = </a:t>
            </a:r>
            <a:r>
              <a:rPr lang="en-US" sz="2000" dirty="0" smtClean="0"/>
              <a:t>0)</a:t>
            </a:r>
            <a:r>
              <a:rPr lang="el-GR" sz="2000" dirty="0" smtClean="0"/>
              <a:t> και με πλήρες φορτίο στον υποδοχέα (</a:t>
            </a:r>
            <a:r>
              <a:rPr lang="en-US" sz="2000" dirty="0" smtClean="0"/>
              <a:t>W</a:t>
            </a:r>
            <a:r>
              <a:rPr lang="el-GR" sz="2000" dirty="0" smtClean="0"/>
              <a:t> μέγιστο).</a:t>
            </a:r>
          </a:p>
          <a:p>
            <a:r>
              <a:rPr lang="el-GR" sz="2000" b="1" dirty="0" smtClean="0"/>
              <a:t>Β3) Υπολογισμός του χρόνου επιστροφής δ</a:t>
            </a:r>
            <a:r>
              <a:rPr lang="el-GR" sz="2000" b="1" baseline="-25000" dirty="0" smtClean="0"/>
              <a:t>ε</a:t>
            </a:r>
            <a:r>
              <a:rPr lang="el-GR" sz="2000" b="1" dirty="0" smtClean="0"/>
              <a:t> (</a:t>
            </a:r>
            <a:r>
              <a:rPr lang="en-US" sz="2000" b="1" dirty="0" smtClean="0"/>
              <a:t>sec</a:t>
            </a:r>
            <a:r>
              <a:rPr lang="el-GR" sz="2000" b="1" dirty="0" smtClean="0"/>
              <a:t>)</a:t>
            </a:r>
            <a:endParaRPr lang="el-GR" sz="2000" dirty="0" smtClean="0"/>
          </a:p>
          <a:p>
            <a:r>
              <a:rPr lang="el-GR" sz="2000" dirty="0" smtClean="0"/>
              <a:t>δ</a:t>
            </a:r>
            <a:r>
              <a:rPr lang="el-GR" sz="2000" baseline="-25000" dirty="0" smtClean="0"/>
              <a:t>ε</a:t>
            </a:r>
            <a:r>
              <a:rPr lang="el-GR" sz="2000" dirty="0" smtClean="0"/>
              <a:t> = </a:t>
            </a:r>
            <a:r>
              <a:rPr lang="en-US" sz="2000" dirty="0" smtClean="0"/>
              <a:t>L</a:t>
            </a:r>
            <a:r>
              <a:rPr lang="el-GR" sz="2000" baseline="-25000" dirty="0" smtClean="0"/>
              <a:t>ε</a:t>
            </a:r>
            <a:r>
              <a:rPr lang="el-GR" sz="2000" dirty="0" smtClean="0"/>
              <a:t> / υ</a:t>
            </a:r>
            <a:r>
              <a:rPr lang="el-GR" sz="2000" baseline="-25000" dirty="0" smtClean="0"/>
              <a:t>ε</a:t>
            </a:r>
            <a:r>
              <a:rPr lang="el-GR" sz="2000" dirty="0" smtClean="0"/>
              <a:t> </a:t>
            </a:r>
          </a:p>
          <a:p>
            <a:r>
              <a:rPr lang="el-GR" sz="2000" dirty="0" smtClean="0"/>
              <a:t>Ίδιοι υπολογισμοί με δ</a:t>
            </a:r>
            <a:r>
              <a:rPr lang="el-GR" sz="2000" baseline="-25000" dirty="0" smtClean="0"/>
              <a:t>φ</a:t>
            </a:r>
            <a:r>
              <a:rPr lang="el-GR" sz="2000" dirty="0" smtClean="0"/>
              <a:t> αλλά, χωρίς την αντίσταση εκσκαφής</a:t>
            </a:r>
            <a:r>
              <a:rPr lang="en-US" sz="2000" dirty="0" smtClean="0"/>
              <a:t> (F</a:t>
            </a:r>
            <a:r>
              <a:rPr lang="el-GR" sz="2000" baseline="-25000" dirty="0" smtClean="0"/>
              <a:t>εκσκ</a:t>
            </a:r>
            <a:r>
              <a:rPr lang="el-GR" sz="2000" dirty="0" smtClean="0"/>
              <a:t> = </a:t>
            </a:r>
            <a:r>
              <a:rPr lang="en-US" sz="2000" dirty="0" smtClean="0"/>
              <a:t>0)</a:t>
            </a:r>
            <a:r>
              <a:rPr lang="el-GR" sz="2000" dirty="0" smtClean="0"/>
              <a:t>, χωρίς φορτίο στον υποδοχέα (</a:t>
            </a:r>
            <a:r>
              <a:rPr lang="en-US" sz="2000" dirty="0" smtClean="0"/>
              <a:t>W</a:t>
            </a:r>
            <a:r>
              <a:rPr lang="el-GR" sz="2000" dirty="0" smtClean="0"/>
              <a:t> οχήματος μόνο)</a:t>
            </a:r>
            <a:r>
              <a:rPr lang="en-US" sz="2000" dirty="0" smtClean="0"/>
              <a:t> </a:t>
            </a:r>
            <a:r>
              <a:rPr lang="el-GR" sz="2000" dirty="0" smtClean="0"/>
              <a:t>και με αντίθετη κλίση </a:t>
            </a:r>
            <a:r>
              <a:rPr lang="en-US" sz="2000" dirty="0" smtClean="0"/>
              <a:t>s.</a:t>
            </a:r>
          </a:p>
          <a:p>
            <a:r>
              <a:rPr lang="el-GR" sz="2000" b="1" dirty="0" smtClean="0"/>
              <a:t>Β4) Υπολογισμός του σταθερού χρόνου δ</a:t>
            </a:r>
            <a:r>
              <a:rPr lang="el-GR" sz="2000" b="1" baseline="-25000" dirty="0" smtClean="0"/>
              <a:t>σ</a:t>
            </a:r>
            <a:r>
              <a:rPr lang="el-GR" sz="2000" b="1" dirty="0" smtClean="0"/>
              <a:t> (</a:t>
            </a:r>
            <a:r>
              <a:rPr lang="en-US" sz="2000" b="1" dirty="0" smtClean="0"/>
              <a:t>sec</a:t>
            </a:r>
            <a:r>
              <a:rPr lang="el-GR" sz="2000" b="1" dirty="0" smtClean="0"/>
              <a:t>)</a:t>
            </a:r>
          </a:p>
          <a:p>
            <a:pPr lvl="1"/>
            <a:r>
              <a:rPr lang="en-US" sz="1700" i="1" dirty="0" smtClean="0"/>
              <a:t>(</a:t>
            </a:r>
            <a:r>
              <a:rPr lang="el-GR" sz="1700" i="1" dirty="0" smtClean="0"/>
              <a:t>Ενδεικτικές τιμές του χρόνου δ</a:t>
            </a:r>
            <a:r>
              <a:rPr lang="el-GR" sz="1700" i="1" baseline="-25000" dirty="0" smtClean="0"/>
              <a:t>σ</a:t>
            </a:r>
            <a:r>
              <a:rPr lang="el-GR" sz="1700" i="1" dirty="0" smtClean="0"/>
              <a:t> : Πίνακας 7</a:t>
            </a:r>
            <a:r>
              <a:rPr lang="en-US" sz="1700" i="1" dirty="0" smtClean="0"/>
              <a:t>)</a:t>
            </a:r>
            <a:endParaRPr 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87302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Βασίλειος Μούσας 2014. Βασίλειος Μούσας. «Διαχείριση έργων και εργοταξίων . Ενότητα </a:t>
            </a:r>
            <a:r>
              <a:rPr lang="en-US" sz="2000" dirty="0" smtClean="0"/>
              <a:t>8</a:t>
            </a:r>
            <a:r>
              <a:rPr lang="el-GR" sz="2000" dirty="0" smtClean="0"/>
              <a:t>α: </a:t>
            </a:r>
            <a:r>
              <a:rPr lang="el-GR" sz="2000" dirty="0"/>
              <a:t>Μηχανήματα τεχνικών έργων (ΜΤΕ) </a:t>
            </a:r>
            <a:r>
              <a:rPr lang="el-GR" sz="2000" dirty="0" smtClean="0"/>
              <a:t>– Ανάλυση Ι</a:t>
            </a:r>
            <a:r>
              <a:rPr lang="en-US" sz="2000" dirty="0" smtClean="0"/>
              <a:t>I</a:t>
            </a:r>
            <a:r>
              <a:rPr lang="el-GR" sz="2000" dirty="0" smtClean="0"/>
              <a:t>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206729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ΜΤΕ – Υπολογισμός Παραγωγικότητας Μ.Τ.Ε.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000" b="1" dirty="0" smtClean="0"/>
              <a:t>Πραγματική Παραγωγικότητα (</a:t>
            </a:r>
            <a:r>
              <a:rPr lang="en-US" sz="2000" b="1" dirty="0" smtClean="0"/>
              <a:t>m</a:t>
            </a:r>
            <a:r>
              <a:rPr lang="el-GR" sz="2000" b="1" baseline="30000" dirty="0" smtClean="0"/>
              <a:t>3</a:t>
            </a:r>
            <a:r>
              <a:rPr lang="el-GR" sz="2000" b="1" dirty="0" smtClean="0"/>
              <a:t>/</a:t>
            </a:r>
            <a:r>
              <a:rPr lang="en-US" sz="2000" b="1" dirty="0" smtClean="0"/>
              <a:t>hr</a:t>
            </a:r>
            <a:r>
              <a:rPr lang="el-GR" sz="2000" b="1" dirty="0" smtClean="0"/>
              <a:t>)</a:t>
            </a:r>
            <a:endParaRPr lang="el-GR" sz="2000" dirty="0" smtClean="0"/>
          </a:p>
          <a:p>
            <a:r>
              <a:rPr lang="el-GR" sz="2000" dirty="0" smtClean="0"/>
              <a:t>Π = [ (</a:t>
            </a:r>
            <a:r>
              <a:rPr lang="el-GR" sz="2000" b="1" dirty="0" smtClean="0"/>
              <a:t>Όγκος Υλικού στον Υποδοχέα</a:t>
            </a:r>
            <a:r>
              <a:rPr lang="el-GR" sz="2000" dirty="0" smtClean="0"/>
              <a:t>) / (</a:t>
            </a:r>
            <a:r>
              <a:rPr lang="el-GR" sz="2000" b="1" dirty="0" smtClean="0"/>
              <a:t>Χρονική Διάρκεια Κύκλου</a:t>
            </a:r>
            <a:r>
              <a:rPr lang="el-GR" sz="2000" dirty="0" smtClean="0"/>
              <a:t>) ]· </a:t>
            </a:r>
            <a:r>
              <a:rPr lang="en-US" sz="2000" dirty="0" smtClean="0"/>
              <a:t>n</a:t>
            </a:r>
            <a:r>
              <a:rPr lang="el-GR" sz="2000" baseline="-25000" dirty="0" smtClean="0"/>
              <a:t>ε</a:t>
            </a:r>
          </a:p>
          <a:p>
            <a:r>
              <a:rPr lang="el-GR" sz="2000" dirty="0" smtClean="0"/>
              <a:t>όπου </a:t>
            </a:r>
            <a:r>
              <a:rPr lang="en-US" sz="2000" dirty="0" smtClean="0"/>
              <a:t>n</a:t>
            </a:r>
            <a:r>
              <a:rPr lang="el-GR" sz="2000" baseline="-25000" dirty="0" smtClean="0"/>
              <a:t>ε</a:t>
            </a:r>
            <a:r>
              <a:rPr lang="el-GR" sz="2000" dirty="0" smtClean="0"/>
              <a:t> = συντελεστής εκμεταλλεύσεως ή εργοταξίου</a:t>
            </a:r>
          </a:p>
          <a:p>
            <a:r>
              <a:rPr lang="el-GR" sz="2000" dirty="0" smtClean="0"/>
              <a:t>Π = (</a:t>
            </a:r>
            <a:r>
              <a:rPr lang="en-US" sz="2000" dirty="0" smtClean="0"/>
              <a:t>V</a:t>
            </a:r>
            <a:r>
              <a:rPr lang="en-US" sz="2000" baseline="-25000" dirty="0" smtClean="0"/>
              <a:t>v</a:t>
            </a:r>
            <a:r>
              <a:rPr lang="el-GR" sz="2000" dirty="0" smtClean="0"/>
              <a:t> · </a:t>
            </a:r>
            <a:r>
              <a:rPr lang="en-US" sz="2000" dirty="0" smtClean="0"/>
              <a:t>f</a:t>
            </a:r>
            <a:r>
              <a:rPr lang="el-GR" sz="2000" baseline="-25000" dirty="0" smtClean="0"/>
              <a:t>π</a:t>
            </a:r>
            <a:r>
              <a:rPr lang="el-GR" sz="2000" dirty="0" smtClean="0"/>
              <a:t> · </a:t>
            </a:r>
            <a:r>
              <a:rPr lang="en-US" sz="2000" dirty="0" smtClean="0"/>
              <a:t>f</a:t>
            </a:r>
            <a:r>
              <a:rPr lang="el-GR" sz="2000" baseline="-25000" dirty="0" smtClean="0"/>
              <a:t>φ</a:t>
            </a:r>
            <a:r>
              <a:rPr lang="el-GR" sz="2000" dirty="0" smtClean="0"/>
              <a:t> / Δ) · </a:t>
            </a:r>
            <a:r>
              <a:rPr lang="en-US" sz="2000" dirty="0" smtClean="0"/>
              <a:t>n</a:t>
            </a:r>
            <a:r>
              <a:rPr lang="el-GR" sz="2000" baseline="-25000" dirty="0" smtClean="0"/>
              <a:t>ε </a:t>
            </a:r>
            <a:r>
              <a:rPr lang="el-GR" sz="2000" dirty="0" smtClean="0"/>
              <a:t>,   ή,    </a:t>
            </a:r>
            <a:endParaRPr lang="en-US" sz="2000" dirty="0" smtClean="0"/>
          </a:p>
          <a:p>
            <a:r>
              <a:rPr lang="el-GR" sz="2000" dirty="0" smtClean="0"/>
              <a:t>Π = (</a:t>
            </a:r>
            <a:r>
              <a:rPr lang="en-US" sz="2000" dirty="0" smtClean="0"/>
              <a:t>V</a:t>
            </a:r>
            <a:r>
              <a:rPr lang="en-US" sz="2000" baseline="-25000" dirty="0" smtClean="0"/>
              <a:t>v</a:t>
            </a:r>
            <a:r>
              <a:rPr lang="el-GR" sz="2000" dirty="0" smtClean="0"/>
              <a:t> · </a:t>
            </a:r>
            <a:r>
              <a:rPr lang="en-US" sz="2000" dirty="0" smtClean="0"/>
              <a:t>f</a:t>
            </a:r>
            <a:r>
              <a:rPr lang="el-GR" sz="2000" baseline="-25000" dirty="0" smtClean="0"/>
              <a:t>π</a:t>
            </a:r>
            <a:r>
              <a:rPr lang="el-GR" sz="2000" dirty="0" smtClean="0"/>
              <a:t> · </a:t>
            </a:r>
            <a:r>
              <a:rPr lang="en-US" sz="2000" dirty="0" smtClean="0"/>
              <a:t>f</a:t>
            </a:r>
            <a:r>
              <a:rPr lang="el-GR" sz="2000" baseline="-25000" dirty="0" smtClean="0"/>
              <a:t>φ</a:t>
            </a:r>
            <a:r>
              <a:rPr lang="el-GR" sz="2000" dirty="0" smtClean="0"/>
              <a:t>) · </a:t>
            </a:r>
            <a:r>
              <a:rPr lang="en-US" sz="2000" dirty="0" smtClean="0"/>
              <a:t>n</a:t>
            </a:r>
            <a:r>
              <a:rPr lang="el-GR" sz="2000" baseline="-25000" dirty="0" smtClean="0"/>
              <a:t>ε</a:t>
            </a:r>
            <a:r>
              <a:rPr lang="el-GR" sz="2000" dirty="0" smtClean="0"/>
              <a:t>  /  (δ</a:t>
            </a:r>
            <a:r>
              <a:rPr lang="el-GR" sz="2000" baseline="-25000" dirty="0" smtClean="0"/>
              <a:t>φ</a:t>
            </a:r>
            <a:r>
              <a:rPr lang="el-GR" sz="2000" dirty="0" smtClean="0"/>
              <a:t>+δ</a:t>
            </a:r>
            <a:r>
              <a:rPr lang="el-GR" sz="2000" baseline="-25000" dirty="0" smtClean="0"/>
              <a:t>μ</a:t>
            </a:r>
            <a:r>
              <a:rPr lang="el-GR" sz="2000" dirty="0" smtClean="0"/>
              <a:t>+δ</a:t>
            </a:r>
            <a:r>
              <a:rPr lang="el-GR" sz="2000" baseline="-25000" dirty="0" smtClean="0"/>
              <a:t>α</a:t>
            </a:r>
            <a:r>
              <a:rPr lang="el-GR" sz="2000" dirty="0" smtClean="0"/>
              <a:t>+δ</a:t>
            </a:r>
            <a:r>
              <a:rPr lang="el-GR" sz="2000" baseline="-25000" dirty="0" smtClean="0"/>
              <a:t>ε</a:t>
            </a:r>
            <a:r>
              <a:rPr lang="el-GR" sz="2000" dirty="0" smtClean="0"/>
              <a:t>+δ</a:t>
            </a:r>
            <a:r>
              <a:rPr lang="el-GR" sz="2000" baseline="-25000" dirty="0" smtClean="0"/>
              <a:t>σ</a:t>
            </a:r>
            <a:r>
              <a:rPr lang="el-GR" sz="2000" dirty="0" smtClean="0"/>
              <a:t>)</a:t>
            </a:r>
          </a:p>
          <a:p>
            <a:pPr>
              <a:buNone/>
            </a:pPr>
            <a:r>
              <a:rPr lang="el-GR" sz="2000" dirty="0" smtClean="0"/>
              <a:t>Ο υπολογισμός γίνεται σε δύο βήματα (αριθμητής, παρονομαστής):</a:t>
            </a:r>
          </a:p>
          <a:p>
            <a:r>
              <a:rPr lang="el-GR" sz="2000" b="1" dirty="0" smtClean="0"/>
              <a:t>Βήμα Α: </a:t>
            </a:r>
            <a:r>
              <a:rPr lang="el-GR" sz="2000" dirty="0" smtClean="0"/>
              <a:t>Υπολογίζουμε </a:t>
            </a:r>
            <a:r>
              <a:rPr lang="el-GR" sz="2000" b="1" dirty="0" smtClean="0"/>
              <a:t>τον όγκο </a:t>
            </a:r>
            <a:r>
              <a:rPr lang="el-GR" sz="2000" dirty="0" smtClean="0"/>
              <a:t>του υλικού στον υποδοχέα. Δηλαδή πόσο υλικό μεταφέρει το ΜΤΕ σε κάθε κύκλο.</a:t>
            </a:r>
          </a:p>
          <a:p>
            <a:r>
              <a:rPr lang="el-GR" sz="2000" b="1" dirty="0" smtClean="0"/>
              <a:t>Βήμα Β: </a:t>
            </a:r>
            <a:r>
              <a:rPr lang="el-GR" sz="2000" dirty="0" smtClean="0"/>
              <a:t>Υπολογίζουμε τον </a:t>
            </a:r>
            <a:r>
              <a:rPr lang="el-GR" sz="2000" b="1" dirty="0" smtClean="0"/>
              <a:t>χρόνο</a:t>
            </a:r>
            <a:r>
              <a:rPr lang="el-GR" sz="2000" dirty="0" smtClean="0"/>
              <a:t> Δ που απαιτείται για κάθε κύκλο. Δηλαδή όλους τους επί μέρους χρόνους δ (εξαρτώνται από το είδος του ΜΤΕ).</a:t>
            </a:r>
          </a:p>
        </p:txBody>
      </p:sp>
    </p:spTree>
    <p:extLst>
      <p:ext uri="{BB962C8B-B14F-4D97-AF65-F5344CB8AC3E}">
        <p14:creationId xmlns:p14="http://schemas.microsoft.com/office/powerpoint/2010/main" xmlns="" val="284810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ΜΤΕ – Παραγωγικότητα Μ.Τ.Ε. </a:t>
            </a:r>
            <a:br>
              <a:rPr lang="el-GR" dirty="0" smtClean="0"/>
            </a:br>
            <a:r>
              <a:rPr lang="el-GR" dirty="0" smtClean="0"/>
              <a:t>Βήμα Α) Όγκος Υλικού στον Υποδοχέα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1700" b="1" dirty="0"/>
              <a:t>Βήμα Α) Όγκος του υλικού στον Υποδοχέα (m3) – (αριθμητής)</a:t>
            </a:r>
          </a:p>
          <a:p>
            <a:r>
              <a:rPr lang="el-GR" sz="1700" dirty="0"/>
              <a:t>V = Vv · fπ · fφ ,    ή,    V = Vv · fπ / sχ , όπου:</a:t>
            </a:r>
          </a:p>
          <a:p>
            <a:r>
              <a:rPr lang="el-GR" sz="1700" dirty="0"/>
              <a:t> Vv = από τον κατασκευαστή του ΜΤΕ ή τη γεωμετρία του υποδοχέα (κάδου, κοπτήρα)</a:t>
            </a:r>
          </a:p>
          <a:p>
            <a:r>
              <a:rPr lang="el-GR" sz="1700" dirty="0"/>
              <a:t> f π = συντελεστής πλήρωσης (παράμετρος του υλικού) </a:t>
            </a:r>
          </a:p>
          <a:p>
            <a:r>
              <a:rPr lang="el-GR" sz="1700" dirty="0"/>
              <a:t> sχ = 1/fφ = συντελεστής χαλάρωσης (παράμετρος του υλικού) </a:t>
            </a:r>
          </a:p>
          <a:p>
            <a:r>
              <a:rPr lang="el-GR" sz="1700" dirty="0"/>
              <a:t> f π , fφ , sχ : δίνονται (ή από πίνακες όπως ο Πίνακας 6 με το γινόμενο fπ · fφ )</a:t>
            </a:r>
          </a:p>
          <a:p>
            <a:pPr marL="0" indent="0">
              <a:buNone/>
            </a:pPr>
            <a:r>
              <a:rPr lang="el-GR" sz="1700" dirty="0" smtClean="0"/>
              <a:t>ΣΗΜ</a:t>
            </a:r>
            <a:r>
              <a:rPr lang="el-GR" sz="1700" dirty="0"/>
              <a:t>.: Ο V είναι ο όγκος του φυσιολογικού</a:t>
            </a:r>
            <a:br>
              <a:rPr lang="el-GR" sz="1700" dirty="0"/>
            </a:br>
            <a:r>
              <a:rPr lang="el-GR" sz="1700" dirty="0"/>
              <a:t>υλικού στο έδαφος πριν την εκσκαφή. </a:t>
            </a:r>
            <a:br>
              <a:rPr lang="el-GR" sz="1700" dirty="0"/>
            </a:br>
            <a:r>
              <a:rPr lang="el-GR" sz="1700" dirty="0"/>
              <a:t>Αν δεν έχουν χρησιμοποιηθεί οι </a:t>
            </a:r>
            <a:br>
              <a:rPr lang="el-GR" sz="1700" dirty="0"/>
            </a:br>
            <a:r>
              <a:rPr lang="el-GR" sz="1700" dirty="0"/>
              <a:t>συντελεστές fφ ή sχ τότε, ο όγκος </a:t>
            </a:r>
            <a:br>
              <a:rPr lang="el-GR" sz="1700" dirty="0"/>
            </a:br>
            <a:r>
              <a:rPr lang="el-GR" sz="1700" dirty="0"/>
              <a:t>Vv · fπ = Vχ  είναι του χαλαρού υλικού </a:t>
            </a:r>
            <a:br>
              <a:rPr lang="el-GR" sz="1700" dirty="0"/>
            </a:br>
            <a:r>
              <a:rPr lang="el-GR" sz="1700" dirty="0"/>
              <a:t>όπως αυτό μεταφέρεται από τα ΜΤΕ και </a:t>
            </a:r>
            <a:br>
              <a:rPr lang="el-GR" sz="1700" dirty="0"/>
            </a:br>
            <a:r>
              <a:rPr lang="el-GR" sz="1700" dirty="0"/>
              <a:t>στον υπολογισμό του βάρους W πρέπει </a:t>
            </a:r>
            <a:br>
              <a:rPr lang="el-GR" sz="1700" dirty="0"/>
            </a:br>
            <a:r>
              <a:rPr lang="el-GR" sz="1700" dirty="0"/>
              <a:t>να χρησιμοποιηθεί και η αντίστοιχη </a:t>
            </a:r>
            <a:br>
              <a:rPr lang="el-GR" sz="1700" dirty="0"/>
            </a:br>
            <a:r>
              <a:rPr lang="el-GR" sz="1700" dirty="0"/>
              <a:t>πυκνότητα υλικού γχ αντί γ</a:t>
            </a:r>
            <a:r>
              <a:rPr lang="el-GR" sz="1700" dirty="0" smtClean="0"/>
              <a:t>.</a:t>
            </a:r>
            <a:endParaRPr lang="el-GR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6379" y="3933056"/>
            <a:ext cx="3712085" cy="281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8261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ΜΤΕ – Παραγωγικότητα Μηχανήματος</a:t>
            </a:r>
            <a:br>
              <a:rPr lang="el-GR" dirty="0" smtClean="0"/>
            </a:br>
            <a:r>
              <a:rPr lang="el-GR" dirty="0" smtClean="0"/>
              <a:t>Βήμα Β) Χρονική Διάρκεια κάθε Κύκλου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Βήμα Β) Υπολογισμός της χρονικής διάρκειας Δ (sec) – (παρονομαστής)</a:t>
            </a:r>
          </a:p>
          <a:p>
            <a:r>
              <a:rPr lang="el-GR" sz="2000" dirty="0"/>
              <a:t>Δ = Χρονική Διάρκεια κύκλου = δφ+δμ+δα+δε+δσ </a:t>
            </a:r>
          </a:p>
          <a:p>
            <a:pPr marL="0" indent="0">
              <a:buNone/>
            </a:pPr>
            <a:r>
              <a:rPr lang="el-GR" sz="2000" dirty="0" smtClean="0"/>
              <a:t>Ο </a:t>
            </a:r>
            <a:r>
              <a:rPr lang="el-GR" sz="2000" dirty="0"/>
              <a:t>υπολογισμός εξαρτάται από το κάθε ΜΤΕ και την εργασία που </a:t>
            </a:r>
            <a:r>
              <a:rPr lang="el-GR" sz="2000" dirty="0" smtClean="0"/>
              <a:t>εκτελεί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ΔΟΜΙΚΕΣ </a:t>
            </a:r>
            <a:r>
              <a:rPr lang="el-GR" sz="2000" dirty="0"/>
              <a:t>ΜΗΧΑΝΕΣ με διαφορετικούς κύκλους:</a:t>
            </a:r>
          </a:p>
          <a:p>
            <a:r>
              <a:rPr lang="el-GR" sz="2000" dirty="0"/>
              <a:t>Προωθητής (Π/Θ) – (με Δ = δφ + δμ + δε + δσ)</a:t>
            </a:r>
          </a:p>
          <a:p>
            <a:r>
              <a:rPr lang="el-GR" sz="2000" dirty="0"/>
              <a:t>Εκσκαφέας Γενικής Χρήσης (ΕΓΧ) – (με Δ = δφ + δμ + δα+ δε )</a:t>
            </a:r>
          </a:p>
          <a:p>
            <a:r>
              <a:rPr lang="el-GR" sz="2000" dirty="0"/>
              <a:t>Φορτωτής (Φ/Τ) – (με Δ = δφ + δμ + δα+ δε + δσ)</a:t>
            </a:r>
          </a:p>
          <a:p>
            <a:r>
              <a:rPr lang="el-GR" sz="2000" dirty="0"/>
              <a:t>Μεταφορικό Όχημα (Μ/Ο) – (με Δ = δφ + δμ + δα+ δε + δαναμ.)</a:t>
            </a:r>
          </a:p>
          <a:p>
            <a:pPr marL="0" indent="0">
              <a:buNone/>
            </a:pPr>
            <a:r>
              <a:rPr lang="el-GR" sz="2000" dirty="0" smtClean="0"/>
              <a:t>Στη </a:t>
            </a:r>
            <a:r>
              <a:rPr lang="el-GR" sz="2000" dirty="0"/>
              <a:t>συνέχεια, θα δούμε αναλυτικά τους υπολογισμούς </a:t>
            </a:r>
            <a:r>
              <a:rPr lang="el-GR" sz="2000" dirty="0" smtClean="0"/>
              <a:t>για </a:t>
            </a:r>
            <a:r>
              <a:rPr lang="el-GR" sz="2000" b="1" dirty="0" smtClean="0"/>
              <a:t>Προωθητές </a:t>
            </a:r>
            <a:r>
              <a:rPr lang="el-GR" sz="2000" b="1" dirty="0"/>
              <a:t>(Π/Θ)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94606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100" dirty="0" smtClean="0"/>
              <a:t>ΜΤΕ – Παραγωγικότητα Προωθητών (Π/Θ)</a:t>
            </a:r>
            <a:br>
              <a:rPr lang="el-GR" sz="3100" dirty="0" smtClean="0"/>
            </a:br>
            <a:r>
              <a:rPr lang="el-GR" sz="3100" dirty="0" smtClean="0"/>
              <a:t>Υπολογισμός διάρκειας κάθε Φάσης του Κύκλου</a:t>
            </a:r>
            <a:r>
              <a:rPr lang="en-US" sz="3100" dirty="0" smtClean="0"/>
              <a:t> </a:t>
            </a:r>
            <a:r>
              <a:rPr lang="en-US" sz="2800" b="0" dirty="0" smtClean="0"/>
              <a:t>1/2</a:t>
            </a:r>
            <a:endParaRPr lang="el-GR" sz="2800" b="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300" b="1" dirty="0"/>
              <a:t>Βήμα Β) Υπολογισμός της χρονικής διάρκειας Δ (sec ) για τον Π/Θ</a:t>
            </a:r>
          </a:p>
          <a:p>
            <a:r>
              <a:rPr lang="el-GR" sz="2300" dirty="0"/>
              <a:t>Δ = Χρονική Διάρκεια κύκλου = δφ+δμ+δε+δσ ,  (δα = 0 για Π/Θ)</a:t>
            </a:r>
          </a:p>
          <a:p>
            <a:r>
              <a:rPr lang="el-GR" sz="2300" dirty="0"/>
              <a:t>Οι 4 χρόνοι υπολογίζονται χωριστά ανά φάση και </a:t>
            </a:r>
            <a:r>
              <a:rPr lang="el-GR" sz="2300" dirty="0" smtClean="0"/>
              <a:t>αθροίζονται:</a:t>
            </a:r>
            <a:endParaRPr lang="en-US" sz="2300" dirty="0" smtClean="0"/>
          </a:p>
          <a:p>
            <a:pPr marL="800100" lvl="2" indent="-39688">
              <a:buNone/>
            </a:pPr>
            <a:r>
              <a:rPr lang="el-GR" sz="2200" dirty="0" smtClean="0"/>
              <a:t>Β1</a:t>
            </a:r>
            <a:r>
              <a:rPr lang="el-GR" sz="2200" dirty="0"/>
              <a:t>) Υπολογισμός του χρόνου </a:t>
            </a:r>
            <a:r>
              <a:rPr lang="el-GR" sz="2200" dirty="0" smtClean="0"/>
              <a:t>εκσκαφής/γεμίσματος</a:t>
            </a:r>
            <a:r>
              <a:rPr lang="en-US" sz="2200" dirty="0" smtClean="0"/>
              <a:t> </a:t>
            </a:r>
            <a:r>
              <a:rPr lang="el-GR" sz="2200" dirty="0" smtClean="0"/>
              <a:t>υποδοχέα </a:t>
            </a:r>
            <a:r>
              <a:rPr lang="el-GR" sz="2200" dirty="0"/>
              <a:t>δφ (</a:t>
            </a:r>
            <a:r>
              <a:rPr lang="el-GR" sz="2200" dirty="0" smtClean="0"/>
              <a:t>sec)</a:t>
            </a:r>
            <a:endParaRPr lang="en-US" sz="2200" dirty="0" smtClean="0"/>
          </a:p>
          <a:p>
            <a:pPr marL="800100" lvl="2" indent="-39688">
              <a:buNone/>
            </a:pPr>
            <a:r>
              <a:rPr lang="el-GR" sz="2200" dirty="0" smtClean="0"/>
              <a:t>Β2</a:t>
            </a:r>
            <a:r>
              <a:rPr lang="el-GR" sz="2200" dirty="0"/>
              <a:t>) Υπολογισμός του χρόνου μεταφοράς δμ (</a:t>
            </a:r>
            <a:r>
              <a:rPr lang="el-GR" sz="2200" dirty="0" smtClean="0"/>
              <a:t>sec)</a:t>
            </a:r>
            <a:endParaRPr lang="en-US" sz="2200" dirty="0" smtClean="0"/>
          </a:p>
          <a:p>
            <a:pPr marL="800100" lvl="2" indent="-39688">
              <a:buNone/>
            </a:pPr>
            <a:r>
              <a:rPr lang="el-GR" sz="2200" dirty="0" smtClean="0"/>
              <a:t>Β3</a:t>
            </a:r>
            <a:r>
              <a:rPr lang="el-GR" sz="2200" dirty="0"/>
              <a:t>) Υπολογισμός του χρόνου επιστροφής δε (</a:t>
            </a:r>
            <a:r>
              <a:rPr lang="el-GR" sz="2200" dirty="0" smtClean="0"/>
              <a:t>sec)</a:t>
            </a:r>
            <a:endParaRPr lang="en-US" sz="2200" dirty="0" smtClean="0"/>
          </a:p>
          <a:p>
            <a:pPr marL="800100" lvl="2" indent="-39688">
              <a:buNone/>
            </a:pPr>
            <a:r>
              <a:rPr lang="el-GR" sz="2200" dirty="0" smtClean="0"/>
              <a:t>Β4) Υπολογισμός του σταθερού χρόνου δσ (sec)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xmlns="" val="100841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100" dirty="0" smtClean="0"/>
              <a:t>ΜΤΕ – Παραγωγικότητα Προωθητών (Π/Θ)</a:t>
            </a:r>
            <a:br>
              <a:rPr lang="el-GR" sz="3100" dirty="0" smtClean="0"/>
            </a:br>
            <a:r>
              <a:rPr lang="el-GR" sz="3100" dirty="0" smtClean="0"/>
              <a:t>Υπολογισμός διάρκειας κάθε Φάσης του Κύκλου</a:t>
            </a:r>
            <a:r>
              <a:rPr lang="en-US" sz="3100" dirty="0" smtClean="0"/>
              <a:t> </a:t>
            </a:r>
            <a:r>
              <a:rPr lang="en-US" sz="2800" b="0" dirty="0" smtClean="0"/>
              <a:t>2/2</a:t>
            </a:r>
            <a:endParaRPr lang="el-GR" sz="2800" b="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300" dirty="0" smtClean="0"/>
              <a:t>Όπου</a:t>
            </a:r>
            <a:r>
              <a:rPr lang="el-GR" sz="2300" dirty="0"/>
              <a:t>, </a:t>
            </a:r>
            <a:r>
              <a:rPr lang="el-GR" sz="2300" b="1" dirty="0"/>
              <a:t>για κάθε φάση </a:t>
            </a:r>
            <a:r>
              <a:rPr lang="el-GR" sz="2300" dirty="0"/>
              <a:t>Β1, Β2, Β3, η διάρκεια είναι: Μήκος/Ταχύτητα, </a:t>
            </a:r>
            <a:r>
              <a:rPr lang="el-GR" sz="2300" dirty="0" smtClean="0"/>
              <a:t>και </a:t>
            </a:r>
            <a:r>
              <a:rPr lang="el-GR" sz="2300" dirty="0"/>
              <a:t>υπολογίζεται σε 2 επί μέρους στάδια:</a:t>
            </a:r>
          </a:p>
          <a:p>
            <a:pPr lvl="1"/>
            <a:r>
              <a:rPr lang="el-GR" sz="2300" b="1" dirty="0"/>
              <a:t>1.1 Μήκος </a:t>
            </a:r>
            <a:r>
              <a:rPr lang="el-GR" sz="2300" dirty="0"/>
              <a:t>(L) ή Απόσταση που διανύει το ΜΤΕ στη κάθε φάση.</a:t>
            </a:r>
          </a:p>
          <a:p>
            <a:pPr lvl="1"/>
            <a:r>
              <a:rPr lang="el-GR" sz="2300" b="1" dirty="0"/>
              <a:t>1.2 Ταχύτητα </a:t>
            </a:r>
            <a:r>
              <a:rPr lang="el-GR" sz="2300" dirty="0"/>
              <a:t>(Μέση υ) που μπορεί να επιτύχει στη κάθε φάση (προκύπτει από τη Δύναμη, τη Πρόσφυση και την Αντίσταση που συναντά)</a:t>
            </a:r>
          </a:p>
          <a:p>
            <a:pPr lvl="2"/>
            <a:r>
              <a:rPr lang="el-GR" sz="2300" dirty="0"/>
              <a:t>1.2.1 Δύναμη Ώθησης (Πρόσφυση, FΠ) που διαθέτει το ΜΤΕ (εξαρτάται από Βάρος &amp; Έδαφος)</a:t>
            </a:r>
          </a:p>
          <a:p>
            <a:pPr lvl="2"/>
            <a:r>
              <a:rPr lang="el-GR" sz="2300" dirty="0"/>
              <a:t>1.2.2 Συνολική Αντίσταση (FR) από το έδαφος (Αντίσταση Κύλισης  + Κλίσης + Εκσκαφής)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07074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 smtClean="0"/>
              <a:t>ΜΤΕ – </a:t>
            </a:r>
            <a:r>
              <a:rPr lang="el-GR" sz="3200" dirty="0" smtClean="0"/>
              <a:t>Παραγωγικότητα Προωθητών (Π/Θ)</a:t>
            </a:r>
            <a:r>
              <a:rPr lang="el-GR" sz="3200" b="1" dirty="0" smtClean="0"/>
              <a:t/>
            </a:r>
            <a:br>
              <a:rPr lang="el-GR" sz="3200" b="1" dirty="0" smtClean="0"/>
            </a:br>
            <a:r>
              <a:rPr lang="el-GR" sz="3200" b="1" dirty="0" smtClean="0"/>
              <a:t>Χρονική Διάρκεια Εκσκαφής (δ</a:t>
            </a:r>
            <a:r>
              <a:rPr lang="el-GR" sz="3200" b="1" baseline="-25000" dirty="0" smtClean="0"/>
              <a:t>φ</a:t>
            </a:r>
            <a:r>
              <a:rPr lang="el-GR" sz="3200" b="1" dirty="0" smtClean="0"/>
              <a:t>)</a:t>
            </a:r>
            <a:endParaRPr lang="el-GR" sz="3200" b="1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517611" y="1196752"/>
            <a:ext cx="8229600" cy="4896544"/>
          </a:xfrm>
        </p:spPr>
        <p:txBody>
          <a:bodyPr>
            <a:noAutofit/>
          </a:bodyPr>
          <a:lstStyle/>
          <a:p>
            <a:r>
              <a:rPr lang="el-GR" sz="1700" dirty="0"/>
              <a:t>Β1)     δ φ = L φ / υ φ , όπου:</a:t>
            </a:r>
          </a:p>
          <a:p>
            <a:r>
              <a:rPr lang="el-GR" sz="1700" dirty="0"/>
              <a:t>Β1.1) Υπολογισμός του μήκους εκσκαφής Lφ (m)</a:t>
            </a:r>
          </a:p>
          <a:p>
            <a:r>
              <a:rPr lang="el-GR" sz="1700" dirty="0"/>
              <a:t> Lφ =  Vv · fπ · fφ / (b · t) = Vv · fπ / (b · t · sχ) = Vχ / (b · t · sχ)</a:t>
            </a:r>
          </a:p>
          <a:p>
            <a:pPr marL="0" indent="0">
              <a:buNone/>
            </a:pPr>
            <a:r>
              <a:rPr lang="en-US" sz="1700" dirty="0" smtClean="0"/>
              <a:t>	</a:t>
            </a:r>
            <a:r>
              <a:rPr lang="el-GR" sz="1700" dirty="0" smtClean="0"/>
              <a:t>Όπου</a:t>
            </a:r>
            <a:r>
              <a:rPr lang="el-GR" sz="1700" dirty="0"/>
              <a:t>: b = Πλάτος Κοπτήρα  &amp;  t = Βάθος Κοπής </a:t>
            </a:r>
          </a:p>
          <a:p>
            <a:r>
              <a:rPr lang="el-GR" sz="1700" dirty="0"/>
              <a:t> Β1.2) Υπολογισμός μέσης ταχύτητας εκσκαφής υ (m/sec)</a:t>
            </a:r>
          </a:p>
          <a:p>
            <a:r>
              <a:rPr lang="el-GR" sz="1700" dirty="0"/>
              <a:t> υ φ = maxV · ητ    </a:t>
            </a:r>
          </a:p>
          <a:p>
            <a:r>
              <a:rPr lang="el-GR" sz="1700" dirty="0"/>
              <a:t> 	ητ = συντελεστής ταχύτητας: </a:t>
            </a:r>
          </a:p>
          <a:p>
            <a:r>
              <a:rPr lang="el-GR" sz="1700" dirty="0"/>
              <a:t>maxV = 273,7 · Po · εσ  / FR</a:t>
            </a:r>
          </a:p>
          <a:p>
            <a:r>
              <a:rPr lang="el-GR" sz="1700" dirty="0"/>
              <a:t>	Po = ισχύς κινητήρα (hp)</a:t>
            </a:r>
          </a:p>
          <a:p>
            <a:r>
              <a:rPr lang="el-GR" sz="1700" dirty="0"/>
              <a:t> 	εσ = μηχανικός βαθμός απόδοσης (δίνεται)</a:t>
            </a:r>
          </a:p>
          <a:p>
            <a:r>
              <a:rPr lang="el-GR" sz="1700" dirty="0"/>
              <a:t>	FR = συνολική αντίσταση (από Β1.2.2)</a:t>
            </a:r>
          </a:p>
          <a:p>
            <a:r>
              <a:rPr lang="el-GR" sz="1700" dirty="0"/>
              <a:t>Για να υπάρχει maxV &gt; 0, πρέπει η ώθηση Fω ≥ FR (από Β1.2.1)</a:t>
            </a:r>
          </a:p>
          <a:p>
            <a:r>
              <a:rPr lang="el-GR" sz="1700" dirty="0"/>
              <a:t>(Ελέγχουμε το maxV να μην υπερβαίνει τη μέγιστη δυνατή ταχύτητα</a:t>
            </a:r>
            <a:r>
              <a:rPr lang="el-GR" sz="1700" dirty="0" smtClean="0"/>
              <a:t>).</a:t>
            </a:r>
            <a:endParaRPr lang="el-GR" sz="17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2411" y="3573016"/>
            <a:ext cx="431356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9275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ΜΤΕ – Παραγωγικότητα Προωθητών (Π/Θ)</a:t>
            </a:r>
            <a:br>
              <a:rPr lang="el-GR" sz="3200" dirty="0" smtClean="0"/>
            </a:br>
            <a:r>
              <a:rPr lang="el-GR" sz="3200" dirty="0" smtClean="0"/>
              <a:t>Χρονική Διάρκεια Εκσκαφής (δ</a:t>
            </a:r>
            <a:r>
              <a:rPr lang="el-GR" sz="3200" baseline="-25000" dirty="0" smtClean="0"/>
              <a:t>φ</a:t>
            </a:r>
            <a:r>
              <a:rPr lang="el-GR" sz="3200" dirty="0" smtClean="0"/>
              <a:t>) - (ώθηση)</a:t>
            </a:r>
            <a:endParaRPr lang="el-GR" sz="320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340768"/>
            <a:ext cx="4402832" cy="5400600"/>
          </a:xfrm>
        </p:spPr>
        <p:txBody>
          <a:bodyPr>
            <a:normAutofit fontScale="92500" lnSpcReduction="10000"/>
          </a:bodyPr>
          <a:lstStyle/>
          <a:p>
            <a:r>
              <a:rPr lang="el-GR" sz="2000" b="1" dirty="0"/>
              <a:t>Β1.2.1) Υπολογισμός δύναμης ώθησης </a:t>
            </a:r>
            <a:r>
              <a:rPr lang="en-US" sz="2000" b="1" dirty="0"/>
              <a:t>F</a:t>
            </a:r>
            <a:r>
              <a:rPr lang="el-GR" sz="2000" b="1" baseline="-25000" dirty="0"/>
              <a:t>ω</a:t>
            </a:r>
            <a:r>
              <a:rPr lang="el-GR" sz="2000" b="1" dirty="0"/>
              <a:t>  (1</a:t>
            </a:r>
            <a:r>
              <a:rPr lang="en-US" sz="2000" b="1" dirty="0"/>
              <a:t>kp</a:t>
            </a:r>
            <a:r>
              <a:rPr lang="el-GR" sz="2000" b="1" dirty="0"/>
              <a:t> = 9,81Ν)</a:t>
            </a:r>
            <a:endParaRPr lang="el-GR" sz="2000" dirty="0"/>
          </a:p>
          <a:p>
            <a:r>
              <a:rPr lang="en-US" sz="2000" dirty="0"/>
              <a:t>F</a:t>
            </a:r>
            <a:r>
              <a:rPr lang="el-GR" sz="2000" baseline="-25000" dirty="0"/>
              <a:t>ω</a:t>
            </a:r>
            <a:r>
              <a:rPr lang="el-GR" sz="2000" dirty="0"/>
              <a:t>  = </a:t>
            </a:r>
            <a:r>
              <a:rPr lang="en-US" sz="2000" dirty="0"/>
              <a:t>min (F</a:t>
            </a:r>
            <a:r>
              <a:rPr lang="el-GR" sz="2000" baseline="-25000" dirty="0"/>
              <a:t>Τ</a:t>
            </a:r>
            <a:r>
              <a:rPr lang="en-US" sz="2000" baseline="-25000" dirty="0"/>
              <a:t> , </a:t>
            </a:r>
            <a:r>
              <a:rPr lang="en-US" sz="2000" dirty="0"/>
              <a:t>F</a:t>
            </a:r>
            <a:r>
              <a:rPr lang="el-GR" sz="2000" baseline="-25000" dirty="0"/>
              <a:t>Π</a:t>
            </a:r>
            <a:r>
              <a:rPr lang="en-US" sz="2000" dirty="0"/>
              <a:t>)</a:t>
            </a:r>
            <a:endParaRPr lang="el-GR" sz="2000" dirty="0"/>
          </a:p>
          <a:p>
            <a:pPr lvl="1"/>
            <a:r>
              <a:rPr lang="el-GR" sz="1700" dirty="0"/>
              <a:t>όπου, η </a:t>
            </a:r>
            <a:r>
              <a:rPr lang="en-US" sz="1700" dirty="0"/>
              <a:t>F</a:t>
            </a:r>
            <a:r>
              <a:rPr lang="el-GR" sz="1700" baseline="-25000" dirty="0"/>
              <a:t>Τ </a:t>
            </a:r>
            <a:r>
              <a:rPr lang="el-GR" sz="1700" dirty="0"/>
              <a:t>= δύναμη προώθησης, που γενικά θεωρείται &gt; </a:t>
            </a:r>
            <a:r>
              <a:rPr lang="en-US" sz="1700" dirty="0"/>
              <a:t>F</a:t>
            </a:r>
            <a:r>
              <a:rPr lang="el-GR" sz="1700" baseline="-25000" dirty="0"/>
              <a:t>Π</a:t>
            </a:r>
            <a:r>
              <a:rPr lang="el-GR" sz="1700" dirty="0"/>
              <a:t> </a:t>
            </a:r>
          </a:p>
          <a:p>
            <a:r>
              <a:rPr lang="en-US" sz="2000" dirty="0"/>
              <a:t>F</a:t>
            </a:r>
            <a:r>
              <a:rPr lang="el-GR" sz="2000" baseline="-25000" dirty="0"/>
              <a:t>Π</a:t>
            </a:r>
            <a:r>
              <a:rPr lang="el-GR" sz="2000" dirty="0"/>
              <a:t> = δύναμη πρόσφυσης = </a:t>
            </a:r>
            <a:r>
              <a:rPr lang="en-US" sz="2000" dirty="0"/>
              <a:t>W</a:t>
            </a:r>
            <a:r>
              <a:rPr lang="el-GR" sz="2000" baseline="-25000" dirty="0"/>
              <a:t>κ</a:t>
            </a:r>
            <a:r>
              <a:rPr lang="el-GR" sz="2000" dirty="0"/>
              <a:t> · σ</a:t>
            </a:r>
            <a:r>
              <a:rPr lang="el-GR" sz="2000" baseline="-25000" dirty="0"/>
              <a:t>π</a:t>
            </a:r>
            <a:endParaRPr lang="el-GR" sz="2000" dirty="0"/>
          </a:p>
          <a:p>
            <a:pPr lvl="1"/>
            <a:r>
              <a:rPr lang="en-US" sz="1700" dirty="0"/>
              <a:t>W</a:t>
            </a:r>
            <a:r>
              <a:rPr lang="el-GR" sz="1700" baseline="-25000" dirty="0"/>
              <a:t>κ</a:t>
            </a:r>
            <a:r>
              <a:rPr lang="el-GR" sz="1700" dirty="0"/>
              <a:t> = συνολικό βάρος στους κινητήριους τροχούς από τον επιμερισμό του</a:t>
            </a:r>
            <a:r>
              <a:rPr lang="en-US" sz="1700" dirty="0"/>
              <a:t> W.</a:t>
            </a:r>
            <a:r>
              <a:rPr lang="el-GR" sz="1700" dirty="0"/>
              <a:t> </a:t>
            </a:r>
          </a:p>
          <a:p>
            <a:pPr lvl="2"/>
            <a:r>
              <a:rPr lang="en-US" sz="1400" dirty="0"/>
              <a:t>W</a:t>
            </a:r>
            <a:r>
              <a:rPr lang="el-GR" sz="1400" dirty="0"/>
              <a:t> = συνολικό βάρος της μηχανής (απόβαρο + φορτίο (ανάλογα τη φάση του κύκλου)</a:t>
            </a:r>
            <a:r>
              <a:rPr lang="en-US" sz="1400" dirty="0"/>
              <a:t>*</a:t>
            </a:r>
            <a:r>
              <a:rPr lang="el-GR" sz="1400" dirty="0"/>
              <a:t>)</a:t>
            </a:r>
          </a:p>
          <a:p>
            <a:pPr lvl="1"/>
            <a:r>
              <a:rPr lang="el-GR" sz="1700" dirty="0"/>
              <a:t>σ</a:t>
            </a:r>
            <a:r>
              <a:rPr lang="el-GR" sz="1700" baseline="-25000" dirty="0"/>
              <a:t>π</a:t>
            </a:r>
            <a:r>
              <a:rPr lang="el-GR" sz="1700" dirty="0"/>
              <a:t> = συντελεστής πρόσφυσης (Πίνακας 10)</a:t>
            </a:r>
            <a:endParaRPr lang="en-US" sz="1700" dirty="0"/>
          </a:p>
          <a:p>
            <a:pPr lvl="1">
              <a:buNone/>
            </a:pPr>
            <a:r>
              <a:rPr lang="en-US" sz="1700" dirty="0"/>
              <a:t>(*) </a:t>
            </a:r>
            <a:r>
              <a:rPr lang="el-GR" sz="1700" dirty="0"/>
              <a:t>ΣΗΜ.: Θεωρούμε ότι ο υποδοχέας είναι άδειος κατά την επιστροφή, γεμάτος κατά τη μεταφορά και μισογεμάτος (50%) κατά μέσο όρο στη φόρτωση</a:t>
            </a:r>
            <a:r>
              <a:rPr lang="el-GR" sz="1700" dirty="0" smtClean="0"/>
              <a:t>.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4222" y="1556792"/>
            <a:ext cx="3950223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8249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ΜΤΕ – Παραγωγικότητα Προωθητών (Π/Θ)</a:t>
            </a:r>
            <a:br>
              <a:rPr lang="el-GR" dirty="0" smtClean="0"/>
            </a:br>
            <a:r>
              <a:rPr lang="el-GR" dirty="0" smtClean="0"/>
              <a:t>Χρονική Διάρκεια Εκσκαφής (δ</a:t>
            </a:r>
            <a:r>
              <a:rPr lang="el-GR" baseline="-25000" dirty="0" smtClean="0"/>
              <a:t>φ</a:t>
            </a:r>
            <a:r>
              <a:rPr lang="el-GR" dirty="0" smtClean="0"/>
              <a:t>) - (αντίσταση)</a:t>
            </a:r>
            <a:endParaRPr lang="el-GR" dirty="0"/>
          </a:p>
        </p:txBody>
      </p:sp>
      <p:sp>
        <p:nvSpPr>
          <p:cNvPr id="13" name="Θέση περιεχομένου 1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816424"/>
          </a:xfrm>
        </p:spPr>
        <p:txBody>
          <a:bodyPr/>
          <a:lstStyle/>
          <a:p>
            <a:r>
              <a:rPr lang="el-GR" sz="2000" b="1" dirty="0"/>
              <a:t>Β1.2.2) Υπολογισμός συνολικής αντίστασης </a:t>
            </a:r>
            <a:r>
              <a:rPr lang="en-US" sz="2000" b="1" dirty="0"/>
              <a:t>F</a:t>
            </a:r>
            <a:r>
              <a:rPr lang="en-US" sz="2000" b="1" baseline="-25000" dirty="0"/>
              <a:t>R</a:t>
            </a:r>
            <a:r>
              <a:rPr lang="el-GR" sz="2000" b="1" dirty="0"/>
              <a:t>  </a:t>
            </a:r>
            <a:endParaRPr lang="el-GR" sz="2000" dirty="0"/>
          </a:p>
          <a:p>
            <a:r>
              <a:rPr lang="el-GR" sz="2000" dirty="0"/>
              <a:t> </a:t>
            </a:r>
            <a:r>
              <a:rPr lang="en-US" sz="2000" dirty="0"/>
              <a:t>F</a:t>
            </a:r>
            <a:r>
              <a:rPr lang="en-US" sz="2000" baseline="-25000" dirty="0"/>
              <a:t>R</a:t>
            </a:r>
            <a:r>
              <a:rPr lang="el-GR" sz="2000" dirty="0"/>
              <a:t> = </a:t>
            </a:r>
            <a:r>
              <a:rPr lang="en-US" sz="2000" dirty="0"/>
              <a:t>F</a:t>
            </a:r>
            <a:r>
              <a:rPr lang="el-GR" sz="2000" baseline="-25000" dirty="0"/>
              <a:t>κ</a:t>
            </a:r>
            <a:r>
              <a:rPr lang="el-GR" sz="2000" dirty="0"/>
              <a:t> + </a:t>
            </a:r>
            <a:r>
              <a:rPr lang="en-US" sz="2000" dirty="0"/>
              <a:t>F</a:t>
            </a:r>
            <a:r>
              <a:rPr lang="en-US" sz="2000" baseline="-25000" dirty="0"/>
              <a:t>g</a:t>
            </a:r>
            <a:r>
              <a:rPr lang="en-US" sz="2000" dirty="0"/>
              <a:t> </a:t>
            </a:r>
            <a:r>
              <a:rPr lang="el-GR" sz="2000" dirty="0"/>
              <a:t>+ </a:t>
            </a:r>
            <a:r>
              <a:rPr lang="en-US" sz="2000" dirty="0"/>
              <a:t>F</a:t>
            </a:r>
            <a:r>
              <a:rPr lang="el-GR" sz="2000" baseline="-25000" dirty="0"/>
              <a:t>εκσκ</a:t>
            </a:r>
            <a:r>
              <a:rPr lang="el-GR" sz="2000" dirty="0"/>
              <a:t> </a:t>
            </a:r>
          </a:p>
          <a:p>
            <a:pPr lvl="1"/>
            <a:r>
              <a:rPr lang="en-US" sz="1700" dirty="0"/>
              <a:t>F</a:t>
            </a:r>
            <a:r>
              <a:rPr lang="el-GR" sz="1700" baseline="-25000" dirty="0"/>
              <a:t>κ</a:t>
            </a:r>
            <a:r>
              <a:rPr lang="el-GR" sz="1700" dirty="0"/>
              <a:t> = αντίσταση κύλισης (από Β1.2.2.1)</a:t>
            </a:r>
          </a:p>
          <a:p>
            <a:pPr lvl="1"/>
            <a:r>
              <a:rPr lang="en-US" sz="1700" dirty="0"/>
              <a:t>F</a:t>
            </a:r>
            <a:r>
              <a:rPr lang="en-US" sz="1700" baseline="-25000" dirty="0"/>
              <a:t>g</a:t>
            </a:r>
            <a:r>
              <a:rPr lang="el-GR" sz="1700" dirty="0"/>
              <a:t> = αντίσταση κλίσης (από Β1.2.2.3)</a:t>
            </a:r>
          </a:p>
          <a:p>
            <a:pPr lvl="1"/>
            <a:r>
              <a:rPr lang="en-US" sz="1700" dirty="0"/>
              <a:t>F</a:t>
            </a:r>
            <a:r>
              <a:rPr lang="el-GR" sz="1700" baseline="-25000" dirty="0"/>
              <a:t>εκσκ</a:t>
            </a:r>
            <a:r>
              <a:rPr lang="el-GR" sz="1700" dirty="0"/>
              <a:t> = αντίσταση εκσκαφής (από Β1.2.2.3)</a:t>
            </a:r>
          </a:p>
          <a:p>
            <a:endParaRPr lang="el-GR" sz="2000" i="1" dirty="0"/>
          </a:p>
          <a:p>
            <a:r>
              <a:rPr lang="el-GR" sz="2000" i="1" dirty="0"/>
              <a:t>(Για να υπάρχει προώθηση πρέπει αφ’ ενός:  </a:t>
            </a:r>
            <a:r>
              <a:rPr lang="en-US" sz="2000" i="1" dirty="0"/>
              <a:t>F</a:t>
            </a:r>
            <a:r>
              <a:rPr lang="el-GR" sz="2000" i="1" baseline="-25000" dirty="0"/>
              <a:t>Π</a:t>
            </a:r>
            <a:r>
              <a:rPr lang="el-GR" sz="2000" i="1" dirty="0"/>
              <a:t> &gt; </a:t>
            </a:r>
            <a:r>
              <a:rPr lang="en-US" sz="2000" i="1" dirty="0"/>
              <a:t>F</a:t>
            </a:r>
            <a:r>
              <a:rPr lang="el-GR" sz="2000" i="1" baseline="-25000" dirty="0"/>
              <a:t>κ</a:t>
            </a:r>
            <a:r>
              <a:rPr lang="el-GR" sz="2000" i="1" dirty="0"/>
              <a:t> + </a:t>
            </a:r>
            <a:r>
              <a:rPr lang="en-US" sz="2000" i="1" dirty="0"/>
              <a:t>F</a:t>
            </a:r>
            <a:r>
              <a:rPr lang="en-US" sz="2000" i="1" baseline="-25000" dirty="0"/>
              <a:t>g</a:t>
            </a:r>
            <a:r>
              <a:rPr lang="el-GR" sz="2000" i="1" dirty="0"/>
              <a:t>  και αφ’ ετέρου: </a:t>
            </a:r>
            <a:r>
              <a:rPr lang="en-US" sz="2000" i="1" dirty="0"/>
              <a:t>F</a:t>
            </a:r>
            <a:r>
              <a:rPr lang="el-GR" sz="2000" i="1" baseline="-25000" dirty="0"/>
              <a:t>ω</a:t>
            </a:r>
            <a:r>
              <a:rPr lang="el-GR" sz="2000" i="1" dirty="0"/>
              <a:t> &gt; </a:t>
            </a:r>
            <a:r>
              <a:rPr lang="en-US" sz="2000" i="1" dirty="0"/>
              <a:t>F</a:t>
            </a:r>
            <a:r>
              <a:rPr lang="en-US" sz="2000" i="1" baseline="-25000" dirty="0"/>
              <a:t>R</a:t>
            </a:r>
            <a:r>
              <a:rPr lang="el-GR" sz="2000" dirty="0"/>
              <a:t> )</a:t>
            </a:r>
          </a:p>
          <a:p>
            <a:endParaRPr lang="el-GR" dirty="0"/>
          </a:p>
        </p:txBody>
      </p:sp>
      <p:grpSp>
        <p:nvGrpSpPr>
          <p:cNvPr id="11" name="Group 10"/>
          <p:cNvGrpSpPr/>
          <p:nvPr/>
        </p:nvGrpSpPr>
        <p:grpSpPr>
          <a:xfrm>
            <a:off x="2123728" y="4653136"/>
            <a:ext cx="3564396" cy="1944216"/>
            <a:chOff x="971600" y="4725144"/>
            <a:chExt cx="3564396" cy="1944216"/>
          </a:xfrm>
        </p:grpSpPr>
        <p:pic>
          <p:nvPicPr>
            <p:cNvPr id="4" name="Picture 2" descr="C:\Users\admin\Downloads\MTE\Capture1c.png"/>
            <p:cNvPicPr>
              <a:picLocks noChangeAspect="1" noChangeArrowheads="1"/>
            </p:cNvPicPr>
            <p:nvPr/>
          </p:nvPicPr>
          <p:blipFill>
            <a:blip r:embed="rId2" cstate="print"/>
            <a:srcRect l="4182" r="58180" b="13420"/>
            <a:stretch>
              <a:fillRect/>
            </a:stretch>
          </p:blipFill>
          <p:spPr bwMode="auto">
            <a:xfrm>
              <a:off x="971600" y="4725144"/>
              <a:ext cx="3564396" cy="1800200"/>
            </a:xfrm>
            <a:prstGeom prst="rect">
              <a:avLst/>
            </a:prstGeom>
            <a:noFill/>
          </p:spPr>
        </p:pic>
        <p:grpSp>
          <p:nvGrpSpPr>
            <p:cNvPr id="10" name="Group 9"/>
            <p:cNvGrpSpPr/>
            <p:nvPr/>
          </p:nvGrpSpPr>
          <p:grpSpPr>
            <a:xfrm>
              <a:off x="1259632" y="5085184"/>
              <a:ext cx="2952328" cy="1584176"/>
              <a:chOff x="1259632" y="5085184"/>
              <a:chExt cx="2952328" cy="1584176"/>
            </a:xfrm>
          </p:grpSpPr>
          <p:sp>
            <p:nvSpPr>
              <p:cNvPr id="6" name="Left Arrow 5"/>
              <p:cNvSpPr/>
              <p:nvPr/>
            </p:nvSpPr>
            <p:spPr>
              <a:xfrm>
                <a:off x="3491880" y="6165304"/>
                <a:ext cx="720080" cy="504056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F</a:t>
                </a:r>
                <a:r>
                  <a:rPr lang="el-GR" baseline="-25000" dirty="0" smtClean="0"/>
                  <a:t>εκσκ</a:t>
                </a:r>
                <a:endParaRPr lang="el-GR" baseline="-25000" dirty="0"/>
              </a:p>
            </p:txBody>
          </p:sp>
          <p:sp>
            <p:nvSpPr>
              <p:cNvPr id="7" name="Left Arrow 6"/>
              <p:cNvSpPr/>
              <p:nvPr/>
            </p:nvSpPr>
            <p:spPr>
              <a:xfrm>
                <a:off x="2555776" y="6165304"/>
                <a:ext cx="504056" cy="504056"/>
              </a:xfrm>
              <a:prstGeom prst="lef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F</a:t>
                </a:r>
                <a:r>
                  <a:rPr lang="el-GR" baseline="-25000" dirty="0" smtClean="0"/>
                  <a:t>κ</a:t>
                </a:r>
                <a:endParaRPr lang="el-GR" baseline="-25000" dirty="0"/>
              </a:p>
            </p:txBody>
          </p:sp>
          <p:sp>
            <p:nvSpPr>
              <p:cNvPr id="8" name="Left Arrow 7"/>
              <p:cNvSpPr/>
              <p:nvPr/>
            </p:nvSpPr>
            <p:spPr>
              <a:xfrm>
                <a:off x="1259632" y="6165304"/>
                <a:ext cx="504056" cy="504056"/>
              </a:xfrm>
              <a:prstGeom prst="lef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F</a:t>
                </a:r>
                <a:r>
                  <a:rPr lang="el-GR" baseline="-25000" dirty="0" smtClean="0"/>
                  <a:t>κ</a:t>
                </a:r>
                <a:endParaRPr lang="el-GR" baseline="-25000" dirty="0"/>
              </a:p>
            </p:txBody>
          </p:sp>
          <p:sp>
            <p:nvSpPr>
              <p:cNvPr id="9" name="Left Arrow 8"/>
              <p:cNvSpPr/>
              <p:nvPr/>
            </p:nvSpPr>
            <p:spPr>
              <a:xfrm flipH="1">
                <a:off x="1691680" y="5085184"/>
                <a:ext cx="1080120" cy="648072"/>
              </a:xfrm>
              <a:prstGeom prst="left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F</a:t>
                </a:r>
                <a:r>
                  <a:rPr lang="el-GR" baseline="-25000" dirty="0" smtClean="0"/>
                  <a:t>ω</a:t>
                </a:r>
                <a:endParaRPr lang="el-GR" baseline="-25000" dirty="0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6191196" y="5167535"/>
            <a:ext cx="2687643" cy="1594935"/>
            <a:chOff x="5700781" y="4858401"/>
            <a:chExt cx="2687643" cy="1594935"/>
          </a:xfrm>
        </p:grpSpPr>
        <p:pic>
          <p:nvPicPr>
            <p:cNvPr id="5" name="Picture 2" descr="C:\Users\admin\Downloads\MTE\Capture1c.png"/>
            <p:cNvPicPr>
              <a:picLocks noChangeAspect="1" noChangeArrowheads="1"/>
            </p:cNvPicPr>
            <p:nvPr/>
          </p:nvPicPr>
          <p:blipFill>
            <a:blip r:embed="rId2" cstate="print"/>
            <a:srcRect l="4182" r="58180" b="13420"/>
            <a:stretch>
              <a:fillRect/>
            </a:stretch>
          </p:blipFill>
          <p:spPr bwMode="auto">
            <a:xfrm rot="19879504">
              <a:off x="5700781" y="4858401"/>
              <a:ext cx="2016224" cy="1018295"/>
            </a:xfrm>
            <a:prstGeom prst="rect">
              <a:avLst/>
            </a:prstGeom>
            <a:noFill/>
          </p:spPr>
        </p:pic>
        <p:sp>
          <p:nvSpPr>
            <p:cNvPr id="12" name="Down Arrow 11"/>
            <p:cNvSpPr/>
            <p:nvPr/>
          </p:nvSpPr>
          <p:spPr>
            <a:xfrm>
              <a:off x="6372200" y="5445224"/>
              <a:ext cx="432048" cy="1008112"/>
            </a:xfrm>
            <a:prstGeom prst="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</a:t>
              </a:r>
              <a:endParaRPr lang="el-GR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012160" y="6165304"/>
              <a:ext cx="23762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Down Arrow 14"/>
            <p:cNvSpPr/>
            <p:nvPr/>
          </p:nvSpPr>
          <p:spPr>
            <a:xfrm rot="3704085">
              <a:off x="5744255" y="5108672"/>
              <a:ext cx="741296" cy="603862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r>
                <a:rPr lang="en-US" baseline="-25000" dirty="0" smtClean="0"/>
                <a:t>g</a:t>
              </a:r>
              <a:endParaRPr lang="el-GR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80501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642</TotalTime>
  <Words>1697</Words>
  <Application>Microsoft Office PowerPoint</Application>
  <PresentationFormat>On-screen Show (4:3)</PresentationFormat>
  <Paragraphs>174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template</vt:lpstr>
      <vt:lpstr>OC_template_updated</vt:lpstr>
      <vt:lpstr>1_OC_template_updated</vt:lpstr>
      <vt:lpstr>Διαχείριση Έργων &amp; Εργοταξίων</vt:lpstr>
      <vt:lpstr>ΜΤΕ – Υπολογισμός Παραγωγικότητας Μ.Τ.Ε.</vt:lpstr>
      <vt:lpstr>ΜΤΕ – Παραγωγικότητα Μ.Τ.Ε.  Βήμα Α) Όγκος Υλικού στον Υποδοχέα </vt:lpstr>
      <vt:lpstr>ΜΤΕ – Παραγωγικότητα Μηχανήματος Βήμα Β) Χρονική Διάρκεια κάθε Κύκλου</vt:lpstr>
      <vt:lpstr>ΜΤΕ – Παραγωγικότητα Προωθητών (Π/Θ) Υπολογισμός διάρκειας κάθε Φάσης του Κύκλου 1/2</vt:lpstr>
      <vt:lpstr>ΜΤΕ – Παραγωγικότητα Προωθητών (Π/Θ) Υπολογισμός διάρκειας κάθε Φάσης του Κύκλου 2/2</vt:lpstr>
      <vt:lpstr>ΜΤΕ – Παραγωγικότητα Προωθητών (Π/Θ) Χρονική Διάρκεια Εκσκαφής (δφ)</vt:lpstr>
      <vt:lpstr>ΜΤΕ – Παραγωγικότητα Προωθητών (Π/Θ) Χρονική Διάρκεια Εκσκαφής (δφ) - (ώθηση)</vt:lpstr>
      <vt:lpstr>ΜΤΕ – Παραγωγικότητα Προωθητών (Π/Θ) Χρονική Διάρκεια Εκσκαφής (δφ) - (αντίσταση)</vt:lpstr>
      <vt:lpstr>ΜΤΕ – Παραγωγικότητα Προωθητών (Π/Θ) Χρονική Διάρκεια Εκσκαφής (δφ) - (αντίστ. κύλισης)</vt:lpstr>
      <vt:lpstr>ΜΤΕ – Παραγωγικότητα Προωθητών (Π/Θ) Χρονική Διάρκεια Εκσκαφής (δφ) - (αντίστ. κλίσης)</vt:lpstr>
      <vt:lpstr>ΜΤΕ – Παραγωγικότητα Προωθητών (Π/Θ) Χρονική Διάρκεια Εκσκαφής (δφ) - (αντ. εκσκαφής)</vt:lpstr>
      <vt:lpstr>ΜΤΕ – Παραγωγικότητα Προωθητών (Π/Θ) Χρονική Διάρκεια Μεταφοράς, Επιστροφής, κλπ.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natasakar new</dc:creator>
  <cp:lastModifiedBy>Author</cp:lastModifiedBy>
  <cp:revision>84</cp:revision>
  <dcterms:created xsi:type="dcterms:W3CDTF">2015-07-23T11:35:20Z</dcterms:created>
  <dcterms:modified xsi:type="dcterms:W3CDTF">2015-09-02T08:53:15Z</dcterms:modified>
</cp:coreProperties>
</file>