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tags/tag2.xml" ContentType="application/vnd.openxmlformats-officedocument.presentationml.tags+xml"/>
  <Override PartName="/ppt/activeX/activeX2.xml" ContentType="application/vnd.ms-office.activeX+xml"/>
  <Override PartName="/ppt/activeX/activeX2.bin" ContentType="application/vnd.ms-office.activeX"/>
  <Override PartName="/ppt/tags/tag3.xml" ContentType="application/vnd.openxmlformats-officedocument.presentationml.tags+xml"/>
  <Override PartName="/ppt/activeX/activeX3.xml" ContentType="application/vnd.ms-office.activeX+xml"/>
  <Override PartName="/ppt/activeX/activeX3.bin" ContentType="application/vnd.ms-office.activeX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5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6" r:id="rId16"/>
    <p:sldId id="287" r:id="rId17"/>
    <p:sldId id="288" r:id="rId18"/>
    <p:sldId id="257" r:id="rId19"/>
    <p:sldId id="262" r:id="rId20"/>
    <p:sldId id="264" r:id="rId21"/>
    <p:sldId id="269" r:id="rId22"/>
    <p:sldId id="270" r:id="rId23"/>
    <p:sldId id="266" r:id="rId24"/>
    <p:sldId id="261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C0C03A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630E63-61BA-4AE1-BDFB-20AD6E480404}" type="slidenum">
              <a:rPr lang="el-GR" altLang="el-G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l-GR" altLang="el-GR" dirty="0" smtClean="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05648-7110-4D51-A2E5-B9FA4E25F47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022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1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5" Type="http://schemas.openxmlformats.org/officeDocument/2006/relationships/hyperlink" Target="https://www.youtube.com/watch?v=UR4eG60jjQQ" TargetMode="Externa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3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png"/><Relationship Id="rId5" Type="http://schemas.openxmlformats.org/officeDocument/2006/relationships/hyperlink" Target="https://www.youtube.com/watch?v=g1fGXDRxS6k&amp;feature=related" TargetMode="Externa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3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png"/><Relationship Id="rId5" Type="http://schemas.openxmlformats.org/officeDocument/2006/relationships/hyperlink" Target="https://www.youtube.com/watch?v=Wly-fwyfkOI&amp;NR=1" TargetMode="Externa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Periodic_table" TargetMode="External"/><Relationship Id="rId4" Type="http://schemas.openxmlformats.org/officeDocument/2006/relationships/hyperlink" Target="http://www.ptable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7.w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9.png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Ανόργανη και Οργανική Χημεία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/>
              <a:t>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Χημεία του Άνθρακα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Σπύρος Παπαγεωργίου, </a:t>
            </a:r>
            <a:r>
              <a:rPr lang="el-GR" sz="2200" dirty="0"/>
              <a:t>Χημικός </a:t>
            </a:r>
            <a:r>
              <a:rPr lang="en-US" sz="2200" dirty="0"/>
              <a:t>MSc</a:t>
            </a:r>
            <a:r>
              <a:rPr lang="en-US" sz="2200" dirty="0" smtClean="0"/>
              <a:t>, </a:t>
            </a:r>
            <a:r>
              <a:rPr lang="el-GR" sz="2200" dirty="0" smtClean="0"/>
              <a:t>Καθηγητής 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539552" y="1124744"/>
            <a:ext cx="835317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l-GR" altLang="el-GR" sz="2200" dirty="0" smtClean="0">
                <a:latin typeface="+mn-lt"/>
              </a:rPr>
              <a:t>Ο </a:t>
            </a:r>
            <a:r>
              <a:rPr lang="el-GR" altLang="el-GR" sz="2200" dirty="0">
                <a:latin typeface="+mn-lt"/>
              </a:rPr>
              <a:t>άνθρακας χρησιμοποιεί τα </a:t>
            </a:r>
            <a:r>
              <a:rPr lang="en-US" altLang="el-GR" sz="2200" dirty="0">
                <a:latin typeface="+mn-lt"/>
              </a:rPr>
              <a:t>sp</a:t>
            </a:r>
            <a:r>
              <a:rPr lang="en-US" altLang="el-GR" sz="2200" baseline="30000" dirty="0">
                <a:latin typeface="+mn-lt"/>
              </a:rPr>
              <a:t>2</a:t>
            </a:r>
            <a:r>
              <a:rPr lang="en-US" altLang="el-GR" sz="2200" dirty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υβριδικά τροχιακά για το σχηματισμό σίγμα </a:t>
            </a:r>
            <a:r>
              <a:rPr lang="en-US" altLang="el-GR" sz="2200" dirty="0">
                <a:latin typeface="+mn-lt"/>
              </a:rPr>
              <a:t>(</a:t>
            </a:r>
            <a:r>
              <a:rPr lang="el-GR" altLang="el-GR" sz="2200" dirty="0">
                <a:latin typeface="+mn-lt"/>
                <a:cs typeface="Times New Roman" pitchFamily="18" charset="0"/>
              </a:rPr>
              <a:t>σ</a:t>
            </a:r>
            <a:r>
              <a:rPr lang="en-US" altLang="el-GR" sz="2200" dirty="0">
                <a:latin typeface="+mn-lt"/>
              </a:rPr>
              <a:t>) </a:t>
            </a:r>
            <a:r>
              <a:rPr lang="el-GR" altLang="el-GR" sz="2200" dirty="0" smtClean="0">
                <a:latin typeface="+mn-lt"/>
              </a:rPr>
              <a:t>δεσμών</a:t>
            </a:r>
            <a:r>
              <a:rPr lang="en-US" altLang="el-GR" sz="2200" dirty="0" smtClean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στο επίπεδο</a:t>
            </a:r>
            <a:r>
              <a:rPr lang="el-GR" altLang="el-GR" sz="2200" dirty="0" smtClean="0">
                <a:latin typeface="+mn-lt"/>
              </a:rPr>
              <a:t>.</a:t>
            </a:r>
            <a:endParaRPr lang="en-US" altLang="el-GR" sz="2200" dirty="0">
              <a:latin typeface="+mn-lt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l-GR" altLang="el-GR" sz="2200" dirty="0" smtClean="0">
                <a:latin typeface="+mn-lt"/>
              </a:rPr>
              <a:t>Το </a:t>
            </a:r>
            <a:r>
              <a:rPr lang="en-US" altLang="el-GR" sz="2200" dirty="0">
                <a:latin typeface="+mn-lt"/>
              </a:rPr>
              <a:t>2p</a:t>
            </a:r>
            <a:r>
              <a:rPr lang="en-US" altLang="el-GR" sz="2200" baseline="-25000" dirty="0">
                <a:latin typeface="+mn-lt"/>
              </a:rPr>
              <a:t>z</a:t>
            </a:r>
            <a:r>
              <a:rPr lang="en-US" altLang="el-GR" sz="2200" dirty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τροχιακό</a:t>
            </a:r>
            <a:r>
              <a:rPr lang="en-US" altLang="el-GR" sz="2200" dirty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χρησιμοποιείται στο σχηματισμό του πι </a:t>
            </a:r>
            <a:r>
              <a:rPr lang="en-US" altLang="el-GR" sz="2200" dirty="0">
                <a:latin typeface="+mn-lt"/>
              </a:rPr>
              <a:t>(</a:t>
            </a:r>
            <a:r>
              <a:rPr lang="el-GR" altLang="el-GR" sz="2200" dirty="0">
                <a:latin typeface="+mn-lt"/>
                <a:cs typeface="Times New Roman" pitchFamily="18" charset="0"/>
              </a:rPr>
              <a:t>π</a:t>
            </a:r>
            <a:r>
              <a:rPr lang="en-US" altLang="el-GR" sz="2200" dirty="0">
                <a:latin typeface="+mn-lt"/>
              </a:rPr>
              <a:t>) </a:t>
            </a:r>
            <a:r>
              <a:rPr lang="el-GR" altLang="el-GR" sz="2200" dirty="0">
                <a:latin typeface="+mn-lt"/>
              </a:rPr>
              <a:t>δεσμού</a:t>
            </a:r>
            <a:r>
              <a:rPr lang="en-US" altLang="el-GR" sz="2200" dirty="0">
                <a:latin typeface="+mn-lt"/>
              </a:rPr>
              <a:t>. </a:t>
            </a:r>
            <a:endParaRPr lang="en-US" altLang="el-GR" sz="2200" dirty="0" smtClean="0">
              <a:latin typeface="+mn-lt"/>
            </a:endParaRPr>
          </a:p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altLang="el-GR" sz="2200" dirty="0" smtClean="0">
                <a:latin typeface="+mn-lt"/>
              </a:rPr>
              <a:t>Ο </a:t>
            </a:r>
            <a:r>
              <a:rPr lang="el-GR" altLang="el-GR" sz="2200" dirty="0">
                <a:latin typeface="+mn-lt"/>
              </a:rPr>
              <a:t>διπλός δεσμός  αποτελείται από ένα (1) σ</a:t>
            </a:r>
            <a:r>
              <a:rPr lang="en-US" altLang="el-GR" sz="2200" dirty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και (1) π</a:t>
            </a:r>
            <a:r>
              <a:rPr lang="en-US" altLang="el-GR" sz="2200" dirty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δεσμό</a:t>
            </a:r>
            <a:r>
              <a:rPr lang="en-US" altLang="el-GR" sz="2200" dirty="0">
                <a:latin typeface="+mn-lt"/>
              </a:rPr>
              <a:t>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7" y="3212976"/>
            <a:ext cx="4224337" cy="2767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Χημεία του Άνθρακα</a:t>
            </a:r>
            <a:r>
              <a:rPr lang="en-US" altLang="el-GR" dirty="0"/>
              <a:t> </a:t>
            </a:r>
            <a:r>
              <a:rPr lang="en-US" altLang="el-GR" sz="3000" b="0" dirty="0" smtClean="0"/>
              <a:t>5/7</a:t>
            </a:r>
            <a:endParaRPr lang="el-GR" altLang="el-GR" sz="36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4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87363"/>
            <a:ext cx="4062413" cy="2365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44488"/>
            <a:ext cx="3016250" cy="2663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240361"/>
            <a:ext cx="5429250" cy="2212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Χημεία του Άνθρακα</a:t>
            </a:r>
            <a:r>
              <a:rPr lang="en-US" altLang="el-GR" dirty="0"/>
              <a:t> </a:t>
            </a:r>
            <a:r>
              <a:rPr lang="en-US" altLang="el-GR" sz="3000" b="0" dirty="0" smtClean="0"/>
              <a:t>6/7</a:t>
            </a:r>
            <a:endParaRPr lang="el-GR" altLang="el-GR" sz="3600" dirty="0" smtClean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313238" y="2470051"/>
            <a:ext cx="1482725" cy="635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076825" y="2512913"/>
            <a:ext cx="0" cy="1727448"/>
          </a:xfrm>
          <a:prstGeom prst="straightConnector1">
            <a:avLst/>
          </a:prstGeom>
          <a:ln w="28575">
            <a:solidFill>
              <a:srgbClr val="004A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81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hemistry.boisestate.edu/people/richardbanks/inorganic/bonding%20and%20hybridization/bondin3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84538"/>
            <a:ext cx="35623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http://chemistry.boisestate.edu/people/richardbanks/inorganic/bonding%20and%20hybridization/bondin3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812" y="1412874"/>
            <a:ext cx="465881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http://www.chem1.com/acad/webtext/chembond/CB-images/acetylene-orb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24400"/>
            <a:ext cx="6246812" cy="17938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Χημεία του Άνθρακα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l-GR" altLang="el-GR" dirty="0" smtClean="0"/>
              <a:t> Υβριδισμός </a:t>
            </a:r>
            <a:r>
              <a:rPr lang="en-US" altLang="el-GR" dirty="0" smtClean="0"/>
              <a:t>sp</a:t>
            </a:r>
            <a:endParaRPr lang="el-GR" altLang="el-GR" dirty="0" smtClean="0"/>
          </a:p>
        </p:txBody>
      </p:sp>
      <p:pic>
        <p:nvPicPr>
          <p:cNvPr id="14342" name="Picture 7" descr="File:Acetylene-CRC-IR-dimensions-2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873"/>
            <a:ext cx="2377542" cy="15120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58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itycollegiate.com/ethyne_orbit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37" y="1628800"/>
            <a:ext cx="70818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Χημεία του Άνθρακα</a:t>
            </a:r>
            <a:r>
              <a:rPr lang="en-US" altLang="el-GR" dirty="0"/>
              <a:t> </a:t>
            </a:r>
            <a:r>
              <a:rPr lang="en-US" altLang="el-GR" sz="3000" b="0" dirty="0" smtClean="0"/>
              <a:t>7/7</a:t>
            </a:r>
            <a:endParaRPr lang="el-GR" altLang="el-GR" sz="36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95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Σχηματισμός απλών, διπλών, τριπλών </a:t>
            </a:r>
            <a:r>
              <a:rPr lang="el-GR" dirty="0" smtClean="0"/>
              <a:t>δεσμών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563888" y="5949280"/>
            <a:ext cx="1797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  <a:hlinkClick r:id="rId5"/>
              </a:rPr>
              <a:t>Covalent Bonds</a:t>
            </a:r>
            <a:endParaRPr lang="el-GR" sz="2000" dirty="0">
              <a:latin typeface="+mn-lt"/>
            </a:endParaRPr>
          </a:p>
        </p:txBody>
      </p:sp>
      <p:pic>
        <p:nvPicPr>
          <p:cNvPr id="5122" name="Picture 2" descr="C:\Users\fkaram2\Desktop\Photo-Video-Film2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5958572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127" name="ShockwaveFlash1" r:id="rId2" imgW="6857143" imgH="3847619"/>
        </mc:Choice>
        <mc:Fallback>
          <p:control name="ShockwaveFlash1" r:id="rId2" imgW="6857143" imgH="38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1504950"/>
                  <a:ext cx="6858000" cy="384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617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Υβριδισμοί </a:t>
            </a:r>
            <a:r>
              <a:rPr lang="en-US" dirty="0" smtClean="0"/>
              <a:t>s-p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707904" y="5958572"/>
            <a:ext cx="1571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  <a:hlinkClick r:id="rId5"/>
              </a:rPr>
              <a:t>Hybridization</a:t>
            </a:r>
            <a:endParaRPr lang="el-GR" sz="2000" dirty="0">
              <a:latin typeface="+mn-lt"/>
            </a:endParaRPr>
          </a:p>
        </p:txBody>
      </p:sp>
      <p:pic>
        <p:nvPicPr>
          <p:cNvPr id="6" name="Picture 2" descr="C:\Users\fkaram2\Desktop\Photo-Video-Film2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21288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6150" name="ShockwaveFlash1" r:id="rId2" imgW="6095238" imgH="4571429"/>
        </mc:Choice>
        <mc:Fallback>
          <p:control name="ShockwaveFlash1" r:id="rId2" imgW="6095238" imgH="45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1143000"/>
                  <a:ext cx="6096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681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Υβριδισμός </a:t>
            </a:r>
            <a:r>
              <a:rPr lang="en-US" dirty="0" smtClean="0"/>
              <a:t>sp2 - </a:t>
            </a:r>
            <a:r>
              <a:rPr lang="el-GR" dirty="0"/>
              <a:t>Δομή </a:t>
            </a:r>
            <a:r>
              <a:rPr lang="el-GR" dirty="0" smtClean="0"/>
              <a:t>αιθενίου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319633" y="6093296"/>
            <a:ext cx="3052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  <a:hlinkClick r:id="rId5"/>
              </a:rPr>
              <a:t>Chemical bonds of Benzene</a:t>
            </a:r>
            <a:endParaRPr lang="el-GR" sz="2000" dirty="0">
              <a:latin typeface="+mn-lt"/>
            </a:endParaRPr>
          </a:p>
        </p:txBody>
      </p:sp>
      <p:pic>
        <p:nvPicPr>
          <p:cNvPr id="6" name="Picture 2" descr="C:\Users\fkaram2\Desktop\Photo-Video-Film2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65" y="6113331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7174" name="ShockwaveFlash1" r:id="rId2" imgW="6095238" imgH="4571429"/>
        </mc:Choice>
        <mc:Fallback>
          <p:control name="ShockwaveFlash1" r:id="rId2" imgW="6095238" imgH="45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00188" y="1233488"/>
                  <a:ext cx="6096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977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Σπύρος Παπαγεωργίου</a:t>
            </a:r>
            <a:r>
              <a:rPr lang="el-GR" sz="2000" dirty="0"/>
              <a:t>. Σπύρος Παπαγεωργίου. «Ανόργανη και Οργανική Χημεία (Θ). </a:t>
            </a:r>
            <a:r>
              <a:rPr lang="el-GR" sz="2000" dirty="0" smtClean="0"/>
              <a:t>Ενότητα </a:t>
            </a:r>
            <a:r>
              <a:rPr lang="en-US" sz="2000" dirty="0"/>
              <a:t>9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Χημεία του Άνθρακα».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karam2\Desktop\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93401"/>
            <a:ext cx="7344816" cy="590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Περιοδικός Πίνακας</a:t>
            </a:r>
            <a:r>
              <a:rPr lang="en-US" altLang="el-GR" dirty="0"/>
              <a:t> </a:t>
            </a:r>
            <a:endParaRPr lang="el-GR" altLang="el-GR" dirty="0" smtClean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767736" y="387195"/>
            <a:ext cx="2376264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 smtClean="0">
                <a:solidFill>
                  <a:srgbClr val="FFC000"/>
                </a:solidFill>
                <a:hlinkClick r:id="rId4"/>
              </a:rPr>
              <a:t>www.ptable.com</a:t>
            </a:r>
            <a:endParaRPr lang="el-GR" altLang="el-GR" sz="1800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660232" y="893401"/>
            <a:ext cx="185529" cy="11674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47083" y="6524418"/>
            <a:ext cx="1040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Periodic table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5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611188" y="981075"/>
            <a:ext cx="446563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/>
              <a:t>Φυσικές ιδιότητες του άνθρακα</a:t>
            </a:r>
            <a:endParaRPr lang="en-US" altLang="el-G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/>
              <a:t>Ατομικός αριθμός: </a:t>
            </a:r>
            <a:r>
              <a:rPr lang="en-US" altLang="el-GR" sz="2000" dirty="0"/>
              <a:t>6</a:t>
            </a:r>
            <a:br>
              <a:rPr lang="en-US" altLang="el-GR" sz="2000" dirty="0"/>
            </a:br>
            <a:r>
              <a:rPr lang="el-GR" altLang="el-GR" sz="2000" dirty="0"/>
              <a:t>Μέση ατομική μάζα</a:t>
            </a:r>
            <a:r>
              <a:rPr lang="en-US" altLang="el-GR" sz="2000" dirty="0"/>
              <a:t>: 12.011 </a:t>
            </a:r>
            <a:br>
              <a:rPr lang="en-US" altLang="el-GR" sz="2000" dirty="0"/>
            </a:br>
            <a:r>
              <a:rPr lang="el-GR" altLang="el-GR" sz="2000" dirty="0"/>
              <a:t>Σημείο τήξεως</a:t>
            </a:r>
            <a:r>
              <a:rPr lang="en-US" altLang="el-GR" sz="2000" dirty="0"/>
              <a:t>: 3823 K (3550°C or 6422°F) </a:t>
            </a:r>
            <a:br>
              <a:rPr lang="en-US" altLang="el-GR" sz="2000" dirty="0"/>
            </a:br>
            <a:r>
              <a:rPr lang="el-GR" altLang="el-GR" sz="2000" dirty="0"/>
              <a:t>Σημείο ζέσεως</a:t>
            </a:r>
            <a:r>
              <a:rPr lang="en-US" altLang="el-GR" sz="2000" dirty="0"/>
              <a:t>: 4098 K (3825°C or 6917°F) </a:t>
            </a:r>
            <a:br>
              <a:rPr lang="en-US" altLang="el-GR" sz="2000" dirty="0"/>
            </a:br>
            <a:r>
              <a:rPr lang="el-GR" altLang="el-GR" sz="2000" dirty="0"/>
              <a:t>Πυκνότητα</a:t>
            </a:r>
            <a:r>
              <a:rPr lang="en-US" altLang="el-GR" sz="2000" dirty="0"/>
              <a:t>: 2.267g/cu.cm.</a:t>
            </a:r>
            <a:br>
              <a:rPr lang="en-US" altLang="el-GR" sz="2000" dirty="0"/>
            </a:br>
            <a:r>
              <a:rPr lang="el-GR" altLang="el-GR" sz="2000" dirty="0"/>
              <a:t>Ταχύτητα μετάδοσης ήχου</a:t>
            </a:r>
            <a:r>
              <a:rPr lang="en-US" altLang="el-GR" sz="2000" dirty="0"/>
              <a:t>[/m s</a:t>
            </a:r>
            <a:r>
              <a:rPr lang="en-US" altLang="el-GR" sz="2000" baseline="30000" dirty="0"/>
              <a:t>-1</a:t>
            </a:r>
            <a:r>
              <a:rPr lang="en-US" altLang="el-GR" sz="2000" dirty="0"/>
              <a:t>]: 18350 </a:t>
            </a:r>
            <a:br>
              <a:rPr lang="en-US" altLang="el-GR" sz="2000" dirty="0"/>
            </a:br>
            <a:r>
              <a:rPr lang="el-GR" altLang="el-GR" sz="2000" dirty="0"/>
              <a:t>Σκληρότητα σε κλίμακα </a:t>
            </a:r>
            <a:r>
              <a:rPr lang="en-US" altLang="el-GR" sz="2000" dirty="0"/>
              <a:t>Mohs: 0.5 </a:t>
            </a:r>
            <a:br>
              <a:rPr lang="en-US" altLang="el-GR" sz="2000" dirty="0"/>
            </a:br>
            <a:endParaRPr lang="en-US" altLang="el-G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/>
              <a:t>Σταθερά ισομερή: </a:t>
            </a:r>
            <a:r>
              <a:rPr lang="en-US" altLang="el-GR" sz="2000" dirty="0"/>
              <a:t>2 </a:t>
            </a:r>
          </a:p>
        </p:txBody>
      </p:sp>
      <p:pic>
        <p:nvPicPr>
          <p:cNvPr id="5123" name="Picture 2" descr="http://www.edinformatics.com/math_science/carbon_atom_c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62374"/>
            <a:ext cx="1766887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http://www.edinformatics.com/math_science/c_energ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133600"/>
            <a:ext cx="20097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http://www.edinformatics.com/math_science/carbon_atom_s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58593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3924697" y="6371481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/>
              <a:t>2</a:t>
            </a:r>
            <a:r>
              <a:rPr lang="en-US" altLang="el-GR" sz="1800" dirty="0"/>
              <a:t>s</a:t>
            </a:r>
            <a:endParaRPr lang="el-GR" altLang="el-GR" sz="1800" dirty="0"/>
          </a:p>
        </p:txBody>
      </p:sp>
      <p:pic>
        <p:nvPicPr>
          <p:cNvPr id="5127" name="Picture 3" descr="http://www.edinformatics.com/math_science/carbon_atom_2px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97" y="4858593"/>
            <a:ext cx="15128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http://www.edinformatics.com/math_science/carbon_atom_2py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347" y="4858593"/>
            <a:ext cx="1471613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5724922" y="6371481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/>
              <a:t>2</a:t>
            </a:r>
            <a:r>
              <a:rPr lang="en-US" altLang="el-GR" sz="1800" dirty="0"/>
              <a:t>px</a:t>
            </a:r>
            <a:endParaRPr lang="el-GR" altLang="el-GR" sz="1800" dirty="0"/>
          </a:p>
        </p:txBody>
      </p:sp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7525147" y="6300043"/>
            <a:ext cx="649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/>
              <a:t>2</a:t>
            </a:r>
            <a:r>
              <a:rPr lang="en-US" altLang="el-GR" sz="1800" dirty="0"/>
              <a:t>py</a:t>
            </a:r>
            <a:endParaRPr lang="el-GR" altLang="el-GR" sz="1800" dirty="0"/>
          </a:p>
        </p:txBody>
      </p:sp>
      <p:sp>
        <p:nvSpPr>
          <p:cNvPr id="5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smtClean="0"/>
              <a:t>Χημεία του Άνθρακα</a:t>
            </a:r>
            <a:r>
              <a:rPr lang="en-US" altLang="el-GR" sz="3600" dirty="0" smtClean="0"/>
              <a:t> </a:t>
            </a:r>
            <a:r>
              <a:rPr lang="en-US" altLang="el-GR" sz="3000" b="0" dirty="0" smtClean="0"/>
              <a:t>1/7</a:t>
            </a:r>
            <a:endParaRPr lang="el-GR" altLang="el-GR" sz="3000" b="0" dirty="0" smtClean="0"/>
          </a:p>
        </p:txBody>
      </p:sp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374089"/>
              </p:ext>
            </p:extLst>
          </p:nvPr>
        </p:nvGraphicFramePr>
        <p:xfrm>
          <a:off x="2915816" y="4202755"/>
          <a:ext cx="576661" cy="573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Εξίσωση" r:id="rId8" imgW="241195" imgH="241195" progId="Equation.3">
                  <p:embed/>
                </p:oleObj>
              </mc:Choice>
              <mc:Fallback>
                <p:oleObj name="Εξίσωση" r:id="rId8" imgW="24119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202755"/>
                        <a:ext cx="576661" cy="57349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430665"/>
              </p:ext>
            </p:extLst>
          </p:nvPr>
        </p:nvGraphicFramePr>
        <p:xfrm>
          <a:off x="4219562" y="4202755"/>
          <a:ext cx="573493" cy="573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Εξίσωση" r:id="rId10" imgW="241195" imgH="241195" progId="Equation.3">
                  <p:embed/>
                </p:oleObj>
              </mc:Choice>
              <mc:Fallback>
                <p:oleObj name="Εξίσωση" r:id="rId10" imgW="24119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62" y="4202755"/>
                        <a:ext cx="573493" cy="57349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TextBox 15"/>
          <p:cNvSpPr txBox="1">
            <a:spLocks noChangeArrowheads="1"/>
          </p:cNvSpPr>
          <p:nvPr/>
        </p:nvSpPr>
        <p:spPr bwMode="auto">
          <a:xfrm>
            <a:off x="3453724" y="4406916"/>
            <a:ext cx="8612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latin typeface="Arial" charset="0"/>
              </a:rPr>
              <a:t>(99%)</a:t>
            </a:r>
            <a:endParaRPr lang="el-GR" altLang="el-GR" sz="1800" dirty="0">
              <a:latin typeface="Arial" charset="0"/>
            </a:endParaRPr>
          </a:p>
        </p:txBody>
      </p:sp>
      <p:sp>
        <p:nvSpPr>
          <p:cNvPr id="5135" name="TextBox 16"/>
          <p:cNvSpPr txBox="1">
            <a:spLocks noChangeArrowheads="1"/>
          </p:cNvSpPr>
          <p:nvPr/>
        </p:nvSpPr>
        <p:spPr bwMode="auto">
          <a:xfrm>
            <a:off x="4793055" y="4397395"/>
            <a:ext cx="8612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latin typeface="Arial" charset="0"/>
              </a:rPr>
              <a:t>(1%)</a:t>
            </a:r>
            <a:endParaRPr lang="el-GR" altLang="el-GR" sz="1800" dirty="0">
              <a:latin typeface="Arial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98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468313" y="2492375"/>
            <a:ext cx="4392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dirty="0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Χημεία του Άνθρακα</a:t>
            </a:r>
            <a:r>
              <a:rPr lang="en-US" altLang="el-GR" dirty="0"/>
              <a:t> </a:t>
            </a:r>
            <a:r>
              <a:rPr lang="en-US" altLang="el-GR" sz="3000" b="0" dirty="0" smtClean="0"/>
              <a:t>2/7</a:t>
            </a:r>
            <a:endParaRPr lang="el-GR" altLang="el-GR" sz="3600" dirty="0" smtClean="0"/>
          </a:p>
        </p:txBody>
      </p:sp>
      <p:graphicFrame>
        <p:nvGraphicFramePr>
          <p:cNvPr id="614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147225"/>
              </p:ext>
            </p:extLst>
          </p:nvPr>
        </p:nvGraphicFramePr>
        <p:xfrm>
          <a:off x="754063" y="1114251"/>
          <a:ext cx="65246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Εξίσωση" r:id="rId3" imgW="241195" imgH="241195" progId="Equation.3">
                  <p:embed/>
                </p:oleObj>
              </mc:Choice>
              <mc:Fallback>
                <p:oleObj name="Εξίσωση" r:id="rId3" imgW="24119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1114251"/>
                        <a:ext cx="652462" cy="649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763713" y="1258714"/>
            <a:ext cx="48487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Συνθετικό ισότοπο, </a:t>
            </a:r>
            <a:r>
              <a:rPr lang="en-US" altLang="el-GR" sz="2200" dirty="0">
                <a:latin typeface="+mn-lt"/>
              </a:rPr>
              <a:t>t</a:t>
            </a:r>
            <a:r>
              <a:rPr lang="en-US" altLang="el-GR" sz="2200" baseline="-25000" dirty="0">
                <a:latin typeface="+mn-lt"/>
              </a:rPr>
              <a:t>1/2</a:t>
            </a:r>
            <a:r>
              <a:rPr lang="el-GR" altLang="el-GR" sz="2200" baseline="-25000" dirty="0">
                <a:latin typeface="+mn-lt"/>
              </a:rPr>
              <a:t> </a:t>
            </a:r>
            <a:r>
              <a:rPr lang="en-US" altLang="el-GR" sz="2200" dirty="0">
                <a:latin typeface="+mn-lt"/>
              </a:rPr>
              <a:t>~ 5730 </a:t>
            </a:r>
            <a:r>
              <a:rPr lang="el-GR" altLang="el-GR" sz="2200" dirty="0">
                <a:latin typeface="+mn-lt"/>
              </a:rPr>
              <a:t>έτη</a:t>
            </a:r>
          </a:p>
        </p:txBody>
      </p:sp>
      <p:sp>
        <p:nvSpPr>
          <p:cNvPr id="6150" name="TextBox 13"/>
          <p:cNvSpPr txBox="1">
            <a:spLocks noChangeArrowheads="1"/>
          </p:cNvSpPr>
          <p:nvPr/>
        </p:nvSpPr>
        <p:spPr bwMode="auto">
          <a:xfrm>
            <a:off x="395288" y="1916832"/>
            <a:ext cx="19563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β- ακτινοβολία</a:t>
            </a:r>
          </a:p>
        </p:txBody>
      </p:sp>
      <p:graphicFrame>
        <p:nvGraphicFramePr>
          <p:cNvPr id="61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171483"/>
              </p:ext>
            </p:extLst>
          </p:nvPr>
        </p:nvGraphicFramePr>
        <p:xfrm>
          <a:off x="468313" y="2636838"/>
          <a:ext cx="197008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Εξίσωση" r:id="rId5" imgW="825500" imgH="241300" progId="Equation.3">
                  <p:embed/>
                </p:oleObj>
              </mc:Choice>
              <mc:Fallback>
                <p:oleObj name="Εξίσωση" r:id="rId5" imgW="825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636838"/>
                        <a:ext cx="1970087" cy="576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Box 15"/>
          <p:cNvSpPr txBox="1">
            <a:spLocks noChangeArrowheads="1"/>
          </p:cNvSpPr>
          <p:nvPr/>
        </p:nvSpPr>
        <p:spPr bwMode="auto">
          <a:xfrm>
            <a:off x="361094" y="3368860"/>
            <a:ext cx="27707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Κοσμική ακτινοβολία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1331912" y="3284538"/>
            <a:ext cx="144463" cy="1588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578425"/>
              </p:ext>
            </p:extLst>
          </p:nvPr>
        </p:nvGraphicFramePr>
        <p:xfrm>
          <a:off x="468313" y="4221163"/>
          <a:ext cx="17589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Εξίσωση" r:id="rId7" imgW="736600" imgH="241300" progId="Equation.3">
                  <p:embed/>
                </p:oleObj>
              </mc:Choice>
              <mc:Fallback>
                <p:oleObj name="Εξίσωση" r:id="rId7" imgW="736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221163"/>
                        <a:ext cx="1758950" cy="576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TextBox 20"/>
          <p:cNvSpPr txBox="1">
            <a:spLocks noChangeArrowheads="1"/>
          </p:cNvSpPr>
          <p:nvPr/>
        </p:nvSpPr>
        <p:spPr bwMode="auto">
          <a:xfrm>
            <a:off x="2484437" y="4365625"/>
            <a:ext cx="56213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και εισέρχεται στο βιολογικό κύκλο</a:t>
            </a:r>
          </a:p>
        </p:txBody>
      </p:sp>
      <p:sp>
        <p:nvSpPr>
          <p:cNvPr id="6156" name="TextBox 21"/>
          <p:cNvSpPr txBox="1">
            <a:spLocks noChangeArrowheads="1"/>
          </p:cNvSpPr>
          <p:nvPr/>
        </p:nvSpPr>
        <p:spPr bwMode="auto">
          <a:xfrm>
            <a:off x="395288" y="5084763"/>
            <a:ext cx="8497192" cy="93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Η περιεκτικότητα βιολογικού δείγματος σε          </a:t>
            </a:r>
            <a:r>
              <a:rPr lang="en-US" altLang="el-GR" sz="2400" dirty="0" smtClean="0">
                <a:latin typeface="+mn-lt"/>
              </a:rPr>
              <a:t>     </a:t>
            </a:r>
            <a:r>
              <a:rPr lang="el-GR" altLang="el-GR" sz="2400" dirty="0" smtClean="0">
                <a:latin typeface="+mn-lt"/>
              </a:rPr>
              <a:t>επιτρέπει </a:t>
            </a:r>
            <a:r>
              <a:rPr lang="el-GR" altLang="el-GR" sz="2400" dirty="0">
                <a:latin typeface="+mn-lt"/>
              </a:rPr>
              <a:t>τη ραδιοχρονολόγησή του, εφόσον η ηλικία του είναι &lt; 50.000 </a:t>
            </a:r>
            <a:r>
              <a:rPr lang="el-GR" altLang="el-GR" sz="2400" dirty="0" smtClean="0">
                <a:latin typeface="+mn-lt"/>
              </a:rPr>
              <a:t>έτη</a:t>
            </a:r>
            <a:r>
              <a:rPr lang="en-US" altLang="el-GR" sz="2400" dirty="0" smtClean="0">
                <a:latin typeface="+mn-lt"/>
              </a:rPr>
              <a:t>.</a:t>
            </a:r>
            <a:r>
              <a:rPr lang="el-GR" altLang="el-GR" sz="2400" dirty="0" smtClean="0">
                <a:latin typeface="+mn-lt"/>
              </a:rPr>
              <a:t> </a:t>
            </a:r>
            <a:endParaRPr lang="el-GR" altLang="el-GR" sz="2400" dirty="0">
              <a:latin typeface="+mn-lt"/>
            </a:endParaRPr>
          </a:p>
        </p:txBody>
      </p:sp>
      <p:graphicFrame>
        <p:nvGraphicFramePr>
          <p:cNvPr id="6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618329"/>
              </p:ext>
            </p:extLst>
          </p:nvPr>
        </p:nvGraphicFramePr>
        <p:xfrm>
          <a:off x="5940152" y="4894105"/>
          <a:ext cx="64807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Εξίσωση" r:id="rId9" imgW="241195" imgH="241195" progId="Equation.3">
                  <p:embed/>
                </p:oleObj>
              </mc:Choice>
              <mc:Fallback>
                <p:oleObj name="Εξίσωση" r:id="rId9" imgW="24119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4894105"/>
                        <a:ext cx="648072" cy="6480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98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468313" y="2492375"/>
            <a:ext cx="4392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dirty="0"/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Χημεία του Άνθρακα </a:t>
            </a:r>
            <a:br>
              <a:rPr lang="el-GR" altLang="el-GR" dirty="0" smtClean="0"/>
            </a:br>
            <a:r>
              <a:rPr lang="el-GR" altLang="el-GR" dirty="0" smtClean="0"/>
              <a:t>Υβριδισμός </a:t>
            </a:r>
            <a:r>
              <a:rPr lang="en-US" altLang="el-GR" dirty="0" smtClean="0"/>
              <a:t>sp3</a:t>
            </a:r>
            <a:endParaRPr lang="el-GR" altLang="el-GR" dirty="0" smtClean="0"/>
          </a:p>
        </p:txBody>
      </p:sp>
      <p:graphicFrame>
        <p:nvGraphicFramePr>
          <p:cNvPr id="717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992692"/>
              </p:ext>
            </p:extLst>
          </p:nvPr>
        </p:nvGraphicFramePr>
        <p:xfrm>
          <a:off x="3708400" y="1358900"/>
          <a:ext cx="1080294" cy="109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S ChemDraw Drawing" r:id="rId3" imgW="871728" imgH="882396" progId="ChemDraw.Document.6.0">
                  <p:embed/>
                </p:oleObj>
              </mc:Choice>
              <mc:Fallback>
                <p:oleObj name="CS ChemDraw Drawing" r:id="rId3" imgW="871728" imgH="88239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358900"/>
                        <a:ext cx="1080294" cy="1092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582332"/>
              </p:ext>
            </p:extLst>
          </p:nvPr>
        </p:nvGraphicFramePr>
        <p:xfrm>
          <a:off x="1403648" y="2636912"/>
          <a:ext cx="6400800" cy="1447800"/>
        </p:xfrm>
        <a:graphic>
          <a:graphicData uri="http://schemas.openxmlformats.org/drawingml/2006/table">
            <a:tbl>
              <a:tblPr/>
              <a:tblGrid>
                <a:gridCol w="3048000"/>
                <a:gridCol w="3352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Μεμονωμένα άτομα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Τροχιακά σθένους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1s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2s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2p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(2p: 2p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2p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2p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3" name="Text Box 22"/>
          <p:cNvSpPr txBox="1">
            <a:spLocks noChangeArrowheads="1"/>
          </p:cNvSpPr>
          <p:nvPr/>
        </p:nvSpPr>
        <p:spPr bwMode="auto">
          <a:xfrm>
            <a:off x="776288" y="4149080"/>
            <a:ext cx="804386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</a:pPr>
            <a:r>
              <a:rPr lang="el-GR" altLang="el-GR" sz="2200" dirty="0" smtClean="0">
                <a:latin typeface="+mn-lt"/>
                <a:sym typeface="Wingdings" pitchFamily="2" charset="2"/>
              </a:rPr>
              <a:t>Άτομα </a:t>
            </a:r>
            <a:r>
              <a:rPr lang="en-US" altLang="el-GR" sz="2200" dirty="0">
                <a:latin typeface="+mn-lt"/>
              </a:rPr>
              <a:t>H</a:t>
            </a:r>
            <a:r>
              <a:rPr lang="el-GR" altLang="el-GR" sz="2200" dirty="0">
                <a:latin typeface="+mn-lt"/>
              </a:rPr>
              <a:t>:</a:t>
            </a:r>
            <a:r>
              <a:rPr lang="en-US" altLang="el-GR" sz="2200" dirty="0">
                <a:latin typeface="+mn-lt"/>
              </a:rPr>
              <a:t>1s </a:t>
            </a:r>
            <a:r>
              <a:rPr lang="el-GR" altLang="el-GR" sz="2200" dirty="0">
                <a:latin typeface="+mn-lt"/>
              </a:rPr>
              <a:t>τροχιακά</a:t>
            </a:r>
            <a:endParaRPr lang="en-US" altLang="el-GR" sz="2200" dirty="0"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</a:pPr>
            <a:r>
              <a:rPr lang="el-GR" altLang="el-GR" sz="2200" dirty="0" smtClean="0">
                <a:latin typeface="+mn-lt"/>
                <a:sym typeface="Wingdings" pitchFamily="2" charset="2"/>
              </a:rPr>
              <a:t>Άτομα </a:t>
            </a:r>
            <a:r>
              <a:rPr lang="en-US" altLang="el-GR" sz="2200" dirty="0">
                <a:latin typeface="+mn-lt"/>
              </a:rPr>
              <a:t>C</a:t>
            </a:r>
            <a:r>
              <a:rPr lang="el-GR" altLang="el-GR" sz="2200" dirty="0">
                <a:latin typeface="+mn-lt"/>
              </a:rPr>
              <a:t>: 2</a:t>
            </a:r>
            <a:r>
              <a:rPr lang="en-US" altLang="el-GR" sz="2200" dirty="0">
                <a:latin typeface="+mn-lt"/>
              </a:rPr>
              <a:t>s </a:t>
            </a:r>
            <a:r>
              <a:rPr lang="el-GR" altLang="el-GR" sz="2200" dirty="0">
                <a:latin typeface="+mn-lt"/>
              </a:rPr>
              <a:t>και 2</a:t>
            </a:r>
            <a:r>
              <a:rPr lang="en-US" altLang="el-GR" sz="2200" dirty="0">
                <a:latin typeface="+mn-lt"/>
              </a:rPr>
              <a:t>p?</a:t>
            </a:r>
            <a:r>
              <a:rPr lang="el-GR" altLang="el-GR" sz="2200" dirty="0">
                <a:latin typeface="+mn-lt"/>
              </a:rPr>
              <a:t> </a:t>
            </a:r>
            <a:r>
              <a:rPr lang="el-GR" altLang="el-GR" sz="2200" dirty="0">
                <a:latin typeface="+mn-lt"/>
                <a:sym typeface="Wingdings" pitchFamily="2" charset="2"/>
              </a:rPr>
              <a:t> δύο διαφορετικά είδη δεσμών</a:t>
            </a:r>
            <a:endParaRPr lang="en-US" altLang="el-GR" sz="2200" dirty="0">
              <a:latin typeface="+mn-lt"/>
            </a:endParaRPr>
          </a:p>
        </p:txBody>
      </p:sp>
      <p:sp>
        <p:nvSpPr>
          <p:cNvPr id="7184" name="Text Box 22"/>
          <p:cNvSpPr txBox="1">
            <a:spLocks noChangeArrowheads="1"/>
          </p:cNvSpPr>
          <p:nvPr/>
        </p:nvSpPr>
        <p:spPr bwMode="auto">
          <a:xfrm>
            <a:off x="1259632" y="5085184"/>
            <a:ext cx="74172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  <a:sym typeface="Wingdings" pitchFamily="2" charset="2"/>
              </a:rPr>
              <a:t>Στο μόριο του </a:t>
            </a:r>
            <a:r>
              <a:rPr lang="en-US" altLang="el-GR" sz="2200" dirty="0">
                <a:latin typeface="+mn-lt"/>
                <a:sym typeface="Wingdings" pitchFamily="2" charset="2"/>
              </a:rPr>
              <a:t>CH</a:t>
            </a:r>
            <a:r>
              <a:rPr lang="en-US" altLang="el-GR" sz="2200" baseline="-25000" dirty="0">
                <a:latin typeface="+mn-lt"/>
                <a:sym typeface="Wingdings" pitchFamily="2" charset="2"/>
              </a:rPr>
              <a:t>4</a:t>
            </a:r>
            <a:r>
              <a:rPr lang="el-GR" altLang="el-GR" sz="2200" dirty="0">
                <a:latin typeface="+mn-lt"/>
                <a:sym typeface="Wingdings" pitchFamily="2" charset="2"/>
              </a:rPr>
              <a:t> ανιχνεύονται </a:t>
            </a:r>
            <a:r>
              <a:rPr lang="el-GR" altLang="el-GR" sz="2200" b="1" dirty="0">
                <a:solidFill>
                  <a:srgbClr val="004A82"/>
                </a:solidFill>
                <a:latin typeface="+mn-lt"/>
                <a:sym typeface="Wingdings" pitchFamily="2" charset="2"/>
              </a:rPr>
              <a:t>4 ισοδύναμοι δεσμοί.</a:t>
            </a:r>
            <a:endParaRPr lang="en-US" altLang="el-GR" sz="22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7185" name="Text Box 22"/>
          <p:cNvSpPr txBox="1">
            <a:spLocks noChangeArrowheads="1"/>
          </p:cNvSpPr>
          <p:nvPr/>
        </p:nvSpPr>
        <p:spPr bwMode="auto">
          <a:xfrm>
            <a:off x="1692275" y="5795963"/>
            <a:ext cx="61928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  <a:sym typeface="Wingdings" pitchFamily="2" charset="2"/>
              </a:rPr>
              <a:t>Δημιουργία </a:t>
            </a:r>
            <a:r>
              <a:rPr lang="el-GR" altLang="el-GR" sz="2200" b="1" dirty="0">
                <a:solidFill>
                  <a:srgbClr val="004A82"/>
                </a:solidFill>
                <a:latin typeface="+mn-lt"/>
                <a:sym typeface="Wingdings" pitchFamily="2" charset="2"/>
              </a:rPr>
              <a:t>4 νέων υβριδικών τροχιακών </a:t>
            </a:r>
            <a:r>
              <a:rPr lang="el-GR" altLang="el-GR" sz="2200" dirty="0">
                <a:latin typeface="+mn-lt"/>
                <a:sym typeface="Wingdings" pitchFamily="2" charset="2"/>
              </a:rPr>
              <a:t>στον </a:t>
            </a:r>
            <a:r>
              <a:rPr lang="en-US" altLang="el-GR" sz="2200" dirty="0">
                <a:latin typeface="+mn-lt"/>
                <a:sym typeface="Wingdings" pitchFamily="2" charset="2"/>
              </a:rPr>
              <a:t>C</a:t>
            </a:r>
            <a:r>
              <a:rPr lang="el-GR" altLang="el-GR" sz="2200" dirty="0">
                <a:latin typeface="+mn-lt"/>
                <a:sym typeface="Wingdings" pitchFamily="2" charset="2"/>
              </a:rPr>
              <a:t>.</a:t>
            </a:r>
            <a:endParaRPr lang="en-US" altLang="el-GR" sz="2200" dirty="0"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284663" y="5445224"/>
            <a:ext cx="0" cy="4238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7" name="TextBox 23"/>
          <p:cNvSpPr txBox="1">
            <a:spLocks noChangeArrowheads="1"/>
          </p:cNvSpPr>
          <p:nvPr/>
        </p:nvSpPr>
        <p:spPr bwMode="auto">
          <a:xfrm>
            <a:off x="920080" y="1698321"/>
            <a:ext cx="27878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Μόριο του μεθανίου: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71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Χημεία του Άνθρακα</a:t>
            </a:r>
            <a:r>
              <a:rPr lang="en-US" altLang="el-GR" dirty="0"/>
              <a:t> </a:t>
            </a:r>
            <a:r>
              <a:rPr lang="en-US" altLang="el-GR" sz="3000" b="0" dirty="0" smtClean="0"/>
              <a:t>3/7</a:t>
            </a:r>
            <a:endParaRPr lang="el-GR" altLang="el-GR" sz="3600" dirty="0" smtClean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539750" y="1412875"/>
            <a:ext cx="82807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Τα</a:t>
            </a:r>
            <a:r>
              <a:rPr lang="en-US" altLang="el-GR" sz="2400" dirty="0">
                <a:latin typeface="+mn-lt"/>
              </a:rPr>
              <a:t> 4 </a:t>
            </a:r>
            <a:r>
              <a:rPr lang="el-GR" altLang="el-GR" sz="2400" dirty="0">
                <a:latin typeface="+mn-lt"/>
              </a:rPr>
              <a:t>νέα </a:t>
            </a:r>
            <a:r>
              <a:rPr lang="el-GR" altLang="el-GR" sz="2400" b="1" dirty="0">
                <a:latin typeface="+mn-lt"/>
              </a:rPr>
              <a:t>ισοδύναμα </a:t>
            </a:r>
            <a:r>
              <a:rPr lang="el-GR" altLang="el-GR" sz="2400" dirty="0">
                <a:latin typeface="+mn-lt"/>
              </a:rPr>
              <a:t>τροχιακά, που σχηματίζονται από τη «μίξη» ενός </a:t>
            </a:r>
            <a:r>
              <a:rPr lang="en-US" altLang="el-GR" sz="2400" dirty="0">
                <a:latin typeface="+mn-lt"/>
              </a:rPr>
              <a:t>2s </a:t>
            </a:r>
            <a:r>
              <a:rPr lang="el-GR" altLang="el-GR" sz="2400" dirty="0">
                <a:latin typeface="+mn-lt"/>
              </a:rPr>
              <a:t>και τριών</a:t>
            </a:r>
            <a:r>
              <a:rPr lang="en-US" altLang="el-GR" sz="2400" dirty="0">
                <a:latin typeface="+mn-lt"/>
              </a:rPr>
              <a:t> 2p </a:t>
            </a:r>
            <a:r>
              <a:rPr lang="el-GR" altLang="el-GR" sz="2400" dirty="0">
                <a:latin typeface="+mn-lt"/>
              </a:rPr>
              <a:t>τροχιακών,</a:t>
            </a:r>
            <a:r>
              <a:rPr lang="en-US" altLang="el-GR" sz="2400" dirty="0"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ονομάζονται </a:t>
            </a:r>
            <a:r>
              <a:rPr lang="en-US" altLang="el-GR" sz="2400" dirty="0">
                <a:latin typeface="+mn-lt"/>
              </a:rPr>
              <a:t>sp</a:t>
            </a:r>
            <a:r>
              <a:rPr lang="en-US" altLang="el-GR" sz="2400" baseline="30000" dirty="0">
                <a:latin typeface="+mn-lt"/>
              </a:rPr>
              <a:t>3</a:t>
            </a:r>
            <a:r>
              <a:rPr lang="en-US" altLang="el-GR" sz="2400" dirty="0"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υβριδικά τροχιακά</a:t>
            </a:r>
            <a:r>
              <a:rPr lang="en-US" altLang="el-GR" sz="2400" dirty="0">
                <a:latin typeface="+mn-lt"/>
              </a:rPr>
              <a:t>.</a:t>
            </a:r>
          </a:p>
        </p:txBody>
      </p:sp>
      <p:sp>
        <p:nvSpPr>
          <p:cNvPr id="8196" name="Line 7"/>
          <p:cNvSpPr>
            <a:spLocks noChangeShapeType="1"/>
          </p:cNvSpPr>
          <p:nvPr/>
        </p:nvSpPr>
        <p:spPr bwMode="auto">
          <a:xfrm flipV="1">
            <a:off x="1676400" y="2763838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 dirty="0">
              <a:latin typeface="+mn-lt"/>
            </a:endParaRPr>
          </a:p>
        </p:txBody>
      </p:sp>
      <p:sp>
        <p:nvSpPr>
          <p:cNvPr id="8197" name="AutoShape 9"/>
          <p:cNvSpPr>
            <a:spLocks noChangeArrowheads="1"/>
          </p:cNvSpPr>
          <p:nvPr/>
        </p:nvSpPr>
        <p:spPr bwMode="auto">
          <a:xfrm>
            <a:off x="4210050" y="3449638"/>
            <a:ext cx="1600200" cy="2286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000" dirty="0">
              <a:latin typeface="+mn-lt"/>
            </a:endParaRPr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4211638" y="3068638"/>
            <a:ext cx="1380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υβριδισμός</a:t>
            </a:r>
            <a:endParaRPr lang="en-US" altLang="el-GR" sz="2000" dirty="0">
              <a:latin typeface="+mn-lt"/>
            </a:endParaRPr>
          </a:p>
        </p:txBody>
      </p:sp>
      <p:sp>
        <p:nvSpPr>
          <p:cNvPr id="8199" name="Line 18"/>
          <p:cNvSpPr>
            <a:spLocks noChangeShapeType="1"/>
          </p:cNvSpPr>
          <p:nvPr/>
        </p:nvSpPr>
        <p:spPr bwMode="auto">
          <a:xfrm>
            <a:off x="1885950" y="3221038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 dirty="0">
              <a:latin typeface="+mn-lt"/>
            </a:endParaRPr>
          </a:p>
        </p:txBody>
      </p:sp>
      <p:sp>
        <p:nvSpPr>
          <p:cNvPr id="8200" name="Line 19"/>
          <p:cNvSpPr>
            <a:spLocks noChangeShapeType="1"/>
          </p:cNvSpPr>
          <p:nvPr/>
        </p:nvSpPr>
        <p:spPr bwMode="auto">
          <a:xfrm>
            <a:off x="2528888" y="3230563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 dirty="0">
              <a:latin typeface="+mn-lt"/>
            </a:endParaRPr>
          </a:p>
        </p:txBody>
      </p:sp>
      <p:sp>
        <p:nvSpPr>
          <p:cNvPr id="8201" name="Line 20"/>
          <p:cNvSpPr>
            <a:spLocks noChangeShapeType="1"/>
          </p:cNvSpPr>
          <p:nvPr/>
        </p:nvSpPr>
        <p:spPr bwMode="auto">
          <a:xfrm>
            <a:off x="3181350" y="3230563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 dirty="0">
              <a:latin typeface="+mn-lt"/>
            </a:endParaRPr>
          </a:p>
        </p:txBody>
      </p:sp>
      <p:sp>
        <p:nvSpPr>
          <p:cNvPr id="8202" name="Text Box 22"/>
          <p:cNvSpPr txBox="1">
            <a:spLocks noChangeArrowheads="1"/>
          </p:cNvSpPr>
          <p:nvPr/>
        </p:nvSpPr>
        <p:spPr bwMode="auto">
          <a:xfrm>
            <a:off x="3565525" y="2967038"/>
            <a:ext cx="449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dirty="0">
                <a:latin typeface="+mn-lt"/>
              </a:rPr>
              <a:t>2p</a:t>
            </a:r>
          </a:p>
        </p:txBody>
      </p:sp>
      <p:sp>
        <p:nvSpPr>
          <p:cNvPr id="8203" name="Line 23"/>
          <p:cNvSpPr>
            <a:spLocks noChangeShapeType="1"/>
          </p:cNvSpPr>
          <p:nvPr/>
        </p:nvSpPr>
        <p:spPr bwMode="auto">
          <a:xfrm>
            <a:off x="2543175" y="3887788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 dirty="0">
              <a:latin typeface="+mn-lt"/>
            </a:endParaRPr>
          </a:p>
        </p:txBody>
      </p:sp>
      <p:sp>
        <p:nvSpPr>
          <p:cNvPr id="8204" name="Text Box 24"/>
          <p:cNvSpPr txBox="1">
            <a:spLocks noChangeArrowheads="1"/>
          </p:cNvSpPr>
          <p:nvPr/>
        </p:nvSpPr>
        <p:spPr bwMode="auto">
          <a:xfrm>
            <a:off x="2946400" y="3619500"/>
            <a:ext cx="4154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dirty="0">
                <a:latin typeface="+mn-lt"/>
              </a:rPr>
              <a:t>2s</a:t>
            </a:r>
          </a:p>
        </p:txBody>
      </p:sp>
      <p:sp>
        <p:nvSpPr>
          <p:cNvPr id="8205" name="Line 25"/>
          <p:cNvSpPr>
            <a:spLocks noChangeShapeType="1"/>
          </p:cNvSpPr>
          <p:nvPr/>
        </p:nvSpPr>
        <p:spPr bwMode="auto">
          <a:xfrm>
            <a:off x="6138863" y="3535363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 dirty="0">
              <a:latin typeface="+mn-lt"/>
            </a:endParaRPr>
          </a:p>
        </p:txBody>
      </p:sp>
      <p:sp>
        <p:nvSpPr>
          <p:cNvPr id="8206" name="Line 26"/>
          <p:cNvSpPr>
            <a:spLocks noChangeShapeType="1"/>
          </p:cNvSpPr>
          <p:nvPr/>
        </p:nvSpPr>
        <p:spPr bwMode="auto">
          <a:xfrm>
            <a:off x="6781800" y="3544888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 dirty="0">
              <a:latin typeface="+mn-lt"/>
            </a:endParaRPr>
          </a:p>
        </p:txBody>
      </p:sp>
      <p:sp>
        <p:nvSpPr>
          <p:cNvPr id="8207" name="Line 27"/>
          <p:cNvSpPr>
            <a:spLocks noChangeShapeType="1"/>
          </p:cNvSpPr>
          <p:nvPr/>
        </p:nvSpPr>
        <p:spPr bwMode="auto">
          <a:xfrm>
            <a:off x="7434263" y="3544888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 dirty="0">
              <a:latin typeface="+mn-lt"/>
            </a:endParaRPr>
          </a:p>
        </p:txBody>
      </p:sp>
      <p:sp>
        <p:nvSpPr>
          <p:cNvPr id="8208" name="Line 28"/>
          <p:cNvSpPr>
            <a:spLocks noChangeShapeType="1"/>
          </p:cNvSpPr>
          <p:nvPr/>
        </p:nvSpPr>
        <p:spPr bwMode="auto">
          <a:xfrm>
            <a:off x="8077200" y="354012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 dirty="0">
              <a:latin typeface="+mn-lt"/>
            </a:endParaRPr>
          </a:p>
        </p:txBody>
      </p:sp>
      <p:sp>
        <p:nvSpPr>
          <p:cNvPr id="8209" name="Text Box 30"/>
          <p:cNvSpPr txBox="1">
            <a:spLocks noChangeArrowheads="1"/>
          </p:cNvSpPr>
          <p:nvPr/>
        </p:nvSpPr>
        <p:spPr bwMode="auto">
          <a:xfrm>
            <a:off x="1998153" y="4643438"/>
            <a:ext cx="21473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Τροχιακά ελεύθερου</a:t>
            </a:r>
            <a:endParaRPr lang="en-US" altLang="el-GR" sz="18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ατόμου </a:t>
            </a:r>
            <a:r>
              <a:rPr lang="en-US" altLang="el-GR" sz="1800" dirty="0">
                <a:latin typeface="+mn-lt"/>
              </a:rPr>
              <a:t>C</a:t>
            </a:r>
          </a:p>
        </p:txBody>
      </p:sp>
      <p:sp>
        <p:nvSpPr>
          <p:cNvPr id="8210" name="Text Box 30"/>
          <p:cNvSpPr txBox="1">
            <a:spLocks noChangeArrowheads="1"/>
          </p:cNvSpPr>
          <p:nvPr/>
        </p:nvSpPr>
        <p:spPr bwMode="auto">
          <a:xfrm>
            <a:off x="6652576" y="3787775"/>
            <a:ext cx="16221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Τροχιακά </a:t>
            </a:r>
            <a:r>
              <a:rPr lang="en-US" altLang="el-GR" sz="1800" dirty="0">
                <a:latin typeface="+mn-lt"/>
              </a:rPr>
              <a:t>C</a:t>
            </a:r>
            <a:r>
              <a:rPr lang="el-GR" altLang="el-GR" sz="1800" dirty="0">
                <a:latin typeface="+mn-lt"/>
              </a:rPr>
              <a:t> στο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μόριο του</a:t>
            </a:r>
            <a:r>
              <a:rPr lang="en-US" altLang="el-GR" sz="1800" dirty="0">
                <a:latin typeface="+mn-lt"/>
              </a:rPr>
              <a:t> CH</a:t>
            </a:r>
            <a:r>
              <a:rPr lang="en-US" altLang="el-GR" sz="1800" baseline="-25000" dirty="0">
                <a:latin typeface="+mn-lt"/>
              </a:rPr>
              <a:t>4</a:t>
            </a:r>
            <a:r>
              <a:rPr lang="el-GR" altLang="el-GR" sz="1800" dirty="0">
                <a:latin typeface="+mn-lt"/>
              </a:rPr>
              <a:t> </a:t>
            </a:r>
            <a:endParaRPr lang="en-US" altLang="el-GR" sz="1800" dirty="0">
              <a:latin typeface="+mn-lt"/>
            </a:endParaRPr>
          </a:p>
        </p:txBody>
      </p:sp>
      <p:sp>
        <p:nvSpPr>
          <p:cNvPr id="8211" name="Text Box 8"/>
          <p:cNvSpPr txBox="1">
            <a:spLocks noChangeArrowheads="1"/>
          </p:cNvSpPr>
          <p:nvPr/>
        </p:nvSpPr>
        <p:spPr bwMode="auto">
          <a:xfrm>
            <a:off x="539750" y="3355975"/>
            <a:ext cx="11162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Ενέργεια</a:t>
            </a:r>
            <a:endParaRPr lang="en-US" altLang="el-GR" sz="20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72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Χημεία του Άνθρακα</a:t>
            </a:r>
            <a:r>
              <a:rPr lang="en-US" altLang="el-GR" dirty="0"/>
              <a:t> </a:t>
            </a:r>
            <a:r>
              <a:rPr lang="en-US" altLang="el-GR" sz="3000" b="0" dirty="0" smtClean="0"/>
              <a:t>4/7</a:t>
            </a:r>
            <a:endParaRPr lang="el-GR" altLang="el-GR" sz="36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676400"/>
            <a:ext cx="7980363" cy="433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34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735138" y="941388"/>
            <a:ext cx="736600" cy="649287"/>
          </a:xfrm>
          <a:prstGeom prst="rect">
            <a:avLst/>
          </a:prstGeom>
          <a:solidFill>
            <a:srgbClr val="004A82"/>
          </a:solidFill>
          <a:ln>
            <a:noFill/>
          </a:ln>
        </p:spPr>
        <p:txBody>
          <a:bodyPr wrap="none" lIns="0" r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dirty="0">
                <a:solidFill>
                  <a:srgbClr val="F1A60F"/>
                </a:solidFill>
                <a:latin typeface="Arial" charset="0"/>
              </a:rPr>
              <a:t>2s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840038" y="941388"/>
            <a:ext cx="736600" cy="649287"/>
          </a:xfrm>
          <a:prstGeom prst="rect">
            <a:avLst/>
          </a:prstGeom>
          <a:solidFill>
            <a:srgbClr val="004A82"/>
          </a:solidFill>
          <a:ln>
            <a:noFill/>
          </a:ln>
        </p:spPr>
        <p:txBody>
          <a:bodyPr wrap="none" lIns="0" r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dirty="0">
                <a:solidFill>
                  <a:srgbClr val="FF6699"/>
                </a:solidFill>
                <a:latin typeface="Arial" charset="0"/>
              </a:rPr>
              <a:t>2p</a:t>
            </a:r>
            <a:r>
              <a:rPr lang="en-US" altLang="el-GR" sz="2800" baseline="-25000" dirty="0">
                <a:solidFill>
                  <a:srgbClr val="FF6699"/>
                </a:solidFill>
                <a:latin typeface="Arial" charset="0"/>
              </a:rPr>
              <a:t>x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314825" y="941388"/>
            <a:ext cx="736600" cy="649287"/>
          </a:xfrm>
          <a:prstGeom prst="rect">
            <a:avLst/>
          </a:prstGeom>
          <a:solidFill>
            <a:srgbClr val="004A82"/>
          </a:solidFill>
          <a:ln>
            <a:noFill/>
          </a:ln>
        </p:spPr>
        <p:txBody>
          <a:bodyPr wrap="none" lIns="0" r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dirty="0">
                <a:solidFill>
                  <a:srgbClr val="00FF00"/>
                </a:solidFill>
                <a:latin typeface="Arial" charset="0"/>
              </a:rPr>
              <a:t>2p</a:t>
            </a:r>
            <a:r>
              <a:rPr lang="en-US" altLang="el-GR" sz="2800" baseline="-25000" dirty="0">
                <a:solidFill>
                  <a:srgbClr val="00FF00"/>
                </a:solidFill>
                <a:latin typeface="Arial" charset="0"/>
              </a:rPr>
              <a:t>z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575050" y="941388"/>
            <a:ext cx="736600" cy="649287"/>
          </a:xfrm>
          <a:prstGeom prst="rect">
            <a:avLst/>
          </a:prstGeom>
          <a:solidFill>
            <a:srgbClr val="004A82"/>
          </a:solidFill>
          <a:ln>
            <a:noFill/>
          </a:ln>
        </p:spPr>
        <p:txBody>
          <a:bodyPr wrap="none" lIns="0" r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dirty="0">
                <a:solidFill>
                  <a:srgbClr val="C0C03A"/>
                </a:solidFill>
                <a:latin typeface="Arial" charset="0"/>
              </a:rPr>
              <a:t>2p</a:t>
            </a:r>
            <a:r>
              <a:rPr lang="en-US" altLang="el-GR" sz="2800" baseline="-25000" dirty="0">
                <a:solidFill>
                  <a:srgbClr val="C0C03A"/>
                </a:solidFill>
                <a:latin typeface="Arial" charset="0"/>
              </a:rPr>
              <a:t>y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42938" y="938213"/>
            <a:ext cx="736600" cy="649287"/>
          </a:xfrm>
          <a:prstGeom prst="rect">
            <a:avLst/>
          </a:prstGeom>
          <a:solidFill>
            <a:srgbClr val="004A82"/>
          </a:solidFill>
          <a:ln>
            <a:noFill/>
          </a:ln>
        </p:spPr>
        <p:txBody>
          <a:bodyPr wrap="none" lIns="0" r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dirty="0">
                <a:solidFill>
                  <a:srgbClr val="3399FF"/>
                </a:solidFill>
                <a:latin typeface="Arial" charset="0"/>
              </a:rPr>
              <a:t>1s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5487988" y="1004888"/>
            <a:ext cx="3065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2800" dirty="0">
                <a:latin typeface="Arial" charset="0"/>
              </a:rPr>
              <a:t>sp</a:t>
            </a:r>
            <a:r>
              <a:rPr lang="en-US" altLang="el-GR" sz="2800" baseline="30000" dirty="0">
                <a:latin typeface="Arial" charset="0"/>
              </a:rPr>
              <a:t>3</a:t>
            </a:r>
            <a:r>
              <a:rPr lang="en-US" altLang="el-GR" sz="2800" dirty="0">
                <a:latin typeface="Arial" charset="0"/>
              </a:rPr>
              <a:t>  sp</a:t>
            </a:r>
            <a:r>
              <a:rPr lang="en-US" altLang="el-GR" sz="2800" baseline="30000" dirty="0">
                <a:latin typeface="Arial" charset="0"/>
              </a:rPr>
              <a:t>3   </a:t>
            </a:r>
            <a:r>
              <a:rPr lang="en-US" altLang="el-GR" sz="2800" dirty="0">
                <a:latin typeface="Arial" charset="0"/>
              </a:rPr>
              <a:t> sp</a:t>
            </a:r>
            <a:r>
              <a:rPr lang="en-US" altLang="el-GR" sz="2800" baseline="30000" dirty="0">
                <a:latin typeface="Arial" charset="0"/>
              </a:rPr>
              <a:t>3</a:t>
            </a:r>
            <a:r>
              <a:rPr lang="en-US" altLang="el-GR" sz="2800" dirty="0">
                <a:latin typeface="Arial" charset="0"/>
              </a:rPr>
              <a:t>  sp</a:t>
            </a:r>
            <a:r>
              <a:rPr lang="en-US" altLang="el-GR" sz="2800" baseline="30000" dirty="0">
                <a:latin typeface="Arial" charset="0"/>
              </a:rPr>
              <a:t>3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510213" y="388938"/>
            <a:ext cx="2943225" cy="649287"/>
            <a:chOff x="3471" y="245"/>
            <a:chExt cx="1854" cy="409"/>
          </a:xfrm>
          <a:solidFill>
            <a:schemeClr val="bg1"/>
          </a:solidFill>
        </p:grpSpPr>
        <p:sp>
          <p:nvSpPr>
            <p:cNvPr id="117769" name="Rectangle 9"/>
            <p:cNvSpPr>
              <a:spLocks noChangeArrowheads="1"/>
            </p:cNvSpPr>
            <p:nvPr/>
          </p:nvSpPr>
          <p:spPr bwMode="auto">
            <a:xfrm>
              <a:off x="3471" y="245"/>
              <a:ext cx="464" cy="409"/>
            </a:xfrm>
            <a:prstGeom prst="rect">
              <a:avLst/>
            </a:prstGeom>
            <a:grpFill/>
            <a:ln w="9525" algn="ctr">
              <a:solidFill>
                <a:srgbClr val="004A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 dirty="0"/>
            </a:p>
          </p:txBody>
        </p:sp>
        <p:sp>
          <p:nvSpPr>
            <p:cNvPr id="117770" name="Rectangle 10"/>
            <p:cNvSpPr>
              <a:spLocks noChangeArrowheads="1"/>
            </p:cNvSpPr>
            <p:nvPr/>
          </p:nvSpPr>
          <p:spPr bwMode="auto">
            <a:xfrm>
              <a:off x="4400" y="245"/>
              <a:ext cx="464" cy="409"/>
            </a:xfrm>
            <a:prstGeom prst="rect">
              <a:avLst/>
            </a:prstGeom>
            <a:grpFill/>
            <a:ln w="9525" algn="ctr">
              <a:solidFill>
                <a:srgbClr val="004A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 dirty="0"/>
            </a:p>
          </p:txBody>
        </p:sp>
        <p:sp>
          <p:nvSpPr>
            <p:cNvPr id="117771" name="Rectangle 11"/>
            <p:cNvSpPr>
              <a:spLocks noChangeArrowheads="1"/>
            </p:cNvSpPr>
            <p:nvPr/>
          </p:nvSpPr>
          <p:spPr bwMode="auto">
            <a:xfrm>
              <a:off x="3934" y="245"/>
              <a:ext cx="464" cy="409"/>
            </a:xfrm>
            <a:prstGeom prst="rect">
              <a:avLst/>
            </a:prstGeom>
            <a:grpFill/>
            <a:ln w="9525" algn="ctr">
              <a:solidFill>
                <a:srgbClr val="004A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 dirty="0"/>
            </a:p>
          </p:txBody>
        </p:sp>
        <p:sp>
          <p:nvSpPr>
            <p:cNvPr id="117772" name="Rectangle 12"/>
            <p:cNvSpPr>
              <a:spLocks noChangeArrowheads="1"/>
            </p:cNvSpPr>
            <p:nvPr/>
          </p:nvSpPr>
          <p:spPr bwMode="auto">
            <a:xfrm>
              <a:off x="4861" y="245"/>
              <a:ext cx="464" cy="409"/>
            </a:xfrm>
            <a:prstGeom prst="rect">
              <a:avLst/>
            </a:prstGeom>
            <a:grpFill/>
            <a:ln w="9525" algn="ctr">
              <a:solidFill>
                <a:srgbClr val="004A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 dirty="0"/>
            </a:p>
          </p:txBody>
        </p:sp>
      </p:grpSp>
      <p:sp>
        <p:nvSpPr>
          <p:cNvPr id="117773" name="Line 13"/>
          <p:cNvSpPr>
            <a:spLocks noChangeShapeType="1"/>
          </p:cNvSpPr>
          <p:nvPr/>
        </p:nvSpPr>
        <p:spPr bwMode="auto">
          <a:xfrm flipH="1">
            <a:off x="3352800" y="4788371"/>
            <a:ext cx="2559050" cy="168275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7774" name="Oval 14"/>
          <p:cNvSpPr>
            <a:spLocks noChangeArrowheads="1"/>
          </p:cNvSpPr>
          <p:nvPr/>
        </p:nvSpPr>
        <p:spPr bwMode="auto">
          <a:xfrm rot="2700000">
            <a:off x="4439444" y="3193727"/>
            <a:ext cx="1068388" cy="1108075"/>
          </a:xfrm>
          <a:prstGeom prst="ellipse">
            <a:avLst/>
          </a:prstGeom>
          <a:gradFill rotWithShape="1">
            <a:gsLst>
              <a:gs pos="0">
                <a:srgbClr val="8BFD93"/>
              </a:gs>
              <a:gs pos="100000">
                <a:srgbClr val="407544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charset="0"/>
            </a:endParaRPr>
          </a:p>
        </p:txBody>
      </p:sp>
      <p:sp>
        <p:nvSpPr>
          <p:cNvPr id="117775" name="Freeform 15"/>
          <p:cNvSpPr>
            <a:spLocks/>
          </p:cNvSpPr>
          <p:nvPr/>
        </p:nvSpPr>
        <p:spPr bwMode="auto">
          <a:xfrm rot="18900000">
            <a:off x="4410075" y="3305646"/>
            <a:ext cx="1089025" cy="781050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  <a:alpha val="48000"/>
                </a:srgbClr>
              </a:gs>
              <a:gs pos="100000">
                <a:srgbClr val="00AC00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 rot="-2700000">
            <a:off x="2836863" y="4239096"/>
            <a:ext cx="3354387" cy="0"/>
          </a:xfrm>
          <a:prstGeom prst="line">
            <a:avLst/>
          </a:prstGeom>
          <a:noFill/>
          <a:ln w="28575">
            <a:solidFill>
              <a:srgbClr val="DDDDDD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 dirty="0"/>
          </a:p>
        </p:txBody>
      </p:sp>
      <p:sp>
        <p:nvSpPr>
          <p:cNvPr id="117777" name="Line 17"/>
          <p:cNvSpPr>
            <a:spLocks noChangeShapeType="1"/>
          </p:cNvSpPr>
          <p:nvPr/>
        </p:nvSpPr>
        <p:spPr bwMode="auto">
          <a:xfrm>
            <a:off x="2424113" y="4172421"/>
            <a:ext cx="4379912" cy="0"/>
          </a:xfrm>
          <a:prstGeom prst="line">
            <a:avLst/>
          </a:prstGeom>
          <a:noFill/>
          <a:ln w="28575">
            <a:solidFill>
              <a:srgbClr val="DDDDDD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 dirty="0"/>
          </a:p>
        </p:txBody>
      </p:sp>
      <p:sp>
        <p:nvSpPr>
          <p:cNvPr id="117778" name="Line 18"/>
          <p:cNvSpPr>
            <a:spLocks noChangeShapeType="1"/>
          </p:cNvSpPr>
          <p:nvPr/>
        </p:nvSpPr>
        <p:spPr bwMode="auto">
          <a:xfrm rot="-5400000">
            <a:off x="2913856" y="3486944"/>
            <a:ext cx="3354388" cy="0"/>
          </a:xfrm>
          <a:prstGeom prst="line">
            <a:avLst/>
          </a:prstGeom>
          <a:noFill/>
          <a:ln w="28575">
            <a:solidFill>
              <a:srgbClr val="DDDDDD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 dirty="0"/>
          </a:p>
        </p:txBody>
      </p:sp>
      <p:sp>
        <p:nvSpPr>
          <p:cNvPr id="10257" name="Oval 19"/>
          <p:cNvSpPr>
            <a:spLocks noChangeArrowheads="1"/>
          </p:cNvSpPr>
          <p:nvPr/>
        </p:nvSpPr>
        <p:spPr bwMode="auto">
          <a:xfrm>
            <a:off x="4359275" y="3880321"/>
            <a:ext cx="250825" cy="250825"/>
          </a:xfrm>
          <a:prstGeom prst="ellipse">
            <a:avLst/>
          </a:prstGeom>
          <a:gradFill rotWithShape="1">
            <a:gsLst>
              <a:gs pos="0">
                <a:srgbClr val="A1AEE7"/>
              </a:gs>
              <a:gs pos="100000">
                <a:srgbClr val="4B516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charset="0"/>
            </a:endParaRPr>
          </a:p>
        </p:txBody>
      </p:sp>
      <p:sp>
        <p:nvSpPr>
          <p:cNvPr id="10258" name="Oval 20"/>
          <p:cNvSpPr>
            <a:spLocks noChangeArrowheads="1"/>
          </p:cNvSpPr>
          <p:nvPr/>
        </p:nvSpPr>
        <p:spPr bwMode="auto">
          <a:xfrm>
            <a:off x="4394200" y="4199409"/>
            <a:ext cx="252413" cy="250825"/>
          </a:xfrm>
          <a:prstGeom prst="ellipse">
            <a:avLst/>
          </a:prstGeom>
          <a:gradFill rotWithShape="1">
            <a:gsLst>
              <a:gs pos="0">
                <a:srgbClr val="A1AEE7"/>
              </a:gs>
              <a:gs pos="100000">
                <a:srgbClr val="4B516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charset="0"/>
            </a:endParaRPr>
          </a:p>
        </p:txBody>
      </p:sp>
      <p:sp>
        <p:nvSpPr>
          <p:cNvPr id="10259" name="Oval 21"/>
          <p:cNvSpPr>
            <a:spLocks noChangeArrowheads="1"/>
          </p:cNvSpPr>
          <p:nvPr/>
        </p:nvSpPr>
        <p:spPr bwMode="auto">
          <a:xfrm>
            <a:off x="4602163" y="4112096"/>
            <a:ext cx="252412" cy="252413"/>
          </a:xfrm>
          <a:prstGeom prst="ellipse">
            <a:avLst/>
          </a:prstGeom>
          <a:gradFill rotWithShape="1">
            <a:gsLst>
              <a:gs pos="0">
                <a:srgbClr val="A1AEE7"/>
              </a:gs>
              <a:gs pos="100000">
                <a:srgbClr val="4B516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charset="0"/>
            </a:endParaRPr>
          </a:p>
        </p:txBody>
      </p:sp>
      <p:sp>
        <p:nvSpPr>
          <p:cNvPr id="10260" name="Oval 22"/>
          <p:cNvSpPr>
            <a:spLocks noChangeArrowheads="1"/>
          </p:cNvSpPr>
          <p:nvPr/>
        </p:nvSpPr>
        <p:spPr bwMode="auto">
          <a:xfrm>
            <a:off x="4452938" y="3894609"/>
            <a:ext cx="250825" cy="250825"/>
          </a:xfrm>
          <a:prstGeom prst="ellipse">
            <a:avLst/>
          </a:prstGeom>
          <a:gradFill rotWithShape="1">
            <a:gsLst>
              <a:gs pos="0">
                <a:srgbClr val="A1AEE7"/>
              </a:gs>
              <a:gs pos="100000">
                <a:srgbClr val="4B516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charset="0"/>
            </a:endParaRPr>
          </a:p>
        </p:txBody>
      </p:sp>
      <p:grpSp>
        <p:nvGrpSpPr>
          <p:cNvPr id="10261" name="Group 23"/>
          <p:cNvGrpSpPr>
            <a:grpSpLocks/>
          </p:cNvGrpSpPr>
          <p:nvPr/>
        </p:nvGrpSpPr>
        <p:grpSpPr bwMode="auto">
          <a:xfrm>
            <a:off x="4302125" y="3993034"/>
            <a:ext cx="241300" cy="241300"/>
            <a:chOff x="1951" y="2530"/>
            <a:chExt cx="384" cy="384"/>
          </a:xfrm>
        </p:grpSpPr>
        <p:sp>
          <p:nvSpPr>
            <p:cNvPr id="10369" name="Oval 24"/>
            <p:cNvSpPr>
              <a:spLocks noChangeArrowheads="1"/>
            </p:cNvSpPr>
            <p:nvPr/>
          </p:nvSpPr>
          <p:spPr bwMode="auto">
            <a:xfrm>
              <a:off x="1951" y="253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E35353"/>
                </a:gs>
                <a:gs pos="100000">
                  <a:srgbClr val="69262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 dirty="0">
                <a:latin typeface="Arial" charset="0"/>
              </a:endParaRPr>
            </a:p>
          </p:txBody>
        </p:sp>
        <p:sp>
          <p:nvSpPr>
            <p:cNvPr id="10370" name="AutoShape 25"/>
            <p:cNvSpPr>
              <a:spLocks noChangeArrowheads="1"/>
            </p:cNvSpPr>
            <p:nvPr/>
          </p:nvSpPr>
          <p:spPr bwMode="auto">
            <a:xfrm>
              <a:off x="2058" y="2634"/>
              <a:ext cx="177" cy="182"/>
            </a:xfrm>
            <a:prstGeom prst="plus">
              <a:avLst>
                <a:gd name="adj" fmla="val 39245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 dirty="0">
                <a:latin typeface="Arial" charset="0"/>
              </a:endParaRPr>
            </a:p>
          </p:txBody>
        </p:sp>
      </p:grpSp>
      <p:grpSp>
        <p:nvGrpSpPr>
          <p:cNvPr id="10262" name="Group 26"/>
          <p:cNvGrpSpPr>
            <a:grpSpLocks/>
          </p:cNvGrpSpPr>
          <p:nvPr/>
        </p:nvGrpSpPr>
        <p:grpSpPr bwMode="auto">
          <a:xfrm>
            <a:off x="4625975" y="3989859"/>
            <a:ext cx="241300" cy="241300"/>
            <a:chOff x="1951" y="2530"/>
            <a:chExt cx="384" cy="384"/>
          </a:xfrm>
        </p:grpSpPr>
        <p:sp>
          <p:nvSpPr>
            <p:cNvPr id="10367" name="Oval 27"/>
            <p:cNvSpPr>
              <a:spLocks noChangeArrowheads="1"/>
            </p:cNvSpPr>
            <p:nvPr/>
          </p:nvSpPr>
          <p:spPr bwMode="auto">
            <a:xfrm>
              <a:off x="1951" y="253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E35353"/>
                </a:gs>
                <a:gs pos="100000">
                  <a:srgbClr val="69262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 dirty="0">
                <a:latin typeface="Arial" charset="0"/>
              </a:endParaRPr>
            </a:p>
          </p:txBody>
        </p:sp>
        <p:sp>
          <p:nvSpPr>
            <p:cNvPr id="10368" name="AutoShape 28"/>
            <p:cNvSpPr>
              <a:spLocks noChangeArrowheads="1"/>
            </p:cNvSpPr>
            <p:nvPr/>
          </p:nvSpPr>
          <p:spPr bwMode="auto">
            <a:xfrm>
              <a:off x="2058" y="2634"/>
              <a:ext cx="177" cy="182"/>
            </a:xfrm>
            <a:prstGeom prst="plus">
              <a:avLst>
                <a:gd name="adj" fmla="val 39245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 dirty="0">
                <a:latin typeface="Arial" charset="0"/>
              </a:endParaRPr>
            </a:p>
          </p:txBody>
        </p:sp>
      </p:grpSp>
      <p:sp>
        <p:nvSpPr>
          <p:cNvPr id="10263" name="Oval 29"/>
          <p:cNvSpPr>
            <a:spLocks noChangeArrowheads="1"/>
          </p:cNvSpPr>
          <p:nvPr/>
        </p:nvSpPr>
        <p:spPr bwMode="auto">
          <a:xfrm>
            <a:off x="4456113" y="4131146"/>
            <a:ext cx="250825" cy="252413"/>
          </a:xfrm>
          <a:prstGeom prst="ellipse">
            <a:avLst/>
          </a:prstGeom>
          <a:gradFill rotWithShape="1">
            <a:gsLst>
              <a:gs pos="0">
                <a:srgbClr val="A1AEE7"/>
              </a:gs>
              <a:gs pos="100000">
                <a:srgbClr val="4B516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charset="0"/>
            </a:endParaRP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503738" y="3635846"/>
            <a:ext cx="177800" cy="1019175"/>
            <a:chOff x="3211" y="724"/>
            <a:chExt cx="182" cy="1037"/>
          </a:xfrm>
        </p:grpSpPr>
        <p:grpSp>
          <p:nvGrpSpPr>
            <p:cNvPr id="10361" name="Group 31"/>
            <p:cNvGrpSpPr>
              <a:grpSpLocks/>
            </p:cNvGrpSpPr>
            <p:nvPr/>
          </p:nvGrpSpPr>
          <p:grpSpPr bwMode="auto">
            <a:xfrm>
              <a:off x="3211" y="724"/>
              <a:ext cx="182" cy="182"/>
              <a:chOff x="5384" y="1264"/>
              <a:chExt cx="182" cy="182"/>
            </a:xfrm>
          </p:grpSpPr>
          <p:sp>
            <p:nvSpPr>
              <p:cNvPr id="10365" name="Oval 32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454545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dirty="0">
                  <a:latin typeface="Arial" charset="0"/>
                </a:endParaRPr>
              </a:p>
            </p:txBody>
          </p:sp>
          <p:sp>
            <p:nvSpPr>
              <p:cNvPr id="10366" name="Line 33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</p:grpSp>
        <p:grpSp>
          <p:nvGrpSpPr>
            <p:cNvPr id="10362" name="Group 34"/>
            <p:cNvGrpSpPr>
              <a:grpSpLocks/>
            </p:cNvGrpSpPr>
            <p:nvPr/>
          </p:nvGrpSpPr>
          <p:grpSpPr bwMode="auto">
            <a:xfrm>
              <a:off x="3211" y="1579"/>
              <a:ext cx="182" cy="182"/>
              <a:chOff x="5384" y="1264"/>
              <a:chExt cx="182" cy="182"/>
            </a:xfrm>
          </p:grpSpPr>
          <p:sp>
            <p:nvSpPr>
              <p:cNvPr id="10363" name="Oval 35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454545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dirty="0">
                  <a:latin typeface="Arial" charset="0"/>
                </a:endParaRPr>
              </a:p>
            </p:txBody>
          </p:sp>
          <p:sp>
            <p:nvSpPr>
              <p:cNvPr id="10364" name="Line 36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</p:grpSp>
      </p:grpSp>
      <p:grpSp>
        <p:nvGrpSpPr>
          <p:cNvPr id="10265" name="Group 37"/>
          <p:cNvGrpSpPr>
            <a:grpSpLocks/>
          </p:cNvGrpSpPr>
          <p:nvPr/>
        </p:nvGrpSpPr>
        <p:grpSpPr bwMode="auto">
          <a:xfrm>
            <a:off x="4460875" y="4027959"/>
            <a:ext cx="241300" cy="241300"/>
            <a:chOff x="1951" y="2530"/>
            <a:chExt cx="384" cy="384"/>
          </a:xfrm>
        </p:grpSpPr>
        <p:sp>
          <p:nvSpPr>
            <p:cNvPr id="10359" name="Oval 38"/>
            <p:cNvSpPr>
              <a:spLocks noChangeArrowheads="1"/>
            </p:cNvSpPr>
            <p:nvPr/>
          </p:nvSpPr>
          <p:spPr bwMode="auto">
            <a:xfrm>
              <a:off x="1951" y="253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E35353"/>
                </a:gs>
                <a:gs pos="100000">
                  <a:srgbClr val="69262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 dirty="0">
                <a:latin typeface="Arial" charset="0"/>
              </a:endParaRPr>
            </a:p>
          </p:txBody>
        </p:sp>
        <p:sp>
          <p:nvSpPr>
            <p:cNvPr id="10360" name="AutoShape 39"/>
            <p:cNvSpPr>
              <a:spLocks noChangeArrowheads="1"/>
            </p:cNvSpPr>
            <p:nvPr/>
          </p:nvSpPr>
          <p:spPr bwMode="auto">
            <a:xfrm>
              <a:off x="2058" y="2634"/>
              <a:ext cx="177" cy="182"/>
            </a:xfrm>
            <a:prstGeom prst="plus">
              <a:avLst>
                <a:gd name="adj" fmla="val 39245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 dirty="0">
                <a:latin typeface="Arial" charset="0"/>
              </a:endParaRP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4492625" y="3388196"/>
            <a:ext cx="196850" cy="1531938"/>
            <a:chOff x="1296" y="1983"/>
            <a:chExt cx="186" cy="1448"/>
          </a:xfrm>
        </p:grpSpPr>
        <p:grpSp>
          <p:nvGrpSpPr>
            <p:cNvPr id="10353" name="Group 41"/>
            <p:cNvGrpSpPr>
              <a:grpSpLocks/>
            </p:cNvGrpSpPr>
            <p:nvPr/>
          </p:nvGrpSpPr>
          <p:grpSpPr bwMode="auto">
            <a:xfrm>
              <a:off x="1300" y="1983"/>
              <a:ext cx="182" cy="182"/>
              <a:chOff x="5384" y="1264"/>
              <a:chExt cx="182" cy="182"/>
            </a:xfrm>
          </p:grpSpPr>
          <p:sp>
            <p:nvSpPr>
              <p:cNvPr id="10357" name="Oval 42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454545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dirty="0">
                  <a:latin typeface="Arial" charset="0"/>
                </a:endParaRPr>
              </a:p>
            </p:txBody>
          </p:sp>
          <p:sp>
            <p:nvSpPr>
              <p:cNvPr id="10358" name="Line 43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</p:grpSp>
        <p:grpSp>
          <p:nvGrpSpPr>
            <p:cNvPr id="10354" name="Group 44"/>
            <p:cNvGrpSpPr>
              <a:grpSpLocks/>
            </p:cNvGrpSpPr>
            <p:nvPr/>
          </p:nvGrpSpPr>
          <p:grpSpPr bwMode="auto">
            <a:xfrm>
              <a:off x="1296" y="3249"/>
              <a:ext cx="182" cy="182"/>
              <a:chOff x="5384" y="1264"/>
              <a:chExt cx="182" cy="182"/>
            </a:xfrm>
          </p:grpSpPr>
          <p:sp>
            <p:nvSpPr>
              <p:cNvPr id="10355" name="Oval 45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454545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dirty="0">
                  <a:latin typeface="Arial" charset="0"/>
                </a:endParaRPr>
              </a:p>
            </p:txBody>
          </p:sp>
          <p:sp>
            <p:nvSpPr>
              <p:cNvPr id="10356" name="Line 46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</p:grpSp>
      </p:grpSp>
      <p:grpSp>
        <p:nvGrpSpPr>
          <p:cNvPr id="10267" name="Group 47"/>
          <p:cNvGrpSpPr>
            <a:grpSpLocks/>
          </p:cNvGrpSpPr>
          <p:nvPr/>
        </p:nvGrpSpPr>
        <p:grpSpPr bwMode="auto">
          <a:xfrm>
            <a:off x="4594225" y="4177184"/>
            <a:ext cx="241300" cy="241300"/>
            <a:chOff x="1951" y="2530"/>
            <a:chExt cx="384" cy="384"/>
          </a:xfrm>
        </p:grpSpPr>
        <p:sp>
          <p:nvSpPr>
            <p:cNvPr id="10351" name="Oval 48"/>
            <p:cNvSpPr>
              <a:spLocks noChangeArrowheads="1"/>
            </p:cNvSpPr>
            <p:nvPr/>
          </p:nvSpPr>
          <p:spPr bwMode="auto">
            <a:xfrm>
              <a:off x="1951" y="253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E35353"/>
                </a:gs>
                <a:gs pos="100000">
                  <a:srgbClr val="69262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 dirty="0">
                <a:latin typeface="Arial" charset="0"/>
              </a:endParaRPr>
            </a:p>
          </p:txBody>
        </p:sp>
        <p:sp>
          <p:nvSpPr>
            <p:cNvPr id="10352" name="AutoShape 49"/>
            <p:cNvSpPr>
              <a:spLocks noChangeArrowheads="1"/>
            </p:cNvSpPr>
            <p:nvPr/>
          </p:nvSpPr>
          <p:spPr bwMode="auto">
            <a:xfrm>
              <a:off x="2058" y="2634"/>
              <a:ext cx="177" cy="182"/>
            </a:xfrm>
            <a:prstGeom prst="plus">
              <a:avLst>
                <a:gd name="adj" fmla="val 39245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 dirty="0">
                <a:latin typeface="Arial" charset="0"/>
              </a:endParaRPr>
            </a:p>
          </p:txBody>
        </p: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4492625" y="3137371"/>
            <a:ext cx="198438" cy="2035175"/>
            <a:chOff x="4731" y="2198"/>
            <a:chExt cx="187" cy="1924"/>
          </a:xfrm>
        </p:grpSpPr>
        <p:grpSp>
          <p:nvGrpSpPr>
            <p:cNvPr id="10345" name="Group 51"/>
            <p:cNvGrpSpPr>
              <a:grpSpLocks/>
            </p:cNvGrpSpPr>
            <p:nvPr/>
          </p:nvGrpSpPr>
          <p:grpSpPr bwMode="auto">
            <a:xfrm>
              <a:off x="4736" y="2198"/>
              <a:ext cx="182" cy="182"/>
              <a:chOff x="5384" y="1264"/>
              <a:chExt cx="182" cy="182"/>
            </a:xfrm>
          </p:grpSpPr>
          <p:sp>
            <p:nvSpPr>
              <p:cNvPr id="10349" name="Oval 52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454545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dirty="0">
                  <a:latin typeface="Arial" charset="0"/>
                </a:endParaRPr>
              </a:p>
            </p:txBody>
          </p:sp>
          <p:sp>
            <p:nvSpPr>
              <p:cNvPr id="10350" name="Line 53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</p:grpSp>
        <p:grpSp>
          <p:nvGrpSpPr>
            <p:cNvPr id="10346" name="Group 54"/>
            <p:cNvGrpSpPr>
              <a:grpSpLocks/>
            </p:cNvGrpSpPr>
            <p:nvPr/>
          </p:nvGrpSpPr>
          <p:grpSpPr bwMode="auto">
            <a:xfrm>
              <a:off x="4731" y="3940"/>
              <a:ext cx="182" cy="182"/>
              <a:chOff x="5384" y="1264"/>
              <a:chExt cx="182" cy="182"/>
            </a:xfrm>
          </p:grpSpPr>
          <p:sp>
            <p:nvSpPr>
              <p:cNvPr id="10347" name="Oval 55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454545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dirty="0">
                  <a:latin typeface="Arial" charset="0"/>
                </a:endParaRPr>
              </a:p>
            </p:txBody>
          </p:sp>
          <p:sp>
            <p:nvSpPr>
              <p:cNvPr id="10348" name="Line 56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</p:grpSp>
      </p:grpSp>
      <p:grpSp>
        <p:nvGrpSpPr>
          <p:cNvPr id="10269" name="Group 57"/>
          <p:cNvGrpSpPr>
            <a:grpSpLocks/>
          </p:cNvGrpSpPr>
          <p:nvPr/>
        </p:nvGrpSpPr>
        <p:grpSpPr bwMode="auto">
          <a:xfrm>
            <a:off x="4470400" y="3843809"/>
            <a:ext cx="241300" cy="241300"/>
            <a:chOff x="1951" y="2530"/>
            <a:chExt cx="384" cy="384"/>
          </a:xfrm>
        </p:grpSpPr>
        <p:sp>
          <p:nvSpPr>
            <p:cNvPr id="10343" name="Oval 58"/>
            <p:cNvSpPr>
              <a:spLocks noChangeArrowheads="1"/>
            </p:cNvSpPr>
            <p:nvPr/>
          </p:nvSpPr>
          <p:spPr bwMode="auto">
            <a:xfrm>
              <a:off x="1951" y="253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E35353"/>
                </a:gs>
                <a:gs pos="100000">
                  <a:srgbClr val="69262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 dirty="0">
                <a:latin typeface="Arial" charset="0"/>
              </a:endParaRPr>
            </a:p>
          </p:txBody>
        </p:sp>
        <p:sp>
          <p:nvSpPr>
            <p:cNvPr id="10344" name="AutoShape 59"/>
            <p:cNvSpPr>
              <a:spLocks noChangeArrowheads="1"/>
            </p:cNvSpPr>
            <p:nvPr/>
          </p:nvSpPr>
          <p:spPr bwMode="auto">
            <a:xfrm>
              <a:off x="2058" y="2634"/>
              <a:ext cx="177" cy="182"/>
            </a:xfrm>
            <a:prstGeom prst="plus">
              <a:avLst>
                <a:gd name="adj" fmla="val 39245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 dirty="0">
                <a:latin typeface="Arial" charset="0"/>
              </a:endParaRPr>
            </a:p>
          </p:txBody>
        </p:sp>
      </p:grpSp>
      <p:grpSp>
        <p:nvGrpSpPr>
          <p:cNvPr id="10270" name="Group 60"/>
          <p:cNvGrpSpPr>
            <a:grpSpLocks/>
          </p:cNvGrpSpPr>
          <p:nvPr/>
        </p:nvGrpSpPr>
        <p:grpSpPr bwMode="auto">
          <a:xfrm>
            <a:off x="4346575" y="4196234"/>
            <a:ext cx="241300" cy="241300"/>
            <a:chOff x="1951" y="2530"/>
            <a:chExt cx="384" cy="384"/>
          </a:xfrm>
        </p:grpSpPr>
        <p:sp>
          <p:nvSpPr>
            <p:cNvPr id="10341" name="Oval 61"/>
            <p:cNvSpPr>
              <a:spLocks noChangeArrowheads="1"/>
            </p:cNvSpPr>
            <p:nvPr/>
          </p:nvSpPr>
          <p:spPr bwMode="auto">
            <a:xfrm>
              <a:off x="1951" y="253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E35353"/>
                </a:gs>
                <a:gs pos="100000">
                  <a:srgbClr val="69262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 dirty="0">
                <a:latin typeface="Arial" charset="0"/>
              </a:endParaRPr>
            </a:p>
          </p:txBody>
        </p:sp>
        <p:sp>
          <p:nvSpPr>
            <p:cNvPr id="10342" name="AutoShape 62"/>
            <p:cNvSpPr>
              <a:spLocks noChangeArrowheads="1"/>
            </p:cNvSpPr>
            <p:nvPr/>
          </p:nvSpPr>
          <p:spPr bwMode="auto">
            <a:xfrm>
              <a:off x="2058" y="2634"/>
              <a:ext cx="177" cy="182"/>
            </a:xfrm>
            <a:prstGeom prst="plus">
              <a:avLst>
                <a:gd name="adj" fmla="val 39245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 dirty="0">
                <a:latin typeface="Arial" charset="0"/>
              </a:endParaRPr>
            </a:p>
          </p:txBody>
        </p:sp>
      </p:grpSp>
      <p:sp>
        <p:nvSpPr>
          <p:cNvPr id="117823" name="Oval 63"/>
          <p:cNvSpPr>
            <a:spLocks noChangeArrowheads="1"/>
          </p:cNvSpPr>
          <p:nvPr/>
        </p:nvSpPr>
        <p:spPr bwMode="auto">
          <a:xfrm>
            <a:off x="4035425" y="3540596"/>
            <a:ext cx="1074738" cy="1231900"/>
          </a:xfrm>
          <a:prstGeom prst="ellipse">
            <a:avLst/>
          </a:prstGeom>
          <a:gradFill rotWithShape="1">
            <a:gsLst>
              <a:gs pos="0">
                <a:srgbClr val="66CCFF">
                  <a:alpha val="75000"/>
                </a:srgbClr>
              </a:gs>
              <a:gs pos="100000">
                <a:srgbClr val="2F5E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charset="0"/>
            </a:endParaRPr>
          </a:p>
        </p:txBody>
      </p:sp>
      <p:sp>
        <p:nvSpPr>
          <p:cNvPr id="117824" name="Oval 64"/>
          <p:cNvSpPr>
            <a:spLocks noChangeArrowheads="1"/>
          </p:cNvSpPr>
          <p:nvPr/>
        </p:nvSpPr>
        <p:spPr bwMode="auto">
          <a:xfrm>
            <a:off x="3944938" y="3499321"/>
            <a:ext cx="1252537" cy="1346200"/>
          </a:xfrm>
          <a:prstGeom prst="ellipse">
            <a:avLst/>
          </a:prstGeom>
          <a:gradFill rotWithShape="1">
            <a:gsLst>
              <a:gs pos="0">
                <a:srgbClr val="FF6600">
                  <a:alpha val="82999"/>
                </a:srgbClr>
              </a:gs>
              <a:gs pos="100000">
                <a:srgbClr val="762F00">
                  <a:alpha val="25998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charset="0"/>
            </a:endParaRPr>
          </a:p>
        </p:txBody>
      </p:sp>
      <p:grpSp>
        <p:nvGrpSpPr>
          <p:cNvPr id="18" name="Group 65"/>
          <p:cNvGrpSpPr>
            <a:grpSpLocks/>
          </p:cNvGrpSpPr>
          <p:nvPr/>
        </p:nvGrpSpPr>
        <p:grpSpPr bwMode="auto">
          <a:xfrm>
            <a:off x="3937000" y="1797050"/>
            <a:ext cx="1289050" cy="3086100"/>
            <a:chOff x="2141" y="827"/>
            <a:chExt cx="1218" cy="2917"/>
          </a:xfrm>
        </p:grpSpPr>
        <p:sp>
          <p:nvSpPr>
            <p:cNvPr id="10339" name="Oval 66"/>
            <p:cNvSpPr>
              <a:spLocks noChangeArrowheads="1"/>
            </p:cNvSpPr>
            <p:nvPr/>
          </p:nvSpPr>
          <p:spPr bwMode="auto">
            <a:xfrm>
              <a:off x="2150" y="2564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 dirty="0">
                <a:latin typeface="Arial" charset="0"/>
              </a:endParaRPr>
            </a:p>
          </p:txBody>
        </p:sp>
        <p:sp>
          <p:nvSpPr>
            <p:cNvPr id="10340" name="Oval 67"/>
            <p:cNvSpPr>
              <a:spLocks noChangeArrowheads="1"/>
            </p:cNvSpPr>
            <p:nvPr/>
          </p:nvSpPr>
          <p:spPr bwMode="auto">
            <a:xfrm>
              <a:off x="2141" y="827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 dirty="0">
                <a:latin typeface="Arial" charset="0"/>
              </a:endParaRPr>
            </a:p>
          </p:txBody>
        </p:sp>
      </p:grpSp>
      <p:grpSp>
        <p:nvGrpSpPr>
          <p:cNvPr id="19" name="Group 68"/>
          <p:cNvGrpSpPr>
            <a:grpSpLocks/>
          </p:cNvGrpSpPr>
          <p:nvPr/>
        </p:nvGrpSpPr>
        <p:grpSpPr bwMode="auto">
          <a:xfrm rot="5400000">
            <a:off x="3904457" y="2614290"/>
            <a:ext cx="1287462" cy="3086100"/>
            <a:chOff x="2141" y="827"/>
            <a:chExt cx="1218" cy="2917"/>
          </a:xfrm>
        </p:grpSpPr>
        <p:sp>
          <p:nvSpPr>
            <p:cNvPr id="10337" name="Oval 69"/>
            <p:cNvSpPr>
              <a:spLocks noChangeArrowheads="1"/>
            </p:cNvSpPr>
            <p:nvPr/>
          </p:nvSpPr>
          <p:spPr bwMode="auto">
            <a:xfrm>
              <a:off x="2150" y="2564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66CC"/>
                </a:gs>
                <a:gs pos="100000">
                  <a:srgbClr val="762F5E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 dirty="0">
                <a:latin typeface="Arial" charset="0"/>
              </a:endParaRPr>
            </a:p>
          </p:txBody>
        </p:sp>
        <p:sp>
          <p:nvSpPr>
            <p:cNvPr id="10338" name="Oval 70"/>
            <p:cNvSpPr>
              <a:spLocks noChangeArrowheads="1"/>
            </p:cNvSpPr>
            <p:nvPr/>
          </p:nvSpPr>
          <p:spPr bwMode="auto">
            <a:xfrm>
              <a:off x="2141" y="827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66CC"/>
                </a:gs>
                <a:gs pos="100000">
                  <a:srgbClr val="762F5E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 dirty="0">
                <a:latin typeface="Arial" charset="0"/>
              </a:endParaRPr>
            </a:p>
          </p:txBody>
        </p:sp>
      </p:grpSp>
      <p:sp>
        <p:nvSpPr>
          <p:cNvPr id="117831" name="Oval 71"/>
          <p:cNvSpPr>
            <a:spLocks noChangeArrowheads="1"/>
          </p:cNvSpPr>
          <p:nvPr/>
        </p:nvSpPr>
        <p:spPr bwMode="auto">
          <a:xfrm rot="2700000">
            <a:off x="3559969" y="4052565"/>
            <a:ext cx="1068387" cy="1108075"/>
          </a:xfrm>
          <a:prstGeom prst="ellipse">
            <a:avLst/>
          </a:prstGeom>
          <a:gradFill rotWithShape="1">
            <a:gsLst>
              <a:gs pos="0">
                <a:srgbClr val="8BFD93"/>
              </a:gs>
              <a:gs pos="100000">
                <a:srgbClr val="407544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charset="0"/>
            </a:endParaRPr>
          </a:p>
        </p:txBody>
      </p:sp>
      <p:grpSp>
        <p:nvGrpSpPr>
          <p:cNvPr id="20" name="Group 72"/>
          <p:cNvGrpSpPr>
            <a:grpSpLocks/>
          </p:cNvGrpSpPr>
          <p:nvPr/>
        </p:nvGrpSpPr>
        <p:grpSpPr bwMode="auto">
          <a:xfrm>
            <a:off x="4248150" y="2718271"/>
            <a:ext cx="641350" cy="2906713"/>
            <a:chOff x="2087" y="1742"/>
            <a:chExt cx="311" cy="1673"/>
          </a:xfrm>
        </p:grpSpPr>
        <p:sp>
          <p:nvSpPr>
            <p:cNvPr id="117833" name="Freeform 73"/>
            <p:cNvSpPr>
              <a:spLocks/>
            </p:cNvSpPr>
            <p:nvPr/>
          </p:nvSpPr>
          <p:spPr bwMode="auto">
            <a:xfrm rot="5400000">
              <a:off x="1833" y="2851"/>
              <a:ext cx="819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  <a:alpha val="50999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 dirty="0"/>
            </a:p>
          </p:txBody>
        </p:sp>
        <p:sp>
          <p:nvSpPr>
            <p:cNvPr id="117834" name="Freeform 74"/>
            <p:cNvSpPr>
              <a:spLocks/>
            </p:cNvSpPr>
            <p:nvPr/>
          </p:nvSpPr>
          <p:spPr bwMode="auto">
            <a:xfrm rot="16200000">
              <a:off x="1832" y="1997"/>
              <a:ext cx="819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  <a:alpha val="50999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 dirty="0"/>
            </a:p>
          </p:txBody>
        </p:sp>
      </p:grpSp>
      <p:grpSp>
        <p:nvGrpSpPr>
          <p:cNvPr id="21" name="Group 75"/>
          <p:cNvGrpSpPr>
            <a:grpSpLocks/>
          </p:cNvGrpSpPr>
          <p:nvPr/>
        </p:nvGrpSpPr>
        <p:grpSpPr bwMode="auto">
          <a:xfrm>
            <a:off x="3222625" y="3881909"/>
            <a:ext cx="2670175" cy="581025"/>
            <a:chOff x="1122" y="1287"/>
            <a:chExt cx="2233" cy="501"/>
          </a:xfrm>
        </p:grpSpPr>
        <p:sp>
          <p:nvSpPr>
            <p:cNvPr id="117836" name="Freeform 76"/>
            <p:cNvSpPr>
              <a:spLocks/>
            </p:cNvSpPr>
            <p:nvPr/>
          </p:nvSpPr>
          <p:spPr bwMode="auto">
            <a:xfrm>
              <a:off x="2262" y="1295"/>
              <a:ext cx="1093" cy="49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CC">
                    <a:gamma/>
                    <a:tint val="12549"/>
                    <a:invGamma/>
                    <a:alpha val="49001"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 dirty="0"/>
            </a:p>
          </p:txBody>
        </p:sp>
        <p:sp>
          <p:nvSpPr>
            <p:cNvPr id="117837" name="Freeform 77"/>
            <p:cNvSpPr>
              <a:spLocks/>
            </p:cNvSpPr>
            <p:nvPr/>
          </p:nvSpPr>
          <p:spPr bwMode="auto">
            <a:xfrm flipH="1">
              <a:off x="1122" y="1287"/>
              <a:ext cx="1093" cy="49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CC">
                    <a:gamma/>
                    <a:tint val="12549"/>
                    <a:invGamma/>
                    <a:alpha val="49001"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 dirty="0"/>
            </a:p>
          </p:txBody>
        </p:sp>
      </p:grpSp>
      <p:sp>
        <p:nvSpPr>
          <p:cNvPr id="117838" name="Freeform 78"/>
          <p:cNvSpPr>
            <a:spLocks/>
          </p:cNvSpPr>
          <p:nvPr/>
        </p:nvSpPr>
        <p:spPr bwMode="auto">
          <a:xfrm rot="8100000">
            <a:off x="3524250" y="4223221"/>
            <a:ext cx="1089025" cy="782638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  <a:alpha val="48000"/>
                </a:srgbClr>
              </a:gs>
              <a:gs pos="100000">
                <a:srgbClr val="00AC0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sp>
        <p:nvSpPr>
          <p:cNvPr id="117839" name="Freeform 79"/>
          <p:cNvSpPr>
            <a:spLocks/>
          </p:cNvSpPr>
          <p:nvPr/>
        </p:nvSpPr>
        <p:spPr bwMode="auto">
          <a:xfrm rot="8804923">
            <a:off x="3138488" y="4320059"/>
            <a:ext cx="1422400" cy="639762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FF6600">
                  <a:alpha val="75000"/>
                </a:srgbClr>
              </a:gs>
              <a:gs pos="100000">
                <a:srgbClr val="00AC00"/>
              </a:gs>
            </a:gsLst>
            <a:lin ang="5400000" scaled="1"/>
          </a:gra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sp>
        <p:nvSpPr>
          <p:cNvPr id="117840" name="Freeform 80"/>
          <p:cNvSpPr>
            <a:spLocks/>
          </p:cNvSpPr>
          <p:nvPr/>
        </p:nvSpPr>
        <p:spPr bwMode="auto">
          <a:xfrm rot="16200000">
            <a:off x="3869532" y="3131814"/>
            <a:ext cx="1422400" cy="639763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50000">
                <a:srgbClr val="FF6600">
                  <a:alpha val="75000"/>
                </a:srgbClr>
              </a:gs>
              <a:gs pos="100000">
                <a:srgbClr val="FFFF00"/>
              </a:gs>
            </a:gsLst>
            <a:lin ang="5400000" scaled="1"/>
          </a:gra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sp>
        <p:nvSpPr>
          <p:cNvPr id="117841" name="Freeform 81"/>
          <p:cNvSpPr>
            <a:spLocks/>
          </p:cNvSpPr>
          <p:nvPr/>
        </p:nvSpPr>
        <p:spPr bwMode="auto">
          <a:xfrm rot="1346514">
            <a:off x="4579938" y="4208934"/>
            <a:ext cx="1422400" cy="639762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FF66CC"/>
              </a:gs>
              <a:gs pos="50000">
                <a:srgbClr val="FF6600">
                  <a:alpha val="73000"/>
                </a:srgbClr>
              </a:gs>
              <a:gs pos="100000">
                <a:srgbClr val="FF66CC"/>
              </a:gs>
            </a:gsLst>
            <a:lin ang="5400000" scaled="1"/>
          </a:gra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sp>
        <p:nvSpPr>
          <p:cNvPr id="117842" name="Freeform 82"/>
          <p:cNvSpPr>
            <a:spLocks/>
          </p:cNvSpPr>
          <p:nvPr/>
        </p:nvSpPr>
        <p:spPr bwMode="auto">
          <a:xfrm rot="4265787">
            <a:off x="4091782" y="4544689"/>
            <a:ext cx="1422400" cy="639763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F1A60F"/>
              </a:gs>
              <a:gs pos="50000">
                <a:srgbClr val="FF6600">
                  <a:alpha val="75000"/>
                </a:srgbClr>
              </a:gs>
              <a:gs pos="100000">
                <a:srgbClr val="F1A60F"/>
              </a:gs>
            </a:gsLst>
            <a:lin ang="5400000" scaled="1"/>
          </a:gra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grpSp>
        <p:nvGrpSpPr>
          <p:cNvPr id="22" name="Group 83"/>
          <p:cNvGrpSpPr>
            <a:grpSpLocks/>
          </p:cNvGrpSpPr>
          <p:nvPr/>
        </p:nvGrpSpPr>
        <p:grpSpPr bwMode="auto">
          <a:xfrm>
            <a:off x="3332163" y="2829396"/>
            <a:ext cx="2609850" cy="2657475"/>
            <a:chOff x="1518" y="726"/>
            <a:chExt cx="2466" cy="2796"/>
          </a:xfrm>
        </p:grpSpPr>
        <p:sp>
          <p:nvSpPr>
            <p:cNvPr id="10323" name="Freeform 84"/>
            <p:cNvSpPr>
              <a:spLocks/>
            </p:cNvSpPr>
            <p:nvPr/>
          </p:nvSpPr>
          <p:spPr bwMode="auto">
            <a:xfrm>
              <a:off x="1518" y="726"/>
              <a:ext cx="2466" cy="2796"/>
            </a:xfrm>
            <a:custGeom>
              <a:avLst/>
              <a:gdLst>
                <a:gd name="T0" fmla="*/ 1206 w 2466"/>
                <a:gd name="T1" fmla="*/ 0 h 2796"/>
                <a:gd name="T2" fmla="*/ 2466 w 2466"/>
                <a:gd name="T3" fmla="*/ 2052 h 2796"/>
                <a:gd name="T4" fmla="*/ 1542 w 2466"/>
                <a:gd name="T5" fmla="*/ 2796 h 2796"/>
                <a:gd name="T6" fmla="*/ 0 w 2466"/>
                <a:gd name="T7" fmla="*/ 2238 h 2796"/>
                <a:gd name="T8" fmla="*/ 1206 w 2466"/>
                <a:gd name="T9" fmla="*/ 0 h 27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6"/>
                <a:gd name="T16" fmla="*/ 0 h 2796"/>
                <a:gd name="T17" fmla="*/ 2466 w 2466"/>
                <a:gd name="T18" fmla="*/ 2796 h 27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6" h="2796">
                  <a:moveTo>
                    <a:pt x="1206" y="0"/>
                  </a:moveTo>
                  <a:lnTo>
                    <a:pt x="2466" y="2052"/>
                  </a:lnTo>
                  <a:lnTo>
                    <a:pt x="1542" y="2796"/>
                  </a:lnTo>
                  <a:lnTo>
                    <a:pt x="0" y="2238"/>
                  </a:lnTo>
                  <a:lnTo>
                    <a:pt x="1206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FF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10324" name="Line 85"/>
            <p:cNvSpPr>
              <a:spLocks noChangeShapeType="1"/>
            </p:cNvSpPr>
            <p:nvPr/>
          </p:nvSpPr>
          <p:spPr bwMode="auto">
            <a:xfrm>
              <a:off x="2718" y="744"/>
              <a:ext cx="330" cy="2772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</p:grpSp>
      <p:sp>
        <p:nvSpPr>
          <p:cNvPr id="10294" name="Rectangle 86"/>
          <p:cNvSpPr>
            <a:spLocks noChangeArrowheads="1"/>
          </p:cNvSpPr>
          <p:nvPr/>
        </p:nvSpPr>
        <p:spPr bwMode="auto">
          <a:xfrm>
            <a:off x="1736725" y="406400"/>
            <a:ext cx="736600" cy="649288"/>
          </a:xfrm>
          <a:prstGeom prst="rect">
            <a:avLst/>
          </a:prstGeom>
          <a:solidFill>
            <a:srgbClr val="004A82"/>
          </a:solidFill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charset="0"/>
            </a:endParaRPr>
          </a:p>
        </p:txBody>
      </p:sp>
      <p:sp>
        <p:nvSpPr>
          <p:cNvPr id="10295" name="Rectangle 87"/>
          <p:cNvSpPr>
            <a:spLocks noChangeArrowheads="1"/>
          </p:cNvSpPr>
          <p:nvPr/>
        </p:nvSpPr>
        <p:spPr bwMode="auto">
          <a:xfrm>
            <a:off x="2841625" y="406400"/>
            <a:ext cx="736600" cy="649288"/>
          </a:xfrm>
          <a:prstGeom prst="rect">
            <a:avLst/>
          </a:prstGeom>
          <a:solidFill>
            <a:srgbClr val="004A82"/>
          </a:solidFill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charset="0"/>
            </a:endParaRPr>
          </a:p>
        </p:txBody>
      </p:sp>
      <p:sp>
        <p:nvSpPr>
          <p:cNvPr id="10296" name="Rectangle 88"/>
          <p:cNvSpPr>
            <a:spLocks noChangeArrowheads="1"/>
          </p:cNvSpPr>
          <p:nvPr/>
        </p:nvSpPr>
        <p:spPr bwMode="auto">
          <a:xfrm>
            <a:off x="4302125" y="406400"/>
            <a:ext cx="736600" cy="649288"/>
          </a:xfrm>
          <a:prstGeom prst="rect">
            <a:avLst/>
          </a:prstGeom>
          <a:solidFill>
            <a:srgbClr val="004A82"/>
          </a:solidFill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charset="0"/>
            </a:endParaRPr>
          </a:p>
        </p:txBody>
      </p:sp>
      <p:sp>
        <p:nvSpPr>
          <p:cNvPr id="10297" name="Rectangle 89"/>
          <p:cNvSpPr>
            <a:spLocks noChangeArrowheads="1"/>
          </p:cNvSpPr>
          <p:nvPr/>
        </p:nvSpPr>
        <p:spPr bwMode="auto">
          <a:xfrm>
            <a:off x="3576638" y="406400"/>
            <a:ext cx="736600" cy="649288"/>
          </a:xfrm>
          <a:prstGeom prst="rect">
            <a:avLst/>
          </a:prstGeom>
          <a:solidFill>
            <a:srgbClr val="004A82"/>
          </a:solidFill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charset="0"/>
            </a:endParaRPr>
          </a:p>
        </p:txBody>
      </p:sp>
      <p:sp>
        <p:nvSpPr>
          <p:cNvPr id="117850" name="Line 90"/>
          <p:cNvSpPr>
            <a:spLocks noChangeShapeType="1"/>
          </p:cNvSpPr>
          <p:nvPr/>
        </p:nvSpPr>
        <p:spPr bwMode="auto">
          <a:xfrm flipV="1">
            <a:off x="1944688" y="496888"/>
            <a:ext cx="0" cy="457200"/>
          </a:xfrm>
          <a:prstGeom prst="line">
            <a:avLst/>
          </a:prstGeom>
          <a:noFill/>
          <a:ln w="38100">
            <a:solidFill>
              <a:srgbClr val="F1A60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7851" name="Line 91"/>
          <p:cNvSpPr>
            <a:spLocks noChangeShapeType="1"/>
          </p:cNvSpPr>
          <p:nvPr/>
        </p:nvSpPr>
        <p:spPr bwMode="auto">
          <a:xfrm flipV="1">
            <a:off x="3124200" y="496888"/>
            <a:ext cx="0" cy="457200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7852" name="Line 92"/>
          <p:cNvSpPr>
            <a:spLocks noChangeShapeType="1"/>
          </p:cNvSpPr>
          <p:nvPr/>
        </p:nvSpPr>
        <p:spPr bwMode="auto">
          <a:xfrm flipV="1">
            <a:off x="3814763" y="496888"/>
            <a:ext cx="0" cy="457200"/>
          </a:xfrm>
          <a:prstGeom prst="line">
            <a:avLst/>
          </a:prstGeom>
          <a:noFill/>
          <a:ln w="38100">
            <a:solidFill>
              <a:srgbClr val="C0C03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dirty="0">
              <a:solidFill>
                <a:srgbClr val="C0C03A"/>
              </a:solidFill>
            </a:endParaRPr>
          </a:p>
        </p:txBody>
      </p:sp>
      <p:sp>
        <p:nvSpPr>
          <p:cNvPr id="117853" name="Line 93"/>
          <p:cNvSpPr>
            <a:spLocks noChangeShapeType="1"/>
          </p:cNvSpPr>
          <p:nvPr/>
        </p:nvSpPr>
        <p:spPr bwMode="auto">
          <a:xfrm>
            <a:off x="2205038" y="500063"/>
            <a:ext cx="0" cy="457200"/>
          </a:xfrm>
          <a:prstGeom prst="line">
            <a:avLst/>
          </a:prstGeom>
          <a:noFill/>
          <a:ln w="38100">
            <a:solidFill>
              <a:srgbClr val="F1A60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02" name="Rectangle 94"/>
          <p:cNvSpPr>
            <a:spLocks noChangeArrowheads="1"/>
          </p:cNvSpPr>
          <p:nvPr/>
        </p:nvSpPr>
        <p:spPr bwMode="auto">
          <a:xfrm>
            <a:off x="644525" y="403225"/>
            <a:ext cx="736600" cy="649288"/>
          </a:xfrm>
          <a:prstGeom prst="rect">
            <a:avLst/>
          </a:prstGeom>
          <a:solidFill>
            <a:srgbClr val="004A82"/>
          </a:solidFill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charset="0"/>
            </a:endParaRPr>
          </a:p>
        </p:txBody>
      </p:sp>
      <p:grpSp>
        <p:nvGrpSpPr>
          <p:cNvPr id="23" name="Group 95"/>
          <p:cNvGrpSpPr>
            <a:grpSpLocks/>
          </p:cNvGrpSpPr>
          <p:nvPr/>
        </p:nvGrpSpPr>
        <p:grpSpPr bwMode="auto">
          <a:xfrm>
            <a:off x="852488" y="493713"/>
            <a:ext cx="260350" cy="460375"/>
            <a:chOff x="603" y="3240"/>
            <a:chExt cx="164" cy="290"/>
          </a:xfrm>
        </p:grpSpPr>
        <p:sp>
          <p:nvSpPr>
            <p:cNvPr id="10321" name="Line 96"/>
            <p:cNvSpPr>
              <a:spLocks noChangeShapeType="1"/>
            </p:cNvSpPr>
            <p:nvPr/>
          </p:nvSpPr>
          <p:spPr bwMode="auto">
            <a:xfrm flipV="1">
              <a:off x="603" y="3240"/>
              <a:ext cx="0" cy="288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10322" name="Line 97"/>
            <p:cNvSpPr>
              <a:spLocks noChangeShapeType="1"/>
            </p:cNvSpPr>
            <p:nvPr/>
          </p:nvSpPr>
          <p:spPr bwMode="auto">
            <a:xfrm>
              <a:off x="767" y="3242"/>
              <a:ext cx="0" cy="288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</p:grpSp>
      <p:grpSp>
        <p:nvGrpSpPr>
          <p:cNvPr id="24" name="Group 98"/>
          <p:cNvGrpSpPr>
            <a:grpSpLocks/>
          </p:cNvGrpSpPr>
          <p:nvPr/>
        </p:nvGrpSpPr>
        <p:grpSpPr bwMode="auto">
          <a:xfrm>
            <a:off x="6737350" y="2346325"/>
            <a:ext cx="1419225" cy="762000"/>
            <a:chOff x="2381" y="230"/>
            <a:chExt cx="894" cy="480"/>
          </a:xfrm>
        </p:grpSpPr>
        <p:sp>
          <p:nvSpPr>
            <p:cNvPr id="10319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2381" y="380"/>
              <a:ext cx="599" cy="33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solidFill>
                    <a:srgbClr val="C0C03A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sp</a:t>
              </a:r>
              <a:endParaRPr lang="el-GR" sz="3600" b="1" kern="10" dirty="0">
                <a:solidFill>
                  <a:srgbClr val="C0C03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0320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3029" y="230"/>
              <a:ext cx="246" cy="25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3600" b="1" kern="10" dirty="0">
                  <a:solidFill>
                    <a:srgbClr val="C0C03A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3</a:t>
              </a:r>
            </a:p>
          </p:txBody>
        </p:sp>
      </p:grpSp>
      <p:sp>
        <p:nvSpPr>
          <p:cNvPr id="117861" name="Freeform 101"/>
          <p:cNvSpPr>
            <a:spLocks/>
          </p:cNvSpPr>
          <p:nvPr/>
        </p:nvSpPr>
        <p:spPr bwMode="auto">
          <a:xfrm rot="17547546" flipV="1">
            <a:off x="5316538" y="4674071"/>
            <a:ext cx="495300" cy="142875"/>
          </a:xfrm>
          <a:custGeom>
            <a:avLst/>
            <a:gdLst>
              <a:gd name="T0" fmla="*/ 450 w 450"/>
              <a:gd name="T1" fmla="*/ 15 h 126"/>
              <a:gd name="T2" fmla="*/ 216 w 450"/>
              <a:gd name="T3" fmla="*/ 126 h 126"/>
              <a:gd name="T4" fmla="*/ 0 w 450"/>
              <a:gd name="T5" fmla="*/ 0 h 1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0" h="126">
                <a:moveTo>
                  <a:pt x="450" y="15"/>
                </a:moveTo>
                <a:cubicBezTo>
                  <a:pt x="411" y="33"/>
                  <a:pt x="324" y="126"/>
                  <a:pt x="216" y="126"/>
                </a:cubicBezTo>
                <a:cubicBezTo>
                  <a:pt x="108" y="126"/>
                  <a:pt x="45" y="26"/>
                  <a:pt x="0" y="0"/>
                </a:cubicBezTo>
              </a:path>
            </a:pathLst>
          </a:custGeom>
          <a:noFill/>
          <a:ln w="38100" cap="flat" cmpd="sng">
            <a:solidFill>
              <a:srgbClr val="FFFF66"/>
            </a:solidFill>
            <a:prstDash val="solid"/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 dirty="0"/>
          </a:p>
        </p:txBody>
      </p:sp>
      <p:sp>
        <p:nvSpPr>
          <p:cNvPr id="117862" name="Text Box 102"/>
          <p:cNvSpPr txBox="1">
            <a:spLocks noChangeArrowheads="1"/>
          </p:cNvSpPr>
          <p:nvPr/>
        </p:nvSpPr>
        <p:spPr bwMode="auto">
          <a:xfrm>
            <a:off x="6076950" y="4593109"/>
            <a:ext cx="11207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800" dirty="0">
                <a:solidFill>
                  <a:srgbClr val="FFFFFF"/>
                </a:solidFill>
                <a:latin typeface="Arial" charset="0"/>
              </a:rPr>
              <a:t>109.5</a:t>
            </a:r>
            <a:r>
              <a:rPr lang="en-US" altLang="el-GR" sz="2800" baseline="30000" dirty="0">
                <a:solidFill>
                  <a:srgbClr val="FFFFFF"/>
                </a:solidFill>
                <a:latin typeface="Arial" charset="0"/>
              </a:rPr>
              <a:t>o</a:t>
            </a:r>
          </a:p>
        </p:txBody>
      </p:sp>
      <p:sp>
        <p:nvSpPr>
          <p:cNvPr id="117863" name="Text Box 103"/>
          <p:cNvSpPr txBox="1">
            <a:spLocks noChangeArrowheads="1"/>
          </p:cNvSpPr>
          <p:nvPr/>
        </p:nvSpPr>
        <p:spPr bwMode="auto">
          <a:xfrm>
            <a:off x="2838450" y="1628800"/>
            <a:ext cx="2197100" cy="447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2800" dirty="0">
                <a:solidFill>
                  <a:srgbClr val="C0C03A"/>
                </a:solidFill>
                <a:latin typeface="Arial" charset="0"/>
              </a:rPr>
              <a:t>Promote</a:t>
            </a:r>
          </a:p>
        </p:txBody>
      </p:sp>
      <p:sp>
        <p:nvSpPr>
          <p:cNvPr id="117864" name="Text Box 104"/>
          <p:cNvSpPr txBox="1">
            <a:spLocks noChangeArrowheads="1"/>
          </p:cNvSpPr>
          <p:nvPr/>
        </p:nvSpPr>
        <p:spPr bwMode="auto">
          <a:xfrm>
            <a:off x="5487988" y="1661616"/>
            <a:ext cx="2949575" cy="506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2800" dirty="0">
                <a:solidFill>
                  <a:srgbClr val="C0C03A"/>
                </a:solidFill>
                <a:latin typeface="Arial" charset="0"/>
              </a:rPr>
              <a:t>Hybridize</a:t>
            </a:r>
          </a:p>
        </p:txBody>
      </p:sp>
      <p:sp>
        <p:nvSpPr>
          <p:cNvPr id="117866" name="Oval 106"/>
          <p:cNvSpPr>
            <a:spLocks noChangeArrowheads="1"/>
          </p:cNvSpPr>
          <p:nvPr/>
        </p:nvSpPr>
        <p:spPr bwMode="auto">
          <a:xfrm>
            <a:off x="2595563" y="4488334"/>
            <a:ext cx="1146175" cy="11461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67676">
                  <a:alpha val="57001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charset="0"/>
            </a:endParaRPr>
          </a:p>
        </p:txBody>
      </p:sp>
      <p:sp>
        <p:nvSpPr>
          <p:cNvPr id="117867" name="Oval 107"/>
          <p:cNvSpPr>
            <a:spLocks noChangeArrowheads="1"/>
          </p:cNvSpPr>
          <p:nvPr/>
        </p:nvSpPr>
        <p:spPr bwMode="auto">
          <a:xfrm>
            <a:off x="5562600" y="4332759"/>
            <a:ext cx="1146175" cy="11461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67676">
                  <a:alpha val="57001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charset="0"/>
            </a:endParaRPr>
          </a:p>
        </p:txBody>
      </p:sp>
      <p:sp>
        <p:nvSpPr>
          <p:cNvPr id="117868" name="Oval 108"/>
          <p:cNvSpPr>
            <a:spLocks noChangeArrowheads="1"/>
          </p:cNvSpPr>
          <p:nvPr/>
        </p:nvSpPr>
        <p:spPr bwMode="auto">
          <a:xfrm>
            <a:off x="4481513" y="4947121"/>
            <a:ext cx="1146175" cy="11461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67676">
                  <a:alpha val="57001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charset="0"/>
            </a:endParaRPr>
          </a:p>
        </p:txBody>
      </p:sp>
      <p:sp>
        <p:nvSpPr>
          <p:cNvPr id="117869" name="Oval 109"/>
          <p:cNvSpPr>
            <a:spLocks noChangeArrowheads="1"/>
          </p:cNvSpPr>
          <p:nvPr/>
        </p:nvSpPr>
        <p:spPr bwMode="auto">
          <a:xfrm>
            <a:off x="3979863" y="2072159"/>
            <a:ext cx="1146175" cy="11461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67676">
                  <a:alpha val="57001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charset="0"/>
            </a:endParaRPr>
          </a:p>
        </p:txBody>
      </p:sp>
      <p:sp>
        <p:nvSpPr>
          <p:cNvPr id="117870" name="Text Box 110"/>
          <p:cNvSpPr txBox="1">
            <a:spLocks noChangeArrowheads="1"/>
          </p:cNvSpPr>
          <p:nvPr/>
        </p:nvSpPr>
        <p:spPr bwMode="auto">
          <a:xfrm>
            <a:off x="2138363" y="3927946"/>
            <a:ext cx="366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Arial" charset="0"/>
              </a:rPr>
              <a:t>x</a:t>
            </a:r>
          </a:p>
        </p:txBody>
      </p:sp>
      <p:sp>
        <p:nvSpPr>
          <p:cNvPr id="117871" name="Text Box 111"/>
          <p:cNvSpPr txBox="1">
            <a:spLocks noChangeArrowheads="1"/>
          </p:cNvSpPr>
          <p:nvPr/>
        </p:nvSpPr>
        <p:spPr bwMode="auto">
          <a:xfrm>
            <a:off x="3051175" y="5253509"/>
            <a:ext cx="36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Arial" charset="0"/>
              </a:rPr>
              <a:t>z</a:t>
            </a:r>
          </a:p>
        </p:txBody>
      </p:sp>
      <p:sp>
        <p:nvSpPr>
          <p:cNvPr id="117872" name="Text Box 112"/>
          <p:cNvSpPr txBox="1">
            <a:spLocks noChangeArrowheads="1"/>
          </p:cNvSpPr>
          <p:nvPr/>
        </p:nvSpPr>
        <p:spPr bwMode="auto">
          <a:xfrm>
            <a:off x="4419600" y="2168029"/>
            <a:ext cx="36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Arial" charset="0"/>
              </a:rPr>
              <a:t>y</a:t>
            </a:r>
          </a:p>
        </p:txBody>
      </p:sp>
      <p:sp>
        <p:nvSpPr>
          <p:cNvPr id="10316" name="Text Box 114"/>
          <p:cNvSpPr txBox="1">
            <a:spLocks noChangeArrowheads="1"/>
          </p:cNvSpPr>
          <p:nvPr/>
        </p:nvSpPr>
        <p:spPr bwMode="auto">
          <a:xfrm>
            <a:off x="293688" y="5915025"/>
            <a:ext cx="59896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dirty="0">
                <a:solidFill>
                  <a:srgbClr val="C0C03A"/>
                </a:solidFill>
                <a:latin typeface="Arial" charset="0"/>
              </a:rPr>
              <a:t>Methane:  Carbon</a:t>
            </a:r>
          </a:p>
        </p:txBody>
      </p:sp>
      <p:sp>
        <p:nvSpPr>
          <p:cNvPr id="117875" name="Oval 115"/>
          <p:cNvSpPr>
            <a:spLocks noChangeArrowheads="1"/>
          </p:cNvSpPr>
          <p:nvPr/>
        </p:nvSpPr>
        <p:spPr bwMode="auto">
          <a:xfrm>
            <a:off x="5081588" y="500063"/>
            <a:ext cx="395287" cy="395287"/>
          </a:xfrm>
          <a:prstGeom prst="ellipse">
            <a:avLst/>
          </a:prstGeom>
          <a:noFill/>
          <a:ln w="190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charset="0"/>
            </a:endParaRPr>
          </a:p>
        </p:txBody>
      </p:sp>
      <p:sp>
        <p:nvSpPr>
          <p:cNvPr id="117876" name="Oval 116"/>
          <p:cNvSpPr>
            <a:spLocks noChangeArrowheads="1"/>
          </p:cNvSpPr>
          <p:nvPr/>
        </p:nvSpPr>
        <p:spPr bwMode="auto">
          <a:xfrm>
            <a:off x="5083175" y="500063"/>
            <a:ext cx="395288" cy="395287"/>
          </a:xfrm>
          <a:prstGeom prst="ellipse">
            <a:avLst/>
          </a:prstGeom>
          <a:noFill/>
          <a:ln w="19050" algn="ctr">
            <a:solidFill>
              <a:srgbClr val="004A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9481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17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1.85185E-6 C -0.01043 0.05347 -0.02067 0.10717 0.04391 0.17384 C 0.1085 0.24051 0.24791 0.32014 0.38784 0.4 " pathEditMode="relative" ptsTypes="aaA">
                                      <p:cBhvr>
                                        <p:cTn id="27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2000" fill="hold"/>
                                        <p:tgtEl>
                                          <p:spTgt spid="117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0278 0.08842 -0.00555 0.17685 0.03663 0.24375 C 0.07882 0.31064 0.16615 0.35601 0.25365 0.40162 " pathEditMode="relative" ptsTypes="aaA">
                                      <p:cBhvr>
                                        <p:cTn id="47" dur="2000" spd="-100000" fill="hold"/>
                                        <p:tgtEl>
                                          <p:spTgt spid="117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0278 0.08842 -0.00555 0.17685 0.03663 0.24375 C 0.07882 0.31064 0.16615 0.35601 0.25365 0.40162 " pathEditMode="relative" ptsTypes="aaA">
                                      <p:cBhvr>
                                        <p:cTn id="49" dur="2000" spd="-100000" fill="hold"/>
                                        <p:tgtEl>
                                          <p:spTgt spid="117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3.33333E-6 C -0.00868 0.05139 -0.01476 0.10277 -0.00504 0.16898 C 0.00468 0.23495 0.03021 0.31597 0.0559 0.39676 " pathEditMode="relative" ptsTypes="aaA">
                                      <p:cBhvr>
                                        <p:cTn id="70" dur="2000" spd="-100000" fill="hold"/>
                                        <p:tgtEl>
                                          <p:spTgt spid="117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3.33333E-6 C -0.01111 0.05463 -0.02084 0.10926 -0.00625 0.15115 C 0.00833 0.19305 0.04739 0.22245 0.08646 0.25185 " pathEditMode="relative" ptsTypes="aaA">
                                      <p:cBhvr>
                                        <p:cTn id="72" dur="2000" spd="-100000" fill="hold"/>
                                        <p:tgtEl>
                                          <p:spTgt spid="117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500" fill="hold"/>
                                        <p:tgtEl>
                                          <p:spTgt spid="1178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25816 7.40741E-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7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4" dur="2000" fill="hold"/>
                                        <p:tgtEl>
                                          <p:spTgt spid="1178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1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17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178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2000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/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2000"/>
                                        <p:tgtEl>
                                          <p:spTgt spid="117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/>
                                        <p:tgtEl>
                                          <p:spTgt spid="117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117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3" presetClass="exit" presetSubtype="54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2000"/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/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/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11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11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117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11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1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1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11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11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mp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500" fill="hold"/>
                                        <p:tgtEl>
                                          <p:spTgt spid="117875"/>
                                        </p:tgtEl>
                                      </p:cBhvr>
                                      <p:by x="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6" presetClass="emph" presetSubtype="0" repeatCount="indefinite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6" dur="500" fill="hold"/>
                                        <p:tgtEl>
                                          <p:spTgt spid="117876"/>
                                        </p:tgtEl>
                                      </p:cBhvr>
                                      <p:by x="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42101 3.7037E-6 " pathEditMode="relative" rAng="0" ptsTypes="AA">
                                      <p:cBhvr>
                                        <p:cTn id="230" dur="1000" fill="hold"/>
                                        <p:tgtEl>
                                          <p:spTgt spid="117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0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7037E-6 L 0.36459 3.7037E-6 " pathEditMode="relative" rAng="0" ptsTypes="AA">
                                      <p:cBhvr>
                                        <p:cTn id="232" dur="1000" fill="hold"/>
                                        <p:tgtEl>
                                          <p:spTgt spid="117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0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36597 3.7037E-6 " pathEditMode="relative" rAng="0" ptsTypes="AA">
                                      <p:cBhvr>
                                        <p:cTn id="234" dur="1000" fill="hold"/>
                                        <p:tgtEl>
                                          <p:spTgt spid="117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16 -1.11111E-6 L 0.62761 -1.11111E-6 " pathEditMode="relative" ptsTypes="AA">
                                      <p:cBhvr>
                                        <p:cTn id="236" dur="1000" fill="hold"/>
                                        <p:tgtEl>
                                          <p:spTgt spid="117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11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2000"/>
                                        <p:tgtEl>
                                          <p:spTgt spid="117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000"/>
                                        <p:tgtEl>
                                          <p:spTgt spid="117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2000"/>
                                        <p:tgtEl>
                                          <p:spTgt spid="117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20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20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20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20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2000"/>
                                        <p:tgtEl>
                                          <p:spTgt spid="117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2000"/>
                                        <p:tgtEl>
                                          <p:spTgt spid="117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2000"/>
                                        <p:tgtEl>
                                          <p:spTgt spid="117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1000"/>
                                        <p:tgtEl>
                                          <p:spTgt spid="11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1000"/>
                                        <p:tgtEl>
                                          <p:spTgt spid="11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1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2000"/>
                                        <p:tgtEl>
                                          <p:spTgt spid="117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2000"/>
                                        <p:tgtEl>
                                          <p:spTgt spid="117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117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17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17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117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17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17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800" decel="100000"/>
                                        <p:tgtEl>
                                          <p:spTgt spid="117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800" decel="100000" fill="hold"/>
                                        <p:tgtEl>
                                          <p:spTgt spid="117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800" decel="100000" fill="hold"/>
                                        <p:tgtEl>
                                          <p:spTgt spid="117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800" decel="100000" fill="hold"/>
                                        <p:tgtEl>
                                          <p:spTgt spid="117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1000" fill="hold"/>
                                        <p:tgtEl>
                                          <p:spTgt spid="117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1000" fill="hold"/>
                                        <p:tgtEl>
                                          <p:spTgt spid="117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/>
      <p:bldP spid="117773" grpId="0" animBg="1"/>
      <p:bldP spid="117773" grpId="1" animBg="1"/>
      <p:bldP spid="117774" grpId="0" animBg="1"/>
      <p:bldP spid="117774" grpId="1" animBg="1"/>
      <p:bldP spid="117776" grpId="0" animBg="1"/>
      <p:bldP spid="117777" grpId="0" animBg="1"/>
      <p:bldP spid="117777" grpId="1" animBg="1"/>
      <p:bldP spid="117778" grpId="0" animBg="1"/>
      <p:bldP spid="117823" grpId="0" animBg="1"/>
      <p:bldP spid="117823" grpId="1" animBg="1"/>
      <p:bldP spid="117824" grpId="0" animBg="1"/>
      <p:bldP spid="117824" grpId="1" animBg="1"/>
      <p:bldP spid="117824" grpId="2" animBg="1"/>
      <p:bldP spid="117824" grpId="3" animBg="1"/>
      <p:bldP spid="117831" grpId="0" animBg="1"/>
      <p:bldP spid="117831" grpId="1" animBg="1"/>
      <p:bldP spid="117831" grpId="2" animBg="1"/>
      <p:bldP spid="117850" grpId="0" animBg="1"/>
      <p:bldP spid="117850" grpId="1" animBg="1"/>
      <p:bldP spid="117850" grpId="2" animBg="1"/>
      <p:bldP spid="117851" grpId="0" animBg="1"/>
      <p:bldP spid="117851" grpId="1" animBg="1"/>
      <p:bldP spid="117851" grpId="2" animBg="1"/>
      <p:bldP spid="117852" grpId="0" animBg="1"/>
      <p:bldP spid="117852" grpId="1" animBg="1"/>
      <p:bldP spid="117852" grpId="2" animBg="1"/>
      <p:bldP spid="117853" grpId="0" animBg="1"/>
      <p:bldP spid="117853" grpId="1" animBg="1"/>
      <p:bldP spid="117853" grpId="2" animBg="1"/>
      <p:bldP spid="117853" grpId="3" animBg="1"/>
      <p:bldP spid="117853" grpId="4" animBg="1"/>
      <p:bldP spid="117861" grpId="0" animBg="1"/>
      <p:bldP spid="117861" grpId="1" animBg="1"/>
      <p:bldP spid="117862" grpId="0"/>
      <p:bldP spid="117862" grpId="1"/>
      <p:bldP spid="117863" grpId="0" animBg="1"/>
      <p:bldP spid="117863" grpId="1" animBg="1"/>
      <p:bldP spid="117864" grpId="0" animBg="1"/>
      <p:bldP spid="117864" grpId="1" animBg="1"/>
      <p:bldP spid="117866" grpId="0" animBg="1"/>
      <p:bldP spid="117867" grpId="0" animBg="1"/>
      <p:bldP spid="117868" grpId="0" animBg="1"/>
      <p:bldP spid="117869" grpId="0" animBg="1"/>
      <p:bldP spid="117870" grpId="0"/>
      <p:bldP spid="117871" grpId="0"/>
      <p:bldP spid="117872" grpId="0"/>
      <p:bldP spid="117875" grpId="0" animBg="1"/>
      <p:bldP spid="117875" grpId="1" animBg="1"/>
      <p:bldP spid="117876" grpId="0" animBg="1"/>
      <p:bldP spid="11787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468313" y="2492375"/>
            <a:ext cx="4392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dirty="0"/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Χημεία του Άνθρακα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l-GR" altLang="el-GR" dirty="0" smtClean="0"/>
              <a:t> Υβριδισμός </a:t>
            </a:r>
            <a:r>
              <a:rPr lang="en-US" altLang="el-GR" dirty="0" smtClean="0"/>
              <a:t>sp2</a:t>
            </a:r>
            <a:endParaRPr lang="el-GR" altLang="el-GR" dirty="0" smtClean="0"/>
          </a:p>
        </p:txBody>
      </p:sp>
      <p:sp>
        <p:nvSpPr>
          <p:cNvPr id="11268" name="Text Box 22"/>
          <p:cNvSpPr txBox="1">
            <a:spLocks noChangeArrowheads="1"/>
          </p:cNvSpPr>
          <p:nvPr/>
        </p:nvSpPr>
        <p:spPr bwMode="auto">
          <a:xfrm>
            <a:off x="1258888" y="2721114"/>
            <a:ext cx="4176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l-GR" altLang="el-GR" sz="2000" dirty="0" smtClean="0">
                <a:latin typeface="+mn-lt"/>
                <a:sym typeface="Wingdings" pitchFamily="2" charset="2"/>
              </a:rPr>
              <a:t>Άτομα </a:t>
            </a:r>
            <a:r>
              <a:rPr lang="en-US" altLang="el-GR" sz="2000" dirty="0">
                <a:latin typeface="+mn-lt"/>
              </a:rPr>
              <a:t>H</a:t>
            </a:r>
            <a:r>
              <a:rPr lang="el-GR" altLang="el-GR" sz="2000" dirty="0">
                <a:latin typeface="+mn-lt"/>
              </a:rPr>
              <a:t>: 4 ηλεκτρόνια</a:t>
            </a:r>
            <a:endParaRPr lang="en-US" altLang="el-GR" sz="2000" dirty="0"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l-GR" altLang="el-GR" sz="2000" dirty="0" smtClean="0">
                <a:latin typeface="+mn-lt"/>
                <a:sym typeface="Wingdings" pitchFamily="2" charset="2"/>
              </a:rPr>
              <a:t>Άτομα </a:t>
            </a:r>
            <a:r>
              <a:rPr lang="en-US" altLang="el-GR" sz="2000" dirty="0">
                <a:latin typeface="+mn-lt"/>
              </a:rPr>
              <a:t>C</a:t>
            </a:r>
            <a:r>
              <a:rPr lang="el-GR" altLang="el-GR" sz="2000" dirty="0">
                <a:latin typeface="+mn-lt"/>
              </a:rPr>
              <a:t>: 8 (2Χ4) ηλεκτρόνια</a:t>
            </a:r>
            <a:endParaRPr lang="en-US" altLang="el-GR" sz="2000" dirty="0">
              <a:latin typeface="+mn-lt"/>
            </a:endParaRPr>
          </a:p>
        </p:txBody>
      </p:sp>
      <p:sp>
        <p:nvSpPr>
          <p:cNvPr id="11269" name="TextBox 23"/>
          <p:cNvSpPr txBox="1">
            <a:spLocks noChangeArrowheads="1"/>
          </p:cNvSpPr>
          <p:nvPr/>
        </p:nvSpPr>
        <p:spPr bwMode="auto">
          <a:xfrm>
            <a:off x="971550" y="1620838"/>
            <a:ext cx="2376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Μόριο του αιθενίου:</a:t>
            </a:r>
          </a:p>
        </p:txBody>
      </p:sp>
      <p:graphicFrame>
        <p:nvGraphicFramePr>
          <p:cNvPr id="11270" name="Object 3"/>
          <p:cNvGraphicFramePr>
            <a:graphicFrameLocks noChangeAspect="1"/>
          </p:cNvGraphicFramePr>
          <p:nvPr/>
        </p:nvGraphicFramePr>
        <p:xfrm>
          <a:off x="3635375" y="1349375"/>
          <a:ext cx="1447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CS ChemDraw Drawing" r:id="rId3" imgW="1028700" imgH="658368" progId="ChemDraw.Document.6.0">
                  <p:embed/>
                </p:oleObj>
              </mc:Choice>
              <mc:Fallback>
                <p:oleObj name="CS ChemDraw Drawing" r:id="rId3" imgW="1028700" imgH="65836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349375"/>
                        <a:ext cx="1447800" cy="92710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971550" y="2413000"/>
            <a:ext cx="7200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  <a:sym typeface="Wingdings" pitchFamily="2" charset="2"/>
              </a:rPr>
              <a:t> 12 ηλεκτρόνια σθένους στο μόριο </a:t>
            </a:r>
            <a:endParaRPr lang="el-GR" altLang="el-GR" sz="2000" dirty="0">
              <a:latin typeface="+mn-lt"/>
            </a:endParaRPr>
          </a:p>
        </p:txBody>
      </p:sp>
      <p:sp>
        <p:nvSpPr>
          <p:cNvPr id="11272" name="TextBox 12"/>
          <p:cNvSpPr txBox="1">
            <a:spLocks noChangeArrowheads="1"/>
          </p:cNvSpPr>
          <p:nvPr/>
        </p:nvSpPr>
        <p:spPr bwMode="auto">
          <a:xfrm>
            <a:off x="998800" y="3492470"/>
            <a:ext cx="3240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  <a:sym typeface="Wingdings" pitchFamily="2" charset="2"/>
              </a:rPr>
              <a:t> Μόριο επίπεδο τριγωνικό</a:t>
            </a:r>
            <a:endParaRPr lang="el-GR" altLang="el-GR" sz="2000" dirty="0">
              <a:latin typeface="+mn-lt"/>
            </a:endParaRPr>
          </a:p>
        </p:txBody>
      </p:sp>
      <p:sp>
        <p:nvSpPr>
          <p:cNvPr id="11273" name="Text Box 5"/>
          <p:cNvSpPr txBox="1">
            <a:spLocks noChangeArrowheads="1"/>
          </p:cNvSpPr>
          <p:nvPr/>
        </p:nvSpPr>
        <p:spPr bwMode="auto">
          <a:xfrm>
            <a:off x="5508625" y="6092825"/>
            <a:ext cx="324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Μη υβριδοποιημένο</a:t>
            </a:r>
            <a:r>
              <a:rPr lang="en-US" altLang="el-GR" sz="1800" dirty="0">
                <a:latin typeface="+mn-lt"/>
              </a:rPr>
              <a:t> p</a:t>
            </a:r>
            <a:r>
              <a:rPr lang="en-US" altLang="el-GR" sz="1800" baseline="-25000" dirty="0">
                <a:latin typeface="+mn-lt"/>
              </a:rPr>
              <a:t>z</a:t>
            </a:r>
            <a:r>
              <a:rPr lang="en-US" altLang="el-GR" sz="1800" dirty="0">
                <a:latin typeface="+mn-lt"/>
              </a:rPr>
              <a:t> </a:t>
            </a:r>
            <a:r>
              <a:rPr lang="el-GR" altLang="el-GR" sz="1800" dirty="0">
                <a:latin typeface="+mn-lt"/>
              </a:rPr>
              <a:t>τροχιακό</a:t>
            </a:r>
            <a:endParaRPr lang="en-US" altLang="el-GR" sz="1800" dirty="0">
              <a:latin typeface="+mn-lt"/>
            </a:endParaRPr>
          </a:p>
        </p:txBody>
      </p:sp>
      <p:sp>
        <p:nvSpPr>
          <p:cNvPr id="11274" name="Line 12"/>
          <p:cNvSpPr>
            <a:spLocks noChangeShapeType="1"/>
          </p:cNvSpPr>
          <p:nvPr/>
        </p:nvSpPr>
        <p:spPr bwMode="auto">
          <a:xfrm flipV="1">
            <a:off x="825500" y="3775075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1275" name="AutoShape 14"/>
          <p:cNvSpPr>
            <a:spLocks noChangeArrowheads="1"/>
          </p:cNvSpPr>
          <p:nvPr/>
        </p:nvSpPr>
        <p:spPr bwMode="auto">
          <a:xfrm>
            <a:off x="3359150" y="4460875"/>
            <a:ext cx="1600200" cy="2286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charset="0"/>
            </a:endParaRPr>
          </a:p>
        </p:txBody>
      </p:sp>
      <p:sp>
        <p:nvSpPr>
          <p:cNvPr id="11276" name="Text Box 15"/>
          <p:cNvSpPr txBox="1">
            <a:spLocks noChangeArrowheads="1"/>
          </p:cNvSpPr>
          <p:nvPr/>
        </p:nvSpPr>
        <p:spPr bwMode="auto">
          <a:xfrm>
            <a:off x="3263900" y="4079875"/>
            <a:ext cx="15406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dirty="0">
                <a:latin typeface="+mn-lt"/>
              </a:rPr>
              <a:t>hybridization</a:t>
            </a:r>
          </a:p>
        </p:txBody>
      </p:sp>
      <p:sp>
        <p:nvSpPr>
          <p:cNvPr id="11277" name="Line 17"/>
          <p:cNvSpPr>
            <a:spLocks noChangeShapeType="1"/>
          </p:cNvSpPr>
          <p:nvPr/>
        </p:nvSpPr>
        <p:spPr bwMode="auto">
          <a:xfrm>
            <a:off x="1035050" y="423227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1278" name="Line 18"/>
          <p:cNvSpPr>
            <a:spLocks noChangeShapeType="1"/>
          </p:cNvSpPr>
          <p:nvPr/>
        </p:nvSpPr>
        <p:spPr bwMode="auto">
          <a:xfrm>
            <a:off x="1677988" y="4241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1279" name="Line 19"/>
          <p:cNvSpPr>
            <a:spLocks noChangeShapeType="1"/>
          </p:cNvSpPr>
          <p:nvPr/>
        </p:nvSpPr>
        <p:spPr bwMode="auto">
          <a:xfrm>
            <a:off x="2330450" y="4241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1280" name="Text Box 20"/>
          <p:cNvSpPr txBox="1">
            <a:spLocks noChangeArrowheads="1"/>
          </p:cNvSpPr>
          <p:nvPr/>
        </p:nvSpPr>
        <p:spPr bwMode="auto">
          <a:xfrm>
            <a:off x="2714625" y="39782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latin typeface="Arial" charset="0"/>
              </a:rPr>
              <a:t>2p</a:t>
            </a:r>
          </a:p>
        </p:txBody>
      </p:sp>
      <p:sp>
        <p:nvSpPr>
          <p:cNvPr id="11281" name="Line 21"/>
          <p:cNvSpPr>
            <a:spLocks noChangeShapeType="1"/>
          </p:cNvSpPr>
          <p:nvPr/>
        </p:nvSpPr>
        <p:spPr bwMode="auto">
          <a:xfrm>
            <a:off x="1692275" y="489902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1282" name="Text Box 22"/>
          <p:cNvSpPr txBox="1">
            <a:spLocks noChangeArrowheads="1"/>
          </p:cNvSpPr>
          <p:nvPr/>
        </p:nvSpPr>
        <p:spPr bwMode="auto">
          <a:xfrm>
            <a:off x="2095500" y="4630738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latin typeface="Arial" charset="0"/>
              </a:rPr>
              <a:t>2s</a:t>
            </a:r>
          </a:p>
        </p:txBody>
      </p:sp>
      <p:sp>
        <p:nvSpPr>
          <p:cNvPr id="11283" name="Line 23"/>
          <p:cNvSpPr>
            <a:spLocks noChangeShapeType="1"/>
          </p:cNvSpPr>
          <p:nvPr/>
        </p:nvSpPr>
        <p:spPr bwMode="auto">
          <a:xfrm>
            <a:off x="6573838" y="417512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1284" name="Line 24"/>
          <p:cNvSpPr>
            <a:spLocks noChangeShapeType="1"/>
          </p:cNvSpPr>
          <p:nvPr/>
        </p:nvSpPr>
        <p:spPr bwMode="auto">
          <a:xfrm>
            <a:off x="5930900" y="455612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1285" name="Line 25"/>
          <p:cNvSpPr>
            <a:spLocks noChangeShapeType="1"/>
          </p:cNvSpPr>
          <p:nvPr/>
        </p:nvSpPr>
        <p:spPr bwMode="auto">
          <a:xfrm>
            <a:off x="6583363" y="455612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1286" name="Line 26"/>
          <p:cNvSpPr>
            <a:spLocks noChangeShapeType="1"/>
          </p:cNvSpPr>
          <p:nvPr/>
        </p:nvSpPr>
        <p:spPr bwMode="auto">
          <a:xfrm>
            <a:off x="7226300" y="4551363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1287" name="Text Box 27"/>
          <p:cNvSpPr txBox="1">
            <a:spLocks noChangeArrowheads="1"/>
          </p:cNvSpPr>
          <p:nvPr/>
        </p:nvSpPr>
        <p:spPr bwMode="auto">
          <a:xfrm>
            <a:off x="7639050" y="4273550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latin typeface="Arial" charset="0"/>
              </a:rPr>
              <a:t>sp</a:t>
            </a:r>
            <a:r>
              <a:rPr lang="en-US" altLang="el-GR" sz="1800" baseline="30000" dirty="0">
                <a:latin typeface="Arial" charset="0"/>
              </a:rPr>
              <a:t>2</a:t>
            </a:r>
          </a:p>
        </p:txBody>
      </p:sp>
      <p:sp>
        <p:nvSpPr>
          <p:cNvPr id="11288" name="Text Box 29"/>
          <p:cNvSpPr txBox="1">
            <a:spLocks noChangeArrowheads="1"/>
          </p:cNvSpPr>
          <p:nvPr/>
        </p:nvSpPr>
        <p:spPr bwMode="auto">
          <a:xfrm>
            <a:off x="5226050" y="387032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latin typeface="Arial" charset="0"/>
              </a:rPr>
              <a:t>E</a:t>
            </a:r>
          </a:p>
        </p:txBody>
      </p:sp>
      <p:sp>
        <p:nvSpPr>
          <p:cNvPr id="11289" name="Line 30"/>
          <p:cNvSpPr>
            <a:spLocks noChangeShapeType="1"/>
          </p:cNvSpPr>
          <p:nvPr/>
        </p:nvSpPr>
        <p:spPr bwMode="auto">
          <a:xfrm flipV="1">
            <a:off x="5607050" y="3784600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1290" name="Text Box 31"/>
          <p:cNvSpPr txBox="1">
            <a:spLocks noChangeArrowheads="1"/>
          </p:cNvSpPr>
          <p:nvPr/>
        </p:nvSpPr>
        <p:spPr bwMode="auto">
          <a:xfrm>
            <a:off x="7378700" y="39465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latin typeface="Arial" charset="0"/>
              </a:rPr>
              <a:t>2p</a:t>
            </a:r>
          </a:p>
        </p:txBody>
      </p:sp>
      <p:cxnSp>
        <p:nvCxnSpPr>
          <p:cNvPr id="11291" name="AutoShape 35"/>
          <p:cNvCxnSpPr>
            <a:cxnSpLocks noChangeShapeType="1"/>
          </p:cNvCxnSpPr>
          <p:nvPr/>
        </p:nvCxnSpPr>
        <p:spPr bwMode="auto">
          <a:xfrm flipH="1" flipV="1">
            <a:off x="7929563" y="4175125"/>
            <a:ext cx="180975" cy="2027238"/>
          </a:xfrm>
          <a:prstGeom prst="curvedConnector3">
            <a:avLst>
              <a:gd name="adj1" fmla="val -12631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92" name="Text Box 30"/>
          <p:cNvSpPr txBox="1">
            <a:spLocks noChangeArrowheads="1"/>
          </p:cNvSpPr>
          <p:nvPr/>
        </p:nvSpPr>
        <p:spPr bwMode="auto">
          <a:xfrm>
            <a:off x="1199641" y="5157788"/>
            <a:ext cx="2147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Τροχιακά ελεύθερου</a:t>
            </a:r>
            <a:endParaRPr lang="en-US" altLang="el-GR" sz="18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ατόμου </a:t>
            </a:r>
            <a:r>
              <a:rPr lang="en-US" altLang="el-GR" sz="1800" dirty="0">
                <a:latin typeface="+mn-lt"/>
              </a:rPr>
              <a:t>C</a:t>
            </a:r>
          </a:p>
        </p:txBody>
      </p:sp>
      <p:sp>
        <p:nvSpPr>
          <p:cNvPr id="11293" name="Text Box 30"/>
          <p:cNvSpPr txBox="1">
            <a:spLocks noChangeArrowheads="1"/>
          </p:cNvSpPr>
          <p:nvPr/>
        </p:nvSpPr>
        <p:spPr bwMode="auto">
          <a:xfrm>
            <a:off x="6133220" y="4868863"/>
            <a:ext cx="16527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Τροχιακά </a:t>
            </a:r>
            <a:r>
              <a:rPr lang="en-US" altLang="el-GR" sz="1800" dirty="0">
                <a:latin typeface="+mn-lt"/>
              </a:rPr>
              <a:t>C</a:t>
            </a:r>
            <a:r>
              <a:rPr lang="el-GR" altLang="el-GR" sz="1800" dirty="0">
                <a:latin typeface="+mn-lt"/>
              </a:rPr>
              <a:t> στο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μόριο του</a:t>
            </a:r>
            <a:r>
              <a:rPr lang="en-US" altLang="el-GR" sz="1800" dirty="0">
                <a:latin typeface="+mn-lt"/>
              </a:rPr>
              <a:t> C</a:t>
            </a:r>
            <a:r>
              <a:rPr lang="el-GR" altLang="el-GR" sz="1800" baseline="-25000" dirty="0">
                <a:latin typeface="+mn-lt"/>
              </a:rPr>
              <a:t>2</a:t>
            </a:r>
            <a:r>
              <a:rPr lang="en-US" altLang="el-GR" sz="1800" dirty="0">
                <a:latin typeface="+mn-lt"/>
              </a:rPr>
              <a:t>H</a:t>
            </a:r>
            <a:r>
              <a:rPr lang="el-GR" altLang="el-GR" sz="1800" baseline="-25000" dirty="0">
                <a:latin typeface="+mn-lt"/>
              </a:rPr>
              <a:t>6</a:t>
            </a:r>
            <a:r>
              <a:rPr lang="el-GR" altLang="el-GR" sz="1800" dirty="0">
                <a:latin typeface="+mn-lt"/>
              </a:rPr>
              <a:t> </a:t>
            </a:r>
            <a:endParaRPr lang="en-US" altLang="el-GR" sz="1800" dirty="0">
              <a:latin typeface="+mn-lt"/>
            </a:endParaRPr>
          </a:p>
        </p:txBody>
      </p:sp>
      <p:sp>
        <p:nvSpPr>
          <p:cNvPr id="11294" name="Text Box 29"/>
          <p:cNvSpPr txBox="1">
            <a:spLocks noChangeArrowheads="1"/>
          </p:cNvSpPr>
          <p:nvPr/>
        </p:nvSpPr>
        <p:spPr bwMode="auto">
          <a:xfrm>
            <a:off x="323850" y="38608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latin typeface="Arial" charset="0"/>
              </a:rPr>
              <a:t>E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68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UR4eG60jj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g1fGXDRxS6k?feature=relate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Wly-fwyfkOI?NR=1"/>
</p:tagLst>
</file>

<file path=ppt/theme/theme1.xml><?xml version="1.0" encoding="utf-8"?>
<a:theme xmlns:a="http://schemas.openxmlformats.org/drawingml/2006/main" name="exo-opistho_simeiomata">
  <a:themeElements>
    <a:clrScheme name="Προσαρμοσμένο 2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60</TotalTime>
  <Words>951</Words>
  <Application>Microsoft Office PowerPoint</Application>
  <PresentationFormat>Προβολή στην οθόνη (4:3)</PresentationFormat>
  <Paragraphs>174</Paragraphs>
  <Slides>23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27" baseType="lpstr">
      <vt:lpstr>exo-opistho_simeiomata</vt:lpstr>
      <vt:lpstr>OC_template_updated</vt:lpstr>
      <vt:lpstr>Εξίσωση</vt:lpstr>
      <vt:lpstr>CS ChemDraw Drawing</vt:lpstr>
      <vt:lpstr>Ανόργανη και Οργανική Χημεία (Θ)</vt:lpstr>
      <vt:lpstr>Περιοδικός Πίνακας </vt:lpstr>
      <vt:lpstr>Χημεία του Άνθρακα 1/7</vt:lpstr>
      <vt:lpstr>Χημεία του Άνθρακα 2/7</vt:lpstr>
      <vt:lpstr>Χημεία του Άνθρακα  Υβριδισμός sp3</vt:lpstr>
      <vt:lpstr>Χημεία του Άνθρακα 3/7</vt:lpstr>
      <vt:lpstr>Χημεία του Άνθρακα 4/7</vt:lpstr>
      <vt:lpstr>Παρουσίαση του PowerPoint</vt:lpstr>
      <vt:lpstr>Χημεία του Άνθρακα  Υβριδισμός sp2</vt:lpstr>
      <vt:lpstr>Χημεία του Άνθρακα 5/7</vt:lpstr>
      <vt:lpstr>Χημεία του Άνθρακα 6/7</vt:lpstr>
      <vt:lpstr>Χημεία του Άνθρακα  Υβριδισμός sp</vt:lpstr>
      <vt:lpstr>Χημεία του Άνθρακα 7/7</vt:lpstr>
      <vt:lpstr>Σχηματισμός απλών, διπλών, τριπλών δεσμών</vt:lpstr>
      <vt:lpstr>Υβριδισμοί s-p</vt:lpstr>
      <vt:lpstr>Υβριδισμός sp2 - Δομή αιθενίου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Ανόργανη και Οργανική Χημεία (Θ)</dc:title>
  <dc:creator>opencourses@teiath.gr</dc:creator>
  <cp:lastModifiedBy>fkaram2</cp:lastModifiedBy>
  <cp:revision>12</cp:revision>
  <dcterms:created xsi:type="dcterms:W3CDTF">2015-05-21T12:18:16Z</dcterms:created>
  <dcterms:modified xsi:type="dcterms:W3CDTF">2015-09-11T07:23:44Z</dcterms:modified>
</cp:coreProperties>
</file>