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10" r:id="rId1"/>
    <p:sldMasterId id="2147483724" r:id="rId2"/>
  </p:sldMasterIdLst>
  <p:notesMasterIdLst>
    <p:notesMasterId r:id="rId39"/>
  </p:notesMasterIdLst>
  <p:handoutMasterIdLst>
    <p:handoutMasterId r:id="rId40"/>
  </p:handoutMasterIdLst>
  <p:sldIdLst>
    <p:sldId id="296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297" r:id="rId32"/>
    <p:sldId id="298" r:id="rId33"/>
    <p:sldId id="299" r:id="rId34"/>
    <p:sldId id="300" r:id="rId35"/>
    <p:sldId id="301" r:id="rId36"/>
    <p:sldId id="302" r:id="rId37"/>
    <p:sldId id="303" r:id="rId38"/>
  </p:sldIdLst>
  <p:sldSz cx="9144000" cy="6858000" type="screen4x3"/>
  <p:notesSz cx="7104063" cy="10234613"/>
  <p:custDataLst>
    <p:tags r:id="rId4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2/12/2015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2/12/2015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2253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76489" indent="-298650">
              <a:defRPr>
                <a:solidFill>
                  <a:schemeClr val="tx1"/>
                </a:solidFill>
                <a:latin typeface="Arial" charset="0"/>
              </a:defRPr>
            </a:lvl2pPr>
            <a:lvl3pPr marL="1194600" indent="-238920">
              <a:defRPr>
                <a:solidFill>
                  <a:schemeClr val="tx1"/>
                </a:solidFill>
                <a:latin typeface="Arial" charset="0"/>
              </a:defRPr>
            </a:lvl3pPr>
            <a:lvl4pPr marL="1672440" indent="-238920">
              <a:defRPr>
                <a:solidFill>
                  <a:schemeClr val="tx1"/>
                </a:solidFill>
                <a:latin typeface="Arial" charset="0"/>
              </a:defRPr>
            </a:lvl4pPr>
            <a:lvl5pPr marL="2150280" indent="-238920">
              <a:defRPr>
                <a:solidFill>
                  <a:schemeClr val="tx1"/>
                </a:solidFill>
                <a:latin typeface="Arial" charset="0"/>
              </a:defRPr>
            </a:lvl5pPr>
            <a:lvl6pPr marL="262811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595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3800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6163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525F4E5-5C54-4DD1-B928-CB34B48083E5}" type="slidenum">
              <a:rPr lang="el-GR" altLang="el-GR" smtClean="0">
                <a:solidFill>
                  <a:srgbClr val="000000"/>
                </a:solidFill>
              </a:rPr>
              <a:pPr/>
              <a:t>22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377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997">
              <a:defRPr/>
            </a:pPr>
            <a:endParaRPr lang="el-GR" dirty="0"/>
          </a:p>
        </p:txBody>
      </p:sp>
      <p:sp>
        <p:nvSpPr>
          <p:cNvPr id="23556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76489" indent="-298650">
              <a:defRPr>
                <a:solidFill>
                  <a:schemeClr val="tx1"/>
                </a:solidFill>
                <a:latin typeface="Arial" charset="0"/>
              </a:defRPr>
            </a:lvl2pPr>
            <a:lvl3pPr marL="1194600" indent="-238920">
              <a:defRPr>
                <a:solidFill>
                  <a:schemeClr val="tx1"/>
                </a:solidFill>
                <a:latin typeface="Arial" charset="0"/>
              </a:defRPr>
            </a:lvl3pPr>
            <a:lvl4pPr marL="1672440" indent="-238920">
              <a:defRPr>
                <a:solidFill>
                  <a:schemeClr val="tx1"/>
                </a:solidFill>
                <a:latin typeface="Arial" charset="0"/>
              </a:defRPr>
            </a:lvl4pPr>
            <a:lvl5pPr marL="2150280" indent="-238920">
              <a:defRPr>
                <a:solidFill>
                  <a:schemeClr val="tx1"/>
                </a:solidFill>
                <a:latin typeface="Arial" charset="0"/>
              </a:defRPr>
            </a:lvl5pPr>
            <a:lvl6pPr marL="262811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595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3800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6163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B2DB98-2813-4C1F-A1A2-A53F96DB3DC4}" type="slidenum">
              <a:rPr lang="el-GR" altLang="el-GR" smtClean="0">
                <a:solidFill>
                  <a:srgbClr val="000000"/>
                </a:solidFill>
              </a:rPr>
              <a:pPr/>
              <a:t>24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37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997">
              <a:defRPr/>
            </a:pPr>
            <a:endParaRPr lang="el-GR" dirty="0"/>
          </a:p>
        </p:txBody>
      </p:sp>
      <p:sp>
        <p:nvSpPr>
          <p:cNvPr id="245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76489" indent="-298650">
              <a:defRPr>
                <a:solidFill>
                  <a:schemeClr val="tx1"/>
                </a:solidFill>
                <a:latin typeface="Arial" charset="0"/>
              </a:defRPr>
            </a:lvl2pPr>
            <a:lvl3pPr marL="1194600" indent="-238920">
              <a:defRPr>
                <a:solidFill>
                  <a:schemeClr val="tx1"/>
                </a:solidFill>
                <a:latin typeface="Arial" charset="0"/>
              </a:defRPr>
            </a:lvl3pPr>
            <a:lvl4pPr marL="1672440" indent="-238920">
              <a:defRPr>
                <a:solidFill>
                  <a:schemeClr val="tx1"/>
                </a:solidFill>
                <a:latin typeface="Arial" charset="0"/>
              </a:defRPr>
            </a:lvl4pPr>
            <a:lvl5pPr marL="2150280" indent="-238920">
              <a:defRPr>
                <a:solidFill>
                  <a:schemeClr val="tx1"/>
                </a:solidFill>
                <a:latin typeface="Arial" charset="0"/>
              </a:defRPr>
            </a:lvl5pPr>
            <a:lvl6pPr marL="262811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595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3800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6163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2C366AF-2307-43F8-9BFE-C76384CB7B71}" type="slidenum">
              <a:rPr lang="el-GR" altLang="el-GR" smtClean="0">
                <a:solidFill>
                  <a:srgbClr val="000000"/>
                </a:solidFill>
              </a:rPr>
              <a:pPr/>
              <a:t>25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99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997">
              <a:defRPr/>
            </a:pPr>
            <a:endParaRPr lang="el-GR" dirty="0"/>
          </a:p>
        </p:txBody>
      </p:sp>
      <p:sp>
        <p:nvSpPr>
          <p:cNvPr id="2560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76489" indent="-298650">
              <a:defRPr>
                <a:solidFill>
                  <a:schemeClr val="tx1"/>
                </a:solidFill>
                <a:latin typeface="Arial" charset="0"/>
              </a:defRPr>
            </a:lvl2pPr>
            <a:lvl3pPr marL="1194600" indent="-238920">
              <a:defRPr>
                <a:solidFill>
                  <a:schemeClr val="tx1"/>
                </a:solidFill>
                <a:latin typeface="Arial" charset="0"/>
              </a:defRPr>
            </a:lvl3pPr>
            <a:lvl4pPr marL="1672440" indent="-238920">
              <a:defRPr>
                <a:solidFill>
                  <a:schemeClr val="tx1"/>
                </a:solidFill>
                <a:latin typeface="Arial" charset="0"/>
              </a:defRPr>
            </a:lvl4pPr>
            <a:lvl5pPr marL="2150280" indent="-238920">
              <a:defRPr>
                <a:solidFill>
                  <a:schemeClr val="tx1"/>
                </a:solidFill>
                <a:latin typeface="Arial" charset="0"/>
              </a:defRPr>
            </a:lvl5pPr>
            <a:lvl6pPr marL="262811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595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3800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6163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7EC9A77-813F-4B98-A093-91E88B3BC914}" type="slidenum">
              <a:rPr lang="el-GR" altLang="el-GR" smtClean="0">
                <a:solidFill>
                  <a:srgbClr val="000000"/>
                </a:solidFill>
              </a:rPr>
              <a:pPr/>
              <a:t>26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97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997">
              <a:defRPr/>
            </a:pPr>
            <a:endParaRPr lang="el-GR" dirty="0"/>
          </a:p>
        </p:txBody>
      </p:sp>
      <p:sp>
        <p:nvSpPr>
          <p:cNvPr id="2662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76489" indent="-298650">
              <a:defRPr>
                <a:solidFill>
                  <a:schemeClr val="tx1"/>
                </a:solidFill>
                <a:latin typeface="Arial" charset="0"/>
              </a:defRPr>
            </a:lvl2pPr>
            <a:lvl3pPr marL="1194600" indent="-238920">
              <a:defRPr>
                <a:solidFill>
                  <a:schemeClr val="tx1"/>
                </a:solidFill>
                <a:latin typeface="Arial" charset="0"/>
              </a:defRPr>
            </a:lvl3pPr>
            <a:lvl4pPr marL="1672440" indent="-238920">
              <a:defRPr>
                <a:solidFill>
                  <a:schemeClr val="tx1"/>
                </a:solidFill>
                <a:latin typeface="Arial" charset="0"/>
              </a:defRPr>
            </a:lvl4pPr>
            <a:lvl5pPr marL="2150280" indent="-238920">
              <a:defRPr>
                <a:solidFill>
                  <a:schemeClr val="tx1"/>
                </a:solidFill>
                <a:latin typeface="Arial" charset="0"/>
              </a:defRPr>
            </a:lvl5pPr>
            <a:lvl6pPr marL="262811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595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3800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6163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7F386BC-5C45-4278-908C-EFA367CC7D6C}" type="slidenum">
              <a:rPr lang="el-GR" altLang="el-GR" smtClean="0">
                <a:solidFill>
                  <a:srgbClr val="000000"/>
                </a:solidFill>
              </a:rPr>
              <a:pPr/>
              <a:t>27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04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997">
              <a:defRPr/>
            </a:pPr>
            <a:endParaRPr lang="el-GR" dirty="0"/>
          </a:p>
        </p:txBody>
      </p:sp>
      <p:sp>
        <p:nvSpPr>
          <p:cNvPr id="2765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76489" indent="-298650">
              <a:defRPr>
                <a:solidFill>
                  <a:schemeClr val="tx1"/>
                </a:solidFill>
                <a:latin typeface="Arial" charset="0"/>
              </a:defRPr>
            </a:lvl2pPr>
            <a:lvl3pPr marL="1194600" indent="-238920">
              <a:defRPr>
                <a:solidFill>
                  <a:schemeClr val="tx1"/>
                </a:solidFill>
                <a:latin typeface="Arial" charset="0"/>
              </a:defRPr>
            </a:lvl3pPr>
            <a:lvl4pPr marL="1672440" indent="-238920">
              <a:defRPr>
                <a:solidFill>
                  <a:schemeClr val="tx1"/>
                </a:solidFill>
                <a:latin typeface="Arial" charset="0"/>
              </a:defRPr>
            </a:lvl4pPr>
            <a:lvl5pPr marL="2150280" indent="-238920">
              <a:defRPr>
                <a:solidFill>
                  <a:schemeClr val="tx1"/>
                </a:solidFill>
                <a:latin typeface="Arial" charset="0"/>
              </a:defRPr>
            </a:lvl5pPr>
            <a:lvl6pPr marL="262811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595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3800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6163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FF4DD9-EC12-449D-916B-43E993ACAF29}" type="slidenum">
              <a:rPr lang="el-GR" altLang="el-GR" smtClean="0">
                <a:solidFill>
                  <a:srgbClr val="000000"/>
                </a:solidFill>
              </a:rPr>
              <a:pPr/>
              <a:t>28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136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73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26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38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42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33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59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47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19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72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97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F91D4-83CC-4C5B-B440-1789CD2A87D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40605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129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8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75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8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83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74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0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51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9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19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30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36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35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12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8007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6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76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5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2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0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0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20031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Φυσικοθεραπεία Καρδιοαγγειακών Παθήσεων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53032" y="2564904"/>
            <a:ext cx="7507400" cy="199620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400" b="1" dirty="0" smtClean="0">
                <a:solidFill>
                  <a:srgbClr val="800000"/>
                </a:solidFill>
              </a:rPr>
              <a:t>Ενότητα </a:t>
            </a:r>
            <a:r>
              <a:rPr lang="en-US" sz="2400" b="1" dirty="0" smtClean="0">
                <a:solidFill>
                  <a:srgbClr val="800000"/>
                </a:solidFill>
              </a:rPr>
              <a:t>5</a:t>
            </a:r>
            <a:r>
              <a:rPr lang="el-GR" sz="2400" b="1" dirty="0" smtClean="0">
                <a:solidFill>
                  <a:srgbClr val="800000"/>
                </a:solidFill>
              </a:rPr>
              <a:t>: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l-GR" sz="2400" b="1" dirty="0">
                <a:solidFill>
                  <a:srgbClr val="800000"/>
                </a:solidFill>
              </a:rPr>
              <a:t>«Προσαρμογή της Καρδιοαγγειακής Λειτουργίας στην Άσκηση: Απόδοση του Κυκλοφορικού Συστήματος</a:t>
            </a:r>
            <a:r>
              <a:rPr lang="el-GR" sz="2400" b="1" dirty="0" smtClean="0">
                <a:solidFill>
                  <a:srgbClr val="800000"/>
                </a:solidFill>
              </a:rPr>
              <a:t>»</a:t>
            </a:r>
            <a:r>
              <a:rPr lang="en-US" sz="2400" b="1" dirty="0" smtClean="0">
                <a:solidFill>
                  <a:srgbClr val="800000"/>
                </a:solidFill>
              </a:rPr>
              <a:t> (</a:t>
            </a:r>
            <a:r>
              <a:rPr lang="el-GR" sz="2400" b="1" dirty="0" smtClean="0">
                <a:solidFill>
                  <a:srgbClr val="800000"/>
                </a:solidFill>
              </a:rPr>
              <a:t>α’ μέρος)</a:t>
            </a:r>
            <a:endParaRPr lang="el-GR" sz="2400" b="1" dirty="0">
              <a:solidFill>
                <a:srgbClr val="800000"/>
              </a:solidFill>
            </a:endParaRPr>
          </a:p>
          <a:p>
            <a:pPr lvl="0">
              <a:defRPr/>
            </a:pPr>
            <a:endParaRPr lang="el-GR" sz="2400" b="1" dirty="0">
              <a:solidFill>
                <a:srgbClr val="800000"/>
              </a:solidFill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el-GR" sz="2000" b="1" dirty="0">
                <a:solidFill>
                  <a:prstClr val="black"/>
                </a:solidFill>
              </a:rPr>
              <a:t>Δρ. Γεώργιος Παπαθανασίου,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MSc, PhD</a:t>
            </a:r>
            <a:endParaRPr lang="el-GR" sz="20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000" dirty="0">
                <a:solidFill>
                  <a:prstClr val="black"/>
                </a:solidFill>
              </a:rPr>
              <a:t>Αναπληρωτής Καθηγητής</a:t>
            </a:r>
          </a:p>
          <a:p>
            <a:pPr lvl="0">
              <a:spcBef>
                <a:spcPts val="0"/>
              </a:spcBef>
            </a:pPr>
            <a:r>
              <a:rPr lang="el-GR" sz="2000" dirty="0">
                <a:solidFill>
                  <a:prstClr val="black"/>
                </a:solidFill>
              </a:rPr>
              <a:t>Τμήμα Φυσικοθεραπείας – ΤΕΙ Αθήνας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35210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66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Φλεβική 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Επιστροφή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800" dirty="0" smtClean="0">
                <a:effectLst/>
              </a:rPr>
              <a:t>[</a:t>
            </a:r>
            <a:r>
              <a:rPr lang="en-US" sz="2800" dirty="0" smtClean="0">
                <a:effectLst/>
              </a:rPr>
              <a:t>1/3</a:t>
            </a:r>
            <a:r>
              <a:rPr lang="el-GR" sz="2800" dirty="0" smtClean="0">
                <a:effectLst/>
              </a:rPr>
              <a:t>]</a:t>
            </a:r>
            <a:endParaRPr lang="el-GR" sz="32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38668" y="1412776"/>
            <a:ext cx="8611742" cy="2160240"/>
          </a:xfrm>
        </p:spPr>
        <p:txBody>
          <a:bodyPr>
            <a:noAutofit/>
          </a:bodyPr>
          <a:lstStyle/>
          <a:p>
            <a:pPr marL="457200" indent="-457200" algn="ctr">
              <a:tabLst>
                <a:tab pos="465138" algn="l"/>
              </a:tabLst>
              <a:defRPr/>
            </a:pPr>
            <a:endParaRPr lang="en-GB" sz="2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  <a:tabLst>
                <a:tab pos="465138" algn="l"/>
              </a:tabLst>
              <a:defRPr/>
            </a:pPr>
            <a:r>
              <a:rPr lang="el-GR" sz="2400" dirty="0" smtClean="0"/>
              <a:t>Με </a:t>
            </a:r>
            <a:r>
              <a:rPr lang="el-GR" sz="2400" dirty="0"/>
              <a:t>τον όρο αυτό περιγράφεται ο όγκος του αίματος που επιστρέφει από την περιφέρεια στο δεξιό κόλπο της καρδιάς, μέσω της φλεβική κυκλοφορίας</a:t>
            </a:r>
            <a:r>
              <a:rPr lang="el-GR" sz="2400" dirty="0" smtClean="0"/>
              <a:t>. Είναι ανάλογη με τη διαφορά της πίεσης μεταξύ των μεγάλων αγγείων και της πίεσης του δεξιού κόλπου και αντιστρόφως ανάλογη με τις ολικές περιφερικές αγγειακές αντιστάσεις:</a:t>
            </a:r>
          </a:p>
          <a:p>
            <a:pPr marL="0" indent="0">
              <a:buNone/>
              <a:tabLst>
                <a:tab pos="465138" algn="l"/>
              </a:tabLst>
              <a:defRPr/>
            </a:pPr>
            <a:endParaRPr lang="en-GB" sz="2400" dirty="0" smtClean="0">
              <a:solidFill>
                <a:schemeClr val="folHlink"/>
              </a:solidFill>
            </a:endParaRPr>
          </a:p>
          <a:p>
            <a:pPr marL="457200" indent="-457200">
              <a:tabLst>
                <a:tab pos="465138" algn="l"/>
              </a:tabLst>
              <a:defRPr/>
            </a:pPr>
            <a:endParaRPr lang="el-GR" sz="2400" dirty="0" smtClean="0"/>
          </a:p>
          <a:p>
            <a:endParaRPr lang="el-GR" sz="2400" dirty="0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5649" y="4335492"/>
                <a:ext cx="8724761" cy="7496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l-GR" sz="2400" b="1" dirty="0" smtClean="0">
                    <a:solidFill>
                      <a:srgbClr val="800000"/>
                    </a:solidFill>
                    <a:latin typeface="Calibri"/>
                  </a:rPr>
                  <a:t>Φλεβική επιστροφή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8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800000"/>
                            </a:solidFill>
                            <a:latin typeface="Calibri"/>
                          </a:rPr>
                          <m:t>Αρτηριακή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800000"/>
                            </a:solidFill>
                            <a:latin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800000"/>
                            </a:solidFill>
                            <a:latin typeface="Calibri"/>
                          </a:rPr>
                          <m:t>πίεση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800000"/>
                            </a:solidFill>
                            <a:latin typeface="Calibri"/>
                          </a:rPr>
                          <m:t> – 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800000"/>
                            </a:solidFill>
                            <a:latin typeface="Calibri"/>
                          </a:rPr>
                          <m:t>Πίεση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800000"/>
                            </a:solidFill>
                            <a:latin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800000"/>
                            </a:solidFill>
                            <a:latin typeface="Calibri"/>
                          </a:rPr>
                          <m:t>δεξιού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800000"/>
                            </a:solidFill>
                            <a:latin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800000"/>
                            </a:solidFill>
                            <a:latin typeface="Calibri"/>
                          </a:rPr>
                          <m:t>Κόλπου</m:t>
                        </m:r>
                        <m:r>
                          <m:rPr>
                            <m:nor/>
                          </m:rPr>
                          <a:rPr lang="en-GB" sz="2400" b="1" dirty="0">
                            <a:solidFill>
                              <a:srgbClr val="800000"/>
                            </a:solidFill>
                            <a:latin typeface="Calibri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800000"/>
                            </a:solidFill>
                            <a:latin typeface="Calibri"/>
                          </a:rPr>
                          <m:t>Ολικές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800000"/>
                            </a:solidFill>
                            <a:latin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800000"/>
                            </a:solidFill>
                            <a:latin typeface="Calibri"/>
                          </a:rPr>
                          <m:t>Περιφερικές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800000"/>
                            </a:solidFill>
                            <a:latin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800000"/>
                            </a:solidFill>
                            <a:latin typeface="Calibri"/>
                          </a:rPr>
                          <m:t>Αγγειακές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800000"/>
                            </a:solidFill>
                            <a:latin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800000"/>
                            </a:solidFill>
                            <a:latin typeface="Calibri"/>
                          </a:rPr>
                          <m:t>Αντιστάσεις</m:t>
                        </m:r>
                        <m:r>
                          <m:rPr>
                            <m:nor/>
                          </m:rPr>
                          <a:rPr lang="en-GB" sz="2400" b="1" dirty="0">
                            <a:solidFill>
                              <a:srgbClr val="800000"/>
                            </a:solidFill>
                            <a:latin typeface="Calibri"/>
                          </a:rPr>
                          <m:t> </m:t>
                        </m:r>
                      </m:den>
                    </m:f>
                  </m:oMath>
                </a14:m>
                <a:endParaRPr lang="el-GR" sz="2400" b="1" dirty="0">
                  <a:solidFill>
                    <a:srgbClr val="80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49" y="4335492"/>
                <a:ext cx="8724761" cy="749692"/>
              </a:xfrm>
              <a:prstGeom prst="rect">
                <a:avLst/>
              </a:prstGeom>
              <a:blipFill rotWithShape="0">
                <a:blip r:embed="rId3"/>
                <a:stretch>
                  <a:fillRect l="-1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8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tabLst>
                <a:tab pos="465138" algn="l"/>
              </a:tabLst>
              <a:defRPr/>
            </a:pP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Φλεβική Επιστροφή</a:t>
            </a:r>
            <a:r>
              <a:rPr lang="el-GR" kern="1200" dirty="0" smtClean="0">
                <a:ea typeface="+mn-ea"/>
                <a:cs typeface="+mn-cs"/>
              </a:rPr>
              <a:t> </a:t>
            </a:r>
            <a:r>
              <a:rPr lang="el-GR" sz="2800" dirty="0" smtClean="0">
                <a:effectLst/>
              </a:rPr>
              <a:t>[2</a:t>
            </a:r>
            <a:r>
              <a:rPr lang="en-US" sz="2800" dirty="0" smtClean="0">
                <a:effectLst/>
              </a:rPr>
              <a:t>/3</a:t>
            </a:r>
            <a:r>
              <a:rPr lang="el-GR" sz="2800" dirty="0" smtClean="0">
                <a:effectLst/>
              </a:rPr>
              <a:t>]</a:t>
            </a:r>
            <a:endParaRPr lang="el-GR" sz="3200" kern="1200" dirty="0">
              <a:ea typeface="+mn-ea"/>
              <a:cs typeface="+mn-cs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Autofit/>
          </a:bodyPr>
          <a:lstStyle/>
          <a:p>
            <a:pPr marL="0" indent="0" algn="l" eaLnBrk="1" hangingPunct="1">
              <a:spcBef>
                <a:spcPct val="0"/>
              </a:spcBef>
              <a:buClrTx/>
              <a:buSzTx/>
              <a:buNone/>
              <a:tabLst>
                <a:tab pos="465138" algn="l"/>
              </a:tabLst>
              <a:defRPr/>
            </a:pPr>
            <a:r>
              <a:rPr lang="el-GR" sz="2400" b="1" kern="1200" dirty="0" smtClean="0"/>
              <a:t>Αναλυτικότερα</a:t>
            </a:r>
            <a:r>
              <a:rPr lang="el-GR" sz="2400" b="1" kern="1200" dirty="0"/>
              <a:t>, η φλεβική επιστροφή εξαρτάται</a:t>
            </a:r>
            <a:r>
              <a:rPr lang="el-GR" sz="2400" b="1" kern="1200" dirty="0" smtClean="0"/>
              <a:t>:</a:t>
            </a:r>
          </a:p>
          <a:p>
            <a:pPr marL="0" indent="0" algn="l" eaLnBrk="1" hangingPunct="1">
              <a:spcBef>
                <a:spcPct val="0"/>
              </a:spcBef>
              <a:buClrTx/>
              <a:buSzTx/>
              <a:buNone/>
              <a:tabLst>
                <a:tab pos="465138" algn="l"/>
              </a:tabLst>
              <a:defRPr/>
            </a:pPr>
            <a:endParaRPr lang="en-GB" sz="1000" kern="1200" dirty="0"/>
          </a:p>
          <a:p>
            <a:pPr marL="457200" indent="-457200" algn="l" eaLnBrk="1" hangingPunct="1">
              <a:spcBef>
                <a:spcPct val="0"/>
              </a:spcBef>
              <a:buClr>
                <a:srgbClr val="800000"/>
              </a:buClr>
              <a:buSzTx/>
              <a:buFont typeface="+mj-lt"/>
              <a:buAutoNum type="arabicPeriod"/>
              <a:tabLst>
                <a:tab pos="354013" algn="l"/>
              </a:tabLst>
              <a:defRPr/>
            </a:pPr>
            <a:r>
              <a:rPr lang="el-GR" sz="2400" b="1" kern="1200" dirty="0">
                <a:solidFill>
                  <a:srgbClr val="800000"/>
                </a:solidFill>
              </a:rPr>
              <a:t>Φλεβική  </a:t>
            </a:r>
            <a:r>
              <a:rPr lang="el-GR" sz="2400" b="1" kern="1200" dirty="0" smtClean="0">
                <a:solidFill>
                  <a:srgbClr val="800000"/>
                </a:solidFill>
              </a:rPr>
              <a:t>αντλία</a:t>
            </a:r>
            <a:r>
              <a:rPr lang="el-GR" sz="2400" kern="1200" dirty="0"/>
              <a:t>: </a:t>
            </a:r>
            <a:r>
              <a:rPr lang="el-GR" sz="2400" dirty="0" smtClean="0"/>
              <a:t>κατά </a:t>
            </a:r>
            <a:r>
              <a:rPr lang="el-GR" sz="2400" dirty="0"/>
              <a:t>την άσκηση, αυξάνεται ο τόνος των φλεβικών αγγείων και η αγγειοσυστολή που ακολουθεί συμβάλλει στην έντονη κινητοποίηση και προώθηση του φλεβικού αίματος από τις μεγάλες αιματαποθήκες των σπλάχνων και της περιφέρειας προς την </a:t>
            </a:r>
            <a:r>
              <a:rPr lang="el-GR" sz="2400" dirty="0" smtClean="0"/>
              <a:t>καρδιά.</a:t>
            </a:r>
          </a:p>
          <a:p>
            <a:pPr marL="457200" indent="-457200" algn="l" eaLnBrk="1" hangingPunct="1">
              <a:spcBef>
                <a:spcPct val="0"/>
              </a:spcBef>
              <a:buClr>
                <a:srgbClr val="800000"/>
              </a:buClr>
              <a:buSzTx/>
              <a:buFont typeface="+mj-lt"/>
              <a:buAutoNum type="arabicPeriod"/>
              <a:tabLst>
                <a:tab pos="354013" algn="l"/>
              </a:tabLst>
              <a:defRPr/>
            </a:pPr>
            <a:endParaRPr lang="el-GR" sz="1400" dirty="0" smtClean="0"/>
          </a:p>
          <a:p>
            <a:pPr marL="457200" indent="-457200" algn="l" eaLnBrk="1" hangingPunct="1">
              <a:spcBef>
                <a:spcPct val="0"/>
              </a:spcBef>
              <a:buClr>
                <a:srgbClr val="800000"/>
              </a:buClr>
              <a:buSzTx/>
              <a:buFont typeface="+mj-lt"/>
              <a:buAutoNum type="arabicPeriod"/>
              <a:tabLst>
                <a:tab pos="354013" algn="l"/>
              </a:tabLst>
              <a:defRPr/>
            </a:pPr>
            <a:r>
              <a:rPr lang="el-GR" sz="2400" b="1" kern="1200" dirty="0" smtClean="0">
                <a:solidFill>
                  <a:srgbClr val="800000"/>
                </a:solidFill>
              </a:rPr>
              <a:t>Μυϊκή  αντλία</a:t>
            </a:r>
            <a:r>
              <a:rPr lang="el-GR" sz="2400" kern="1200" dirty="0"/>
              <a:t>: </a:t>
            </a:r>
            <a:r>
              <a:rPr lang="el-GR" sz="2400" dirty="0"/>
              <a:t>κατά την άσκηση, η αερόβια ενεργοποίηση πολλών και μεγάλων </a:t>
            </a:r>
            <a:r>
              <a:rPr lang="el-GR" sz="2400" dirty="0" smtClean="0"/>
              <a:t>μυϊκών </a:t>
            </a:r>
            <a:r>
              <a:rPr lang="el-GR" sz="2400" dirty="0"/>
              <a:t>ομάδων, ιδιαίτερα των κάτω άκρων, προσφέρει δυναμική υποβοήθηση στην επιστροφή του φλεβικού αίματος προς την </a:t>
            </a:r>
            <a:r>
              <a:rPr lang="el-GR" sz="2400" dirty="0" smtClean="0"/>
              <a:t>καρδιά.</a:t>
            </a:r>
            <a:endParaRPr lang="el-GR" sz="2400" kern="1200" dirty="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932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tabLst>
                <a:tab pos="465138" algn="l"/>
              </a:tabLst>
              <a:defRPr/>
            </a:pP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Φλεβική Επιστροφή</a:t>
            </a:r>
            <a:r>
              <a:rPr lang="el-GR" kern="1200" dirty="0" smtClean="0">
                <a:ea typeface="+mn-ea"/>
                <a:cs typeface="+mn-cs"/>
              </a:rPr>
              <a:t> </a:t>
            </a:r>
            <a:r>
              <a:rPr lang="el-GR" sz="2800" dirty="0" smtClean="0">
                <a:effectLst/>
              </a:rPr>
              <a:t>[</a:t>
            </a:r>
            <a:r>
              <a:rPr lang="en-US" sz="2800" dirty="0">
                <a:effectLst/>
              </a:rPr>
              <a:t>3</a:t>
            </a:r>
            <a:r>
              <a:rPr lang="en-US" sz="2800" dirty="0" smtClean="0">
                <a:effectLst/>
              </a:rPr>
              <a:t>/</a:t>
            </a:r>
            <a:r>
              <a:rPr lang="el-GR" sz="2800" dirty="0" smtClean="0">
                <a:effectLst/>
              </a:rPr>
              <a:t>3]</a:t>
            </a:r>
            <a:endParaRPr lang="el-GR" sz="3200" kern="1200" dirty="0">
              <a:ea typeface="+mn-ea"/>
              <a:cs typeface="+mn-cs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Autofit/>
          </a:bodyPr>
          <a:lstStyle/>
          <a:p>
            <a:pPr marL="457200" indent="-457200" algn="l" eaLnBrk="1" hangingPunct="1">
              <a:spcBef>
                <a:spcPct val="0"/>
              </a:spcBef>
              <a:buClr>
                <a:srgbClr val="800000"/>
              </a:buClr>
              <a:buSzTx/>
              <a:buFont typeface="+mj-lt"/>
              <a:buAutoNum type="arabicPeriod" startAt="3"/>
              <a:tabLst>
                <a:tab pos="465138" algn="l"/>
              </a:tabLst>
              <a:defRPr/>
            </a:pPr>
            <a:endParaRPr lang="el-GR" sz="2400" b="1" kern="1200" dirty="0" smtClean="0">
              <a:solidFill>
                <a:srgbClr val="800000"/>
              </a:solidFill>
            </a:endParaRPr>
          </a:p>
          <a:p>
            <a:pPr marL="457200" indent="-457200" algn="l" eaLnBrk="1" hangingPunct="1">
              <a:spcBef>
                <a:spcPct val="0"/>
              </a:spcBef>
              <a:buClr>
                <a:srgbClr val="800000"/>
              </a:buClr>
              <a:buSzTx/>
              <a:buFont typeface="+mj-lt"/>
              <a:buAutoNum type="arabicPeriod" startAt="3"/>
              <a:tabLst>
                <a:tab pos="465138" algn="l"/>
              </a:tabLst>
              <a:defRPr/>
            </a:pPr>
            <a:r>
              <a:rPr lang="el-GR" sz="2400" b="1" kern="1200" dirty="0" smtClean="0">
                <a:solidFill>
                  <a:srgbClr val="800000"/>
                </a:solidFill>
              </a:rPr>
              <a:t>Ολικές </a:t>
            </a:r>
            <a:r>
              <a:rPr lang="el-GR" sz="2400" b="1" kern="1200" dirty="0">
                <a:solidFill>
                  <a:srgbClr val="800000"/>
                </a:solidFill>
              </a:rPr>
              <a:t>περιφερικές αγγειακές </a:t>
            </a:r>
            <a:r>
              <a:rPr lang="el-GR" sz="2400" b="1" kern="1200" dirty="0" smtClean="0">
                <a:solidFill>
                  <a:srgbClr val="800000"/>
                </a:solidFill>
              </a:rPr>
              <a:t>αντιστάσεις</a:t>
            </a:r>
            <a:r>
              <a:rPr lang="el-GR" sz="2400" kern="1200" dirty="0" smtClean="0"/>
              <a:t>: </a:t>
            </a:r>
            <a:r>
              <a:rPr lang="el-GR" sz="2400" dirty="0"/>
              <a:t>η μείωση των </a:t>
            </a:r>
            <a:r>
              <a:rPr lang="el-GR" sz="2400" dirty="0" smtClean="0"/>
              <a:t>οποίων, που συμβαίνει κατά </a:t>
            </a:r>
            <a:r>
              <a:rPr lang="el-GR" sz="2400" dirty="0"/>
              <a:t>τη διάρκεια της αερόβιας </a:t>
            </a:r>
            <a:r>
              <a:rPr lang="el-GR" sz="2400" dirty="0" smtClean="0"/>
              <a:t>άσκησης μόνο, </a:t>
            </a:r>
            <a:r>
              <a:rPr lang="el-GR" sz="2400" dirty="0"/>
              <a:t>ευνοεί τη φλεβική </a:t>
            </a:r>
            <a:r>
              <a:rPr lang="el-GR" sz="2400" dirty="0" smtClean="0"/>
              <a:t>επιστροφή.</a:t>
            </a:r>
          </a:p>
          <a:p>
            <a:pPr marL="457200" indent="-457200" algn="l" eaLnBrk="1" hangingPunct="1">
              <a:spcBef>
                <a:spcPct val="0"/>
              </a:spcBef>
              <a:buClr>
                <a:srgbClr val="800000"/>
              </a:buClr>
              <a:buSzTx/>
              <a:buFont typeface="+mj-lt"/>
              <a:buAutoNum type="arabicPeriod" startAt="3"/>
              <a:tabLst>
                <a:tab pos="465138" algn="l"/>
              </a:tabLst>
              <a:defRPr/>
            </a:pPr>
            <a:endParaRPr lang="en-GB" sz="2400" kern="1200" dirty="0"/>
          </a:p>
          <a:p>
            <a:pPr marL="457200" indent="-457200" algn="l" eaLnBrk="1" hangingPunct="1">
              <a:spcBef>
                <a:spcPct val="0"/>
              </a:spcBef>
              <a:buClr>
                <a:srgbClr val="800000"/>
              </a:buClr>
              <a:buSzTx/>
              <a:buFont typeface="+mj-lt"/>
              <a:buAutoNum type="arabicPeriod" startAt="3"/>
              <a:tabLst>
                <a:tab pos="465138" algn="l"/>
              </a:tabLst>
              <a:defRPr/>
            </a:pPr>
            <a:r>
              <a:rPr lang="el-GR" sz="2400" b="1" kern="1200" dirty="0" smtClean="0">
                <a:solidFill>
                  <a:srgbClr val="800000"/>
                </a:solidFill>
              </a:rPr>
              <a:t>Στάση </a:t>
            </a:r>
            <a:r>
              <a:rPr lang="el-GR" sz="2400" b="1" kern="1200" dirty="0">
                <a:solidFill>
                  <a:srgbClr val="800000"/>
                </a:solidFill>
              </a:rPr>
              <a:t>του </a:t>
            </a:r>
            <a:r>
              <a:rPr lang="el-GR" sz="2400" b="1" kern="1200" dirty="0" smtClean="0">
                <a:solidFill>
                  <a:srgbClr val="800000"/>
                </a:solidFill>
              </a:rPr>
              <a:t>σώματος</a:t>
            </a:r>
            <a:r>
              <a:rPr lang="el-GR" sz="2400" kern="1200" dirty="0" smtClean="0"/>
              <a:t>: </a:t>
            </a:r>
            <a:r>
              <a:rPr lang="el-GR" sz="2400" dirty="0" smtClean="0"/>
              <a:t>Η </a:t>
            </a:r>
            <a:r>
              <a:rPr lang="el-GR" sz="2400" dirty="0"/>
              <a:t>ύπτια </a:t>
            </a:r>
            <a:r>
              <a:rPr lang="el-GR" sz="2400" dirty="0" smtClean="0"/>
              <a:t>θέση, σε αντίθεση με την όρθια στάση, </a:t>
            </a:r>
            <a:r>
              <a:rPr lang="el-GR" sz="2400" dirty="0"/>
              <a:t>ευνοεί την επιστροφή του φλεβικού αίματος προς το δεξιό </a:t>
            </a:r>
            <a:r>
              <a:rPr lang="el-GR" sz="2400" dirty="0" smtClean="0"/>
              <a:t>κόλπο.</a:t>
            </a:r>
          </a:p>
          <a:p>
            <a:pPr marL="457200" indent="-457200" algn="l" eaLnBrk="1" hangingPunct="1">
              <a:spcBef>
                <a:spcPct val="0"/>
              </a:spcBef>
              <a:buClr>
                <a:srgbClr val="800000"/>
              </a:buClr>
              <a:buSzTx/>
              <a:buFont typeface="+mj-lt"/>
              <a:buAutoNum type="arabicPeriod" startAt="3"/>
              <a:tabLst>
                <a:tab pos="465138" algn="l"/>
              </a:tabLst>
              <a:defRPr/>
            </a:pPr>
            <a:endParaRPr lang="el-GR" sz="2400" kern="1200" dirty="0"/>
          </a:p>
          <a:p>
            <a:pPr marL="457200" indent="-457200" algn="l" eaLnBrk="1" hangingPunct="1">
              <a:spcBef>
                <a:spcPct val="0"/>
              </a:spcBef>
              <a:buClr>
                <a:srgbClr val="800000"/>
              </a:buClr>
              <a:buSzTx/>
              <a:buFont typeface="+mj-lt"/>
              <a:buAutoNum type="arabicPeriod" startAt="3"/>
              <a:tabLst>
                <a:tab pos="465138" algn="l"/>
              </a:tabLst>
              <a:defRPr/>
            </a:pPr>
            <a:r>
              <a:rPr lang="el-GR" sz="2400" b="1" kern="1200" dirty="0" smtClean="0">
                <a:solidFill>
                  <a:srgbClr val="800000"/>
                </a:solidFill>
              </a:rPr>
              <a:t>Συνολικό </a:t>
            </a:r>
            <a:r>
              <a:rPr lang="el-GR" sz="2400" b="1" kern="1200" dirty="0">
                <a:solidFill>
                  <a:srgbClr val="800000"/>
                </a:solidFill>
              </a:rPr>
              <a:t>όγκο </a:t>
            </a:r>
            <a:r>
              <a:rPr lang="el-GR" sz="2400" b="1" kern="1200" dirty="0" smtClean="0">
                <a:solidFill>
                  <a:srgbClr val="800000"/>
                </a:solidFill>
              </a:rPr>
              <a:t>και τη γλοιότητα του αίματος.</a:t>
            </a:r>
            <a:endParaRPr lang="en-GB" sz="2400" b="1" kern="1200" dirty="0">
              <a:solidFill>
                <a:srgbClr val="80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3430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Μεταφορτίο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38667" y="1556792"/>
            <a:ext cx="8534399" cy="489654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Clr>
                <a:srgbClr val="8000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Αντιπροσωπεύει </a:t>
            </a:r>
            <a:r>
              <a:rPr lang="el-GR" sz="2400" dirty="0"/>
              <a:t>την αντίσταση εναντίον της οποίας συστέλλεται η αριστερή κοιλία προκειμένου να προωθήσει το αίμα στην αορτή</a:t>
            </a:r>
            <a:r>
              <a:rPr lang="el-GR" sz="2400" dirty="0" smtClean="0"/>
              <a:t>.</a:t>
            </a:r>
          </a:p>
          <a:p>
            <a:pPr>
              <a:spcAft>
                <a:spcPts val="1200"/>
              </a:spcAft>
              <a:buClr>
                <a:srgbClr val="8000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Καθορίζεται </a:t>
            </a:r>
            <a:r>
              <a:rPr lang="el-GR" sz="2400" dirty="0"/>
              <a:t>από την αγγειακή αντίσταση που προβάλλει η</a:t>
            </a:r>
            <a:r>
              <a:rPr lang="en-US" sz="2400" dirty="0"/>
              <a:t> </a:t>
            </a:r>
            <a:r>
              <a:rPr lang="el-GR" sz="2400" dirty="0"/>
              <a:t>αορτή στη ροή του αίματος,</a:t>
            </a:r>
            <a:r>
              <a:rPr lang="en-US" sz="2400" dirty="0"/>
              <a:t> </a:t>
            </a:r>
            <a:r>
              <a:rPr lang="el-GR" sz="2400" dirty="0"/>
              <a:t>από τις</a:t>
            </a:r>
            <a:r>
              <a:rPr lang="en-US" sz="2400" dirty="0"/>
              <a:t> </a:t>
            </a:r>
            <a:r>
              <a:rPr lang="el-GR" sz="2400" dirty="0"/>
              <a:t>αγγειακές αντιστάσεις</a:t>
            </a:r>
            <a:r>
              <a:rPr lang="en-US" sz="2400" dirty="0"/>
              <a:t> </a:t>
            </a:r>
            <a:r>
              <a:rPr lang="el-GR" sz="2400" dirty="0"/>
              <a:t>των μεγάλων περιφερικών αγγείων και από τη γλοιότητα του</a:t>
            </a:r>
            <a:r>
              <a:rPr lang="en-US" sz="2400" dirty="0"/>
              <a:t> </a:t>
            </a:r>
            <a:r>
              <a:rPr lang="el-GR" sz="2400" dirty="0"/>
              <a:t>αίματος</a:t>
            </a:r>
            <a:r>
              <a:rPr lang="el-GR" sz="2400" dirty="0" smtClean="0"/>
              <a:t>.</a:t>
            </a:r>
          </a:p>
          <a:p>
            <a:pPr>
              <a:buClr>
                <a:srgbClr val="8000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Ποσοτικά</a:t>
            </a:r>
            <a:r>
              <a:rPr lang="el-GR" sz="2400" dirty="0"/>
              <a:t>, το μεταφορτίο εκφράζεται με το ύψος της αρτηριακής πίεσης, ενώ σχετίζεται αντιστρόφως ανάλογα με τον όγκο παλμού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933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Μεταφορτίο και Όγκος Παλμού</a:t>
            </a:r>
            <a:endParaRPr lang="el-GR" dirty="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2490" y="1813745"/>
            <a:ext cx="6786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Μεγάλες Περιφερικές Αγγειακές Αντιστάσεις</a:t>
            </a:r>
            <a:endParaRPr lang="el-GR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259458" y="2608456"/>
            <a:ext cx="692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dirty="0" smtClean="0">
                <a:solidFill>
                  <a:srgbClr val="800000"/>
                </a:solidFill>
              </a:rPr>
              <a:t>▼</a:t>
            </a:r>
            <a:endParaRPr lang="el-GR" sz="4000" dirty="0">
              <a:solidFill>
                <a:srgbClr val="8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16857" y="3356992"/>
            <a:ext cx="2233126" cy="523220"/>
            <a:chOff x="3416857" y="3356992"/>
            <a:chExt cx="2233126" cy="523220"/>
          </a:xfrm>
        </p:grpSpPr>
        <p:cxnSp>
          <p:nvCxnSpPr>
            <p:cNvPr id="11" name="Ευθύγραμμο βέλος σύνδεσης 10" descr="εικόνα βέλους με φορά προς τα πάνω"/>
            <p:cNvCxnSpPr/>
            <p:nvPr/>
          </p:nvCxnSpPr>
          <p:spPr>
            <a:xfrm flipV="1">
              <a:off x="3416857" y="3356992"/>
              <a:ext cx="0" cy="5232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561751" y="3356992"/>
              <a:ext cx="2088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dirty="0" smtClean="0">
                  <a:solidFill>
                    <a:prstClr val="black"/>
                  </a:solidFill>
                  <a:latin typeface="Calibri"/>
                </a:rPr>
                <a:t>Μεταφορτίο </a:t>
              </a:r>
              <a:endParaRPr lang="el-GR" sz="28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Ορθογώνιο 15"/>
          <p:cNvSpPr/>
          <p:nvPr/>
        </p:nvSpPr>
        <p:spPr>
          <a:xfrm>
            <a:off x="4259458" y="4077072"/>
            <a:ext cx="692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dirty="0" smtClean="0">
                <a:solidFill>
                  <a:srgbClr val="800000"/>
                </a:solidFill>
              </a:rPr>
              <a:t>▼</a:t>
            </a:r>
            <a:endParaRPr lang="el-GR" sz="4000" dirty="0">
              <a:solidFill>
                <a:srgbClr val="8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01870" y="4947256"/>
            <a:ext cx="2610289" cy="523220"/>
            <a:chOff x="3401870" y="4947256"/>
            <a:chExt cx="2610289" cy="523220"/>
          </a:xfrm>
        </p:grpSpPr>
        <p:cxnSp>
          <p:nvCxnSpPr>
            <p:cNvPr id="14" name="Ευθύγραμμο βέλος σύνδεσης 13" descr="εικόνα βέλους με φορά προς τα κάτω"/>
            <p:cNvCxnSpPr/>
            <p:nvPr/>
          </p:nvCxnSpPr>
          <p:spPr>
            <a:xfrm>
              <a:off x="3401870" y="4947256"/>
              <a:ext cx="0" cy="5232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435736" y="4947256"/>
              <a:ext cx="25764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dirty="0" smtClean="0">
                  <a:solidFill>
                    <a:prstClr val="black"/>
                  </a:solidFill>
                  <a:latin typeface="Calibri"/>
                </a:rPr>
                <a:t> Όγκος Παλμού</a:t>
              </a:r>
              <a:endParaRPr lang="el-GR" sz="28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127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Συσταλτικότητα </a:t>
            </a:r>
            <a:r>
              <a:rPr lang="el-GR" sz="2800" dirty="0" smtClean="0">
                <a:effectLst/>
              </a:rPr>
              <a:t>[</a:t>
            </a:r>
            <a:r>
              <a:rPr lang="en-US" sz="2800" dirty="0" smtClean="0">
                <a:effectLst/>
              </a:rPr>
              <a:t>1/2</a:t>
            </a:r>
            <a:r>
              <a:rPr lang="el-GR" sz="2800" dirty="0" smtClean="0">
                <a:effectLst/>
              </a:rPr>
              <a:t>]</a:t>
            </a:r>
            <a:endParaRPr lang="el-GR" sz="3200" dirty="0"/>
          </a:p>
        </p:txBody>
      </p:sp>
      <p:sp>
        <p:nvSpPr>
          <p:cNvPr id="3" name="Υπότιτλο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buSzPct val="110000"/>
              <a:buFont typeface="Wingdings" pitchFamily="2" charset="2"/>
              <a:buChar char="§"/>
              <a:defRPr/>
            </a:pPr>
            <a:endParaRPr lang="el-GR" sz="2400" kern="1200" dirty="0" smtClean="0">
              <a:latin typeface="Calibri" pitchFamily="34" charset="0"/>
            </a:endParaRPr>
          </a:p>
          <a:p>
            <a:pPr marL="342900" indent="-342900" algn="l" eaLnBrk="1" hangingPunct="1">
              <a:spcBef>
                <a:spcPct val="0"/>
              </a:spcBef>
              <a:buClr>
                <a:srgbClr val="80000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sz="2400" kern="1200" dirty="0" smtClean="0">
                <a:latin typeface="Calibri" pitchFamily="34" charset="0"/>
              </a:rPr>
              <a:t>Αντιπροσωπεύει την ικανότητα συστολής και </a:t>
            </a:r>
            <a:r>
              <a:rPr lang="el-GR" sz="2400" kern="1200" dirty="0">
                <a:latin typeface="Calibri" pitchFamily="34" charset="0"/>
              </a:rPr>
              <a:t>την ένταση της συστολής του </a:t>
            </a:r>
            <a:r>
              <a:rPr lang="el-GR" sz="2400" kern="1200" dirty="0" smtClean="0">
                <a:latin typeface="Calibri" pitchFamily="34" charset="0"/>
              </a:rPr>
              <a:t>μυοκαρδίου</a:t>
            </a:r>
            <a:r>
              <a:rPr lang="el-GR" sz="2400" dirty="0">
                <a:latin typeface="Calibri" pitchFamily="34" charset="0"/>
              </a:rPr>
              <a:t>.</a:t>
            </a:r>
            <a:endParaRPr lang="el-GR" sz="2400" kern="1200" dirty="0">
              <a:latin typeface="Calibri" pitchFamily="34" charset="0"/>
            </a:endParaRPr>
          </a:p>
          <a:p>
            <a:pPr marL="342900" indent="-342900" algn="l" eaLnBrk="1" hangingPunct="1">
              <a:spcBef>
                <a:spcPct val="0"/>
              </a:spcBef>
              <a:buClr>
                <a:srgbClr val="800000"/>
              </a:buClr>
              <a:buSzPct val="110000"/>
              <a:buFont typeface="Wingdings" pitchFamily="2" charset="2"/>
              <a:buChar char="§"/>
              <a:defRPr/>
            </a:pPr>
            <a:endParaRPr lang="el-GR" sz="2400" kern="1200" dirty="0">
              <a:latin typeface="Calibri" pitchFamily="34" charset="0"/>
            </a:endParaRPr>
          </a:p>
          <a:p>
            <a:pPr marL="342900" indent="-342900" algn="l" eaLnBrk="1" hangingPunct="1">
              <a:spcBef>
                <a:spcPct val="0"/>
              </a:spcBef>
              <a:buClr>
                <a:srgbClr val="80000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sz="2400" dirty="0">
                <a:latin typeface="Calibri" pitchFamily="34" charset="0"/>
              </a:rPr>
              <a:t>Η </a:t>
            </a:r>
            <a:r>
              <a:rPr lang="el-GR" sz="2400" dirty="0" smtClean="0">
                <a:latin typeface="Calibri" pitchFamily="34" charset="0"/>
              </a:rPr>
              <a:t>συσταλτικότητα του </a:t>
            </a:r>
            <a:r>
              <a:rPr lang="el-GR" sz="2400" dirty="0">
                <a:latin typeface="Calibri" pitchFamily="34" charset="0"/>
              </a:rPr>
              <a:t>μυοκαρδίου επηρεάζεται από την ιστολογική του υγεία και την καλή λειτουργία του ερεθισματαγωγού συστήματος της καρδιάς, ενώ βελτιώνεται με την εκφόρτιση του συμπαθητικού συστήματος και την έκκριση επινεφρίνης και </a:t>
            </a:r>
            <a:r>
              <a:rPr lang="el-GR" sz="2400" dirty="0" smtClean="0">
                <a:latin typeface="Calibri" pitchFamily="34" charset="0"/>
              </a:rPr>
              <a:t>νορεπινεφρίνης.</a:t>
            </a:r>
            <a:endParaRPr lang="el-GR" sz="2400" dirty="0">
              <a:latin typeface="Calibri" pitchFamily="34" charset="0"/>
            </a:endParaRPr>
          </a:p>
          <a:p>
            <a:pPr marL="342900" indent="-342900" algn="l" eaLnBrk="1" hangingPunct="1">
              <a:spcBef>
                <a:spcPct val="0"/>
              </a:spcBef>
              <a:buClr>
                <a:schemeClr val="tx2">
                  <a:lumMod val="75000"/>
                </a:schemeClr>
              </a:buClr>
              <a:buSzPct val="110000"/>
              <a:buFont typeface="Wingdings" pitchFamily="2" charset="2"/>
              <a:buChar char="§"/>
              <a:defRPr/>
            </a:pPr>
            <a:endParaRPr lang="el-GR" sz="2000" kern="1200" dirty="0">
              <a:latin typeface="Calibri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50245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 smtClean="0"/>
              <a:t>Συσταλτικότητα </a:t>
            </a:r>
            <a:r>
              <a:rPr lang="el-GR" sz="2800" dirty="0" smtClean="0">
                <a:effectLst/>
              </a:rPr>
              <a:t>[</a:t>
            </a:r>
            <a:r>
              <a:rPr lang="en-US" sz="2800" dirty="0" smtClean="0">
                <a:effectLst/>
              </a:rPr>
              <a:t>2/</a:t>
            </a:r>
            <a:r>
              <a:rPr lang="el-GR" sz="2800" dirty="0" smtClean="0">
                <a:effectLst/>
              </a:rPr>
              <a:t>2]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38667" y="1196752"/>
            <a:ext cx="8534399" cy="504056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endParaRPr lang="el-GR" sz="2400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80000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sz="2400" dirty="0" smtClean="0">
                <a:latin typeface="Calibri" pitchFamily="34" charset="0"/>
              </a:rPr>
              <a:t>Η συσταλτικότητα του μυοκαρδίου εξαρτάται, επίσης, από </a:t>
            </a:r>
            <a:r>
              <a:rPr lang="el-GR" sz="2400" dirty="0">
                <a:latin typeface="Calibri" pitchFamily="34" charset="0"/>
              </a:rPr>
              <a:t>την πληρότητα της αριστερής κοιλίας με αίμα. Σύμφωνα με την αρχή </a:t>
            </a:r>
            <a:r>
              <a:rPr lang="en-US" sz="2400" dirty="0">
                <a:latin typeface="Calibri" pitchFamily="34" charset="0"/>
              </a:rPr>
              <a:t>Frank</a:t>
            </a:r>
            <a:r>
              <a:rPr lang="el-GR" sz="2400" dirty="0">
                <a:latin typeface="Calibri" pitchFamily="34" charset="0"/>
              </a:rPr>
              <a:t>-</a:t>
            </a:r>
            <a:r>
              <a:rPr lang="en-US" sz="2400" dirty="0">
                <a:latin typeface="Calibri" pitchFamily="34" charset="0"/>
              </a:rPr>
              <a:t>Starling</a:t>
            </a:r>
            <a:r>
              <a:rPr lang="el-GR" sz="2400" dirty="0">
                <a:latin typeface="Calibri" pitchFamily="34" charset="0"/>
              </a:rPr>
              <a:t>, η μεγάλη πληρότητα της αριστερής κοιλίας σε αίμα (αυξημένο προφορτίο) ακολουθείται από εντονότερη συστολή του αντίστοιχου τμήματος του </a:t>
            </a:r>
            <a:r>
              <a:rPr lang="el-GR" sz="2400" dirty="0" smtClean="0">
                <a:latin typeface="Calibri" pitchFamily="34" charset="0"/>
              </a:rPr>
              <a:t>μυοκαρδίου.</a:t>
            </a:r>
            <a:endParaRPr lang="el-GR" sz="2400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800000"/>
              </a:buClr>
              <a:buSzPct val="110000"/>
              <a:buFont typeface="Wingdings" pitchFamily="2" charset="2"/>
              <a:buChar char="§"/>
              <a:defRPr/>
            </a:pPr>
            <a:endParaRPr lang="el-GR" sz="2400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80000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sz="2400" dirty="0">
                <a:latin typeface="Calibri" pitchFamily="34" charset="0"/>
              </a:rPr>
              <a:t>Η καλή συσταλτικότητα του μυοκαρδίου συμβάλλει αποφασιστικά στη δυναμική προώθηση του αίματος στην αορτή και στην αύξηση του όγκου </a:t>
            </a:r>
            <a:r>
              <a:rPr lang="el-GR" sz="2400" dirty="0" smtClean="0">
                <a:latin typeface="Calibri" pitchFamily="34" charset="0"/>
              </a:rPr>
              <a:t>παλμού.</a:t>
            </a:r>
            <a:endParaRPr lang="el-GR" sz="2400" dirty="0">
              <a:latin typeface="Calibri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57609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Συσταλτικότητα και Όγκος Παλμού</a:t>
            </a:r>
            <a:endParaRPr lang="el-GR" dirty="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99592" y="1556792"/>
            <a:ext cx="7311127" cy="523220"/>
            <a:chOff x="1293321" y="1556792"/>
            <a:chExt cx="7311127" cy="523220"/>
          </a:xfrm>
        </p:grpSpPr>
        <p:cxnSp>
          <p:nvCxnSpPr>
            <p:cNvPr id="25" name="Ευθύγραμμο βέλος σύνδεσης 24" descr="εικόνα βέλους με φορά προς τα πάνω"/>
            <p:cNvCxnSpPr/>
            <p:nvPr/>
          </p:nvCxnSpPr>
          <p:spPr>
            <a:xfrm flipV="1">
              <a:off x="1441663" y="1630630"/>
              <a:ext cx="0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293321" y="1556792"/>
              <a:ext cx="2558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dirty="0" smtClean="0">
                  <a:solidFill>
                    <a:prstClr val="black"/>
                  </a:solidFill>
                  <a:latin typeface="Calibri"/>
                </a:rPr>
                <a:t>   προφορτίο και </a:t>
              </a:r>
              <a:endParaRPr lang="el-GR" sz="28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3" name="Ευθύγραμμο βέλος σύνδεσης 22" descr="εικόνα βέλους με φορά προς τα πάνω"/>
            <p:cNvCxnSpPr/>
            <p:nvPr/>
          </p:nvCxnSpPr>
          <p:spPr>
            <a:xfrm flipV="1">
              <a:off x="3929577" y="1630630"/>
              <a:ext cx="0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923928" y="1556792"/>
              <a:ext cx="4680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dirty="0" smtClean="0">
                  <a:solidFill>
                    <a:prstClr val="black"/>
                  </a:solidFill>
                  <a:latin typeface="Calibri"/>
                </a:rPr>
                <a:t> πληρότητα αριστερής κοιλίας</a:t>
              </a:r>
              <a:endParaRPr lang="el-GR" sz="28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Ορθογώνιο 25"/>
          <p:cNvSpPr/>
          <p:nvPr/>
        </p:nvSpPr>
        <p:spPr>
          <a:xfrm>
            <a:off x="3795857" y="2205370"/>
            <a:ext cx="692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dirty="0" smtClean="0">
                <a:solidFill>
                  <a:srgbClr val="800000"/>
                </a:solidFill>
              </a:rPr>
              <a:t>▼</a:t>
            </a:r>
            <a:endParaRPr lang="el-GR" sz="4000" dirty="0">
              <a:solidFill>
                <a:srgbClr val="8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43886" y="2869108"/>
            <a:ext cx="4392488" cy="523220"/>
            <a:chOff x="1943886" y="2869108"/>
            <a:chExt cx="4392488" cy="523220"/>
          </a:xfrm>
        </p:grpSpPr>
        <p:cxnSp>
          <p:nvCxnSpPr>
            <p:cNvPr id="10" name="Ευθύγραμμο βέλος σύνδεσης 9" descr="εικόνα βέλους με φορά προς τα πάνω"/>
            <p:cNvCxnSpPr/>
            <p:nvPr/>
          </p:nvCxnSpPr>
          <p:spPr>
            <a:xfrm flipV="1">
              <a:off x="1943886" y="2955632"/>
              <a:ext cx="0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943886" y="2869108"/>
              <a:ext cx="43924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dirty="0" smtClean="0">
                  <a:solidFill>
                    <a:prstClr val="black"/>
                  </a:solidFill>
                  <a:latin typeface="Calibri"/>
                </a:rPr>
                <a:t> διατασιμότητα  μυοκαρδίου</a:t>
              </a:r>
              <a:endParaRPr lang="el-GR" sz="28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" name="Ορθογώνιο 26"/>
          <p:cNvSpPr/>
          <p:nvPr/>
        </p:nvSpPr>
        <p:spPr>
          <a:xfrm>
            <a:off x="3818231" y="3396129"/>
            <a:ext cx="692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dirty="0" smtClean="0">
                <a:solidFill>
                  <a:srgbClr val="800000"/>
                </a:solidFill>
              </a:rPr>
              <a:t>▼</a:t>
            </a:r>
            <a:endParaRPr lang="el-GR" sz="4000" dirty="0">
              <a:solidFill>
                <a:srgbClr val="8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34359" y="4171975"/>
            <a:ext cx="2812063" cy="523220"/>
            <a:chOff x="2734359" y="4171975"/>
            <a:chExt cx="2812063" cy="523220"/>
          </a:xfrm>
        </p:grpSpPr>
        <p:cxnSp>
          <p:nvCxnSpPr>
            <p:cNvPr id="19" name="Ευθύγραμμο βέλος σύνδεσης 18" descr="εικόνα βέλους με φορά προς τα πάνω"/>
            <p:cNvCxnSpPr/>
            <p:nvPr/>
          </p:nvCxnSpPr>
          <p:spPr>
            <a:xfrm flipV="1">
              <a:off x="2734359" y="4243983"/>
              <a:ext cx="0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738111" y="4171975"/>
              <a:ext cx="28083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dirty="0" smtClean="0">
                  <a:solidFill>
                    <a:prstClr val="black"/>
                  </a:solidFill>
                  <a:latin typeface="Calibri"/>
                </a:rPr>
                <a:t> ένταση συστολής</a:t>
              </a:r>
              <a:endParaRPr lang="el-GR" sz="28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Ορθογώνιο 17"/>
          <p:cNvSpPr/>
          <p:nvPr/>
        </p:nvSpPr>
        <p:spPr>
          <a:xfrm>
            <a:off x="3793721" y="4624662"/>
            <a:ext cx="692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dirty="0" smtClean="0">
                <a:solidFill>
                  <a:srgbClr val="800000"/>
                </a:solidFill>
              </a:rPr>
              <a:t>▼</a:t>
            </a:r>
            <a:endParaRPr lang="el-GR" sz="4000" dirty="0">
              <a:solidFill>
                <a:srgbClr val="8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50122" y="5332548"/>
            <a:ext cx="2380016" cy="523220"/>
            <a:chOff x="2950122" y="5332548"/>
            <a:chExt cx="2380016" cy="523220"/>
          </a:xfrm>
        </p:grpSpPr>
        <p:cxnSp>
          <p:nvCxnSpPr>
            <p:cNvPr id="21" name="Ευθύγραμμο βέλος σύνδεσης 20" descr="εικόνα βέλους με φορά προς τα πάνω"/>
            <p:cNvCxnSpPr/>
            <p:nvPr/>
          </p:nvCxnSpPr>
          <p:spPr>
            <a:xfrm flipV="1">
              <a:off x="2950122" y="5404556"/>
              <a:ext cx="0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950122" y="5332548"/>
              <a:ext cx="23800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dirty="0" smtClean="0">
                  <a:solidFill>
                    <a:prstClr val="black"/>
                  </a:solidFill>
                  <a:latin typeface="Calibri"/>
                </a:rPr>
                <a:t> όγκος παλμού</a:t>
              </a:r>
              <a:endParaRPr lang="el-GR" sz="28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782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/>
      <p:bldP spid="2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4487863" algn="l"/>
              </a:tabLst>
              <a:defRPr/>
            </a:pPr>
            <a:r>
              <a:rPr lang="el-GR" dirty="0"/>
              <a:t>Διαμόρφωση του Όγκου Παλμού</a:t>
            </a:r>
            <a:endParaRPr lang="en-GB" dirty="0" smtClean="0"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73630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400" dirty="0" smtClean="0"/>
              <a:t>Οι </a:t>
            </a:r>
            <a:r>
              <a:rPr lang="el-GR" sz="2400" dirty="0"/>
              <a:t>παράγοντες που διαμορφώνουν τον όγκο παλμού ηρεμίας, αλλά και την αύξησή του κατά την άσκηση, είναι οι ακόλουθοι</a:t>
            </a:r>
            <a:r>
              <a:rPr lang="el-GR" sz="2400" dirty="0" smtClean="0"/>
              <a:t>:</a:t>
            </a:r>
          </a:p>
          <a:p>
            <a:pPr marL="288000" indent="-288000">
              <a:spcBef>
                <a:spcPts val="0"/>
              </a:spcBef>
              <a:spcAft>
                <a:spcPts val="600"/>
              </a:spcAft>
              <a:buClr>
                <a:srgbClr val="800000"/>
              </a:buClr>
              <a:buFont typeface="+mj-lt"/>
              <a:buAutoNum type="arabicPeriod"/>
            </a:pPr>
            <a:r>
              <a:rPr lang="el-GR" sz="2400" dirty="0" smtClean="0"/>
              <a:t>Φλεβική </a:t>
            </a:r>
            <a:r>
              <a:rPr lang="el-GR" sz="2400" dirty="0"/>
              <a:t>επιστροφή (προφορτίο</a:t>
            </a:r>
            <a:r>
              <a:rPr lang="el-GR" sz="2400" dirty="0" smtClean="0"/>
              <a:t>),</a:t>
            </a:r>
          </a:p>
          <a:p>
            <a:pPr marL="288000" indent="-288000">
              <a:spcBef>
                <a:spcPts val="0"/>
              </a:spcBef>
              <a:spcAft>
                <a:spcPts val="600"/>
              </a:spcAft>
              <a:buClr>
                <a:srgbClr val="800000"/>
              </a:buClr>
              <a:buFont typeface="+mj-lt"/>
              <a:buAutoNum type="arabicPeriod"/>
            </a:pPr>
            <a:r>
              <a:rPr lang="el-GR" sz="2400" dirty="0" smtClean="0"/>
              <a:t>Κοιλιακή </a:t>
            </a:r>
            <a:r>
              <a:rPr lang="el-GR" sz="2400" dirty="0"/>
              <a:t>διασταλτικότητα - αύξηση του όγκου της </a:t>
            </a:r>
            <a:r>
              <a:rPr lang="el-GR" sz="2400" dirty="0" smtClean="0"/>
              <a:t>αριστερής κοιλίας (προφορτίο),</a:t>
            </a:r>
          </a:p>
          <a:p>
            <a:pPr marL="288000" indent="-288000">
              <a:spcBef>
                <a:spcPts val="0"/>
              </a:spcBef>
              <a:spcAft>
                <a:spcPts val="600"/>
              </a:spcAft>
              <a:buClr>
                <a:srgbClr val="800000"/>
              </a:buClr>
              <a:buFont typeface="+mj-lt"/>
              <a:buAutoNum type="arabicPeriod"/>
            </a:pPr>
            <a:r>
              <a:rPr lang="el-GR" sz="2400" dirty="0" smtClean="0"/>
              <a:t>Συσταλτικότητα </a:t>
            </a:r>
            <a:r>
              <a:rPr lang="el-GR" sz="2400" dirty="0"/>
              <a:t>του </a:t>
            </a:r>
            <a:r>
              <a:rPr lang="el-GR" sz="2400" dirty="0" smtClean="0"/>
              <a:t>μυοκαρδίου,</a:t>
            </a:r>
          </a:p>
          <a:p>
            <a:pPr marL="288000" indent="-288000">
              <a:spcBef>
                <a:spcPts val="0"/>
              </a:spcBef>
              <a:spcAft>
                <a:spcPts val="600"/>
              </a:spcAft>
              <a:buClr>
                <a:srgbClr val="800000"/>
              </a:buClr>
              <a:buFont typeface="+mj-lt"/>
              <a:buAutoNum type="arabicPeriod"/>
            </a:pPr>
            <a:r>
              <a:rPr lang="el-GR" sz="2400" dirty="0" smtClean="0"/>
              <a:t>Μεταφορτίο </a:t>
            </a:r>
            <a:r>
              <a:rPr lang="el-GR" sz="2400" dirty="0"/>
              <a:t>(Ολικές Περιφερικές Αγγειακές Αντιστάσεις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7394" y="4291381"/>
            <a:ext cx="3998556" cy="848729"/>
            <a:chOff x="357394" y="4291381"/>
            <a:chExt cx="3998556" cy="848729"/>
          </a:xfrm>
        </p:grpSpPr>
        <p:cxnSp>
          <p:nvCxnSpPr>
            <p:cNvPr id="19" name="Ευθύγραμμο βέλος σύνδεσης 18" descr="εικόνα βέλους με φορά προς τα πάνω"/>
            <p:cNvCxnSpPr/>
            <p:nvPr/>
          </p:nvCxnSpPr>
          <p:spPr>
            <a:xfrm flipV="1">
              <a:off x="357394" y="4291381"/>
              <a:ext cx="0" cy="324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516549" y="4291381"/>
              <a:ext cx="3283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Επιστροφή φλεβικού αίματος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2" name="Ευθύγραμμο βέλος σύνδεσης 31" descr="εικόνα βέλους με φορά προς τα πάνω"/>
            <p:cNvCxnSpPr/>
            <p:nvPr/>
          </p:nvCxnSpPr>
          <p:spPr>
            <a:xfrm flipV="1">
              <a:off x="357394" y="4740000"/>
              <a:ext cx="0" cy="324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516548" y="4740000"/>
              <a:ext cx="3283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Διασταλτικότητα της κοιλίας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Δεξιό άγκιστρο 26" descr="σχήμα δεξιάς αγκύλης"/>
            <p:cNvSpPr/>
            <p:nvPr/>
          </p:nvSpPr>
          <p:spPr>
            <a:xfrm>
              <a:off x="3799924" y="4357005"/>
              <a:ext cx="556026" cy="71449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33858" y="4388897"/>
            <a:ext cx="3062451" cy="707886"/>
            <a:chOff x="4533858" y="4388897"/>
            <a:chExt cx="3062451" cy="707886"/>
          </a:xfrm>
        </p:grpSpPr>
        <p:cxnSp>
          <p:nvCxnSpPr>
            <p:cNvPr id="35" name="Ευθύγραμμο βέλος σύνδεσης 34" descr="εικόνα βέλους με φορά προς τα πάνω"/>
            <p:cNvCxnSpPr/>
            <p:nvPr/>
          </p:nvCxnSpPr>
          <p:spPr>
            <a:xfrm flipV="1">
              <a:off x="4533858" y="4453381"/>
              <a:ext cx="0" cy="324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605866" y="4388897"/>
              <a:ext cx="29904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Πληρότητα αριστερής κοιλίας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1" name="Δεξιό βέλος 40" descr="εικόνα βέλους με δεξιά φορά"/>
          <p:cNvSpPr/>
          <p:nvPr/>
        </p:nvSpPr>
        <p:spPr>
          <a:xfrm>
            <a:off x="7211092" y="4611116"/>
            <a:ext cx="385217" cy="45719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888387" y="4449309"/>
            <a:ext cx="644802" cy="400110"/>
            <a:chOff x="7888387" y="4449309"/>
            <a:chExt cx="644802" cy="400110"/>
          </a:xfrm>
        </p:grpSpPr>
        <p:cxnSp>
          <p:nvCxnSpPr>
            <p:cNvPr id="34" name="Ευθύγραμμο βέλος σύνδεσης 33" descr="εικόνα βέλους με φορά προς τα πάνω"/>
            <p:cNvCxnSpPr/>
            <p:nvPr/>
          </p:nvCxnSpPr>
          <p:spPr>
            <a:xfrm flipV="1">
              <a:off x="7888387" y="4471334"/>
              <a:ext cx="0" cy="324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889162" y="4449309"/>
              <a:ext cx="6440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ΟΠ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3643" y="5234746"/>
            <a:ext cx="4002307" cy="831851"/>
            <a:chOff x="353643" y="5234746"/>
            <a:chExt cx="4002307" cy="831851"/>
          </a:xfrm>
        </p:grpSpPr>
        <p:cxnSp>
          <p:nvCxnSpPr>
            <p:cNvPr id="33" name="Ευθύγραμμο βέλος σύνδεσης 32" descr="εικόνα βέλους με φορά προς τα πάνω"/>
            <p:cNvCxnSpPr/>
            <p:nvPr/>
          </p:nvCxnSpPr>
          <p:spPr>
            <a:xfrm flipV="1">
              <a:off x="353643" y="5247235"/>
              <a:ext cx="0" cy="324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16549" y="5247235"/>
              <a:ext cx="34016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Συσταλτικότητα Μυοκαρδίου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8" name="Ευθύγραμμο βέλος σύνδεσης 37" descr="εικόνα βέλους με φορά προς τα κάτω"/>
            <p:cNvCxnSpPr/>
            <p:nvPr/>
          </p:nvCxnSpPr>
          <p:spPr>
            <a:xfrm>
              <a:off x="353643" y="5666487"/>
              <a:ext cx="0" cy="324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16550" y="5666487"/>
              <a:ext cx="1929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Μεταφορτίο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Δεξιό άγκιστρο 42" descr="σχήμα δεξιάς αγκύλης&#10;"/>
            <p:cNvSpPr/>
            <p:nvPr/>
          </p:nvSpPr>
          <p:spPr>
            <a:xfrm>
              <a:off x="3799924" y="5234746"/>
              <a:ext cx="556026" cy="75574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33858" y="5259705"/>
            <a:ext cx="2558397" cy="707886"/>
            <a:chOff x="4533858" y="5259705"/>
            <a:chExt cx="2558397" cy="707886"/>
          </a:xfrm>
        </p:grpSpPr>
        <p:cxnSp>
          <p:nvCxnSpPr>
            <p:cNvPr id="36" name="Ευθύγραμμο βέλος σύνδεσης 35" descr="εικόνα βέλους με φορά προς τα πάνω"/>
            <p:cNvCxnSpPr/>
            <p:nvPr/>
          </p:nvCxnSpPr>
          <p:spPr>
            <a:xfrm flipV="1">
              <a:off x="4533858" y="5289543"/>
              <a:ext cx="0" cy="324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605867" y="5259705"/>
              <a:ext cx="24863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Εκκένωση αριστερής κοιλίας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0" name="Δεξιό βέλος 39" descr="εικόνα βέλους με δεξιά φορά"/>
          <p:cNvSpPr/>
          <p:nvPr/>
        </p:nvSpPr>
        <p:spPr>
          <a:xfrm>
            <a:off x="7211092" y="5471513"/>
            <a:ext cx="385217" cy="45719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888387" y="5301208"/>
            <a:ext cx="788043" cy="400110"/>
            <a:chOff x="7888387" y="5238712"/>
            <a:chExt cx="788043" cy="400110"/>
          </a:xfrm>
        </p:grpSpPr>
        <p:cxnSp>
          <p:nvCxnSpPr>
            <p:cNvPr id="37" name="Ευθύγραμμο βέλος σύνδεσης 36" descr="εικόνα βέλους με φορά προς τα πάνω"/>
            <p:cNvCxnSpPr/>
            <p:nvPr/>
          </p:nvCxnSpPr>
          <p:spPr>
            <a:xfrm flipV="1">
              <a:off x="7888387" y="5247235"/>
              <a:ext cx="0" cy="324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889162" y="5238712"/>
              <a:ext cx="7872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ΟΠ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5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908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Όγκος Παλμού κατά την Άσκηση </a:t>
            </a:r>
            <a:r>
              <a:rPr lang="el-GR" sz="2800" dirty="0" smtClean="0">
                <a:effectLst/>
              </a:rPr>
              <a:t>[</a:t>
            </a:r>
            <a:r>
              <a:rPr lang="en-US" sz="2800" dirty="0" smtClean="0">
                <a:effectLst/>
              </a:rPr>
              <a:t>1/2</a:t>
            </a:r>
            <a:r>
              <a:rPr lang="el-GR" sz="2800" dirty="0" smtClean="0">
                <a:effectLst/>
              </a:rPr>
              <a:t>]</a:t>
            </a:r>
            <a:endParaRPr lang="el-GR" sz="3200" dirty="0"/>
          </a:p>
        </p:txBody>
      </p:sp>
      <p:sp>
        <p:nvSpPr>
          <p:cNvPr id="3" name="Υπότιτλος 2"/>
          <p:cNvSpPr>
            <a:spLocks noGrp="1"/>
          </p:cNvSpPr>
          <p:nvPr>
            <p:ph idx="1"/>
          </p:nvPr>
        </p:nvSpPr>
        <p:spPr>
          <a:xfrm>
            <a:off x="251520" y="1484784"/>
            <a:ext cx="8549539" cy="4752528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Ο </a:t>
            </a:r>
            <a:r>
              <a:rPr lang="el-GR" sz="2400" dirty="0"/>
              <a:t>όγκος παλμού είναι η μόνη αιμοδυναμική </a:t>
            </a:r>
            <a:r>
              <a:rPr lang="el-GR" sz="2400" dirty="0" smtClean="0"/>
              <a:t>παράμετρος, που </a:t>
            </a:r>
            <a:r>
              <a:rPr lang="el-GR" sz="2400" dirty="0"/>
              <a:t>δεν λαμβάνει τη μέγιστη τιμή της </a:t>
            </a:r>
            <a:r>
              <a:rPr lang="el-GR" sz="2400" dirty="0" smtClean="0"/>
              <a:t>σε μέγιστο έργο, σε αντίθεση με τη μέγιστη καρδιακή παροχή και τη μέγιστη πρόσληψη οξυγόνου.</a:t>
            </a:r>
          </a:p>
          <a:p>
            <a:pPr algn="just" eaLnBrk="1" hangingPunct="1">
              <a:spcAft>
                <a:spcPts val="600"/>
              </a:spcAft>
              <a:buClr>
                <a:srgbClr val="8000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Ο όγκος παλμού λαμβάνει τη μέγιστη τιμή του, σχετικά νωρίς στη διάρκεια της άσκησης, κοντά στο 60% της προβλεπόμενης μέγιστης καρδιακής συχνότητας του ασκούμενου ατόμου.</a:t>
            </a:r>
          </a:p>
          <a:p>
            <a:pPr algn="just" eaLnBrk="1" hangingPunct="1">
              <a:buClr>
                <a:srgbClr val="8000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Στη </a:t>
            </a:r>
            <a:r>
              <a:rPr lang="el-GR" sz="2400" dirty="0"/>
              <a:t>συνέχεια της </a:t>
            </a:r>
            <a:r>
              <a:rPr lang="el-GR" sz="2400" dirty="0" smtClean="0"/>
              <a:t>άσκησης </a:t>
            </a:r>
            <a:r>
              <a:rPr lang="el-GR" sz="2400" dirty="0"/>
              <a:t>παραμένει σχετικά αμετάβλητος, ενώ προς το τέλος </a:t>
            </a:r>
            <a:r>
              <a:rPr lang="el-GR" sz="2400" dirty="0" smtClean="0"/>
              <a:t>της, σε μέγιστο έργο, </a:t>
            </a:r>
            <a:r>
              <a:rPr lang="el-GR" sz="2400" dirty="0"/>
              <a:t>μπορεί να μειωθεί </a:t>
            </a:r>
            <a:r>
              <a:rPr lang="el-GR" sz="2400" dirty="0" smtClean="0"/>
              <a:t>ελαφρά.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71706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Θεματική Ενότητα 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1764" y="1196752"/>
            <a:ext cx="8820472" cy="5040560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l-GR" sz="2800" dirty="0" smtClean="0">
                <a:ea typeface="+mj-ea"/>
                <a:cs typeface="+mj-cs"/>
              </a:rPr>
              <a:t>Προσαρμογή </a:t>
            </a:r>
            <a:r>
              <a:rPr lang="el-GR" sz="2800" dirty="0">
                <a:ea typeface="+mj-ea"/>
                <a:cs typeface="+mj-cs"/>
              </a:rPr>
              <a:t>της Καρδιοαγγειακής Λειτουργίας </a:t>
            </a:r>
            <a:endParaRPr lang="el-GR" sz="2800" dirty="0" smtClean="0">
              <a:ea typeface="+mj-ea"/>
              <a:cs typeface="+mj-cs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l-GR" sz="2800" dirty="0" smtClean="0">
                <a:ea typeface="+mj-ea"/>
                <a:cs typeface="+mj-cs"/>
              </a:rPr>
              <a:t>στην Άσκηση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el-GR" sz="2800" dirty="0" smtClean="0">
              <a:ea typeface="+mj-ea"/>
              <a:cs typeface="+mj-cs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l-GR" sz="3400" b="1" dirty="0" smtClean="0">
                <a:solidFill>
                  <a:srgbClr val="800000"/>
                </a:solidFill>
                <a:latin typeface="Arial"/>
                <a:ea typeface="+mj-ea"/>
                <a:cs typeface="+mj-cs"/>
              </a:rPr>
              <a:t>«</a:t>
            </a:r>
            <a:r>
              <a:rPr lang="el-GR" sz="3400" b="1" dirty="0" smtClean="0">
                <a:solidFill>
                  <a:srgbClr val="800000"/>
                </a:solidFill>
                <a:latin typeface="+mj-lt"/>
              </a:rPr>
              <a:t>Απόδοση του Κυκλοφορικού Συστήματος - Α»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el-GR" sz="3600" b="1" dirty="0" smtClean="0">
              <a:latin typeface="+mj-lt"/>
            </a:endParaRPr>
          </a:p>
          <a:p>
            <a:pPr marL="1250950" indent="-349250"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800" dirty="0" smtClean="0">
                <a:latin typeface="Calibri" pitchFamily="34" charset="0"/>
              </a:rPr>
              <a:t>Απόδοση Κυκλοφορικού Συστήματος</a:t>
            </a:r>
          </a:p>
          <a:p>
            <a:pPr marL="1250950" indent="-349250"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800" dirty="0" smtClean="0">
                <a:latin typeface="Calibri" pitchFamily="34" charset="0"/>
              </a:rPr>
              <a:t>Κατά Συστολή Όγκος Αίματος  -  Όγκος Παλμού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260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2000" y="116632"/>
            <a:ext cx="8640000" cy="908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Όγκος Παλμού κατά την </a:t>
            </a:r>
            <a:r>
              <a:rPr lang="el-GR" dirty="0" smtClean="0"/>
              <a:t>Άσκηση</a:t>
            </a:r>
            <a:r>
              <a:rPr lang="en-US" dirty="0" smtClean="0"/>
              <a:t> </a:t>
            </a:r>
            <a:r>
              <a:rPr lang="el-GR" sz="2800" dirty="0" smtClean="0">
                <a:effectLst/>
              </a:rPr>
              <a:t>[</a:t>
            </a:r>
            <a:r>
              <a:rPr lang="en-US" sz="2800" dirty="0" smtClean="0">
                <a:effectLst/>
              </a:rPr>
              <a:t>2/2</a:t>
            </a:r>
            <a:r>
              <a:rPr lang="el-GR" sz="2800" dirty="0" smtClean="0">
                <a:effectLst/>
              </a:rPr>
              <a:t>]</a:t>
            </a:r>
            <a:endParaRPr lang="el-GR" sz="3600" dirty="0"/>
          </a:p>
        </p:txBody>
      </p:sp>
      <p:grpSp>
        <p:nvGrpSpPr>
          <p:cNvPr id="37" name="Ομάδα 36"/>
          <p:cNvGrpSpPr/>
          <p:nvPr/>
        </p:nvGrpSpPr>
        <p:grpSpPr>
          <a:xfrm>
            <a:off x="1242520" y="976507"/>
            <a:ext cx="5961426" cy="5734384"/>
            <a:chOff x="557358" y="1040491"/>
            <a:chExt cx="5961426" cy="5734384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612074" y="1484784"/>
              <a:ext cx="2822" cy="45118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612074" y="5995080"/>
              <a:ext cx="4438658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229663" y="1040491"/>
              <a:ext cx="534025" cy="5447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tabLst>
                  <a:tab pos="884238" algn="l"/>
                </a:tabLst>
              </a:pPr>
              <a:endParaRPr lang="en-US" sz="1200" dirty="0">
                <a:solidFill>
                  <a:prstClr val="black"/>
                </a:solidFill>
                <a:cs typeface="Times New Roman" pitchFamily="18" charset="0"/>
              </a:endParaRPr>
            </a:p>
            <a:p>
              <a:pPr>
                <a:tabLst>
                  <a:tab pos="884238" algn="l"/>
                </a:tabLst>
              </a:pPr>
              <a:endParaRPr lang="en-GB" sz="1200" dirty="0">
                <a:solidFill>
                  <a:prstClr val="black"/>
                </a:solidFill>
                <a:cs typeface="Times New Roman" pitchFamily="18" charset="0"/>
              </a:endParaRPr>
            </a:p>
            <a:p>
              <a:pPr eaLnBrk="0" hangingPunct="0">
                <a:tabLst>
                  <a:tab pos="884238" algn="l"/>
                </a:tabLst>
              </a:pPr>
              <a:r>
                <a:rPr lang="en-US" sz="1200" dirty="0">
                  <a:solidFill>
                    <a:prstClr val="black"/>
                  </a:solidFill>
                  <a:cs typeface="Times New Roman" pitchFamily="18" charset="0"/>
                </a:rPr>
                <a:t>190</a:t>
              </a:r>
              <a:endParaRPr lang="en-GB" sz="1200" dirty="0">
                <a:solidFill>
                  <a:prstClr val="black"/>
                </a:solidFill>
                <a:cs typeface="Times New Roman" pitchFamily="18" charset="0"/>
              </a:endParaRPr>
            </a:p>
            <a:p>
              <a:pPr eaLnBrk="0" hangingPunct="0">
                <a:tabLst>
                  <a:tab pos="884238" algn="l"/>
                </a:tabLst>
              </a:pPr>
              <a:endParaRPr lang="en-US" sz="1200" dirty="0">
                <a:solidFill>
                  <a:prstClr val="black"/>
                </a:solidFill>
                <a:cs typeface="Times New Roman" pitchFamily="18" charset="0"/>
              </a:endParaRPr>
            </a:p>
            <a:p>
              <a:pPr eaLnBrk="0" hangingPunct="0">
                <a:tabLst>
                  <a:tab pos="884238" algn="l"/>
                </a:tabLst>
              </a:pPr>
              <a:endParaRPr lang="en-GB" sz="1200" dirty="0">
                <a:solidFill>
                  <a:prstClr val="black"/>
                </a:solidFill>
                <a:cs typeface="Times New Roman" pitchFamily="18" charset="0"/>
              </a:endParaRPr>
            </a:p>
            <a:p>
              <a:pPr eaLnBrk="0" hangingPunct="0">
                <a:tabLst>
                  <a:tab pos="884238" algn="l"/>
                </a:tabLst>
              </a:pPr>
              <a:endParaRPr lang="en-US" sz="1200" dirty="0">
                <a:solidFill>
                  <a:prstClr val="black"/>
                </a:solidFill>
                <a:cs typeface="Times New Roman" pitchFamily="18" charset="0"/>
              </a:endParaRPr>
            </a:p>
            <a:p>
              <a:pPr eaLnBrk="0" hangingPunct="0">
                <a:tabLst>
                  <a:tab pos="884238" algn="l"/>
                </a:tabLst>
              </a:pPr>
              <a:r>
                <a:rPr lang="en-US" sz="1200" dirty="0">
                  <a:solidFill>
                    <a:prstClr val="black"/>
                  </a:solidFill>
                  <a:cs typeface="Times New Roman" pitchFamily="18" charset="0"/>
                </a:rPr>
                <a:t>170</a:t>
              </a:r>
              <a:endParaRPr lang="en-GB" sz="1200" dirty="0">
                <a:solidFill>
                  <a:prstClr val="black"/>
                </a:solidFill>
                <a:cs typeface="Times New Roman" pitchFamily="18" charset="0"/>
              </a:endParaRPr>
            </a:p>
            <a:p>
              <a:pPr eaLnBrk="0" hangingPunct="0">
                <a:tabLst>
                  <a:tab pos="884238" algn="l"/>
                </a:tabLst>
              </a:pPr>
              <a:endParaRPr lang="en-US" sz="1200" dirty="0">
                <a:solidFill>
                  <a:prstClr val="black"/>
                </a:solidFill>
                <a:cs typeface="Times New Roman" pitchFamily="18" charset="0"/>
              </a:endParaRPr>
            </a:p>
            <a:p>
              <a:pPr eaLnBrk="0" hangingPunct="0">
                <a:tabLst>
                  <a:tab pos="884238" algn="l"/>
                </a:tabLst>
              </a:pPr>
              <a:endParaRPr lang="en-GB" sz="1200" dirty="0">
                <a:solidFill>
                  <a:prstClr val="black"/>
                </a:solidFill>
                <a:cs typeface="Times New Roman" pitchFamily="18" charset="0"/>
              </a:endParaRPr>
            </a:p>
            <a:p>
              <a:pPr eaLnBrk="0" hangingPunct="0">
                <a:tabLst>
                  <a:tab pos="884238" algn="l"/>
                </a:tabLst>
              </a:pPr>
              <a:endParaRPr lang="en-US" sz="1200" dirty="0">
                <a:solidFill>
                  <a:prstClr val="black"/>
                </a:solidFill>
                <a:cs typeface="Times New Roman" pitchFamily="18" charset="0"/>
              </a:endParaRPr>
            </a:p>
            <a:p>
              <a:pPr eaLnBrk="0" hangingPunct="0">
                <a:tabLst>
                  <a:tab pos="884238" algn="l"/>
                </a:tabLst>
              </a:pPr>
              <a:r>
                <a:rPr lang="en-US" sz="1200" dirty="0" smtClean="0">
                  <a:solidFill>
                    <a:prstClr val="black"/>
                  </a:solidFill>
                  <a:cs typeface="Times New Roman" pitchFamily="18" charset="0"/>
                </a:rPr>
                <a:t>150</a:t>
              </a:r>
              <a:endParaRPr lang="en-GB" sz="1200" dirty="0">
                <a:solidFill>
                  <a:prstClr val="black"/>
                </a:solidFill>
                <a:cs typeface="Times New Roman" pitchFamily="18" charset="0"/>
              </a:endParaRPr>
            </a:p>
            <a:p>
              <a:pPr eaLnBrk="0" hangingPunct="0">
                <a:tabLst>
                  <a:tab pos="884238" algn="l"/>
                </a:tabLst>
              </a:pPr>
              <a:endParaRPr lang="en-US" sz="1200" dirty="0">
                <a:solidFill>
                  <a:prstClr val="black"/>
                </a:solidFill>
                <a:cs typeface="Times New Roman" pitchFamily="18" charset="0"/>
              </a:endParaRPr>
            </a:p>
            <a:p>
              <a:pPr eaLnBrk="0" hangingPunct="0">
                <a:tabLst>
                  <a:tab pos="884238" algn="l"/>
                </a:tabLst>
              </a:pPr>
              <a:endParaRPr lang="en-GB" sz="1200" dirty="0">
                <a:solidFill>
                  <a:prstClr val="black"/>
                </a:solidFill>
                <a:cs typeface="Times New Roman" pitchFamily="18" charset="0"/>
              </a:endParaRPr>
            </a:p>
            <a:p>
              <a:pPr eaLnBrk="0" hangingPunct="0">
                <a:tabLst>
                  <a:tab pos="884238" algn="l"/>
                </a:tabLst>
              </a:pPr>
              <a:endParaRPr lang="en-US" sz="1200" dirty="0">
                <a:solidFill>
                  <a:prstClr val="black"/>
                </a:solidFill>
                <a:cs typeface="Times New Roman" pitchFamily="18" charset="0"/>
              </a:endParaRPr>
            </a:p>
            <a:p>
              <a:pPr eaLnBrk="0" hangingPunct="0">
                <a:tabLst>
                  <a:tab pos="884238" algn="l"/>
                </a:tabLst>
              </a:pPr>
              <a:r>
                <a:rPr lang="en-US" sz="1200" dirty="0">
                  <a:solidFill>
                    <a:prstClr val="black"/>
                  </a:solidFill>
                  <a:cs typeface="Times New Roman" pitchFamily="18" charset="0"/>
                </a:rPr>
                <a:t>130</a:t>
              </a:r>
              <a:endParaRPr lang="en-GB" sz="1200" dirty="0">
                <a:solidFill>
                  <a:prstClr val="black"/>
                </a:solidFill>
                <a:cs typeface="Times New Roman" pitchFamily="18" charset="0"/>
              </a:endParaRPr>
            </a:p>
            <a:p>
              <a:pPr eaLnBrk="0" hangingPunct="0">
                <a:tabLst>
                  <a:tab pos="884238" algn="l"/>
                </a:tabLst>
              </a:pPr>
              <a:endParaRPr lang="en-US" sz="1200" dirty="0">
                <a:solidFill>
                  <a:prstClr val="black"/>
                </a:solidFill>
                <a:cs typeface="Times New Roman" pitchFamily="18" charset="0"/>
              </a:endParaRPr>
            </a:p>
            <a:p>
              <a:pPr eaLnBrk="0" hangingPunct="0">
                <a:tabLst>
                  <a:tab pos="884238" algn="l"/>
                </a:tabLst>
              </a:pPr>
              <a:endParaRPr lang="en-GB" sz="1200" dirty="0">
                <a:solidFill>
                  <a:prstClr val="black"/>
                </a:solidFill>
                <a:cs typeface="Times New Roman" pitchFamily="18" charset="0"/>
              </a:endParaRPr>
            </a:p>
            <a:p>
              <a:pPr eaLnBrk="0" hangingPunct="0">
                <a:tabLst>
                  <a:tab pos="884238" algn="l"/>
                </a:tabLst>
              </a:pPr>
              <a:endParaRPr lang="en-US" sz="1200" dirty="0">
                <a:solidFill>
                  <a:prstClr val="black"/>
                </a:solidFill>
                <a:cs typeface="Times New Roman" pitchFamily="18" charset="0"/>
              </a:endParaRPr>
            </a:p>
            <a:p>
              <a:pPr eaLnBrk="0" hangingPunct="0">
                <a:tabLst>
                  <a:tab pos="884238" algn="l"/>
                </a:tabLst>
              </a:pPr>
              <a:r>
                <a:rPr lang="en-US" sz="1200" dirty="0">
                  <a:solidFill>
                    <a:prstClr val="black"/>
                  </a:solidFill>
                  <a:cs typeface="Times New Roman" pitchFamily="18" charset="0"/>
                </a:rPr>
                <a:t>110</a:t>
              </a:r>
              <a:endParaRPr lang="en-GB" sz="1200" dirty="0">
                <a:solidFill>
                  <a:prstClr val="black"/>
                </a:solidFill>
                <a:cs typeface="Times New Roman" pitchFamily="18" charset="0"/>
              </a:endParaRPr>
            </a:p>
            <a:p>
              <a:pPr eaLnBrk="0" hangingPunct="0">
                <a:tabLst>
                  <a:tab pos="884238" algn="l"/>
                </a:tabLst>
              </a:pPr>
              <a:endParaRPr lang="en-US" sz="1200" dirty="0">
                <a:solidFill>
                  <a:prstClr val="black"/>
                </a:solidFill>
                <a:cs typeface="Times New Roman" pitchFamily="18" charset="0"/>
              </a:endParaRPr>
            </a:p>
            <a:p>
              <a:pPr eaLnBrk="0" hangingPunct="0">
                <a:tabLst>
                  <a:tab pos="884238" algn="l"/>
                </a:tabLst>
              </a:pPr>
              <a:endParaRPr lang="en-GB" sz="1200" dirty="0">
                <a:solidFill>
                  <a:prstClr val="black"/>
                </a:solidFill>
                <a:cs typeface="Times New Roman" pitchFamily="18" charset="0"/>
              </a:endParaRPr>
            </a:p>
            <a:p>
              <a:pPr eaLnBrk="0" hangingPunct="0">
                <a:tabLst>
                  <a:tab pos="884238" algn="l"/>
                </a:tabLst>
              </a:pPr>
              <a:endParaRPr lang="en-US" sz="1200" dirty="0">
                <a:solidFill>
                  <a:prstClr val="black"/>
                </a:solidFill>
                <a:cs typeface="Times New Roman" pitchFamily="18" charset="0"/>
              </a:endParaRPr>
            </a:p>
            <a:p>
              <a:pPr eaLnBrk="0" hangingPunct="0">
                <a:tabLst>
                  <a:tab pos="884238" algn="l"/>
                </a:tabLst>
              </a:pPr>
              <a:r>
                <a:rPr lang="en-US" sz="1200" dirty="0" smtClean="0">
                  <a:solidFill>
                    <a:prstClr val="black"/>
                  </a:solidFill>
                  <a:cs typeface="Times New Roman" pitchFamily="18" charset="0"/>
                </a:rPr>
                <a:t>90</a:t>
              </a:r>
            </a:p>
            <a:p>
              <a:pPr eaLnBrk="0" hangingPunct="0">
                <a:tabLst>
                  <a:tab pos="884238" algn="l"/>
                </a:tabLst>
              </a:pPr>
              <a:endParaRPr lang="en-US" sz="1200" dirty="0">
                <a:solidFill>
                  <a:prstClr val="black"/>
                </a:solidFill>
                <a:cs typeface="Times New Roman" pitchFamily="18" charset="0"/>
              </a:endParaRPr>
            </a:p>
            <a:p>
              <a:pPr eaLnBrk="0" hangingPunct="0">
                <a:tabLst>
                  <a:tab pos="884238" algn="l"/>
                </a:tabLst>
              </a:pPr>
              <a:endParaRPr lang="en-US" sz="1200" dirty="0" smtClean="0">
                <a:solidFill>
                  <a:prstClr val="black"/>
                </a:solidFill>
                <a:cs typeface="Times New Roman" pitchFamily="18" charset="0"/>
              </a:endParaRPr>
            </a:p>
            <a:p>
              <a:pPr eaLnBrk="0" hangingPunct="0">
                <a:tabLst>
                  <a:tab pos="884238" algn="l"/>
                </a:tabLst>
              </a:pPr>
              <a:endParaRPr lang="en-US" sz="1200" dirty="0">
                <a:solidFill>
                  <a:prstClr val="black"/>
                </a:solidFill>
                <a:cs typeface="Times New Roman" pitchFamily="18" charset="0"/>
              </a:endParaRPr>
            </a:p>
            <a:p>
              <a:pPr eaLnBrk="0" hangingPunct="0">
                <a:tabLst>
                  <a:tab pos="884238" algn="l"/>
                </a:tabLst>
              </a:pPr>
              <a:r>
                <a:rPr lang="en-US" sz="1200" dirty="0">
                  <a:solidFill>
                    <a:prstClr val="black"/>
                  </a:solidFill>
                  <a:cs typeface="Times New Roman" pitchFamily="18" charset="0"/>
                </a:rPr>
                <a:t>70</a:t>
              </a:r>
              <a:endParaRPr lang="en-GB" sz="1200" dirty="0">
                <a:solidFill>
                  <a:prstClr val="black"/>
                </a:solidFill>
                <a:cs typeface="Times New Roman" pitchFamily="18" charset="0"/>
              </a:endParaRPr>
            </a:p>
            <a:p>
              <a:pPr eaLnBrk="0" hangingPunct="0">
                <a:tabLst>
                  <a:tab pos="884238" algn="l"/>
                </a:tabLst>
              </a:pPr>
              <a:endParaRPr lang="en-GB" sz="1200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413116" y="6066988"/>
              <a:ext cx="507575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80000" rIns="0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0          1          2          3          4          5          6          7          8          9 </a:t>
              </a:r>
              <a:endParaRPr lang="en-GB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5582680" y="6374765"/>
              <a:ext cx="93610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t (min)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 rot="16200000">
              <a:off x="-272657" y="3251234"/>
              <a:ext cx="212169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>
              <a:spAutoFit/>
            </a:bodyPr>
            <a:lstStyle/>
            <a:p>
              <a:pPr>
                <a:defRPr/>
              </a:pP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Όγκος παλμού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Διάγραμμα ροής: Παραπομπή 21"/>
            <p:cNvSpPr/>
            <p:nvPr/>
          </p:nvSpPr>
          <p:spPr>
            <a:xfrm>
              <a:off x="1905266" y="4885225"/>
              <a:ext cx="108000" cy="10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4" name="Διάγραμμα ροής: Παραπομπή 23"/>
            <p:cNvSpPr/>
            <p:nvPr/>
          </p:nvSpPr>
          <p:spPr>
            <a:xfrm>
              <a:off x="5582680" y="3120263"/>
              <a:ext cx="108000" cy="10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5" name="Διάγραμμα ροής: Παραπομπή 24"/>
            <p:cNvSpPr/>
            <p:nvPr/>
          </p:nvSpPr>
          <p:spPr>
            <a:xfrm>
              <a:off x="6097370" y="3120264"/>
              <a:ext cx="120315" cy="10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6" name="Διάγραμμα ροής: Παραπομπή 25"/>
            <p:cNvSpPr/>
            <p:nvPr/>
          </p:nvSpPr>
          <p:spPr>
            <a:xfrm>
              <a:off x="5074838" y="3179850"/>
              <a:ext cx="108000" cy="10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8" name="Διάγραμμα ροής: Παραπομπή 27"/>
            <p:cNvSpPr/>
            <p:nvPr/>
          </p:nvSpPr>
          <p:spPr>
            <a:xfrm>
              <a:off x="3593449" y="4276045"/>
              <a:ext cx="108000" cy="10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7" name="Διάγραμμα ροής: Παραπομπή 26"/>
            <p:cNvSpPr/>
            <p:nvPr/>
          </p:nvSpPr>
          <p:spPr>
            <a:xfrm>
              <a:off x="2546932" y="5498439"/>
              <a:ext cx="108000" cy="10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9" name="Διάγραμμα ροής: Παραπομπή 28"/>
            <p:cNvSpPr/>
            <p:nvPr/>
          </p:nvSpPr>
          <p:spPr>
            <a:xfrm>
              <a:off x="3113832" y="4792657"/>
              <a:ext cx="108000" cy="10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0" name="Διάγραμμα ροής: Παραπομπή 29"/>
            <p:cNvSpPr/>
            <p:nvPr/>
          </p:nvSpPr>
          <p:spPr>
            <a:xfrm>
              <a:off x="4115233" y="3789699"/>
              <a:ext cx="108000" cy="10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1" name="Διάγραμμα ροής: Παραπομπή 30"/>
            <p:cNvSpPr/>
            <p:nvPr/>
          </p:nvSpPr>
          <p:spPr>
            <a:xfrm>
              <a:off x="4518000" y="3461768"/>
              <a:ext cx="108000" cy="10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63688" y="4397471"/>
              <a:ext cx="10081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>
                  <a:solidFill>
                    <a:prstClr val="black"/>
                  </a:solidFill>
                  <a:latin typeface="Calibri"/>
                </a:rPr>
                <a:t>ύ</a:t>
              </a:r>
              <a:r>
                <a:rPr lang="el-GR" sz="2200" dirty="0" smtClean="0">
                  <a:solidFill>
                    <a:prstClr val="black"/>
                  </a:solidFill>
                  <a:latin typeface="Calibri"/>
                </a:rPr>
                <a:t>πτια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03861" y="5294345"/>
              <a:ext cx="9361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solidFill>
                    <a:prstClr val="black"/>
                  </a:solidFill>
                  <a:latin typeface="Calibri"/>
                </a:rPr>
                <a:t>όρθια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5" name="Ευθεία γραμμή σύνδεσης 34"/>
            <p:cNvCxnSpPr/>
            <p:nvPr/>
          </p:nvCxnSpPr>
          <p:spPr>
            <a:xfrm flipV="1">
              <a:off x="5053687" y="2556881"/>
              <a:ext cx="54000" cy="342654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Ελεύθερη σχεδίαση 35"/>
            <p:cNvSpPr/>
            <p:nvPr/>
          </p:nvSpPr>
          <p:spPr>
            <a:xfrm>
              <a:off x="2026202" y="3202326"/>
              <a:ext cx="4191484" cy="2382982"/>
            </a:xfrm>
            <a:custGeom>
              <a:avLst/>
              <a:gdLst>
                <a:gd name="connsiteX0" fmla="*/ 0 w 4191484"/>
                <a:gd name="connsiteY0" fmla="*/ 1759527 h 2382982"/>
                <a:gd name="connsiteX1" fmla="*/ 69273 w 4191484"/>
                <a:gd name="connsiteY1" fmla="*/ 1814945 h 2382982"/>
                <a:gd name="connsiteX2" fmla="*/ 124691 w 4191484"/>
                <a:gd name="connsiteY2" fmla="*/ 1884218 h 2382982"/>
                <a:gd name="connsiteX3" fmla="*/ 207819 w 4191484"/>
                <a:gd name="connsiteY3" fmla="*/ 2036618 h 2382982"/>
                <a:gd name="connsiteX4" fmla="*/ 277091 w 4191484"/>
                <a:gd name="connsiteY4" fmla="*/ 2161309 h 2382982"/>
                <a:gd name="connsiteX5" fmla="*/ 360219 w 4191484"/>
                <a:gd name="connsiteY5" fmla="*/ 2244436 h 2382982"/>
                <a:gd name="connsiteX6" fmla="*/ 498764 w 4191484"/>
                <a:gd name="connsiteY6" fmla="*/ 2341418 h 2382982"/>
                <a:gd name="connsiteX7" fmla="*/ 581891 w 4191484"/>
                <a:gd name="connsiteY7" fmla="*/ 2382982 h 2382982"/>
                <a:gd name="connsiteX8" fmla="*/ 706582 w 4191484"/>
                <a:gd name="connsiteY8" fmla="*/ 2341418 h 2382982"/>
                <a:gd name="connsiteX9" fmla="*/ 803564 w 4191484"/>
                <a:gd name="connsiteY9" fmla="*/ 2216727 h 2382982"/>
                <a:gd name="connsiteX10" fmla="*/ 886691 w 4191484"/>
                <a:gd name="connsiteY10" fmla="*/ 2105891 h 2382982"/>
                <a:gd name="connsiteX11" fmla="*/ 955964 w 4191484"/>
                <a:gd name="connsiteY11" fmla="*/ 1995055 h 2382982"/>
                <a:gd name="connsiteX12" fmla="*/ 1066800 w 4191484"/>
                <a:gd name="connsiteY12" fmla="*/ 1884218 h 2382982"/>
                <a:gd name="connsiteX13" fmla="*/ 1136073 w 4191484"/>
                <a:gd name="connsiteY13" fmla="*/ 1745673 h 2382982"/>
                <a:gd name="connsiteX14" fmla="*/ 1163782 w 4191484"/>
                <a:gd name="connsiteY14" fmla="*/ 1662545 h 2382982"/>
                <a:gd name="connsiteX15" fmla="*/ 1246910 w 4191484"/>
                <a:gd name="connsiteY15" fmla="*/ 1565564 h 2382982"/>
                <a:gd name="connsiteX16" fmla="*/ 1385455 w 4191484"/>
                <a:gd name="connsiteY16" fmla="*/ 1440873 h 2382982"/>
                <a:gd name="connsiteX17" fmla="*/ 1565564 w 4191484"/>
                <a:gd name="connsiteY17" fmla="*/ 1260764 h 2382982"/>
                <a:gd name="connsiteX18" fmla="*/ 1662546 w 4191484"/>
                <a:gd name="connsiteY18" fmla="*/ 1122218 h 2382982"/>
                <a:gd name="connsiteX19" fmla="*/ 1884219 w 4191484"/>
                <a:gd name="connsiteY19" fmla="*/ 955964 h 2382982"/>
                <a:gd name="connsiteX20" fmla="*/ 2105891 w 4191484"/>
                <a:gd name="connsiteY20" fmla="*/ 748145 h 2382982"/>
                <a:gd name="connsiteX21" fmla="*/ 2286000 w 4191484"/>
                <a:gd name="connsiteY21" fmla="*/ 526473 h 2382982"/>
                <a:gd name="connsiteX22" fmla="*/ 2507673 w 4191484"/>
                <a:gd name="connsiteY22" fmla="*/ 387927 h 2382982"/>
                <a:gd name="connsiteX23" fmla="*/ 2701637 w 4191484"/>
                <a:gd name="connsiteY23" fmla="*/ 263236 h 2382982"/>
                <a:gd name="connsiteX24" fmla="*/ 3075710 w 4191484"/>
                <a:gd name="connsiteY24" fmla="*/ 69273 h 2382982"/>
                <a:gd name="connsiteX25" fmla="*/ 3657600 w 4191484"/>
                <a:gd name="connsiteY25" fmla="*/ 13855 h 2382982"/>
                <a:gd name="connsiteX26" fmla="*/ 4170219 w 4191484"/>
                <a:gd name="connsiteY26" fmla="*/ 13855 h 2382982"/>
                <a:gd name="connsiteX27" fmla="*/ 4045528 w 4191484"/>
                <a:gd name="connsiteY27" fmla="*/ 0 h 238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191484" h="2382982">
                  <a:moveTo>
                    <a:pt x="0" y="1759527"/>
                  </a:moveTo>
                  <a:cubicBezTo>
                    <a:pt x="24245" y="1776845"/>
                    <a:pt x="48491" y="1794163"/>
                    <a:pt x="69273" y="1814945"/>
                  </a:cubicBezTo>
                  <a:cubicBezTo>
                    <a:pt x="90055" y="1835727"/>
                    <a:pt x="101600" y="1847273"/>
                    <a:pt x="124691" y="1884218"/>
                  </a:cubicBezTo>
                  <a:cubicBezTo>
                    <a:pt x="147782" y="1921163"/>
                    <a:pt x="182419" y="1990436"/>
                    <a:pt x="207819" y="2036618"/>
                  </a:cubicBezTo>
                  <a:cubicBezTo>
                    <a:pt x="233219" y="2082800"/>
                    <a:pt x="251691" y="2126673"/>
                    <a:pt x="277091" y="2161309"/>
                  </a:cubicBezTo>
                  <a:cubicBezTo>
                    <a:pt x="302491" y="2195945"/>
                    <a:pt x="323274" y="2214418"/>
                    <a:pt x="360219" y="2244436"/>
                  </a:cubicBezTo>
                  <a:cubicBezTo>
                    <a:pt x="397164" y="2274454"/>
                    <a:pt x="461819" y="2318327"/>
                    <a:pt x="498764" y="2341418"/>
                  </a:cubicBezTo>
                  <a:cubicBezTo>
                    <a:pt x="535709" y="2364509"/>
                    <a:pt x="547255" y="2382982"/>
                    <a:pt x="581891" y="2382982"/>
                  </a:cubicBezTo>
                  <a:cubicBezTo>
                    <a:pt x="616527" y="2382982"/>
                    <a:pt x="669637" y="2369127"/>
                    <a:pt x="706582" y="2341418"/>
                  </a:cubicBezTo>
                  <a:cubicBezTo>
                    <a:pt x="743527" y="2313709"/>
                    <a:pt x="773546" y="2255981"/>
                    <a:pt x="803564" y="2216727"/>
                  </a:cubicBezTo>
                  <a:cubicBezTo>
                    <a:pt x="833582" y="2177473"/>
                    <a:pt x="861291" y="2142836"/>
                    <a:pt x="886691" y="2105891"/>
                  </a:cubicBezTo>
                  <a:cubicBezTo>
                    <a:pt x="912091" y="2068946"/>
                    <a:pt x="925946" y="2032000"/>
                    <a:pt x="955964" y="1995055"/>
                  </a:cubicBezTo>
                  <a:cubicBezTo>
                    <a:pt x="985982" y="1958110"/>
                    <a:pt x="1036782" y="1925782"/>
                    <a:pt x="1066800" y="1884218"/>
                  </a:cubicBezTo>
                  <a:cubicBezTo>
                    <a:pt x="1096818" y="1842654"/>
                    <a:pt x="1119909" y="1782619"/>
                    <a:pt x="1136073" y="1745673"/>
                  </a:cubicBezTo>
                  <a:cubicBezTo>
                    <a:pt x="1152237" y="1708727"/>
                    <a:pt x="1145309" y="1692563"/>
                    <a:pt x="1163782" y="1662545"/>
                  </a:cubicBezTo>
                  <a:cubicBezTo>
                    <a:pt x="1182255" y="1632527"/>
                    <a:pt x="1209965" y="1602509"/>
                    <a:pt x="1246910" y="1565564"/>
                  </a:cubicBezTo>
                  <a:cubicBezTo>
                    <a:pt x="1283855" y="1528619"/>
                    <a:pt x="1332346" y="1491673"/>
                    <a:pt x="1385455" y="1440873"/>
                  </a:cubicBezTo>
                  <a:cubicBezTo>
                    <a:pt x="1438564" y="1390073"/>
                    <a:pt x="1519382" y="1313873"/>
                    <a:pt x="1565564" y="1260764"/>
                  </a:cubicBezTo>
                  <a:cubicBezTo>
                    <a:pt x="1611746" y="1207655"/>
                    <a:pt x="1609437" y="1173018"/>
                    <a:pt x="1662546" y="1122218"/>
                  </a:cubicBezTo>
                  <a:cubicBezTo>
                    <a:pt x="1715655" y="1071418"/>
                    <a:pt x="1810328" y="1018309"/>
                    <a:pt x="1884219" y="955964"/>
                  </a:cubicBezTo>
                  <a:cubicBezTo>
                    <a:pt x="1958110" y="893619"/>
                    <a:pt x="2038928" y="819727"/>
                    <a:pt x="2105891" y="748145"/>
                  </a:cubicBezTo>
                  <a:cubicBezTo>
                    <a:pt x="2172855" y="676563"/>
                    <a:pt x="2219036" y="586509"/>
                    <a:pt x="2286000" y="526473"/>
                  </a:cubicBezTo>
                  <a:cubicBezTo>
                    <a:pt x="2352964" y="466437"/>
                    <a:pt x="2507673" y="387927"/>
                    <a:pt x="2507673" y="387927"/>
                  </a:cubicBezTo>
                  <a:cubicBezTo>
                    <a:pt x="2576946" y="344054"/>
                    <a:pt x="2606964" y="316345"/>
                    <a:pt x="2701637" y="263236"/>
                  </a:cubicBezTo>
                  <a:cubicBezTo>
                    <a:pt x="2796310" y="210127"/>
                    <a:pt x="2916383" y="110836"/>
                    <a:pt x="3075710" y="69273"/>
                  </a:cubicBezTo>
                  <a:cubicBezTo>
                    <a:pt x="3235037" y="27710"/>
                    <a:pt x="3475182" y="23091"/>
                    <a:pt x="3657600" y="13855"/>
                  </a:cubicBezTo>
                  <a:cubicBezTo>
                    <a:pt x="3840018" y="4619"/>
                    <a:pt x="4105564" y="16164"/>
                    <a:pt x="4170219" y="13855"/>
                  </a:cubicBezTo>
                  <a:cubicBezTo>
                    <a:pt x="4234874" y="11546"/>
                    <a:pt x="4140201" y="5773"/>
                    <a:pt x="4045528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765849" y="2618821"/>
            <a:ext cx="2383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60% της ΚΣ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max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>
            <a:off x="304800" y="105273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3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72000"/>
            <a:ext cx="9144000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dirty="0" smtClean="0"/>
              <a:t>Άσκηση και Όγκος Παλμού </a:t>
            </a:r>
            <a:r>
              <a:rPr lang="el-GR" sz="2800" dirty="0" smtClean="0">
                <a:effectLst/>
              </a:rPr>
              <a:t>[</a:t>
            </a:r>
            <a:r>
              <a:rPr lang="en-US" sz="2800" dirty="0" smtClean="0">
                <a:effectLst/>
              </a:rPr>
              <a:t>1/</a:t>
            </a:r>
            <a:r>
              <a:rPr lang="en-US" sz="2800" dirty="0">
                <a:effectLst/>
              </a:rPr>
              <a:t>2</a:t>
            </a:r>
            <a:r>
              <a:rPr lang="el-GR" sz="2800" dirty="0" smtClean="0">
                <a:effectLst/>
              </a:rPr>
              <a:t>]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9248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Η μακρόχρονη και συστηματική αερόβια άσκηση αυξάνει θεαματικά, τόσο τον ΟΠ σε ηρεμία και τον ΟΠ σε υπομέγιστο έργο, καθώς και τον ΟΠ</a:t>
            </a:r>
            <a:r>
              <a:rPr lang="en-US" sz="2000" dirty="0" smtClean="0"/>
              <a:t>max</a:t>
            </a:r>
            <a:r>
              <a:rPr lang="el-GR" sz="2000" dirty="0"/>
              <a:t>.</a:t>
            </a:r>
            <a:endParaRPr lang="el-GR" sz="2000" dirty="0" smtClean="0"/>
          </a:p>
          <a:p>
            <a:pPr>
              <a:lnSpc>
                <a:spcPct val="114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endParaRPr lang="el-GR" sz="1400" dirty="0" smtClean="0"/>
          </a:p>
          <a:p>
            <a:pPr>
              <a:lnSpc>
                <a:spcPct val="114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Ο ΟΠ ηρεμίας σε ύπτια θέση των ατόμων με πολύ καλή φυσική κατάσταση (100 -110 </a:t>
            </a:r>
            <a:r>
              <a:rPr lang="en-US" sz="2400" dirty="0" smtClean="0"/>
              <a:t>ml</a:t>
            </a:r>
            <a:r>
              <a:rPr lang="el-GR" sz="2400" dirty="0" smtClean="0"/>
              <a:t>/παλμό) είναι περίπου ο ίδιος ή και μεγαλύτερος (!) από τον </a:t>
            </a:r>
            <a:r>
              <a:rPr lang="el-GR" sz="2400" dirty="0">
                <a:solidFill>
                  <a:prstClr val="black"/>
                </a:solidFill>
              </a:rPr>
              <a:t>ΟΠ</a:t>
            </a:r>
            <a:r>
              <a:rPr lang="en-US" sz="2000" dirty="0">
                <a:solidFill>
                  <a:prstClr val="black"/>
                </a:solidFill>
              </a:rPr>
              <a:t>max </a:t>
            </a:r>
            <a:r>
              <a:rPr lang="el-GR" sz="2400" dirty="0" smtClean="0"/>
              <a:t>που επιτυγχάνουν σε μέγιστη άσκηση υγιή άτομα με φτωχή φυσική κατάσταση</a:t>
            </a:r>
            <a:r>
              <a:rPr lang="el-GR" sz="2400" dirty="0"/>
              <a:t>.</a:t>
            </a:r>
            <a:endParaRPr lang="el-GR" sz="2400" dirty="0" smtClean="0"/>
          </a:p>
          <a:p>
            <a:pPr>
              <a:defRPr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38667" y="1124744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4523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72000"/>
            <a:ext cx="9144000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dirty="0" smtClean="0"/>
              <a:t>Άσκηση </a:t>
            </a:r>
            <a:r>
              <a:rPr lang="el-GR" dirty="0"/>
              <a:t>και Όγκος </a:t>
            </a:r>
            <a:r>
              <a:rPr lang="el-GR" dirty="0" smtClean="0"/>
              <a:t>Παλμού </a:t>
            </a:r>
            <a:r>
              <a:rPr lang="el-GR" sz="2800" dirty="0" smtClean="0">
                <a:effectLst/>
              </a:rPr>
              <a:t>[</a:t>
            </a:r>
            <a:r>
              <a:rPr lang="en-US" sz="2800" dirty="0" smtClean="0">
                <a:effectLst/>
              </a:rPr>
              <a:t>2/2</a:t>
            </a:r>
            <a:r>
              <a:rPr lang="el-GR" sz="2800" dirty="0" smtClean="0">
                <a:effectLst/>
              </a:rPr>
              <a:t>]</a:t>
            </a:r>
            <a:endParaRPr lang="el-GR" sz="3200" dirty="0"/>
          </a:p>
        </p:txBody>
      </p:sp>
      <p:sp>
        <p:nvSpPr>
          <p:cNvPr id="94211" name="Υπότιτλος 2"/>
          <p:cNvSpPr>
            <a:spLocks noGrp="1"/>
          </p:cNvSpPr>
          <p:nvPr>
            <p:ph idx="1"/>
          </p:nvPr>
        </p:nvSpPr>
        <p:spPr>
          <a:xfrm>
            <a:off x="673223" y="1844824"/>
            <a:ext cx="8291265" cy="468052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l-GR" sz="2800" dirty="0" smtClean="0">
                <a:ea typeface="Arial Unicode MS" pitchFamily="34" charset="-128"/>
                <a:cs typeface="Arial Unicode MS" pitchFamily="34" charset="-128"/>
              </a:rPr>
              <a:t>Η μεγάλη αύξηση του όγκου παλμού, τόσο σε ηρεμία όσο και κατά την άσκηση, αποτελεί τη σημαντικότερη προσαρμογή του κυκλοφορικού συστήματος στη μακροχρόνια και συστηματική αερόβια άσκηση.</a:t>
            </a:r>
            <a:r>
              <a:rPr lang="el-GR" sz="2800" dirty="0" smtClean="0"/>
              <a:t> </a:t>
            </a:r>
          </a:p>
          <a:p>
            <a:pPr>
              <a:defRPr/>
            </a:pPr>
            <a:endParaRPr lang="el-GR" sz="2400" dirty="0" smtClean="0">
              <a:latin typeface="Calibri" pitchFamily="34" charset="0"/>
            </a:endParaRPr>
          </a:p>
          <a:p>
            <a:pPr>
              <a:defRPr/>
            </a:pPr>
            <a:endParaRPr 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38667" y="1124744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36917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cs typeface="Times New Roman" pitchFamily="18" charset="0"/>
              </a:rPr>
              <a:t>Θεματικές Ενότητες 3-6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Βιβλιογραφία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effectLst/>
                <a:cs typeface="Times New Roman" pitchFamily="18" charset="0"/>
              </a:rPr>
              <a:t>[1</a:t>
            </a:r>
            <a:r>
              <a:rPr lang="el-GR" sz="2400" dirty="0" smtClean="0">
                <a:effectLst/>
                <a:cs typeface="Times New Roman" pitchFamily="18" charset="0"/>
              </a:rPr>
              <a:t>/7</a:t>
            </a:r>
            <a:r>
              <a:rPr lang="en-US" sz="2400" dirty="0" smtClean="0">
                <a:effectLst/>
                <a:cs typeface="Times New Roman" pitchFamily="18" charset="0"/>
              </a:rPr>
              <a:t>]</a:t>
            </a:r>
            <a:endParaRPr lang="el-GR" sz="2400" dirty="0">
              <a:effectLst/>
              <a:cs typeface="Times New Roman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7338"/>
            <a:ext cx="8362950" cy="4751387"/>
          </a:xfrm>
        </p:spPr>
        <p:txBody>
          <a:bodyPr rtlCol="0">
            <a:noAutofit/>
          </a:bodyPr>
          <a:lstStyle/>
          <a:p>
            <a:pPr>
              <a:buClr>
                <a:srgbClr val="99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altLang="el-GR" sz="2000" kern="0" dirty="0" smtClean="0">
                <a:solidFill>
                  <a:srgbClr val="000000"/>
                </a:solidFill>
              </a:rPr>
              <a:t>American College of Sports Medicine: ACSM`s Guidelines for Exercise Testing and Prescription. </a:t>
            </a:r>
            <a:r>
              <a:rPr lang="en-GB" altLang="el-GR" sz="2000" kern="0" dirty="0" err="1" smtClean="0">
                <a:solidFill>
                  <a:srgbClr val="000000"/>
                </a:solidFill>
              </a:rPr>
              <a:t>Wolters</a:t>
            </a:r>
            <a:r>
              <a:rPr lang="en-GB" altLang="el-GR" sz="2000" kern="0" dirty="0" smtClean="0">
                <a:solidFill>
                  <a:srgbClr val="000000"/>
                </a:solidFill>
              </a:rPr>
              <a:t> Kluwer/ Lippincott Williams &amp; Wilkins, 9th Edition, 2013.</a:t>
            </a:r>
          </a:p>
          <a:p>
            <a:pPr>
              <a:buClr>
                <a:srgbClr val="99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l-GR" sz="2000" kern="0" dirty="0" smtClean="0">
                <a:solidFill>
                  <a:srgbClr val="000000"/>
                </a:solidFill>
              </a:rPr>
              <a:t>American College of Sports Medicine: ACSM`s Resource Manual for Guidelines for Exercise Testing and Prescription. </a:t>
            </a:r>
            <a:r>
              <a:rPr lang="en-US" altLang="el-GR" sz="2000" kern="0" dirty="0" err="1" smtClean="0">
                <a:solidFill>
                  <a:srgbClr val="000000"/>
                </a:solidFill>
              </a:rPr>
              <a:t>Wolters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 Kluwer/ Lippincott Williams &amp; Wilkins, 7th Edition, 2013.</a:t>
            </a: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cs typeface="Arial" pitchFamily="34" charset="0"/>
              </a:rPr>
              <a:t>American </a:t>
            </a:r>
            <a:r>
              <a:rPr lang="en-US" sz="2000" dirty="0">
                <a:cs typeface="Arial" pitchFamily="34" charset="0"/>
              </a:rPr>
              <a:t>Heart Association. Classification of blood pressure for adults. available </a:t>
            </a:r>
            <a:r>
              <a:rPr lang="en-US" sz="2000" dirty="0" smtClean="0">
                <a:cs typeface="Arial" pitchFamily="34" charset="0"/>
              </a:rPr>
              <a:t>at</a:t>
            </a:r>
            <a:r>
              <a:rPr lang="el-GR" sz="2000" dirty="0">
                <a:cs typeface="Arial" pitchFamily="34" charset="0"/>
              </a:rPr>
              <a:t>:</a:t>
            </a:r>
            <a:r>
              <a:rPr lang="el-GR" sz="2000" dirty="0" smtClean="0">
                <a:cs typeface="Arial" pitchFamily="34" charset="0"/>
              </a:rPr>
              <a:t>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http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: //www.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americanheart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. org/presenter.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jhtml?identifier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=4450</a:t>
            </a: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cs typeface="Arial" pitchFamily="34" charset="0"/>
              </a:rPr>
              <a:t>American Heart Association. Exercise testing and training of apparently healthy individuals. </a:t>
            </a:r>
            <a:r>
              <a:rPr lang="el-GR" sz="2000" dirty="0" err="1">
                <a:cs typeface="Arial" pitchFamily="34" charset="0"/>
              </a:rPr>
              <a:t>New</a:t>
            </a:r>
            <a:r>
              <a:rPr lang="el-GR" sz="2000" dirty="0">
                <a:cs typeface="Arial" pitchFamily="34" charset="0"/>
              </a:rPr>
              <a:t> </a:t>
            </a:r>
            <a:r>
              <a:rPr lang="el-GR" sz="2000" dirty="0" err="1">
                <a:cs typeface="Arial" pitchFamily="34" charset="0"/>
              </a:rPr>
              <a:t>York</a:t>
            </a:r>
            <a:r>
              <a:rPr lang="el-GR" sz="2000" dirty="0">
                <a:cs typeface="Arial" pitchFamily="34" charset="0"/>
              </a:rPr>
              <a:t>: AHA, </a:t>
            </a:r>
            <a:r>
              <a:rPr lang="el-GR" sz="2000" dirty="0" smtClean="0">
                <a:cs typeface="Arial" pitchFamily="34" charset="0"/>
              </a:rPr>
              <a:t>1972</a:t>
            </a:r>
            <a:r>
              <a:rPr lang="en-US" sz="2000" dirty="0" smtClean="0"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cs typeface="Arial" pitchFamily="34" charset="0"/>
              </a:rPr>
              <a:t>Astrand PO, </a:t>
            </a:r>
            <a:r>
              <a:rPr lang="en-US" sz="2000" dirty="0" err="1">
                <a:cs typeface="Arial" pitchFamily="34" charset="0"/>
              </a:rPr>
              <a:t>Rodahl</a:t>
            </a:r>
            <a:r>
              <a:rPr lang="en-US" sz="2000" dirty="0">
                <a:cs typeface="Arial" pitchFamily="34" charset="0"/>
              </a:rPr>
              <a:t> K, Dahl HA, </a:t>
            </a:r>
            <a:r>
              <a:rPr lang="en-US" sz="2000" dirty="0" err="1">
                <a:cs typeface="Arial" pitchFamily="34" charset="0"/>
              </a:rPr>
              <a:t>Stromme</a:t>
            </a:r>
            <a:r>
              <a:rPr lang="en-US" sz="2000" dirty="0">
                <a:cs typeface="Arial" pitchFamily="34" charset="0"/>
              </a:rPr>
              <a:t> SB. Textbook of </a:t>
            </a:r>
            <a:r>
              <a:rPr lang="en-US" sz="2000" dirty="0" smtClean="0">
                <a:cs typeface="Arial" pitchFamily="34" charset="0"/>
              </a:rPr>
              <a:t>Work Physiology</a:t>
            </a:r>
            <a:r>
              <a:rPr lang="en-US" sz="2000" dirty="0">
                <a:cs typeface="Arial" pitchFamily="34" charset="0"/>
              </a:rPr>
              <a:t>. Physiological basis of Exercise. </a:t>
            </a:r>
            <a:r>
              <a:rPr lang="el-GR" sz="2000" dirty="0" err="1">
                <a:cs typeface="Arial" pitchFamily="34" charset="0"/>
              </a:rPr>
              <a:t>Champagne</a:t>
            </a:r>
            <a:r>
              <a:rPr lang="el-GR" sz="2000" dirty="0">
                <a:cs typeface="Arial" pitchFamily="34" charset="0"/>
              </a:rPr>
              <a:t>, IL: </a:t>
            </a:r>
            <a:r>
              <a:rPr lang="el-GR" sz="2000" dirty="0" err="1">
                <a:cs typeface="Arial" pitchFamily="34" charset="0"/>
              </a:rPr>
              <a:t>Human</a:t>
            </a:r>
            <a:r>
              <a:rPr lang="el-GR" sz="2000" dirty="0">
                <a:cs typeface="Arial" pitchFamily="34" charset="0"/>
              </a:rPr>
              <a:t> </a:t>
            </a:r>
            <a:r>
              <a:rPr lang="el-GR" sz="2000" dirty="0" err="1">
                <a:cs typeface="Arial" pitchFamily="34" charset="0"/>
              </a:rPr>
              <a:t>Kinetics</a:t>
            </a:r>
            <a:r>
              <a:rPr lang="el-GR" sz="2000" dirty="0">
                <a:cs typeface="Arial" pitchFamily="34" charset="0"/>
              </a:rPr>
              <a:t>, 2003; </a:t>
            </a:r>
            <a:r>
              <a:rPr lang="el-GR" sz="2000" dirty="0" smtClean="0">
                <a:cs typeface="Arial" pitchFamily="34" charset="0"/>
              </a:rPr>
              <a:t>pp.127-176</a:t>
            </a:r>
            <a:r>
              <a:rPr lang="el-GR" sz="2000" dirty="0"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cs typeface="Arial" pitchFamily="34" charset="0"/>
              </a:rPr>
              <a:t>Astrand PO, </a:t>
            </a:r>
            <a:r>
              <a:rPr lang="en-US" sz="2000" dirty="0" err="1">
                <a:cs typeface="Arial" pitchFamily="34" charset="0"/>
              </a:rPr>
              <a:t>Rodahl</a:t>
            </a:r>
            <a:r>
              <a:rPr lang="en-US" sz="2000" dirty="0">
                <a:cs typeface="Arial" pitchFamily="34" charset="0"/>
              </a:rPr>
              <a:t> K. Textbook of Work Physiology. McGraw Hill Book Co, 1986; </a:t>
            </a:r>
            <a:r>
              <a:rPr lang="en-US" sz="2000" dirty="0" smtClean="0">
                <a:cs typeface="Arial" pitchFamily="34" charset="0"/>
              </a:rPr>
              <a:t>pp.127-208.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l-GR" sz="2400" dirty="0"/>
          </a:p>
        </p:txBody>
      </p:sp>
      <p:sp>
        <p:nvSpPr>
          <p:cNvPr id="1434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9161EB-148E-4D1C-AA59-9512687097AD}" type="slidenum">
              <a:rPr lang="el-GR" altLang="el-GR" sz="12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l-GR" altLang="el-GR" sz="12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013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8000"/>
            <a:ext cx="8229600" cy="13407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600" dirty="0">
                <a:cs typeface="Times New Roman" pitchFamily="18" charset="0"/>
              </a:rPr>
              <a:t>Θεματικές Ενότητες </a:t>
            </a:r>
            <a:r>
              <a:rPr lang="el-GR" sz="3600" dirty="0" smtClean="0">
                <a:cs typeface="Times New Roman" pitchFamily="18" charset="0"/>
              </a:rPr>
              <a:t>3-6</a:t>
            </a: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Βιβλιογραφία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effectLst/>
                <a:cs typeface="Times New Roman" pitchFamily="18" charset="0"/>
              </a:rPr>
              <a:t>[2</a:t>
            </a:r>
            <a:r>
              <a:rPr lang="el-GR" sz="2400" dirty="0" smtClean="0">
                <a:effectLst/>
                <a:cs typeface="Times New Roman" pitchFamily="18" charset="0"/>
              </a:rPr>
              <a:t>/7</a:t>
            </a:r>
            <a:r>
              <a:rPr lang="en-US" sz="2400" dirty="0">
                <a:effectLst/>
                <a:cs typeface="Times New Roman" pitchFamily="18" charset="0"/>
              </a:rPr>
              <a:t>]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04031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Bassan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MM.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Heart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-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rate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profile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during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exercise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as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a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predictor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of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sudden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death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. 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N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Engl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J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Med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2005; 353:734-735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Bruce RA,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Kusumi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F and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Hosmer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D. Maximal oxygen uptake and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nomographic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assessment of functional aerobic impairment in cardiovascular disease.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Am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Heart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J 1973; 85:546-562.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</a:rPr>
              <a:t>Cheng YJ, </a:t>
            </a:r>
            <a:r>
              <a:rPr lang="en-US" sz="2000" dirty="0" err="1">
                <a:solidFill>
                  <a:prstClr val="black"/>
                </a:solidFill>
              </a:rPr>
              <a:t>Macera</a:t>
            </a:r>
            <a:r>
              <a:rPr lang="en-US" sz="2000" dirty="0">
                <a:solidFill>
                  <a:prstClr val="black"/>
                </a:solidFill>
              </a:rPr>
              <a:t> CA, Church TS, et al. Heart rate reserve as a predictor of cardiovascular and all-cause mortality in men. </a:t>
            </a:r>
            <a:r>
              <a:rPr lang="el-GR" sz="2000" dirty="0" err="1">
                <a:solidFill>
                  <a:prstClr val="black"/>
                </a:solidFill>
              </a:rPr>
              <a:t>Med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err="1">
                <a:solidFill>
                  <a:prstClr val="black"/>
                </a:solidFill>
              </a:rPr>
              <a:t>Sci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err="1">
                <a:solidFill>
                  <a:prstClr val="black"/>
                </a:solidFill>
              </a:rPr>
              <a:t>Sports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err="1">
                <a:solidFill>
                  <a:prstClr val="black"/>
                </a:solidFill>
              </a:rPr>
              <a:t>Exerc</a:t>
            </a:r>
            <a:r>
              <a:rPr lang="el-GR" sz="2000" dirty="0">
                <a:solidFill>
                  <a:prstClr val="black"/>
                </a:solidFill>
              </a:rPr>
              <a:t> 2002; 34:1873-1878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  <a:endParaRPr lang="en-US" sz="2000" dirty="0" smtClean="0">
              <a:solidFill>
                <a:prstClr val="black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Cole CR, Blackstone EH,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Pashkow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F, et al. Heart rate recovery immediately after exercise as a predictor of mortality. 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N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Engl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J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Med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1999; 341:1351-1357.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Cooney MT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Vartiainen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E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Laakitainen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T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et al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. 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Elevated resting heart rate is an independent risk factor for cardiovascular disease in healthy men and women.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Am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Heart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J 2010; 159:612-619. e3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Czernin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J, Sun K,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Brunken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R, et al. Effect of acute and long-term smoking on myocardial blood flow and flow reserve. </a:t>
            </a:r>
            <a:r>
              <a:rPr lang="fr-FR" sz="2000" dirty="0">
                <a:solidFill>
                  <a:prstClr val="black"/>
                </a:solidFill>
                <a:cs typeface="Arial" pitchFamily="34" charset="0"/>
              </a:rPr>
              <a:t>Circulation 1995; 91:2891-2897.</a:t>
            </a:r>
            <a:endParaRPr lang="el-GR" sz="2000" dirty="0">
              <a:solidFill>
                <a:prstClr val="black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l-GR" sz="2000" dirty="0">
              <a:solidFill>
                <a:prstClr val="black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/>
          </a:p>
        </p:txBody>
      </p:sp>
      <p:sp>
        <p:nvSpPr>
          <p:cNvPr id="1536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28EABF-A442-49E1-89CD-9E51D16AA0EA}" type="slidenum">
              <a:rPr lang="el-GR" altLang="el-GR" sz="12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l-GR" altLang="el-GR" sz="12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cs typeface="Times New Roman" pitchFamily="18" charset="0"/>
              </a:rPr>
              <a:t>Θεματικές Ενότητες 3-6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Βιβλιογραφία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effectLst/>
                <a:cs typeface="Times New Roman" pitchFamily="18" charset="0"/>
              </a:rPr>
              <a:t>[3</a:t>
            </a:r>
            <a:r>
              <a:rPr lang="el-GR" sz="2400" dirty="0" smtClean="0">
                <a:effectLst/>
                <a:cs typeface="Times New Roman" pitchFamily="18" charset="0"/>
              </a:rPr>
              <a:t>/7</a:t>
            </a:r>
            <a:r>
              <a:rPr lang="en-US" sz="2400" dirty="0" smtClean="0">
                <a:effectLst/>
                <a:cs typeface="Times New Roman" pitchFamily="18" charset="0"/>
              </a:rPr>
              <a:t>]</a:t>
            </a:r>
            <a:endParaRPr lang="el-GR" sz="2400" dirty="0"/>
          </a:p>
        </p:txBody>
      </p:sp>
      <p:sp>
        <p:nvSpPr>
          <p:cNvPr id="16387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773386"/>
            <a:ext cx="8229600" cy="467995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cs typeface="Arial" charset="0"/>
              </a:rPr>
              <a:t>Filipovsky</a:t>
            </a:r>
            <a:r>
              <a:rPr lang="en-US" altLang="el-GR" sz="2000" dirty="0" smtClean="0">
                <a:cs typeface="Arial" charset="0"/>
              </a:rPr>
              <a:t> J, </a:t>
            </a:r>
            <a:r>
              <a:rPr lang="en-US" altLang="el-GR" sz="2000" dirty="0" err="1" smtClean="0">
                <a:cs typeface="Arial" charset="0"/>
              </a:rPr>
              <a:t>Ducimetiere</a:t>
            </a:r>
            <a:r>
              <a:rPr lang="en-US" altLang="el-GR" sz="2000" dirty="0" smtClean="0">
                <a:cs typeface="Arial" charset="0"/>
              </a:rPr>
              <a:t> P, Safar ME. Prognostic significance of exercise blood pressure and heart rate in middle-aged men. </a:t>
            </a:r>
            <a:r>
              <a:rPr lang="el-GR" altLang="el-GR" sz="2000" dirty="0" err="1" smtClean="0">
                <a:cs typeface="Arial" charset="0"/>
              </a:rPr>
              <a:t>Hypertension</a:t>
            </a:r>
            <a:r>
              <a:rPr lang="el-GR" altLang="el-GR" sz="2000" dirty="0" smtClean="0">
                <a:cs typeface="Arial" charset="0"/>
              </a:rPr>
              <a:t> 1992; 20:333-339.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cs typeface="Arial" charset="0"/>
              </a:rPr>
              <a:t>Fletcher GF, </a:t>
            </a:r>
            <a:r>
              <a:rPr lang="en-US" altLang="el-GR" sz="2000" dirty="0" err="1" smtClean="0">
                <a:cs typeface="Arial" charset="0"/>
              </a:rPr>
              <a:t>Balady</a:t>
            </a:r>
            <a:r>
              <a:rPr lang="en-US" altLang="el-GR" sz="2000" dirty="0" smtClean="0">
                <a:cs typeface="Arial" charset="0"/>
              </a:rPr>
              <a:t> G, </a:t>
            </a:r>
            <a:r>
              <a:rPr lang="en-US" altLang="el-GR" sz="2000" dirty="0" err="1" smtClean="0">
                <a:cs typeface="Arial" charset="0"/>
              </a:rPr>
              <a:t>Froelicher</a:t>
            </a:r>
            <a:r>
              <a:rPr lang="en-US" altLang="el-GR" sz="2000" dirty="0" smtClean="0">
                <a:cs typeface="Arial" charset="0"/>
              </a:rPr>
              <a:t> VF, et al. Exercise standards for testing and training. </a:t>
            </a:r>
            <a:r>
              <a:rPr lang="el-GR" altLang="el-GR" sz="2000" dirty="0" smtClean="0">
                <a:cs typeface="Arial" charset="0"/>
              </a:rPr>
              <a:t>A </a:t>
            </a:r>
            <a:r>
              <a:rPr lang="el-GR" altLang="el-GR" sz="2000" dirty="0" err="1" smtClean="0">
                <a:cs typeface="Arial" charset="0"/>
              </a:rPr>
              <a:t>statement</a:t>
            </a:r>
            <a:r>
              <a:rPr lang="el-GR" altLang="el-GR" sz="2000" dirty="0" smtClean="0">
                <a:cs typeface="Arial" charset="0"/>
              </a:rPr>
              <a:t> </a:t>
            </a:r>
            <a:r>
              <a:rPr lang="el-GR" altLang="el-GR" sz="2000" dirty="0" err="1" smtClean="0">
                <a:cs typeface="Arial" charset="0"/>
              </a:rPr>
              <a:t>from</a:t>
            </a:r>
            <a:r>
              <a:rPr lang="el-GR" altLang="el-GR" sz="2000" dirty="0" smtClean="0">
                <a:cs typeface="Arial" charset="0"/>
              </a:rPr>
              <a:t> </a:t>
            </a:r>
            <a:r>
              <a:rPr lang="el-GR" altLang="el-GR" sz="2000" dirty="0" err="1" smtClean="0">
                <a:cs typeface="Arial" charset="0"/>
              </a:rPr>
              <a:t>the</a:t>
            </a:r>
            <a:r>
              <a:rPr lang="el-GR" altLang="el-GR" sz="2000" dirty="0" smtClean="0">
                <a:cs typeface="Arial" charset="0"/>
              </a:rPr>
              <a:t> AHA. </a:t>
            </a:r>
            <a:r>
              <a:rPr lang="el-GR" altLang="el-GR" sz="2000" dirty="0" err="1" smtClean="0">
                <a:cs typeface="Arial" charset="0"/>
              </a:rPr>
              <a:t>Circulation</a:t>
            </a:r>
            <a:r>
              <a:rPr lang="el-GR" altLang="el-GR" sz="2000" dirty="0" smtClean="0">
                <a:cs typeface="Arial" charset="0"/>
              </a:rPr>
              <a:t> 2001; 104:1694-1740.</a:t>
            </a:r>
            <a:endParaRPr lang="en-US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cs typeface="Arial" charset="0"/>
              </a:rPr>
              <a:t>Fox K</a:t>
            </a:r>
            <a:r>
              <a:rPr lang="el-GR" altLang="el-GR" sz="2000" dirty="0" smtClean="0">
                <a:cs typeface="Arial" charset="0"/>
              </a:rPr>
              <a:t>, </a:t>
            </a:r>
            <a:r>
              <a:rPr lang="en-US" altLang="el-GR" sz="2000" dirty="0" smtClean="0">
                <a:cs typeface="Arial" charset="0"/>
              </a:rPr>
              <a:t>Borer JS</a:t>
            </a:r>
            <a:r>
              <a:rPr lang="el-GR" altLang="el-GR" sz="2000" dirty="0" smtClean="0">
                <a:cs typeface="Arial" charset="0"/>
              </a:rPr>
              <a:t>, </a:t>
            </a:r>
            <a:r>
              <a:rPr lang="en-US" altLang="el-GR" sz="2000" dirty="0" err="1" smtClean="0">
                <a:cs typeface="Arial" charset="0"/>
              </a:rPr>
              <a:t>Camm</a:t>
            </a:r>
            <a:r>
              <a:rPr lang="en-US" altLang="el-GR" sz="2000" dirty="0" smtClean="0">
                <a:cs typeface="Arial" charset="0"/>
              </a:rPr>
              <a:t> AJ</a:t>
            </a:r>
            <a:r>
              <a:rPr lang="el-GR" altLang="el-GR" sz="2000" dirty="0" smtClean="0">
                <a:cs typeface="Arial" charset="0"/>
              </a:rPr>
              <a:t>, </a:t>
            </a:r>
            <a:r>
              <a:rPr lang="en-US" altLang="el-GR" sz="2000" dirty="0" smtClean="0">
                <a:cs typeface="Arial" charset="0"/>
              </a:rPr>
              <a:t>et al</a:t>
            </a:r>
            <a:r>
              <a:rPr lang="el-GR" altLang="el-GR" sz="2000" dirty="0" smtClean="0">
                <a:cs typeface="Arial" charset="0"/>
              </a:rPr>
              <a:t>. </a:t>
            </a:r>
            <a:r>
              <a:rPr lang="en-US" altLang="el-GR" sz="2000" dirty="0" smtClean="0">
                <a:cs typeface="Arial" charset="0"/>
              </a:rPr>
              <a:t>Resting heart rate in cardiovascular disease. J Am </a:t>
            </a:r>
            <a:r>
              <a:rPr lang="en-US" altLang="el-GR" sz="2000" dirty="0" err="1" smtClean="0">
                <a:cs typeface="Arial" charset="0"/>
              </a:rPr>
              <a:t>Coll</a:t>
            </a:r>
            <a:r>
              <a:rPr lang="en-US" altLang="el-GR" sz="2000" dirty="0" smtClean="0">
                <a:cs typeface="Arial" charset="0"/>
              </a:rPr>
              <a:t> </a:t>
            </a:r>
            <a:r>
              <a:rPr lang="en-US" altLang="el-GR" sz="2000" dirty="0" err="1" smtClean="0">
                <a:cs typeface="Arial" charset="0"/>
              </a:rPr>
              <a:t>Cardiol</a:t>
            </a:r>
            <a:r>
              <a:rPr lang="en-US" altLang="el-GR" sz="2000" dirty="0" smtClean="0">
                <a:cs typeface="Arial" charset="0"/>
              </a:rPr>
              <a:t> 2007; 50:823-828.</a:t>
            </a:r>
            <a:endParaRPr lang="el-GR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cs typeface="Arial" charset="0"/>
              </a:rPr>
              <a:t>Gibbons RJ. Abnormal heart-rate recovery after exercise. </a:t>
            </a:r>
            <a:r>
              <a:rPr lang="el-GR" altLang="el-GR" sz="2000" dirty="0" err="1" smtClean="0">
                <a:cs typeface="Arial" charset="0"/>
              </a:rPr>
              <a:t>Lancet</a:t>
            </a:r>
            <a:r>
              <a:rPr lang="el-GR" altLang="el-GR" sz="2000" dirty="0" smtClean="0">
                <a:cs typeface="Arial" charset="0"/>
              </a:rPr>
              <a:t> 2002; 359:1536-1537.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fr-FR" altLang="el-GR" sz="2000" dirty="0" err="1" smtClean="0">
                <a:cs typeface="Arial" charset="0"/>
              </a:rPr>
              <a:t>Gobel</a:t>
            </a:r>
            <a:r>
              <a:rPr lang="fr-FR" altLang="el-GR" sz="2000" dirty="0" smtClean="0">
                <a:cs typeface="Arial" charset="0"/>
              </a:rPr>
              <a:t> FL, </a:t>
            </a:r>
            <a:r>
              <a:rPr lang="fr-FR" altLang="el-GR" sz="2000" dirty="0" err="1" smtClean="0">
                <a:cs typeface="Arial" charset="0"/>
              </a:rPr>
              <a:t>Nordstrom</a:t>
            </a:r>
            <a:r>
              <a:rPr lang="fr-FR" altLang="el-GR" sz="2000" dirty="0" smtClean="0">
                <a:cs typeface="Arial" charset="0"/>
              </a:rPr>
              <a:t> LA, Nelson RR, et al. </a:t>
            </a:r>
            <a:r>
              <a:rPr lang="en-US" altLang="el-GR" sz="2000" dirty="0" smtClean="0">
                <a:cs typeface="Arial" charset="0"/>
              </a:rPr>
              <a:t>The rate-pressure product as an index of myocardial oxygen consumption during exercise in patients with angina pectoris", Circulation 1978; 57:549-556.</a:t>
            </a:r>
            <a:endParaRPr lang="el-GR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cs typeface="Arial" charset="0"/>
              </a:rPr>
              <a:t>Guyton AC, Hall JE. Textbook of Medical Physiology. Philadelphia: Elsevier/Saunders; 11th </a:t>
            </a:r>
            <a:r>
              <a:rPr lang="en-US" altLang="el-GR" sz="2000" dirty="0" err="1" smtClean="0">
                <a:cs typeface="Arial" charset="0"/>
              </a:rPr>
              <a:t>ed</a:t>
            </a:r>
            <a:r>
              <a:rPr lang="en-US" altLang="el-GR" sz="2000" dirty="0" smtClean="0">
                <a:cs typeface="Arial" charset="0"/>
              </a:rPr>
              <a:t>, 2006. pp. 103-114, 161-179, 195-214, 232-256.</a:t>
            </a:r>
            <a:endParaRPr lang="el-GR" altLang="el-GR" sz="2000" dirty="0" smtClean="0"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altLang="el-GR" sz="2400" dirty="0" smtClean="0">
              <a:cs typeface="Arial" charset="0"/>
            </a:endParaRPr>
          </a:p>
        </p:txBody>
      </p:sp>
      <p:sp>
        <p:nvSpPr>
          <p:cNvPr id="16388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438C0B-9BED-4AE8-980A-37744DFFFB17}" type="slidenum">
              <a:rPr lang="el-GR" altLang="el-GR" sz="12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l-GR" altLang="el-GR" sz="12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908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cs typeface="Times New Roman" pitchFamily="18" charset="0"/>
              </a:rPr>
              <a:t>Θεματικές Ενότητες 3-6</a:t>
            </a:r>
            <a:br>
              <a:rPr lang="el-GR" sz="3600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Βιβλιογραφία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effectLst/>
                <a:cs typeface="Times New Roman" pitchFamily="18" charset="0"/>
              </a:rPr>
              <a:t>[4</a:t>
            </a:r>
            <a:r>
              <a:rPr lang="el-GR" sz="2400" dirty="0" smtClean="0">
                <a:effectLst/>
                <a:cs typeface="Times New Roman" pitchFamily="18" charset="0"/>
              </a:rPr>
              <a:t>/7</a:t>
            </a:r>
            <a:r>
              <a:rPr lang="en-US" sz="2400" dirty="0" smtClean="0">
                <a:effectLst/>
                <a:cs typeface="Times New Roman" pitchFamily="18" charset="0"/>
              </a:rPr>
              <a:t>]</a:t>
            </a:r>
            <a:endParaRPr lang="el-GR" sz="2400" dirty="0"/>
          </a:p>
        </p:txBody>
      </p:sp>
      <p:sp>
        <p:nvSpPr>
          <p:cNvPr id="1741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5031"/>
            <a:ext cx="8229600" cy="5040313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cs typeface="Arial" charset="0"/>
              </a:rPr>
              <a:t>Jouven</a:t>
            </a:r>
            <a:r>
              <a:rPr lang="en-US" altLang="el-GR" sz="2000" dirty="0" smtClean="0">
                <a:cs typeface="Arial" charset="0"/>
              </a:rPr>
              <a:t> X, </a:t>
            </a:r>
            <a:r>
              <a:rPr lang="en-US" altLang="el-GR" sz="2000" dirty="0" err="1" smtClean="0">
                <a:cs typeface="Arial" charset="0"/>
              </a:rPr>
              <a:t>Empana</a:t>
            </a:r>
            <a:r>
              <a:rPr lang="en-US" altLang="el-GR" sz="2000" dirty="0" smtClean="0">
                <a:cs typeface="Arial" charset="0"/>
              </a:rPr>
              <a:t> JP, Schwartz PJ, et al. Heart-rate profile during exercise as a predictor of sudden death. </a:t>
            </a:r>
            <a:r>
              <a:rPr lang="el-GR" altLang="el-GR" sz="2000" dirty="0" smtClean="0">
                <a:cs typeface="Arial" charset="0"/>
              </a:rPr>
              <a:t>N </a:t>
            </a:r>
            <a:r>
              <a:rPr lang="el-GR" altLang="el-GR" sz="2000" dirty="0" err="1" smtClean="0">
                <a:cs typeface="Arial" charset="0"/>
              </a:rPr>
              <a:t>Engl</a:t>
            </a:r>
            <a:r>
              <a:rPr lang="el-GR" altLang="el-GR" sz="2000" dirty="0" smtClean="0">
                <a:cs typeface="Arial" charset="0"/>
              </a:rPr>
              <a:t> J </a:t>
            </a:r>
            <a:r>
              <a:rPr lang="el-GR" altLang="el-GR" sz="2000" dirty="0" err="1" smtClean="0">
                <a:cs typeface="Arial" charset="0"/>
              </a:rPr>
              <a:t>Med</a:t>
            </a:r>
            <a:r>
              <a:rPr lang="el-GR" altLang="el-GR" sz="2000" dirty="0" smtClean="0">
                <a:cs typeface="Arial" charset="0"/>
              </a:rPr>
              <a:t> 2005; 352: 1951-1958</a:t>
            </a:r>
            <a:r>
              <a:rPr lang="en-US" altLang="el-GR" sz="2000" dirty="0" smtClean="0">
                <a:cs typeface="Arial" charset="0"/>
              </a:rPr>
              <a:t>.</a:t>
            </a:r>
            <a:endParaRPr lang="el-GR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cs typeface="Arial" charset="0"/>
              </a:rPr>
              <a:t>Kjeldsen</a:t>
            </a:r>
            <a:r>
              <a:rPr lang="en-US" altLang="el-GR" sz="2000" dirty="0" smtClean="0">
                <a:cs typeface="Arial" charset="0"/>
              </a:rPr>
              <a:t> S, </a:t>
            </a:r>
            <a:r>
              <a:rPr lang="en-US" altLang="el-GR" sz="2000" dirty="0" err="1" smtClean="0">
                <a:cs typeface="Arial" charset="0"/>
              </a:rPr>
              <a:t>Mundal</a:t>
            </a:r>
            <a:r>
              <a:rPr lang="en-US" altLang="el-GR" sz="2000" dirty="0" smtClean="0">
                <a:cs typeface="Arial" charset="0"/>
              </a:rPr>
              <a:t> R, </a:t>
            </a:r>
            <a:r>
              <a:rPr lang="en-US" altLang="el-GR" sz="2000" dirty="0" err="1" smtClean="0">
                <a:cs typeface="Arial" charset="0"/>
              </a:rPr>
              <a:t>Sandvik</a:t>
            </a:r>
            <a:r>
              <a:rPr lang="en-US" altLang="el-GR" sz="2000" dirty="0" smtClean="0">
                <a:cs typeface="Arial" charset="0"/>
              </a:rPr>
              <a:t> L, et al. Supine and exercise systolic blood pressure predict cardiovascular death in middle-aged men. </a:t>
            </a:r>
            <a:r>
              <a:rPr lang="en-GB" altLang="el-GR" sz="2000" dirty="0" smtClean="0">
                <a:cs typeface="Arial" charset="0"/>
              </a:rPr>
              <a:t>J </a:t>
            </a:r>
            <a:r>
              <a:rPr lang="en-GB" altLang="el-GR" sz="2000" dirty="0" err="1" smtClean="0">
                <a:cs typeface="Arial" charset="0"/>
              </a:rPr>
              <a:t>Hypertens</a:t>
            </a:r>
            <a:r>
              <a:rPr lang="en-GB" altLang="el-GR" sz="2000" dirty="0" smtClean="0">
                <a:cs typeface="Arial" charset="0"/>
              </a:rPr>
              <a:t> 2001; 19:1343-1348.</a:t>
            </a:r>
            <a:endParaRPr lang="es-ES_tradnl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s-ES_tradnl" altLang="el-GR" sz="2000" dirty="0" err="1" smtClean="0">
                <a:cs typeface="Arial" charset="0"/>
              </a:rPr>
              <a:t>Kokkinos</a:t>
            </a:r>
            <a:r>
              <a:rPr lang="es-ES_tradnl" altLang="el-GR" sz="2000" dirty="0" smtClean="0">
                <a:cs typeface="Arial" charset="0"/>
              </a:rPr>
              <a:t> P, Myers J, </a:t>
            </a:r>
            <a:r>
              <a:rPr lang="es-ES_tradnl" altLang="el-GR" sz="2000" dirty="0" err="1" smtClean="0">
                <a:cs typeface="Arial" charset="0"/>
              </a:rPr>
              <a:t>Kokkinos</a:t>
            </a:r>
            <a:r>
              <a:rPr lang="es-ES_tradnl" altLang="el-GR" sz="2000" dirty="0" smtClean="0">
                <a:cs typeface="Arial" charset="0"/>
              </a:rPr>
              <a:t> JP, et al. </a:t>
            </a:r>
            <a:r>
              <a:rPr lang="en-US" altLang="el-GR" sz="2000" dirty="0" smtClean="0">
                <a:cs typeface="Arial" charset="0"/>
              </a:rPr>
              <a:t>Exercise capacity and mortality in black and white men. Circulation 2008; 117:614-622.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cs typeface="Arial" charset="0"/>
              </a:rPr>
              <a:t>Kurl</a:t>
            </a:r>
            <a:r>
              <a:rPr lang="en-US" altLang="el-GR" sz="2000" dirty="0" smtClean="0">
                <a:cs typeface="Arial" charset="0"/>
              </a:rPr>
              <a:t> S</a:t>
            </a:r>
            <a:r>
              <a:rPr lang="el-GR" altLang="el-GR" sz="2000" dirty="0" smtClean="0">
                <a:cs typeface="Arial" charset="0"/>
              </a:rPr>
              <a:t>, </a:t>
            </a:r>
            <a:r>
              <a:rPr lang="en-US" altLang="el-GR" sz="2000" dirty="0" err="1" smtClean="0">
                <a:cs typeface="Arial" charset="0"/>
              </a:rPr>
              <a:t>Laukkanen</a:t>
            </a:r>
            <a:r>
              <a:rPr lang="en-US" altLang="el-GR" sz="2000" dirty="0" smtClean="0">
                <a:cs typeface="Arial" charset="0"/>
              </a:rPr>
              <a:t> JA</a:t>
            </a:r>
            <a:r>
              <a:rPr lang="el-GR" altLang="el-GR" sz="2000" dirty="0" smtClean="0">
                <a:cs typeface="Arial" charset="0"/>
              </a:rPr>
              <a:t>, </a:t>
            </a:r>
            <a:r>
              <a:rPr lang="en-US" altLang="el-GR" sz="2000" dirty="0" err="1" smtClean="0">
                <a:cs typeface="Arial" charset="0"/>
              </a:rPr>
              <a:t>Rauramaa</a:t>
            </a:r>
            <a:r>
              <a:rPr lang="en-US" altLang="el-GR" sz="2000" dirty="0" smtClean="0">
                <a:cs typeface="Arial" charset="0"/>
              </a:rPr>
              <a:t> R</a:t>
            </a:r>
            <a:r>
              <a:rPr lang="el-GR" altLang="el-GR" sz="2000" dirty="0" smtClean="0">
                <a:cs typeface="Arial" charset="0"/>
              </a:rPr>
              <a:t>, </a:t>
            </a:r>
            <a:r>
              <a:rPr lang="en-US" altLang="el-GR" sz="2000" dirty="0" smtClean="0">
                <a:cs typeface="Arial" charset="0"/>
              </a:rPr>
              <a:t>et al</a:t>
            </a:r>
            <a:r>
              <a:rPr lang="el-GR" altLang="el-GR" sz="2000" dirty="0" smtClean="0">
                <a:cs typeface="Arial" charset="0"/>
              </a:rPr>
              <a:t>. </a:t>
            </a:r>
            <a:r>
              <a:rPr lang="en-US" altLang="el-GR" sz="2000" dirty="0" smtClean="0">
                <a:cs typeface="Arial" charset="0"/>
              </a:rPr>
              <a:t>Systolic blood pressure response to exercise stress test and risk of stroke. </a:t>
            </a:r>
            <a:r>
              <a:rPr lang="el-GR" altLang="el-GR" sz="2000" dirty="0" err="1" smtClean="0">
                <a:cs typeface="Arial" charset="0"/>
              </a:rPr>
              <a:t>Stroke</a:t>
            </a:r>
            <a:r>
              <a:rPr lang="el-GR" altLang="el-GR" sz="2000" dirty="0" smtClean="0">
                <a:cs typeface="Arial" charset="0"/>
              </a:rPr>
              <a:t> 2001; 32:2036 -2041.</a:t>
            </a:r>
            <a:endParaRPr lang="en-US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cs typeface="Arial" charset="0"/>
              </a:rPr>
              <a:t>Lauer MS, </a:t>
            </a:r>
            <a:r>
              <a:rPr lang="en-US" altLang="el-GR" sz="2000" dirty="0" err="1" smtClean="0">
                <a:cs typeface="Arial" charset="0"/>
              </a:rPr>
              <a:t>Okin</a:t>
            </a:r>
            <a:r>
              <a:rPr lang="en-US" altLang="el-GR" sz="2000" dirty="0" smtClean="0">
                <a:cs typeface="Arial" charset="0"/>
              </a:rPr>
              <a:t> PM, Larson MG, et al. Impaired heart rate response to graded exercise. </a:t>
            </a:r>
            <a:r>
              <a:rPr lang="el-GR" altLang="el-GR" sz="2000" dirty="0" err="1" smtClean="0">
                <a:cs typeface="Arial" charset="0"/>
              </a:rPr>
              <a:t>Circulation</a:t>
            </a:r>
            <a:r>
              <a:rPr lang="el-GR" altLang="el-GR" sz="2000" dirty="0" smtClean="0">
                <a:cs typeface="Arial" charset="0"/>
              </a:rPr>
              <a:t> 1996; 93:1520-1526.</a:t>
            </a:r>
            <a:endParaRPr lang="en-US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nl-BE" altLang="el-GR" sz="2000" dirty="0" smtClean="0">
                <a:cs typeface="Arial" charset="0"/>
              </a:rPr>
              <a:t>Laukkanen JA, Kurl S, Salonen R, et al. </a:t>
            </a:r>
            <a:r>
              <a:rPr lang="en-US" altLang="el-GR" sz="2000" dirty="0" smtClean="0">
                <a:cs typeface="Arial" charset="0"/>
              </a:rPr>
              <a:t>The predictive value of cardiorespiratory fitness for cardiovascular events in men with various risk profiles: a prospective population-based cohort study. </a:t>
            </a:r>
            <a:r>
              <a:rPr lang="en-US" altLang="el-GR" sz="2000" dirty="0" err="1" smtClean="0">
                <a:cs typeface="Arial" charset="0"/>
              </a:rPr>
              <a:t>Eur</a:t>
            </a:r>
            <a:r>
              <a:rPr lang="en-US" altLang="el-GR" sz="2000" dirty="0" smtClean="0">
                <a:cs typeface="Arial" charset="0"/>
              </a:rPr>
              <a:t> Heart J 2004; 25:1428-1437.</a:t>
            </a:r>
          </a:p>
          <a:p>
            <a:pPr eaLnBrk="1" hangingPunct="1">
              <a:buFont typeface="Wingdings" pitchFamily="2" charset="2"/>
              <a:buChar char="§"/>
            </a:pPr>
            <a:endParaRPr lang="el-GR" altLang="el-GR" sz="2400" dirty="0" smtClean="0">
              <a:cs typeface="Arial" charset="0"/>
            </a:endParaRPr>
          </a:p>
        </p:txBody>
      </p:sp>
      <p:sp>
        <p:nvSpPr>
          <p:cNvPr id="1741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1CE744-8AB7-4AAB-AC0B-647F0C5EBA4E}" type="slidenum">
              <a:rPr lang="el-GR" altLang="el-GR" sz="12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l-GR" altLang="el-GR" sz="12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2341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cs typeface="Times New Roman" pitchFamily="18" charset="0"/>
              </a:rPr>
              <a:t>Θεματικές Ενότητες 3-6</a:t>
            </a:r>
            <a:br>
              <a:rPr lang="el-GR" sz="3600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Βιβλιογραφία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effectLst/>
                <a:cs typeface="Times New Roman" pitchFamily="18" charset="0"/>
              </a:rPr>
              <a:t>[5</a:t>
            </a:r>
            <a:r>
              <a:rPr lang="el-GR" sz="2400" dirty="0" smtClean="0">
                <a:effectLst/>
                <a:cs typeface="Times New Roman" pitchFamily="18" charset="0"/>
              </a:rPr>
              <a:t>/7</a:t>
            </a:r>
            <a:r>
              <a:rPr lang="en-US" sz="2400" dirty="0" smtClean="0">
                <a:effectLst/>
                <a:cs typeface="Times New Roman" pitchFamily="18" charset="0"/>
              </a:rPr>
              <a:t>]</a:t>
            </a:r>
            <a:endParaRPr lang="el-GR" sz="2400" dirty="0"/>
          </a:p>
        </p:txBody>
      </p:sp>
      <p:sp>
        <p:nvSpPr>
          <p:cNvPr id="1843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9047"/>
            <a:ext cx="8229600" cy="5040313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cs typeface="Arial" charset="0"/>
              </a:rPr>
              <a:t>McArdle</a:t>
            </a:r>
            <a:r>
              <a:rPr lang="en-US" altLang="el-GR" sz="2000" dirty="0" smtClean="0">
                <a:cs typeface="Arial" charset="0"/>
              </a:rPr>
              <a:t> WD, </a:t>
            </a:r>
            <a:r>
              <a:rPr lang="en-US" altLang="el-GR" sz="2000" dirty="0" err="1" smtClean="0">
                <a:cs typeface="Arial" charset="0"/>
              </a:rPr>
              <a:t>Katch</a:t>
            </a:r>
            <a:r>
              <a:rPr lang="en-US" altLang="el-GR" sz="2000" dirty="0" smtClean="0">
                <a:cs typeface="Arial" charset="0"/>
              </a:rPr>
              <a:t> FI, </a:t>
            </a:r>
            <a:r>
              <a:rPr lang="en-US" altLang="el-GR" sz="2000" dirty="0" err="1" smtClean="0">
                <a:cs typeface="Arial" charset="0"/>
              </a:rPr>
              <a:t>Katch</a:t>
            </a:r>
            <a:r>
              <a:rPr lang="en-US" altLang="el-GR" sz="2000" dirty="0" smtClean="0">
                <a:cs typeface="Arial" charset="0"/>
              </a:rPr>
              <a:t> VL. Essentials of exercise physiology. Philadelphia: Lippincott Williams &amp;Wilkins; 2th </a:t>
            </a:r>
            <a:r>
              <a:rPr lang="en-US" altLang="el-GR" sz="2000" dirty="0" err="1" smtClean="0">
                <a:cs typeface="Arial" charset="0"/>
              </a:rPr>
              <a:t>ed</a:t>
            </a:r>
            <a:r>
              <a:rPr lang="en-US" altLang="el-GR" sz="2000" dirty="0" smtClean="0">
                <a:cs typeface="Arial" charset="0"/>
              </a:rPr>
              <a:t>, 2000. pp. 357-398.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cs typeface="Arial" charset="0"/>
              </a:rPr>
              <a:t>Morise</a:t>
            </a:r>
            <a:r>
              <a:rPr lang="en-US" altLang="el-GR" sz="2000" dirty="0" smtClean="0">
                <a:cs typeface="Arial" charset="0"/>
              </a:rPr>
              <a:t> AP. Heart Rate Recovery. Predictor of risk today and target of therapy tomorrow? </a:t>
            </a:r>
            <a:r>
              <a:rPr lang="el-GR" altLang="el-GR" sz="2000" dirty="0" err="1" smtClean="0">
                <a:cs typeface="Arial" charset="0"/>
              </a:rPr>
              <a:t>Circulation</a:t>
            </a:r>
            <a:r>
              <a:rPr lang="el-GR" altLang="el-GR" sz="2000" dirty="0" smtClean="0">
                <a:cs typeface="Arial" charset="0"/>
              </a:rPr>
              <a:t> 2004; 110:2778-2780.</a:t>
            </a:r>
            <a:endParaRPr lang="en-US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Myers J, </a:t>
            </a:r>
            <a:r>
              <a:rPr lang="en-US" altLang="el-GR" sz="2000" dirty="0" err="1" smtClean="0">
                <a:solidFill>
                  <a:srgbClr val="000000"/>
                </a:solidFill>
                <a:cs typeface="Arial" charset="0"/>
              </a:rPr>
              <a:t>Prakash</a:t>
            </a: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 M, </a:t>
            </a:r>
            <a:r>
              <a:rPr lang="en-US" altLang="el-GR" sz="2000" dirty="0" err="1" smtClean="0">
                <a:solidFill>
                  <a:srgbClr val="000000"/>
                </a:solidFill>
                <a:cs typeface="Arial" charset="0"/>
              </a:rPr>
              <a:t>Froelicher</a:t>
            </a: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 V, et al. Exercise capacity and mortality among men referred for exercise testing. 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N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Engl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J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Med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2002; 346: 793-801.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Myers J, Tan ST, </a:t>
            </a:r>
            <a:r>
              <a:rPr lang="en-US" altLang="el-GR" sz="2000" dirty="0" err="1" smtClean="0">
                <a:solidFill>
                  <a:srgbClr val="000000"/>
                </a:solidFill>
                <a:cs typeface="Arial" charset="0"/>
              </a:rPr>
              <a:t>Abella</a:t>
            </a: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 J, et al. Comparison of the chronotropic response to exercise and heart rate recovery in predicting cardiovascular mortality.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Eur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J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Cardiovasc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Prev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Rehabil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2007; 14:215-221.</a:t>
            </a:r>
            <a:endParaRPr lang="en-US" altLang="el-GR" sz="200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solidFill>
                  <a:srgbClr val="000000"/>
                </a:solidFill>
                <a:cs typeface="Arial" charset="0"/>
              </a:rPr>
              <a:t>Mundal</a:t>
            </a: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 R, </a:t>
            </a:r>
            <a:r>
              <a:rPr lang="en-US" altLang="el-GR" sz="2000" dirty="0" err="1" smtClean="0">
                <a:solidFill>
                  <a:srgbClr val="000000"/>
                </a:solidFill>
                <a:cs typeface="Arial" charset="0"/>
              </a:rPr>
              <a:t>Kjeldsen</a:t>
            </a: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 SE, </a:t>
            </a:r>
            <a:r>
              <a:rPr lang="en-US" altLang="el-GR" sz="2000" dirty="0" err="1" smtClean="0">
                <a:solidFill>
                  <a:srgbClr val="000000"/>
                </a:solidFill>
                <a:cs typeface="Arial" charset="0"/>
              </a:rPr>
              <a:t>Sandvik</a:t>
            </a: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 L, et al. Exercise blood pressure predicts cardiovascular mortality in middle-aged men.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Hypertension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1994; 24: 56-62.</a:t>
            </a:r>
            <a:endParaRPr lang="en-US" altLang="el-GR" sz="200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solidFill>
                  <a:srgbClr val="000000"/>
                </a:solidFill>
                <a:cs typeface="Arial" charset="0"/>
              </a:rPr>
              <a:t>Palatini</a:t>
            </a: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 P. Heart rate as an independent risk factor for cardiovascular disease: current evidence and basic mechanisms.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Drugs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2007; 67:(Suppl 2)3-13.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el-GR" sz="2000" dirty="0" smtClean="0"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altLang="el-GR" sz="2400" dirty="0" smtClean="0">
              <a:cs typeface="Arial" charset="0"/>
            </a:endParaRPr>
          </a:p>
        </p:txBody>
      </p:sp>
      <p:sp>
        <p:nvSpPr>
          <p:cNvPr id="1843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C84139-C083-4983-B9B9-17B5DA431547}" type="slidenum">
              <a:rPr lang="el-GR" altLang="el-GR" sz="12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l-GR" altLang="el-GR" sz="12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0300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cs typeface="Times New Roman" pitchFamily="18" charset="0"/>
              </a:rPr>
              <a:t>Θεματικές Ενότητες 3-6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Βιβλιογραφία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effectLst/>
                <a:cs typeface="Times New Roman" pitchFamily="18" charset="0"/>
              </a:rPr>
              <a:t>[6</a:t>
            </a:r>
            <a:r>
              <a:rPr lang="el-GR" sz="2400" dirty="0" smtClean="0">
                <a:effectLst/>
                <a:cs typeface="Times New Roman" pitchFamily="18" charset="0"/>
              </a:rPr>
              <a:t>/7</a:t>
            </a:r>
            <a:r>
              <a:rPr lang="en-US" sz="2400" dirty="0" smtClean="0">
                <a:effectLst/>
                <a:cs typeface="Times New Roman" pitchFamily="18" charset="0"/>
              </a:rPr>
              <a:t>]</a:t>
            </a:r>
            <a:endParaRPr lang="el-GR" sz="2400" dirty="0">
              <a:cs typeface="Times New Roman" pitchFamily="18" charset="0"/>
            </a:endParaRPr>
          </a:p>
        </p:txBody>
      </p:sp>
      <p:sp>
        <p:nvSpPr>
          <p:cNvPr id="19459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629370"/>
            <a:ext cx="8229600" cy="46799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cs typeface="Arial" charset="0"/>
              </a:rPr>
              <a:t>Papathanasiou G, </a:t>
            </a:r>
            <a:r>
              <a:rPr lang="en-US" altLang="el-GR" sz="2000" dirty="0" err="1" smtClean="0">
                <a:cs typeface="Arial" charset="0"/>
              </a:rPr>
              <a:t>Georgakopoulos</a:t>
            </a:r>
            <a:r>
              <a:rPr lang="en-US" altLang="el-GR" sz="2000" dirty="0" smtClean="0">
                <a:cs typeface="Arial" charset="0"/>
              </a:rPr>
              <a:t> D, Georgoudis G, et al. Effects of chronic smoking on exercise tolerance and on heart rate-systolic blood pressure product in young healthy adults. </a:t>
            </a:r>
            <a:r>
              <a:rPr lang="el-GR" altLang="el-GR" sz="2000" dirty="0" err="1" smtClean="0">
                <a:cs typeface="Arial" charset="0"/>
              </a:rPr>
              <a:t>Eur</a:t>
            </a:r>
            <a:r>
              <a:rPr lang="el-GR" altLang="el-GR" sz="2000" dirty="0" smtClean="0">
                <a:cs typeface="Arial" charset="0"/>
              </a:rPr>
              <a:t> J </a:t>
            </a:r>
            <a:r>
              <a:rPr lang="el-GR" altLang="el-GR" sz="2000" dirty="0" err="1" smtClean="0">
                <a:cs typeface="Arial" charset="0"/>
              </a:rPr>
              <a:t>Cardiovasc</a:t>
            </a:r>
            <a:r>
              <a:rPr lang="el-GR" altLang="el-GR" sz="2000" dirty="0" smtClean="0">
                <a:cs typeface="Arial" charset="0"/>
              </a:rPr>
              <a:t> </a:t>
            </a:r>
            <a:r>
              <a:rPr lang="el-GR" altLang="el-GR" sz="2000" dirty="0" err="1" smtClean="0">
                <a:cs typeface="Arial" charset="0"/>
              </a:rPr>
              <a:t>Prev</a:t>
            </a:r>
            <a:r>
              <a:rPr lang="el-GR" altLang="el-GR" sz="2000" dirty="0" smtClean="0">
                <a:cs typeface="Arial" charset="0"/>
              </a:rPr>
              <a:t> </a:t>
            </a:r>
            <a:r>
              <a:rPr lang="el-GR" altLang="el-GR" sz="2000" dirty="0" err="1" smtClean="0">
                <a:cs typeface="Arial" charset="0"/>
              </a:rPr>
              <a:t>Rehabil</a:t>
            </a:r>
            <a:r>
              <a:rPr lang="el-GR" altLang="el-GR" sz="2000" dirty="0" smtClean="0">
                <a:cs typeface="Arial" charset="0"/>
              </a:rPr>
              <a:t> 2007; 14:646-652.</a:t>
            </a:r>
            <a:endParaRPr lang="en-US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cs typeface="Arial" charset="0"/>
              </a:rPr>
              <a:t>Papathanasiou G, </a:t>
            </a:r>
            <a:r>
              <a:rPr lang="en-US" altLang="el-GR" sz="2000" dirty="0" err="1" smtClean="0">
                <a:cs typeface="Arial" charset="0"/>
              </a:rPr>
              <a:t>Georgakopoulos</a:t>
            </a:r>
            <a:r>
              <a:rPr lang="en-US" altLang="el-GR" sz="2000" dirty="0" smtClean="0">
                <a:cs typeface="Arial" charset="0"/>
              </a:rPr>
              <a:t> D, </a:t>
            </a:r>
            <a:r>
              <a:rPr lang="en-US" altLang="el-GR" sz="2000" dirty="0" err="1" smtClean="0">
                <a:cs typeface="Arial" charset="0"/>
              </a:rPr>
              <a:t>Papageorgiou</a:t>
            </a:r>
            <a:r>
              <a:rPr lang="en-US" altLang="el-GR" sz="2000" dirty="0" smtClean="0">
                <a:cs typeface="Arial" charset="0"/>
              </a:rPr>
              <a:t> E, et al. Effects of Smoking on Heart Rate at Rest, and During Exercise, and on Heart Rate Recovery in Young Adults. Hellenic Journal of Cardiology. 2013; 54(3):168-177.</a:t>
            </a:r>
            <a:endParaRPr lang="el-GR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nl-BE" altLang="el-GR" sz="2000" dirty="0" smtClean="0">
                <a:cs typeface="Arial" charset="0"/>
              </a:rPr>
              <a:t>Pickering TG, Hall JE, Appel LJ, et al. </a:t>
            </a:r>
            <a:r>
              <a:rPr lang="en-US" altLang="el-GR" sz="2000" dirty="0" smtClean="0">
                <a:cs typeface="Arial" charset="0"/>
              </a:rPr>
              <a:t>Recommendations for Blood Pressure Measurement in Humans and Experimental Animals: Part 1: Blood Pressure Measurement in Humans: A Statement for Professionals From the Subcommittee of Professional and Public Education of the American Heart Association Council on High Blood Pressure Research. </a:t>
            </a:r>
            <a:r>
              <a:rPr lang="el-GR" altLang="el-GR" sz="2000" dirty="0" err="1" smtClean="0">
                <a:cs typeface="Arial" charset="0"/>
              </a:rPr>
              <a:t>Hypertension</a:t>
            </a:r>
            <a:r>
              <a:rPr lang="el-GR" altLang="el-GR" sz="2000" dirty="0" smtClean="0">
                <a:cs typeface="Arial" charset="0"/>
              </a:rPr>
              <a:t> 2005; 45:142-161.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s-ES_tradnl" altLang="el-GR" sz="2000" dirty="0" err="1" smtClean="0">
                <a:cs typeface="Arial" charset="0"/>
              </a:rPr>
              <a:t>Salvadori</a:t>
            </a:r>
            <a:r>
              <a:rPr lang="es-ES_tradnl" altLang="el-GR" sz="2000" dirty="0" smtClean="0">
                <a:cs typeface="Arial" charset="0"/>
              </a:rPr>
              <a:t> A, </a:t>
            </a:r>
            <a:r>
              <a:rPr lang="es-ES_tradnl" altLang="el-GR" sz="2000" dirty="0" err="1" smtClean="0">
                <a:cs typeface="Arial" charset="0"/>
              </a:rPr>
              <a:t>Fanari</a:t>
            </a:r>
            <a:r>
              <a:rPr lang="es-ES_tradnl" altLang="el-GR" sz="2000" dirty="0" smtClean="0">
                <a:cs typeface="Arial" charset="0"/>
              </a:rPr>
              <a:t> P, Fontana M, et al. </a:t>
            </a:r>
            <a:r>
              <a:rPr lang="en-US" altLang="el-GR" sz="2000" dirty="0" smtClean="0">
                <a:cs typeface="Arial" charset="0"/>
              </a:rPr>
              <a:t>Oxygen uptake and cardiac performance in obese and normal subjects during exercise. </a:t>
            </a:r>
            <a:r>
              <a:rPr lang="el-GR" altLang="el-GR" sz="2000" dirty="0" err="1" smtClean="0">
                <a:cs typeface="Arial" charset="0"/>
              </a:rPr>
              <a:t>Respiration</a:t>
            </a:r>
            <a:r>
              <a:rPr lang="el-GR" altLang="el-GR" sz="2000" dirty="0" smtClean="0">
                <a:cs typeface="Arial" charset="0"/>
              </a:rPr>
              <a:t> 1999; 66:25-33.</a:t>
            </a:r>
            <a:endParaRPr lang="en-US" altLang="el-GR" sz="2000" dirty="0" smtClean="0">
              <a:cs typeface="Arial" charset="0"/>
            </a:endParaRPr>
          </a:p>
        </p:txBody>
      </p:sp>
      <p:sp>
        <p:nvSpPr>
          <p:cNvPr id="19460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E0DEC1-2FD3-47F6-967F-3F03129E9858}" type="slidenum">
              <a:rPr lang="el-GR" altLang="el-GR" sz="12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l-GR" altLang="el-GR" sz="12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5745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7"/>
            <a:ext cx="8229600" cy="1152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cs typeface="Times New Roman" pitchFamily="18" charset="0"/>
              </a:rPr>
              <a:t>Θεματικές Ενότητες 3-6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Βιβλιογραφία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effectLst/>
                <a:cs typeface="Times New Roman" pitchFamily="18" charset="0"/>
              </a:rPr>
              <a:t>[7</a:t>
            </a:r>
            <a:r>
              <a:rPr lang="el-GR" sz="2400" dirty="0" smtClean="0">
                <a:effectLst/>
                <a:cs typeface="Times New Roman" pitchFamily="18" charset="0"/>
              </a:rPr>
              <a:t>/7</a:t>
            </a:r>
            <a:r>
              <a:rPr lang="en-US" sz="2400" dirty="0" smtClean="0">
                <a:effectLst/>
                <a:cs typeface="Times New Roman" pitchFamily="18" charset="0"/>
              </a:rPr>
              <a:t>]</a:t>
            </a:r>
            <a:endParaRPr lang="el-GR" sz="2400" dirty="0"/>
          </a:p>
        </p:txBody>
      </p:sp>
      <p:sp>
        <p:nvSpPr>
          <p:cNvPr id="2048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752975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cs typeface="Arial" charset="0"/>
              </a:rPr>
              <a:t>Sandvik</a:t>
            </a:r>
            <a:r>
              <a:rPr lang="en-US" altLang="el-GR" sz="2000" dirty="0" smtClean="0">
                <a:cs typeface="Arial" charset="0"/>
              </a:rPr>
              <a:t> L</a:t>
            </a:r>
            <a:r>
              <a:rPr lang="el-GR" altLang="el-GR" sz="2000" dirty="0" smtClean="0">
                <a:cs typeface="Arial" charset="0"/>
              </a:rPr>
              <a:t>, </a:t>
            </a:r>
            <a:r>
              <a:rPr lang="en-US" altLang="el-GR" sz="2000" dirty="0" err="1" smtClean="0">
                <a:cs typeface="Arial" charset="0"/>
              </a:rPr>
              <a:t>Erikssen</a:t>
            </a:r>
            <a:r>
              <a:rPr lang="en-US" altLang="el-GR" sz="2000" dirty="0" smtClean="0">
                <a:cs typeface="Arial" charset="0"/>
              </a:rPr>
              <a:t> J</a:t>
            </a:r>
            <a:r>
              <a:rPr lang="el-GR" altLang="el-GR" sz="2000" dirty="0" smtClean="0">
                <a:cs typeface="Arial" charset="0"/>
              </a:rPr>
              <a:t>, </a:t>
            </a:r>
            <a:r>
              <a:rPr lang="en-US" altLang="el-GR" sz="2000" dirty="0" err="1" smtClean="0">
                <a:cs typeface="Arial" charset="0"/>
              </a:rPr>
              <a:t>Ellestad</a:t>
            </a:r>
            <a:r>
              <a:rPr lang="en-US" altLang="el-GR" sz="2000" dirty="0" smtClean="0">
                <a:cs typeface="Arial" charset="0"/>
              </a:rPr>
              <a:t> M</a:t>
            </a:r>
            <a:r>
              <a:rPr lang="el-GR" altLang="el-GR" sz="2000" dirty="0" smtClean="0">
                <a:cs typeface="Arial" charset="0"/>
              </a:rPr>
              <a:t>, </a:t>
            </a:r>
            <a:r>
              <a:rPr lang="en-US" altLang="el-GR" sz="2000" dirty="0" smtClean="0">
                <a:cs typeface="Arial" charset="0"/>
              </a:rPr>
              <a:t>et al</a:t>
            </a:r>
            <a:r>
              <a:rPr lang="el-GR" altLang="el-GR" sz="2000" dirty="0" smtClean="0">
                <a:cs typeface="Arial" charset="0"/>
              </a:rPr>
              <a:t>. </a:t>
            </a:r>
            <a:r>
              <a:rPr lang="en-US" altLang="el-GR" sz="2000" dirty="0" smtClean="0">
                <a:cs typeface="Arial" charset="0"/>
              </a:rPr>
              <a:t>Heart rate increase and maximal heart rate during exercise as predictors of cardiovascular mortality: a 16-year follow-up study of 1960 healthy men. </a:t>
            </a:r>
            <a:r>
              <a:rPr lang="el-GR" altLang="el-GR" sz="2000" dirty="0" err="1" smtClean="0">
                <a:cs typeface="Arial" charset="0"/>
              </a:rPr>
              <a:t>Coron</a:t>
            </a:r>
            <a:r>
              <a:rPr lang="el-GR" altLang="el-GR" sz="2000" dirty="0" smtClean="0">
                <a:cs typeface="Arial" charset="0"/>
              </a:rPr>
              <a:t> </a:t>
            </a:r>
            <a:r>
              <a:rPr lang="el-GR" altLang="el-GR" sz="2000" dirty="0" err="1" smtClean="0">
                <a:cs typeface="Arial" charset="0"/>
              </a:rPr>
              <a:t>Artery</a:t>
            </a:r>
            <a:r>
              <a:rPr lang="el-GR" altLang="el-GR" sz="2000" dirty="0" smtClean="0">
                <a:cs typeface="Arial" charset="0"/>
              </a:rPr>
              <a:t> </a:t>
            </a:r>
            <a:r>
              <a:rPr lang="el-GR" altLang="el-GR" sz="2000" dirty="0" err="1" smtClean="0">
                <a:cs typeface="Arial" charset="0"/>
              </a:rPr>
              <a:t>Dis</a:t>
            </a:r>
            <a:r>
              <a:rPr lang="el-GR" altLang="el-GR" sz="2000" dirty="0" smtClean="0">
                <a:cs typeface="Arial" charset="0"/>
              </a:rPr>
              <a:t> 1995; 6:667-679.</a:t>
            </a:r>
            <a:endParaRPr lang="en-US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fr-FR" altLang="el-GR" sz="2000" dirty="0" smtClean="0">
                <a:cs typeface="Arial" charset="0"/>
              </a:rPr>
              <a:t>Sega R, </a:t>
            </a:r>
            <a:r>
              <a:rPr lang="fr-FR" altLang="el-GR" sz="2000" dirty="0" err="1" smtClean="0">
                <a:cs typeface="Arial" charset="0"/>
              </a:rPr>
              <a:t>Facchetti</a:t>
            </a:r>
            <a:r>
              <a:rPr lang="fr-FR" altLang="el-GR" sz="2000" dirty="0" smtClean="0">
                <a:cs typeface="Arial" charset="0"/>
              </a:rPr>
              <a:t> R, Bombelli M, et al. </a:t>
            </a:r>
            <a:r>
              <a:rPr lang="en-US" altLang="el-GR" sz="2000" dirty="0" smtClean="0">
                <a:cs typeface="Arial" charset="0"/>
              </a:rPr>
              <a:t>Prognostic value of ambulatory and home blood pressures compared with office blood pressure in the general population: follow-up results from the </a:t>
            </a:r>
            <a:r>
              <a:rPr lang="en-US" altLang="el-GR" sz="2000" dirty="0" err="1" smtClean="0">
                <a:cs typeface="Arial" charset="0"/>
              </a:rPr>
              <a:t>Pressioni</a:t>
            </a:r>
            <a:r>
              <a:rPr lang="en-US" altLang="el-GR" sz="2000" dirty="0" smtClean="0">
                <a:cs typeface="Arial" charset="0"/>
              </a:rPr>
              <a:t> </a:t>
            </a:r>
            <a:r>
              <a:rPr lang="en-US" altLang="el-GR" sz="2000" dirty="0" err="1" smtClean="0">
                <a:cs typeface="Arial" charset="0"/>
              </a:rPr>
              <a:t>Arteriose</a:t>
            </a:r>
            <a:r>
              <a:rPr lang="en-US" altLang="el-GR" sz="2000" dirty="0" smtClean="0">
                <a:cs typeface="Arial" charset="0"/>
              </a:rPr>
              <a:t> </a:t>
            </a:r>
            <a:r>
              <a:rPr lang="en-US" altLang="el-GR" sz="2000" dirty="0" err="1" smtClean="0">
                <a:cs typeface="Arial" charset="0"/>
              </a:rPr>
              <a:t>Monitorate</a:t>
            </a:r>
            <a:r>
              <a:rPr lang="en-US" altLang="el-GR" sz="2000" dirty="0" smtClean="0">
                <a:cs typeface="Arial" charset="0"/>
              </a:rPr>
              <a:t> e </a:t>
            </a:r>
            <a:r>
              <a:rPr lang="en-US" altLang="el-GR" sz="2000" dirty="0" err="1" smtClean="0">
                <a:cs typeface="Arial" charset="0"/>
              </a:rPr>
              <a:t>Loro</a:t>
            </a:r>
            <a:r>
              <a:rPr lang="en-US" altLang="el-GR" sz="2000" dirty="0" smtClean="0">
                <a:cs typeface="Arial" charset="0"/>
              </a:rPr>
              <a:t> </a:t>
            </a:r>
            <a:r>
              <a:rPr lang="en-US" altLang="el-GR" sz="2000" dirty="0" err="1" smtClean="0">
                <a:cs typeface="Arial" charset="0"/>
              </a:rPr>
              <a:t>Associazioni</a:t>
            </a:r>
            <a:r>
              <a:rPr lang="en-US" altLang="el-GR" sz="2000" dirty="0" smtClean="0">
                <a:cs typeface="Arial" charset="0"/>
              </a:rPr>
              <a:t> (PAMELA) study. </a:t>
            </a:r>
            <a:r>
              <a:rPr lang="el-GR" altLang="el-GR" sz="2000" dirty="0" err="1" smtClean="0">
                <a:cs typeface="Arial" charset="0"/>
              </a:rPr>
              <a:t>Circulation</a:t>
            </a:r>
            <a:r>
              <a:rPr lang="el-GR" altLang="el-GR" sz="2000" dirty="0" smtClean="0">
                <a:cs typeface="Arial" charset="0"/>
              </a:rPr>
              <a:t> 2005; 111:1777-1783.</a:t>
            </a:r>
            <a:endParaRPr lang="en-US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cs typeface="Arial" charset="0"/>
              </a:rPr>
              <a:t>Verdecchia</a:t>
            </a:r>
            <a:r>
              <a:rPr lang="en-US" altLang="el-GR" sz="2000" dirty="0" smtClean="0">
                <a:cs typeface="Arial" charset="0"/>
              </a:rPr>
              <a:t> P, </a:t>
            </a:r>
            <a:r>
              <a:rPr lang="en-US" altLang="el-GR" sz="2000" dirty="0" err="1" smtClean="0">
                <a:cs typeface="Arial" charset="0"/>
              </a:rPr>
              <a:t>Porcellati</a:t>
            </a:r>
            <a:r>
              <a:rPr lang="en-US" altLang="el-GR" sz="2000" dirty="0" smtClean="0">
                <a:cs typeface="Arial" charset="0"/>
              </a:rPr>
              <a:t> C, </a:t>
            </a:r>
            <a:r>
              <a:rPr lang="en-US" altLang="el-GR" sz="2000" dirty="0" err="1" smtClean="0">
                <a:cs typeface="Arial" charset="0"/>
              </a:rPr>
              <a:t>Schillaci</a:t>
            </a:r>
            <a:r>
              <a:rPr lang="en-US" altLang="el-GR" sz="2000" dirty="0" smtClean="0">
                <a:cs typeface="Arial" charset="0"/>
              </a:rPr>
              <a:t> G, et al. Ambulatory blood pressure. An independent predictor of prognosis in essential hypertension. </a:t>
            </a:r>
            <a:r>
              <a:rPr lang="el-GR" altLang="el-GR" sz="2000" dirty="0" err="1" smtClean="0">
                <a:cs typeface="Arial" charset="0"/>
              </a:rPr>
              <a:t>Hypertension</a:t>
            </a:r>
            <a:r>
              <a:rPr lang="el-GR" altLang="el-GR" sz="2000" dirty="0" smtClean="0">
                <a:cs typeface="Arial" charset="0"/>
              </a:rPr>
              <a:t> 1994; 24:793-801.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cs typeface="Arial" charset="0"/>
              </a:rPr>
              <a:t>Zaim</a:t>
            </a:r>
            <a:r>
              <a:rPr lang="en-US" altLang="el-GR" sz="2000" dirty="0" smtClean="0">
                <a:cs typeface="Arial" charset="0"/>
              </a:rPr>
              <a:t> S, </a:t>
            </a:r>
            <a:r>
              <a:rPr lang="en-US" altLang="el-GR" sz="2000" dirty="0" err="1" smtClean="0">
                <a:cs typeface="Arial" charset="0"/>
              </a:rPr>
              <a:t>Schesser</a:t>
            </a:r>
            <a:r>
              <a:rPr lang="en-US" altLang="el-GR" sz="2000" dirty="0" smtClean="0">
                <a:cs typeface="Arial" charset="0"/>
              </a:rPr>
              <a:t> J, Hirsch LS, Rockland R. Influence of the Maximum Heart Rate Attained during Exercise Testing on Subsequent Heart Rate Recovery. </a:t>
            </a:r>
            <a:r>
              <a:rPr lang="el-GR" altLang="el-GR" sz="2000" dirty="0" err="1" smtClean="0">
                <a:cs typeface="Arial" charset="0"/>
              </a:rPr>
              <a:t>Ann</a:t>
            </a:r>
            <a:r>
              <a:rPr lang="el-GR" altLang="el-GR" sz="2000" dirty="0" smtClean="0">
                <a:cs typeface="Arial" charset="0"/>
              </a:rPr>
              <a:t> </a:t>
            </a:r>
            <a:r>
              <a:rPr lang="el-GR" altLang="el-GR" sz="2000" dirty="0" err="1" smtClean="0">
                <a:cs typeface="Arial" charset="0"/>
              </a:rPr>
              <a:t>Noninvasive</a:t>
            </a:r>
            <a:r>
              <a:rPr lang="el-GR" altLang="el-GR" sz="2000" dirty="0" smtClean="0">
                <a:cs typeface="Arial" charset="0"/>
              </a:rPr>
              <a:t> </a:t>
            </a:r>
            <a:r>
              <a:rPr lang="el-GR" altLang="el-GR" sz="2000" dirty="0" err="1" smtClean="0">
                <a:cs typeface="Arial" charset="0"/>
              </a:rPr>
              <a:t>Electrocardiol</a:t>
            </a:r>
            <a:r>
              <a:rPr lang="el-GR" altLang="el-GR" sz="2000" dirty="0" smtClean="0">
                <a:cs typeface="Arial" charset="0"/>
              </a:rPr>
              <a:t> 2010; 15:43-48.</a:t>
            </a:r>
          </a:p>
          <a:p>
            <a:pPr eaLnBrk="1" hangingPunct="1">
              <a:buFont typeface="Wingdings" pitchFamily="2" charset="2"/>
              <a:buChar char="§"/>
            </a:pPr>
            <a:endParaRPr lang="el-GR" altLang="el-GR" sz="2400" dirty="0" smtClean="0">
              <a:cs typeface="Arial" charset="0"/>
            </a:endParaRPr>
          </a:p>
        </p:txBody>
      </p:sp>
      <p:sp>
        <p:nvSpPr>
          <p:cNvPr id="2048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8353CA-1636-41FE-B613-E9C71AA78CEA}" type="slidenum">
              <a:rPr lang="el-GR" altLang="el-GR" sz="12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l-GR" altLang="el-GR" sz="12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6227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4056" y="116632"/>
            <a:ext cx="8735888" cy="90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  Απόδοση Κυκλοφορικού Συστήματος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96752"/>
            <a:ext cx="8502285" cy="4664551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Clr>
                <a:srgbClr val="8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400" dirty="0" smtClean="0"/>
              <a:t>Περιγράφεται ως η δυνατότητα του κυκλοφορικού συστήματος να υποστηρίζει και να καλύπτει τις ανάγκες των ενεργών ιστών του σώματος με την παροχή επαρκών ποσοτήτων αίματος</a:t>
            </a:r>
            <a:r>
              <a:rPr lang="en-US" sz="2400" dirty="0" smtClean="0"/>
              <a:t> </a:t>
            </a:r>
            <a:r>
              <a:rPr lang="el-GR" sz="2400" dirty="0" smtClean="0"/>
              <a:t>και Ο</a:t>
            </a:r>
            <a:r>
              <a:rPr lang="el-GR" sz="2400" b="1" baseline="-25000" dirty="0" smtClean="0"/>
              <a:t>2</a:t>
            </a:r>
            <a:r>
              <a:rPr lang="el-GR" sz="2400" dirty="0" smtClean="0"/>
              <a:t>,  κατά</a:t>
            </a:r>
            <a:r>
              <a:rPr lang="en-US" sz="2400" dirty="0" smtClean="0"/>
              <a:t> </a:t>
            </a:r>
            <a:r>
              <a:rPr lang="el-GR" sz="2400" dirty="0" smtClean="0"/>
              <a:t>την εκτέλεση αερόβιου έργου μεγάλου σε ένταση και διάρκεια</a:t>
            </a:r>
            <a:r>
              <a:rPr lang="en-US" sz="2400" smtClean="0"/>
              <a:t>.</a:t>
            </a:r>
            <a:endParaRPr lang="el-GR" sz="2400" dirty="0" smtClean="0"/>
          </a:p>
          <a:p>
            <a:pPr marL="0" indent="0">
              <a:buClr>
                <a:srgbClr val="800000"/>
              </a:buClr>
              <a:buSzPct val="150000"/>
              <a:buNone/>
              <a:defRPr/>
            </a:pPr>
            <a:r>
              <a:rPr lang="el-GR" sz="2400" b="1" u="sng" dirty="0" smtClean="0">
                <a:solidFill>
                  <a:srgbClr val="800000"/>
                </a:solidFill>
              </a:rPr>
              <a:t>Αιμοδυναμικές Παράμετροι</a:t>
            </a:r>
            <a:r>
              <a:rPr lang="en-US" sz="2400" b="1" u="sng" dirty="0" smtClean="0">
                <a:solidFill>
                  <a:srgbClr val="800000"/>
                </a:solidFill>
              </a:rPr>
              <a:t> </a:t>
            </a:r>
            <a:r>
              <a:rPr lang="el-GR" sz="2400" b="1" u="sng" dirty="0" smtClean="0">
                <a:solidFill>
                  <a:srgbClr val="800000"/>
                </a:solidFill>
              </a:rPr>
              <a:t>:</a:t>
            </a:r>
            <a:endParaRPr lang="en-US" sz="2400" b="1" u="sng" dirty="0" smtClean="0">
              <a:solidFill>
                <a:srgbClr val="800000"/>
              </a:solidFill>
            </a:endParaRPr>
          </a:p>
          <a:p>
            <a:pPr marL="520700">
              <a:buClr>
                <a:srgbClr val="8000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Κατά συστολή όγκος αίματος ή όγκος παλμού (ΟΠ</a:t>
            </a:r>
            <a:r>
              <a:rPr lang="en-US" sz="2400" dirty="0" smtClean="0"/>
              <a:t>), </a:t>
            </a:r>
            <a:r>
              <a:rPr lang="el-GR" sz="2400" dirty="0" smtClean="0"/>
              <a:t>σε </a:t>
            </a:r>
            <a:r>
              <a:rPr lang="en-US" sz="2400" dirty="0" smtClean="0"/>
              <a:t>mlO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l-GR" sz="2400" dirty="0" smtClean="0"/>
              <a:t>ανά παλμό</a:t>
            </a:r>
          </a:p>
          <a:p>
            <a:pPr marL="520700">
              <a:buClr>
                <a:srgbClr val="8000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Κατά λεπτό όγκος αίματος ή καρδιακή παροχή (ΚΠ</a:t>
            </a:r>
            <a:r>
              <a:rPr lang="en-US" sz="2400" dirty="0" smtClean="0"/>
              <a:t>),</a:t>
            </a:r>
            <a:r>
              <a:rPr lang="el-GR" sz="2400" dirty="0" smtClean="0"/>
              <a:t> σε </a:t>
            </a:r>
            <a:r>
              <a:rPr lang="en-US" sz="2400" dirty="0" smtClean="0"/>
              <a:t>ltO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l-GR" sz="2400" dirty="0" smtClean="0"/>
              <a:t>ανά λεπτό</a:t>
            </a:r>
            <a:endParaRPr lang="en-US" sz="2400" dirty="0" smtClean="0"/>
          </a:p>
          <a:p>
            <a:pPr marL="520700">
              <a:buClr>
                <a:srgbClr val="8000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Πρόσληψη οξυγόνου (</a:t>
            </a:r>
            <a:r>
              <a:rPr lang="en-US" sz="2400" dirty="0" smtClean="0"/>
              <a:t>VO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),</a:t>
            </a:r>
            <a:r>
              <a:rPr lang="el-GR" sz="2400" dirty="0" smtClean="0"/>
              <a:t> σε </a:t>
            </a:r>
            <a:r>
              <a:rPr lang="en-US" sz="2400" dirty="0" smtClean="0"/>
              <a:t>mlO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/</a:t>
            </a:r>
            <a:r>
              <a:rPr lang="en-US" sz="2400" dirty="0" err="1" smtClean="0"/>
              <a:t>kg.min</a:t>
            </a:r>
            <a:endParaRPr lang="el-GR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400" dirty="0" smtClean="0"/>
              <a:t>                                                                                                                                                   </a:t>
            </a:r>
            <a:endParaRPr lang="el-GR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04800" y="1052527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2200" y="5861303"/>
            <a:ext cx="2063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[</a:t>
            </a:r>
            <a:r>
              <a:rPr lang="en-GB" sz="2000" dirty="0">
                <a:solidFill>
                  <a:srgbClr val="800000"/>
                </a:solidFill>
                <a:latin typeface="Arial Narrow" pitchFamily="34" charset="0"/>
              </a:rPr>
              <a:t>Astrand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et al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, 2003</a:t>
            </a:r>
            <a:r>
              <a:rPr lang="el-GR" sz="2000" dirty="0" smtClean="0">
                <a:solidFill>
                  <a:srgbClr val="800000"/>
                </a:solidFill>
                <a:latin typeface="Arial Narrow" pitchFamily="34" charset="0"/>
              </a:rPr>
              <a:t>]</a:t>
            </a:r>
            <a:endParaRPr lang="el-GR" sz="2000" dirty="0">
              <a:solidFill>
                <a:srgbClr val="800000"/>
              </a:solidFill>
              <a:latin typeface="Arial Narrow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935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16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2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Γεώργιος </a:t>
            </a:r>
            <a:r>
              <a:rPr lang="el-GR" sz="2000" dirty="0"/>
              <a:t>Παπαθανασίου. «Φυσικοθεραπεία Καρδιοαγγειακών Παθήσεων. </a:t>
            </a:r>
            <a:r>
              <a:rPr lang="el-GR" sz="2000" dirty="0" smtClean="0"/>
              <a:t>Ενότητα 5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Προσαρμογή της Καρδιοαγγειακής Λειτουργίας στην Άσκηση: Απόδοση του Κυκλοφορικού </a:t>
            </a:r>
            <a:r>
              <a:rPr lang="el-GR" sz="2000" dirty="0" smtClean="0"/>
              <a:t>Συστήματος (α’ μέρος)». </a:t>
            </a:r>
            <a:r>
              <a:rPr lang="el-GR" sz="2000" dirty="0"/>
              <a:t>Έκδοση: 1.0. Αθήνα 2014. Διαθέσιμο από τη δικτυακή διεύθυνση: </a:t>
            </a:r>
            <a:r>
              <a:rPr lang="el-GR" sz="2000" dirty="0" smtClean="0"/>
              <a:t>ocp.teiath.gr.</a:t>
            </a:r>
            <a:r>
              <a:rPr lang="en-US" sz="2000" dirty="0"/>
              <a:t> </a:t>
            </a:r>
            <a:r>
              <a:rPr lang="el-GR" sz="2000" dirty="0" smtClean="0"/>
              <a:t>Copyright </a:t>
            </a:r>
            <a:r>
              <a:rPr lang="el-GR" sz="2000" dirty="0"/>
              <a:t>Τεχνολογικό Εκπαιδευτικό Ίδρυμα Αθήνας, Γεώργιος Παπαθανασίου 2014.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570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14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7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6880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dirty="0" smtClean="0"/>
              <a:t>Κατά Συστολή Όγκος Αίματος </a:t>
            </a:r>
            <a:br>
              <a:rPr lang="el-GR" dirty="0" smtClean="0"/>
            </a:br>
            <a:r>
              <a:rPr lang="el-GR" sz="3600" dirty="0" smtClean="0"/>
              <a:t>Όγκος Παλμού (ΟΠ)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 marL="447675" indent="-447675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en-US" sz="2800" dirty="0" smtClean="0"/>
          </a:p>
          <a:p>
            <a:pPr marL="447675" indent="-447675">
              <a:lnSpc>
                <a:spcPct val="150000"/>
              </a:lnSpc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el-GR" sz="2800" dirty="0" smtClean="0"/>
              <a:t>Ο </a:t>
            </a:r>
            <a:r>
              <a:rPr lang="el-GR" sz="2800" dirty="0"/>
              <a:t>κατά συστολή όγκος αίματος ή όγκος παλμού</a:t>
            </a:r>
            <a:r>
              <a:rPr lang="el-GR" sz="2800" b="1" dirty="0"/>
              <a:t> </a:t>
            </a:r>
            <a:r>
              <a:rPr lang="el-GR" sz="2800" dirty="0"/>
              <a:t>(ΟΠ), είναι ο όγκος του αίματος που προωθείται στην αορτή σε κάθε συστολή της αριστερής </a:t>
            </a:r>
            <a:r>
              <a:rPr lang="el-GR" sz="2800" dirty="0" smtClean="0"/>
              <a:t>κοιλίας. Ο </a:t>
            </a:r>
            <a:r>
              <a:rPr lang="el-GR" sz="2800" dirty="0"/>
              <a:t>όγκος παλμού μετράται </a:t>
            </a:r>
            <a:r>
              <a:rPr lang="el-GR" sz="2800" dirty="0" smtClean="0"/>
              <a:t>σε</a:t>
            </a:r>
            <a:r>
              <a:rPr lang="en-US" sz="2800" dirty="0" smtClean="0"/>
              <a:t> ml</a:t>
            </a:r>
            <a:r>
              <a:rPr lang="el-GR" sz="2800" dirty="0" smtClean="0"/>
              <a:t> αίματος/παλμό.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338667" y="1556792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34777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Όγκος Παλμού </a:t>
            </a:r>
            <a:r>
              <a:rPr lang="el-GR" sz="2800" dirty="0" smtClean="0">
                <a:effectLst/>
              </a:rPr>
              <a:t>[</a:t>
            </a:r>
            <a:r>
              <a:rPr lang="en-US" sz="2800" dirty="0" smtClean="0">
                <a:effectLst/>
              </a:rPr>
              <a:t>1/3</a:t>
            </a:r>
            <a:r>
              <a:rPr lang="el-GR" sz="2800" dirty="0" smtClean="0">
                <a:effectLst/>
              </a:rPr>
              <a:t>]</a:t>
            </a:r>
            <a:endParaRPr lang="en-GB" sz="2800" dirty="0" smtClean="0"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104456"/>
          </a:xfrm>
        </p:spPr>
        <p:txBody>
          <a:bodyPr>
            <a:noAutofit/>
          </a:bodyPr>
          <a:lstStyle/>
          <a:p>
            <a:pPr>
              <a:buClr>
                <a:srgbClr val="8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2400" dirty="0"/>
              <a:t>Κατά την ηρεμία και σε όρθια θέση, ο ΟΠ σε νεαρούς άντρες με μέση φυσική κατάσταση είναι περίπου 50-60 </a:t>
            </a:r>
            <a:r>
              <a:rPr lang="en-US" sz="2400" dirty="0"/>
              <a:t>ml</a:t>
            </a:r>
            <a:r>
              <a:rPr lang="el-GR" sz="2400" dirty="0"/>
              <a:t>/παλμό. Στην ύπτια θέση είναι μεγαλύτερος και κυμαίνεται μεταξύ 70-80 </a:t>
            </a:r>
            <a:r>
              <a:rPr lang="en-US" sz="2400" dirty="0"/>
              <a:t>ml</a:t>
            </a:r>
            <a:r>
              <a:rPr lang="el-GR" sz="2400" dirty="0"/>
              <a:t>/παλμό. Οι γυναίκες έχουν μικρότερο ΟΠ, κυρίως λόγω της μικρότερης σωματικής τους διάπλασης</a:t>
            </a:r>
            <a:r>
              <a:rPr lang="el-GR" sz="2400" dirty="0" smtClean="0"/>
              <a:t>.</a:t>
            </a:r>
          </a:p>
          <a:p>
            <a:pPr>
              <a:buClr>
                <a:srgbClr val="800000"/>
              </a:buClr>
              <a:buSzPct val="110000"/>
              <a:buFont typeface="Wingdings" panose="05000000000000000000" pitchFamily="2" charset="2"/>
              <a:buChar char="§"/>
            </a:pPr>
            <a:endParaRPr lang="el-GR" sz="1200" dirty="0" smtClean="0"/>
          </a:p>
          <a:p>
            <a:pPr>
              <a:buClr>
                <a:srgbClr val="8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2400" dirty="0"/>
              <a:t>Κατά τη διάρκεια της άσκησης ο ΟΠ αυξάνεται και η μέγιστη τιμή του μπορεί να φθάσει έως τα 100-110 </a:t>
            </a:r>
            <a:r>
              <a:rPr lang="en-US" sz="2400" dirty="0"/>
              <a:t>ml</a:t>
            </a:r>
            <a:r>
              <a:rPr lang="el-GR" sz="2400" dirty="0"/>
              <a:t>/παλμό, σε νεαρούς άντρες με μέση φυσική </a:t>
            </a:r>
            <a:r>
              <a:rPr lang="el-GR" sz="2400" dirty="0" smtClean="0"/>
              <a:t>κατάσταση</a:t>
            </a:r>
            <a:r>
              <a:rPr lang="el-GR" sz="2400" dirty="0"/>
              <a:t>.</a:t>
            </a:r>
            <a:br>
              <a:rPr lang="el-GR" sz="2400" dirty="0"/>
            </a:b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/>
            </a:r>
            <a:br>
              <a:rPr lang="el-GR" sz="2400" dirty="0"/>
            </a:br>
            <a:endParaRPr lang="en-US" sz="2400" dirty="0" smtClean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330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/>
              <a:t>Όγκος Παλμού </a:t>
            </a:r>
            <a:r>
              <a:rPr lang="el-GR" sz="2800" dirty="0" smtClean="0">
                <a:effectLst/>
              </a:rPr>
              <a:t>[2</a:t>
            </a:r>
            <a:r>
              <a:rPr lang="en-US" sz="2800" dirty="0" smtClean="0">
                <a:effectLst/>
              </a:rPr>
              <a:t>/3</a:t>
            </a:r>
            <a:r>
              <a:rPr lang="el-GR" sz="2800" dirty="0" smtClean="0">
                <a:effectLst/>
              </a:rPr>
              <a:t>]</a:t>
            </a:r>
            <a:endParaRPr lang="el-GR" sz="3200" dirty="0"/>
          </a:p>
        </p:txBody>
      </p:sp>
      <p:sp>
        <p:nvSpPr>
          <p:cNvPr id="121859" name="Υπότιτλο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l-GR" sz="2400" dirty="0" smtClean="0">
              <a:latin typeface="Calibri" pitchFamily="34" charset="0"/>
            </a:endParaRPr>
          </a:p>
          <a:p>
            <a:pPr algn="l">
              <a:buClr>
                <a:srgbClr val="8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2400" dirty="0" smtClean="0">
                <a:latin typeface="Calibri" pitchFamily="34" charset="0"/>
              </a:rPr>
              <a:t>Στους καρδιοαγγειακούς ασθενείς, ο μέγιστος όγκος παλμού (ΟΠ</a:t>
            </a:r>
            <a:r>
              <a:rPr lang="en-US" sz="2000" dirty="0" smtClean="0">
                <a:latin typeface="Calibri" pitchFamily="34" charset="0"/>
              </a:rPr>
              <a:t>max</a:t>
            </a:r>
            <a:r>
              <a:rPr lang="el-GR" sz="2400" dirty="0" smtClean="0">
                <a:latin typeface="Calibri" pitchFamily="34" charset="0"/>
              </a:rPr>
              <a:t>) είναι σημαντικά μικρότερος και μπορεί να υπολείπεται έως και 50% από την αντίστοιχη τιμή των υγιών αγύμναστων ατόμων.</a:t>
            </a:r>
          </a:p>
          <a:p>
            <a:pPr algn="l">
              <a:buClr>
                <a:srgbClr val="800000"/>
              </a:buClr>
              <a:buSzPct val="110000"/>
              <a:buFont typeface="Wingdings" panose="05000000000000000000" pitchFamily="2" charset="2"/>
              <a:buChar char="§"/>
            </a:pPr>
            <a:endParaRPr lang="el-GR" sz="1400" dirty="0" smtClean="0">
              <a:latin typeface="Calibri" pitchFamily="34" charset="0"/>
            </a:endParaRPr>
          </a:p>
          <a:p>
            <a:pPr>
              <a:buClr>
                <a:srgbClr val="8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2400" dirty="0">
                <a:latin typeface="Calibri" pitchFamily="34" charset="0"/>
              </a:rPr>
              <a:t>Αντίθετα, άτομα που ασκούνται αερόβια για μεγάλο 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</a:rPr>
              <a:t>χρονικό  διάστημα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</a:rPr>
              <a:t>έχουν όγκο παλμού ηρεμίας (100 - 110 </a:t>
            </a:r>
            <a:r>
              <a:rPr lang="en-US" sz="2400" dirty="0">
                <a:latin typeface="Calibri" pitchFamily="34" charset="0"/>
              </a:rPr>
              <a:t>ml</a:t>
            </a:r>
            <a:r>
              <a:rPr lang="el-GR" sz="2400" dirty="0">
                <a:latin typeface="Calibri" pitchFamily="34" charset="0"/>
              </a:rPr>
              <a:t>/παλμό), ο οποίος κατά την έντονη άσκηση μπορεί να φτάσει και τα 180 </a:t>
            </a:r>
            <a:r>
              <a:rPr lang="en-US" sz="2400" dirty="0">
                <a:latin typeface="Calibri" pitchFamily="34" charset="0"/>
              </a:rPr>
              <a:t>ml</a:t>
            </a:r>
            <a:r>
              <a:rPr lang="el-GR" sz="2400" dirty="0">
                <a:latin typeface="Calibri" pitchFamily="34" charset="0"/>
              </a:rPr>
              <a:t>/παλμό!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smtClean="0">
                <a:latin typeface="Calibri" pitchFamily="34" charset="0"/>
              </a:rPr>
              <a:t/>
            </a:r>
            <a:br>
              <a:rPr lang="el-GR" sz="2400" dirty="0" smtClean="0">
                <a:latin typeface="Calibri" pitchFamily="34" charset="0"/>
              </a:rPr>
            </a:br>
            <a:r>
              <a:rPr lang="el-GR" sz="1400" dirty="0" smtClean="0">
                <a:latin typeface="Calibri" pitchFamily="34" charset="0"/>
              </a:rPr>
              <a:t/>
            </a:r>
            <a:br>
              <a:rPr lang="el-GR" sz="1400" dirty="0" smtClean="0">
                <a:latin typeface="Calibri" pitchFamily="34" charset="0"/>
              </a:rPr>
            </a:br>
            <a:endParaRPr lang="el-GR" sz="2400" dirty="0" smtClean="0">
              <a:latin typeface="Calibri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3590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88032"/>
            <a:ext cx="8229600" cy="908720"/>
          </a:xfrm>
        </p:spPr>
        <p:txBody>
          <a:bodyPr/>
          <a:lstStyle/>
          <a:p>
            <a:r>
              <a:rPr lang="el-GR" dirty="0"/>
              <a:t>Όγκος Παλμού </a:t>
            </a:r>
            <a:r>
              <a:rPr lang="el-GR" sz="2800" dirty="0" smtClean="0">
                <a:effectLst/>
              </a:rPr>
              <a:t>[</a:t>
            </a:r>
            <a:r>
              <a:rPr lang="en-US" sz="2800" dirty="0" smtClean="0">
                <a:effectLst/>
              </a:rPr>
              <a:t>3/3</a:t>
            </a:r>
            <a:r>
              <a:rPr lang="el-GR" sz="2800" dirty="0" smtClean="0">
                <a:effectLst/>
              </a:rPr>
              <a:t>]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2348880"/>
            <a:ext cx="8229600" cy="2376264"/>
          </a:xfrm>
        </p:spPr>
        <p:txBody>
          <a:bodyPr/>
          <a:lstStyle/>
          <a:p>
            <a:pPr marL="269875" lvl="0" indent="-269875">
              <a:spcBef>
                <a:spcPts val="1200"/>
              </a:spcBef>
              <a:buClr>
                <a:srgbClr val="8000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l-GR" sz="2400" b="1" dirty="0" smtClean="0">
                <a:solidFill>
                  <a:prstClr val="black"/>
                </a:solidFill>
              </a:rPr>
              <a:t>Ειδικότερα</a:t>
            </a:r>
            <a:r>
              <a:rPr lang="en-US" sz="2400" b="1" dirty="0">
                <a:solidFill>
                  <a:prstClr val="black"/>
                </a:solidFill>
              </a:rPr>
              <a:t>,</a:t>
            </a:r>
            <a:r>
              <a:rPr lang="el-GR" sz="2400" b="1" dirty="0">
                <a:solidFill>
                  <a:prstClr val="black"/>
                </a:solidFill>
              </a:rPr>
              <a:t> ο όγκος παλμού εξαρτάται από</a:t>
            </a:r>
            <a:r>
              <a:rPr lang="el-GR" sz="2800" dirty="0" smtClean="0">
                <a:solidFill>
                  <a:prstClr val="black"/>
                </a:solidFill>
              </a:rPr>
              <a:t>: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1200"/>
              </a:spcBef>
              <a:buClr>
                <a:srgbClr val="800000"/>
              </a:buClr>
              <a:buSzPct val="100000"/>
              <a:buNone/>
              <a:defRPr/>
            </a:pPr>
            <a:endParaRPr lang="el-GR" sz="800" dirty="0">
              <a:solidFill>
                <a:prstClr val="black"/>
              </a:solidFill>
            </a:endParaRPr>
          </a:p>
          <a:p>
            <a:pPr marL="719138" lvl="0" indent="-360363">
              <a:spcBef>
                <a:spcPts val="0"/>
              </a:spcBef>
              <a:buClr>
                <a:srgbClr val="800000"/>
              </a:buClr>
              <a:buSzPct val="90000"/>
              <a:buFont typeface="+mj-lt"/>
              <a:buAutoNum type="arabicPeriod"/>
              <a:defRPr/>
            </a:pPr>
            <a:r>
              <a:rPr lang="el-GR" sz="2800" dirty="0">
                <a:solidFill>
                  <a:prstClr val="black"/>
                </a:solidFill>
              </a:rPr>
              <a:t>Το προφορτίο,</a:t>
            </a:r>
          </a:p>
          <a:p>
            <a:pPr marL="719138" lvl="0" indent="-360363">
              <a:spcBef>
                <a:spcPts val="0"/>
              </a:spcBef>
              <a:buClr>
                <a:srgbClr val="800000"/>
              </a:buClr>
              <a:buSzPct val="90000"/>
              <a:buFont typeface="+mj-lt"/>
              <a:buAutoNum type="arabicPeriod"/>
              <a:defRPr/>
            </a:pPr>
            <a:r>
              <a:rPr lang="el-GR" sz="2800" dirty="0">
                <a:solidFill>
                  <a:prstClr val="black"/>
                </a:solidFill>
              </a:rPr>
              <a:t>Το μεταφορτίο,</a:t>
            </a:r>
          </a:p>
          <a:p>
            <a:pPr marL="719138" lvl="0" indent="-360363">
              <a:spcBef>
                <a:spcPts val="0"/>
              </a:spcBef>
              <a:buClr>
                <a:srgbClr val="800000"/>
              </a:buClr>
              <a:buSzPct val="90000"/>
              <a:buFont typeface="+mj-lt"/>
              <a:buAutoNum type="arabicPeriod"/>
              <a:defRPr/>
            </a:pPr>
            <a:r>
              <a:rPr lang="el-GR" sz="2800" dirty="0">
                <a:solidFill>
                  <a:prstClr val="black"/>
                </a:solidFill>
              </a:rPr>
              <a:t>Τη συσταλτικότητα του μυοκαρδίου.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338667" y="1268760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908720"/>
          </a:xfrm>
        </p:spPr>
        <p:txBody>
          <a:bodyPr>
            <a:normAutofit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Προφορτίο και Όγκος 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Παλμού </a:t>
            </a:r>
            <a:r>
              <a:rPr lang="el-GR" sz="2800" dirty="0" smtClean="0">
                <a:effectLst/>
              </a:rPr>
              <a:t>[</a:t>
            </a:r>
            <a:r>
              <a:rPr lang="en-US" sz="2800" dirty="0" smtClean="0">
                <a:effectLst/>
              </a:rPr>
              <a:t>1/2</a:t>
            </a:r>
            <a:r>
              <a:rPr lang="el-GR" sz="2800" dirty="0" smtClean="0">
                <a:effectLst/>
              </a:rPr>
              <a:t>]</a:t>
            </a:r>
            <a:endParaRPr lang="el-GR" sz="32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11503" y="1316867"/>
            <a:ext cx="8229600" cy="2376264"/>
          </a:xfrm>
        </p:spPr>
        <p:txBody>
          <a:bodyPr>
            <a:noAutofit/>
          </a:bodyPr>
          <a:lstStyle/>
          <a:p>
            <a:pPr marL="441325" indent="-441325">
              <a:buFont typeface="Wingdings" panose="05000000000000000000" pitchFamily="2" charset="2"/>
              <a:buChar char="Ø"/>
              <a:defRPr/>
            </a:pPr>
            <a:r>
              <a:rPr lang="el-GR" sz="2400" b="1" dirty="0" smtClean="0"/>
              <a:t>Ως </a:t>
            </a:r>
            <a:r>
              <a:rPr lang="el-GR" sz="2400" b="1" dirty="0"/>
              <a:t>προφορτίο </a:t>
            </a:r>
            <a:r>
              <a:rPr lang="el-GR" sz="2400" dirty="0"/>
              <a:t>ορίζεται ο βαθμός πληρότητας της αριστερής κοιλίας με αίμα, πριν από τη συστολή της. Εκφράζεται ποσοτικά με τον τελοδιαστολικό όγκο της αριστερής κοιλίας, ο οποίος με τη σειρά του είναι ευθέως ανάλογος της φλεβικής επιστροφής</a:t>
            </a:r>
            <a:r>
              <a:rPr lang="en-US" sz="2400" dirty="0"/>
              <a:t> </a:t>
            </a:r>
            <a:r>
              <a:rPr lang="el-GR" sz="2400" dirty="0"/>
              <a:t>και της διατασιμότητας του αριστερού κοιλιακού μυοκαρδίου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1503" y="3783096"/>
            <a:ext cx="2504313" cy="1891845"/>
            <a:chOff x="411503" y="3601580"/>
            <a:chExt cx="2504313" cy="1891845"/>
          </a:xfrm>
        </p:grpSpPr>
        <p:cxnSp>
          <p:nvCxnSpPr>
            <p:cNvPr id="9" name="Ευθύγραμμο βέλος σύνδεσης 8" descr="εικόνα βέλους με φορά προς τα πάνω"/>
            <p:cNvCxnSpPr/>
            <p:nvPr/>
          </p:nvCxnSpPr>
          <p:spPr>
            <a:xfrm flipV="1">
              <a:off x="411503" y="3693131"/>
              <a:ext cx="0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539552" y="3601580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Φλεβική επιστροφή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4" name="Ευθύγραμμο βέλος σύνδεσης 13" descr="εικόνα βέλους με φορά προς τα πάνω"/>
            <p:cNvCxnSpPr/>
            <p:nvPr/>
          </p:nvCxnSpPr>
          <p:spPr>
            <a:xfrm flipV="1">
              <a:off x="411503" y="4729019"/>
              <a:ext cx="0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539552" y="4662428"/>
              <a:ext cx="21602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Διατασιμότητα αρ.κοιλίας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Δεξιά αγκύλη 10" descr="εικόνα αγκύλης με δεξιά φορά"/>
            <p:cNvSpPr/>
            <p:nvPr/>
          </p:nvSpPr>
          <p:spPr>
            <a:xfrm>
              <a:off x="2411760" y="3693131"/>
              <a:ext cx="504056" cy="1608077"/>
            </a:xfrm>
            <a:prstGeom prst="rightBracket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95836" y="4241768"/>
            <a:ext cx="1656184" cy="830997"/>
            <a:chOff x="3095836" y="4125179"/>
            <a:chExt cx="1656184" cy="830997"/>
          </a:xfrm>
        </p:grpSpPr>
        <p:cxnSp>
          <p:nvCxnSpPr>
            <p:cNvPr id="17" name="Ευθύγραμμο βέλος σύνδεσης 16" descr="εικόνα βέλους με φορά προς τα πάνω"/>
            <p:cNvCxnSpPr>
              <a:stCxn id="10" idx="1"/>
            </p:cNvCxnSpPr>
            <p:nvPr/>
          </p:nvCxnSpPr>
          <p:spPr>
            <a:xfrm flipV="1">
              <a:off x="3095836" y="4240559"/>
              <a:ext cx="0" cy="3001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95836" y="4125179"/>
              <a:ext cx="1656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Πληρότητα αρ. κοιλίας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4" name="Δεξιό βέλος 33" descr="εικόνα βέλους με δεξιά φορά"/>
          <p:cNvSpPr/>
          <p:nvPr/>
        </p:nvSpPr>
        <p:spPr>
          <a:xfrm>
            <a:off x="4752020" y="4634407"/>
            <a:ext cx="396044" cy="45719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286774" y="4426434"/>
            <a:ext cx="1584176" cy="461665"/>
            <a:chOff x="5286774" y="4136925"/>
            <a:chExt cx="1584176" cy="461665"/>
          </a:xfrm>
        </p:grpSpPr>
        <p:cxnSp>
          <p:nvCxnSpPr>
            <p:cNvPr id="21" name="Ευθύγραμμο βέλος σύνδεσης 20" descr="εικόνα βέλους με φορά προς τα πάνω"/>
            <p:cNvCxnSpPr/>
            <p:nvPr/>
          </p:nvCxnSpPr>
          <p:spPr>
            <a:xfrm flipV="1">
              <a:off x="5286774" y="4210074"/>
              <a:ext cx="0" cy="2870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 descr="εικόνα βέλους με φορά προς τα πάνω"/>
            <p:cNvSpPr txBox="1"/>
            <p:nvPr/>
          </p:nvSpPr>
          <p:spPr>
            <a:xfrm>
              <a:off x="5286774" y="4136925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Προφορτίο</a:t>
              </a:r>
            </a:p>
          </p:txBody>
        </p:sp>
      </p:grpSp>
      <p:sp>
        <p:nvSpPr>
          <p:cNvPr id="36" name="Δεξιό βέλος 35" descr="εικόνα βέλους με δεξιά φορά"/>
          <p:cNvSpPr/>
          <p:nvPr/>
        </p:nvSpPr>
        <p:spPr>
          <a:xfrm>
            <a:off x="6870950" y="4634407"/>
            <a:ext cx="396044" cy="45719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561287" y="4241768"/>
            <a:ext cx="1296144" cy="830997"/>
            <a:chOff x="7561287" y="4081670"/>
            <a:chExt cx="1296144" cy="830997"/>
          </a:xfrm>
        </p:grpSpPr>
        <p:cxnSp>
          <p:nvCxnSpPr>
            <p:cNvPr id="22" name="Ευθύγραμμο βέλος σύνδεσης 21" descr="εικόνα βέλους με φορά προς τα πάνω"/>
            <p:cNvCxnSpPr>
              <a:stCxn id="15" idx="1"/>
            </p:cNvCxnSpPr>
            <p:nvPr/>
          </p:nvCxnSpPr>
          <p:spPr>
            <a:xfrm flipV="1">
              <a:off x="7561287" y="4210075"/>
              <a:ext cx="6183" cy="2870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561287" y="4081670"/>
              <a:ext cx="12961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 Όγκος παλμού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908720"/>
          </a:xfrm>
        </p:spPr>
        <p:txBody>
          <a:bodyPr>
            <a:normAutofit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Προφορτίο και Όγκος 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Παλμού </a:t>
            </a:r>
            <a:r>
              <a:rPr lang="el-GR" sz="2800" dirty="0" smtClean="0">
                <a:effectLst/>
              </a:rPr>
              <a:t>[2</a:t>
            </a:r>
            <a:r>
              <a:rPr lang="en-US" sz="2800" dirty="0" smtClean="0">
                <a:effectLst/>
              </a:rPr>
              <a:t>/2</a:t>
            </a:r>
            <a:r>
              <a:rPr lang="el-GR" sz="2800" dirty="0" smtClean="0">
                <a:effectLst/>
              </a:rPr>
              <a:t>]</a:t>
            </a:r>
            <a:endParaRPr lang="el-GR" sz="32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91067" y="1230156"/>
            <a:ext cx="8229600" cy="2486876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  <a:defRPr/>
            </a:pPr>
            <a:endParaRPr lang="en-GB" sz="2400" dirty="0"/>
          </a:p>
          <a:p>
            <a:pPr marL="441325" indent="-441325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l-GR" sz="2400" b="1" dirty="0">
                <a:solidFill>
                  <a:srgbClr val="800000"/>
                </a:solidFill>
              </a:rPr>
              <a:t>Αρχή</a:t>
            </a:r>
            <a:r>
              <a:rPr lang="en-US" sz="2400" b="1" dirty="0">
                <a:solidFill>
                  <a:srgbClr val="800000"/>
                </a:solidFill>
              </a:rPr>
              <a:t> Frank</a:t>
            </a:r>
            <a:r>
              <a:rPr lang="el-GR" sz="2400" b="1" dirty="0">
                <a:solidFill>
                  <a:srgbClr val="800000"/>
                </a:solidFill>
              </a:rPr>
              <a:t> </a:t>
            </a:r>
            <a:r>
              <a:rPr lang="el-GR" sz="2400" b="1" dirty="0" smtClean="0">
                <a:solidFill>
                  <a:srgbClr val="800000"/>
                </a:solidFill>
              </a:rPr>
              <a:t>– </a:t>
            </a:r>
            <a:r>
              <a:rPr lang="en-US" sz="2400" b="1" dirty="0" smtClean="0">
                <a:solidFill>
                  <a:srgbClr val="800000"/>
                </a:solidFill>
              </a:rPr>
              <a:t>Starling</a:t>
            </a:r>
            <a:r>
              <a:rPr lang="el-GR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smtClean="0">
                <a:solidFill>
                  <a:srgbClr val="80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 </a:t>
            </a:r>
            <a:r>
              <a:rPr lang="el-GR" sz="2400" dirty="0"/>
              <a:t>«Όσο μεγαλύτερη είναι η πλήρωση της αριστερής κοιλίας με αίμα κατά τη διαστολή της,</a:t>
            </a:r>
            <a:r>
              <a:rPr lang="en-US" sz="2400" dirty="0"/>
              <a:t> </a:t>
            </a:r>
            <a:r>
              <a:rPr lang="el-GR" sz="2400" dirty="0"/>
              <a:t>τόσο μεγαλύτερος θα είναι</a:t>
            </a:r>
            <a:r>
              <a:rPr lang="en-US" sz="2400" dirty="0"/>
              <a:t> </a:t>
            </a:r>
            <a:r>
              <a:rPr lang="el-GR" sz="2400" dirty="0"/>
              <a:t>και</a:t>
            </a:r>
            <a:r>
              <a:rPr lang="en-US" sz="2400" dirty="0"/>
              <a:t> </a:t>
            </a:r>
            <a:r>
              <a:rPr lang="el-GR" sz="2400" dirty="0"/>
              <a:t>ο όγκος </a:t>
            </a:r>
            <a:r>
              <a:rPr lang="el-GR" sz="2400" dirty="0" smtClean="0"/>
              <a:t>του αίματος</a:t>
            </a:r>
            <a:r>
              <a:rPr lang="en-US" sz="2400" dirty="0" smtClean="0"/>
              <a:t> </a:t>
            </a:r>
            <a:r>
              <a:rPr lang="el-GR" sz="2400" dirty="0"/>
              <a:t>που</a:t>
            </a:r>
            <a:r>
              <a:rPr lang="en-US" sz="2400" dirty="0"/>
              <a:t> </a:t>
            </a:r>
            <a:r>
              <a:rPr lang="el-GR" sz="2400" dirty="0"/>
              <a:t>θα προωθηθεί</a:t>
            </a:r>
            <a:r>
              <a:rPr lang="en-US" sz="2400" dirty="0"/>
              <a:t> </a:t>
            </a:r>
            <a:r>
              <a:rPr lang="el-GR" sz="2400" dirty="0"/>
              <a:t>στην αορτή κατά τη συστολή που ακολουθεί»</a:t>
            </a:r>
            <a:r>
              <a:rPr lang="en-US" sz="2400" dirty="0"/>
              <a:t>.</a:t>
            </a:r>
            <a:r>
              <a:rPr lang="el-GR" sz="2400" dirty="0"/>
              <a:t> 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6163" y="4182321"/>
            <a:ext cx="1656184" cy="830997"/>
            <a:chOff x="336163" y="4026519"/>
            <a:chExt cx="1656184" cy="830997"/>
          </a:xfrm>
        </p:grpSpPr>
        <p:cxnSp>
          <p:nvCxnSpPr>
            <p:cNvPr id="9" name="Ευθύγραμμο βέλος σύνδεσης 8" descr="εικόνα βέλους με φορά προς τα πάνω"/>
            <p:cNvCxnSpPr/>
            <p:nvPr/>
          </p:nvCxnSpPr>
          <p:spPr>
            <a:xfrm flipV="1">
              <a:off x="336163" y="4097196"/>
              <a:ext cx="0" cy="5294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36163" y="4026519"/>
              <a:ext cx="1656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Πληρότητα αρ. κοιλίας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Δεξιό βέλος 10" descr="εικόνα βέλους με δεξιά φορά"/>
          <p:cNvSpPr/>
          <p:nvPr/>
        </p:nvSpPr>
        <p:spPr>
          <a:xfrm>
            <a:off x="1992347" y="4574960"/>
            <a:ext cx="396044" cy="45719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05977" y="3997655"/>
            <a:ext cx="1769502" cy="1200329"/>
            <a:chOff x="2705977" y="4026518"/>
            <a:chExt cx="1769502" cy="1200329"/>
          </a:xfrm>
        </p:grpSpPr>
        <p:cxnSp>
          <p:nvCxnSpPr>
            <p:cNvPr id="13" name="Ευθύγραμμο βέλος σύνδεσης 12" descr="εικόνα βέλους με φορά προς τα πάνω"/>
            <p:cNvCxnSpPr>
              <a:stCxn id="14" idx="1"/>
            </p:cNvCxnSpPr>
            <p:nvPr/>
          </p:nvCxnSpPr>
          <p:spPr>
            <a:xfrm flipV="1">
              <a:off x="2705977" y="4111414"/>
              <a:ext cx="0" cy="5152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 descr="εικόνα βέλους με φορά προς τα πάνω"/>
            <p:cNvSpPr txBox="1"/>
            <p:nvPr/>
          </p:nvSpPr>
          <p:spPr>
            <a:xfrm>
              <a:off x="2705977" y="4026518"/>
              <a:ext cx="17695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Διάταση των ινών του μυοκαρδίου</a:t>
              </a:r>
            </a:p>
          </p:txBody>
        </p:sp>
      </p:grpSp>
      <p:sp>
        <p:nvSpPr>
          <p:cNvPr id="15" name="Δεξιό βέλος 14" descr="εικόνα βέλους με δεξιά φορά"/>
          <p:cNvSpPr/>
          <p:nvPr/>
        </p:nvSpPr>
        <p:spPr>
          <a:xfrm>
            <a:off x="4817872" y="4574960"/>
            <a:ext cx="396044" cy="45719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42281" y="4182321"/>
            <a:ext cx="1512168" cy="830997"/>
            <a:chOff x="5442281" y="4034289"/>
            <a:chExt cx="1512168" cy="830997"/>
          </a:xfrm>
        </p:grpSpPr>
        <p:cxnSp>
          <p:nvCxnSpPr>
            <p:cNvPr id="16" name="Ευθύγραμμο βέλος σύνδεσης 15" descr="εικόνα βέλους με φορά προς τα πάνω"/>
            <p:cNvCxnSpPr/>
            <p:nvPr/>
          </p:nvCxnSpPr>
          <p:spPr>
            <a:xfrm flipV="1">
              <a:off x="5442281" y="4111414"/>
              <a:ext cx="1" cy="47176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442281" y="4034289"/>
              <a:ext cx="15121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 Ένταση συστολής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" name="Δεξιό βέλος 18" descr="εικόνα βέλους με δεξιά φορά"/>
          <p:cNvSpPr/>
          <p:nvPr/>
        </p:nvSpPr>
        <p:spPr>
          <a:xfrm>
            <a:off x="6756427" y="4574960"/>
            <a:ext cx="396044" cy="45719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45782" y="4182321"/>
            <a:ext cx="1296144" cy="830997"/>
            <a:chOff x="7445782" y="3968791"/>
            <a:chExt cx="1296144" cy="830997"/>
          </a:xfrm>
        </p:grpSpPr>
        <p:cxnSp>
          <p:nvCxnSpPr>
            <p:cNvPr id="20" name="Ευθύγραμμο βέλος σύνδεσης 19" descr="εικόνα βέλους με φορά προς τα πάνω"/>
            <p:cNvCxnSpPr/>
            <p:nvPr/>
          </p:nvCxnSpPr>
          <p:spPr>
            <a:xfrm flipV="1">
              <a:off x="7451965" y="4097196"/>
              <a:ext cx="0" cy="4859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445782" y="3968791"/>
              <a:ext cx="12961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 Όγκος παλμού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1" y="6348579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5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79fa8a97aecf1a2f60198af01cd1c3e4ae63360"/>
</p:tagLst>
</file>

<file path=ppt/theme/theme1.xml><?xml version="1.0" encoding="utf-8"?>
<a:theme xmlns:a="http://schemas.openxmlformats.org/drawingml/2006/main" name="1_OC_template_papathanasiou">
  <a:themeElements>
    <a:clrScheme name="Προσαρμοσμένο 10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3133</Words>
  <Application>Microsoft Office PowerPoint</Application>
  <PresentationFormat>Προβολή στην οθόνη (4:3)</PresentationFormat>
  <Paragraphs>307</Paragraphs>
  <Slides>36</Slides>
  <Notes>21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36</vt:i4>
      </vt:variant>
    </vt:vector>
  </HeadingPairs>
  <TitlesOfParts>
    <vt:vector size="38" baseType="lpstr">
      <vt:lpstr>1_OC_template_papathanasiou</vt:lpstr>
      <vt:lpstr>OC_template_updated</vt:lpstr>
      <vt:lpstr>Φυσικοθεραπεία Καρδιοαγγειακών Παθήσεων</vt:lpstr>
      <vt:lpstr>Θεματική Ενότητα 5</vt:lpstr>
      <vt:lpstr>  Απόδοση Κυκλοφορικού Συστήματος</vt:lpstr>
      <vt:lpstr>Κατά Συστολή Όγκος Αίματος  Όγκος Παλμού (ΟΠ)</vt:lpstr>
      <vt:lpstr>Όγκος Παλμού [1/3]</vt:lpstr>
      <vt:lpstr>Όγκος Παλμού [2/3]</vt:lpstr>
      <vt:lpstr>Όγκος Παλμού [3/3]</vt:lpstr>
      <vt:lpstr>Προφορτίο και Όγκος Παλμού [1/2]</vt:lpstr>
      <vt:lpstr>Προφορτίο και Όγκος Παλμού [2/2]</vt:lpstr>
      <vt:lpstr>Φλεβική Επιστροφή [1/3]</vt:lpstr>
      <vt:lpstr>Φλεβική Επιστροφή [2/3]</vt:lpstr>
      <vt:lpstr>Φλεβική Επιστροφή [3/3]</vt:lpstr>
      <vt:lpstr>Μεταφορτίο</vt:lpstr>
      <vt:lpstr>Μεταφορτίο και Όγκος Παλμού</vt:lpstr>
      <vt:lpstr>Συσταλτικότητα [1/2]</vt:lpstr>
      <vt:lpstr>Συσταλτικότητα [2/2]</vt:lpstr>
      <vt:lpstr>Συσταλτικότητα και Όγκος Παλμού</vt:lpstr>
      <vt:lpstr>Διαμόρφωση του Όγκου Παλμού</vt:lpstr>
      <vt:lpstr>Όγκος Παλμού κατά την Άσκηση [1/2]</vt:lpstr>
      <vt:lpstr>Όγκος Παλμού κατά την Άσκηση [2/2]</vt:lpstr>
      <vt:lpstr>Άσκηση και Όγκος Παλμού [1/2]</vt:lpstr>
      <vt:lpstr>Άσκηση και Όγκος Παλμού [2/2]</vt:lpstr>
      <vt:lpstr>Θεματικές Ενότητες 3-6 Βιβλιογραφία [1/7]</vt:lpstr>
      <vt:lpstr>Θεματικές Ενότητες 3-6 Βιβλιογραφία [2/7]</vt:lpstr>
      <vt:lpstr>Θεματικές Ενότητες 3-6 Βιβλιογραφία [3/7]</vt:lpstr>
      <vt:lpstr>Θεματικές Ενότητες 3-6 Βιβλιογραφία [4/7]</vt:lpstr>
      <vt:lpstr>Θεματικές Ενότητες 3-6 Βιβλιογραφία [5/7]</vt:lpstr>
      <vt:lpstr>Θεματικές Ενότητες 3-6 Βιβλιογραφία [6/7]</vt:lpstr>
      <vt:lpstr>Θεματικές Ενότητες 3-6 Βιβλιογραφία [7/7]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45</cp:revision>
  <dcterms:created xsi:type="dcterms:W3CDTF">2013-03-04T13:35:19Z</dcterms:created>
  <dcterms:modified xsi:type="dcterms:W3CDTF">2015-12-02T13:41:59Z</dcterms:modified>
</cp:coreProperties>
</file>