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83" r:id="rId3"/>
    <p:sldId id="271" r:id="rId4"/>
    <p:sldId id="272" r:id="rId5"/>
    <p:sldId id="274" r:id="rId6"/>
    <p:sldId id="273" r:id="rId7"/>
    <p:sldId id="275" r:id="rId8"/>
    <p:sldId id="276" r:id="rId9"/>
    <p:sldId id="282" r:id="rId10"/>
    <p:sldId id="277" r:id="rId11"/>
    <p:sldId id="278" r:id="rId12"/>
    <p:sldId id="279" r:id="rId13"/>
    <p:sldId id="280" r:id="rId14"/>
    <p:sldId id="281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111" d="100"/>
          <a:sy n="111" d="100"/>
        </p:scale>
        <p:origin x="-17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71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fic.org/article/el/nutrition/fibre/rid/Wholegrain_cereal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3</a:t>
            </a:r>
            <a:r>
              <a:rPr lang="el-GR" sz="2600" dirty="0" smtClean="0"/>
              <a:t>: Διαιτητικές ίνες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0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(συνέχεια)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βακτηριδιακή αποδόμηση ερεθίζει περισταλτικές κινήσεις εντέρου και αποκαθιστά τη λειτουργία του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Δένουν οργανικές </a:t>
            </a:r>
            <a:r>
              <a:rPr lang="el-GR" altLang="el-GR" dirty="0"/>
              <a:t>ουσίες πχ χολικά άλατα </a:t>
            </a:r>
            <a:r>
              <a:rPr lang="el-GR" altLang="el-GR" dirty="0" smtClean="0"/>
              <a:t>και έτσι μειώνει  </a:t>
            </a:r>
            <a:r>
              <a:rPr lang="el-GR" altLang="el-GR" dirty="0"/>
              <a:t>χοληστερόλη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μειώνουν καρκινογόνο και τοξική δράση ορισμένων </a:t>
            </a:r>
            <a:r>
              <a:rPr lang="el-GR" altLang="el-GR" dirty="0" smtClean="0"/>
              <a:t>τροφών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κ</a:t>
            </a:r>
            <a:r>
              <a:rPr lang="el-GR" altLang="el-GR" dirty="0" smtClean="0"/>
              <a:t>αθυστερούν </a:t>
            </a:r>
            <a:r>
              <a:rPr lang="el-GR" altLang="el-GR" dirty="0"/>
              <a:t>απορρόφηση </a:t>
            </a:r>
            <a:r>
              <a:rPr lang="el-GR" altLang="el-GR" dirty="0" smtClean="0"/>
              <a:t>υδα/κων, δηλ τροφές ολικής άλεσης έχουν χαμηλότερο «γλυκαιμικό δείκτη» από τα αντίστοιχα αποφλοιωμένα προϊόντα δημητριακών</a:t>
            </a: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407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/ δράση (συνέχεια)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Θετική επίδραση στην αερόβια εντερική χλωρίδα </a:t>
            </a:r>
            <a:r>
              <a:rPr lang="el-GR" altLang="el-GR" dirty="0" smtClean="0">
                <a:sym typeface="Monotype Sorts" pitchFamily="2" charset="2"/>
              </a:rPr>
              <a:t> </a:t>
            </a:r>
            <a:r>
              <a:rPr lang="el-GR" altLang="el-GR" dirty="0" smtClean="0"/>
              <a:t>μειώνοντας </a:t>
            </a:r>
            <a:r>
              <a:rPr lang="el-GR" altLang="el-GR" dirty="0"/>
              <a:t>την αναερόβια βακτηριδιακή δράση </a:t>
            </a:r>
            <a:r>
              <a:rPr lang="el-GR" altLang="el-GR" dirty="0" smtClean="0"/>
              <a:t>αποσύνθεσης  (πρεβιοτικά)</a:t>
            </a:r>
            <a:endParaRPr lang="el-GR" altLang="el-GR" dirty="0"/>
          </a:p>
          <a:p>
            <a:pPr>
              <a:buFontTx/>
              <a:buNone/>
            </a:pPr>
            <a:r>
              <a:rPr lang="el-GR" altLang="el-GR" dirty="0" smtClean="0"/>
              <a:t>Πιθανή αρνητική επίδραση;!</a:t>
            </a:r>
            <a:endParaRPr lang="el-GR" altLang="el-GR" dirty="0"/>
          </a:p>
          <a:p>
            <a:r>
              <a:rPr lang="el-GR" altLang="el-GR" dirty="0"/>
              <a:t>Περιορίζεται χρόνος διέλευσης και απορρόφησης των θρεπτικών συστατικών, όχι όμως σε σημαντικό βαθμό</a:t>
            </a:r>
          </a:p>
        </p:txBody>
      </p:sp>
    </p:spTree>
    <p:extLst>
      <p:ext uri="{BB962C8B-B14F-4D97-AF65-F5344CB8AC3E}">
        <p14:creationId xmlns:p14="http://schemas.microsoft.com/office/powerpoint/2010/main" val="5891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Συμπληρώματα διαιτητικών ινών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Ποια προϊόντα / σκευάσματα κυκλοφορούν στο εμπόριο ; </a:t>
            </a:r>
          </a:p>
          <a:p>
            <a:r>
              <a:rPr lang="el-GR" altLang="el-GR" dirty="0"/>
              <a:t>Συστήνεται σε περιπτώσεις δυσκοιλιότητας</a:t>
            </a:r>
          </a:p>
          <a:p>
            <a:r>
              <a:rPr lang="el-GR" altLang="el-GR" dirty="0"/>
              <a:t>Σημαντική η επαρκής πρόσληψη νερού προς αποφυγή προβλημάτων στο έντερο</a:t>
            </a:r>
          </a:p>
        </p:txBody>
      </p:sp>
    </p:spTree>
    <p:extLst>
      <p:ext uri="{BB962C8B-B14F-4D97-AF65-F5344CB8AC3E}">
        <p14:creationId xmlns:p14="http://schemas.microsoft.com/office/powerpoint/2010/main" val="365498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Συνιστώμενες βιβλιογραφικές πηγές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http://www.eufic.org/article/el/nutrition/fibre/rid/Wholegrain_cereals/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Κανέλλου. </a:t>
            </a:r>
            <a:r>
              <a:rPr lang="el-GR" sz="2000" dirty="0"/>
              <a:t>«Διατροφή-Διαιτολογία. </a:t>
            </a:r>
            <a:r>
              <a:rPr lang="el-GR" sz="2000" dirty="0" smtClean="0"/>
              <a:t>Ενότητα 3</a:t>
            </a:r>
            <a:r>
              <a:rPr lang="en-US" sz="2000" dirty="0" smtClean="0"/>
              <a:t>:</a:t>
            </a:r>
            <a:r>
              <a:rPr lang="el-GR" sz="2000" dirty="0" smtClean="0"/>
              <a:t> Διαιτητικές ίνες».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Διαιτητικές ίνες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Συστατικά τροφών φυτικής προέλευσης (κυρίως </a:t>
            </a:r>
            <a:r>
              <a:rPr lang="el-GR" altLang="el-GR" dirty="0" smtClean="0"/>
              <a:t>των κυτταρικών τοιχωμάτων) </a:t>
            </a:r>
            <a:r>
              <a:rPr lang="el-GR" altLang="el-GR" dirty="0"/>
              <a:t>τα οποία δεν αποδομούνται από τον ανθρώπινο οργανισμό.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είναι πολυσακχαρίτες (εκτός λιγνίνης) διαφορετικής χημικής δομής και ιδιοτήτων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Δεν </a:t>
            </a:r>
            <a:r>
              <a:rPr lang="el-GR" altLang="el-GR" dirty="0"/>
              <a:t>αξιοποιούνται </a:t>
            </a:r>
            <a:r>
              <a:rPr lang="el-GR" altLang="el-GR" dirty="0" smtClean="0"/>
              <a:t>ενεργειακά, </a:t>
            </a:r>
            <a:r>
              <a:rPr lang="el-GR" altLang="el-GR" dirty="0"/>
              <a:t>συνήθως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Αποδομούνται, </a:t>
            </a:r>
            <a:r>
              <a:rPr lang="el-GR" altLang="el-GR" dirty="0"/>
              <a:t>εν </a:t>
            </a:r>
            <a:r>
              <a:rPr lang="el-GR" altLang="el-GR" dirty="0" smtClean="0"/>
              <a:t>μέρει, </a:t>
            </a:r>
            <a:r>
              <a:rPr lang="el-GR" altLang="el-GR" dirty="0"/>
              <a:t>στο παχύ </a:t>
            </a:r>
            <a:r>
              <a:rPr lang="el-GR" altLang="el-GR" dirty="0" smtClean="0"/>
              <a:t>έντερο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708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 Ομάδες διαιτητικών </a:t>
            </a:r>
            <a:r>
              <a:rPr lang="el-GR" altLang="el-GR" dirty="0" smtClean="0"/>
              <a:t>ινών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 smtClean="0"/>
              <a:t>Α. Διαιτητικές ίνες </a:t>
            </a:r>
            <a:r>
              <a:rPr lang="el-GR" altLang="el-GR" u="sng" dirty="0"/>
              <a:t>κορεσμού</a:t>
            </a:r>
            <a:endParaRPr lang="el-GR" altLang="el-GR" dirty="0"/>
          </a:p>
          <a:p>
            <a:r>
              <a:rPr lang="el-GR" altLang="el-GR" dirty="0"/>
              <a:t>Κυτταρίνη </a:t>
            </a:r>
          </a:p>
          <a:p>
            <a:r>
              <a:rPr lang="el-GR" altLang="el-GR" dirty="0"/>
              <a:t>Λιγνίνη</a:t>
            </a:r>
          </a:p>
          <a:p>
            <a:pPr>
              <a:buFontTx/>
              <a:buNone/>
            </a:pPr>
            <a:endParaRPr lang="el-GR" altLang="el-GR" dirty="0"/>
          </a:p>
          <a:p>
            <a:pPr>
              <a:buFont typeface="Wingdings" pitchFamily="2" charset="2"/>
              <a:buChar char="ü"/>
            </a:pPr>
            <a:r>
              <a:rPr lang="el-GR" altLang="el-GR" dirty="0"/>
              <a:t>δένουν λίγο </a:t>
            </a:r>
            <a:r>
              <a:rPr lang="el-GR" altLang="el-GR" dirty="0" smtClean="0"/>
              <a:t>νερό και</a:t>
            </a:r>
            <a:endParaRPr lang="el-GR" altLang="el-GR" dirty="0"/>
          </a:p>
          <a:p>
            <a:pPr>
              <a:buFont typeface="Wingdings" pitchFamily="2" charset="2"/>
              <a:buChar char="ü"/>
            </a:pPr>
            <a:r>
              <a:rPr lang="el-GR" altLang="el-GR" dirty="0" smtClean="0"/>
              <a:t>αποδομούνται </a:t>
            </a:r>
            <a:r>
              <a:rPr lang="el-GR" altLang="el-GR" dirty="0"/>
              <a:t>ελάχιστα από εντερική χλωρίδα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9211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Ομάδες διαιτητικών ινών </a:t>
            </a:r>
            <a:r>
              <a:rPr lang="en-US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altLang="el-GR" dirty="0" smtClean="0"/>
              <a:t>Β. Διογκωτικές διαιτητικές  ίνες</a:t>
            </a:r>
            <a:endParaRPr lang="el-GR" dirty="0" smtClean="0"/>
          </a:p>
          <a:p>
            <a:r>
              <a:rPr lang="el-GR" dirty="0" smtClean="0"/>
              <a:t>πηκτίνη</a:t>
            </a:r>
            <a:endParaRPr lang="el-GR" dirty="0"/>
          </a:p>
          <a:p>
            <a:r>
              <a:rPr lang="el-GR" dirty="0"/>
              <a:t>ημικυτταρίνη</a:t>
            </a:r>
          </a:p>
          <a:p>
            <a:r>
              <a:rPr lang="el-GR" dirty="0" smtClean="0"/>
              <a:t>γαλακτομανάνες</a:t>
            </a:r>
            <a:endParaRPr lang="el-GR" dirty="0"/>
          </a:p>
          <a:p>
            <a:r>
              <a:rPr lang="el-GR" dirty="0"/>
              <a:t>πολυσακχαρίτες φυκιών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δένουν πολύ νερό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αποδομούνται από εντερική χλωρίδα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απορροφώνται εν μέρη από έντερο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αξιοποιούνται ενεργειακά σαν λιπαρά οξέα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62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Σημαντικές διαιτητικές ίνες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75" y="-585788"/>
            <a:ext cx="9144000" cy="609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000" dirty="0">
                <a:cs typeface="Times New Roman" pitchFamily="18" charset="0"/>
              </a:rPr>
              <a:t> </a:t>
            </a:r>
          </a:p>
          <a:p>
            <a:endParaRPr lang="en-US" altLang="el-GR" dirty="0"/>
          </a:p>
        </p:txBody>
      </p:sp>
      <p:sp>
        <p:nvSpPr>
          <p:cNvPr id="14416" name="Rectangle 80"/>
          <p:cNvSpPr>
            <a:spLocks noChangeArrowheads="1"/>
          </p:cNvSpPr>
          <p:nvPr/>
        </p:nvSpPr>
        <p:spPr bwMode="auto">
          <a:xfrm>
            <a:off x="3175" y="662305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l-GR" sz="2000" dirty="0">
                <a:latin typeface="Arial" charset="0"/>
                <a:cs typeface="Arial" charset="0"/>
              </a:rPr>
              <a:t> </a:t>
            </a:r>
            <a:endParaRPr lang="en-US" altLang="el-GR" sz="2000" dirty="0">
              <a:cs typeface="Times New Roman" pitchFamily="18" charset="0"/>
            </a:endParaRPr>
          </a:p>
          <a:p>
            <a:pPr algn="just"/>
            <a:r>
              <a:rPr lang="en-US" altLang="el-GR" sz="2000" dirty="0">
                <a:latin typeface="Arial" charset="0"/>
                <a:cs typeface="Arial" charset="0"/>
              </a:rPr>
              <a:t> </a:t>
            </a:r>
            <a:endParaRPr lang="en-US" altLang="el-GR" sz="2000" dirty="0">
              <a:cs typeface="Times New Roman" pitchFamily="18" charset="0"/>
            </a:endParaRPr>
          </a:p>
          <a:p>
            <a:endParaRPr lang="en-US" altLang="el-GR" sz="2000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655334"/>
              </p:ext>
            </p:extLst>
          </p:nvPr>
        </p:nvGraphicFramePr>
        <p:xfrm>
          <a:off x="323529" y="1397000"/>
          <a:ext cx="8568951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Διαιτητικές</a:t>
                      </a:r>
                      <a:r>
                        <a:rPr lang="el-GR" baseline="0" dirty="0" smtClean="0"/>
                        <a:t> ίνες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Περιέχοντα</a:t>
                      </a:r>
                      <a:r>
                        <a:rPr lang="el-GR" baseline="0" dirty="0" smtClean="0"/>
                        <a:t>ι σε</a:t>
                      </a:r>
                      <a:r>
                        <a:rPr lang="en-US" baseline="0" dirty="0" smtClean="0"/>
                        <a:t>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Δράση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Κυτταρίνη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Κορεσμός, δεσμεύει νερό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Λιγνίνη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Ξύλο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Κορεσμός, δεσμεύει οργανικές ουσίες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Ημικυτταρίνη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Κυτταρικό τοίχωμα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 όγκο, δεσμεύει νερό και κατιόντα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Πηκτίνη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 ιδίως σε εσπεριδοειδή, μήλα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όγκο, δεσμεύει νερό, κατιόντα, χολικά άλατα, δημιουργεί ζελέ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Gummi arabikum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Φλοιός ακακίας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όγκο, δημιουργεί ζελέ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Γαλακτομανάνη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Φυτό </a:t>
                      </a:r>
                      <a:r>
                        <a:rPr lang="en-US" dirty="0" smtClean="0"/>
                        <a:t>Guar, </a:t>
                      </a:r>
                      <a:r>
                        <a:rPr lang="el-GR" dirty="0" smtClean="0"/>
                        <a:t>σπόροι βατομουριάς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 και ζελέ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Πολυσακχαρίτες φυκιών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 φυκιών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 και ζελέ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91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 με διαιτητικές </a:t>
            </a:r>
            <a:r>
              <a:rPr lang="el-GR" altLang="el-GR" dirty="0" smtClean="0"/>
              <a:t>ίνες</a:t>
            </a:r>
            <a:endParaRPr lang="el-GR" altLang="el-G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προϊόντα </a:t>
            </a:r>
            <a:r>
              <a:rPr lang="el-GR" altLang="el-GR" dirty="0" smtClean="0"/>
              <a:t>δημητριακών ολικής άλεσης (από σιτάρι, κριθάρι, σίκαλη, βρώμη, φαγόπυρο, καλαμπόκι κλπ) σε μορφή ψωμιού, φρυγανιάς, παξιμαδιών, ζυμαρικών, νιφάδων πρωινού κ.ο.κ</a:t>
            </a:r>
            <a:endParaRPr lang="el-GR" altLang="el-GR" dirty="0"/>
          </a:p>
          <a:p>
            <a:r>
              <a:rPr lang="el-GR" altLang="el-GR" dirty="0"/>
              <a:t>λαχανικά, </a:t>
            </a:r>
            <a:r>
              <a:rPr lang="el-GR" altLang="el-GR" dirty="0" smtClean="0"/>
              <a:t>σαλάτες</a:t>
            </a:r>
          </a:p>
          <a:p>
            <a:r>
              <a:rPr lang="el-GR" altLang="el-GR" dirty="0" smtClean="0"/>
              <a:t>πατάτες 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ξηροί καρποί, σπόροι (πχ σουσάμι και ταχίνι)</a:t>
            </a:r>
            <a:endParaRPr lang="el-GR" altLang="el-GR" dirty="0"/>
          </a:p>
          <a:p>
            <a:r>
              <a:rPr lang="el-GR" altLang="el-GR" dirty="0" smtClean="0"/>
              <a:t>φρούτα</a:t>
            </a:r>
            <a:endParaRPr lang="el-GR" altLang="el-GR" dirty="0"/>
          </a:p>
          <a:p>
            <a:pPr marL="0" indent="0">
              <a:buFontTx/>
              <a:buNone/>
            </a:pPr>
            <a:r>
              <a:rPr lang="el-GR" altLang="el-GR" dirty="0"/>
              <a:t>περιέχουν </a:t>
            </a:r>
            <a:r>
              <a:rPr lang="el-GR" altLang="el-GR" dirty="0" smtClean="0"/>
              <a:t>συνήθως λιγότερο </a:t>
            </a:r>
            <a:r>
              <a:rPr lang="el-GR" altLang="el-GR" dirty="0"/>
              <a:t>από 15% </a:t>
            </a:r>
            <a:r>
              <a:rPr lang="el-GR" altLang="el-GR" dirty="0" smtClean="0"/>
              <a:t>διαιτητικές ίνες και </a:t>
            </a:r>
            <a:r>
              <a:rPr lang="el-GR" altLang="el-GR" dirty="0"/>
              <a:t>οι απώλειες της επεξεργασίας μειώνουν </a:t>
            </a:r>
            <a:r>
              <a:rPr lang="el-GR" altLang="el-GR" dirty="0" smtClean="0"/>
              <a:t>περιεκτικότητά τους ακόμα περισσότερο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025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Προϊόντα δημητριακών ολικής </a:t>
            </a:r>
            <a:r>
              <a:rPr lang="el-GR" altLang="el-GR" dirty="0"/>
              <a:t>άλεσης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Περιέχουν περισσότερες διαιτητικές ίνες, βιταμίνες, μέταλλα, ιχνοστοιχεία, πρωτεΐνες, λιπίδια και αντιοξειδωτικές ουσίες σε σχέση με τα αντίστοιχα αποφλοιωμένα προϊόντα</a:t>
            </a:r>
          </a:p>
          <a:p>
            <a:r>
              <a:rPr lang="el-GR" altLang="el-GR" dirty="0" smtClean="0"/>
              <a:t>Δομή </a:t>
            </a:r>
            <a:r>
              <a:rPr lang="el-GR" altLang="el-GR" dirty="0"/>
              <a:t>σπόρου </a:t>
            </a:r>
            <a:r>
              <a:rPr lang="el-GR" altLang="el-GR" dirty="0" smtClean="0"/>
              <a:t>(πίτουρο, φύτρο, ενδοσπέρμιο)</a:t>
            </a:r>
            <a:endParaRPr lang="el-GR" altLang="el-GR" dirty="0"/>
          </a:p>
          <a:p>
            <a:r>
              <a:rPr lang="el-GR" altLang="el-GR" dirty="0"/>
              <a:t>Βαθμός </a:t>
            </a:r>
            <a:r>
              <a:rPr lang="el-GR" altLang="el-GR" dirty="0" smtClean="0"/>
              <a:t>άλεσης δεν έχει σημασία</a:t>
            </a:r>
            <a:endParaRPr lang="el-GR" altLang="el-GR" dirty="0"/>
          </a:p>
          <a:p>
            <a:r>
              <a:rPr lang="el-GR" altLang="el-GR" dirty="0" smtClean="0"/>
              <a:t>Το είδος του σπόρου δεν έχει σημασία</a:t>
            </a:r>
          </a:p>
          <a:p>
            <a:r>
              <a:rPr lang="el-GR" altLang="el-GR" dirty="0" smtClean="0"/>
              <a:t>Είναι συνήθως λιγότερο ελκυστικά στον καταναλωτή (σε εμφάνιση και υφή) αλλά πιο εύγευστα.</a:t>
            </a:r>
            <a:endParaRPr lang="el-GR" altLang="el-GR" dirty="0"/>
          </a:p>
          <a:p>
            <a:pPr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2983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σπόρου δημητριακών</a:t>
            </a: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4" name="3 - Εικόνα" descr="3 δομή σπόρου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772816"/>
            <a:ext cx="6808504" cy="4214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Λειτουργία /</a:t>
            </a:r>
            <a:r>
              <a:rPr lang="el-GR" altLang="el-GR" dirty="0" smtClean="0"/>
              <a:t>Ρόλος διαιτητικών ινών</a:t>
            </a:r>
            <a:endParaRPr lang="el-GR" altLang="el-G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καθυστερούν άδειασμα στομάχου</a:t>
            </a:r>
          </a:p>
          <a:p>
            <a:r>
              <a:rPr lang="el-GR" altLang="el-GR" dirty="0"/>
              <a:t>προκαλούν αίσθημα κορεσμού</a:t>
            </a:r>
          </a:p>
          <a:p>
            <a:r>
              <a:rPr lang="el-GR" altLang="el-GR" dirty="0"/>
              <a:t>καθυστερούν έτσι πρόσληψη τροφής και ενέργειας</a:t>
            </a:r>
          </a:p>
          <a:p>
            <a:r>
              <a:rPr lang="el-GR" altLang="el-GR" dirty="0"/>
              <a:t>διόγκωση των κοπράνων / μείωση εσωτερικής πίεσης στο έντερο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963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66</TotalTime>
  <Words>1055</Words>
  <Application>Microsoft Office PowerPoint</Application>
  <PresentationFormat>Προβολή στην οθόνη (4:3)</PresentationFormat>
  <Paragraphs>152</Paragraphs>
  <Slides>20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2" baseType="lpstr">
      <vt:lpstr>template</vt:lpstr>
      <vt:lpstr>OC_template_updated</vt:lpstr>
      <vt:lpstr>Διατροφή-Διαιτολογία</vt:lpstr>
      <vt:lpstr>Διαιτητικές ίνες</vt:lpstr>
      <vt:lpstr> Ομάδες διαιτητικών ινών 1/2</vt:lpstr>
      <vt:lpstr>Ομάδες διαιτητικών ινών 2/2</vt:lpstr>
      <vt:lpstr>Σημαντικές διαιτητικές ίνες</vt:lpstr>
      <vt:lpstr>Τροφές με διαιτητικές ίνες</vt:lpstr>
      <vt:lpstr>Προϊόντα δημητριακών ολικής άλεσης</vt:lpstr>
      <vt:lpstr>Δομή σπόρου δημητριακών</vt:lpstr>
      <vt:lpstr>Λειτουργία /Ρόλος διαιτητικών ινών</vt:lpstr>
      <vt:lpstr>Ρόλος (συνέχεια)</vt:lpstr>
      <vt:lpstr>Ρόλος / δράση (συνέχεια)</vt:lpstr>
      <vt:lpstr>Συμπληρώματα διαιτητικών ινών</vt:lpstr>
      <vt:lpstr>Συνιστώμενες βιβλιογραφικές πηγές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20</cp:revision>
  <dcterms:created xsi:type="dcterms:W3CDTF">2015-07-21T13:01:13Z</dcterms:created>
  <dcterms:modified xsi:type="dcterms:W3CDTF">2015-11-16T06:24:59Z</dcterms:modified>
</cp:coreProperties>
</file>