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48"/>
  </p:notesMasterIdLst>
  <p:handoutMasterIdLst>
    <p:handoutMasterId r:id="rId49"/>
  </p:handoutMasterIdLst>
  <p:sldIdLst>
    <p:sldId id="256"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4" r:id="rId26"/>
    <p:sldId id="295" r:id="rId27"/>
    <p:sldId id="297" r:id="rId28"/>
    <p:sldId id="293" r:id="rId29"/>
    <p:sldId id="298" r:id="rId30"/>
    <p:sldId id="299" r:id="rId31"/>
    <p:sldId id="292" r:id="rId32"/>
    <p:sldId id="300" r:id="rId33"/>
    <p:sldId id="301" r:id="rId34"/>
    <p:sldId id="302" r:id="rId35"/>
    <p:sldId id="303" r:id="rId36"/>
    <p:sldId id="304" r:id="rId37"/>
    <p:sldId id="305" r:id="rId38"/>
    <p:sldId id="306" r:id="rId39"/>
    <p:sldId id="307" r:id="rId40"/>
    <p:sldId id="257" r:id="rId41"/>
    <p:sldId id="262" r:id="rId42"/>
    <p:sldId id="264" r:id="rId43"/>
    <p:sldId id="269" r:id="rId44"/>
    <p:sldId id="270" r:id="rId45"/>
    <p:sldId id="266" r:id="rId46"/>
    <p:sldId id="261" r:id="rId47"/>
  </p:sldIdLst>
  <p:sldSz cx="9144000" cy="6858000" type="screen4x3"/>
  <p:notesSz cx="7104063" cy="10234613"/>
  <p:custDataLst>
    <p:tags r:id="rId5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34</a:t>
            </a:fld>
            <a:endParaRPr lang="el-GR"/>
          </a:p>
        </p:txBody>
      </p:sp>
    </p:spTree>
    <p:extLst>
      <p:ext uri="{BB962C8B-B14F-4D97-AF65-F5344CB8AC3E}">
        <p14:creationId xmlns:p14="http://schemas.microsoft.com/office/powerpoint/2010/main" val="194807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marL="1143000" indent="-228600">
              <a:lnSpc>
                <a:spcPct val="112000"/>
              </a:lnSpc>
              <a:spcBef>
                <a:spcPts val="1200"/>
              </a:spcBef>
              <a:buFont typeface="Calibri" panose="020F0502020204030204" pitchFamily="34" charset="0"/>
              <a:buChar cha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5667363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Calibri" panose="020F0502020204030204" pitchFamily="34" charset="0"/>
              <a:buChar char="‒"/>
              <a:defRPr sz="2200"/>
            </a:lvl3pPr>
            <a:lvl4pPr>
              <a:defRPr sz="2400"/>
            </a:lvl4pPr>
            <a:lvl5pPr>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016281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084592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9640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58945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230556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72891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688013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58176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51915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6895854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Διαχείριση παραγωγής εντύπου υλικού</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2</a:t>
            </a:r>
            <a:r>
              <a:rPr lang="el-GR" sz="2600" dirty="0" smtClean="0"/>
              <a:t>:</a:t>
            </a:r>
            <a:r>
              <a:rPr lang="en-US" sz="2600" dirty="0" smtClean="0"/>
              <a:t> </a:t>
            </a:r>
            <a:r>
              <a:rPr lang="el-GR" sz="2600" dirty="0" smtClean="0"/>
              <a:t>Γενικά περί οργάνωσης</a:t>
            </a:r>
            <a:endParaRPr lang="en-US" sz="2600" dirty="0" smtClean="0"/>
          </a:p>
          <a:p>
            <a:pPr>
              <a:spcBef>
                <a:spcPts val="0"/>
              </a:spcBef>
            </a:pPr>
            <a:r>
              <a:rPr lang="el-GR" sz="2200" dirty="0"/>
              <a:t>Δρ. Αναστάσιος </a:t>
            </a:r>
            <a:r>
              <a:rPr lang="el-GR" sz="2200" dirty="0" smtClean="0"/>
              <a:t>Ε. Πολίτης, Επίκουρος Καθηγητής</a:t>
            </a:r>
            <a:endParaRPr lang="en-US" sz="2200" dirty="0" smtClean="0"/>
          </a:p>
          <a:p>
            <a:pPr>
              <a:spcBef>
                <a:spcPts val="0"/>
              </a:spcBef>
            </a:pPr>
            <a:r>
              <a:rPr lang="el-GR" sz="2200" dirty="0"/>
              <a:t>Τεχνολογία Γραφικών </a:t>
            </a:r>
            <a:r>
              <a:rPr lang="el-GR" sz="2200" dirty="0" smtClean="0"/>
              <a:t>Τεχνών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H </a:t>
            </a:r>
            <a:r>
              <a:rPr lang="el-GR" dirty="0"/>
              <a:t>έννοια του οργανισμού </a:t>
            </a:r>
            <a:r>
              <a:rPr lang="el-GR" sz="3000" b="0" dirty="0" smtClean="0"/>
              <a:t>2/3</a:t>
            </a:r>
            <a:endParaRPr lang="el-GR" dirty="0"/>
          </a:p>
        </p:txBody>
      </p:sp>
      <p:sp>
        <p:nvSpPr>
          <p:cNvPr id="3" name="Θέση περιεχομένου 2"/>
          <p:cNvSpPr>
            <a:spLocks noGrp="1"/>
          </p:cNvSpPr>
          <p:nvPr>
            <p:ph idx="1"/>
          </p:nvPr>
        </p:nvSpPr>
        <p:spPr>
          <a:xfrm>
            <a:off x="457200" y="1196752"/>
            <a:ext cx="8363272" cy="5661248"/>
          </a:xfrm>
        </p:spPr>
        <p:txBody>
          <a:bodyPr>
            <a:normAutofit/>
          </a:bodyPr>
          <a:lstStyle/>
          <a:p>
            <a:pPr>
              <a:lnSpc>
                <a:spcPct val="110000"/>
              </a:lnSpc>
              <a:spcBef>
                <a:spcPts val="1000"/>
              </a:spcBef>
            </a:pPr>
            <a:r>
              <a:rPr lang="el-GR" dirty="0"/>
              <a:t>Ως οργανισμός θα μπορούσε να ορισθεί ο οποιοσδήποτε νόμιμα συγκροτημένος φορέας ή ένωση ατόμων ο οποίος δημιουργείται με κάποιο σκοπό και στόχο, για την άσκηση μιας οποιασδήποτε μορφής δραστηριότητας.</a:t>
            </a:r>
          </a:p>
          <a:p>
            <a:pPr>
              <a:lnSpc>
                <a:spcPct val="110000"/>
              </a:lnSpc>
              <a:spcBef>
                <a:spcPts val="1000"/>
              </a:spcBef>
            </a:pPr>
            <a:r>
              <a:rPr lang="en-US" dirty="0"/>
              <a:t>M</a:t>
            </a:r>
            <a:r>
              <a:rPr lang="el-GR" dirty="0"/>
              <a:t>ε βάση αυτό τον χαρακτηρισμό, Ο</a:t>
            </a:r>
            <a:r>
              <a:rPr lang="el-GR" dirty="0" smtClean="0"/>
              <a:t>ργανισμός </a:t>
            </a:r>
            <a:r>
              <a:rPr lang="el-GR" dirty="0"/>
              <a:t>είναι η οποιαδήποτε επιχείρηση (ατομική ή αποτελούμενη από περισσότερους ανθρώπους), τα σωματεία, οι ενώσεις φυσικών προσώπων, τα πολιτικά κόμματα, οι σύλλογοι, τα συνδικάτα, οι εργοδοτικές ενώσεις, τα επιμελητήρια κλπ.</a:t>
            </a:r>
          </a:p>
          <a:p>
            <a:pPr>
              <a:lnSpc>
                <a:spcPct val="110000"/>
              </a:lnSpc>
              <a:spcBef>
                <a:spcPts val="1000"/>
              </a:spcBef>
            </a:pPr>
            <a:r>
              <a:rPr lang="el-GR" dirty="0"/>
              <a:t>Κ</a:t>
            </a:r>
            <a:r>
              <a:rPr lang="el-GR" dirty="0" smtClean="0"/>
              <a:t>άθε </a:t>
            </a:r>
            <a:r>
              <a:rPr lang="el-GR" dirty="0"/>
              <a:t>οργανισμός συνεπώς συγκροτείται για την επίτευξη ενός στόχου ή σκοπού και για αυτό, ασκείται μια δραστηριότητα. </a:t>
            </a:r>
            <a:r>
              <a:rPr lang="en-US" dirty="0"/>
              <a:t>H</a:t>
            </a:r>
            <a:r>
              <a:rPr lang="el-GR" dirty="0"/>
              <a:t> δραστηριότητα αυτή πρέπει να ασκείται στο πλαίσιο της εφαρμογής και με βάση τους κανόνες ενός οργανωτικού σχήματος το οποίο προκύπτει από την εφαρμογή των πορισμάτων της οργάνωσης.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011977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H </a:t>
            </a:r>
            <a:r>
              <a:rPr lang="el-GR" dirty="0"/>
              <a:t>έννοια του οργανισμού </a:t>
            </a:r>
            <a:r>
              <a:rPr lang="el-GR" sz="3000" b="0" dirty="0" smtClean="0"/>
              <a:t>3/3</a:t>
            </a:r>
            <a:endParaRPr lang="el-GR" dirty="0"/>
          </a:p>
        </p:txBody>
      </p:sp>
      <p:sp>
        <p:nvSpPr>
          <p:cNvPr id="3" name="Θέση περιεχομένου 2"/>
          <p:cNvSpPr>
            <a:spLocks noGrp="1"/>
          </p:cNvSpPr>
          <p:nvPr>
            <p:ph idx="1"/>
          </p:nvPr>
        </p:nvSpPr>
        <p:spPr>
          <a:xfrm>
            <a:off x="457200" y="1196752"/>
            <a:ext cx="8507288" cy="5661248"/>
          </a:xfrm>
        </p:spPr>
        <p:txBody>
          <a:bodyPr>
            <a:normAutofit lnSpcReduction="10000"/>
          </a:bodyPr>
          <a:lstStyle/>
          <a:p>
            <a:r>
              <a:rPr lang="el-GR" dirty="0"/>
              <a:t>Ε</a:t>
            </a:r>
            <a:r>
              <a:rPr lang="el-GR" dirty="0" smtClean="0"/>
              <a:t>άν </a:t>
            </a:r>
            <a:r>
              <a:rPr lang="el-GR" dirty="0"/>
              <a:t>ορισθεί ως οργανισμός μια επιχείρηση, τότε είναι δυνατός ο προσδιορισμός των στόχων και σκοπών της ίδρυσης της επιχείρησης.</a:t>
            </a:r>
          </a:p>
          <a:p>
            <a:r>
              <a:rPr lang="en-US" dirty="0"/>
              <a:t>M</a:t>
            </a:r>
            <a:r>
              <a:rPr lang="el-GR" dirty="0"/>
              <a:t>ια επιχείρηση λοιπόν, ιδρύεται από ένα ή περισσότερα άτομα με σκοπό την άσκηση μίας συγκεκριμένης επιχειρηματικής δραστηριότητας και ενός επαγγέλματος. </a:t>
            </a:r>
            <a:r>
              <a:rPr lang="en-US" dirty="0"/>
              <a:t>M</a:t>
            </a:r>
            <a:r>
              <a:rPr lang="el-GR" dirty="0"/>
              <a:t>έσω της άσκησης του επαγγέλματος, θα προκύψει (ή επιχειρείται να προέλθει) κέρδος, προς όφελος των επιχειρηματιών.</a:t>
            </a:r>
          </a:p>
          <a:p>
            <a:r>
              <a:rPr lang="el-GR" dirty="0"/>
              <a:t>Άρα λοιπόν η ίδρυση μιας επιχείρησης αποσκοπεί στην εκταμίευση ενός χρηματικού ποσού μέσω της επιχειρηματικής δραστηριότητας, συνεπώς η δραστηριότητα της επιχείρησης χαρακτηρίζεται ως κερδοσκοπική.</a:t>
            </a:r>
          </a:p>
          <a:p>
            <a:r>
              <a:rPr lang="el-GR" dirty="0"/>
              <a:t>Για να λειτουργήσει σωστά η επιχείρηση απαιτείται η εφαρμογή ενός οργανωτικού σχήματος που θα βασίζεται στην επιστημονική μέθοδο της οργάνωσης, όπως αυτή αναλύεται στην ενότητα που ακολουθεί</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09393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a:t>
            </a:r>
            <a:r>
              <a:rPr lang="el-GR" dirty="0" smtClean="0"/>
              <a:t>πιστημονική </a:t>
            </a:r>
            <a:r>
              <a:rPr lang="el-GR" dirty="0"/>
              <a:t>μέθοδος </a:t>
            </a:r>
            <a:r>
              <a:rPr lang="el-GR" dirty="0" smtClean="0"/>
              <a:t>οργάνωσης </a:t>
            </a:r>
            <a:r>
              <a:rPr lang="el-GR" sz="3000" b="0" dirty="0" smtClean="0"/>
              <a:t>1/3</a:t>
            </a:r>
            <a:endParaRPr lang="el-GR" sz="3000" b="0" dirty="0"/>
          </a:p>
        </p:txBody>
      </p:sp>
      <p:sp>
        <p:nvSpPr>
          <p:cNvPr id="3" name="Θέση περιεχομένου 2"/>
          <p:cNvSpPr>
            <a:spLocks noGrp="1"/>
          </p:cNvSpPr>
          <p:nvPr>
            <p:ph idx="1"/>
          </p:nvPr>
        </p:nvSpPr>
        <p:spPr>
          <a:xfrm>
            <a:off x="457200" y="1196752"/>
            <a:ext cx="8291264" cy="5400600"/>
          </a:xfrm>
        </p:spPr>
        <p:txBody>
          <a:bodyPr>
            <a:noAutofit/>
          </a:bodyPr>
          <a:lstStyle/>
          <a:p>
            <a:r>
              <a:rPr lang="el-GR" dirty="0"/>
              <a:t>Κ</a:t>
            </a:r>
            <a:r>
              <a:rPr lang="el-GR" dirty="0" smtClean="0"/>
              <a:t>άθε </a:t>
            </a:r>
            <a:r>
              <a:rPr lang="el-GR" dirty="0"/>
              <a:t>οργανωτικό σχήμα πρέπει να σχεδιάζεται με βάση κανόνες οι οποίοι ισχύουν για την οποιαδήποτε περίπτωση ανθρώπινης εργασίας, πνευματικής ή χειρωνακτικής, ατομικής ή συλλογικής – ομαδικής με την χρήση μέσων και πόρων (</a:t>
            </a:r>
            <a:r>
              <a:rPr lang="en-US" dirty="0"/>
              <a:t>A</a:t>
            </a:r>
            <a:r>
              <a:rPr lang="el-GR" dirty="0"/>
              <a:t>' υλών, κεφαλαιουχικών αγαθών – μηχανημάτων και κτιριακών εγκαταστάσεων).</a:t>
            </a:r>
          </a:p>
          <a:p>
            <a:r>
              <a:rPr lang="en-US" dirty="0"/>
              <a:t>O</a:t>
            </a:r>
            <a:r>
              <a:rPr lang="el-GR" dirty="0"/>
              <a:t>ι κανόνες της επιστημονικής μεθόδου της οργάνωσης συνοπτικά είναι οι ακόλουθοι:</a:t>
            </a:r>
          </a:p>
          <a:p>
            <a:pPr marL="457200" indent="-457200">
              <a:buFont typeface="+mj-lt"/>
              <a:buAutoNum type="arabicPeriod"/>
            </a:pPr>
            <a:r>
              <a:rPr lang="el-GR" dirty="0" smtClean="0"/>
              <a:t>Προσδιορισμός </a:t>
            </a:r>
            <a:r>
              <a:rPr lang="el-GR" dirty="0"/>
              <a:t>του σκοπού ή του προς εκτέλεση έργου</a:t>
            </a:r>
            <a:r>
              <a:rPr lang="el-GR" dirty="0" smtClean="0"/>
              <a:t>.</a:t>
            </a:r>
            <a:endParaRPr lang="el-GR" dirty="0"/>
          </a:p>
          <a:p>
            <a:pPr marL="457200" indent="-457200">
              <a:buFont typeface="+mj-lt"/>
              <a:buAutoNum type="arabicPeriod"/>
            </a:pPr>
            <a:r>
              <a:rPr lang="el-GR" dirty="0" smtClean="0"/>
              <a:t>Συλλογή </a:t>
            </a:r>
            <a:r>
              <a:rPr lang="el-GR" dirty="0"/>
              <a:t>των στοιχείων, υλικών και δεδομένων τα οποία είναι απαραίτητα για την επίτευξη του σκοπού ή έργου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866829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Επιστημονική μέθοδος οργάνωσης </a:t>
            </a:r>
            <a:r>
              <a:rPr lang="el-GR" sz="3000" b="0" dirty="0" smtClean="0"/>
              <a:t>2/3</a:t>
            </a:r>
            <a:endParaRPr lang="el-GR" dirty="0"/>
          </a:p>
        </p:txBody>
      </p:sp>
      <p:sp>
        <p:nvSpPr>
          <p:cNvPr id="3" name="Θέση περιεχομένου 2"/>
          <p:cNvSpPr>
            <a:spLocks noGrp="1"/>
          </p:cNvSpPr>
          <p:nvPr>
            <p:ph idx="1"/>
          </p:nvPr>
        </p:nvSpPr>
        <p:spPr>
          <a:xfrm>
            <a:off x="457200" y="1196752"/>
            <a:ext cx="8291264" cy="5400600"/>
          </a:xfrm>
        </p:spPr>
        <p:txBody>
          <a:bodyPr>
            <a:noAutofit/>
          </a:bodyPr>
          <a:lstStyle/>
          <a:p>
            <a:pPr marL="457200" indent="-457200">
              <a:buFont typeface="+mj-lt"/>
              <a:buAutoNum type="arabicPeriod" startAt="3"/>
            </a:pPr>
            <a:r>
              <a:rPr lang="el-GR" dirty="0" smtClean="0"/>
              <a:t>Ανάλυση </a:t>
            </a:r>
            <a:r>
              <a:rPr lang="el-GR" dirty="0"/>
              <a:t>των συγκεντρωμένων δεδομένων με βάση τα ιδιαίτερα χαρακτηριστικά του καθενός</a:t>
            </a:r>
            <a:r>
              <a:rPr lang="el-GR" dirty="0" smtClean="0"/>
              <a:t>.</a:t>
            </a:r>
            <a:endParaRPr lang="el-GR" dirty="0"/>
          </a:p>
          <a:p>
            <a:pPr marL="457200" indent="-457200">
              <a:buFont typeface="+mj-lt"/>
              <a:buAutoNum type="arabicPeriod" startAt="3"/>
            </a:pPr>
            <a:r>
              <a:rPr lang="el-GR" dirty="0" smtClean="0"/>
              <a:t>Ταξινόμηση </a:t>
            </a:r>
            <a:r>
              <a:rPr lang="el-GR" dirty="0"/>
              <a:t>των δεδομένων τα οποία έχουν αναλυθεί και ομαδοποιηθεί, σε κεφάλαια ή τμήματα, ανάλογα με τα γνωρίσματά τους</a:t>
            </a:r>
            <a:r>
              <a:rPr lang="el-GR" dirty="0" smtClean="0"/>
              <a:t>.</a:t>
            </a:r>
            <a:endParaRPr lang="el-GR" dirty="0"/>
          </a:p>
          <a:p>
            <a:pPr marL="457200" indent="-457200">
              <a:buFont typeface="+mj-lt"/>
              <a:buAutoNum type="arabicPeriod" startAt="3"/>
            </a:pPr>
            <a:r>
              <a:rPr lang="el-GR" dirty="0" smtClean="0"/>
              <a:t>Σύνθεση </a:t>
            </a:r>
            <a:r>
              <a:rPr lang="el-GR" dirty="0"/>
              <a:t>των δεδομένων που έχουν προηγουμένως ταξινομηθεί σύμφωνα με τον σκοπό ο οποίος έχει προηγουμένως τεθεί</a:t>
            </a:r>
            <a:r>
              <a:rPr lang="el-GR" dirty="0" smtClean="0"/>
              <a:t>.</a:t>
            </a:r>
            <a:endParaRPr lang="el-GR" dirty="0"/>
          </a:p>
          <a:p>
            <a:pPr marL="457200" indent="-457200">
              <a:buFont typeface="+mj-lt"/>
              <a:buAutoNum type="arabicPeriod" startAt="3"/>
            </a:pPr>
            <a:r>
              <a:rPr lang="el-GR" dirty="0" smtClean="0"/>
              <a:t>Εκπόνηση </a:t>
            </a:r>
            <a:r>
              <a:rPr lang="el-GR" dirty="0"/>
              <a:t>ή κατασκευή (υλοποίηση) του σκοπού ή του έργου που είχε εξ αρχής προσδιοριστεί.</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295660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Επιστημονική μέθοδος οργάνωσης </a:t>
            </a:r>
            <a:r>
              <a:rPr lang="el-GR" sz="3000" b="0" dirty="0"/>
              <a:t>3</a:t>
            </a:r>
            <a:r>
              <a:rPr lang="el-GR" sz="3000" b="0" dirty="0" smtClean="0"/>
              <a:t>/3</a:t>
            </a:r>
            <a:endParaRPr lang="el-GR" dirty="0"/>
          </a:p>
        </p:txBody>
      </p:sp>
      <p:sp>
        <p:nvSpPr>
          <p:cNvPr id="3" name="Θέση περιεχομένου 2"/>
          <p:cNvSpPr>
            <a:spLocks noGrp="1"/>
          </p:cNvSpPr>
          <p:nvPr>
            <p:ph idx="1"/>
          </p:nvPr>
        </p:nvSpPr>
        <p:spPr/>
        <p:txBody>
          <a:bodyPr/>
          <a:lstStyle/>
          <a:p>
            <a:r>
              <a:rPr lang="el-GR" dirty="0"/>
              <a:t>Ε</a:t>
            </a:r>
            <a:r>
              <a:rPr lang="el-GR" dirty="0" smtClean="0"/>
              <a:t>κτός </a:t>
            </a:r>
            <a:r>
              <a:rPr lang="el-GR" dirty="0"/>
              <a:t>από τα ανωτέρω, στην επιστημονική μέθοδο της οργάνωσης υπεισέρχονται και άλλοι παράγοντες όπως π.χ. ο έλεγχος των φάσεων της μεθόδου, η τμηματοποίηση της εργασίας ή του έργου, η διοίκηση, ο συντονισμός και ο σχεδιασμός.</a:t>
            </a:r>
          </a:p>
          <a:p>
            <a:r>
              <a:rPr lang="el-GR" dirty="0"/>
              <a:t>Σαφώς προκύπτει ότι το ανωτέρω σχήμα της επιστημονικής μεθόδου της οργάνωσης, εξειδικεύεται ανάλογα με τα ιδιαίτερα χαρακτηριστικά του έργου ή της εργασίας ή της συγκεκριμένης παραγωγικής διαδικασίας από τον φορέα, ή οργανισμό ο οποίος ασκεί την συγκεκριμένη δραστηριότητα.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3462150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348880"/>
            <a:ext cx="8229600" cy="1080120"/>
          </a:xfrm>
          <a:ln w="28575">
            <a:solidFill>
              <a:srgbClr val="004A82"/>
            </a:solidFill>
          </a:ln>
        </p:spPr>
        <p:txBody>
          <a:bodyPr/>
          <a:lstStyle/>
          <a:p>
            <a:r>
              <a:rPr lang="el-GR" dirty="0" smtClean="0"/>
              <a:t>Τύποι της οργάνωσης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3544083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Γραμμικός ή Στρατιωτικός τύπος </a:t>
            </a:r>
            <a:r>
              <a:rPr lang="el-GR" dirty="0" smtClean="0"/>
              <a:t>οργάνωσης </a:t>
            </a:r>
            <a:r>
              <a:rPr lang="el-GR" sz="3000" b="0" dirty="0" smtClean="0"/>
              <a:t>1/3</a:t>
            </a:r>
            <a:endParaRPr lang="el-GR" sz="3000" b="0" dirty="0"/>
          </a:p>
        </p:txBody>
      </p:sp>
      <p:sp>
        <p:nvSpPr>
          <p:cNvPr id="5" name="Θέση περιεχομένου 4"/>
          <p:cNvSpPr>
            <a:spLocks noGrp="1"/>
          </p:cNvSpPr>
          <p:nvPr>
            <p:ph idx="1"/>
          </p:nvPr>
        </p:nvSpPr>
        <p:spPr>
          <a:xfrm>
            <a:off x="457200" y="1412776"/>
            <a:ext cx="8363272" cy="5256584"/>
          </a:xfrm>
        </p:spPr>
        <p:txBody>
          <a:bodyPr>
            <a:normAutofit/>
          </a:bodyPr>
          <a:lstStyle/>
          <a:p>
            <a:r>
              <a:rPr lang="en-US" dirty="0"/>
              <a:t>O</a:t>
            </a:r>
            <a:r>
              <a:rPr lang="el-GR" dirty="0"/>
              <a:t> γραμμικός ή στρατιωτικός τύπος της οργάνωσης είναι άμεσος και παρέχει την δυνατότητα της συνεχούς άσκησης των ελέγχων στην οργάνωση. </a:t>
            </a:r>
            <a:r>
              <a:rPr lang="en-US" dirty="0"/>
              <a:t>T</a:t>
            </a:r>
            <a:r>
              <a:rPr lang="el-GR" dirty="0"/>
              <a:t>α κύρια πλεονεκτήματα του τύπου αυτού της οργάνωσης είναι η ευκινησία, η ταχύτητα και η πειθαρχία. </a:t>
            </a:r>
            <a:r>
              <a:rPr lang="en-US" dirty="0"/>
              <a:t>T</a:t>
            </a:r>
            <a:r>
              <a:rPr lang="el-GR" dirty="0"/>
              <a:t>α μειονεκτήματα όμως είναι επίσης σοβαρά με </a:t>
            </a:r>
            <a:r>
              <a:rPr lang="el-GR" dirty="0" smtClean="0"/>
              <a:t>κυριότερα </a:t>
            </a:r>
            <a:r>
              <a:rPr lang="el-GR" dirty="0"/>
              <a:t>αυτά της </a:t>
            </a:r>
            <a:r>
              <a:rPr lang="el-GR" dirty="0" err="1"/>
              <a:t>απολυταρχικότητας</a:t>
            </a:r>
            <a:r>
              <a:rPr lang="el-GR" dirty="0"/>
              <a:t>, της ακαμψίας και της δημιουργίας της αίσθησης του αλάθητου στους ανώτερους.</a:t>
            </a:r>
          </a:p>
          <a:p>
            <a:r>
              <a:rPr lang="en-US" dirty="0"/>
              <a:t>O</a:t>
            </a:r>
            <a:r>
              <a:rPr lang="el-GR" dirty="0"/>
              <a:t> τύπος αυτός ονομάζεται και στρατιωτικός γιατί αποτελεί την πλέον απλούστερη </a:t>
            </a:r>
            <a:r>
              <a:rPr lang="el-GR" dirty="0" smtClean="0"/>
              <a:t>μορφή </a:t>
            </a:r>
            <a:r>
              <a:rPr lang="el-GR" dirty="0"/>
              <a:t>της στρατιωτικής οργάνωσης</a:t>
            </a:r>
            <a:r>
              <a:rPr lang="el-GR" dirty="0" smtClean="0"/>
              <a:t>.</a:t>
            </a:r>
          </a:p>
          <a:p>
            <a:r>
              <a:rPr lang="en-US" dirty="0"/>
              <a:t>M</a:t>
            </a:r>
            <a:r>
              <a:rPr lang="el-GR" dirty="0"/>
              <a:t>ε τον γραμμικό ή στρατιωτικό τύπο της οργάνωσης μπορούν να χαρακτηρισθούν σημερινές μορφές και εφαρμογές οργανωτικών σχημάτων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3042381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Γραμμικός ή Στρατιωτικός τύπος </a:t>
            </a:r>
            <a:r>
              <a:rPr lang="el-GR" dirty="0" smtClean="0"/>
              <a:t>οργάνωσης </a:t>
            </a:r>
            <a:r>
              <a:rPr lang="el-GR" sz="3000" b="0" dirty="0" smtClean="0"/>
              <a:t>2/3</a:t>
            </a:r>
            <a:endParaRPr lang="el-GR" sz="3000" b="0" dirty="0"/>
          </a:p>
        </p:txBody>
      </p:sp>
      <p:sp>
        <p:nvSpPr>
          <p:cNvPr id="5" name="Θέση περιεχομένου 4"/>
          <p:cNvSpPr>
            <a:spLocks noGrp="1"/>
          </p:cNvSpPr>
          <p:nvPr>
            <p:ph idx="1"/>
          </p:nvPr>
        </p:nvSpPr>
        <p:spPr>
          <a:xfrm>
            <a:off x="457200" y="1412776"/>
            <a:ext cx="8507288" cy="5445224"/>
          </a:xfrm>
        </p:spPr>
        <p:txBody>
          <a:bodyPr>
            <a:normAutofit/>
          </a:bodyPr>
          <a:lstStyle/>
          <a:p>
            <a:r>
              <a:rPr lang="el-GR" dirty="0"/>
              <a:t>Χ</a:t>
            </a:r>
            <a:r>
              <a:rPr lang="el-GR" dirty="0" smtClean="0"/>
              <a:t>αρακτηριστικό </a:t>
            </a:r>
            <a:r>
              <a:rPr lang="el-GR" dirty="0"/>
              <a:t>παράδειγμα αποτελεί η παραδοσιακή (θεωρητική) οργανωτική δομή του στρατού ξηράς με τον στρατηγό να είναι επικεφαλής και ο οποίος διατάσσει τους υποστρατήγους, τους ταγματάρχες, τους αξιωματικούς και τους στρατιώτες οι οποίοι υπακούουν και εκτελούν τις εντολές με βάση την ιεραρχία χωρίς να έχουν την δυνατότητα να </a:t>
            </a:r>
            <a:r>
              <a:rPr lang="el-GR" dirty="0" smtClean="0"/>
              <a:t>παρεκκλίνουν </a:t>
            </a:r>
            <a:r>
              <a:rPr lang="el-GR" dirty="0"/>
              <a:t>των εντολών.</a:t>
            </a:r>
          </a:p>
          <a:p>
            <a:r>
              <a:rPr lang="el-GR" dirty="0"/>
              <a:t>Ε</a:t>
            </a:r>
            <a:r>
              <a:rPr lang="el-GR" dirty="0" smtClean="0"/>
              <a:t>ίναι </a:t>
            </a:r>
            <a:r>
              <a:rPr lang="el-GR" dirty="0"/>
              <a:t>σαφές ότι από την εφαρμογή ενός τέτοιου τύπου οργάνωσης ελαχιστοποιείται η σημασία της ανατροφοδότησης και της αντίστροφης ροής των πληροφοριών (</a:t>
            </a:r>
            <a:r>
              <a:rPr lang="en-US" dirty="0"/>
              <a:t>feed back</a:t>
            </a:r>
            <a:r>
              <a:rPr lang="el-GR" dirty="0"/>
              <a:t>) μέσω της οποίας ο επικεφαλής του οργανωτικού σχήματος θα μπορούσε να δέχεται απόψεις και παρατηρήσεις και να προχωρά σε αναδιαμόρφωση της στρατηγικής του, για την επίτευξη του αντικειμενικού του στόχου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305528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Γραμμικός ή Στρατιωτικός τύπος </a:t>
            </a:r>
            <a:r>
              <a:rPr lang="el-GR" dirty="0" smtClean="0"/>
              <a:t>οργάνωσης </a:t>
            </a:r>
            <a:r>
              <a:rPr lang="el-GR" sz="3000" b="0" dirty="0" smtClean="0"/>
              <a:t>3/3</a:t>
            </a:r>
            <a:endParaRPr lang="el-GR" sz="3000" b="0" dirty="0"/>
          </a:p>
        </p:txBody>
      </p:sp>
      <p:sp>
        <p:nvSpPr>
          <p:cNvPr id="5" name="Θέση περιεχομένου 4"/>
          <p:cNvSpPr>
            <a:spLocks noGrp="1"/>
          </p:cNvSpPr>
          <p:nvPr>
            <p:ph idx="1"/>
          </p:nvPr>
        </p:nvSpPr>
        <p:spPr>
          <a:xfrm>
            <a:off x="457200" y="1412776"/>
            <a:ext cx="8229600" cy="4824536"/>
          </a:xfrm>
        </p:spPr>
        <p:txBody>
          <a:bodyPr/>
          <a:lstStyle/>
          <a:p>
            <a:r>
              <a:rPr lang="el-GR" dirty="0"/>
              <a:t>Ένα άλλο παράδειγμα εφαρμογής του γραμμικού τύπου της οργάνωσης αποτελεί η επιχείρηση η οποία λειτουργεί με το σχήμα: </a:t>
            </a:r>
            <a:r>
              <a:rPr lang="el-GR" b="1" dirty="0" smtClean="0"/>
              <a:t>Ιδιοκτήτης – Εργάτες</a:t>
            </a:r>
            <a:r>
              <a:rPr lang="el-GR" dirty="0" smtClean="0"/>
              <a:t>, </a:t>
            </a:r>
            <a:r>
              <a:rPr lang="el-GR" dirty="0"/>
              <a:t>όπου δεν απαιτείται ή δεν κρίνεται αναγκαία κάποια σύνθετη δραστηριότητα απασχόλησης.</a:t>
            </a:r>
          </a:p>
          <a:p>
            <a:r>
              <a:rPr lang="el-GR" dirty="0"/>
              <a:t>Στο οργανωτικό αυτό σχήμα, ο ιδιοκτήτης αναλαμβάνει όλες τις διοικητικές και οργανωτικές εργασίες και οι εργαζόμενοι εκτελούν – υλοποιούν την παραγωγή.</a:t>
            </a:r>
          </a:p>
          <a:p>
            <a:r>
              <a:rPr lang="en-US" dirty="0"/>
              <a:t>T</a:t>
            </a:r>
            <a:r>
              <a:rPr lang="el-GR" dirty="0"/>
              <a:t>ο σχήμα αυτό, εφαρμόζεται κατά βάση σε απλές παραγωγικές λειτουργίες όπου δεν απαιτείται ιδιαίτερη εξειδίκευση.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3468814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Μεικτός </a:t>
            </a:r>
            <a:r>
              <a:rPr lang="el-GR" dirty="0"/>
              <a:t>τύπος </a:t>
            </a:r>
            <a:r>
              <a:rPr lang="el-GR" dirty="0" smtClean="0"/>
              <a:t>οργάνωσης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n-US" dirty="0"/>
              <a:t>O</a:t>
            </a:r>
            <a:r>
              <a:rPr lang="el-GR" dirty="0"/>
              <a:t> τύπος αυτός αποτελεί ένα οργανωτικό σχήμα το οποίο συντίθεται από μια βασική μορφή γραμμικού τύπου οργάνωσης σε συνδυασμό με την προσθήκη λειτουργιών συντονιστικών </a:t>
            </a:r>
            <a:r>
              <a:rPr lang="el-GR" dirty="0" smtClean="0"/>
              <a:t>επιτελείων </a:t>
            </a:r>
            <a:r>
              <a:rPr lang="el-GR" dirty="0"/>
              <a:t>και επιτροπικών οργάνων.</a:t>
            </a:r>
          </a:p>
          <a:p>
            <a:r>
              <a:rPr lang="en-US" dirty="0"/>
              <a:t>T</a:t>
            </a:r>
            <a:r>
              <a:rPr lang="el-GR" dirty="0"/>
              <a:t>α πλεονεκτήματα της εφαρμογής αυτού του τύπου της οργάνωσης είναι πολύ μεγαλύτερα από τον αμιγή γραμμικό τύπο γιατί υπάρχει μια κατάτμηση των διαδικασιών ελέγχου μέσα στο οργανωτικό σχήμα με την παροχή επιμέρους αρμοδιοτήτων σε ενδιάμεσα στελέχη και τμήματα, ιδιαίτερα σε μεγάλους οργανισμούς.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3969392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περί οργάνωσης </a:t>
            </a:r>
            <a:r>
              <a:rPr lang="el-GR" sz="3000" b="0" dirty="0" smtClean="0"/>
              <a:t>1/2</a:t>
            </a:r>
            <a:endParaRPr lang="el-GR" sz="3000" b="0" dirty="0"/>
          </a:p>
        </p:txBody>
      </p:sp>
      <p:sp>
        <p:nvSpPr>
          <p:cNvPr id="3" name="Θέση περιεχομένου 2"/>
          <p:cNvSpPr>
            <a:spLocks noGrp="1"/>
          </p:cNvSpPr>
          <p:nvPr>
            <p:ph idx="1"/>
          </p:nvPr>
        </p:nvSpPr>
        <p:spPr>
          <a:xfrm>
            <a:off x="457200" y="1196752"/>
            <a:ext cx="8291264" cy="5328592"/>
          </a:xfrm>
        </p:spPr>
        <p:txBody>
          <a:bodyPr>
            <a:normAutofit lnSpcReduction="10000"/>
          </a:bodyPr>
          <a:lstStyle/>
          <a:p>
            <a:r>
              <a:rPr lang="en-US" dirty="0"/>
              <a:t>H</a:t>
            </a:r>
            <a:r>
              <a:rPr lang="el-GR" dirty="0"/>
              <a:t> εφαρμοζόμενη σήμερα δομή της οργάνωσης των κοινωνικών και επιχειρησιακών δραστηριοτήτων βασίζεται στην επιλεγόμενη έννοια της “</a:t>
            </a:r>
            <a:r>
              <a:rPr lang="en-US" dirty="0"/>
              <a:t>E</a:t>
            </a:r>
            <a:r>
              <a:rPr lang="el-GR" dirty="0"/>
              <a:t>Π</a:t>
            </a:r>
            <a:r>
              <a:rPr lang="en-US" dirty="0"/>
              <a:t>I</a:t>
            </a:r>
            <a:r>
              <a:rPr lang="el-GR" dirty="0"/>
              <a:t>Σ</a:t>
            </a:r>
            <a:r>
              <a:rPr lang="en-US" dirty="0"/>
              <a:t>THMONIKH</a:t>
            </a:r>
            <a:r>
              <a:rPr lang="el-GR" dirty="0"/>
              <a:t>Σ </a:t>
            </a:r>
            <a:r>
              <a:rPr lang="en-US" dirty="0"/>
              <a:t>OP</a:t>
            </a:r>
            <a:r>
              <a:rPr lang="el-GR" dirty="0"/>
              <a:t>Γ</a:t>
            </a:r>
            <a:r>
              <a:rPr lang="en-US" dirty="0"/>
              <a:t>AN</a:t>
            </a:r>
            <a:r>
              <a:rPr lang="el-GR" dirty="0"/>
              <a:t>ΩΣ</a:t>
            </a:r>
            <a:r>
              <a:rPr lang="en-US" dirty="0"/>
              <a:t>H</a:t>
            </a:r>
            <a:r>
              <a:rPr lang="el-GR" dirty="0"/>
              <a:t>Σ”. </a:t>
            </a:r>
            <a:r>
              <a:rPr lang="en-US" dirty="0"/>
              <a:t>O</a:t>
            </a:r>
            <a:r>
              <a:rPr lang="el-GR" dirty="0"/>
              <a:t> όρος προέρχεται από τον οργανισμό </a:t>
            </a:r>
            <a:r>
              <a:rPr lang="en-US" dirty="0"/>
              <a:t>SAIN SIMON</a:t>
            </a:r>
            <a:r>
              <a:rPr lang="el-GR" dirty="0"/>
              <a:t>. </a:t>
            </a:r>
            <a:r>
              <a:rPr lang="en-US" dirty="0"/>
              <a:t>O</a:t>
            </a:r>
            <a:r>
              <a:rPr lang="el-GR" dirty="0"/>
              <a:t> αγγλοσαξονικός όρος “</a:t>
            </a:r>
            <a:r>
              <a:rPr lang="en-US" dirty="0"/>
              <a:t>SCIENTIFIC MANAGEMENT</a:t>
            </a:r>
            <a:r>
              <a:rPr lang="el-GR" dirty="0"/>
              <a:t>”, έχει παρουσιαστεί από τον </a:t>
            </a:r>
            <a:r>
              <a:rPr lang="en-US" dirty="0"/>
              <a:t>FREDERIC WINSLOW TAYLOR</a:t>
            </a:r>
            <a:r>
              <a:rPr lang="el-GR" dirty="0"/>
              <a:t> ο οποίος θεωρείται ο πατέρας της επιστήμης της Ο</a:t>
            </a:r>
            <a:r>
              <a:rPr lang="el-GR" dirty="0" smtClean="0"/>
              <a:t>ργάνωσης</a:t>
            </a:r>
            <a:r>
              <a:rPr lang="el-GR" dirty="0"/>
              <a:t>. </a:t>
            </a:r>
            <a:r>
              <a:rPr lang="en-US" dirty="0"/>
              <a:t>H</a:t>
            </a:r>
            <a:r>
              <a:rPr lang="el-GR" dirty="0"/>
              <a:t> έννοια της οργάνωσης χαρακτηρίσθηκε επίσης επιτυχώς με τον Γερμανικό όρο “</a:t>
            </a:r>
            <a:r>
              <a:rPr lang="en-US" dirty="0"/>
              <a:t>RATIONALISIERUNG</a:t>
            </a:r>
            <a:r>
              <a:rPr lang="el-GR" dirty="0"/>
              <a:t>” (ορθολογισμός), ο οποίος χρησιμοποιείται σήμερα ευρύτατα.</a:t>
            </a:r>
          </a:p>
          <a:p>
            <a:r>
              <a:rPr lang="en-US" dirty="0"/>
              <a:t>O</a:t>
            </a:r>
            <a:r>
              <a:rPr lang="el-GR" dirty="0"/>
              <a:t> όρος, “</a:t>
            </a:r>
            <a:r>
              <a:rPr lang="en-US" dirty="0"/>
              <a:t>RATIONALISERUNG</a:t>
            </a:r>
            <a:r>
              <a:rPr lang="el-GR" dirty="0"/>
              <a:t>” ο οποίος σε ελεύθερη απόδοση σημαίνει την επιθυμητή – εύρυθμη λειτουργία ενός οργανωτικού – παραγωγικού σχήματος, έχει προέλθει από τον </a:t>
            </a:r>
            <a:r>
              <a:rPr lang="en-US" dirty="0"/>
              <a:t>JULIUS HIRSCH</a:t>
            </a:r>
            <a:r>
              <a:rPr lang="el-GR" dirty="0"/>
              <a:t> ο οποίος τον πρωτοανέφερε σε διάλεξη στο Παρίσι τον Δεκέμβριο του 1920</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529954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Μεικτός τύπος οργάνωσης </a:t>
            </a:r>
            <a:r>
              <a:rPr lang="el-GR" sz="3000" b="0" dirty="0" smtClean="0"/>
              <a:t>2/3</a:t>
            </a:r>
            <a:endParaRPr lang="el-GR" dirty="0"/>
          </a:p>
        </p:txBody>
      </p:sp>
      <p:sp>
        <p:nvSpPr>
          <p:cNvPr id="3" name="Θέση περιεχομένου 2"/>
          <p:cNvSpPr>
            <a:spLocks noGrp="1"/>
          </p:cNvSpPr>
          <p:nvPr>
            <p:ph idx="1"/>
          </p:nvPr>
        </p:nvSpPr>
        <p:spPr/>
        <p:txBody>
          <a:bodyPr/>
          <a:lstStyle/>
          <a:p>
            <a:r>
              <a:rPr lang="el-GR" dirty="0"/>
              <a:t>Ο</a:t>
            </a:r>
            <a:r>
              <a:rPr lang="el-GR" dirty="0" smtClean="0"/>
              <a:t>υσιαστικά </a:t>
            </a:r>
            <a:r>
              <a:rPr lang="el-GR" dirty="0"/>
              <a:t>η δομή αυτή οργάνωσης εφαρμόζεται στο μεγαλύτερο μέρος των οργανισμών και επιχειρήσεων που λειτουργούν σήμερα.</a:t>
            </a:r>
          </a:p>
          <a:p>
            <a:r>
              <a:rPr lang="en-US" dirty="0"/>
              <a:t>T</a:t>
            </a:r>
            <a:r>
              <a:rPr lang="el-GR" dirty="0"/>
              <a:t>ο οργανωτικό σχήμα του μεικτού τύπου συντίθεται βασικά από τα εξής μέρη:</a:t>
            </a:r>
          </a:p>
          <a:p>
            <a:pPr marL="857250" lvl="1" indent="-457200">
              <a:buFont typeface="+mj-lt"/>
              <a:buAutoNum type="arabicPeriod"/>
            </a:pPr>
            <a:r>
              <a:rPr lang="en-US" dirty="0" smtClean="0"/>
              <a:t>T</a:t>
            </a:r>
            <a:r>
              <a:rPr lang="el-GR" dirty="0"/>
              <a:t>ον ιδιοκτήτη ή τους ιδιοκτήτες της </a:t>
            </a:r>
            <a:r>
              <a:rPr lang="el-GR" dirty="0" smtClean="0"/>
              <a:t>επιχείρησης.</a:t>
            </a:r>
            <a:endParaRPr lang="el-GR" dirty="0"/>
          </a:p>
          <a:p>
            <a:pPr marL="857250" lvl="1" indent="-457200">
              <a:buFont typeface="+mj-lt"/>
              <a:buAutoNum type="arabicPeriod"/>
            </a:pPr>
            <a:r>
              <a:rPr lang="en-US" dirty="0" smtClean="0"/>
              <a:t>T</a:t>
            </a:r>
            <a:r>
              <a:rPr lang="el-GR" dirty="0"/>
              <a:t>ο Διοικητικό </a:t>
            </a:r>
            <a:r>
              <a:rPr lang="el-GR" dirty="0" smtClean="0"/>
              <a:t>Συμβούλιο.</a:t>
            </a:r>
            <a:endParaRPr lang="el-GR" dirty="0"/>
          </a:p>
          <a:p>
            <a:pPr marL="857250" lvl="1" indent="-457200">
              <a:buFont typeface="+mj-lt"/>
              <a:buAutoNum type="arabicPeriod"/>
            </a:pPr>
            <a:r>
              <a:rPr lang="en-US" dirty="0" smtClean="0"/>
              <a:t>T</a:t>
            </a:r>
            <a:r>
              <a:rPr lang="el-GR" dirty="0"/>
              <a:t>ον Διευθύνοντα </a:t>
            </a:r>
            <a:r>
              <a:rPr lang="el-GR" dirty="0" smtClean="0"/>
              <a:t>σύμβουλο.</a:t>
            </a:r>
            <a:endParaRPr lang="el-GR" dirty="0"/>
          </a:p>
          <a:p>
            <a:pPr marL="857250" lvl="1" indent="-457200">
              <a:buFont typeface="+mj-lt"/>
              <a:buAutoNum type="arabicPeriod"/>
            </a:pPr>
            <a:r>
              <a:rPr lang="en-US" dirty="0" smtClean="0"/>
              <a:t>T</a:t>
            </a:r>
            <a:r>
              <a:rPr lang="el-GR" dirty="0"/>
              <a:t>α επιμέρους τμήματα με τους διευθυντές των </a:t>
            </a:r>
            <a:r>
              <a:rPr lang="el-GR" dirty="0" smtClean="0"/>
              <a:t>τμημάτων.</a:t>
            </a:r>
            <a:endParaRPr lang="el-GR" dirty="0"/>
          </a:p>
          <a:p>
            <a:pPr marL="857250" lvl="1" indent="-457200">
              <a:buFont typeface="+mj-lt"/>
              <a:buAutoNum type="arabicPeriod"/>
            </a:pPr>
            <a:r>
              <a:rPr lang="en-US" dirty="0" smtClean="0"/>
              <a:t>T</a:t>
            </a:r>
            <a:r>
              <a:rPr lang="el-GR" dirty="0"/>
              <a:t>ους Προϊσταμένους των </a:t>
            </a:r>
            <a:r>
              <a:rPr lang="el-GR" dirty="0" smtClean="0"/>
              <a:t>τμημάτων.</a:t>
            </a:r>
            <a:endParaRPr lang="el-GR" dirty="0"/>
          </a:p>
          <a:p>
            <a:pPr marL="857250" lvl="1" indent="-457200">
              <a:buFont typeface="+mj-lt"/>
              <a:buAutoNum type="arabicPeriod"/>
            </a:pPr>
            <a:r>
              <a:rPr lang="en-US" dirty="0" smtClean="0"/>
              <a:t>T</a:t>
            </a:r>
            <a:r>
              <a:rPr lang="el-GR" dirty="0"/>
              <a:t>ους εργαζόμενους (εργάτες, υπαλλήλους κλπ.).</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907669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Μεικτός τύπος οργάνωσης </a:t>
            </a:r>
            <a:r>
              <a:rPr lang="el-GR" sz="3000" b="0" dirty="0" smtClean="0"/>
              <a:t>3/3</a:t>
            </a:r>
            <a:endParaRPr lang="el-GR" dirty="0"/>
          </a:p>
        </p:txBody>
      </p:sp>
      <p:sp>
        <p:nvSpPr>
          <p:cNvPr id="3" name="Θέση περιεχομένου 2"/>
          <p:cNvSpPr>
            <a:spLocks noGrp="1"/>
          </p:cNvSpPr>
          <p:nvPr>
            <p:ph idx="1"/>
          </p:nvPr>
        </p:nvSpPr>
        <p:spPr>
          <a:xfrm>
            <a:off x="457200" y="1196752"/>
            <a:ext cx="8435280" cy="5661248"/>
          </a:xfrm>
        </p:spPr>
        <p:txBody>
          <a:bodyPr>
            <a:normAutofit lnSpcReduction="10000"/>
          </a:bodyPr>
          <a:lstStyle/>
          <a:p>
            <a:pPr marL="0" indent="0">
              <a:spcBef>
                <a:spcPts val="1000"/>
              </a:spcBef>
              <a:buNone/>
            </a:pPr>
            <a:r>
              <a:rPr lang="en-US" dirty="0"/>
              <a:t>M</a:t>
            </a:r>
            <a:r>
              <a:rPr lang="el-GR" dirty="0"/>
              <a:t>ε βάση αυτήν την </a:t>
            </a:r>
            <a:r>
              <a:rPr lang="el-GR" dirty="0" smtClean="0"/>
              <a:t>κατανομή:</a:t>
            </a:r>
            <a:endParaRPr lang="el-GR" dirty="0"/>
          </a:p>
          <a:p>
            <a:pPr>
              <a:spcBef>
                <a:spcPts val="1000"/>
              </a:spcBef>
            </a:pPr>
            <a:r>
              <a:rPr lang="en-US" dirty="0"/>
              <a:t>T</a:t>
            </a:r>
            <a:r>
              <a:rPr lang="el-GR" dirty="0"/>
              <a:t>ο οργανωτικό σχήμα συμπληρώνεται με επιπρόσθετα στοιχεία ή τμήματα τα οποία μπορεί να λειτουργούν είτε εντός του οργανισμού ή της επιχείρησης, είτε εκτός αυτών.</a:t>
            </a:r>
          </a:p>
          <a:p>
            <a:pPr>
              <a:spcBef>
                <a:spcPts val="1000"/>
              </a:spcBef>
            </a:pPr>
            <a:r>
              <a:rPr lang="el-GR" dirty="0"/>
              <a:t>Για παράδειγμα, εντός της επιχείρησης μπορεί να βρίσκεται το τμήμα έρευνας και ανάπτυξης (γνωστό και ως </a:t>
            </a:r>
            <a:r>
              <a:rPr lang="en-US" dirty="0"/>
              <a:t>R</a:t>
            </a:r>
            <a:r>
              <a:rPr lang="el-GR" dirty="0"/>
              <a:t> + </a:t>
            </a:r>
            <a:r>
              <a:rPr lang="en-US" dirty="0"/>
              <a:t>D</a:t>
            </a:r>
            <a:r>
              <a:rPr lang="el-GR" dirty="0"/>
              <a:t> -</a:t>
            </a:r>
            <a:r>
              <a:rPr lang="en-US" dirty="0"/>
              <a:t>Research and Development</a:t>
            </a:r>
            <a:r>
              <a:rPr lang="el-GR" dirty="0"/>
              <a:t>) και το τμήμα έρευνας αγοράς, ενώ εκτός της επιχείρησης μπορεί να απασχολούνται λογιστές, σύμβουλοι για διάφορα θέματα, μελετητές και άλλοι συνεργάτες, με την μορφή της ανάθεσης συγκεκριμένου έργου.</a:t>
            </a:r>
          </a:p>
          <a:p>
            <a:pPr>
              <a:spcBef>
                <a:spcPts val="1000"/>
              </a:spcBef>
            </a:pPr>
            <a:r>
              <a:rPr lang="en-US" dirty="0"/>
              <a:t>T</a:t>
            </a:r>
            <a:r>
              <a:rPr lang="el-GR" dirty="0"/>
              <a:t>ο οργανωτικό αυτό σχήμα έχει εφαρμογή όχι μόνον στον τομέα της καθεαυτού παραγωγής προϊόντων με την έννοια της βιομηχανικής ή βιοτεχνικής παραγωγής αλλά και στον τομέα των υπηρεσιών (τράπεζες, ασφαλιστικές επιχειρήσεις κλπ).</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2524101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Οριζόντιος </a:t>
            </a:r>
            <a:r>
              <a:rPr lang="el-GR" dirty="0"/>
              <a:t>ή </a:t>
            </a:r>
            <a:r>
              <a:rPr lang="el-GR" dirty="0" err="1"/>
              <a:t>πολυσυμμετοχικός</a:t>
            </a:r>
            <a:r>
              <a:rPr lang="el-GR" dirty="0"/>
              <a:t> τύπος της </a:t>
            </a:r>
            <a:r>
              <a:rPr lang="el-GR" dirty="0" smtClean="0"/>
              <a:t>οργάνωσης </a:t>
            </a:r>
            <a:r>
              <a:rPr lang="el-GR" sz="3000" b="0" dirty="0" smtClean="0"/>
              <a:t>1/4</a:t>
            </a:r>
            <a:endParaRPr lang="el-GR" sz="3000" b="0" dirty="0"/>
          </a:p>
        </p:txBody>
      </p:sp>
      <p:sp>
        <p:nvSpPr>
          <p:cNvPr id="3" name="Θέση περιεχομένου 2"/>
          <p:cNvSpPr>
            <a:spLocks noGrp="1"/>
          </p:cNvSpPr>
          <p:nvPr>
            <p:ph idx="1"/>
          </p:nvPr>
        </p:nvSpPr>
        <p:spPr>
          <a:xfrm>
            <a:off x="457200" y="1412776"/>
            <a:ext cx="8229600" cy="4824536"/>
          </a:xfrm>
        </p:spPr>
        <p:txBody>
          <a:bodyPr/>
          <a:lstStyle/>
          <a:p>
            <a:r>
              <a:rPr lang="en-US" dirty="0"/>
              <a:t>A</a:t>
            </a:r>
            <a:r>
              <a:rPr lang="el-GR" dirty="0" err="1"/>
              <a:t>ποτελεί</a:t>
            </a:r>
            <a:r>
              <a:rPr lang="el-GR" dirty="0"/>
              <a:t> την πλέον σύγχρονη μορφή οργανωτικού σχήματος, η οποία έχει αρχίσει πρόσφατα να εφαρμόζεται στις επιχειρήσεις. </a:t>
            </a:r>
            <a:r>
              <a:rPr lang="en-US" dirty="0"/>
              <a:t>O</a:t>
            </a:r>
            <a:r>
              <a:rPr lang="el-GR" dirty="0"/>
              <a:t> ορισμός είναι επίσης πρόσφατος και για αυτόν τον λόγο ίσως ακόμη αδόκιμος.</a:t>
            </a:r>
          </a:p>
          <a:p>
            <a:r>
              <a:rPr lang="en-US" dirty="0"/>
              <a:t>O</a:t>
            </a:r>
            <a:r>
              <a:rPr lang="el-GR" dirty="0"/>
              <a:t> τύπος αυτός αφορά την οργάνωση σε ένα οριζόντιο επίπεδο στο οποίο δεν υφίσταται κάποια ιεραρχική δομή ή εάν υπάρχει μια μορφή εξουσίας εξαντλείται σε ένα πρώτο επίπεδο. </a:t>
            </a:r>
            <a:r>
              <a:rPr lang="en-US" dirty="0"/>
              <a:t>O</a:t>
            </a:r>
            <a:r>
              <a:rPr lang="el-GR" dirty="0"/>
              <a:t> τύπος αυτός της οργάνωσης, βασίζεται στην ισομερή κατανομή αρμοδιοτήτων οι οποίες είναι παράλληλες μεταξύ τους και διασυνδέονται σε οριζόντια μορφή.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4166554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Οριζόντιος </a:t>
            </a:r>
            <a:r>
              <a:rPr lang="el-GR" dirty="0"/>
              <a:t>ή </a:t>
            </a:r>
            <a:r>
              <a:rPr lang="el-GR" dirty="0" err="1"/>
              <a:t>πολυσυμμετοχικός</a:t>
            </a:r>
            <a:r>
              <a:rPr lang="el-GR" dirty="0"/>
              <a:t> τύπος της </a:t>
            </a:r>
            <a:r>
              <a:rPr lang="el-GR" dirty="0" smtClean="0"/>
              <a:t>οργάνωσης </a:t>
            </a:r>
            <a:r>
              <a:rPr lang="el-GR" sz="3000" b="0" dirty="0" smtClean="0"/>
              <a:t>2/4</a:t>
            </a:r>
            <a:endParaRPr lang="el-GR" sz="3000" b="0" dirty="0"/>
          </a:p>
        </p:txBody>
      </p:sp>
      <p:sp>
        <p:nvSpPr>
          <p:cNvPr id="3" name="Θέση περιεχομένου 2"/>
          <p:cNvSpPr>
            <a:spLocks noGrp="1"/>
          </p:cNvSpPr>
          <p:nvPr>
            <p:ph idx="1"/>
          </p:nvPr>
        </p:nvSpPr>
        <p:spPr>
          <a:xfrm>
            <a:off x="457200" y="1412776"/>
            <a:ext cx="8229600" cy="4824536"/>
          </a:xfrm>
        </p:spPr>
        <p:txBody>
          <a:bodyPr/>
          <a:lstStyle/>
          <a:p>
            <a:r>
              <a:rPr lang="en-US" dirty="0"/>
              <a:t>H</a:t>
            </a:r>
            <a:r>
              <a:rPr lang="el-GR" dirty="0"/>
              <a:t> κάθε ομάδα εργασίας μέσα στο οργανωτικό σχήμα λειτουργεί σε ισότιμη βάση η μία με την άλλη με ανταλλαγή των δεδομένων ανάμεσά τους.</a:t>
            </a:r>
          </a:p>
          <a:p>
            <a:r>
              <a:rPr lang="el-GR" dirty="0"/>
              <a:t>Ως πλεονέκτημα του τύπου αυτού αναφέρεται η αδιάσπαστη και ελεύθερη </a:t>
            </a:r>
            <a:r>
              <a:rPr lang="el-GR" dirty="0" smtClean="0"/>
              <a:t>δραστηριότητα.</a:t>
            </a:r>
          </a:p>
          <a:p>
            <a:r>
              <a:rPr lang="el-GR" dirty="0" smtClean="0"/>
              <a:t>Ως </a:t>
            </a:r>
            <a:r>
              <a:rPr lang="el-GR" dirty="0"/>
              <a:t>μειονέκτημα πάντως ισχύει το γεγονός ότι δεν υφίσταται κάποια μορφή ελέγχου του συνολικού οργανωτικού σχήματος και σύνθεσης των δεδομένων, από την εργασία των ισότιμων ομάδων. </a:t>
            </a:r>
            <a:r>
              <a:rPr lang="en-US" dirty="0"/>
              <a:t>O</a:t>
            </a:r>
            <a:r>
              <a:rPr lang="el-GR" dirty="0"/>
              <a:t> έλεγχος ασκείται συλλογικά</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3792249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Οριζόντιος </a:t>
            </a:r>
            <a:r>
              <a:rPr lang="el-GR" dirty="0"/>
              <a:t>ή </a:t>
            </a:r>
            <a:r>
              <a:rPr lang="el-GR" dirty="0" err="1"/>
              <a:t>πολυσυμμετοχικός</a:t>
            </a:r>
            <a:r>
              <a:rPr lang="el-GR" dirty="0"/>
              <a:t> τύπος της </a:t>
            </a:r>
            <a:r>
              <a:rPr lang="el-GR" dirty="0" smtClean="0"/>
              <a:t>οργάνωσης </a:t>
            </a:r>
            <a:r>
              <a:rPr lang="el-GR" sz="3000" b="0" dirty="0" smtClean="0"/>
              <a:t>3/4</a:t>
            </a:r>
            <a:endParaRPr lang="el-GR" sz="3000" b="0" dirty="0"/>
          </a:p>
        </p:txBody>
      </p:sp>
      <p:sp>
        <p:nvSpPr>
          <p:cNvPr id="3" name="Θέση περιεχομένου 2"/>
          <p:cNvSpPr>
            <a:spLocks noGrp="1"/>
          </p:cNvSpPr>
          <p:nvPr>
            <p:ph idx="1"/>
          </p:nvPr>
        </p:nvSpPr>
        <p:spPr>
          <a:xfrm>
            <a:off x="457200" y="1412776"/>
            <a:ext cx="8229600" cy="4824536"/>
          </a:xfrm>
        </p:spPr>
        <p:txBody>
          <a:bodyPr/>
          <a:lstStyle/>
          <a:p>
            <a:r>
              <a:rPr lang="en-US" dirty="0"/>
              <a:t>O</a:t>
            </a:r>
            <a:r>
              <a:rPr lang="el-GR" dirty="0"/>
              <a:t> τύπος αυτός εφαρμόζεται κυρίως σε τομείς ερευνητικής δραστηριότητας ή σε μελετητική εργασία από ολιγομελείς ομάδες ή άτομα.</a:t>
            </a:r>
          </a:p>
          <a:p>
            <a:r>
              <a:rPr lang="en-US" dirty="0"/>
              <a:t>O</a:t>
            </a:r>
            <a:r>
              <a:rPr lang="el-GR" dirty="0"/>
              <a:t> τύπος αυτός της οργανώσεως έχει εισάγει και την έννοια της ομαδικής εργασίας (</a:t>
            </a:r>
            <a:r>
              <a:rPr lang="en-US" dirty="0"/>
              <a:t>team</a:t>
            </a:r>
            <a:r>
              <a:rPr lang="el-GR" dirty="0"/>
              <a:t>-</a:t>
            </a:r>
            <a:r>
              <a:rPr lang="en-US" dirty="0"/>
              <a:t>work</a:t>
            </a:r>
            <a:r>
              <a:rPr lang="el-GR" dirty="0"/>
              <a:t>), σχήματος ιδιαίτερα χρήσιμου για την εκπόνηση έργου στο οποίο απαιτείται η διεπιστημονική εργασία σε σύγχρονους και σύνθετους τομείς.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3694787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Οριζόντιος </a:t>
            </a:r>
            <a:r>
              <a:rPr lang="el-GR" dirty="0"/>
              <a:t>ή </a:t>
            </a:r>
            <a:r>
              <a:rPr lang="el-GR" dirty="0" err="1"/>
              <a:t>πολυσυμμετοχικός</a:t>
            </a:r>
            <a:r>
              <a:rPr lang="el-GR" dirty="0"/>
              <a:t> τύπος της </a:t>
            </a:r>
            <a:r>
              <a:rPr lang="el-GR" dirty="0" smtClean="0"/>
              <a:t>οργάνωσης </a:t>
            </a:r>
            <a:r>
              <a:rPr lang="el-GR" sz="3000" b="0" dirty="0" smtClean="0"/>
              <a:t>4/4</a:t>
            </a:r>
            <a:endParaRPr lang="el-GR" sz="3000" b="0" dirty="0"/>
          </a:p>
        </p:txBody>
      </p:sp>
      <p:sp>
        <p:nvSpPr>
          <p:cNvPr id="3" name="Θέση περιεχομένου 2"/>
          <p:cNvSpPr>
            <a:spLocks noGrp="1"/>
          </p:cNvSpPr>
          <p:nvPr>
            <p:ph idx="1"/>
          </p:nvPr>
        </p:nvSpPr>
        <p:spPr>
          <a:xfrm>
            <a:off x="457200" y="1412776"/>
            <a:ext cx="8229600" cy="4824536"/>
          </a:xfrm>
        </p:spPr>
        <p:txBody>
          <a:bodyPr/>
          <a:lstStyle/>
          <a:p>
            <a:r>
              <a:rPr lang="el-GR" dirty="0"/>
              <a:t>Ένα χαρακτηριστικό παράδειγμα αποτελεί η εκπόνηση μιας μελέτης για την ανοικοδόμηση ενός κτιρίου. </a:t>
            </a:r>
            <a:r>
              <a:rPr lang="en-US" dirty="0"/>
              <a:t>H</a:t>
            </a:r>
            <a:r>
              <a:rPr lang="el-GR" dirty="0"/>
              <a:t> μελέτη θα ανατεθεί στον οργανισμό (φορέα ή επιχείρηση ή γραφείο), και το κάθε ανεξάρτητο μέλος της ομάδας θα αναλάβει την εκπόνηση του συγκεκριμένου έργου ανάλογα με την ειδίκευση. </a:t>
            </a:r>
            <a:r>
              <a:rPr lang="en-US" dirty="0"/>
              <a:t>K</a:t>
            </a:r>
            <a:r>
              <a:rPr lang="el-GR" dirty="0"/>
              <a:t>ατ' αυτόν τον τρόπο, θα εκτελεσθούν τα επιμέρους ανεξάρτητα τμήματα της μελέτης (αρχιτεκτονικά, στατικά, δομικά, ηλεκτρομηχανολογικά, χωματουργικά κλπ). </a:t>
            </a:r>
            <a:r>
              <a:rPr lang="en-US" dirty="0"/>
              <a:t>T</a:t>
            </a:r>
            <a:r>
              <a:rPr lang="el-GR" dirty="0"/>
              <a:t>α επιμέρους τμήματα συγκροτούν το σύνολο του μελετητικού έργου και εκπονούνται από ισότιμα μέλη του οργανισμού.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2277559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Εξουσία </a:t>
            </a:r>
            <a:r>
              <a:rPr lang="el-GR" sz="3000" b="0" dirty="0" smtClean="0"/>
              <a:t>1/2</a:t>
            </a:r>
            <a:endParaRPr lang="el-GR" sz="3000" b="0" dirty="0"/>
          </a:p>
        </p:txBody>
      </p:sp>
      <p:sp>
        <p:nvSpPr>
          <p:cNvPr id="3" name="Θέση περιεχομένου 2"/>
          <p:cNvSpPr>
            <a:spLocks noGrp="1"/>
          </p:cNvSpPr>
          <p:nvPr>
            <p:ph idx="1"/>
          </p:nvPr>
        </p:nvSpPr>
        <p:spPr/>
        <p:txBody>
          <a:bodyPr/>
          <a:lstStyle/>
          <a:p>
            <a:pPr marL="0" indent="0">
              <a:buNone/>
            </a:pPr>
            <a:r>
              <a:rPr lang="en-US" dirty="0"/>
              <a:t>H</a:t>
            </a:r>
            <a:r>
              <a:rPr lang="el-GR" dirty="0"/>
              <a:t> εξουσία χωρίζεται σε τρεις βασικούς </a:t>
            </a:r>
            <a:r>
              <a:rPr lang="el-GR" dirty="0" smtClean="0"/>
              <a:t>τύπους:</a:t>
            </a:r>
          </a:p>
          <a:p>
            <a:r>
              <a:rPr lang="el-GR" dirty="0" smtClean="0"/>
              <a:t>Πρώτον </a:t>
            </a:r>
            <a:r>
              <a:rPr lang="el-GR" dirty="0"/>
              <a:t>στην </a:t>
            </a:r>
            <a:r>
              <a:rPr lang="el-GR" b="1" dirty="0"/>
              <a:t>τυπική εξουσία</a:t>
            </a:r>
            <a:r>
              <a:rPr lang="el-GR" dirty="0"/>
              <a:t>, η οποία αποτελεί προϊόν μιας νομικής ή καταστατικής διαδικασίας.</a:t>
            </a:r>
          </a:p>
          <a:p>
            <a:r>
              <a:rPr lang="el-GR" dirty="0"/>
              <a:t>Δεύτερον στην</a:t>
            </a:r>
            <a:r>
              <a:rPr lang="el-GR" b="1" dirty="0"/>
              <a:t> λειτουργική </a:t>
            </a:r>
            <a:r>
              <a:rPr lang="el-GR" dirty="0"/>
              <a:t>η οποία αποτελεί την εκ των πραγμάτων ή των αναγκών ενός οργανωτικού σχήματος οριζόμενη εξουσία για την διεξαγωγή των λειτουργικών και παραγωγικών δραστηριοτήτων αυτού του σχήματος.</a:t>
            </a:r>
          </a:p>
          <a:p>
            <a:r>
              <a:rPr lang="el-GR" dirty="0"/>
              <a:t>Τ</a:t>
            </a:r>
            <a:r>
              <a:rPr lang="el-GR" dirty="0" smtClean="0"/>
              <a:t>ρίτον </a:t>
            </a:r>
            <a:r>
              <a:rPr lang="el-GR" dirty="0"/>
              <a:t>στην </a:t>
            </a:r>
            <a:r>
              <a:rPr lang="el-GR" b="1" dirty="0"/>
              <a:t>ατομική</a:t>
            </a:r>
            <a:r>
              <a:rPr lang="el-GR" dirty="0"/>
              <a:t>, η οποία αντιστοιχεί στην εξουσία η οποία εκπορεύεται από ένα άτομο, πρόσωπο ή φορέα και συμμετέχει ή συνεργάζεται με το οργανωτικό σχήμα.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3821663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Εξουσία </a:t>
            </a:r>
            <a:r>
              <a:rPr lang="el-GR" sz="3000" b="0" dirty="0" smtClean="0"/>
              <a:t>2/2</a:t>
            </a:r>
            <a:endParaRPr lang="el-GR" dirty="0"/>
          </a:p>
        </p:txBody>
      </p:sp>
      <p:sp>
        <p:nvSpPr>
          <p:cNvPr id="3" name="Θέση περιεχομένου 2"/>
          <p:cNvSpPr>
            <a:spLocks noGrp="1"/>
          </p:cNvSpPr>
          <p:nvPr>
            <p:ph idx="1"/>
          </p:nvPr>
        </p:nvSpPr>
        <p:spPr/>
        <p:txBody>
          <a:bodyPr/>
          <a:lstStyle/>
          <a:p>
            <a:r>
              <a:rPr lang="el-GR" dirty="0"/>
              <a:t>Πρέπει ιδιαιτέρως να επισημανθεί ο σημαντικός ρόλος των τριών αυτών μορφών εξουσίας και η ουσιαστική συμμετοχή ιδιαιτέρως των δύο τελευταίων στην σωστή λειτουργία του κάθε οργανωτικού σχήματος.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3429607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Υπευθυνότητα </a:t>
            </a:r>
            <a:r>
              <a:rPr lang="el-GR" sz="3000" b="0" dirty="0" smtClean="0"/>
              <a:t>1/2</a:t>
            </a:r>
            <a:endParaRPr lang="el-GR" sz="3000" b="0" dirty="0"/>
          </a:p>
        </p:txBody>
      </p:sp>
      <p:sp>
        <p:nvSpPr>
          <p:cNvPr id="3" name="Θέση περιεχομένου 2"/>
          <p:cNvSpPr>
            <a:spLocks noGrp="1"/>
          </p:cNvSpPr>
          <p:nvPr>
            <p:ph idx="1"/>
          </p:nvPr>
        </p:nvSpPr>
        <p:spPr>
          <a:xfrm>
            <a:off x="457200" y="1196752"/>
            <a:ext cx="8291264" cy="5472608"/>
          </a:xfrm>
        </p:spPr>
        <p:txBody>
          <a:bodyPr>
            <a:normAutofit/>
          </a:bodyPr>
          <a:lstStyle/>
          <a:p>
            <a:r>
              <a:rPr lang="en-US" dirty="0"/>
              <a:t>H</a:t>
            </a:r>
            <a:r>
              <a:rPr lang="el-GR" dirty="0"/>
              <a:t> υπευθυνότητα αποτελεί τον ακρογωνιαίο λίθο της άσκησης κάθε τύπου εξουσίας. Α</a:t>
            </a:r>
            <a:r>
              <a:rPr lang="el-GR" dirty="0" smtClean="0"/>
              <a:t>νάλογα </a:t>
            </a:r>
            <a:r>
              <a:rPr lang="el-GR" dirty="0"/>
              <a:t>με το επίπεδο και τα καθήκοντα που έχουν προσδιοριστεί, το κάθε μέλος του οργανωτικού σχήματος αναλαμβάνει να φέρει εις πέρας το έργο το οποίο του έχει ανατεθεί ασκώντας την αντίστοιχη μορφή εξουσίας. </a:t>
            </a:r>
            <a:r>
              <a:rPr lang="en-US" dirty="0"/>
              <a:t>H</a:t>
            </a:r>
            <a:r>
              <a:rPr lang="el-GR" dirty="0"/>
              <a:t> εξουσία και η υπευθυνότητα πρέπει να συνδυάζονται αρμονικά έτσι ώστε να επιτυγχάνονται οι στόχοι του οργανωτικού σχήματος.</a:t>
            </a:r>
          </a:p>
          <a:p>
            <a:r>
              <a:rPr lang="el-GR" dirty="0"/>
              <a:t>Ε</a:t>
            </a:r>
            <a:r>
              <a:rPr lang="el-GR" dirty="0" smtClean="0"/>
              <a:t>ίναι </a:t>
            </a:r>
            <a:r>
              <a:rPr lang="el-GR" dirty="0"/>
              <a:t>περιττό να επισημανθεί το πόσο σημαντική είναι η υπευθυνότητα στην λειτουργία κάθε ατόμου μέσα σε ένα οργανισμό, επιχείρηση, εργοστάσιο ή διοικητικό σχήμα. </a:t>
            </a:r>
            <a:r>
              <a:rPr lang="en-US" dirty="0"/>
              <a:t>A</a:t>
            </a:r>
            <a:r>
              <a:rPr lang="el-GR" dirty="0"/>
              <a:t>κόμη και στο χαμηλότερο ιεραρχικά σημείο, η επίδειξη υπευθυνότητας είναι απόλυτα αναγκαία για να επιτευχθεί η παραγωγή ή να έλθει εις πέρας το οποιοδήποτε έργο.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1393624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Υπευθυνότητα </a:t>
            </a:r>
            <a:r>
              <a:rPr lang="el-GR" sz="3000" b="0" dirty="0" smtClean="0"/>
              <a:t>2/2</a:t>
            </a:r>
            <a:endParaRPr lang="el-GR" dirty="0"/>
          </a:p>
        </p:txBody>
      </p:sp>
      <p:sp>
        <p:nvSpPr>
          <p:cNvPr id="3" name="Θέση περιεχομένου 2"/>
          <p:cNvSpPr>
            <a:spLocks noGrp="1"/>
          </p:cNvSpPr>
          <p:nvPr>
            <p:ph idx="1"/>
          </p:nvPr>
        </p:nvSpPr>
        <p:spPr/>
        <p:txBody>
          <a:bodyPr/>
          <a:lstStyle/>
          <a:p>
            <a:r>
              <a:rPr lang="el-GR" dirty="0"/>
              <a:t>Ι</a:t>
            </a:r>
            <a:r>
              <a:rPr lang="el-GR" dirty="0" smtClean="0"/>
              <a:t>διαίτερα </a:t>
            </a:r>
            <a:r>
              <a:rPr lang="el-GR" dirty="0"/>
              <a:t>για τον κλάδο των Γραφικών Τ</a:t>
            </a:r>
            <a:r>
              <a:rPr lang="el-GR" dirty="0" smtClean="0"/>
              <a:t>εχνών</a:t>
            </a:r>
            <a:r>
              <a:rPr lang="el-GR" dirty="0"/>
              <a:t>, όπου </a:t>
            </a:r>
            <a:r>
              <a:rPr lang="el-GR" dirty="0" smtClean="0"/>
              <a:t>η εξατομικευμένη </a:t>
            </a:r>
            <a:r>
              <a:rPr lang="el-GR" dirty="0"/>
              <a:t>λειτουργία και εργασία των απασχολούμενων στον κλάδο λόγω της σύνθετης δομής των επαγγελμάτων είναι κυρίαρχη, η επαγγελματική συνείδηση και η υπευθυνότητα αποτελεί έναν από τους πλέον σημαντικούς παράγοντες για την παραγωγή εντύπων.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1420293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περί οργάνωσης </a:t>
            </a:r>
            <a:r>
              <a:rPr lang="el-GR" sz="3000" b="0" dirty="0" smtClean="0"/>
              <a:t>2/2</a:t>
            </a:r>
            <a:endParaRPr lang="el-GR" dirty="0"/>
          </a:p>
        </p:txBody>
      </p:sp>
      <p:sp>
        <p:nvSpPr>
          <p:cNvPr id="3" name="Θέση περιεχομένου 2"/>
          <p:cNvSpPr>
            <a:spLocks noGrp="1"/>
          </p:cNvSpPr>
          <p:nvPr>
            <p:ph idx="1"/>
          </p:nvPr>
        </p:nvSpPr>
        <p:spPr>
          <a:xfrm>
            <a:off x="457200" y="1196752"/>
            <a:ext cx="8363272" cy="5472608"/>
          </a:xfrm>
        </p:spPr>
        <p:txBody>
          <a:bodyPr>
            <a:normAutofit lnSpcReduction="10000"/>
          </a:bodyPr>
          <a:lstStyle/>
          <a:p>
            <a:r>
              <a:rPr lang="en-US" dirty="0"/>
              <a:t>O</a:t>
            </a:r>
            <a:r>
              <a:rPr lang="el-GR" dirty="0"/>
              <a:t>ι πρωτεργάτες και θεμελιωτές της σύγχρονης δομής της επιστημονικής οργάνωσης είναι:</a:t>
            </a:r>
          </a:p>
          <a:p>
            <a:pPr lvl="1"/>
            <a:r>
              <a:rPr lang="en-US" dirty="0" smtClean="0"/>
              <a:t>O </a:t>
            </a:r>
            <a:r>
              <a:rPr lang="el-GR" dirty="0"/>
              <a:t>Α</a:t>
            </a:r>
            <a:r>
              <a:rPr lang="el-GR" dirty="0" smtClean="0"/>
              <a:t>μερικανός </a:t>
            </a:r>
            <a:r>
              <a:rPr lang="el-GR" dirty="0" err="1"/>
              <a:t>Τ</a:t>
            </a:r>
            <a:r>
              <a:rPr lang="el-GR" dirty="0" err="1" smtClean="0"/>
              <a:t>αίηλορ</a:t>
            </a:r>
            <a:r>
              <a:rPr lang="el-GR" dirty="0" smtClean="0"/>
              <a:t> </a:t>
            </a:r>
            <a:r>
              <a:rPr lang="el-GR" dirty="0"/>
              <a:t>ο οποίος εισήγαγε πρώτος την επιστημονική μέθοδο στην έρευνα και οργάνωση της εργασίας.</a:t>
            </a:r>
          </a:p>
          <a:p>
            <a:pPr lvl="1"/>
            <a:r>
              <a:rPr lang="en-US" dirty="0" smtClean="0"/>
              <a:t>O</a:t>
            </a:r>
            <a:r>
              <a:rPr lang="el-GR" dirty="0" smtClean="0"/>
              <a:t> </a:t>
            </a:r>
            <a:r>
              <a:rPr lang="el-GR" dirty="0"/>
              <a:t>Γάλλος </a:t>
            </a:r>
            <a:r>
              <a:rPr lang="el-GR" dirty="0" err="1"/>
              <a:t>Φαγιόλ</a:t>
            </a:r>
            <a:r>
              <a:rPr lang="el-GR" dirty="0"/>
              <a:t> ο οποίος πραγματοποίησε επιστημονική μελέτη στη Διοίκηση.</a:t>
            </a:r>
          </a:p>
          <a:p>
            <a:pPr lvl="1"/>
            <a:r>
              <a:rPr lang="en-US" dirty="0" smtClean="0"/>
              <a:t>O</a:t>
            </a:r>
            <a:r>
              <a:rPr lang="el-GR" dirty="0" smtClean="0"/>
              <a:t> </a:t>
            </a:r>
            <a:r>
              <a:rPr lang="el-GR" dirty="0"/>
              <a:t>Γερμανός </a:t>
            </a:r>
            <a:r>
              <a:rPr lang="en-US" dirty="0"/>
              <a:t>SCHABFFLE</a:t>
            </a:r>
            <a:r>
              <a:rPr lang="el-GR" dirty="0"/>
              <a:t> ο οποίος ήταν ο πρώτος ο οποίος είχε συλλάβει την πλήρη έκταση της Ε</a:t>
            </a:r>
            <a:r>
              <a:rPr lang="el-GR" dirty="0" smtClean="0"/>
              <a:t>πιστημονικής </a:t>
            </a:r>
            <a:r>
              <a:rPr lang="el-GR" dirty="0"/>
              <a:t>Ο</a:t>
            </a:r>
            <a:r>
              <a:rPr lang="el-GR" dirty="0" smtClean="0"/>
              <a:t>ργάνωσης</a:t>
            </a:r>
            <a:r>
              <a:rPr lang="el-GR" dirty="0"/>
              <a:t>.</a:t>
            </a:r>
          </a:p>
          <a:p>
            <a:r>
              <a:rPr lang="el-GR" dirty="0" smtClean="0"/>
              <a:t>Εδώ </a:t>
            </a:r>
            <a:r>
              <a:rPr lang="el-GR" dirty="0"/>
              <a:t>και σαράντα περίπου χρόνια, λειτουργεί η Διεθνής Ε</a:t>
            </a:r>
            <a:r>
              <a:rPr lang="el-GR" dirty="0" smtClean="0"/>
              <a:t>πιτροπή </a:t>
            </a:r>
            <a:r>
              <a:rPr lang="el-GR" dirty="0"/>
              <a:t>Ε</a:t>
            </a:r>
            <a:r>
              <a:rPr lang="el-GR" dirty="0" smtClean="0"/>
              <a:t>πιστημονικής </a:t>
            </a:r>
            <a:r>
              <a:rPr lang="el-GR" dirty="0"/>
              <a:t>Ο</a:t>
            </a:r>
            <a:r>
              <a:rPr lang="el-GR" dirty="0" smtClean="0"/>
              <a:t>ργάνωσης</a:t>
            </a:r>
            <a:r>
              <a:rPr lang="el-GR" dirty="0"/>
              <a:t>, η οποία αποτελεί μη κερδοσκοπικό οργανισμό. </a:t>
            </a:r>
            <a:r>
              <a:rPr lang="en-US" dirty="0"/>
              <a:t>T</a:t>
            </a:r>
            <a:r>
              <a:rPr lang="el-GR" dirty="0"/>
              <a:t>α πορίσματά της χρησιμοποιούνται ως βάση για την περαιτέρω ανάλυση και εφαρμογή των σύγχρονων οργανωτικών σχημάτων σε κάθε οργανισμό.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3112023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Καθήκοντα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n-US" dirty="0"/>
              <a:t>T</a:t>
            </a:r>
            <a:r>
              <a:rPr lang="el-GR" dirty="0"/>
              <a:t>ο “τι θα κάνει” ο κάθε εργαζόμενος και γενικότερα το ένα έκαστο μέλος ενός οργανωτικού σχήματος, αποτελεί πάντοτε το αντικείμενο ιδιαίτερα δύσκολων αναλύσεων και προσπαθειών.</a:t>
            </a:r>
          </a:p>
          <a:p>
            <a:r>
              <a:rPr lang="en-US" dirty="0"/>
              <a:t>O</a:t>
            </a:r>
            <a:r>
              <a:rPr lang="el-GR" dirty="0"/>
              <a:t> προσδιορισμός των καθηκόντων ενός εκάστου ατόμου, είναι συνάρτηση πολλών και διαφορετικών παραγόντων. </a:t>
            </a:r>
            <a:r>
              <a:rPr lang="en-US" dirty="0"/>
              <a:t>K</a:t>
            </a:r>
            <a:r>
              <a:rPr lang="el-GR" dirty="0"/>
              <a:t>ατ' αρχήν η μορφή του οργανωτικού σχήματος και η δομή της ιεραρχίας και των επιμέρους εξουσιών προσδιορίζουν σε ένα βαθμό τα καθήκοντα των μελών.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646953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Καθήκοντα </a:t>
            </a:r>
            <a:r>
              <a:rPr lang="el-GR" sz="3000" b="0" dirty="0" smtClean="0"/>
              <a:t>2/3</a:t>
            </a:r>
            <a:endParaRPr lang="el-GR" dirty="0"/>
          </a:p>
        </p:txBody>
      </p:sp>
      <p:sp>
        <p:nvSpPr>
          <p:cNvPr id="3" name="Θέση περιεχομένου 2"/>
          <p:cNvSpPr>
            <a:spLocks noGrp="1"/>
          </p:cNvSpPr>
          <p:nvPr>
            <p:ph idx="1"/>
          </p:nvPr>
        </p:nvSpPr>
        <p:spPr>
          <a:xfrm>
            <a:off x="457200" y="1196752"/>
            <a:ext cx="8219256" cy="5328592"/>
          </a:xfrm>
        </p:spPr>
        <p:txBody>
          <a:bodyPr/>
          <a:lstStyle/>
          <a:p>
            <a:r>
              <a:rPr lang="el-GR" dirty="0"/>
              <a:t>Ε</a:t>
            </a:r>
            <a:r>
              <a:rPr lang="el-GR" dirty="0" smtClean="0"/>
              <a:t>κτός </a:t>
            </a:r>
            <a:r>
              <a:rPr lang="el-GR" dirty="0"/>
              <a:t>όμως από τους ανωτέρω παράγοντες, σημαντικό ρόλο στον προσδιορισμό των καθηκόντων κατέχουν και τα εξής:</a:t>
            </a:r>
          </a:p>
          <a:p>
            <a:pPr marL="857250" lvl="1" indent="-457200">
              <a:buFont typeface="+mj-lt"/>
              <a:buAutoNum type="arabicPeriod"/>
            </a:pPr>
            <a:r>
              <a:rPr lang="en-US" dirty="0" smtClean="0"/>
              <a:t>T</a:t>
            </a:r>
            <a:r>
              <a:rPr lang="el-GR" dirty="0"/>
              <a:t>ο είδος και το μέγεθος της επιχείρησης.</a:t>
            </a:r>
          </a:p>
          <a:p>
            <a:pPr marL="857250" lvl="1" indent="-457200">
              <a:buFont typeface="+mj-lt"/>
              <a:buAutoNum type="arabicPeriod"/>
            </a:pPr>
            <a:r>
              <a:rPr lang="en-US" dirty="0" smtClean="0"/>
              <a:t>H</a:t>
            </a:r>
            <a:r>
              <a:rPr lang="el-GR" dirty="0" smtClean="0"/>
              <a:t> </a:t>
            </a:r>
            <a:r>
              <a:rPr lang="el-GR" dirty="0"/>
              <a:t>εξειδίκευση και τα επιμέρους αντικείμενα επιχειρηματικής δραστηριότητας.</a:t>
            </a:r>
          </a:p>
          <a:p>
            <a:pPr marL="857250" lvl="1" indent="-457200">
              <a:buFont typeface="+mj-lt"/>
              <a:buAutoNum type="arabicPeriod"/>
            </a:pPr>
            <a:r>
              <a:rPr lang="en-US" dirty="0" smtClean="0"/>
              <a:t>O</a:t>
            </a:r>
            <a:r>
              <a:rPr lang="el-GR" dirty="0" smtClean="0"/>
              <a:t> </a:t>
            </a:r>
            <a:r>
              <a:rPr lang="el-GR" dirty="0"/>
              <a:t>αριθμός των εργαζομένων.</a:t>
            </a:r>
          </a:p>
          <a:p>
            <a:pPr marL="857250" lvl="1" indent="-457200">
              <a:buFont typeface="+mj-lt"/>
              <a:buAutoNum type="arabicPeriod"/>
            </a:pPr>
            <a:r>
              <a:rPr lang="en-US" dirty="0" smtClean="0"/>
              <a:t>H</a:t>
            </a:r>
            <a:r>
              <a:rPr lang="el-GR" dirty="0" smtClean="0"/>
              <a:t> </a:t>
            </a:r>
            <a:r>
              <a:rPr lang="el-GR" dirty="0"/>
              <a:t>δομή του οργανογράμματος της επιχείρησης.</a:t>
            </a:r>
          </a:p>
          <a:p>
            <a:pPr marL="857250" lvl="1" indent="-457200">
              <a:buFont typeface="+mj-lt"/>
              <a:buAutoNum type="arabicPeriod"/>
            </a:pPr>
            <a:r>
              <a:rPr lang="en-US" dirty="0" smtClean="0"/>
              <a:t>H</a:t>
            </a:r>
            <a:r>
              <a:rPr lang="el-GR" dirty="0" smtClean="0"/>
              <a:t> </a:t>
            </a:r>
            <a:r>
              <a:rPr lang="el-GR" dirty="0"/>
              <a:t>ροή παραγωγής.</a:t>
            </a:r>
          </a:p>
          <a:p>
            <a:pPr marL="857250" lvl="1" indent="-457200">
              <a:buFont typeface="+mj-lt"/>
              <a:buAutoNum type="arabicPeriod"/>
            </a:pPr>
            <a:r>
              <a:rPr lang="en-US" dirty="0" smtClean="0"/>
              <a:t>O</a:t>
            </a:r>
            <a:r>
              <a:rPr lang="el-GR" dirty="0"/>
              <a:t>ι γνώσεις, η εμπειρία και η κατάρτιση των εργαζομένων στον οργανισμό ή την επιχείρηση.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2181341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Καθήκοντα </a:t>
            </a:r>
            <a:r>
              <a:rPr lang="el-GR" sz="3000" b="0" dirty="0" smtClean="0"/>
              <a:t>3/3</a:t>
            </a:r>
            <a:endParaRPr lang="el-GR" dirty="0"/>
          </a:p>
        </p:txBody>
      </p:sp>
      <p:sp>
        <p:nvSpPr>
          <p:cNvPr id="3" name="Θέση περιεχομένου 2"/>
          <p:cNvSpPr>
            <a:spLocks noGrp="1"/>
          </p:cNvSpPr>
          <p:nvPr>
            <p:ph idx="1"/>
          </p:nvPr>
        </p:nvSpPr>
        <p:spPr/>
        <p:txBody>
          <a:bodyPr/>
          <a:lstStyle/>
          <a:p>
            <a:r>
              <a:rPr lang="en-US" dirty="0"/>
              <a:t>H</a:t>
            </a:r>
            <a:r>
              <a:rPr lang="el-GR" dirty="0"/>
              <a:t> εξειδίκευση και ανάθεση καθηκόντων σε διευθυντές, υπεύθυνους και εργαζόμενους στην επιχείρηση, απαιτεί βαθειά γνώση του αντικειμένου αλλά και τις διοικητικές ικανότητες για την ανάλυση της προσωπικότητας και των ειδικών χαρακτηριστικών του καθενός από τους εργαζόμενους έτσι ώστε να είναι δυνατή η ανάθεση εργασιών που να αρμόζουν στον καθένα. </a:t>
            </a:r>
            <a:r>
              <a:rPr lang="en-US" dirty="0"/>
              <a:t>H</a:t>
            </a:r>
            <a:r>
              <a:rPr lang="el-GR" dirty="0"/>
              <a:t> κατανομή των αρμοδιοτήτων και των καθηκόντων, είναι αναγκαίο να πραγματοποιούνται κατά τέτοιο τρόπο ώστε να εξασφαλίζεται η αρμονική λειτουργία του οργανωτικού σχήματος, η απρόσκοπτη εργασία των συμμετεχόντων στην παραγωγική διαδικασία και η επίτευξη των στόχων του οργανισμού.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1825493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Συντονισμός </a:t>
            </a:r>
            <a:r>
              <a:rPr lang="el-GR" sz="3000" b="0" dirty="0" smtClean="0"/>
              <a:t>1/2</a:t>
            </a:r>
            <a:endParaRPr lang="el-GR" sz="3000" b="0" dirty="0"/>
          </a:p>
        </p:txBody>
      </p:sp>
      <p:sp>
        <p:nvSpPr>
          <p:cNvPr id="3" name="Θέση περιεχομένου 2"/>
          <p:cNvSpPr>
            <a:spLocks noGrp="1"/>
          </p:cNvSpPr>
          <p:nvPr>
            <p:ph idx="1"/>
          </p:nvPr>
        </p:nvSpPr>
        <p:spPr>
          <a:xfrm>
            <a:off x="457200" y="1196752"/>
            <a:ext cx="8291264" cy="5544616"/>
          </a:xfrm>
        </p:spPr>
        <p:txBody>
          <a:bodyPr>
            <a:normAutofit/>
          </a:bodyPr>
          <a:lstStyle/>
          <a:p>
            <a:r>
              <a:rPr lang="en-US" dirty="0"/>
              <a:t>O</a:t>
            </a:r>
            <a:r>
              <a:rPr lang="el-GR" dirty="0"/>
              <a:t> συντονισμός στα καθήκοντα, τις λειτουργίες και τις αρμοδιότητες όλων όσων συμμετέχουν στο οργανωτικό σχήμα, έρχεται να ολοκληρώσει τα επιμέρους στοιχεία της οργάνωσης με τον συγχρονισμό και την συνεργασία όλων αυτών των στοιχείων.</a:t>
            </a:r>
          </a:p>
          <a:p>
            <a:r>
              <a:rPr lang="en-US" dirty="0"/>
              <a:t>O</a:t>
            </a:r>
            <a:r>
              <a:rPr lang="el-GR" dirty="0"/>
              <a:t> ρόλος του συντονισμού, στις επιμέρους λειτουργίες ενός οργανωτικού σχήματος είναι ωσαύτως καθοριστικός για να επιτευχθούν οι σκοποί που έχουν τεθεί.</a:t>
            </a:r>
          </a:p>
          <a:p>
            <a:r>
              <a:rPr lang="en-US" dirty="0"/>
              <a:t>A</a:t>
            </a:r>
            <a:r>
              <a:rPr lang="el-GR" dirty="0"/>
              <a:t>φορά την διαμόρφωση των διαφορετικών λειτουργιών μέσα από οργανωτικό σχήμα έτσι ώστε οι φαινομενικά ανεξάρτητες αυτές λειτουργίες που πραγματοποιούνται, να τείνουν κάθε φορά να συνδυάζονται σε συγκεκριμένα χρονικά ή παραγωγικά σημεία με στόχο ώστε να προκύπτει ένα συγκεκριμένο αποτέλεσμα από τις διαφορετικές λειτουργίες.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2030017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Συντονισμός </a:t>
            </a:r>
            <a:r>
              <a:rPr lang="el-GR" sz="3000" b="0" dirty="0" smtClean="0"/>
              <a:t>2/2</a:t>
            </a:r>
            <a:endParaRPr lang="el-GR" dirty="0"/>
          </a:p>
        </p:txBody>
      </p:sp>
      <p:sp>
        <p:nvSpPr>
          <p:cNvPr id="3" name="Θέση περιεχομένου 2"/>
          <p:cNvSpPr>
            <a:spLocks noGrp="1"/>
          </p:cNvSpPr>
          <p:nvPr>
            <p:ph idx="1"/>
          </p:nvPr>
        </p:nvSpPr>
        <p:spPr/>
        <p:txBody>
          <a:bodyPr/>
          <a:lstStyle/>
          <a:p>
            <a:r>
              <a:rPr lang="el-GR" dirty="0"/>
              <a:t>Για παράδειγμα, η παραγγελία μιας ποσότητας χαρτιού για εκτύπωση από το τμήμα προμηθειών και η </a:t>
            </a:r>
            <a:r>
              <a:rPr lang="el-GR" dirty="0" err="1"/>
              <a:t>φωτομεταφορά</a:t>
            </a:r>
            <a:r>
              <a:rPr lang="el-GR" dirty="0"/>
              <a:t> των εκτυπωτικών πλακών από το </a:t>
            </a:r>
            <a:r>
              <a:rPr lang="el-GR" dirty="0" err="1"/>
              <a:t>φωτομεταφορείο</a:t>
            </a:r>
            <a:r>
              <a:rPr lang="el-GR" dirty="0"/>
              <a:t>, πρέπει να συνδυαστούν έτσι ώστε να συμπέσουν οι δύο αυτές λειτουργίες του οργανωτικού σχήματος, σε συγκεκριμένο χρονικό διάστημα στην συγκεκριμένη εκτυπωτική μηχανή. Α</a:t>
            </a:r>
            <a:r>
              <a:rPr lang="el-GR" dirty="0" smtClean="0"/>
              <a:t>υτό </a:t>
            </a:r>
            <a:r>
              <a:rPr lang="el-GR" dirty="0"/>
              <a:t>πρέπει να είναι το αποτέλεσμα του συντονισμού λειτουργιών και ενεργειών ώστε να ξεκινήσει η εκτύπωση σε προκαθορισμένο, άρα και προγραμματισμένο χρόνο, σε μια εκτυπωτική επιχείρηση.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3280706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στην έννοια </a:t>
            </a:r>
            <a:r>
              <a:rPr lang="el-GR" smtClean="0"/>
              <a:t>της παραγωγής </a:t>
            </a:r>
            <a:r>
              <a:rPr lang="el-GR" sz="3000" b="0" dirty="0" smtClean="0"/>
              <a:t>1/3</a:t>
            </a:r>
            <a:endParaRPr lang="el-GR" sz="3000" b="0" dirty="0"/>
          </a:p>
        </p:txBody>
      </p:sp>
      <p:sp>
        <p:nvSpPr>
          <p:cNvPr id="3" name="Θέση περιεχομένου 2"/>
          <p:cNvSpPr>
            <a:spLocks noGrp="1"/>
          </p:cNvSpPr>
          <p:nvPr>
            <p:ph idx="1"/>
          </p:nvPr>
        </p:nvSpPr>
        <p:spPr>
          <a:xfrm>
            <a:off x="457200" y="1196752"/>
            <a:ext cx="8147248" cy="5328592"/>
          </a:xfrm>
        </p:spPr>
        <p:txBody>
          <a:bodyPr>
            <a:normAutofit/>
          </a:bodyPr>
          <a:lstStyle/>
          <a:p>
            <a:r>
              <a:rPr lang="en-US" dirty="0"/>
              <a:t>H</a:t>
            </a:r>
            <a:r>
              <a:rPr lang="el-GR" dirty="0"/>
              <a:t> παραγωγή αναφέρεται ως την έννοια η οποία περιλαμβάνει το σύνολο των δραστηριοτήτων που καταβάλλονται στο πλαίσιο ενός οργανισμού και κάτω από τη λειτουργία ενός συγκεκριμένου οργανωτικού σχήματος, έτσι ώστε να παραχθεί ένα συγκεκριμένο προϊόν.</a:t>
            </a:r>
          </a:p>
          <a:p>
            <a:r>
              <a:rPr lang="en-US" dirty="0"/>
              <a:t>K</a:t>
            </a:r>
            <a:r>
              <a:rPr lang="el-GR" dirty="0"/>
              <a:t>ατά καιρούς έχουν δοθεί πλείστοι όσοι δόκιμοι ορισμοί της έννοιας της παραγωγής.</a:t>
            </a:r>
          </a:p>
          <a:p>
            <a:pPr lvl="1" indent="-476250">
              <a:buFont typeface="Wingdings" panose="05000000000000000000" pitchFamily="2" charset="2"/>
              <a:buChar char="ü"/>
            </a:pPr>
            <a:r>
              <a:rPr lang="el-GR" dirty="0" smtClean="0"/>
              <a:t>Παραγωγή </a:t>
            </a:r>
            <a:r>
              <a:rPr lang="el-GR" dirty="0"/>
              <a:t>είναι το αποτέλεσμα συγκεκριμένου αριθμού προϊόντων που προκύπτουν από τη συνολική εργασία ενός οργανισμού (επιχείρησης, βιομηχανίας, βιοτεχνίας, κλπ), σε προσδιορισμένη χρονική μονάδα και βρίσκονται μέσα στις ποιοτικές προδιαγραφές που έχουν τεθεί εκ των προτέρων.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292477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Εισαγωγή στην έννοια της</a:t>
            </a:r>
            <a:r>
              <a:rPr lang="el-GR" dirty="0" smtClean="0"/>
              <a:t> παραγωγής </a:t>
            </a:r>
            <a:r>
              <a:rPr lang="el-GR" sz="3000" b="0" dirty="0" smtClean="0"/>
              <a:t>2/3</a:t>
            </a:r>
            <a:endParaRPr lang="el-GR" dirty="0"/>
          </a:p>
        </p:txBody>
      </p:sp>
      <p:sp>
        <p:nvSpPr>
          <p:cNvPr id="3" name="Θέση περιεχομένου 2"/>
          <p:cNvSpPr>
            <a:spLocks noGrp="1"/>
          </p:cNvSpPr>
          <p:nvPr>
            <p:ph idx="1"/>
          </p:nvPr>
        </p:nvSpPr>
        <p:spPr/>
        <p:txBody>
          <a:bodyPr>
            <a:noAutofit/>
          </a:bodyPr>
          <a:lstStyle/>
          <a:p>
            <a:r>
              <a:rPr lang="el-GR" dirty="0"/>
              <a:t>Ε</a:t>
            </a:r>
            <a:r>
              <a:rPr lang="el-GR" dirty="0" smtClean="0"/>
              <a:t>νώ </a:t>
            </a:r>
            <a:r>
              <a:rPr lang="el-GR" dirty="0"/>
              <a:t>παλαιότερα η παραγωγή μέσω των βιομηχανικών εγκαταστάσεων αποτελούσε τον κυρίαρχο παράγοντα στην πρόοδο και στην μέτρηση της απόδοσης ενός κράτους, σήμερα, με την προοδευτική ανάπτυξη του τομέα των υπηρεσιών, έχει σχετικά περιορισθεί ο ρόλος και η σημασία της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857750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Εισαγωγή στην έννοια της</a:t>
            </a:r>
            <a:r>
              <a:rPr lang="el-GR" dirty="0" smtClean="0"/>
              <a:t> παραγωγής </a:t>
            </a:r>
            <a:r>
              <a:rPr lang="el-GR" sz="3000" b="0" dirty="0" smtClean="0"/>
              <a:t>3/3</a:t>
            </a:r>
            <a:endParaRPr lang="el-GR" dirty="0"/>
          </a:p>
        </p:txBody>
      </p:sp>
      <p:sp>
        <p:nvSpPr>
          <p:cNvPr id="3" name="Θέση περιεχομένου 2"/>
          <p:cNvSpPr>
            <a:spLocks noGrp="1"/>
          </p:cNvSpPr>
          <p:nvPr>
            <p:ph idx="1"/>
          </p:nvPr>
        </p:nvSpPr>
        <p:spPr/>
        <p:txBody>
          <a:bodyPr>
            <a:noAutofit/>
          </a:bodyPr>
          <a:lstStyle/>
          <a:p>
            <a:r>
              <a:rPr lang="el-GR" dirty="0" smtClean="0"/>
              <a:t>Ωστόσο</a:t>
            </a:r>
            <a:r>
              <a:rPr lang="el-GR" dirty="0"/>
              <a:t>, η παραγωγή “παλαιών” και νέων προϊόντων κάθε είδους και μορφής διευρύνονται συνεχώς, συμβαδίζοντας με την συνεχώς αναπτυσσόμενη καταναλωτική κοινωνία, την άνοδο του βιοτικού επιπέδου σε πολλά κράτη και την αύξηση της ζήτησης προϊόντων και υπηρεσιών η οποία παρουσιάζεται με ιδιαίτερα θετικές προοπτικές. Παράλληλα παρουσιάζονται ριζοσπαστικές αλλαγές σε εθνικό και παγκόσμιο επίπεδο, ιδιαίτερα σε ότι αφορά την αλλαγή των δεδομένων της παραγωγής με την εμφάνιση σύνθετων “προϊόντων”, με τις συγχωνεύσεις οργανισμών και επιχειρήσεων από ομοειδείς ή διαφορετικούς κλάδους και εν τέλει με την δημιουργία νέων “παραγωγικών” σχημάτων.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3131563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O</a:t>
            </a:r>
            <a:r>
              <a:rPr lang="el-GR" dirty="0"/>
              <a:t>ι φάσεις της </a:t>
            </a:r>
            <a:r>
              <a:rPr lang="el-GR" dirty="0" smtClean="0"/>
              <a:t>οργάνωσης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r>
              <a:rPr lang="el-GR" sz="2200" dirty="0"/>
              <a:t>Ε</a:t>
            </a:r>
            <a:r>
              <a:rPr lang="el-GR" sz="2200" dirty="0" smtClean="0"/>
              <a:t>πιγραμματικά</a:t>
            </a:r>
            <a:r>
              <a:rPr lang="el-GR" sz="2200" dirty="0"/>
              <a:t>, οι φάσεις της οργάνωσης θεωρούνται οι εξής:</a:t>
            </a:r>
          </a:p>
          <a:p>
            <a:pPr marL="457200" indent="-457200">
              <a:buFont typeface="+mj-lt"/>
              <a:buAutoNum type="arabicPeriod"/>
            </a:pPr>
            <a:r>
              <a:rPr lang="en-US" sz="2200" dirty="0" smtClean="0"/>
              <a:t>H </a:t>
            </a:r>
            <a:r>
              <a:rPr lang="el-GR" sz="2200" b="1" dirty="0"/>
              <a:t>Τ</a:t>
            </a:r>
            <a:r>
              <a:rPr lang="el-GR" sz="2200" b="1" dirty="0" smtClean="0"/>
              <a:t>άξη</a:t>
            </a:r>
            <a:r>
              <a:rPr lang="el-GR" sz="2200" dirty="0"/>
              <a:t>, δηλαδή η αρμονική τακτοποίηση των στοιχείων ενός οργανωτικού σχήματος, η οποία αποτελεί προαπαιτούμενο για την οργάνωση.</a:t>
            </a:r>
          </a:p>
          <a:p>
            <a:pPr marL="457200" indent="-457200">
              <a:buFont typeface="+mj-lt"/>
              <a:buAutoNum type="arabicPeriod"/>
            </a:pPr>
            <a:r>
              <a:rPr lang="en-US" sz="2200" dirty="0" smtClean="0"/>
              <a:t>H </a:t>
            </a:r>
            <a:r>
              <a:rPr lang="el-GR" sz="2200" b="1" dirty="0"/>
              <a:t>Ε</a:t>
            </a:r>
            <a:r>
              <a:rPr lang="el-GR" sz="2200" b="1" dirty="0" smtClean="0"/>
              <a:t>ξοικονόμηση</a:t>
            </a:r>
            <a:r>
              <a:rPr lang="el-GR" sz="2200" dirty="0" smtClean="0"/>
              <a:t> </a:t>
            </a:r>
            <a:r>
              <a:rPr lang="el-GR" sz="2200" dirty="0"/>
              <a:t>κάθε μορφής μέσων και ενέργειας, χώρου, χρόνου, ανθρώπινης δυναμικότητας και υλικών.</a:t>
            </a:r>
          </a:p>
          <a:p>
            <a:pPr marL="444500" indent="0">
              <a:spcBef>
                <a:spcPts val="0"/>
              </a:spcBef>
              <a:buNone/>
            </a:pPr>
            <a:r>
              <a:rPr lang="en-US" sz="2200" dirty="0"/>
              <a:t>H</a:t>
            </a:r>
            <a:r>
              <a:rPr lang="el-GR" sz="2200" dirty="0"/>
              <a:t> μονάδα οργάνωσης αποκτά τοιουτοτρόπως την κανονική στάθμη της απόδοσής της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3791245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Αναστάσιος Πολίτης 2014. </a:t>
            </a:r>
            <a:r>
              <a:rPr lang="el-GR" sz="2000" dirty="0"/>
              <a:t>Αναστάσιος Πολίτης. «Διαχείριση παραγωγής εντύπου υλικού. </a:t>
            </a:r>
            <a:r>
              <a:rPr lang="el-GR" sz="2000" dirty="0" smtClean="0"/>
              <a:t>Ενότητα 2</a:t>
            </a:r>
            <a:r>
              <a:rPr lang="en-US" sz="2000" dirty="0" smtClean="0"/>
              <a:t>:</a:t>
            </a:r>
            <a:r>
              <a:rPr lang="el-GR" sz="2000" dirty="0"/>
              <a:t> Γενικά περί οργάνωσης».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O</a:t>
            </a:r>
            <a:r>
              <a:rPr lang="el-GR" dirty="0"/>
              <a:t>ι φάσεις της οργάνωσης </a:t>
            </a:r>
            <a:r>
              <a:rPr lang="el-GR" sz="3000" b="0" dirty="0" smtClean="0"/>
              <a:t>2/2</a:t>
            </a:r>
            <a:endParaRPr lang="el-GR" dirty="0"/>
          </a:p>
        </p:txBody>
      </p:sp>
      <p:sp>
        <p:nvSpPr>
          <p:cNvPr id="3" name="Θέση περιεχομένου 2"/>
          <p:cNvSpPr>
            <a:spLocks noGrp="1"/>
          </p:cNvSpPr>
          <p:nvPr>
            <p:ph idx="1"/>
          </p:nvPr>
        </p:nvSpPr>
        <p:spPr/>
        <p:txBody>
          <a:bodyPr>
            <a:noAutofit/>
          </a:bodyPr>
          <a:lstStyle/>
          <a:p>
            <a:pPr marL="457200" indent="-457200">
              <a:buFont typeface="+mj-lt"/>
              <a:buAutoNum type="arabicPeriod" startAt="3"/>
            </a:pPr>
            <a:r>
              <a:rPr lang="en-US" sz="2200" dirty="0" smtClean="0"/>
              <a:t>H </a:t>
            </a:r>
            <a:r>
              <a:rPr lang="el-GR" sz="2200" b="1" dirty="0"/>
              <a:t>Α</a:t>
            </a:r>
            <a:r>
              <a:rPr lang="el-GR" sz="2200" b="1" dirty="0" smtClean="0"/>
              <a:t>ύξηση</a:t>
            </a:r>
            <a:r>
              <a:rPr lang="el-GR" sz="2200" dirty="0" smtClean="0"/>
              <a:t> </a:t>
            </a:r>
            <a:r>
              <a:rPr lang="el-GR" sz="2200" dirty="0"/>
              <a:t>της παραγωγικότητας η οποία συνιστά την θετική μορφή της οργάνωσης, σε αντιδιαστολή με την καταπολέμηση της σπατάλης και την εξοικονόμηση πόρων και ενεργειών. </a:t>
            </a:r>
            <a:r>
              <a:rPr lang="en-US" sz="2200" dirty="0"/>
              <a:t>H</a:t>
            </a:r>
            <a:r>
              <a:rPr lang="el-GR" sz="2200" dirty="0"/>
              <a:t> αύξηση της παραγωγικότητας μέσω του ορθολογισμού της παραγωγής αποτελεί σήμερα ζητούμενο όλων των οργανωτικών σχημάτων, μέσω της εφαρμογής νέων μεθόδων, συστημάτων και μέσων.</a:t>
            </a:r>
          </a:p>
          <a:p>
            <a:pPr marL="457200" indent="-457200">
              <a:buFont typeface="+mj-lt"/>
              <a:buAutoNum type="arabicPeriod" startAt="3"/>
            </a:pPr>
            <a:r>
              <a:rPr lang="en-US" sz="2200" dirty="0" smtClean="0"/>
              <a:t>H </a:t>
            </a:r>
            <a:r>
              <a:rPr lang="el-GR" sz="2200" b="1" dirty="0"/>
              <a:t>Ο</a:t>
            </a:r>
            <a:r>
              <a:rPr lang="el-GR" sz="2200" b="1" dirty="0" smtClean="0"/>
              <a:t>λοκλήρωση</a:t>
            </a:r>
            <a:r>
              <a:rPr lang="el-GR" sz="2200" dirty="0" smtClean="0"/>
              <a:t> </a:t>
            </a:r>
            <a:r>
              <a:rPr lang="el-GR" sz="2200" dirty="0"/>
              <a:t>η οποία είναι το τελικό αποτέλεσμα της λειτουργίας του οργανωτικού σχήματος.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598149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H επιλογή της μεθόδου λειτουργίας της </a:t>
            </a:r>
            <a:r>
              <a:rPr lang="el-GR" dirty="0" smtClean="0"/>
              <a:t>οργάνωσης </a:t>
            </a:r>
            <a:r>
              <a:rPr lang="el-GR" sz="3000" b="0" dirty="0" smtClean="0"/>
              <a:t>1/3</a:t>
            </a:r>
            <a:endParaRPr lang="el-GR" sz="3000" b="0" dirty="0"/>
          </a:p>
        </p:txBody>
      </p:sp>
      <p:sp>
        <p:nvSpPr>
          <p:cNvPr id="3" name="Θέση περιεχομένου 2"/>
          <p:cNvSpPr>
            <a:spLocks noGrp="1"/>
          </p:cNvSpPr>
          <p:nvPr>
            <p:ph idx="1"/>
          </p:nvPr>
        </p:nvSpPr>
        <p:spPr>
          <a:xfrm>
            <a:off x="457200" y="1484784"/>
            <a:ext cx="8229600" cy="4752528"/>
          </a:xfrm>
        </p:spPr>
        <p:txBody>
          <a:bodyPr>
            <a:normAutofit/>
          </a:bodyPr>
          <a:lstStyle/>
          <a:p>
            <a:r>
              <a:rPr lang="en-US" sz="2200" dirty="0"/>
              <a:t>H</a:t>
            </a:r>
            <a:r>
              <a:rPr lang="el-GR" sz="2200" dirty="0"/>
              <a:t> μέθοδος της οργάνωσης αποτελεί την διαδικασία η οποία πρέπει να ακολουθηθεί για να επιτευχθεί ο στόχος του οργανισμού. </a:t>
            </a:r>
            <a:r>
              <a:rPr lang="en-US" sz="2200" dirty="0"/>
              <a:t>O</a:t>
            </a:r>
            <a:r>
              <a:rPr lang="el-GR" sz="2200" dirty="0"/>
              <a:t> καθορισμός της μεθόδου οργάνωσης, σημαίνει τον προσδιορισμό της ροής η οποία πρέπει να ακολουθηθεί για να επιτευχθεί ο σκοπός με τον οποίο δημιουργήθηκε και λειτουργεί το οργανωτικό σχήμα.</a:t>
            </a:r>
          </a:p>
          <a:p>
            <a:r>
              <a:rPr lang="en-US" sz="2200" dirty="0"/>
              <a:t>H</a:t>
            </a:r>
            <a:r>
              <a:rPr lang="el-GR" sz="2200" dirty="0"/>
              <a:t> μεθοδική ή μεθοδολογία, ως έννοια διαφοροποιείται από την μέθοδο και ορίζεται ως η διαδικασία επιλογής των μέσων για να επιτευχθεί ο προκαθορισμένος στόχος της οργάνωσης. </a:t>
            </a:r>
            <a:r>
              <a:rPr lang="el-GR" dirty="0"/>
              <a:t>Α</a:t>
            </a:r>
            <a:r>
              <a:rPr lang="el-GR" sz="2200" dirty="0" smtClean="0"/>
              <a:t>ποτελεί </a:t>
            </a:r>
            <a:r>
              <a:rPr lang="el-GR" sz="2200" dirty="0"/>
              <a:t>ουσιαστικά, την πρακτική (δια των μέσων και πόρων) υλοποίηση της θεωρητικής σχεδίασης της μεθόδου</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368643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H επιλογή της μεθόδου λειτουργίας της </a:t>
            </a:r>
            <a:r>
              <a:rPr lang="el-GR" dirty="0" smtClean="0"/>
              <a:t>οργάνωσης </a:t>
            </a:r>
            <a:r>
              <a:rPr lang="el-GR" sz="3000" b="0" dirty="0" smtClean="0"/>
              <a:t>2/3</a:t>
            </a:r>
            <a:endParaRPr lang="el-GR" sz="3000" b="0" dirty="0"/>
          </a:p>
        </p:txBody>
      </p:sp>
      <p:sp>
        <p:nvSpPr>
          <p:cNvPr id="3" name="Θέση περιεχομένου 2"/>
          <p:cNvSpPr>
            <a:spLocks noGrp="1"/>
          </p:cNvSpPr>
          <p:nvPr>
            <p:ph idx="1"/>
          </p:nvPr>
        </p:nvSpPr>
        <p:spPr>
          <a:xfrm>
            <a:off x="457200" y="1340768"/>
            <a:ext cx="8291264" cy="5517232"/>
          </a:xfrm>
        </p:spPr>
        <p:txBody>
          <a:bodyPr>
            <a:normAutofit lnSpcReduction="10000"/>
          </a:bodyPr>
          <a:lstStyle/>
          <a:p>
            <a:pPr>
              <a:spcBef>
                <a:spcPts val="900"/>
              </a:spcBef>
            </a:pPr>
            <a:r>
              <a:rPr lang="en-US" dirty="0"/>
              <a:t>H</a:t>
            </a:r>
            <a:r>
              <a:rPr lang="el-GR" dirty="0"/>
              <a:t> μέθοδος και η μεθοδολογία – μεθοδική αλληλοσυμπληρώνονται ως η θεωρητική και πρακτική διαδικασία της οργανωτικής οι οποίες κατατείνουν στην επίτευξη του τελικού σκοπού.</a:t>
            </a:r>
          </a:p>
          <a:p>
            <a:pPr marL="0" indent="0">
              <a:spcBef>
                <a:spcPts val="900"/>
              </a:spcBef>
              <a:buNone/>
            </a:pPr>
            <a:r>
              <a:rPr lang="el-GR" b="1" dirty="0" smtClean="0"/>
              <a:t>Παράδειγμα:</a:t>
            </a:r>
          </a:p>
          <a:p>
            <a:pPr marL="0" indent="0">
              <a:spcBef>
                <a:spcPts val="300"/>
              </a:spcBef>
              <a:buNone/>
            </a:pPr>
            <a:r>
              <a:rPr lang="el-GR" dirty="0" smtClean="0"/>
              <a:t>Έστω </a:t>
            </a:r>
            <a:r>
              <a:rPr lang="el-GR" dirty="0"/>
              <a:t>ότι θέλουμε να στοιχειοθετήσουμε ένα κείμενο 10 χειρόγραφων σελίδων. </a:t>
            </a:r>
            <a:r>
              <a:rPr lang="en-US" dirty="0"/>
              <a:t>H</a:t>
            </a:r>
            <a:r>
              <a:rPr lang="el-GR" dirty="0"/>
              <a:t> διαδικασία η οποία πρέπει να ακολουθηθεί (δηλαδή η μέθοδος) είναι η στοιχειοθεσία. Σε αυτό το σημείο τίθενται και τα κριτήρια (πραγματοποιείται ουσιαστικά ο σχεδιασμός της μεθόδου) ή οι προπαρασκευές οι οποίες είναι απαραίτητες για να ξεκινήσει η διαδικασία υλοποίησης του στόχου (στοιχειοθεσία του κειμένου) μέσω της μεθόδου (στοιχειοθεσία).</a:t>
            </a:r>
          </a:p>
          <a:p>
            <a:pPr marL="0" indent="0">
              <a:spcBef>
                <a:spcPts val="900"/>
              </a:spcBef>
              <a:buNone/>
            </a:pPr>
            <a:r>
              <a:rPr lang="en-US" dirty="0"/>
              <a:t>T</a:t>
            </a:r>
            <a:r>
              <a:rPr lang="el-GR" dirty="0"/>
              <a:t>α κριτήρια και οι προϋποθέσεις για το συγκεκριμένο παράδειγμα θα μπορούν να είναι π.χ. η επιλογή γραμματοσειράς, το μέγεθος των στοιχείων και οι διαστάσεις της σελίδας.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474993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H επιλογή της μεθόδου λειτουργίας της </a:t>
            </a:r>
            <a:r>
              <a:rPr lang="el-GR" dirty="0" smtClean="0"/>
              <a:t>οργάνωσης </a:t>
            </a:r>
            <a:r>
              <a:rPr lang="el-GR" sz="3000" b="0" dirty="0" smtClean="0"/>
              <a:t>3/3</a:t>
            </a:r>
            <a:endParaRPr lang="el-GR" sz="3000" b="0" dirty="0"/>
          </a:p>
        </p:txBody>
      </p:sp>
      <p:sp>
        <p:nvSpPr>
          <p:cNvPr id="3" name="Θέση περιεχομένου 2"/>
          <p:cNvSpPr>
            <a:spLocks noGrp="1"/>
          </p:cNvSpPr>
          <p:nvPr>
            <p:ph idx="1"/>
          </p:nvPr>
        </p:nvSpPr>
        <p:spPr>
          <a:xfrm>
            <a:off x="457200" y="1484784"/>
            <a:ext cx="8291264" cy="5256584"/>
          </a:xfrm>
        </p:spPr>
        <p:txBody>
          <a:bodyPr>
            <a:normAutofit/>
          </a:bodyPr>
          <a:lstStyle/>
          <a:p>
            <a:r>
              <a:rPr lang="el-GR" dirty="0"/>
              <a:t>Α</a:t>
            </a:r>
            <a:r>
              <a:rPr lang="el-GR" dirty="0" smtClean="0"/>
              <a:t>φού </a:t>
            </a:r>
            <a:r>
              <a:rPr lang="el-GR" dirty="0"/>
              <a:t>έχει επιλεγεί η μέθοδος και έχουν τεθεί τα κριτήρια, ακολουθεί η πρακτική υλοποίηση της διαδικασίας της στοιχειοθεσίας (μεθοδική) η οποία περιλαμβάνει την επιλογή της μεθόδου στοιχειοθεσίας (φωτοστοιχειοθεσία, ηλεκτρονική τυπογραφία, λινοτυπία) και το υλικό που θα </a:t>
            </a:r>
            <a:r>
              <a:rPr lang="el-GR" dirty="0" err="1"/>
              <a:t>εκφωτισθεί</a:t>
            </a:r>
            <a:r>
              <a:rPr lang="el-GR" dirty="0"/>
              <a:t> το κείμενο (χαρτί ή φιλμ) δηλαδή θα αναφέρονται τα μέσα που διατίθενται για την στοιχειοθεσία των κειμένων</a:t>
            </a:r>
            <a:r>
              <a:rPr lang="el-GR" dirty="0" smtClean="0"/>
              <a:t>.</a:t>
            </a:r>
          </a:p>
          <a:p>
            <a:r>
              <a:rPr lang="en-US" dirty="0"/>
              <a:t>H</a:t>
            </a:r>
            <a:r>
              <a:rPr lang="el-GR" dirty="0"/>
              <a:t> προσέγγιση αυτή της επιστήμης της οργανωτικής και της μεθόδου που χρησιμοποιείται για την επίτευξη ενός στόχου ή σκοπού μέσα στο πλαίσιο της οργάνωσης αποτελεί ένα πολύτιμο οδηγό είτε για την εκτέλεση οποιασδήποτε εργασίας, είτε για την εύρυθμη και αρμονική – ορθολογική λειτουργία ενός οργανισμού εντός του πλαισίου το οποίο ορίζουν οι κανόνες της οργάνωσης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3335407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H </a:t>
            </a:r>
            <a:r>
              <a:rPr lang="el-GR" dirty="0"/>
              <a:t>έννοια του </a:t>
            </a:r>
            <a:r>
              <a:rPr lang="el-GR" dirty="0" smtClean="0"/>
              <a:t>οργανισμού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a:t>Για να γίνει κατανοητή η πρακτική εφαρμογή των ανωτέρω θεωριών, είναι αναγκαίο να προσδιοριστεί η έννοια του οργανισμού: </a:t>
            </a:r>
            <a:endParaRPr lang="en-US" dirty="0" smtClean="0"/>
          </a:p>
          <a:p>
            <a:pPr marL="355600" indent="0">
              <a:buNone/>
            </a:pPr>
            <a:r>
              <a:rPr lang="el-GR" dirty="0" smtClean="0"/>
              <a:t>ότι </a:t>
            </a:r>
            <a:r>
              <a:rPr lang="el-GR" dirty="0"/>
              <a:t>ως οργανισμός συνεπώς νοείται η οποιαδήποτε επιχείρηση (ατομική ή μεγάλη επιχείρηση) φορέας, σύλλογος, υπουργείο ή υπηρεσία. Ως οργάνωση ή οργανωτικό σχήμα, νοείται το πλαίσιο των κανονισμών που ισχύουν για να λειτουργήσει ή κάθε επιχείρηση, φορέας ή υπηρεσία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20974643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1_OC_template_updated">
  <a:themeElements>
    <a:clrScheme name="Προσαρμοσμένο 2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2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85</TotalTime>
  <Words>3845</Words>
  <Application>Microsoft Office PowerPoint</Application>
  <PresentationFormat>Προβολή στην οθόνη (4:3)</PresentationFormat>
  <Paragraphs>235</Paragraphs>
  <Slides>44</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44</vt:i4>
      </vt:variant>
    </vt:vector>
  </HeadingPairs>
  <TitlesOfParts>
    <vt:vector size="47" baseType="lpstr">
      <vt:lpstr>1_OC_template_updated</vt:lpstr>
      <vt:lpstr>OC_template_updated</vt:lpstr>
      <vt:lpstr>2_OC_template_updated</vt:lpstr>
      <vt:lpstr>Διαχείριση παραγωγής εντύπου υλικού</vt:lpstr>
      <vt:lpstr>Γενικά περί οργάνωσης 1/2</vt:lpstr>
      <vt:lpstr>Γενικά περί οργάνωσης 2/2</vt:lpstr>
      <vt:lpstr>Oι φάσεις της οργάνωσης 1/2</vt:lpstr>
      <vt:lpstr>Oι φάσεις της οργάνωσης 2/2</vt:lpstr>
      <vt:lpstr>H επιλογή της μεθόδου λειτουργίας της οργάνωσης 1/3</vt:lpstr>
      <vt:lpstr>H επιλογή της μεθόδου λειτουργίας της οργάνωσης 2/3</vt:lpstr>
      <vt:lpstr>H επιλογή της μεθόδου λειτουργίας της οργάνωσης 3/3</vt:lpstr>
      <vt:lpstr>H έννοια του οργανισμού 1/3</vt:lpstr>
      <vt:lpstr>H έννοια του οργανισμού 2/3</vt:lpstr>
      <vt:lpstr>H έννοια του οργανισμού 3/3</vt:lpstr>
      <vt:lpstr>Επιστημονική μέθοδος οργάνωσης 1/3</vt:lpstr>
      <vt:lpstr>Επιστημονική μέθοδος οργάνωσης 2/3</vt:lpstr>
      <vt:lpstr>Επιστημονική μέθοδος οργάνωσης 3/3</vt:lpstr>
      <vt:lpstr>Τύποι της οργάνωσης</vt:lpstr>
      <vt:lpstr>Γραμμικός ή Στρατιωτικός τύπος οργάνωσης 1/3</vt:lpstr>
      <vt:lpstr>Γραμμικός ή Στρατιωτικός τύπος οργάνωσης 2/3</vt:lpstr>
      <vt:lpstr>Γραμμικός ή Στρατιωτικός τύπος οργάνωσης 3/3</vt:lpstr>
      <vt:lpstr>Μεικτός τύπος οργάνωσης 1/3</vt:lpstr>
      <vt:lpstr>Μεικτός τύπος οργάνωσης 2/3</vt:lpstr>
      <vt:lpstr>Μεικτός τύπος οργάνωσης 3/3</vt:lpstr>
      <vt:lpstr>Οριζόντιος ή πολυσυμμετοχικός τύπος της οργάνωσης 1/4</vt:lpstr>
      <vt:lpstr>Οριζόντιος ή πολυσυμμετοχικός τύπος της οργάνωσης 2/4</vt:lpstr>
      <vt:lpstr>Οριζόντιος ή πολυσυμμετοχικός τύπος της οργάνωσης 3/4</vt:lpstr>
      <vt:lpstr>Οριζόντιος ή πολυσυμμετοχικός τύπος της οργάνωσης 4/4</vt:lpstr>
      <vt:lpstr>Εξουσία 1/2</vt:lpstr>
      <vt:lpstr>Εξουσία 2/2</vt:lpstr>
      <vt:lpstr>Υπευθυνότητα 1/2</vt:lpstr>
      <vt:lpstr>Υπευθυνότητα 2/2</vt:lpstr>
      <vt:lpstr>Καθήκοντα 1/3</vt:lpstr>
      <vt:lpstr>Καθήκοντα 2/3</vt:lpstr>
      <vt:lpstr>Καθήκοντα 3/3</vt:lpstr>
      <vt:lpstr>Συντονισμός 1/2</vt:lpstr>
      <vt:lpstr>Συντονισμός 2/2</vt:lpstr>
      <vt:lpstr>Εισαγωγή στην έννοια της παραγωγής 1/3</vt:lpstr>
      <vt:lpstr>Εισαγωγή στην έννοια της παραγωγής 2/3</vt:lpstr>
      <vt:lpstr>Εισαγωγή στην έννοια της παραγωγής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παραγωγής εντύπου υλικού</dc:title>
  <dc:creator>opencourses@teiath.gr</dc:creator>
  <cp:lastModifiedBy>fkaram2</cp:lastModifiedBy>
  <cp:revision>11</cp:revision>
  <dcterms:created xsi:type="dcterms:W3CDTF">2015-03-19T13:45:21Z</dcterms:created>
  <dcterms:modified xsi:type="dcterms:W3CDTF">2015-03-30T11:06:20Z</dcterms:modified>
</cp:coreProperties>
</file>