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257" r:id="rId45"/>
    <p:sldId id="262" r:id="rId46"/>
    <p:sldId id="264" r:id="rId47"/>
    <p:sldId id="308" r:id="rId48"/>
    <p:sldId id="309" r:id="rId49"/>
    <p:sldId id="266" r:id="rId50"/>
    <p:sldId id="261" r:id="rId51"/>
  </p:sldIdLst>
  <p:sldSz cx="9144000" cy="6858000" type="screen4x3"/>
  <p:notesSz cx="7104063" cy="10234613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9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8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2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1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6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3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4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4A8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/>
              <a:t>Προεγχειρητική</a:t>
            </a:r>
            <a:r>
              <a:rPr lang="el-GR" sz="2600" dirty="0"/>
              <a:t> Εκτίμηση και Προετοιμασία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της θρέψης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err="1" smtClean="0">
                <a:solidFill>
                  <a:srgbClr val="004A82"/>
                </a:solidFill>
              </a:rPr>
              <a:t>Υποθρεψία</a:t>
            </a:r>
            <a:r>
              <a:rPr lang="el-GR" sz="2400" b="1" dirty="0" smtClean="0">
                <a:solidFill>
                  <a:srgbClr val="004A82"/>
                </a:solidFill>
              </a:rPr>
              <a:t>,</a:t>
            </a:r>
            <a:endParaRPr lang="el-GR" sz="2400" b="1" dirty="0">
              <a:solidFill>
                <a:srgbClr val="004A82"/>
              </a:solidFill>
            </a:endParaRPr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Μικρή αντοχή στο χειρουργικό </a:t>
            </a:r>
            <a:r>
              <a:rPr lang="el-GR" sz="2400" dirty="0" err="1" smtClean="0"/>
              <a:t>stress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Αυξημένος κίνδυνος </a:t>
            </a:r>
            <a:r>
              <a:rPr lang="el-GR" sz="2400" dirty="0" smtClean="0"/>
              <a:t>για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endParaRPr lang="el-GR" sz="2400" dirty="0"/>
          </a:p>
          <a:p>
            <a:pPr lvl="2">
              <a:buClr>
                <a:srgbClr val="004A82"/>
              </a:buClr>
              <a:buFont typeface="Wingdings" panose="05000000000000000000" pitchFamily="2" charset="2"/>
              <a:buChar char="ú"/>
            </a:pPr>
            <a:r>
              <a:rPr lang="el-GR" dirty="0" smtClean="0"/>
              <a:t>Τοπικές </a:t>
            </a:r>
            <a:r>
              <a:rPr lang="el-GR" dirty="0" smtClean="0"/>
              <a:t>επιπλοκές:  λοίμωξη, </a:t>
            </a:r>
            <a:r>
              <a:rPr lang="el-GR" dirty="0"/>
              <a:t>διάσπαση, καθυστερημένη </a:t>
            </a:r>
            <a:r>
              <a:rPr lang="el-GR" dirty="0" smtClean="0"/>
              <a:t>επούλωση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pPr lvl="2">
              <a:buClr>
                <a:srgbClr val="004A82"/>
              </a:buClr>
              <a:buFont typeface="Wingdings" panose="05000000000000000000" pitchFamily="2" charset="2"/>
              <a:buChar char="ú"/>
            </a:pPr>
            <a:r>
              <a:rPr lang="el-GR" dirty="0" smtClean="0"/>
              <a:t>Συστηματικές </a:t>
            </a:r>
            <a:r>
              <a:rPr lang="el-GR" dirty="0" smtClean="0"/>
              <a:t>επιπλοκές: </a:t>
            </a:r>
            <a:r>
              <a:rPr lang="el-GR" dirty="0"/>
              <a:t>ατελεκτασία, λοίμωξη αναπνευστικού, αιμορραγία (ρήξη αναστομώσεων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Παχυσαρκία</a:t>
            </a:r>
            <a:r>
              <a:rPr lang="en-US" sz="2400" b="1" dirty="0" smtClean="0">
                <a:solidFill>
                  <a:srgbClr val="004A82"/>
                </a:solidFill>
              </a:rPr>
              <a:t>,</a:t>
            </a:r>
            <a:endParaRPr lang="el-GR" sz="2400" b="1" dirty="0">
              <a:solidFill>
                <a:srgbClr val="004A82"/>
              </a:solidFill>
            </a:endParaRPr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T</a:t>
            </a:r>
            <a:r>
              <a:rPr lang="el-GR" sz="2400" dirty="0" err="1" smtClean="0"/>
              <a:t>οπικές</a:t>
            </a:r>
            <a:r>
              <a:rPr lang="el-GR" sz="2400" dirty="0" smtClean="0"/>
              <a:t> </a:t>
            </a:r>
            <a:r>
              <a:rPr lang="el-GR" sz="2400" dirty="0"/>
              <a:t>επιπλοκές (λοίμωξη, διάσπαση </a:t>
            </a:r>
            <a:r>
              <a:rPr lang="el-GR" sz="2400" dirty="0" smtClean="0"/>
              <a:t>κλπ</a:t>
            </a:r>
            <a:r>
              <a:rPr lang="en-US" sz="2400" dirty="0" smtClean="0"/>
              <a:t>).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Παρεμβάσεις</a:t>
            </a:r>
            <a:r>
              <a:rPr lang="en-US" sz="2400" b="1" dirty="0" smtClean="0">
                <a:solidFill>
                  <a:srgbClr val="004A82"/>
                </a:solidFill>
              </a:rPr>
              <a:t>.</a:t>
            </a:r>
            <a:endParaRPr lang="el-GR" sz="2400" b="1" dirty="0">
              <a:solidFill>
                <a:srgbClr val="004A82"/>
              </a:solidFill>
            </a:endParaRPr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Αιτιολογική αντιμετώπιση, Διόρθωση </a:t>
            </a:r>
            <a:r>
              <a:rPr lang="el-GR" sz="2400" dirty="0" smtClean="0"/>
              <a:t>ελλειμμάτων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</a:t>
            </a:r>
            <a:r>
              <a:rPr lang="el-GR" dirty="0" err="1" smtClean="0"/>
              <a:t>ανοσιακής</a:t>
            </a:r>
            <a:r>
              <a:rPr lang="el-GR" dirty="0" smtClean="0"/>
              <a:t> </a:t>
            </a:r>
            <a:r>
              <a:rPr lang="el-GR" dirty="0"/>
              <a:t>λ</a:t>
            </a:r>
            <a:r>
              <a:rPr lang="el-GR" dirty="0" smtClean="0"/>
              <a:t>ειτουργίας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3264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Ιστορικό αλλεργίας ή ευαισθησίας σε κάποιο </a:t>
            </a:r>
            <a:r>
              <a:rPr lang="el-GR" sz="2400" dirty="0" smtClean="0"/>
              <a:t>φάρμακο,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Αντίδραση σε προηγούμενη </a:t>
            </a:r>
            <a:r>
              <a:rPr lang="el-GR" sz="2400" dirty="0" smtClean="0"/>
              <a:t>μετάγγιση,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Αντίδραση από χορήγηση ιωδιούχων </a:t>
            </a:r>
            <a:r>
              <a:rPr lang="el-GR" sz="2400" dirty="0" smtClean="0"/>
              <a:t>σκιαγραφικών,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Ιστορικό βρογχικού </a:t>
            </a:r>
            <a:r>
              <a:rPr lang="el-GR" sz="2400" dirty="0" smtClean="0"/>
              <a:t>άσθματος,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l-GR" sz="2400" dirty="0" smtClean="0"/>
              <a:t>Ανεπάρκεια ανοσοποιητικού</a:t>
            </a:r>
          </a:p>
          <a:p>
            <a:pPr lvl="1">
              <a:lnSpc>
                <a:spcPct val="110000"/>
              </a:lnSpc>
              <a:spcBef>
                <a:spcPts val="3000"/>
              </a:spcBef>
            </a:pPr>
            <a:r>
              <a:rPr lang="el-GR" sz="2000" dirty="0" smtClean="0"/>
              <a:t>Ιστορικό </a:t>
            </a:r>
            <a:r>
              <a:rPr lang="el-GR" sz="2000" dirty="0" err="1" smtClean="0"/>
              <a:t>ανοσοκαταστολής</a:t>
            </a:r>
            <a:r>
              <a:rPr lang="el-GR" sz="2000" dirty="0" smtClean="0"/>
              <a:t> μετά από θεραπεία με </a:t>
            </a:r>
            <a:r>
              <a:rPr lang="el-GR" sz="2000" dirty="0" err="1" smtClean="0"/>
              <a:t>κορτικοστεροειδή</a:t>
            </a:r>
            <a:r>
              <a:rPr lang="el-GR" sz="2000" dirty="0" smtClean="0"/>
              <a:t>, ακτινοθεραπεία ή χημειοθεραπεία,</a:t>
            </a:r>
          </a:p>
          <a:p>
            <a:pPr lvl="1">
              <a:lnSpc>
                <a:spcPct val="110000"/>
              </a:lnSpc>
              <a:spcBef>
                <a:spcPts val="3000"/>
              </a:spcBef>
            </a:pPr>
            <a:r>
              <a:rPr lang="el-GR" sz="2000" dirty="0" smtClean="0"/>
              <a:t>AIDS,</a:t>
            </a:r>
          </a:p>
          <a:p>
            <a:pPr lvl="1">
              <a:spcBef>
                <a:spcPts val="3000"/>
              </a:spcBef>
            </a:pPr>
            <a:r>
              <a:rPr lang="el-GR" sz="2000" dirty="0" smtClean="0"/>
              <a:t>Μεταμοσχευμένοι, ηλικιωμένοι υποσιτισμένοι ασθενείς</a:t>
            </a:r>
            <a:endParaRPr lang="el-GR" sz="20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34834" y="188640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Παράγοντες που αυξάνουν τις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μετεγχειρητικές </a:t>
            </a:r>
            <a:r>
              <a:rPr lang="el-GR" dirty="0"/>
              <a:t>λοιμώξεις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 smtClean="0"/>
              <a:t>Κορτικοστεροειδή,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err="1"/>
              <a:t>Κυτταροστατικά</a:t>
            </a:r>
            <a:r>
              <a:rPr lang="el-GR" sz="2400" dirty="0"/>
              <a:t> φάρμακα (χημειοθεραπεία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Ακτινοβολία,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Νεφρική </a:t>
            </a:r>
            <a:r>
              <a:rPr lang="el-GR" sz="2400" dirty="0" smtClean="0"/>
              <a:t>ανεπάρκεια,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Αρρύθμιστος Σακχαρώδης </a:t>
            </a:r>
            <a:r>
              <a:rPr lang="el-GR" sz="2400" dirty="0" smtClean="0"/>
              <a:t>Διαβήτης.</a:t>
            </a:r>
            <a:endParaRPr lang="el-GR" sz="2400" dirty="0"/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977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Αίτια ελαττωμένης επουλωτικής ικανότητας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17398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Υπολευκωματιναιμία,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Ανεπάρκεια Βιταμίνης </a:t>
            </a:r>
            <a:r>
              <a:rPr lang="el-GR" sz="2400" dirty="0" smtClean="0"/>
              <a:t>C,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Αφυδάτωση,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Οίδημα,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Κορτικοστεροειδή,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err="1" smtClean="0"/>
              <a:t>Κυτταροστατικά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Ακτινοβολία.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αναπνευστικού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buNone/>
            </a:pPr>
            <a:r>
              <a:rPr lang="el-GR" sz="2400" dirty="0"/>
              <a:t>Ασθενείς με επιβαρυμένη αναπνευστική λειτουργία είναι επιρρεπείς σε μετεγχειρητική </a:t>
            </a:r>
            <a:r>
              <a:rPr lang="el-GR" sz="2400" b="1" dirty="0" err="1"/>
              <a:t>υποξία</a:t>
            </a:r>
            <a:r>
              <a:rPr lang="el-GR" sz="2400" b="1" dirty="0"/>
              <a:t>, </a:t>
            </a:r>
            <a:r>
              <a:rPr lang="el-GR" sz="2400" b="1" dirty="0" err="1"/>
              <a:t>ατελεκτασία</a:t>
            </a:r>
            <a:r>
              <a:rPr lang="el-GR" sz="2400" b="1" dirty="0"/>
              <a:t> και πνευμονία.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004A82"/>
                </a:solidFill>
              </a:rPr>
              <a:t>Τέτοιοι ασθενείς είναι: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Βαρείς </a:t>
            </a:r>
            <a:r>
              <a:rPr lang="el-GR" sz="2400" dirty="0" smtClean="0"/>
              <a:t>καπνιστές,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Παχύσαρκοι,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Ηλικιωμένοι,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Ασθενείς που θα υποβληθούν σε επεμβάσεις στο θώρακα ή την άνω </a:t>
            </a:r>
            <a:r>
              <a:rPr lang="el-GR" sz="2400" dirty="0" smtClean="0"/>
              <a:t>κοιλία,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Ασθενείς με γνωστή νόσο των πνευμόνων (ΧΑΠ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Προεγχειρητικός έλεγχος και προετοιμασία των ασθενών  με παθήσεις </a:t>
            </a:r>
            <a:r>
              <a:rPr lang="el-GR" sz="3600" dirty="0"/>
              <a:t>α</a:t>
            </a:r>
            <a:r>
              <a:rPr lang="el-GR" sz="3600" dirty="0" smtClean="0"/>
              <a:t>ναπνευστικού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Α/α </a:t>
            </a:r>
            <a:r>
              <a:rPr lang="el-GR" sz="2400" dirty="0" smtClean="0"/>
              <a:t>θώρακος,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ΗΚΓ,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Αέρια αίματος (έλεγχος κατακράτησης CO2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Σπιρομέτρηση (πρέπει η FVC και η FEV1 να είναι &gt;50% και ο λόγος FEV1/FVC να είναι &gt; 0,5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Διακοπή καπνίσματος (1 μήνα πριν 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Εισπνεόμενα βρογχοδιασταλτικά (48 ώρες πριν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Αναπνευστική </a:t>
            </a:r>
            <a:r>
              <a:rPr lang="el-GR" sz="2400" dirty="0" smtClean="0"/>
              <a:t>Φυσικοθεραπεία.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καρδιαγγειακού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Καρδιαγγειακές καταστάσεις που αυξάνουν τον κίνδυνο </a:t>
            </a:r>
            <a:r>
              <a:rPr lang="el-GR" sz="2400" b="1" dirty="0" smtClean="0">
                <a:solidFill>
                  <a:srgbClr val="004A82"/>
                </a:solidFill>
              </a:rPr>
              <a:t>είναι: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 smtClean="0"/>
              <a:t>Στηθάγχη,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Πρόσφατο (προηγούμενο </a:t>
            </a:r>
            <a:r>
              <a:rPr lang="el-GR" sz="2400" dirty="0" smtClean="0"/>
              <a:t>3μηνο</a:t>
            </a:r>
            <a:r>
              <a:rPr lang="el-GR" sz="2400" dirty="0"/>
              <a:t>) έμφραγμα του </a:t>
            </a:r>
            <a:r>
              <a:rPr lang="el-GR" sz="2400" dirty="0" smtClean="0"/>
              <a:t>μυοκαρδίου,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Βαριά υπέρταση (180mmHg</a:t>
            </a:r>
            <a:r>
              <a:rPr lang="el-GR" sz="2400" dirty="0" smtClean="0"/>
              <a:t>&gt;),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Συμφορητική καρδιακή </a:t>
            </a:r>
            <a:r>
              <a:rPr lang="el-GR" sz="2400" dirty="0" smtClean="0"/>
              <a:t>ανεπάρκεια,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 Περιφερικές αγγειακές </a:t>
            </a:r>
            <a:r>
              <a:rPr lang="el-GR" sz="2400" dirty="0" smtClean="0"/>
              <a:t>παθήσεις.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καρδιαγγειακού </a:t>
            </a:r>
            <a:r>
              <a:rPr lang="el-GR" sz="3200" b="0" dirty="0" smtClean="0"/>
              <a:t>(2 από 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Παρεμβάσεις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 smtClean="0"/>
              <a:t>Ανάπαυση,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err="1"/>
              <a:t>Υπονατριούχο</a:t>
            </a:r>
            <a:r>
              <a:rPr lang="el-GR" sz="2400" dirty="0"/>
              <a:t> ή </a:t>
            </a:r>
            <a:r>
              <a:rPr lang="el-GR" sz="2400" dirty="0" err="1"/>
              <a:t>υποχοληστερινούχο</a:t>
            </a:r>
            <a:r>
              <a:rPr lang="el-GR" sz="2400" dirty="0"/>
              <a:t> </a:t>
            </a:r>
            <a:r>
              <a:rPr lang="el-GR" sz="2400" dirty="0" smtClean="0"/>
              <a:t>δίαιτα,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Φαρμακευτική </a:t>
            </a:r>
            <a:r>
              <a:rPr lang="el-GR" sz="2400" dirty="0" smtClean="0"/>
              <a:t>αγωγή,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Εκτίμηση ανάγκης για χορήγηση </a:t>
            </a:r>
            <a:r>
              <a:rPr lang="el-GR" sz="2400" dirty="0" smtClean="0"/>
              <a:t>υγρών.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Αυξημένος κίνδυνος για</a:t>
            </a:r>
            <a:br>
              <a:rPr lang="el-GR" dirty="0" smtClean="0"/>
            </a:br>
            <a:r>
              <a:rPr lang="el-GR" dirty="0" smtClean="0"/>
              <a:t> θρομβοεμβολική νόσο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30951"/>
            <a:ext cx="3178696" cy="3456384"/>
          </a:xfrm>
          <a:ln w="19050">
            <a:solidFill>
              <a:srgbClr val="004A82"/>
            </a:solidFill>
          </a:ln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ΤΡΙΑΔΑ VIRCΗOW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Φλεβική </a:t>
            </a:r>
            <a:r>
              <a:rPr lang="el-GR" sz="2400" dirty="0" smtClean="0"/>
              <a:t>στάση,</a:t>
            </a:r>
            <a:endParaRPr lang="el-GR" sz="2400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l-GR" sz="2400" dirty="0" err="1" smtClean="0"/>
              <a:t>Υπερπηκτικότητα</a:t>
            </a:r>
            <a:r>
              <a:rPr lang="el-GR" sz="2400" dirty="0" smtClean="0"/>
              <a:t>,</a:t>
            </a:r>
            <a:endParaRPr lang="el-GR" sz="2400" dirty="0"/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Βλάβη </a:t>
            </a:r>
            <a:r>
              <a:rPr lang="el-GR" sz="2400" dirty="0" err="1"/>
              <a:t>ενδαγγειακού</a:t>
            </a:r>
            <a:r>
              <a:rPr lang="el-GR" sz="2400" dirty="0"/>
              <a:t>  </a:t>
            </a:r>
            <a:r>
              <a:rPr lang="el-GR" sz="2400" dirty="0" smtClean="0"/>
              <a:t>ενδοθηλίου.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699340" y="1272050"/>
            <a:ext cx="5256584" cy="3418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Καρκίνος,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Παχυσαρκία,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Καρδιακή </a:t>
            </a:r>
            <a:r>
              <a:rPr lang="el-GR" sz="2400" dirty="0" smtClean="0">
                <a:solidFill>
                  <a:prstClr val="black"/>
                </a:solidFill>
              </a:rPr>
              <a:t>ανεπάρκεια,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Ηλικία &gt;45 </a:t>
            </a:r>
            <a:r>
              <a:rPr lang="el-GR" sz="2400" dirty="0" smtClean="0">
                <a:solidFill>
                  <a:prstClr val="black"/>
                </a:solidFill>
              </a:rPr>
              <a:t>ετών,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Αντισυλληπτικά,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Κιρσοί κάτω </a:t>
            </a:r>
            <a:r>
              <a:rPr lang="el-GR" sz="2400" dirty="0" smtClean="0">
                <a:solidFill>
                  <a:prstClr val="black"/>
                </a:solidFill>
              </a:rPr>
              <a:t>άκρων,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 err="1">
                <a:solidFill>
                  <a:prstClr val="black"/>
                </a:solidFill>
              </a:rPr>
              <a:t>Μτχ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ακινησία,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Προηγούμενο ιστορικό </a:t>
            </a:r>
            <a:r>
              <a:rPr lang="el-GR" sz="2400" dirty="0" err="1" smtClean="0">
                <a:solidFill>
                  <a:prstClr val="black"/>
                </a:solidFill>
              </a:rPr>
              <a:t>θρομβοεμβολής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057896" y="4786322"/>
            <a:ext cx="708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4A82"/>
                </a:solidFill>
                <a:latin typeface="Calibri"/>
              </a:rPr>
              <a:t>Προφύλαξη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Ελαστικές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κάλτσες,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Χορήγηση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μικρομοριακής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ηπαρίνης,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Πρώιμη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κινητοποίηση.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ηπατικής </a:t>
            </a:r>
            <a:r>
              <a:rPr lang="el-GR" dirty="0"/>
              <a:t>λ</a:t>
            </a:r>
            <a:r>
              <a:rPr lang="el-GR" dirty="0" smtClean="0"/>
              <a:t>ειτουργίας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altLang="el-GR" sz="2400" dirty="0">
                <a:solidFill>
                  <a:srgbClr val="004A82"/>
                </a:solidFill>
                <a:latin typeface="Arial" charset="0"/>
                <a:sym typeface="Symbol" pitchFamily="18" charset="2"/>
              </a:rPr>
              <a:t> </a:t>
            </a:r>
            <a:r>
              <a:rPr lang="el-GR" sz="2400" b="1" dirty="0" smtClean="0">
                <a:solidFill>
                  <a:srgbClr val="004A82"/>
                </a:solidFill>
              </a:rPr>
              <a:t>ηπατική </a:t>
            </a:r>
            <a:r>
              <a:rPr lang="el-GR" sz="2400" b="1" dirty="0">
                <a:solidFill>
                  <a:srgbClr val="004A82"/>
                </a:solidFill>
              </a:rPr>
              <a:t>λειτουργία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sz="2400" dirty="0" smtClean="0"/>
              <a:t> </a:t>
            </a:r>
            <a:r>
              <a:rPr lang="el-GR" sz="2400" dirty="0"/>
              <a:t>κακή επούλωση του τραύματος και ψηλότερους δείκτες </a:t>
            </a:r>
            <a:r>
              <a:rPr lang="el-GR" sz="2400" dirty="0" smtClean="0"/>
              <a:t>λοίμωξης,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Ασθενείς με ιστορικό αλκοολισμού ή </a:t>
            </a:r>
            <a:r>
              <a:rPr lang="el-GR" sz="2400" dirty="0" err="1"/>
              <a:t>ασκίτη</a:t>
            </a:r>
            <a:r>
              <a:rPr lang="el-GR" sz="2400" dirty="0"/>
              <a:t> είναι ύποπτοι για ηπατική </a:t>
            </a:r>
            <a:r>
              <a:rPr lang="el-GR" sz="2400" dirty="0" smtClean="0"/>
              <a:t>πάθηση,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Παρεμβάσεις,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Προεγχειρητική </a:t>
            </a:r>
            <a:r>
              <a:rPr lang="el-GR" sz="2400" dirty="0"/>
              <a:t>εκτίμηση( κλινικά, εργαστηριακά) και μέγιστη δυνατή </a:t>
            </a:r>
            <a:r>
              <a:rPr lang="el-GR" sz="2400" dirty="0" smtClean="0"/>
              <a:t>ρύθμιση,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Χορήγηση </a:t>
            </a:r>
            <a:r>
              <a:rPr lang="el-GR" sz="2400" dirty="0" err="1"/>
              <a:t>υπερθερμιδικής</a:t>
            </a:r>
            <a:r>
              <a:rPr lang="el-GR" sz="2400" dirty="0"/>
              <a:t> </a:t>
            </a:r>
            <a:r>
              <a:rPr lang="el-GR" sz="2400" dirty="0" smtClean="0"/>
              <a:t>δίαιτας,</a:t>
            </a:r>
            <a:r>
              <a:rPr lang="en-US" sz="2400" dirty="0" smtClean="0"/>
              <a:t> </a:t>
            </a:r>
            <a:r>
              <a:rPr lang="el-GR" sz="2400" dirty="0" smtClean="0"/>
              <a:t>ενδοφλέβιων </a:t>
            </a:r>
            <a:r>
              <a:rPr lang="el-GR" sz="2400" dirty="0"/>
              <a:t>διαλυμάτων και </a:t>
            </a:r>
            <a:r>
              <a:rPr lang="el-GR" sz="2400" dirty="0" smtClean="0"/>
              <a:t>βιταμινών,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Παράγοντες </a:t>
            </a:r>
            <a:r>
              <a:rPr lang="el-GR" sz="2400" dirty="0" smtClean="0"/>
              <a:t>πήξης.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Προεγχειρητική</a:t>
            </a:r>
            <a:r>
              <a:rPr lang="el-GR" dirty="0" smtClean="0"/>
              <a:t> εκτίμηση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dirty="0"/>
              <a:t>Συνολική εκτίμηση της κατάστασης υγείας του ασθενή με αρχικό σκοπό την εντόπιση διαταραχών ή άλλων νοσημάτων, ώστε να αντιμετωπισθούν με τον καλύτερο δυνατό τρόπο και με απώτερο σκοπό την μείωση του </a:t>
            </a:r>
            <a:r>
              <a:rPr lang="el-GR" sz="2400" b="1" dirty="0">
                <a:solidFill>
                  <a:srgbClr val="004A82"/>
                </a:solidFill>
              </a:rPr>
              <a:t>εγχειρητικού </a:t>
            </a:r>
            <a:r>
              <a:rPr lang="el-GR" sz="2400" b="1" dirty="0" smtClean="0">
                <a:solidFill>
                  <a:srgbClr val="004A82"/>
                </a:solidFill>
              </a:rPr>
              <a:t>κινδύνου </a:t>
            </a:r>
            <a:r>
              <a:rPr lang="el-GR" sz="2400" dirty="0" smtClean="0"/>
              <a:t>και </a:t>
            </a:r>
            <a:r>
              <a:rPr lang="el-GR" sz="2400" dirty="0"/>
              <a:t>την εξασφάλιση της  καλύτερης δυνατής μετεγχειρητικής πορείας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νεφρικής </a:t>
            </a:r>
            <a:r>
              <a:rPr lang="el-GR" dirty="0"/>
              <a:t>λ</a:t>
            </a:r>
            <a:r>
              <a:rPr lang="el-GR" dirty="0" smtClean="0"/>
              <a:t>ειτουργίας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>
                <a:solidFill>
                  <a:srgbClr val="004A82"/>
                </a:solidFill>
              </a:rPr>
              <a:t>Καταστάσεις που επηρεάζουν την παραγωγή και αποβολή ούρων μπορεί να είναι οι </a:t>
            </a:r>
            <a:r>
              <a:rPr lang="el-GR" sz="2400" b="1" dirty="0" smtClean="0">
                <a:solidFill>
                  <a:srgbClr val="004A82"/>
                </a:solidFill>
              </a:rPr>
              <a:t>εξής: </a:t>
            </a:r>
            <a:endParaRPr lang="el-GR" sz="2400" b="1" dirty="0">
              <a:solidFill>
                <a:srgbClr val="004A8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Νεφρική ανεπάρκεια, </a:t>
            </a:r>
            <a:endParaRPr lang="el-G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Οξεία </a:t>
            </a:r>
            <a:r>
              <a:rPr lang="el-GR" sz="2400" dirty="0"/>
              <a:t>νεφρίτιδα και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Υπερτροφία </a:t>
            </a:r>
            <a:r>
              <a:rPr lang="el-GR" sz="2400" dirty="0"/>
              <a:t>του </a:t>
            </a:r>
            <a:r>
              <a:rPr lang="el-GR" sz="2400" dirty="0" smtClean="0"/>
              <a:t>προστάτη.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 Παρεμβάσεις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Αιτιολογική </a:t>
            </a:r>
            <a:r>
              <a:rPr lang="el-GR" sz="2400" dirty="0" smtClean="0"/>
              <a:t>αντιμετώπιση,</a:t>
            </a:r>
            <a:endParaRPr lang="el-G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Υποστηρικτική </a:t>
            </a:r>
            <a:r>
              <a:rPr lang="el-GR" sz="2400" dirty="0" smtClean="0"/>
              <a:t>αντιμετώπιση,</a:t>
            </a:r>
            <a:endParaRPr lang="el-GR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 smtClean="0"/>
              <a:t>Ενυδάτωση,</a:t>
            </a:r>
            <a:endParaRPr lang="el-G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/>
              <a:t>Φάρμακα (διουρητικά, </a:t>
            </a:r>
            <a:r>
              <a:rPr lang="el-GR" dirty="0" err="1"/>
              <a:t>ντοπαμίνη</a:t>
            </a:r>
            <a:r>
              <a:rPr lang="el-GR" dirty="0"/>
              <a:t> </a:t>
            </a:r>
            <a:r>
              <a:rPr lang="el-GR" dirty="0" err="1"/>
              <a:t>κλπ</a:t>
            </a:r>
            <a:r>
              <a:rPr lang="el-GR" dirty="0" smtClean="0"/>
              <a:t>),</a:t>
            </a:r>
            <a:endParaRPr lang="el-G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 err="1"/>
              <a:t>Εξωνεφρικές</a:t>
            </a:r>
            <a:r>
              <a:rPr lang="el-GR" dirty="0"/>
              <a:t> μέθοδοι </a:t>
            </a:r>
            <a:r>
              <a:rPr lang="el-GR" dirty="0" smtClean="0"/>
              <a:t>κάθαρσης,</a:t>
            </a:r>
            <a:endParaRPr lang="el-G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/>
              <a:t>Καθετηριασμός κύστεως </a:t>
            </a:r>
            <a:r>
              <a:rPr lang="el-GR" dirty="0" smtClean="0"/>
              <a:t>κλπ.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Εκτίμηση αιματολογικής </a:t>
            </a:r>
            <a:r>
              <a:rPr lang="el-GR" dirty="0"/>
              <a:t>κ</a:t>
            </a:r>
            <a:r>
              <a:rPr lang="el-GR" dirty="0" smtClean="0"/>
              <a:t>ατάστασης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00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Ιστορικό </a:t>
            </a:r>
            <a:r>
              <a:rPr lang="el-GR" sz="2400" b="1" dirty="0">
                <a:solidFill>
                  <a:srgbClr val="004A82"/>
                </a:solidFill>
              </a:rPr>
              <a:t>αιμορραγικής διάθεσης ή </a:t>
            </a:r>
            <a:r>
              <a:rPr lang="el-GR" sz="2400" b="1" dirty="0" smtClean="0">
                <a:solidFill>
                  <a:srgbClr val="004A82"/>
                </a:solidFill>
              </a:rPr>
              <a:t>θρόμβωσης,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/>
              <a:t>Αιμορραγικές εκδηλώσεις (μώλωπες, παράταση αιμορραγίας μετά από μικροτραυματισμούς και </a:t>
            </a:r>
            <a:r>
              <a:rPr lang="el-GR" sz="2400" dirty="0" smtClean="0"/>
              <a:t>ρινορραγίες,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Παρουσία ηπατικής ή νεφρικής </a:t>
            </a:r>
            <a:r>
              <a:rPr lang="el-GR" sz="2400" dirty="0" smtClean="0"/>
              <a:t>βλάβης,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Χρήση </a:t>
            </a:r>
            <a:r>
              <a:rPr lang="el-GR" sz="2400" dirty="0" smtClean="0"/>
              <a:t>αντιπηκτικών,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Παθολογικό χρόνο πήξης ,χρόνο προθρομβίνης και αριθμό </a:t>
            </a:r>
            <a:r>
              <a:rPr lang="el-GR" sz="2400" dirty="0" smtClean="0"/>
              <a:t>αιμοπεταλίων.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5013176"/>
            <a:ext cx="7560840" cy="1200329"/>
          </a:xfrm>
          <a:prstGeom prst="rect">
            <a:avLst/>
          </a:prstGeom>
          <a:ln w="190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Κάθε διαταραχή διορθώνεται πριν από την εγχείρηση, ενώ εξασφαλίζεται αίμα, μετά από προσδιορισμό ομάδας και διασταύρωση</a:t>
            </a:r>
          </a:p>
        </p:txBody>
      </p:sp>
    </p:spTree>
    <p:extLst>
      <p:ext uri="{BB962C8B-B14F-4D97-AF65-F5344CB8AC3E}">
        <p14:creationId xmlns:p14="http://schemas.microsoft.com/office/powerpoint/2010/main" val="28912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Φάρμακα που </a:t>
            </a:r>
            <a:r>
              <a:rPr lang="el-GR" sz="4400" dirty="0"/>
              <a:t>λ</a:t>
            </a:r>
            <a:r>
              <a:rPr lang="el-GR" sz="4400" dirty="0" smtClean="0"/>
              <a:t>αμβάνει </a:t>
            </a:r>
            <a:r>
              <a:rPr lang="el-GR" sz="4400" dirty="0"/>
              <a:t>ο</a:t>
            </a:r>
            <a:r>
              <a:rPr lang="el-GR" sz="4400" dirty="0" smtClean="0"/>
              <a:t> </a:t>
            </a:r>
            <a:r>
              <a:rPr lang="el-GR" sz="4400" dirty="0"/>
              <a:t>α</a:t>
            </a:r>
            <a:r>
              <a:rPr lang="el-GR" sz="4400" dirty="0" smtClean="0"/>
              <a:t>σθενής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3000"/>
                  </a:spcBef>
                  <a:buNone/>
                </a:pPr>
                <a:r>
                  <a:rPr lang="el-GR" sz="2400" b="1" dirty="0" smtClean="0">
                    <a:solidFill>
                      <a:srgbClr val="004A82"/>
                    </a:solidFill>
                  </a:rPr>
                  <a:t>Φάρμακα </a:t>
                </a:r>
                <a:r>
                  <a:rPr lang="el-GR" sz="2400" b="1" dirty="0">
                    <a:solidFill>
                      <a:srgbClr val="004A82"/>
                    </a:solidFill>
                  </a:rPr>
                  <a:t>που μπορούν να προκαλέσουν </a:t>
                </a:r>
                <a:r>
                  <a:rPr lang="el-GR" sz="2400" b="1" dirty="0" smtClean="0">
                    <a:solidFill>
                      <a:srgbClr val="004A82"/>
                    </a:solidFill>
                  </a:rPr>
                  <a:t>επιπλοκές:</a:t>
                </a:r>
                <a:endParaRPr lang="el-GR" sz="2400" b="1" dirty="0">
                  <a:solidFill>
                    <a:srgbClr val="004A82"/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l-GR" sz="2400" dirty="0" smtClean="0"/>
                  <a:t>Κορτικοστεροειδή,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 smtClean="0"/>
                  <a:t>Αντιπηκτικά,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 smtClean="0"/>
                  <a:t>Διουρητικά,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 err="1" smtClean="0"/>
                  <a:t>Φαινοθειαζίνες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(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↑</m:t>
                    </m:r>
                    <m:r>
                      <a:rPr lang="el-GR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400" dirty="0" smtClean="0"/>
                  <a:t>υποτασική </a:t>
                </a:r>
                <a:r>
                  <a:rPr lang="el-GR" sz="2400" dirty="0"/>
                  <a:t>δράση των αναισθητικών</a:t>
                </a:r>
                <a:r>
                  <a:rPr lang="el-GR" sz="2400" dirty="0" smtClean="0"/>
                  <a:t>).</a:t>
                </a:r>
                <a:endParaRPr lang="el-GR" sz="2400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Φάρμακα </a:t>
            </a:r>
            <a:r>
              <a:rPr lang="el-GR" sz="4400" dirty="0" smtClean="0"/>
              <a:t>που </a:t>
            </a:r>
            <a:r>
              <a:rPr lang="el-GR" sz="4400" dirty="0"/>
              <a:t>λ</a:t>
            </a:r>
            <a:r>
              <a:rPr lang="el-GR" sz="4400" dirty="0" smtClean="0"/>
              <a:t>αμβάνει </a:t>
            </a:r>
            <a:r>
              <a:rPr lang="el-GR" sz="4400" dirty="0"/>
              <a:t>ο</a:t>
            </a:r>
            <a:r>
              <a:rPr lang="el-GR" sz="4400" dirty="0" smtClean="0"/>
              <a:t> </a:t>
            </a:r>
            <a:r>
              <a:rPr lang="el-GR" sz="4400" dirty="0"/>
              <a:t>α</a:t>
            </a:r>
            <a:r>
              <a:rPr lang="el-GR" sz="4400" dirty="0" smtClean="0"/>
              <a:t>σθενής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b="1" dirty="0" smtClean="0">
                <a:solidFill>
                  <a:srgbClr val="004A82"/>
                </a:solidFill>
              </a:rPr>
              <a:t>Φάρμακα </a:t>
            </a:r>
            <a:r>
              <a:rPr lang="el-GR" sz="2400" b="1" dirty="0" smtClean="0">
                <a:solidFill>
                  <a:srgbClr val="004A82"/>
                </a:solidFill>
              </a:rPr>
              <a:t>που </a:t>
            </a:r>
            <a:r>
              <a:rPr lang="el-GR" sz="2400" b="1" dirty="0">
                <a:solidFill>
                  <a:srgbClr val="004A82"/>
                </a:solidFill>
              </a:rPr>
              <a:t>μπορούν να προκαλέσουν </a:t>
            </a:r>
            <a:r>
              <a:rPr lang="el-GR" sz="2400" b="1" dirty="0" smtClean="0">
                <a:solidFill>
                  <a:srgbClr val="004A82"/>
                </a:solidFill>
              </a:rPr>
              <a:t>επιπλοκές: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Αντικαταθλιπτικά </a:t>
            </a:r>
            <a:r>
              <a:rPr lang="el-GR" sz="2400" dirty="0"/>
              <a:t>(Οι αναστολείς ΜΑΟ αυξάνουν τα υποτασικά αποτελέσματα των αναισθητικών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Ηρεμιστικά</a:t>
            </a:r>
            <a:r>
              <a:rPr lang="el-GR" sz="2400" dirty="0"/>
              <a:t> (Προκαλούν </a:t>
            </a:r>
            <a:r>
              <a:rPr lang="el-GR" sz="2400" dirty="0" smtClean="0"/>
              <a:t>άγχος,</a:t>
            </a:r>
            <a:r>
              <a:rPr lang="en-US" sz="2400" dirty="0" smtClean="0"/>
              <a:t> </a:t>
            </a:r>
            <a:r>
              <a:rPr lang="el-GR" sz="2400" dirty="0" smtClean="0"/>
              <a:t>ένταση </a:t>
            </a:r>
            <a:r>
              <a:rPr lang="el-GR" sz="2400" dirty="0"/>
              <a:t>και επιληπτικές κρίσεις όταν διακοπούν απότομα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Αντιβιοτικά</a:t>
            </a:r>
            <a:r>
              <a:rPr lang="el-GR" sz="2400" dirty="0"/>
              <a:t> (Η </a:t>
            </a:r>
            <a:r>
              <a:rPr lang="el-GR" sz="2400" dirty="0" err="1" smtClean="0"/>
              <a:t>νεομυκίνη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err="1" smtClean="0"/>
              <a:t>καναμυκίνη</a:t>
            </a:r>
            <a:r>
              <a:rPr lang="el-GR" sz="2400" dirty="0" smtClean="0"/>
              <a:t> </a:t>
            </a:r>
            <a:r>
              <a:rPr lang="el-GR" sz="2400" dirty="0"/>
              <a:t>και λιγότερο συχνά η στρεπτομυκίνη ενώνονται με τα </a:t>
            </a:r>
            <a:r>
              <a:rPr lang="el-GR" sz="2400" dirty="0" err="1"/>
              <a:t>μυοχαλαρωτικά</a:t>
            </a:r>
            <a:r>
              <a:rPr lang="el-GR" sz="2400" dirty="0"/>
              <a:t> τύπου κουραρίου με αποτέλεσμα την παρεμπόδιση νευρικής διαβίβασης και την </a:t>
            </a:r>
            <a:r>
              <a:rPr lang="el-GR" sz="2400" dirty="0" smtClean="0"/>
              <a:t>άπνοια).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Εκτίμηση ενδοκρινικού </a:t>
            </a:r>
            <a:r>
              <a:rPr lang="el-GR" dirty="0"/>
              <a:t>σ</a:t>
            </a:r>
            <a:r>
              <a:rPr lang="el-GR" dirty="0" smtClean="0"/>
              <a:t>υστήματος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4200"/>
              </a:spcBef>
              <a:buNone/>
            </a:pPr>
            <a:r>
              <a:rPr lang="el-GR" sz="2600" b="1" dirty="0" smtClean="0">
                <a:solidFill>
                  <a:srgbClr val="004A82"/>
                </a:solidFill>
              </a:rPr>
              <a:t>Καταστάσεις </a:t>
            </a:r>
            <a:r>
              <a:rPr lang="el-GR" sz="2600" b="1" dirty="0">
                <a:solidFill>
                  <a:srgbClr val="004A82"/>
                </a:solidFill>
              </a:rPr>
              <a:t>που αυξάνουν τον κίνδυνο </a:t>
            </a:r>
            <a:r>
              <a:rPr lang="el-GR" sz="2600" b="1" dirty="0" smtClean="0">
                <a:solidFill>
                  <a:srgbClr val="004A82"/>
                </a:solidFill>
              </a:rPr>
              <a:t>είναι:</a:t>
            </a:r>
            <a:endParaRPr lang="el-GR" sz="2600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Υπερθυρεοειδισμός,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Υποθυρεοειδισμός,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Σακχαρώδης διαβήτης,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Επινεφριδιακή ανεπάρκεια.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νευρικής </a:t>
            </a:r>
            <a:r>
              <a:rPr lang="el-GR" dirty="0"/>
              <a:t>λ</a:t>
            </a:r>
            <a:r>
              <a:rPr lang="el-GR" dirty="0" smtClean="0"/>
              <a:t>ειτουργίας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4200"/>
              </a:spcBef>
            </a:pPr>
            <a:r>
              <a:rPr lang="el-GR" sz="2400" dirty="0"/>
              <a:t>Βοηθά στην πρόληψη πιθανών αντιδράσεων στα αναισθητικά και </a:t>
            </a:r>
            <a:r>
              <a:rPr lang="el-GR" sz="2400" dirty="0" smtClean="0"/>
              <a:t>αναλγητικά, </a:t>
            </a:r>
            <a:r>
              <a:rPr lang="el-GR" sz="2400" dirty="0"/>
              <a:t>που και τα δύο καταστέλλουν το κεντρικό νευρικό </a:t>
            </a:r>
            <a:r>
              <a:rPr lang="el-GR" sz="2400" dirty="0" smtClean="0"/>
              <a:t>σύστημα,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4200"/>
              </a:spcBef>
            </a:pPr>
            <a:r>
              <a:rPr lang="el-GR" sz="2400" dirty="0"/>
              <a:t>Εξασφαλίζει </a:t>
            </a:r>
            <a:r>
              <a:rPr lang="el-GR" sz="2400" dirty="0" err="1"/>
              <a:t>προεγχειρητική</a:t>
            </a:r>
            <a:r>
              <a:rPr lang="el-GR" sz="2400" dirty="0"/>
              <a:t> βασική γραμμή νευρολογικής αξιολόγησης με την οποία συγκρίνεται η μετεγχειρητική νευρολογική </a:t>
            </a:r>
            <a:r>
              <a:rPr lang="el-GR" sz="2400" dirty="0" smtClean="0"/>
              <a:t>κατάσταση.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Εργαστηριακός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Γενική </a:t>
            </a:r>
            <a:r>
              <a:rPr lang="el-GR" sz="2400" dirty="0" smtClean="0"/>
              <a:t>ούρων,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Γενική </a:t>
            </a:r>
            <a:r>
              <a:rPr lang="el-GR" sz="2400" dirty="0" smtClean="0"/>
              <a:t>αίματος,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Ουρία-σάκχαρο </a:t>
            </a:r>
            <a:r>
              <a:rPr lang="el-GR" sz="2400" dirty="0" smtClean="0"/>
              <a:t>ορού,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Ηλεκτρολύτες </a:t>
            </a:r>
            <a:r>
              <a:rPr lang="el-GR" sz="2400" dirty="0" smtClean="0"/>
              <a:t>ορού,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Χρόνος προθρομβίνης-χρόνος μερικής </a:t>
            </a:r>
            <a:r>
              <a:rPr lang="el-GR" sz="2400" dirty="0" err="1" smtClean="0"/>
              <a:t>θρομβοπλαστίνης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 smtClean="0"/>
              <a:t>Δοκιμασίες </a:t>
            </a:r>
            <a:r>
              <a:rPr lang="el-GR" sz="2400" dirty="0"/>
              <a:t>ήπατος, πρωτεϊνών </a:t>
            </a:r>
            <a:r>
              <a:rPr lang="el-GR" sz="2400" dirty="0" smtClean="0"/>
              <a:t>ορού</a:t>
            </a:r>
            <a:r>
              <a:rPr lang="el-GR" sz="2400" dirty="0"/>
              <a:t>, Ca, P, ουρικού οξέος και συμπληρωματικές εξετάσεις που θα χρειασθούν για τυχόν εκτίμηση διαφόρων συστημάτων.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Παρακλινικός</a:t>
            </a:r>
            <a:r>
              <a:rPr lang="el-GR" dirty="0" smtClean="0"/>
              <a:t>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Α/α </a:t>
            </a:r>
            <a:r>
              <a:rPr lang="el-GR" sz="2400" dirty="0" smtClean="0"/>
              <a:t>θώρακος,  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Επιπρόσθετες ακτινολογικές εξετάσεις, υπερηχογραφήματα και αξονικές-μαγνητικές τομογραφίες εκτελούνται αν κριθούν  </a:t>
            </a:r>
            <a:r>
              <a:rPr lang="el-GR" sz="2400" dirty="0" smtClean="0"/>
              <a:t>απαραίτητες,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 err="1" smtClean="0"/>
              <a:t>ΗΚΓφημα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Μέτρηση σωματικού </a:t>
            </a:r>
            <a:r>
              <a:rPr lang="el-GR" sz="2400" dirty="0" smtClean="0"/>
              <a:t>βάρους,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Εκτίμηση ειδικών για τα επιμέρους συνυπάρχοντα παθολογικά προβλήματα.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08912" cy="1872208"/>
          </a:xfrm>
          <a:ln w="19050">
            <a:solidFill>
              <a:srgbClr val="004A82"/>
            </a:solidFill>
          </a:ln>
        </p:spPr>
        <p:txBody>
          <a:bodyPr>
            <a:noAutofit/>
          </a:bodyPr>
          <a:lstStyle/>
          <a:p>
            <a:r>
              <a:rPr lang="el-GR" dirty="0" err="1" smtClean="0"/>
              <a:t>Προεγχειρητική</a:t>
            </a:r>
            <a:r>
              <a:rPr lang="el-GR" dirty="0" smtClean="0"/>
              <a:t> ετοιμασία του ασθενή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Προεγχειρητική</a:t>
            </a:r>
            <a:r>
              <a:rPr lang="el-GR" dirty="0" smtClean="0"/>
              <a:t> ετοιμασία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 smtClean="0"/>
              <a:t>Δίαιτα,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Προετοιμασία δέρματος και σώματος</a:t>
            </a:r>
            <a:r>
              <a:rPr lang="el-GR" sz="2400" dirty="0" smtClean="0"/>
              <a:t>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Προετοιμασία εντέρου,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Προετοιμασία δέρματος και </a:t>
            </a:r>
            <a:r>
              <a:rPr lang="el-GR" sz="2400" dirty="0" smtClean="0"/>
              <a:t>σώματος,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Ετοιμασία για αναισθησία και προαγωγή ανάπαυσης και </a:t>
            </a:r>
            <a:r>
              <a:rPr lang="el-GR" sz="2400" dirty="0" smtClean="0"/>
              <a:t>ύπνου,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Ψυχολογική προετοιμασία/ εκπαίδευση </a:t>
            </a:r>
            <a:r>
              <a:rPr lang="el-GR" sz="2400" dirty="0" smtClean="0"/>
              <a:t>ασθενή.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Εγχειρητικός </a:t>
            </a:r>
            <a:r>
              <a:rPr lang="el-GR" dirty="0"/>
              <a:t>κ</a:t>
            </a:r>
            <a:r>
              <a:rPr lang="el-GR" dirty="0" smtClean="0"/>
              <a:t>ίνδυνος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Παράγοντες κινδύνου προερχόμενοι από τον </a:t>
            </a:r>
            <a:r>
              <a:rPr lang="el-GR" sz="2400" b="1" dirty="0" smtClean="0"/>
              <a:t>ασθενή :</a:t>
            </a:r>
            <a:endParaRPr lang="el-GR" sz="2400" b="1" dirty="0"/>
          </a:p>
          <a:p>
            <a:pPr>
              <a:spcBef>
                <a:spcPts val="1200"/>
              </a:spcBef>
            </a:pPr>
            <a:r>
              <a:rPr lang="el-GR" sz="2400" dirty="0"/>
              <a:t>Η παρούσα </a:t>
            </a:r>
            <a:r>
              <a:rPr lang="el-GR" sz="2400" dirty="0" smtClean="0"/>
              <a:t>νόσος,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Η γενική κατάσταση </a:t>
            </a:r>
            <a:r>
              <a:rPr lang="el-GR" sz="2400" dirty="0" smtClean="0"/>
              <a:t>υγείας,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Η </a:t>
            </a:r>
            <a:r>
              <a:rPr lang="el-GR" sz="2400" dirty="0" smtClean="0"/>
              <a:t>ηλικία,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Η </a:t>
            </a:r>
            <a:r>
              <a:rPr lang="el-GR" sz="2400" dirty="0" smtClean="0"/>
              <a:t>θρέψη,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Συνυπάρχοντα </a:t>
            </a:r>
            <a:r>
              <a:rPr lang="el-GR" sz="2400" dirty="0" smtClean="0"/>
              <a:t>νοσήματα.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Δίαιτα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400" dirty="0" smtClean="0"/>
              <a:t>Διακοπή </a:t>
            </a:r>
            <a:r>
              <a:rPr lang="el-GR" sz="2400" dirty="0"/>
              <a:t>λήψης στερεάς τροφής 12 ώρες πριν την </a:t>
            </a:r>
            <a:r>
              <a:rPr lang="el-GR" sz="2400" dirty="0" smtClean="0"/>
              <a:t>επέμβαση,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 Διακοπή λήψης υγρών 8 ώρες πριν την επέμβαση.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Δέρματος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Λουτρό</a:t>
            </a:r>
          </a:p>
          <a:p>
            <a:pPr lvl="1">
              <a:spcBef>
                <a:spcPts val="24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smtClean="0"/>
              <a:t>Την </a:t>
            </a:r>
            <a:r>
              <a:rPr lang="el-GR" sz="2200" dirty="0"/>
              <a:t>παραμονή της επέμβασης με αντισηπτικό δίνοντας ιδιαίτερη προσοχή σε «κρύπτες μικροβίων» (ομφαλός, νύχια χεριών-ποδιών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Bef>
                <a:spcPts val="3000"/>
              </a:spcBef>
            </a:pPr>
            <a:r>
              <a:rPr lang="el-GR" sz="2400" b="1" dirty="0"/>
              <a:t>Ξύρισμα/αποτρίχωση</a:t>
            </a:r>
          </a:p>
          <a:p>
            <a:pPr lvl="1">
              <a:spcBef>
                <a:spcPts val="24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smtClean="0"/>
              <a:t>Όχι </a:t>
            </a:r>
            <a:r>
              <a:rPr lang="el-GR" sz="2200" dirty="0"/>
              <a:t>περισσότερο από 2 ώρες πριν την </a:t>
            </a:r>
            <a:r>
              <a:rPr lang="el-GR" sz="2200" dirty="0" smtClean="0"/>
              <a:t>επέμβαση,</a:t>
            </a:r>
            <a:endParaRPr lang="el-GR" sz="2200" dirty="0"/>
          </a:p>
          <a:p>
            <a:pPr lvl="1">
              <a:spcBef>
                <a:spcPts val="24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/>
              <a:t>Μεγαλύτερος χρόνος δίνει την ευκαιρία σε μικροοργανισμούς να αναπτυχθούν μέσα στο τραυματισμένο επιθήλιο του δέρματος.</a:t>
            </a:r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Προετοιμασία </a:t>
            </a:r>
            <a:r>
              <a:rPr lang="el-GR" dirty="0"/>
              <a:t>ε</a:t>
            </a:r>
            <a:r>
              <a:rPr lang="el-GR" dirty="0" smtClean="0"/>
              <a:t>ντέρου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el-GR" sz="2400" b="1" dirty="0" smtClean="0">
                <a:solidFill>
                  <a:srgbClr val="004A82"/>
                </a:solidFill>
              </a:rPr>
              <a:t>Σε </a:t>
            </a:r>
            <a:r>
              <a:rPr lang="el-GR" sz="2400" b="1" dirty="0">
                <a:solidFill>
                  <a:srgbClr val="004A82"/>
                </a:solidFill>
              </a:rPr>
              <a:t>επεμβάσεις </a:t>
            </a:r>
            <a:r>
              <a:rPr lang="el-GR" sz="2400" b="1" dirty="0" smtClean="0">
                <a:solidFill>
                  <a:srgbClr val="004A82"/>
                </a:solidFill>
              </a:rPr>
              <a:t>στο </a:t>
            </a:r>
            <a:r>
              <a:rPr lang="el-GR" sz="2400" b="1" dirty="0">
                <a:solidFill>
                  <a:srgbClr val="004A82"/>
                </a:solidFill>
              </a:rPr>
              <a:t>έντερο, ορθό, </a:t>
            </a:r>
            <a:r>
              <a:rPr lang="el-GR" sz="2400" b="1" dirty="0" smtClean="0">
                <a:solidFill>
                  <a:srgbClr val="004A82"/>
                </a:solidFill>
              </a:rPr>
              <a:t>πρωκτό.</a:t>
            </a:r>
            <a:endParaRPr lang="el-GR" sz="2400" b="1" dirty="0">
              <a:solidFill>
                <a:srgbClr val="004A8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Σκοπός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Πλήρης καθαρισμός του  π. </a:t>
            </a:r>
            <a:r>
              <a:rPr lang="el-GR" sz="2400" dirty="0" smtClean="0"/>
              <a:t>εντέρου,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Μείωση του μικροβιακού πληθυσμού.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/>
              <a:t>Επιτυγχάνεται </a:t>
            </a:r>
            <a:r>
              <a:rPr lang="el-GR" sz="2400" b="1" dirty="0" smtClean="0"/>
              <a:t>με: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Χορήγηση τροφών που δεν αφήνουν </a:t>
            </a:r>
            <a:r>
              <a:rPr lang="el-GR" sz="2400" dirty="0" smtClean="0"/>
              <a:t>υπόλειμμα,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Μηχανικός ή χημικός καθαρισμός του εντέρου (υποκλυσμοί ή ερεθιστικά καθαρτικά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Χορήγηση </a:t>
            </a:r>
            <a:r>
              <a:rPr lang="el-GR" sz="2400" dirty="0" smtClean="0"/>
              <a:t>αντιβιοτικών (</a:t>
            </a:r>
            <a:r>
              <a:rPr lang="el-GR" sz="2400" dirty="0" err="1" smtClean="0"/>
              <a:t>νεομυκίνη</a:t>
            </a:r>
            <a:r>
              <a:rPr lang="el-GR" sz="2400" dirty="0" smtClean="0"/>
              <a:t> </a:t>
            </a:r>
            <a:r>
              <a:rPr lang="el-GR" sz="2400" dirty="0"/>
              <a:t>ή </a:t>
            </a:r>
            <a:r>
              <a:rPr lang="el-GR" sz="2400" dirty="0" err="1"/>
              <a:t>γενταμυκίνη</a:t>
            </a:r>
            <a:r>
              <a:rPr lang="el-GR" sz="2400" dirty="0"/>
              <a:t> για τα αερόβια, βάση </a:t>
            </a:r>
            <a:r>
              <a:rPr lang="el-GR" sz="2400" dirty="0" err="1"/>
              <a:t>ερυθρομυκίνης</a:t>
            </a:r>
            <a:r>
              <a:rPr lang="el-GR" sz="2400" dirty="0"/>
              <a:t> ή </a:t>
            </a:r>
            <a:r>
              <a:rPr lang="el-GR" sz="2400" dirty="0" err="1"/>
              <a:t>μετρονιδαζόλη</a:t>
            </a:r>
            <a:r>
              <a:rPr lang="el-GR" sz="2400" dirty="0"/>
              <a:t> ή </a:t>
            </a:r>
            <a:r>
              <a:rPr lang="el-GR" sz="2400" dirty="0" err="1"/>
              <a:t>κλινταμυκίνη</a:t>
            </a:r>
            <a:r>
              <a:rPr lang="el-GR" sz="2400" dirty="0"/>
              <a:t> για τα αναερόβια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3000"/>
              </a:spcBef>
              <a:buFont typeface="+mj-lt"/>
              <a:buAutoNum type="arabicParenR" startAt="2"/>
            </a:pPr>
            <a:r>
              <a:rPr lang="el-GR" sz="2400" b="1" dirty="0" smtClean="0">
                <a:solidFill>
                  <a:srgbClr val="004A82"/>
                </a:solidFill>
              </a:rPr>
              <a:t>Σε </a:t>
            </a:r>
            <a:r>
              <a:rPr lang="el-GR" sz="2400" b="1" dirty="0">
                <a:solidFill>
                  <a:srgbClr val="004A82"/>
                </a:solidFill>
              </a:rPr>
              <a:t>κοιλιακές επεμβάσεις  (χωρίς να ανοιχτεί έντερο) που όμως μπορεί να </a:t>
            </a:r>
            <a:r>
              <a:rPr lang="el-GR" sz="2400" b="1" dirty="0" err="1">
                <a:solidFill>
                  <a:srgbClr val="004A82"/>
                </a:solidFill>
              </a:rPr>
              <a:t>επιπλακούν</a:t>
            </a:r>
            <a:r>
              <a:rPr lang="el-GR" sz="2400" b="1" dirty="0">
                <a:solidFill>
                  <a:srgbClr val="004A82"/>
                </a:solidFill>
              </a:rPr>
              <a:t> με παραλυτικό </a:t>
            </a:r>
            <a:r>
              <a:rPr lang="el-GR" sz="2400" b="1" dirty="0" smtClean="0">
                <a:solidFill>
                  <a:srgbClr val="004A82"/>
                </a:solidFill>
              </a:rPr>
              <a:t>ειλεό.</a:t>
            </a:r>
            <a:endParaRPr lang="el-GR" sz="2400" b="1" dirty="0">
              <a:solidFill>
                <a:srgbClr val="004A82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Σκοπός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Να μειωθεί το εντερικό </a:t>
            </a:r>
            <a:r>
              <a:rPr lang="el-GR" sz="2400" dirty="0" smtClean="0"/>
              <a:t>περιεχόμενο.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Επιτυγχάνεται </a:t>
            </a:r>
            <a:r>
              <a:rPr lang="el-GR" sz="2400" b="1" dirty="0" smtClean="0"/>
              <a:t>με</a:t>
            </a:r>
            <a:r>
              <a:rPr lang="en-US" sz="2400" b="1" dirty="0" smtClean="0"/>
              <a:t>:</a:t>
            </a:r>
            <a:endParaRPr lang="el-GR" sz="2400" b="1" dirty="0"/>
          </a:p>
          <a:p>
            <a:pPr>
              <a:spcBef>
                <a:spcPts val="1200"/>
              </a:spcBef>
            </a:pPr>
            <a:r>
              <a:rPr lang="el-GR" sz="2400" dirty="0"/>
              <a:t>Χαμηλό υποκλυσμό την προηγούμενη της επέμβασης  και την ημέρα του χειρουργείου το </a:t>
            </a:r>
            <a:r>
              <a:rPr lang="el-GR" sz="2400" dirty="0" smtClean="0"/>
              <a:t>πρωί.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Προετοιμασία </a:t>
            </a:r>
            <a:r>
              <a:rPr lang="el-GR" dirty="0"/>
              <a:t>ε</a:t>
            </a:r>
            <a:r>
              <a:rPr lang="el-GR" dirty="0" smtClean="0"/>
              <a:t>ντέρου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13723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Προεγχειρητικ</a:t>
            </a:r>
            <a:r>
              <a:rPr lang="el-GR" dirty="0" err="1"/>
              <a:t>ή</a:t>
            </a:r>
            <a:r>
              <a:rPr lang="el-GR" dirty="0" smtClean="0"/>
              <a:t> εκπαίδευση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Ασκήσεις </a:t>
            </a:r>
            <a:r>
              <a:rPr lang="el-GR" sz="2400" dirty="0" smtClean="0"/>
              <a:t> </a:t>
            </a:r>
            <a:r>
              <a:rPr lang="el-GR" sz="2400" dirty="0"/>
              <a:t>αναπνοής </a:t>
            </a:r>
            <a:r>
              <a:rPr lang="el-GR" sz="2400" dirty="0" smtClean="0"/>
              <a:t>και Βήχα,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Ασκήσεις κάτω άκρων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Γνωστικός </a:t>
            </a:r>
            <a:r>
              <a:rPr lang="el-GR" sz="2400" dirty="0" smtClean="0"/>
              <a:t>έλεγχος,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0070C0"/>
                </a:solidFill>
              </a:rPr>
              <a:t>Τρόποι διαχείρισης του </a:t>
            </a:r>
            <a:r>
              <a:rPr lang="el-GR" sz="2400" b="1" dirty="0" smtClean="0">
                <a:solidFill>
                  <a:srgbClr val="0070C0"/>
                </a:solidFill>
              </a:rPr>
              <a:t>άγχους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Πληροφορίες όσον αφορά την επέμβαση, την κατάσταση στην οποία θα βρίσκεται μετεγχειρητικά και τι θα πρέπει να </a:t>
            </a:r>
            <a:r>
              <a:rPr lang="el-GR" sz="2400" dirty="0" smtClean="0"/>
              <a:t>προσέχει,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Προσαρμογή της εκπαίδευσης ανάλογα με το επίπεδο μόρφωσης του </a:t>
            </a:r>
            <a:r>
              <a:rPr lang="el-GR" sz="2400" dirty="0" smtClean="0"/>
              <a:t>ασθενούς.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διαχείρισης άγχους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6576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Ονειροπόληση</a:t>
            </a:r>
          </a:p>
          <a:p>
            <a:pPr lvl="1"/>
            <a:r>
              <a:rPr lang="el-GR" dirty="0" smtClean="0"/>
              <a:t>θετικές σκέψεις για το μέλλον, </a:t>
            </a:r>
          </a:p>
          <a:p>
            <a:pPr lvl="1"/>
            <a:r>
              <a:rPr lang="el-GR" dirty="0" smtClean="0"/>
              <a:t>Αγαπημένα πρόσωπα, ευχάριστες στιγμές</a:t>
            </a:r>
          </a:p>
          <a:p>
            <a:r>
              <a:rPr lang="el-GR" dirty="0" smtClean="0"/>
              <a:t>Μουσική της αρεσκείας του ασθενή</a:t>
            </a:r>
          </a:p>
          <a:p>
            <a:r>
              <a:rPr lang="el-GR" dirty="0" smtClean="0"/>
              <a:t>Απασχόληση της σκέψης</a:t>
            </a:r>
          </a:p>
          <a:p>
            <a:pPr lvl="1"/>
            <a:r>
              <a:rPr lang="el-GR" dirty="0" smtClean="0"/>
              <a:t>Διάβασμα, </a:t>
            </a:r>
            <a:r>
              <a:rPr lang="el-GR" dirty="0" err="1" smtClean="0"/>
              <a:t>εργοθεραπεία</a:t>
            </a:r>
            <a:endParaRPr lang="el-GR" dirty="0" smtClean="0"/>
          </a:p>
          <a:p>
            <a:r>
              <a:rPr lang="el-GR" dirty="0" smtClean="0"/>
              <a:t>Ασκήσεις αναπνοής</a:t>
            </a:r>
          </a:p>
          <a:p>
            <a:r>
              <a:rPr lang="el-GR" dirty="0" smtClean="0"/>
              <a:t>Ισορροπημένη διατροφή</a:t>
            </a:r>
          </a:p>
          <a:p>
            <a:r>
              <a:rPr lang="el-GR" dirty="0" smtClean="0"/>
              <a:t>Ύπνος-ανάπαυση</a:t>
            </a:r>
          </a:p>
          <a:p>
            <a:r>
              <a:rPr lang="el-GR" dirty="0" smtClean="0"/>
              <a:t>Ευχάριστο,  καθαρό περιβάλλον</a:t>
            </a:r>
          </a:p>
          <a:p>
            <a:r>
              <a:rPr lang="el-GR" dirty="0" smtClean="0"/>
              <a:t>Άνεση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61082"/>
          </a:xfrm>
        </p:spPr>
        <p:txBody>
          <a:bodyPr>
            <a:noAutofit/>
          </a:bodyPr>
          <a:lstStyle/>
          <a:p>
            <a:r>
              <a:rPr lang="el-GR" sz="3600" dirty="0" smtClean="0"/>
              <a:t>Άμεσες </a:t>
            </a:r>
            <a:r>
              <a:rPr lang="el-GR" sz="3600" dirty="0" err="1" smtClean="0"/>
              <a:t>προεγχειρητικές</a:t>
            </a:r>
            <a:r>
              <a:rPr lang="el-GR" sz="3600" dirty="0" smtClean="0"/>
              <a:t> </a:t>
            </a:r>
            <a:br>
              <a:rPr lang="el-GR" sz="3600" dirty="0" smtClean="0"/>
            </a:br>
            <a:r>
              <a:rPr lang="el-GR" sz="3600" dirty="0" smtClean="0"/>
              <a:t>νοσηλευτικές </a:t>
            </a:r>
            <a:r>
              <a:rPr lang="el-GR" sz="3600" dirty="0"/>
              <a:t>π</a:t>
            </a:r>
            <a:r>
              <a:rPr lang="el-GR" sz="3600" dirty="0" smtClean="0"/>
              <a:t>αρεμβάσεις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Έλεγχος </a:t>
            </a:r>
            <a:r>
              <a:rPr lang="el-GR" sz="2400" dirty="0" smtClean="0"/>
              <a:t>Ζ.Σ,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Έλεγχος στοιχείων </a:t>
            </a:r>
            <a:r>
              <a:rPr lang="el-GR" sz="2400" dirty="0" smtClean="0"/>
              <a:t>ασθενούς,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 smtClean="0"/>
              <a:t>«</a:t>
            </a:r>
            <a:r>
              <a:rPr lang="el-GR" sz="2400" dirty="0"/>
              <a:t>βραχιόλι» με στοιχεία </a:t>
            </a:r>
            <a:r>
              <a:rPr lang="el-GR" sz="2400" dirty="0" smtClean="0"/>
              <a:t>ασθενή.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Έλεγχος εγχειρητικού </a:t>
            </a:r>
            <a:r>
              <a:rPr lang="el-GR" sz="2400" dirty="0" smtClean="0"/>
              <a:t>πεδίου,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Διεκπεραίωση </a:t>
            </a:r>
            <a:r>
              <a:rPr lang="el-GR" sz="2400" dirty="0" smtClean="0"/>
              <a:t>οδηγιών,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Αφαίρεση τιμαλφών </a:t>
            </a:r>
            <a:r>
              <a:rPr lang="el-GR" sz="2400" dirty="0" smtClean="0"/>
              <a:t>, τεχνητών οδοντοστοιχιών και μελών</a:t>
            </a:r>
            <a:r>
              <a:rPr lang="el-GR" sz="2400" dirty="0"/>
              <a:t>, μεταλλικών αντικειμένων, αφαίρεση βερνικιού νυχιών </a:t>
            </a:r>
            <a:r>
              <a:rPr lang="el-GR" sz="2400" dirty="0" err="1" smtClean="0"/>
              <a:t>κ.λ.π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Επαλήθευση μη σίτισης του </a:t>
            </a:r>
            <a:r>
              <a:rPr lang="el-GR" sz="2400" dirty="0" smtClean="0"/>
              <a:t>ασθενή,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Βοήθεια ένδυσης του </a:t>
            </a:r>
            <a:r>
              <a:rPr lang="el-GR" sz="2400" dirty="0" smtClean="0"/>
              <a:t>ασθενή,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Χορήγηση </a:t>
            </a:r>
            <a:r>
              <a:rPr lang="el-GR" sz="2400" dirty="0" err="1"/>
              <a:t>προαναισθητικών</a:t>
            </a:r>
            <a:r>
              <a:rPr lang="el-GR" sz="2400" dirty="0"/>
              <a:t> </a:t>
            </a:r>
            <a:r>
              <a:rPr lang="el-GR" sz="2400" dirty="0" smtClean="0"/>
              <a:t>φαρμάκων.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656184"/>
          </a:xfrm>
          <a:ln w="19050">
            <a:solidFill>
              <a:srgbClr val="004A82"/>
            </a:solidFill>
          </a:ln>
        </p:spPr>
        <p:txBody>
          <a:bodyPr>
            <a:noAutofit/>
          </a:bodyPr>
          <a:lstStyle/>
          <a:p>
            <a:r>
              <a:rPr lang="el-GR" dirty="0" err="1" smtClean="0"/>
              <a:t>Προεγχειρητική</a:t>
            </a:r>
            <a:r>
              <a:rPr lang="el-GR" dirty="0" smtClean="0"/>
              <a:t> ετοιμασία</a:t>
            </a:r>
            <a:r>
              <a:rPr lang="en-US" dirty="0" smtClean="0"/>
              <a:t> </a:t>
            </a:r>
            <a:r>
              <a:rPr lang="el-GR" dirty="0" smtClean="0"/>
              <a:t>ειδικών κατηγοριών ασθενών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Διαβητικός ασθενής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Ινσουλινοθεραπευόμενοι ασθενείς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Σ ’αυτήν την κατηγορία </a:t>
            </a:r>
            <a:r>
              <a:rPr lang="el-GR" sz="2400" dirty="0" smtClean="0"/>
              <a:t>υπάγονται:</a:t>
            </a:r>
            <a:endParaRPr lang="el-GR" sz="2400" dirty="0"/>
          </a:p>
          <a:p>
            <a:pPr lvl="1">
              <a:spcBef>
                <a:spcPts val="18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Ασθενείς με διαβήτη τύπου </a:t>
            </a:r>
            <a:r>
              <a:rPr lang="el-GR" sz="2400" dirty="0" smtClean="0"/>
              <a:t>Ι,</a:t>
            </a:r>
            <a:endParaRPr lang="el-GR" sz="2400" dirty="0"/>
          </a:p>
          <a:p>
            <a:pPr lvl="1">
              <a:spcBef>
                <a:spcPts val="18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Ασθενείς με διαβήτη τύπου ΙΙ και δευτερογενή αστοχία στα αντιδιαβητικά δισκία (προσωρινή ανάγκη  ρύθμισης με  δισκία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Για επεμβάσεις μέσης ή μεγάλης βαρύτητας θεωρείται ενδεδειγμένη η είσοδος του ασθενούς στο νοσοκομείο 2-3 ημέρες πριν την προγραμματισμένη επέμβαση.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Σε ασθενείς με καλή ρύθμιση του διαβήτη δεν γίνονται ουσιαστικές μεταβολές στο σχήμα της χορηγούμενης  ινσουλίνης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Διαβητικός ασθενής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004A82"/>
                </a:solidFill>
              </a:rPr>
              <a:t>Σε ασθενείς με μη καλή ρύθμιση του διαβήτη 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q"/>
            </a:pPr>
            <a:r>
              <a:rPr lang="el-GR" sz="2400" dirty="0" smtClean="0"/>
              <a:t>Επιδιώκεται  </a:t>
            </a:r>
            <a:r>
              <a:rPr lang="el-GR" sz="2400" dirty="0"/>
              <a:t>να γίνεται πρώτα μια σχετική ρύθμιση και κατόπιν να οδηγούνται στο χειρουργείο. 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Σε Ασθενείς στους οποίους απαιτείται η βραδινή νηστεία κατά την </a:t>
            </a:r>
            <a:r>
              <a:rPr lang="el-GR" sz="2400" dirty="0" err="1"/>
              <a:t>προεγχειρητική</a:t>
            </a:r>
            <a:r>
              <a:rPr lang="el-GR" sz="2400" dirty="0"/>
              <a:t> </a:t>
            </a:r>
            <a:r>
              <a:rPr lang="el-GR" sz="2400" dirty="0" smtClean="0"/>
              <a:t>ημέρα. </a:t>
            </a:r>
            <a:endParaRPr lang="el-GR" sz="2400" dirty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200" dirty="0"/>
              <a:t>ή χορηγείται η δόση της βραδινής υποδόριας ινσουλίνης και τοποθετείται σακχαρούχος ορός χωρίς </a:t>
            </a:r>
            <a:r>
              <a:rPr lang="el-GR" sz="2200" dirty="0" smtClean="0"/>
              <a:t>ινσουλίνη,</a:t>
            </a:r>
            <a:endParaRPr lang="el-GR" sz="2200" dirty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l-GR" sz="2200" dirty="0"/>
              <a:t> ή τοποθετείται σακχαρούχος ορός με 8 έως 16 μονάδες ινσουλίνης ταχείας δράσεως και παραλείπεται η δόση της ινσουλίνης μέσης δράσεως.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Εγχειρητικός κίνδυνος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9200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Παράγοντες κινδύνου από την </a:t>
            </a:r>
            <a:r>
              <a:rPr lang="el-GR" sz="2400" b="1" dirty="0" smtClean="0"/>
              <a:t>επέμβαση</a:t>
            </a:r>
            <a:r>
              <a:rPr lang="en-US" sz="2400" b="1" dirty="0" smtClean="0"/>
              <a:t>:</a:t>
            </a:r>
            <a:endParaRPr lang="el-GR" sz="2400" b="1" dirty="0"/>
          </a:p>
          <a:p>
            <a:pPr>
              <a:spcBef>
                <a:spcPts val="1200"/>
              </a:spcBef>
            </a:pPr>
            <a:r>
              <a:rPr lang="el-GR" sz="2400" dirty="0"/>
              <a:t>Είδος και επείγον της </a:t>
            </a:r>
            <a:r>
              <a:rPr lang="el-GR" sz="2400" dirty="0" smtClean="0"/>
              <a:t>επέμβασης,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Αναισθητικός </a:t>
            </a:r>
            <a:r>
              <a:rPr lang="el-GR" sz="2400" dirty="0" smtClean="0"/>
              <a:t>κίνδυνος,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Εμπειρία χειρουργού και </a:t>
            </a:r>
            <a:r>
              <a:rPr lang="el-GR" sz="2400" dirty="0" smtClean="0"/>
              <a:t>βοηθών,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Τα μέσα παρακολούθησης του ασθενούς που διαθέτει το </a:t>
            </a:r>
            <a:r>
              <a:rPr lang="el-GR" sz="2400" dirty="0" smtClean="0"/>
              <a:t>νοσοκομείο.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Προετοιμασία διαβητικού ασθενή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5661248"/>
          </a:xfrm>
        </p:spPr>
        <p:txBody>
          <a:bodyPr>
            <a:noAutofit/>
          </a:bodyPr>
          <a:lstStyle/>
          <a:p>
            <a:pPr marL="520700">
              <a:buFont typeface="Wingdings" panose="05000000000000000000" pitchFamily="2" charset="2"/>
              <a:buChar char="Ø"/>
            </a:pPr>
            <a:r>
              <a:rPr lang="el-GR" sz="2400" dirty="0"/>
              <a:t>Η γλυκόζη </a:t>
            </a:r>
            <a:r>
              <a:rPr lang="el-GR" sz="2400" b="1" dirty="0">
                <a:solidFill>
                  <a:srgbClr val="004A82"/>
                </a:solidFill>
              </a:rPr>
              <a:t>ιδανικά</a:t>
            </a:r>
            <a:r>
              <a:rPr lang="el-GR" sz="2400" dirty="0"/>
              <a:t> πρέπει </a:t>
            </a:r>
            <a:r>
              <a:rPr lang="el-GR" sz="2400" dirty="0" err="1"/>
              <a:t>προεγχειρητικά</a:t>
            </a:r>
            <a:r>
              <a:rPr lang="el-GR" sz="2400" dirty="0"/>
              <a:t> να είναι </a:t>
            </a:r>
            <a:r>
              <a:rPr lang="el-GR" sz="2400" b="1" dirty="0" smtClean="0">
                <a:solidFill>
                  <a:srgbClr val="004A82"/>
                </a:solidFill>
              </a:rPr>
              <a:t>150-200mg/dl</a:t>
            </a:r>
            <a:r>
              <a:rPr lang="el-GR" sz="2400" b="1" dirty="0">
                <a:solidFill>
                  <a:srgbClr val="004A82"/>
                </a:solidFill>
              </a:rPr>
              <a:t>.</a:t>
            </a:r>
            <a:r>
              <a:rPr lang="el-GR" sz="2400" dirty="0" smtClean="0"/>
              <a:t> Έλεγχος </a:t>
            </a:r>
            <a:r>
              <a:rPr lang="el-GR" sz="2400" dirty="0"/>
              <a:t>γλυκόζης αίματος το πρωί της </a:t>
            </a:r>
            <a:r>
              <a:rPr lang="el-GR" sz="2400" dirty="0" smtClean="0"/>
              <a:t>επεμβάσεως.</a:t>
            </a:r>
            <a:endParaRPr lang="el-GR" sz="2400" dirty="0"/>
          </a:p>
          <a:p>
            <a:r>
              <a:rPr lang="el-GR" sz="2400" dirty="0" smtClean="0"/>
              <a:t>α) Ασθενείς που ρυθμίζουν το σάκχαρο με  δίαιτα</a:t>
            </a:r>
          </a:p>
          <a:p>
            <a:pPr lvl="1"/>
            <a:r>
              <a:rPr lang="el-GR" sz="2000" dirty="0" smtClean="0"/>
              <a:t>παρακολούθηση του σακχάρου με τριχοειδικό αίμα.</a:t>
            </a:r>
          </a:p>
          <a:p>
            <a:r>
              <a:rPr lang="el-GR" sz="2400" dirty="0" smtClean="0"/>
              <a:t>β) Ασθενείς με (καλή) ρύθμιση του σακχάρου με αντιδιαβητικά δισκία</a:t>
            </a:r>
          </a:p>
          <a:p>
            <a:pPr lvl="1"/>
            <a:r>
              <a:rPr lang="el-GR" sz="2000" dirty="0" err="1" smtClean="0"/>
              <a:t>ανα</a:t>
            </a:r>
            <a:r>
              <a:rPr lang="el-GR" sz="2000" dirty="0" smtClean="0"/>
              <a:t> 6ωρο παρακολούθηση του σακχάρου με τριχοειδικό αίμα την προηγούμενη</a:t>
            </a:r>
          </a:p>
          <a:p>
            <a:pPr lvl="1"/>
            <a:r>
              <a:rPr lang="el-GR" sz="2000" dirty="0" smtClean="0"/>
              <a:t>διακοπή της </a:t>
            </a:r>
            <a:r>
              <a:rPr lang="en-US" sz="2000" dirty="0" err="1" smtClean="0"/>
              <a:t>peros</a:t>
            </a:r>
            <a:r>
              <a:rPr lang="el-GR" sz="2000" dirty="0" smtClean="0"/>
              <a:t> λήψης των δισκίων την ημέρα  του χειρουργείου, </a:t>
            </a:r>
          </a:p>
          <a:p>
            <a:r>
              <a:rPr lang="el-GR" sz="2400" dirty="0" smtClean="0"/>
              <a:t>γ) Ασθενείς με ρύθμιση σακχάρου με ινσουλίνη,</a:t>
            </a:r>
          </a:p>
          <a:p>
            <a:pPr lvl="1"/>
            <a:r>
              <a:rPr lang="el-GR" sz="2000" dirty="0" smtClean="0"/>
              <a:t>Διακοπή της καθημερινής  ινσουλίνης και τοποθέτηση ορού γλυκόζης 5% με 5-10 μονάδες κρυσταλλικής ινσουλίνης που μπορούν να αυξηθούν ανάλογα  με τη γλυκόζη αίματος. </a:t>
            </a:r>
            <a:endParaRPr lang="el-GR" sz="2400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Ασθενείς υπό αντιπηκτική αγωγή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014189"/>
            <a:ext cx="8974832" cy="5843811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rgbClr val="004A82"/>
                </a:solidFill>
              </a:rPr>
              <a:t>Ηπαρίνη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Διακοπή 6 τουλάχιστον ώρες πριν την </a:t>
            </a:r>
            <a:r>
              <a:rPr lang="el-GR" sz="2200" dirty="0" smtClean="0"/>
              <a:t>επέμβαση, </a:t>
            </a:r>
            <a:endParaRPr lang="el-GR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Η χορήγησή της επαναλαμβάνεται 6 ώρες μετά, στο μισό της </a:t>
            </a:r>
            <a:r>
              <a:rPr lang="el-GR" sz="2200" dirty="0" err="1"/>
              <a:t>προεγχειρητικής</a:t>
            </a:r>
            <a:r>
              <a:rPr lang="el-GR" sz="2200" dirty="0"/>
              <a:t> </a:t>
            </a:r>
            <a:r>
              <a:rPr lang="el-GR" sz="2200" dirty="0" smtClean="0"/>
              <a:t>δόσης,</a:t>
            </a:r>
            <a:endParaRPr lang="el-GR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Αντίδοτο: </a:t>
            </a:r>
            <a:r>
              <a:rPr lang="el-GR" sz="2200" dirty="0" err="1"/>
              <a:t>θειϊκή</a:t>
            </a:r>
            <a:r>
              <a:rPr lang="el-GR" sz="2200" dirty="0"/>
              <a:t> </a:t>
            </a:r>
            <a:r>
              <a:rPr lang="el-GR" sz="2200" dirty="0" err="1"/>
              <a:t>πρωταμίνη</a:t>
            </a:r>
            <a:r>
              <a:rPr lang="el-GR" sz="22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Κουμαρινικά παράγωγα (</a:t>
            </a:r>
            <a:r>
              <a:rPr lang="el-GR" sz="2400" b="1" dirty="0" err="1">
                <a:solidFill>
                  <a:srgbClr val="004A82"/>
                </a:solidFill>
              </a:rPr>
              <a:t>sintrom</a:t>
            </a:r>
            <a:r>
              <a:rPr lang="el-GR" sz="2400" b="1" dirty="0">
                <a:solidFill>
                  <a:srgbClr val="004A82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Διακοπή 48 ώρες πριν την επέμβαση. Ο ασθενής οδηγείται στο χειρουργείο μόλις ο χρόνος προθρομβίνης επανέλθει στο φυσιολογικό.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Σε επείγουσες χειρουργικές επεμβάσεις χορηγείται βιταμίνη Κ (αντίδοτο) ΙΜ  ή IV σε δόση 20mg/12ωρο και πρόσφατο πλάσμα.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Αντιαιμοπεταλιακά  (ασπιρίνη)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Διακοπή τουλάχιστον 7 ημέρες πριν το </a:t>
            </a:r>
            <a:r>
              <a:rPr lang="el-GR" sz="2200" dirty="0" smtClean="0"/>
              <a:t>Χ/Ο,</a:t>
            </a:r>
            <a:endParaRPr lang="el-GR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Επείγουσες καταστάσεις : μετάγγιση </a:t>
            </a:r>
            <a:r>
              <a:rPr lang="el-GR" sz="2200" dirty="0" smtClean="0"/>
              <a:t>αιμοπεταλίων.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Ηλικιωμένοι ασθενείς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32859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Δεδομένη αναπνευστική, καρδιακή, νεφρική και εγκεφαλική </a:t>
            </a:r>
            <a:r>
              <a:rPr lang="el-GR" sz="2400" dirty="0" smtClean="0"/>
              <a:t>δυσλειτουργία,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Προετοιμασία- επιπλέον έλεγχος στους ηλικιωμένους </a:t>
            </a:r>
            <a:r>
              <a:rPr lang="el-GR" sz="2400" dirty="0" smtClean="0"/>
              <a:t>ασθενείς,</a:t>
            </a:r>
            <a:endParaRPr lang="el-GR" sz="24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300" dirty="0" smtClean="0"/>
              <a:t>Σπιρομέτρηση,</a:t>
            </a:r>
            <a:endParaRPr lang="el-GR" sz="23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300" dirty="0" err="1"/>
              <a:t>Κρεατινίνη</a:t>
            </a:r>
            <a:r>
              <a:rPr lang="el-GR" sz="2300" dirty="0"/>
              <a:t>, κάθαρση </a:t>
            </a:r>
            <a:r>
              <a:rPr lang="el-GR" sz="2300" dirty="0" err="1" smtClean="0"/>
              <a:t>κρεατινίνης</a:t>
            </a:r>
            <a:r>
              <a:rPr lang="el-GR" sz="2300" dirty="0" smtClean="0"/>
              <a:t>,</a:t>
            </a:r>
            <a:endParaRPr lang="el-GR" sz="23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300" dirty="0"/>
              <a:t>Υπερηχογράφημα καρδίας (προσδιορισμός κλάσματος εξωθήσεως</a:t>
            </a:r>
            <a:r>
              <a:rPr lang="el-GR" sz="2300" dirty="0" smtClean="0"/>
              <a:t>),</a:t>
            </a:r>
            <a:endParaRPr lang="el-GR" sz="23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300" dirty="0"/>
              <a:t>Διακοπή καπνίσματος τουλάχιστον 6 </a:t>
            </a:r>
            <a:r>
              <a:rPr lang="el-GR" sz="2300" dirty="0" smtClean="0"/>
              <a:t>εβδομάδες,</a:t>
            </a:r>
            <a:endParaRPr lang="el-GR" sz="23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300" dirty="0"/>
              <a:t>Αναβολή επεμβάσεως για&gt; 6 μήνες μετά από ΟΕΜ (κίνδυνος 6% μετά το 6μηνο</a:t>
            </a:r>
            <a:r>
              <a:rPr lang="el-GR" sz="2300" dirty="0" smtClean="0"/>
              <a:t>),</a:t>
            </a:r>
            <a:endParaRPr lang="el-GR" sz="23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300" dirty="0"/>
              <a:t>Λήψη των καρδιολογικών φαρμάκων το πρωί της επέμβασης με λίγο </a:t>
            </a:r>
            <a:r>
              <a:rPr lang="el-GR" sz="2300" dirty="0" smtClean="0"/>
              <a:t>νερό.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Προεγχειρητική</a:t>
            </a:r>
            <a:r>
              <a:rPr lang="el-GR" sz="2000" dirty="0"/>
              <a:t> Εκτίμηση και</a:t>
            </a:r>
            <a:r>
              <a:rPr lang="en-US" sz="2000" dirty="0"/>
              <a:t> </a:t>
            </a:r>
            <a:r>
              <a:rPr lang="el-GR" sz="2000" dirty="0"/>
              <a:t>Προετοιμασία».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Προεγχειρητική</a:t>
            </a:r>
            <a:r>
              <a:rPr lang="el-GR" dirty="0" smtClean="0"/>
              <a:t> εκτίμηση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526586"/>
            <a:ext cx="3960440" cy="53285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4A82"/>
              </a:buClr>
            </a:pPr>
            <a:r>
              <a:rPr lang="el-GR" sz="2400" dirty="0" smtClean="0"/>
              <a:t>Θρέψη,</a:t>
            </a:r>
          </a:p>
          <a:p>
            <a:pPr>
              <a:spcBef>
                <a:spcPts val="1200"/>
              </a:spcBef>
              <a:buClr>
                <a:srgbClr val="004A82"/>
              </a:buClr>
            </a:pPr>
            <a:r>
              <a:rPr lang="el-GR" sz="2400" dirty="0" err="1" smtClean="0"/>
              <a:t>Υδατοηλεκτρολυτική</a:t>
            </a:r>
            <a:r>
              <a:rPr lang="el-GR" sz="2400" dirty="0" smtClean="0"/>
              <a:t> κατάσταση,</a:t>
            </a:r>
          </a:p>
          <a:p>
            <a:pPr>
              <a:spcBef>
                <a:spcPts val="1200"/>
              </a:spcBef>
              <a:buClr>
                <a:srgbClr val="004A82"/>
              </a:buClr>
            </a:pPr>
            <a:r>
              <a:rPr lang="el-GR" sz="2400" dirty="0" smtClean="0"/>
              <a:t>Αναπνευστική λειτουργία,</a:t>
            </a:r>
          </a:p>
          <a:p>
            <a:pPr>
              <a:spcBef>
                <a:spcPts val="1200"/>
              </a:spcBef>
              <a:buClr>
                <a:srgbClr val="004A82"/>
              </a:buClr>
            </a:pPr>
            <a:r>
              <a:rPr lang="el-GR" sz="2400" dirty="0" smtClean="0"/>
              <a:t>Καρδιαγγειακή λειτουργία,</a:t>
            </a:r>
          </a:p>
          <a:p>
            <a:pPr>
              <a:spcBef>
                <a:spcPts val="1200"/>
              </a:spcBef>
              <a:buClr>
                <a:srgbClr val="004A82"/>
              </a:buClr>
            </a:pPr>
            <a:r>
              <a:rPr lang="el-GR" sz="2400" dirty="0" smtClean="0"/>
              <a:t>Ηπατική και νεφρική λειτουργία,</a:t>
            </a:r>
          </a:p>
          <a:p>
            <a:pPr>
              <a:spcBef>
                <a:spcPts val="1200"/>
              </a:spcBef>
              <a:buClr>
                <a:srgbClr val="004A82"/>
              </a:buClr>
            </a:pPr>
            <a:r>
              <a:rPr lang="el-GR" sz="2400" dirty="0" smtClean="0"/>
              <a:t>Ενδοκρινική λειτουργία,</a:t>
            </a:r>
          </a:p>
          <a:p>
            <a:pPr>
              <a:buClr>
                <a:srgbClr val="004A82"/>
              </a:buClr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526586"/>
            <a:ext cx="37451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Νευρική λειτουργία,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Αιματολογική λειτουργία,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Ανοσιακή λειτουργία,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Φάρμακα,</a:t>
            </a:r>
          </a:p>
          <a:p>
            <a:pPr marL="342900" indent="-342900">
              <a:spcBef>
                <a:spcPts val="12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Ηλικιακή κατάσταση. 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283968" y="1526586"/>
            <a:ext cx="0" cy="4566710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</a:t>
            </a:r>
            <a:r>
              <a:rPr lang="el-GR" dirty="0"/>
              <a:t>τ</a:t>
            </a:r>
            <a:r>
              <a:rPr lang="el-GR" dirty="0" smtClean="0"/>
              <a:t>ου Ασθενή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l-GR" sz="2800" dirty="0"/>
              <a:t>Ιστορικό υγείας </a:t>
            </a:r>
          </a:p>
          <a:p>
            <a:pPr>
              <a:spcBef>
                <a:spcPts val="4800"/>
              </a:spcBef>
            </a:pPr>
            <a:r>
              <a:rPr lang="el-GR" sz="2800" dirty="0"/>
              <a:t>Φυσική εξέταση κατά συστήματα</a:t>
            </a:r>
          </a:p>
          <a:p>
            <a:pPr>
              <a:spcBef>
                <a:spcPts val="4800"/>
              </a:spcBef>
            </a:pPr>
            <a:r>
              <a:rPr lang="el-GR" sz="2800" dirty="0"/>
              <a:t>Εργαστηριακός και </a:t>
            </a:r>
            <a:r>
              <a:rPr lang="el-GR" sz="2800" dirty="0" err="1"/>
              <a:t>Παρακλινικός</a:t>
            </a:r>
            <a:r>
              <a:rPr lang="el-GR" sz="2800" dirty="0"/>
              <a:t> έλεγχος</a:t>
            </a:r>
          </a:p>
          <a:p>
            <a:pPr>
              <a:spcBef>
                <a:spcPts val="4800"/>
              </a:spcBef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Εκτίμηση της θρέψης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040560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004A82"/>
                </a:solidFill>
              </a:rPr>
              <a:t>Ιστορικό: </a:t>
            </a:r>
            <a:endParaRPr lang="el-GR" sz="2600" b="1" dirty="0">
              <a:solidFill>
                <a:srgbClr val="004A8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/>
              <a:t>(απώλεια βάρους, φτώχια, αλκοολισμός, ιδιαιτέρες διαιτητικές  συνήθειες, μακροχρόνια νοσηλεία </a:t>
            </a:r>
            <a:r>
              <a:rPr lang="el-GR" sz="2400" dirty="0" err="1"/>
              <a:t>κλπ</a:t>
            </a:r>
            <a:r>
              <a:rPr lang="el-GR" sz="2400" dirty="0"/>
              <a:t>)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l-GR" sz="2600" b="1" dirty="0">
                <a:solidFill>
                  <a:srgbClr val="004A82"/>
                </a:solidFill>
              </a:rPr>
              <a:t>Φυσική εξέταση: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Μέτρηση ΣΒ : </a:t>
            </a:r>
            <a:r>
              <a:rPr lang="el-GR" sz="2400" dirty="0" smtClean="0"/>
              <a:t>(έλλειμμα&gt;20%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r>
              <a:rPr lang="el-GR" sz="2400" dirty="0" smtClean="0"/>
              <a:t> 10πλάσια πιθανότητα θνητότητας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Ανθρωπομετρικές </a:t>
            </a:r>
            <a:r>
              <a:rPr lang="el-GR" sz="2400" dirty="0"/>
              <a:t>παράμετροι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Εκτίμηση της θρέψης</a:t>
            </a:r>
            <a:br>
              <a:rPr lang="el-GR" sz="4400" dirty="0" smtClean="0"/>
            </a:br>
            <a:r>
              <a:rPr lang="el-GR" sz="3600" b="0" dirty="0" smtClean="0"/>
              <a:t> (Ανθρωπομετρικές Παράμετροι)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Προσδιορισμός </a:t>
            </a:r>
            <a:r>
              <a:rPr lang="el-GR" sz="2400" b="1" dirty="0" smtClean="0">
                <a:solidFill>
                  <a:srgbClr val="004A82"/>
                </a:solidFill>
              </a:rPr>
              <a:t>σωματικού βάρους </a:t>
            </a:r>
            <a:r>
              <a:rPr lang="el-GR" sz="2400" b="1" dirty="0">
                <a:solidFill>
                  <a:srgbClr val="004A82"/>
                </a:solidFill>
              </a:rPr>
              <a:t>και ύψους και σύγκριση με </a:t>
            </a:r>
            <a:r>
              <a:rPr lang="el-GR" sz="2400" b="1" dirty="0" smtClean="0">
                <a:solidFill>
                  <a:srgbClr val="004A82"/>
                </a:solidFill>
              </a:rPr>
              <a:t>το </a:t>
            </a:r>
            <a:r>
              <a:rPr lang="el-GR" sz="2400" b="1" dirty="0" smtClean="0">
                <a:solidFill>
                  <a:srgbClr val="004A82"/>
                </a:solidFill>
              </a:rPr>
              <a:t>ιδανικό:</a:t>
            </a:r>
            <a:endParaRPr lang="el-GR" sz="2400" b="1" dirty="0">
              <a:solidFill>
                <a:srgbClr val="004A82"/>
              </a:solidFill>
            </a:endParaRPr>
          </a:p>
          <a:p>
            <a:pPr marL="698500">
              <a:spcBef>
                <a:spcPts val="1200"/>
              </a:spcBef>
            </a:pPr>
            <a:r>
              <a:rPr lang="el-GR" sz="2400" dirty="0"/>
              <a:t>80-90% ήπια </a:t>
            </a:r>
            <a:r>
              <a:rPr lang="el-GR" sz="2400" dirty="0" err="1" smtClean="0"/>
              <a:t>υποθρεψία</a:t>
            </a:r>
            <a:r>
              <a:rPr lang="el-GR" sz="2400" dirty="0" smtClean="0"/>
              <a:t>,</a:t>
            </a:r>
            <a:endParaRPr lang="el-GR" sz="2400" dirty="0"/>
          </a:p>
          <a:p>
            <a:pPr marL="698500">
              <a:spcBef>
                <a:spcPts val="1200"/>
              </a:spcBef>
            </a:pPr>
            <a:r>
              <a:rPr lang="el-GR" sz="2400" dirty="0"/>
              <a:t>70-80% μέτρια </a:t>
            </a:r>
            <a:r>
              <a:rPr lang="el-GR" sz="2400" dirty="0" err="1" smtClean="0"/>
              <a:t>υποθρεψία</a:t>
            </a:r>
            <a:r>
              <a:rPr lang="el-GR" sz="2400" dirty="0" smtClean="0"/>
              <a:t>,</a:t>
            </a:r>
            <a:endParaRPr lang="el-GR" sz="2400" dirty="0"/>
          </a:p>
          <a:p>
            <a:pPr marL="698500">
              <a:spcBef>
                <a:spcPts val="1200"/>
              </a:spcBef>
            </a:pPr>
            <a:r>
              <a:rPr lang="el-GR" sz="2400" dirty="0"/>
              <a:t>&gt; 70 % σοβαρή </a:t>
            </a:r>
            <a:r>
              <a:rPr lang="el-GR" sz="2400" dirty="0" err="1" smtClean="0"/>
              <a:t>υποθρεψία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Πάχος δερματικής πτυχής του </a:t>
            </a:r>
            <a:r>
              <a:rPr lang="el-GR" sz="2400" b="1" dirty="0" err="1">
                <a:solidFill>
                  <a:srgbClr val="004A82"/>
                </a:solidFill>
              </a:rPr>
              <a:t>τρικεφάλου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 err="1" smtClean="0">
                <a:solidFill>
                  <a:srgbClr val="004A82"/>
                </a:solidFill>
              </a:rPr>
              <a:t>βραχιονίου</a:t>
            </a:r>
            <a:r>
              <a:rPr lang="el-GR" sz="2400" b="1" dirty="0" smtClean="0">
                <a:solidFill>
                  <a:srgbClr val="004A82"/>
                </a:solidFill>
              </a:rPr>
              <a:t>:</a:t>
            </a:r>
            <a:endParaRPr lang="el-GR" sz="2400" b="1" dirty="0" smtClean="0">
              <a:solidFill>
                <a:srgbClr val="004A82"/>
              </a:solidFill>
            </a:endParaRPr>
          </a:p>
          <a:p>
            <a:pPr marL="355600" indent="0">
              <a:spcBef>
                <a:spcPts val="1200"/>
              </a:spcBef>
              <a:buNone/>
            </a:pPr>
            <a:r>
              <a:rPr lang="el-GR" sz="2400" dirty="0" smtClean="0"/>
              <a:t>Προσδιορίζονται </a:t>
            </a:r>
            <a:r>
              <a:rPr lang="el-GR" sz="2400" dirty="0"/>
              <a:t>τα αποθέματα </a:t>
            </a:r>
            <a:r>
              <a:rPr lang="el-GR" sz="2400" dirty="0" smtClean="0"/>
              <a:t>λίπους.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Περίμετρος της Μεσότητας του </a:t>
            </a:r>
            <a:r>
              <a:rPr lang="el-GR" sz="2400" b="1" dirty="0" smtClean="0">
                <a:solidFill>
                  <a:srgbClr val="004A82"/>
                </a:solidFill>
              </a:rPr>
              <a:t>βραχίονα:</a:t>
            </a:r>
            <a:endParaRPr lang="el-GR" sz="2400" b="1" dirty="0" smtClean="0">
              <a:solidFill>
                <a:srgbClr val="004A82"/>
              </a:solidFill>
            </a:endParaRPr>
          </a:p>
          <a:p>
            <a:pPr marL="355600" indent="0">
              <a:spcBef>
                <a:spcPts val="1200"/>
              </a:spcBef>
              <a:buNone/>
            </a:pPr>
            <a:r>
              <a:rPr lang="el-GR" sz="2400" dirty="0" smtClean="0"/>
              <a:t>Προσδιορίζεται  </a:t>
            </a:r>
            <a:r>
              <a:rPr lang="el-GR" sz="2400" dirty="0"/>
              <a:t>η σωματική πρωτεϊνική </a:t>
            </a:r>
            <a:r>
              <a:rPr lang="el-GR" sz="2400" dirty="0" smtClean="0"/>
              <a:t>μάζα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Εργαστηριακός έλεγχος της θρέψης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</a:rPr>
              <a:t>Βιοχημικός,</a:t>
            </a:r>
            <a:endParaRPr lang="el-GR" sz="2400" b="1" dirty="0">
              <a:solidFill>
                <a:srgbClr val="004A82"/>
              </a:solidFill>
            </a:endParaRPr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Λευκωματίνες,</a:t>
            </a:r>
            <a:endParaRPr lang="el-GR" sz="2400" dirty="0"/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err="1" smtClean="0"/>
              <a:t>Τρανφερίνη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err="1" smtClean="0"/>
              <a:t>Προλευκωματίνη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Ουρία ορού και </a:t>
            </a:r>
            <a:r>
              <a:rPr lang="el-GR" sz="2400" dirty="0" smtClean="0"/>
              <a:t>ούρων.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004A82"/>
                </a:solidFill>
              </a:rPr>
              <a:t>Αιματολογικός/ </a:t>
            </a:r>
            <a:r>
              <a:rPr lang="el-GR" sz="2400" b="1" dirty="0" smtClean="0">
                <a:solidFill>
                  <a:srgbClr val="004A82"/>
                </a:solidFill>
              </a:rPr>
              <a:t>ανοσοβιολογικός,</a:t>
            </a:r>
            <a:endParaRPr lang="el-GR" sz="2400" b="1" dirty="0">
              <a:solidFill>
                <a:srgbClr val="004A82"/>
              </a:solidFill>
            </a:endParaRPr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Λεμφοκύτταρα  </a:t>
            </a:r>
            <a:r>
              <a:rPr lang="el-GR" sz="2400" dirty="0" err="1"/>
              <a:t>φτ</a:t>
            </a:r>
            <a:r>
              <a:rPr lang="el-GR" sz="2400" dirty="0"/>
              <a:t> &gt;</a:t>
            </a:r>
            <a:r>
              <a:rPr lang="el-GR" sz="2400" dirty="0" smtClean="0"/>
              <a:t>2000/mm3, </a:t>
            </a:r>
            <a:r>
              <a:rPr lang="el-GR" sz="2400" dirty="0"/>
              <a:t>μέτρια </a:t>
            </a:r>
            <a:r>
              <a:rPr lang="el-GR" sz="2400" dirty="0" err="1"/>
              <a:t>υποθρεψία</a:t>
            </a:r>
            <a:r>
              <a:rPr lang="el-GR" sz="2400" dirty="0"/>
              <a:t> &lt;</a:t>
            </a:r>
            <a:r>
              <a:rPr lang="el-GR" sz="2400" dirty="0" smtClean="0"/>
              <a:t>1200,</a:t>
            </a:r>
            <a:endParaRPr lang="el-GR" sz="2400" dirty="0"/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err="1"/>
              <a:t>Δερμοαντιδράσεις</a:t>
            </a:r>
            <a:r>
              <a:rPr lang="el-GR" sz="2400" dirty="0"/>
              <a:t> καθυστερημένης </a:t>
            </a:r>
            <a:r>
              <a:rPr lang="el-GR" sz="2400" dirty="0" smtClean="0"/>
              <a:t>υπερευαισθησίας.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004A82"/>
                </a:solidFill>
              </a:rPr>
              <a:t>Αιματοκρίτης </a:t>
            </a:r>
            <a:r>
              <a:rPr lang="el-GR" sz="2400" b="1" dirty="0">
                <a:solidFill>
                  <a:srgbClr val="004A82"/>
                </a:solidFill>
              </a:rPr>
              <a:t>(</a:t>
            </a:r>
            <a:r>
              <a:rPr lang="el-GR" sz="2400" b="1" dirty="0" err="1">
                <a:solidFill>
                  <a:srgbClr val="004A82"/>
                </a:solidFill>
              </a:rPr>
              <a:t>Ht</a:t>
            </a:r>
            <a:r>
              <a:rPr lang="el-GR" sz="2400" b="1" dirty="0" smtClean="0">
                <a:solidFill>
                  <a:srgbClr val="004A82"/>
                </a:solidFill>
              </a:rPr>
              <a:t>).</a:t>
            </a:r>
            <a:endParaRPr lang="el-GR" sz="2400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7e5bd896c652e60a368a2b47de15f371c6a65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5</TotalTime>
  <Words>2490</Words>
  <Application>Microsoft Office PowerPoint</Application>
  <PresentationFormat>On-screen Show (4:3)</PresentationFormat>
  <Paragraphs>405</Paragraphs>
  <Slides>49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template final</vt:lpstr>
      <vt:lpstr>OC_template_updated</vt:lpstr>
      <vt:lpstr>Χειρουργική Νοσηλευτική Ι (Θ)</vt:lpstr>
      <vt:lpstr>Προεγχειρητική εκτίμηση (1 από 2)</vt:lpstr>
      <vt:lpstr>Εγχειρητικός κίνδυνος (1 από 2)</vt:lpstr>
      <vt:lpstr>Εγχειρητικός κίνδυνος (2 από 2)</vt:lpstr>
      <vt:lpstr>Προεγχειρητική εκτίμηση (2 από 2)</vt:lpstr>
      <vt:lpstr>Εκτίμηση του Ασθενή</vt:lpstr>
      <vt:lpstr>Εκτίμηση της θρέψης</vt:lpstr>
      <vt:lpstr>Εκτίμηση της θρέψης  (Ανθρωπομετρικές Παράμετροι)</vt:lpstr>
      <vt:lpstr>Εργαστηριακός έλεγχος της θρέψης</vt:lpstr>
      <vt:lpstr>Διαταραχές της θρέψης</vt:lpstr>
      <vt:lpstr>Εκτίμηση ανοσιακής λειτουργίας</vt:lpstr>
      <vt:lpstr>Παράγοντες που αυξάνουν τις  μετεγχειρητικές λοιμώξεις</vt:lpstr>
      <vt:lpstr>Αίτια ελαττωμένης επουλωτικής ικανότητας</vt:lpstr>
      <vt:lpstr>Εκτίμηση αναπνευστικού</vt:lpstr>
      <vt:lpstr>Προεγχειρητικός έλεγχος και προετοιμασία των ασθενών  με παθήσεις αναπνευστικού</vt:lpstr>
      <vt:lpstr>Εκτίμηση καρδιαγγειακού (1 από 2) </vt:lpstr>
      <vt:lpstr>Εκτίμηση καρδιαγγειακού (2 από 2) </vt:lpstr>
      <vt:lpstr>Αυξημένος κίνδυνος για  θρομβοεμβολική νόσο</vt:lpstr>
      <vt:lpstr>Εκτίμηση ηπατικής λειτουργίας</vt:lpstr>
      <vt:lpstr>Εκτίμηση νεφρικής λειτουργίας</vt:lpstr>
      <vt:lpstr>Εκτίμηση αιματολογικής κατάστασης</vt:lpstr>
      <vt:lpstr>Φάρμακα που λαμβάνει ο ασθενής (1 από 2)</vt:lpstr>
      <vt:lpstr>Φάρμακα που λαμβάνει ο ασθενής (2 από 2)</vt:lpstr>
      <vt:lpstr>Εκτίμηση ενδοκρινικού συστήματος</vt:lpstr>
      <vt:lpstr>Εκτίμηση νευρικής λειτουργίας </vt:lpstr>
      <vt:lpstr>Εργαστηριακός έλεγχος</vt:lpstr>
      <vt:lpstr>Παρακλινικός έλεγχος</vt:lpstr>
      <vt:lpstr>Προεγχειρητική ετοιμασία του ασθενή</vt:lpstr>
      <vt:lpstr>Προεγχειρητική ετοιμασία</vt:lpstr>
      <vt:lpstr>Δίαιτα</vt:lpstr>
      <vt:lpstr>Προετοιμασία Δέρματος</vt:lpstr>
      <vt:lpstr>Προετοιμασία εντέρου (1 από 2)</vt:lpstr>
      <vt:lpstr>Προετοιμασία εντέρου (2 από 2)</vt:lpstr>
      <vt:lpstr>Προεγχειρητική εκπαίδευση</vt:lpstr>
      <vt:lpstr>Τρόποι διαχείρισης άγχους</vt:lpstr>
      <vt:lpstr>Άμεσες προεγχειρητικές  νοσηλευτικές παρεμβάσεις</vt:lpstr>
      <vt:lpstr>Προεγχειρητική ετοιμασία ειδικών κατηγοριών ασθενών</vt:lpstr>
      <vt:lpstr>Διαβητικός ασθενής (1 από 2)</vt:lpstr>
      <vt:lpstr>Διαβητικός ασθενής (2 από 2)</vt:lpstr>
      <vt:lpstr>Προετοιμασία διαβητικού ασθενή</vt:lpstr>
      <vt:lpstr>Ασθενείς υπό αντιπηκτική αγωγή</vt:lpstr>
      <vt:lpstr>Ηλικιωμένοι ασθενείς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6</cp:revision>
  <dcterms:created xsi:type="dcterms:W3CDTF">2014-10-15T06:49:11Z</dcterms:created>
  <dcterms:modified xsi:type="dcterms:W3CDTF">2015-04-16T08:47:10Z</dcterms:modified>
</cp:coreProperties>
</file>