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4"/>
  </p:notesMasterIdLst>
  <p:handoutMasterIdLst>
    <p:handoutMasterId r:id="rId35"/>
  </p:handoutMasterIdLst>
  <p:sldIdLst>
    <p:sldId id="256" r:id="rId2"/>
    <p:sldId id="298" r:id="rId3"/>
    <p:sldId id="299" r:id="rId4"/>
    <p:sldId id="300" r:id="rId5"/>
    <p:sldId id="301" r:id="rId6"/>
    <p:sldId id="302" r:id="rId7"/>
    <p:sldId id="303"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1" r:id="rId24"/>
    <p:sldId id="320" r:id="rId25"/>
    <p:sldId id="257" r:id="rId26"/>
    <p:sldId id="262" r:id="rId27"/>
    <p:sldId id="264" r:id="rId28"/>
    <p:sldId id="296" r:id="rId29"/>
    <p:sldId id="297" r:id="rId30"/>
    <p:sldId id="266" r:id="rId31"/>
    <p:sldId id="267" r:id="rId32"/>
    <p:sldId id="261" r:id="rId33"/>
  </p:sldIdLst>
  <p:sldSz cx="9144000" cy="6858000" type="screen4x3"/>
  <p:notesSz cx="7104063" cy="10234613"/>
  <p:custDataLst>
    <p:tags r:id="rId3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2584" autoAdjust="0"/>
  </p:normalViewPr>
  <p:slideViewPr>
    <p:cSldViewPr>
      <p:cViewPr varScale="1">
        <p:scale>
          <a:sx n="108" d="100"/>
          <a:sy n="108" d="100"/>
        </p:scale>
        <p:origin x="-187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260402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23</a:t>
            </a:fld>
            <a:endParaRPr lang="el-GR" dirty="0"/>
          </a:p>
        </p:txBody>
      </p:sp>
    </p:spTree>
    <p:extLst>
      <p:ext uri="{BB962C8B-B14F-4D97-AF65-F5344CB8AC3E}">
        <p14:creationId xmlns:p14="http://schemas.microsoft.com/office/powerpoint/2010/main" val="2910105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l-GR" altLang="el-GR"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l-GR" altLang="el-GR"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50176D7-54E0-41B3-A743-8C0E672E2780}" type="slidenum">
              <a:rPr lang="el-GR" altLang="el-GR"/>
              <a:pPr/>
              <a:t>‹#›</a:t>
            </a:fld>
            <a:endParaRPr lang="el-GR" altLang="el-GR" dirty="0"/>
          </a:p>
        </p:txBody>
      </p:sp>
    </p:spTree>
    <p:extLst>
      <p:ext uri="{BB962C8B-B14F-4D97-AF65-F5344CB8AC3E}">
        <p14:creationId xmlns:p14="http://schemas.microsoft.com/office/powerpoint/2010/main" val="359997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med.auth.gr/db/histology/gr/1-1-1.htm" TargetMode="External"/><Relationship Id="rId1" Type="http://schemas.openxmlformats.org/officeDocument/2006/relationships/slideLayout" Target="../slideLayouts/slideLayout2.xml"/><Relationship Id="rId5" Type="http://schemas.openxmlformats.org/officeDocument/2006/relationships/hyperlink" Target="http://www.med.auth.gr/db/histology/gr/" TargetMode="Externa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hyperlink" Target="http://www.meddean.luc.edu/lumen/meded/Histo/frames/histo_frames.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eddean.luc.edu/lumen/meded/Histo/frames/histo_frames.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eddean.luc.edu/lumen/meded/Histo/frames/histo_frames.html"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eddean.luc.edu/lumen/meded/Histo/frames/histo_frames.html"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eddean.luc.edu/lumen/meded/Histo/frames/histo_frames.html"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eddean.luc.edu/lumen/meded/Histo/frames/histo_frames.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google.gr/url?sa=i&amp;rct=j&amp;q=&amp;esrc=s&amp;source=images&amp;cd=&amp;cad=rja&amp;uact=8&amp;ved=0CAcQjRw&amp;url=https://www.boundless.com/physiology/textbooks/boundless-anatomy-and-physiology-textbook/muscle-tissue-9/smooth-muscle-100/cardiac-and-smooth-muscle-550-12067/&amp;ei=rp17VLO_NsTVaq-XgfgB&amp;bvm=bv.80642063,d.d2s&amp;psig=AFQjCNGHNpscbqk5tJ9VrlA031Au8UeY5A&amp;ust=1417473805367486" TargetMode="External"/><Relationship Id="rId1" Type="http://schemas.openxmlformats.org/officeDocument/2006/relationships/slideLayout" Target="../slideLayouts/slideLayout2.xml"/><Relationship Id="rId5" Type="http://schemas.openxmlformats.org/officeDocument/2006/relationships/hyperlink" Target="http://www.meddean.luc.edu/lumen/meded/Histo/frames/histo_frames.html"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www.med.auth.gr/db/histology/gr/1-1-1.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med.auth.gr/db/histology/gr/"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gr/url?sa=i&amp;rct=j&amp;q=&amp;esrc=s&amp;source=images&amp;cd=&amp;cad=rja&amp;uact=8&amp;ved=0CAcQjRw&amp;url=http://imgarcade.com/1/h-zone/&amp;ei=AJ57VIbVFI7saNqWgrAC&amp;bvm=bv.80642063,d.d2s&amp;psig=AFQjCNGHNpscbqk5tJ9VrlA031Au8UeY5A&amp;ust=1417473805367486" TargetMode="External"/><Relationship Id="rId1" Type="http://schemas.openxmlformats.org/officeDocument/2006/relationships/slideLayout" Target="../slideLayouts/slideLayout2.xml"/><Relationship Id="rId4" Type="http://schemas.openxmlformats.org/officeDocument/2006/relationships/hyperlink" Target="http://www.meddean.luc.edu/lumen/meded/Histo/frames/histo_frames.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meddean.luc.edu/lumen/meded/Histo/frames/histo_frames.html" TargetMode="External"/><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meddean.luc.edu/lumen/meded/Histo/frames/histo_frames.html"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eddean.luc.edu/lumen/meded/Histo/frames/histo_frames.html"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gr/url?sa=i&amp;rct=j&amp;q=&amp;esrc=s&amp;source=images&amp;cd=&amp;cad=rja&amp;uact=8&amp;ved=0CAcQjRw&amp;url=http://www.meddean.luc.edu/lumen/meded/Histo/frames/h_frame7.html&amp;ei=orR7VLHSK9DhaNKFgugP&amp;bvm=bv.80642063,d.d2s&amp;psig=AFQjCNH1MrVTEn-y3j1EvS3PdzPI_4l1wQ&amp;ust=141747969922261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meddean.luc.edu/lumen/meded/Histo/frames/histo_frames.html" TargetMode="External"/><Relationship Id="rId5" Type="http://schemas.microsoft.com/office/2007/relationships/hdphoto" Target="../media/hdphoto2.wdp"/><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med.auth.gr/db/histology/gr/1-1-1.htm" TargetMode="Externa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meddean.luc.edu/lumen/meded/Histo/frames/histo_frames.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med.auth.gr/db/histology/gr/1-1-1.htm" TargetMode="Externa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med.auth.gr/db/histology/gr/1-1-1.htm" TargetMode="Externa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med.auth.gr/db/histology/gr/1-1-1.htm" TargetMode="Externa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med.auth.gr/db/histology/gr/1-1-1.htm" TargetMode="Externa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med.auth.gr/db/histology/gr/1-1-1.htm" TargetMode="Externa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Ιστολογία Ι – Εμβρυολογία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686916" y="3096543"/>
            <a:ext cx="7770168" cy="1752600"/>
          </a:xfrm>
        </p:spPr>
        <p:txBody>
          <a:bodyPr>
            <a:normAutofit/>
          </a:bodyPr>
          <a:lstStyle/>
          <a:p>
            <a:pPr>
              <a:spcBef>
                <a:spcPts val="0"/>
              </a:spcBef>
              <a:spcAft>
                <a:spcPts val="1200"/>
              </a:spcAft>
            </a:pPr>
            <a:r>
              <a:rPr lang="el-GR" sz="2800" b="1" dirty="0" smtClean="0"/>
              <a:t>Ενότητα </a:t>
            </a:r>
            <a:r>
              <a:rPr lang="en-US" sz="2800" b="1" dirty="0" smtClean="0"/>
              <a:t>5</a:t>
            </a:r>
            <a:r>
              <a:rPr lang="el-GR" sz="2800" dirty="0" smtClean="0"/>
              <a:t>:</a:t>
            </a:r>
            <a:r>
              <a:rPr lang="en-US" sz="2800" dirty="0" smtClean="0"/>
              <a:t> </a:t>
            </a:r>
            <a:r>
              <a:rPr lang="el-GR" sz="2800" dirty="0" smtClean="0"/>
              <a:t>Μυϊκός ιστός</a:t>
            </a:r>
            <a:endParaRPr lang="en-US" sz="2800" dirty="0" smtClean="0"/>
          </a:p>
          <a:p>
            <a:pPr>
              <a:spcBef>
                <a:spcPts val="0"/>
              </a:spcBef>
            </a:pPr>
            <a:r>
              <a:rPr lang="el-GR" sz="2400" dirty="0" smtClean="0"/>
              <a:t>Φραγκίσκη Αναγνωστοπούλου Ανθούλη</a:t>
            </a:r>
            <a:endParaRPr lang="el-GR" sz="2400" dirty="0"/>
          </a:p>
          <a:p>
            <a:pPr>
              <a:spcBef>
                <a:spcPts val="0"/>
              </a:spcBef>
            </a:pPr>
            <a:r>
              <a:rPr lang="el-GR" sz="2400" dirty="0"/>
              <a:t>Τμήμα </a:t>
            </a:r>
            <a:r>
              <a:rPr lang="el-GR" sz="2400" dirty="0" smtClean="0"/>
              <a:t>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normAutofit/>
          </a:bodyPr>
          <a:lstStyle/>
          <a:p>
            <a:r>
              <a:rPr lang="el-GR" altLang="el-GR" sz="3600" dirty="0" smtClean="0"/>
              <a:t>Τομή </a:t>
            </a:r>
            <a:r>
              <a:rPr lang="el-GR" altLang="el-GR" sz="3600" dirty="0"/>
              <a:t>από τοίχωμα ουροδόχου κύστης</a:t>
            </a:r>
            <a:endParaRPr lang="el-GR" altLang="el-GR" sz="3600" dirty="0">
              <a:solidFill>
                <a:srgbClr val="FF9900"/>
              </a:solidFill>
            </a:endParaRPr>
          </a:p>
        </p:txBody>
      </p:sp>
      <p:sp>
        <p:nvSpPr>
          <p:cNvPr id="193539" name="Rectangle 3"/>
          <p:cNvSpPr>
            <a:spLocks noGrp="1" noChangeArrowheads="1"/>
          </p:cNvSpPr>
          <p:nvPr>
            <p:ph idx="1"/>
          </p:nvPr>
        </p:nvSpPr>
        <p:spPr>
          <a:xfrm>
            <a:off x="457200" y="1196752"/>
            <a:ext cx="3826768" cy="5040560"/>
          </a:xfrm>
        </p:spPr>
        <p:txBody>
          <a:bodyPr/>
          <a:lstStyle/>
          <a:p>
            <a:pPr marL="0" indent="0">
              <a:spcAft>
                <a:spcPts val="600"/>
              </a:spcAft>
              <a:buNone/>
            </a:pPr>
            <a:r>
              <a:rPr lang="el-GR" altLang="el-GR" sz="2000" dirty="0" smtClean="0"/>
              <a:t>Διακρίνονται </a:t>
            </a:r>
          </a:p>
          <a:p>
            <a:pPr marL="457200" indent="-457200">
              <a:spcAft>
                <a:spcPts val="600"/>
              </a:spcAft>
              <a:buAutoNum type="arabicParenBoth"/>
            </a:pPr>
            <a:r>
              <a:rPr lang="el-GR" altLang="el-GR" sz="2000" dirty="0" smtClean="0"/>
              <a:t>ο </a:t>
            </a:r>
            <a:r>
              <a:rPr lang="el-GR" altLang="el-GR" sz="2000" dirty="0"/>
              <a:t>αυλός του </a:t>
            </a:r>
            <a:r>
              <a:rPr lang="el-GR" altLang="el-GR" sz="2000" dirty="0" smtClean="0"/>
              <a:t>οργάνου, </a:t>
            </a:r>
          </a:p>
          <a:p>
            <a:pPr marL="457200" indent="-457200">
              <a:spcAft>
                <a:spcPts val="600"/>
              </a:spcAft>
              <a:buAutoNum type="arabicParenBoth"/>
            </a:pPr>
            <a:r>
              <a:rPr lang="el-GR" altLang="el-GR" sz="2000" dirty="0" smtClean="0"/>
              <a:t>ο </a:t>
            </a:r>
            <a:r>
              <a:rPr lang="el-GR" altLang="el-GR" sz="2000" dirty="0"/>
              <a:t>βλεννογόνος </a:t>
            </a:r>
            <a:r>
              <a:rPr lang="el-GR" altLang="el-GR" sz="2000" dirty="0" smtClean="0"/>
              <a:t>και </a:t>
            </a:r>
          </a:p>
          <a:p>
            <a:pPr marL="457200" indent="-457200">
              <a:spcAft>
                <a:spcPts val="600"/>
              </a:spcAft>
              <a:buAutoNum type="arabicParenBoth"/>
            </a:pPr>
            <a:r>
              <a:rPr lang="el-GR" altLang="el-GR" sz="2000" dirty="0" smtClean="0"/>
              <a:t>ο </a:t>
            </a:r>
            <a:r>
              <a:rPr lang="el-GR" altLang="el-GR" sz="2000" dirty="0"/>
              <a:t>μυϊκός χιτώνας </a:t>
            </a:r>
            <a:r>
              <a:rPr lang="el-GR" altLang="el-GR" sz="2000" dirty="0" smtClean="0"/>
              <a:t>από </a:t>
            </a:r>
            <a:r>
              <a:rPr lang="el-GR" altLang="el-GR" sz="2000" dirty="0"/>
              <a:t>δεσμίδες λείων μυϊκών ινών. </a:t>
            </a:r>
            <a:endParaRPr lang="el-GR" altLang="el-GR" sz="2000" dirty="0" smtClean="0"/>
          </a:p>
          <a:p>
            <a:pPr marL="0" indent="0">
              <a:spcAft>
                <a:spcPts val="600"/>
              </a:spcAft>
              <a:buNone/>
            </a:pPr>
            <a:r>
              <a:rPr lang="el-GR" altLang="el-GR" sz="2000" dirty="0" smtClean="0"/>
              <a:t>(</a:t>
            </a:r>
            <a:r>
              <a:rPr lang="el-GR" altLang="el-GR" sz="2000" dirty="0"/>
              <a:t>χρώση αιματοξυλίνη-εωσίνη, μεγέθυνση Χ50)</a:t>
            </a:r>
          </a:p>
        </p:txBody>
      </p:sp>
      <p:pic>
        <p:nvPicPr>
          <p:cNvPr id="193545"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16016" y="1340768"/>
            <a:ext cx="3773761" cy="503168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694684" y="6351025"/>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783533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normAutofit/>
          </a:bodyPr>
          <a:lstStyle/>
          <a:p>
            <a:r>
              <a:rPr lang="el-GR" altLang="el-GR" sz="3600" dirty="0" smtClean="0"/>
              <a:t>Μυϊκός </a:t>
            </a:r>
            <a:r>
              <a:rPr lang="el-GR" altLang="el-GR" sz="3600" dirty="0"/>
              <a:t>χιτώνας των σπλάχνων</a:t>
            </a:r>
            <a:endParaRPr lang="el-GR" altLang="el-GR" sz="3600" dirty="0">
              <a:solidFill>
                <a:srgbClr val="FF9900"/>
              </a:solidFill>
            </a:endParaRPr>
          </a:p>
        </p:txBody>
      </p:sp>
      <p:sp>
        <p:nvSpPr>
          <p:cNvPr id="192515" name="Rectangle 3"/>
          <p:cNvSpPr>
            <a:spLocks noGrp="1" noChangeArrowheads="1"/>
          </p:cNvSpPr>
          <p:nvPr>
            <p:ph idx="1"/>
          </p:nvPr>
        </p:nvSpPr>
        <p:spPr/>
        <p:txBody>
          <a:bodyPr/>
          <a:lstStyle/>
          <a:p>
            <a:pPr marL="0" indent="0">
              <a:buNone/>
            </a:pPr>
            <a:r>
              <a:rPr lang="el-GR" altLang="el-GR" sz="1800" dirty="0" smtClean="0"/>
              <a:t>Ο </a:t>
            </a:r>
            <a:r>
              <a:rPr lang="el-GR" altLang="el-GR" sz="1800" dirty="0"/>
              <a:t>μυϊκός χιτώνας των σπλάχνων αποτελείται από δεσμίδες λείων μυϊκών ινών (Μ), που διαχωρίζονται από χαλαρό συνδετικό ιστό (Σ) και ελέγχονται από το αυτόνομο νευρικό σύστημα. (χρώση αιματοξυλίνη-εωσίνη, μεγέθυνση Χ100</a:t>
            </a:r>
            <a:r>
              <a:rPr lang="el-GR" altLang="el-GR" sz="1800" dirty="0" smtClean="0"/>
              <a:t>)</a:t>
            </a:r>
            <a:endParaRPr lang="el-GR" altLang="el-GR" sz="1800" dirty="0"/>
          </a:p>
        </p:txBody>
      </p:sp>
      <p:pic>
        <p:nvPicPr>
          <p:cNvPr id="192522"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0353" y="2204864"/>
            <a:ext cx="5061768" cy="379632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213025" y="6001190"/>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597102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normAutofit/>
          </a:bodyPr>
          <a:lstStyle/>
          <a:p>
            <a:r>
              <a:rPr lang="el-GR" altLang="el-GR" sz="3600" dirty="0" smtClean="0"/>
              <a:t>Λεία </a:t>
            </a:r>
            <a:r>
              <a:rPr lang="el-GR" altLang="el-GR" sz="3600" dirty="0"/>
              <a:t>μυϊκά κύτταρα</a:t>
            </a:r>
            <a:endParaRPr lang="el-GR" altLang="el-GR" sz="3600" dirty="0">
              <a:solidFill>
                <a:srgbClr val="FF9900"/>
              </a:solidFill>
            </a:endParaRPr>
          </a:p>
        </p:txBody>
      </p:sp>
      <p:sp>
        <p:nvSpPr>
          <p:cNvPr id="191491" name="Rectangle 3"/>
          <p:cNvSpPr>
            <a:spLocks noGrp="1" noChangeArrowheads="1"/>
          </p:cNvSpPr>
          <p:nvPr>
            <p:ph idx="1"/>
          </p:nvPr>
        </p:nvSpPr>
        <p:spPr>
          <a:xfrm>
            <a:off x="457200" y="1196752"/>
            <a:ext cx="2564079" cy="5040560"/>
          </a:xfrm>
        </p:spPr>
        <p:txBody>
          <a:bodyPr/>
          <a:lstStyle/>
          <a:p>
            <a:pPr marL="0" indent="0">
              <a:buNone/>
            </a:pPr>
            <a:r>
              <a:rPr lang="el-GR" altLang="el-GR" sz="2000" dirty="0" smtClean="0"/>
              <a:t>Τα </a:t>
            </a:r>
            <a:r>
              <a:rPr lang="el-GR" altLang="el-GR" sz="2000" dirty="0"/>
              <a:t>λεία μυϊκά κύτταρα είναι ατρακτόμορφα με ηωσινόφιλο κυτταρόπλασμα και τα κυτταρικά τους όρια ασαφή. </a:t>
            </a:r>
            <a:endParaRPr lang="el-GR" altLang="el-GR" sz="2000" dirty="0" smtClean="0"/>
          </a:p>
          <a:p>
            <a:pPr marL="0" indent="0">
              <a:buNone/>
            </a:pPr>
            <a:r>
              <a:rPr lang="el-GR" altLang="el-GR" sz="2000" dirty="0" smtClean="0"/>
              <a:t>(</a:t>
            </a:r>
            <a:r>
              <a:rPr lang="el-GR" altLang="el-GR" sz="2000" dirty="0"/>
              <a:t>χρώση αιματοξυλίνη-εωσίνη, μεγέθυνση Χ400)</a:t>
            </a:r>
          </a:p>
        </p:txBody>
      </p:sp>
      <p:sp>
        <p:nvSpPr>
          <p:cNvPr id="191492"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2"/>
              </a:rPr>
              <a:t/>
            </a:r>
            <a:br>
              <a:rPr lang="el-GR" altLang="el-GR" b="1" dirty="0">
                <a:hlinkClick r:id="rId2"/>
              </a:rPr>
            </a:br>
            <a:r>
              <a:rPr lang="el-GR" altLang="el-GR" b="1" dirty="0">
                <a:hlinkClick r:id="rId2"/>
              </a:rPr>
              <a:t>μεγέθυνση Χ100</a:t>
            </a:r>
            <a:endParaRPr lang="el-GR" altLang="el-GR" b="1" dirty="0"/>
          </a:p>
          <a:p>
            <a:pPr algn="l" eaLnBrk="0" hangingPunct="0"/>
            <a:endParaRPr lang="el-GR" altLang="el-GR" dirty="0">
              <a:latin typeface="Arial" charset="0"/>
            </a:endParaRPr>
          </a:p>
        </p:txBody>
      </p:sp>
      <p:pic>
        <p:nvPicPr>
          <p:cNvPr id="191502" name="Picture 14" descr="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629275"/>
            <a:ext cx="2973387" cy="2208212"/>
          </a:xfrm>
          <a:prstGeom prst="rect">
            <a:avLst/>
          </a:prstGeom>
          <a:noFill/>
          <a:extLst>
            <a:ext uri="{909E8E84-426E-40DD-AFC4-6F175D3DCCD1}">
              <a14:hiddenFill xmlns:a14="http://schemas.microsoft.com/office/drawing/2010/main">
                <a:solidFill>
                  <a:srgbClr val="FFFFFF"/>
                </a:solidFill>
              </a14:hiddenFill>
            </a:ext>
          </a:extLst>
        </p:spPr>
      </p:pic>
      <p:pic>
        <p:nvPicPr>
          <p:cNvPr id="19150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1279" y="1340768"/>
            <a:ext cx="5678728" cy="403244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952431" y="5373216"/>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5"/>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829609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normAutofit/>
          </a:bodyPr>
          <a:lstStyle/>
          <a:p>
            <a:r>
              <a:rPr lang="el-GR" altLang="el-GR" sz="3600" dirty="0" smtClean="0"/>
              <a:t>Δωδεκαδάκτυλο </a:t>
            </a:r>
            <a:endParaRPr lang="el-GR" altLang="el-GR" sz="3600" dirty="0"/>
          </a:p>
        </p:txBody>
      </p:sp>
      <p:sp>
        <p:nvSpPr>
          <p:cNvPr id="190467" name="Rectangle 3"/>
          <p:cNvSpPr>
            <a:spLocks noGrp="1" noChangeArrowheads="1"/>
          </p:cNvSpPr>
          <p:nvPr>
            <p:ph idx="1"/>
          </p:nvPr>
        </p:nvSpPr>
        <p:spPr>
          <a:xfrm>
            <a:off x="457200" y="1196752"/>
            <a:ext cx="2657475" cy="5040560"/>
          </a:xfrm>
        </p:spPr>
        <p:txBody>
          <a:bodyPr>
            <a:normAutofit/>
          </a:bodyPr>
          <a:lstStyle/>
          <a:p>
            <a:pPr marL="0" indent="0">
              <a:spcAft>
                <a:spcPts val="600"/>
              </a:spcAft>
              <a:buNone/>
            </a:pPr>
            <a:r>
              <a:rPr lang="el-GR" altLang="el-GR" sz="2000" dirty="0" smtClean="0"/>
              <a:t>Παρατηρούνται </a:t>
            </a:r>
            <a:r>
              <a:rPr lang="el-GR" altLang="el-GR" sz="2000" dirty="0"/>
              <a:t>οι 2 στιβάδες του λείου μυϊκού ιστού, η έσω ή κυκλοτερής και η έξω ή επιμήκης. (Η &amp; Ε)</a:t>
            </a:r>
          </a:p>
        </p:txBody>
      </p:sp>
      <p:pic>
        <p:nvPicPr>
          <p:cNvPr id="190475" name="Picture 11" descr="jej004h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76319" y="1268760"/>
            <a:ext cx="3752065" cy="469008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3990282" y="5984030"/>
            <a:ext cx="43241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l-GR"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3"/>
              </a:rPr>
              <a:t>Cell </a:t>
            </a:r>
            <a:r>
              <a:rPr lang="en-US" sz="1200" dirty="0">
                <a:solidFill>
                  <a:schemeClr val="tx1">
                    <a:lumMod val="75000"/>
                    <a:lumOff val="25000"/>
                  </a:schemeClr>
                </a:solidFill>
                <a:latin typeface="+mn-lt"/>
                <a:hlinkClick r:id="rId3"/>
              </a:rPr>
              <a:t>and Molecular Biology </a:t>
            </a:r>
            <a:r>
              <a:rPr lang="en-US" sz="1200" dirty="0" smtClean="0">
                <a:solidFill>
                  <a:schemeClr val="tx1">
                    <a:lumMod val="75000"/>
                    <a:lumOff val="25000"/>
                  </a:schemeClr>
                </a:solidFill>
                <a:latin typeface="+mn-lt"/>
                <a:hlinkClick r:id="rId3"/>
              </a:rPr>
              <a:t>Lessons</a:t>
            </a:r>
            <a:r>
              <a:rPr lang="en-US" sz="1200" dirty="0" smtClean="0">
                <a:solidFill>
                  <a:schemeClr val="tx1">
                    <a:lumMod val="75000"/>
                    <a:lumOff val="25000"/>
                  </a:schemeClr>
                </a:solidFill>
                <a:latin typeface="+mn-lt"/>
              </a:rPr>
              <a:t>, </a:t>
            </a:r>
            <a:r>
              <a:rPr lang="el-GR" altLang="el-GR" sz="1200" dirty="0" smtClean="0">
                <a:solidFill>
                  <a:schemeClr val="tx1">
                    <a:lumMod val="75000"/>
                    <a:lumOff val="25000"/>
                  </a:schemeClr>
                </a:solidFill>
                <a:latin typeface="+mn-lt"/>
                <a:cs typeface="Times New Roman" pitchFamily="18" charset="0"/>
              </a:rPr>
              <a:t>1998 </a:t>
            </a:r>
            <a:r>
              <a:rPr lang="el-GR" altLang="el-GR" sz="1200" dirty="0">
                <a:solidFill>
                  <a:schemeClr val="tx1">
                    <a:lumMod val="75000"/>
                    <a:lumOff val="25000"/>
                  </a:schemeClr>
                </a:solidFill>
                <a:latin typeface="+mn-lt"/>
                <a:cs typeface="Times New Roman" pitchFamily="18" charset="0"/>
              </a:rPr>
              <a:t>Loyola University Chicago Stritch School of </a:t>
            </a:r>
            <a:r>
              <a:rPr lang="el-GR" altLang="el-GR" sz="1200" dirty="0" smtClean="0">
                <a:solidFill>
                  <a:schemeClr val="tx1">
                    <a:lumMod val="75000"/>
                    <a:lumOff val="25000"/>
                  </a:schemeClr>
                </a:solidFill>
                <a:latin typeface="+mn-lt"/>
                <a:cs typeface="Times New Roman" pitchFamily="18" charset="0"/>
              </a:rPr>
              <a:t>Medicine</a:t>
            </a:r>
            <a:r>
              <a:rPr kumimoji="0" lang="el-GR" altLang="el-GR" sz="1200" i="0" u="none" strike="noStrike" cap="none" normalizeH="0" baseline="0" dirty="0" smtClean="0">
                <a:ln>
                  <a:noFill/>
                </a:ln>
                <a:solidFill>
                  <a:schemeClr val="tx1">
                    <a:lumMod val="75000"/>
                    <a:lumOff val="25000"/>
                  </a:schemeClr>
                </a:solidFill>
                <a:effectLst/>
                <a:latin typeface="+mn-lt"/>
                <a:cs typeface="Times New Roman" pitchFamily="18" charset="0"/>
              </a:rPr>
              <a:t>. Allrights reserved. </a:t>
            </a:r>
            <a:r>
              <a:rPr kumimoji="0" lang="el-GR" altLang="el-GR" sz="1200" i="0" u="none" strike="noStrike" cap="none" normalizeH="0" baseline="0" dirty="0" smtClean="0">
                <a:ln>
                  <a:noFill/>
                </a:ln>
                <a:solidFill>
                  <a:schemeClr val="tx1">
                    <a:lumMod val="75000"/>
                    <a:lumOff val="25000"/>
                  </a:schemeClr>
                </a:solidFill>
                <a:effectLst/>
                <a:latin typeface="+mn-lt"/>
              </a:rPr>
              <a:t>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885423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normAutofit/>
          </a:bodyPr>
          <a:lstStyle/>
          <a:p>
            <a:r>
              <a:rPr lang="el-GR" altLang="el-GR" sz="3600" dirty="0"/>
              <a:t>Παχύ έντερο</a:t>
            </a:r>
          </a:p>
        </p:txBody>
      </p:sp>
      <p:pic>
        <p:nvPicPr>
          <p:cNvPr id="189465" name="Picture 2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67303" y="1268760"/>
            <a:ext cx="3802022" cy="475252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196752"/>
            <a:ext cx="3394720" cy="5040560"/>
          </a:xfrm>
        </p:spPr>
        <p:txBody>
          <a:bodyPr>
            <a:normAutofit/>
          </a:bodyPr>
          <a:lstStyle/>
          <a:p>
            <a:pPr marL="0" lvl="0" indent="0">
              <a:spcAft>
                <a:spcPts val="600"/>
              </a:spcAft>
              <a:buNone/>
            </a:pPr>
            <a:r>
              <a:rPr lang="el-GR" altLang="el-GR" sz="2000" dirty="0">
                <a:cs typeface="Arial" charset="0"/>
              </a:rPr>
              <a:t>Παρατηρούνται οι 2 μυϊκές στιβάδες σε επιμήκη διατομή (έσω ή κυκλοτερής) και σε εγκάρσια διατομή (έξω ή επιμήκης). </a:t>
            </a:r>
            <a:endParaRPr lang="el-GR" altLang="el-GR" sz="2000" dirty="0" smtClean="0">
              <a:cs typeface="Arial" charset="0"/>
            </a:endParaRPr>
          </a:p>
          <a:p>
            <a:pPr marL="0" lvl="0" indent="0">
              <a:spcAft>
                <a:spcPts val="600"/>
              </a:spcAft>
              <a:buNone/>
            </a:pPr>
            <a:r>
              <a:rPr lang="el-GR" altLang="el-GR" sz="2000" dirty="0" smtClean="0">
                <a:cs typeface="Arial" charset="0"/>
              </a:rPr>
              <a:t>Μεταξύ </a:t>
            </a:r>
            <a:r>
              <a:rPr lang="el-GR" altLang="el-GR" sz="2000" dirty="0">
                <a:cs typeface="Arial" charset="0"/>
              </a:rPr>
              <a:t>των </a:t>
            </a:r>
            <a:r>
              <a:rPr lang="en-US" altLang="el-GR" sz="2000" dirty="0">
                <a:cs typeface="Arial" charset="0"/>
              </a:rPr>
              <a:t> </a:t>
            </a:r>
            <a:r>
              <a:rPr lang="el-GR" altLang="el-GR" sz="2000" dirty="0">
                <a:cs typeface="Arial" charset="0"/>
              </a:rPr>
              <a:t>2 στιβάδων παρατηρείται το μυεντερικό πλέγμα του </a:t>
            </a:r>
            <a:r>
              <a:rPr lang="en-US" altLang="el-GR" sz="2000" dirty="0">
                <a:cs typeface="Arial" charset="0"/>
              </a:rPr>
              <a:t>Auerbach </a:t>
            </a:r>
            <a:r>
              <a:rPr lang="el-GR" altLang="el-GR" sz="2000" dirty="0">
                <a:cs typeface="Arial" charset="0"/>
              </a:rPr>
              <a:t> αποτελούμενο από γαγγλιακά κύτταρα </a:t>
            </a:r>
          </a:p>
          <a:p>
            <a:pPr marL="0" indent="0">
              <a:spcAft>
                <a:spcPts val="600"/>
              </a:spcAft>
              <a:buNone/>
            </a:pPr>
            <a:endParaRPr lang="el-GR" sz="2000" dirty="0"/>
          </a:p>
        </p:txBody>
      </p:sp>
      <p:sp>
        <p:nvSpPr>
          <p:cNvPr id="5" name="Rectangle 4"/>
          <p:cNvSpPr>
            <a:spLocks noChangeArrowheads="1"/>
          </p:cNvSpPr>
          <p:nvPr/>
        </p:nvSpPr>
        <p:spPr bwMode="auto">
          <a:xfrm>
            <a:off x="4506245" y="6021288"/>
            <a:ext cx="43241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l-GR"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3"/>
              </a:rPr>
              <a:t>Cell </a:t>
            </a:r>
            <a:r>
              <a:rPr lang="en-US" sz="1200" dirty="0">
                <a:solidFill>
                  <a:schemeClr val="tx1">
                    <a:lumMod val="75000"/>
                    <a:lumOff val="25000"/>
                  </a:schemeClr>
                </a:solidFill>
                <a:latin typeface="+mn-lt"/>
                <a:hlinkClick r:id="rId3"/>
              </a:rPr>
              <a:t>and Molecular Biology </a:t>
            </a:r>
            <a:r>
              <a:rPr lang="en-US" sz="1200" dirty="0" smtClean="0">
                <a:solidFill>
                  <a:schemeClr val="tx1">
                    <a:lumMod val="75000"/>
                    <a:lumOff val="25000"/>
                  </a:schemeClr>
                </a:solidFill>
                <a:latin typeface="+mn-lt"/>
                <a:hlinkClick r:id="rId3"/>
              </a:rPr>
              <a:t>Lessons</a:t>
            </a:r>
            <a:r>
              <a:rPr lang="en-US" sz="1200" dirty="0" smtClean="0">
                <a:solidFill>
                  <a:schemeClr val="tx1">
                    <a:lumMod val="75000"/>
                    <a:lumOff val="25000"/>
                  </a:schemeClr>
                </a:solidFill>
                <a:latin typeface="+mn-lt"/>
              </a:rPr>
              <a:t>, </a:t>
            </a:r>
            <a:r>
              <a:rPr lang="el-GR" altLang="el-GR" sz="1200" dirty="0" smtClean="0">
                <a:solidFill>
                  <a:schemeClr val="tx1">
                    <a:lumMod val="75000"/>
                    <a:lumOff val="25000"/>
                  </a:schemeClr>
                </a:solidFill>
                <a:latin typeface="+mn-lt"/>
                <a:cs typeface="Times New Roman" pitchFamily="18" charset="0"/>
              </a:rPr>
              <a:t>1998 </a:t>
            </a:r>
            <a:r>
              <a:rPr lang="el-GR" altLang="el-GR" sz="1200" dirty="0">
                <a:solidFill>
                  <a:schemeClr val="tx1">
                    <a:lumMod val="75000"/>
                    <a:lumOff val="25000"/>
                  </a:schemeClr>
                </a:solidFill>
                <a:latin typeface="+mn-lt"/>
                <a:cs typeface="Times New Roman" pitchFamily="18" charset="0"/>
              </a:rPr>
              <a:t>Loyola University Chicago Stritch School of </a:t>
            </a:r>
            <a:r>
              <a:rPr lang="el-GR" altLang="el-GR" sz="1200" dirty="0" smtClean="0">
                <a:solidFill>
                  <a:schemeClr val="tx1">
                    <a:lumMod val="75000"/>
                    <a:lumOff val="25000"/>
                  </a:schemeClr>
                </a:solidFill>
                <a:latin typeface="+mn-lt"/>
                <a:cs typeface="Times New Roman" pitchFamily="18" charset="0"/>
              </a:rPr>
              <a:t>Medicine</a:t>
            </a:r>
            <a:r>
              <a:rPr kumimoji="0" lang="el-GR" altLang="el-GR" sz="1200" i="0" u="none" strike="noStrike" cap="none" normalizeH="0" baseline="0" dirty="0" smtClean="0">
                <a:ln>
                  <a:noFill/>
                </a:ln>
                <a:solidFill>
                  <a:schemeClr val="tx1">
                    <a:lumMod val="75000"/>
                    <a:lumOff val="25000"/>
                  </a:schemeClr>
                </a:solidFill>
                <a:effectLst/>
                <a:latin typeface="+mn-lt"/>
                <a:cs typeface="Times New Roman" pitchFamily="18" charset="0"/>
              </a:rPr>
              <a:t>. Allrights reserved. </a:t>
            </a:r>
            <a:r>
              <a:rPr kumimoji="0" lang="el-GR" altLang="el-GR" sz="1200" i="0" u="none" strike="noStrike" cap="none" normalizeH="0" baseline="0" dirty="0" smtClean="0">
                <a:ln>
                  <a:noFill/>
                </a:ln>
                <a:solidFill>
                  <a:schemeClr val="tx1">
                    <a:lumMod val="75000"/>
                    <a:lumOff val="25000"/>
                  </a:schemeClr>
                </a:solidFill>
                <a:effectLst/>
                <a:latin typeface="+mn-lt"/>
              </a:rPr>
              <a:t> </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724575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0" y="116632"/>
            <a:ext cx="9144000" cy="908720"/>
          </a:xfrm>
        </p:spPr>
        <p:txBody>
          <a:bodyPr>
            <a:noAutofit/>
          </a:bodyPr>
          <a:lstStyle/>
          <a:p>
            <a:r>
              <a:rPr lang="el-GR" altLang="el-GR" sz="3600" dirty="0" smtClean="0"/>
              <a:t>Ιστολογική </a:t>
            </a:r>
            <a:r>
              <a:rPr lang="el-GR" altLang="el-GR" sz="3600" dirty="0"/>
              <a:t>εικόνα σκελετικών μυϊκών ινών</a:t>
            </a:r>
            <a:endParaRPr lang="el-GR" altLang="el-GR" sz="3600" dirty="0">
              <a:solidFill>
                <a:srgbClr val="FF9900"/>
              </a:solidFill>
            </a:endParaRPr>
          </a:p>
        </p:txBody>
      </p:sp>
      <p:sp>
        <p:nvSpPr>
          <p:cNvPr id="188419" name="Rectangle 3"/>
          <p:cNvSpPr>
            <a:spLocks noGrp="1" noChangeArrowheads="1"/>
          </p:cNvSpPr>
          <p:nvPr>
            <p:ph idx="1"/>
          </p:nvPr>
        </p:nvSpPr>
        <p:spPr>
          <a:xfrm>
            <a:off x="457200" y="1196752"/>
            <a:ext cx="3178696" cy="5040560"/>
          </a:xfrm>
        </p:spPr>
        <p:txBody>
          <a:bodyPr>
            <a:normAutofit/>
          </a:bodyPr>
          <a:lstStyle/>
          <a:p>
            <a:pPr marL="0" indent="0">
              <a:spcAft>
                <a:spcPts val="600"/>
              </a:spcAft>
              <a:buNone/>
            </a:pPr>
            <a:r>
              <a:rPr lang="el-GR" altLang="el-GR" sz="2000" dirty="0" smtClean="0"/>
              <a:t>Ιστολογική </a:t>
            </a:r>
            <a:r>
              <a:rPr lang="el-GR" altLang="el-GR" sz="2000" dirty="0"/>
              <a:t>εικόνα σκελετικών μυϊκών ινών σε επιμήκη (αριστερά) και εγκάρσια διατομή (δεξιά) διαχωριζόμενες από αθροίσεις λιποκυττάρων. </a:t>
            </a:r>
          </a:p>
        </p:txBody>
      </p:sp>
      <p:pic>
        <p:nvPicPr>
          <p:cNvPr id="188425"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4008" y="1260008"/>
            <a:ext cx="3571597" cy="44644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4267737" y="5756392"/>
            <a:ext cx="43241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l-GR"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3"/>
              </a:rPr>
              <a:t>Cell </a:t>
            </a:r>
            <a:r>
              <a:rPr lang="en-US" sz="1200" dirty="0">
                <a:solidFill>
                  <a:schemeClr val="tx1">
                    <a:lumMod val="75000"/>
                    <a:lumOff val="25000"/>
                  </a:schemeClr>
                </a:solidFill>
                <a:latin typeface="+mn-lt"/>
                <a:hlinkClick r:id="rId3"/>
              </a:rPr>
              <a:t>and Molecular Biology </a:t>
            </a:r>
            <a:r>
              <a:rPr lang="en-US" sz="1200" dirty="0" smtClean="0">
                <a:solidFill>
                  <a:schemeClr val="tx1">
                    <a:lumMod val="75000"/>
                    <a:lumOff val="25000"/>
                  </a:schemeClr>
                </a:solidFill>
                <a:latin typeface="+mn-lt"/>
                <a:hlinkClick r:id="rId3"/>
              </a:rPr>
              <a:t>Lessons</a:t>
            </a:r>
            <a:r>
              <a:rPr lang="en-US" sz="1200" dirty="0" smtClean="0">
                <a:solidFill>
                  <a:schemeClr val="tx1">
                    <a:lumMod val="75000"/>
                    <a:lumOff val="25000"/>
                  </a:schemeClr>
                </a:solidFill>
                <a:latin typeface="+mn-lt"/>
              </a:rPr>
              <a:t>, </a:t>
            </a:r>
            <a:r>
              <a:rPr lang="el-GR" altLang="el-GR" sz="1200" dirty="0" smtClean="0">
                <a:solidFill>
                  <a:schemeClr val="tx1">
                    <a:lumMod val="75000"/>
                    <a:lumOff val="25000"/>
                  </a:schemeClr>
                </a:solidFill>
                <a:latin typeface="+mn-lt"/>
                <a:cs typeface="Times New Roman" pitchFamily="18" charset="0"/>
              </a:rPr>
              <a:t>1998 </a:t>
            </a:r>
            <a:r>
              <a:rPr lang="el-GR" altLang="el-GR" sz="1200" dirty="0">
                <a:solidFill>
                  <a:schemeClr val="tx1">
                    <a:lumMod val="75000"/>
                    <a:lumOff val="25000"/>
                  </a:schemeClr>
                </a:solidFill>
                <a:latin typeface="+mn-lt"/>
                <a:cs typeface="Times New Roman" pitchFamily="18" charset="0"/>
              </a:rPr>
              <a:t>Loyola University Chicago Stritch School of </a:t>
            </a:r>
            <a:r>
              <a:rPr lang="el-GR" altLang="el-GR" sz="1200" dirty="0" smtClean="0">
                <a:solidFill>
                  <a:schemeClr val="tx1">
                    <a:lumMod val="75000"/>
                    <a:lumOff val="25000"/>
                  </a:schemeClr>
                </a:solidFill>
                <a:latin typeface="+mn-lt"/>
                <a:cs typeface="Times New Roman" pitchFamily="18" charset="0"/>
              </a:rPr>
              <a:t>Medicine</a:t>
            </a:r>
            <a:r>
              <a:rPr kumimoji="0" lang="el-GR" altLang="el-GR" sz="1200" i="0" u="none" strike="noStrike" cap="none" normalizeH="0" baseline="0" dirty="0" smtClean="0">
                <a:ln>
                  <a:noFill/>
                </a:ln>
                <a:solidFill>
                  <a:schemeClr val="tx1">
                    <a:lumMod val="75000"/>
                    <a:lumOff val="25000"/>
                  </a:schemeClr>
                </a:solidFill>
                <a:effectLst/>
                <a:latin typeface="+mn-lt"/>
                <a:cs typeface="Times New Roman" pitchFamily="18" charset="0"/>
              </a:rPr>
              <a:t>. Allrights reserved. </a:t>
            </a:r>
            <a:r>
              <a:rPr kumimoji="0" lang="el-GR" altLang="el-GR" sz="1200" i="0" u="none" strike="noStrike" cap="none" normalizeH="0" baseline="0" dirty="0" smtClean="0">
                <a:ln>
                  <a:noFill/>
                </a:ln>
                <a:solidFill>
                  <a:schemeClr val="tx1">
                    <a:lumMod val="75000"/>
                    <a:lumOff val="25000"/>
                  </a:schemeClr>
                </a:solidFill>
                <a:effectLst/>
                <a:latin typeface="+mn-lt"/>
              </a:rPr>
              <a:t>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145189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noAutofit/>
          </a:bodyPr>
          <a:lstStyle/>
          <a:p>
            <a:r>
              <a:rPr lang="el-GR" altLang="el-GR" sz="3200" dirty="0"/>
              <a:t>Μικροσκοπική δομή των γραμμώσεων του σκελετικού μυ</a:t>
            </a:r>
            <a:endParaRPr lang="el-GR" altLang="el-GR" sz="3200" dirty="0">
              <a:solidFill>
                <a:srgbClr val="FF9900"/>
              </a:solidFill>
            </a:endParaRPr>
          </a:p>
        </p:txBody>
      </p:sp>
      <p:sp>
        <p:nvSpPr>
          <p:cNvPr id="187395" name="Rectangle 3"/>
          <p:cNvSpPr>
            <a:spLocks noGrp="1" noChangeArrowheads="1"/>
          </p:cNvSpPr>
          <p:nvPr>
            <p:ph idx="1"/>
          </p:nvPr>
        </p:nvSpPr>
        <p:spPr>
          <a:xfrm>
            <a:off x="457200" y="1196752"/>
            <a:ext cx="3394720" cy="5040560"/>
          </a:xfrm>
        </p:spPr>
        <p:txBody>
          <a:bodyPr>
            <a:normAutofit/>
          </a:bodyPr>
          <a:lstStyle/>
          <a:p>
            <a:pPr marL="0" indent="0">
              <a:buNone/>
            </a:pPr>
            <a:r>
              <a:rPr lang="el-GR" altLang="el-GR" sz="2000" dirty="0" smtClean="0"/>
              <a:t>Παρατηρούνται </a:t>
            </a:r>
            <a:r>
              <a:rPr lang="el-GR" altLang="el-GR" sz="2000" dirty="0"/>
              <a:t>η φωτεινή ζώνη Ι και στο κέντρο της ο δίσκος Ζ , η σκοτεινή ζώνη Α και στο κέντρο η διαυγής ζώνη Η, όπως και το σαρκομέριο, η συσταλτή λειτουργική μονάδα του μυ, αντιστοιχούσα στην απόσταση μεταξύ 2 δίσκων </a:t>
            </a:r>
            <a:r>
              <a:rPr lang="el-GR" altLang="el-GR" sz="2000" dirty="0" smtClean="0"/>
              <a:t>Ζ.</a:t>
            </a:r>
            <a:endParaRPr lang="el-GR" altLang="el-GR" sz="2000" dirty="0"/>
          </a:p>
        </p:txBody>
      </p:sp>
      <p:pic>
        <p:nvPicPr>
          <p:cNvPr id="187401"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60032" y="1322080"/>
            <a:ext cx="3571597" cy="44644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4483761" y="5786576"/>
            <a:ext cx="43241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l-GR"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3"/>
              </a:rPr>
              <a:t>Cell </a:t>
            </a:r>
            <a:r>
              <a:rPr lang="en-US" sz="1200" dirty="0">
                <a:solidFill>
                  <a:schemeClr val="tx1">
                    <a:lumMod val="75000"/>
                    <a:lumOff val="25000"/>
                  </a:schemeClr>
                </a:solidFill>
                <a:latin typeface="+mn-lt"/>
                <a:hlinkClick r:id="rId3"/>
              </a:rPr>
              <a:t>and Molecular Biology </a:t>
            </a:r>
            <a:r>
              <a:rPr lang="en-US" sz="1200" dirty="0" smtClean="0">
                <a:solidFill>
                  <a:schemeClr val="tx1">
                    <a:lumMod val="75000"/>
                    <a:lumOff val="25000"/>
                  </a:schemeClr>
                </a:solidFill>
                <a:latin typeface="+mn-lt"/>
                <a:hlinkClick r:id="rId3"/>
              </a:rPr>
              <a:t>Lessons</a:t>
            </a:r>
            <a:r>
              <a:rPr lang="en-US" sz="1200" dirty="0" smtClean="0">
                <a:solidFill>
                  <a:schemeClr val="tx1">
                    <a:lumMod val="75000"/>
                    <a:lumOff val="25000"/>
                  </a:schemeClr>
                </a:solidFill>
                <a:latin typeface="+mn-lt"/>
              </a:rPr>
              <a:t>, </a:t>
            </a:r>
            <a:r>
              <a:rPr lang="el-GR" altLang="el-GR" sz="1200" dirty="0" smtClean="0">
                <a:solidFill>
                  <a:schemeClr val="tx1">
                    <a:lumMod val="75000"/>
                    <a:lumOff val="25000"/>
                  </a:schemeClr>
                </a:solidFill>
                <a:latin typeface="+mn-lt"/>
                <a:cs typeface="Times New Roman" pitchFamily="18" charset="0"/>
              </a:rPr>
              <a:t>1998 </a:t>
            </a:r>
            <a:r>
              <a:rPr lang="el-GR" altLang="el-GR" sz="1200" dirty="0">
                <a:solidFill>
                  <a:schemeClr val="tx1">
                    <a:lumMod val="75000"/>
                    <a:lumOff val="25000"/>
                  </a:schemeClr>
                </a:solidFill>
                <a:latin typeface="+mn-lt"/>
                <a:cs typeface="Times New Roman" pitchFamily="18" charset="0"/>
              </a:rPr>
              <a:t>Loyola University Chicago Stritch School of </a:t>
            </a:r>
            <a:r>
              <a:rPr lang="el-GR" altLang="el-GR" sz="1200" dirty="0" smtClean="0">
                <a:solidFill>
                  <a:schemeClr val="tx1">
                    <a:lumMod val="75000"/>
                    <a:lumOff val="25000"/>
                  </a:schemeClr>
                </a:solidFill>
                <a:latin typeface="+mn-lt"/>
                <a:cs typeface="Times New Roman" pitchFamily="18" charset="0"/>
              </a:rPr>
              <a:t>Medicine</a:t>
            </a:r>
            <a:r>
              <a:rPr kumimoji="0" lang="el-GR" altLang="el-GR" sz="1200" i="0" u="none" strike="noStrike" cap="none" normalizeH="0" baseline="0" dirty="0" smtClean="0">
                <a:ln>
                  <a:noFill/>
                </a:ln>
                <a:solidFill>
                  <a:schemeClr val="tx1">
                    <a:lumMod val="75000"/>
                    <a:lumOff val="25000"/>
                  </a:schemeClr>
                </a:solidFill>
                <a:effectLst/>
                <a:latin typeface="+mn-lt"/>
                <a:cs typeface="Times New Roman" pitchFamily="18" charset="0"/>
              </a:rPr>
              <a:t>. Allrights reserved. </a:t>
            </a:r>
            <a:r>
              <a:rPr kumimoji="0" lang="el-GR" altLang="el-GR" sz="1200" i="0" u="none" strike="noStrike" cap="none" normalizeH="0" baseline="0" dirty="0" smtClean="0">
                <a:ln>
                  <a:noFill/>
                </a:ln>
                <a:solidFill>
                  <a:schemeClr val="tx1">
                    <a:lumMod val="75000"/>
                    <a:lumOff val="25000"/>
                  </a:schemeClr>
                </a:solidFill>
                <a:effectLst/>
                <a:latin typeface="+mn-lt"/>
              </a:rPr>
              <a:t>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899252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Autofit/>
          </a:bodyPr>
          <a:lstStyle/>
          <a:p>
            <a:r>
              <a:rPr lang="el-GR" altLang="el-GR" sz="3200" dirty="0"/>
              <a:t>Ιστολογική εικόνα καρδιακών μυϊκών ινών</a:t>
            </a:r>
            <a:endParaRPr lang="el-GR" altLang="el-GR" sz="3200" dirty="0">
              <a:solidFill>
                <a:srgbClr val="FF9900"/>
              </a:solidFill>
            </a:endParaRPr>
          </a:p>
        </p:txBody>
      </p:sp>
      <p:sp>
        <p:nvSpPr>
          <p:cNvPr id="185347" name="Rectangle 3"/>
          <p:cNvSpPr>
            <a:spLocks noGrp="1" noChangeArrowheads="1"/>
          </p:cNvSpPr>
          <p:nvPr>
            <p:ph idx="1"/>
          </p:nvPr>
        </p:nvSpPr>
        <p:spPr>
          <a:xfrm>
            <a:off x="457200" y="1196752"/>
            <a:ext cx="3754760" cy="5040560"/>
          </a:xfrm>
        </p:spPr>
        <p:txBody>
          <a:bodyPr/>
          <a:lstStyle/>
          <a:p>
            <a:pPr marL="0" indent="0">
              <a:buNone/>
            </a:pPr>
            <a:r>
              <a:rPr lang="el-GR" altLang="el-GR" sz="2000" dirty="0" smtClean="0"/>
              <a:t>Παρατηρούνται </a:t>
            </a:r>
            <a:r>
              <a:rPr lang="el-GR" altLang="el-GR" sz="2000" dirty="0"/>
              <a:t>οι χαρακτηριστικές κλιμακωτές ταινίες μεταξύ των μυϊκών κυττάρων και τα τριχοειδή αγγεία του ενδομύϊου.</a:t>
            </a:r>
            <a:endParaRPr lang="el-GR" altLang="el-GR" sz="900" dirty="0"/>
          </a:p>
        </p:txBody>
      </p:sp>
      <p:pic>
        <p:nvPicPr>
          <p:cNvPr id="185353"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91640" y="1340768"/>
            <a:ext cx="3548112" cy="44351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4503627" y="5753198"/>
            <a:ext cx="43241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l-GR"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3"/>
              </a:rPr>
              <a:t>Cell </a:t>
            </a:r>
            <a:r>
              <a:rPr lang="en-US" sz="1200" dirty="0">
                <a:solidFill>
                  <a:schemeClr val="tx1">
                    <a:lumMod val="75000"/>
                    <a:lumOff val="25000"/>
                  </a:schemeClr>
                </a:solidFill>
                <a:latin typeface="+mn-lt"/>
                <a:hlinkClick r:id="rId3"/>
              </a:rPr>
              <a:t>and Molecular Biology </a:t>
            </a:r>
            <a:r>
              <a:rPr lang="en-US" sz="1200" dirty="0" smtClean="0">
                <a:solidFill>
                  <a:schemeClr val="tx1">
                    <a:lumMod val="75000"/>
                    <a:lumOff val="25000"/>
                  </a:schemeClr>
                </a:solidFill>
                <a:latin typeface="+mn-lt"/>
                <a:hlinkClick r:id="rId3"/>
              </a:rPr>
              <a:t>Lessons</a:t>
            </a:r>
            <a:r>
              <a:rPr lang="en-US" sz="1200" dirty="0" smtClean="0">
                <a:solidFill>
                  <a:schemeClr val="tx1">
                    <a:lumMod val="75000"/>
                    <a:lumOff val="25000"/>
                  </a:schemeClr>
                </a:solidFill>
                <a:latin typeface="+mn-lt"/>
              </a:rPr>
              <a:t>, </a:t>
            </a:r>
            <a:r>
              <a:rPr lang="el-GR" altLang="el-GR" sz="1200" dirty="0" smtClean="0">
                <a:solidFill>
                  <a:schemeClr val="tx1">
                    <a:lumMod val="75000"/>
                    <a:lumOff val="25000"/>
                  </a:schemeClr>
                </a:solidFill>
                <a:latin typeface="+mn-lt"/>
                <a:cs typeface="Times New Roman" pitchFamily="18" charset="0"/>
              </a:rPr>
              <a:t>1998 </a:t>
            </a:r>
            <a:r>
              <a:rPr lang="el-GR" altLang="el-GR" sz="1200" dirty="0">
                <a:solidFill>
                  <a:schemeClr val="tx1">
                    <a:lumMod val="75000"/>
                    <a:lumOff val="25000"/>
                  </a:schemeClr>
                </a:solidFill>
                <a:latin typeface="+mn-lt"/>
                <a:cs typeface="Times New Roman" pitchFamily="18" charset="0"/>
              </a:rPr>
              <a:t>Loyola University Chicago Stritch School of </a:t>
            </a:r>
            <a:r>
              <a:rPr lang="el-GR" altLang="el-GR" sz="1200" dirty="0" smtClean="0">
                <a:solidFill>
                  <a:schemeClr val="tx1">
                    <a:lumMod val="75000"/>
                    <a:lumOff val="25000"/>
                  </a:schemeClr>
                </a:solidFill>
                <a:latin typeface="+mn-lt"/>
                <a:cs typeface="Times New Roman" pitchFamily="18" charset="0"/>
              </a:rPr>
              <a:t>Medicine</a:t>
            </a:r>
            <a:r>
              <a:rPr kumimoji="0" lang="el-GR" altLang="el-GR" sz="1200" i="0" u="none" strike="noStrike" cap="none" normalizeH="0" baseline="0" dirty="0" smtClean="0">
                <a:ln>
                  <a:noFill/>
                </a:ln>
                <a:solidFill>
                  <a:schemeClr val="tx1">
                    <a:lumMod val="75000"/>
                    <a:lumOff val="25000"/>
                  </a:schemeClr>
                </a:solidFill>
                <a:effectLst/>
                <a:latin typeface="+mn-lt"/>
                <a:cs typeface="Times New Roman" pitchFamily="18" charset="0"/>
              </a:rPr>
              <a:t>. Allrights reserved. </a:t>
            </a:r>
            <a:r>
              <a:rPr kumimoji="0" lang="el-GR" altLang="el-GR" sz="1200" i="0" u="none" strike="noStrike" cap="none" normalizeH="0" baseline="0" dirty="0" smtClean="0">
                <a:ln>
                  <a:noFill/>
                </a:ln>
                <a:solidFill>
                  <a:schemeClr val="tx1">
                    <a:lumMod val="75000"/>
                    <a:lumOff val="25000"/>
                  </a:schemeClr>
                </a:solidFill>
                <a:effectLst/>
                <a:latin typeface="+mn-lt"/>
              </a:rPr>
              <a:t>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772934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Autofit/>
          </a:bodyPr>
          <a:lstStyle/>
          <a:p>
            <a:r>
              <a:rPr lang="el-GR" altLang="el-GR" sz="3200" dirty="0"/>
              <a:t>Καρδιακές μυϊκές ίνες σε εγκάρσια διατομή</a:t>
            </a:r>
            <a:endParaRPr lang="el-GR" altLang="el-GR" sz="3200" dirty="0">
              <a:solidFill>
                <a:srgbClr val="FF9900"/>
              </a:solidFill>
            </a:endParaRPr>
          </a:p>
        </p:txBody>
      </p:sp>
      <p:sp>
        <p:nvSpPr>
          <p:cNvPr id="200707" name="Rectangle 3"/>
          <p:cNvSpPr>
            <a:spLocks noGrp="1" noChangeArrowheads="1"/>
          </p:cNvSpPr>
          <p:nvPr>
            <p:ph idx="1"/>
          </p:nvPr>
        </p:nvSpPr>
        <p:spPr>
          <a:xfrm>
            <a:off x="457200" y="1196752"/>
            <a:ext cx="3322712" cy="5040560"/>
          </a:xfrm>
        </p:spPr>
        <p:txBody>
          <a:bodyPr>
            <a:normAutofit/>
          </a:bodyPr>
          <a:lstStyle/>
          <a:p>
            <a:pPr marL="0" indent="0">
              <a:buNone/>
            </a:pPr>
            <a:r>
              <a:rPr lang="el-GR" altLang="el-GR" sz="2000" dirty="0" smtClean="0"/>
              <a:t>Παρατηρούνται </a:t>
            </a:r>
            <a:r>
              <a:rPr lang="el-GR" altLang="el-GR" sz="2000" dirty="0"/>
              <a:t>μεταξύ των καρδιακών ινών οι </a:t>
            </a:r>
            <a:r>
              <a:rPr lang="el-GR" altLang="el-GR" sz="2000" dirty="0" smtClean="0"/>
              <a:t>ανοιχτόχρωμες </a:t>
            </a:r>
            <a:r>
              <a:rPr lang="el-GR" altLang="el-GR" sz="2000" dirty="0"/>
              <a:t>δεσμίδες του </a:t>
            </a:r>
            <a:r>
              <a:rPr lang="en-US" altLang="el-GR" sz="2000" dirty="0"/>
              <a:t>Purkinje </a:t>
            </a:r>
            <a:r>
              <a:rPr lang="el-GR" altLang="el-GR" sz="2000" dirty="0"/>
              <a:t>και ο χαλαρός συνδετικός ιστός που τις περιβάλλει (</a:t>
            </a:r>
            <a:r>
              <a:rPr lang="el-GR" altLang="el-GR" sz="2000" dirty="0" smtClean="0"/>
              <a:t>ενδομύ</a:t>
            </a:r>
            <a:r>
              <a:rPr lang="el-GR" altLang="el-GR" sz="2000" dirty="0"/>
              <a:t>ι</a:t>
            </a:r>
            <a:r>
              <a:rPr lang="el-GR" altLang="el-GR" sz="2000" dirty="0" smtClean="0"/>
              <a:t>ο</a:t>
            </a:r>
            <a:r>
              <a:rPr lang="el-GR" altLang="el-GR" sz="2000" dirty="0"/>
              <a:t>).</a:t>
            </a:r>
            <a:endParaRPr lang="el-GR" altLang="el-GR" sz="800" dirty="0"/>
          </a:p>
        </p:txBody>
      </p:sp>
      <p:pic>
        <p:nvPicPr>
          <p:cNvPr id="200713"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12145" y="1318289"/>
            <a:ext cx="3932264" cy="491533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4116208" y="6214863"/>
            <a:ext cx="43241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l-GR"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3"/>
              </a:rPr>
              <a:t>Cell </a:t>
            </a:r>
            <a:r>
              <a:rPr lang="en-US" sz="1200" dirty="0">
                <a:solidFill>
                  <a:schemeClr val="tx1">
                    <a:lumMod val="75000"/>
                    <a:lumOff val="25000"/>
                  </a:schemeClr>
                </a:solidFill>
                <a:latin typeface="+mn-lt"/>
                <a:hlinkClick r:id="rId3"/>
              </a:rPr>
              <a:t>and Molecular Biology </a:t>
            </a:r>
            <a:r>
              <a:rPr lang="en-US" sz="1200" dirty="0" smtClean="0">
                <a:solidFill>
                  <a:schemeClr val="tx1">
                    <a:lumMod val="75000"/>
                    <a:lumOff val="25000"/>
                  </a:schemeClr>
                </a:solidFill>
                <a:latin typeface="+mn-lt"/>
                <a:hlinkClick r:id="rId3"/>
              </a:rPr>
              <a:t>Lessons</a:t>
            </a:r>
            <a:r>
              <a:rPr lang="en-US" sz="1200" dirty="0" smtClean="0">
                <a:solidFill>
                  <a:schemeClr val="tx1">
                    <a:lumMod val="75000"/>
                    <a:lumOff val="25000"/>
                  </a:schemeClr>
                </a:solidFill>
                <a:latin typeface="+mn-lt"/>
              </a:rPr>
              <a:t>, </a:t>
            </a:r>
            <a:r>
              <a:rPr lang="el-GR" altLang="el-GR" sz="1200" dirty="0" smtClean="0">
                <a:solidFill>
                  <a:schemeClr val="tx1">
                    <a:lumMod val="75000"/>
                    <a:lumOff val="25000"/>
                  </a:schemeClr>
                </a:solidFill>
                <a:latin typeface="+mn-lt"/>
                <a:cs typeface="Times New Roman" pitchFamily="18" charset="0"/>
              </a:rPr>
              <a:t>1998 </a:t>
            </a:r>
            <a:r>
              <a:rPr lang="el-GR" altLang="el-GR" sz="1200" dirty="0">
                <a:solidFill>
                  <a:schemeClr val="tx1">
                    <a:lumMod val="75000"/>
                    <a:lumOff val="25000"/>
                  </a:schemeClr>
                </a:solidFill>
                <a:latin typeface="+mn-lt"/>
                <a:cs typeface="Times New Roman" pitchFamily="18" charset="0"/>
              </a:rPr>
              <a:t>Loyola University Chicago Stritch School of </a:t>
            </a:r>
            <a:r>
              <a:rPr lang="el-GR" altLang="el-GR" sz="1200" dirty="0" smtClean="0">
                <a:solidFill>
                  <a:schemeClr val="tx1">
                    <a:lumMod val="75000"/>
                    <a:lumOff val="25000"/>
                  </a:schemeClr>
                </a:solidFill>
                <a:latin typeface="+mn-lt"/>
                <a:cs typeface="Times New Roman" pitchFamily="18" charset="0"/>
              </a:rPr>
              <a:t>Medicine</a:t>
            </a:r>
            <a:r>
              <a:rPr kumimoji="0" lang="el-GR" altLang="el-GR" sz="1200" i="0" u="none" strike="noStrike" cap="none" normalizeH="0" baseline="0" dirty="0" smtClean="0">
                <a:ln>
                  <a:noFill/>
                </a:ln>
                <a:solidFill>
                  <a:schemeClr val="tx1">
                    <a:lumMod val="75000"/>
                    <a:lumOff val="25000"/>
                  </a:schemeClr>
                </a:solidFill>
                <a:effectLst/>
                <a:latin typeface="+mn-lt"/>
                <a:cs typeface="Times New Roman" pitchFamily="18" charset="0"/>
              </a:rPr>
              <a:t>. Allrights reserved. </a:t>
            </a:r>
            <a:r>
              <a:rPr kumimoji="0" lang="el-GR" altLang="el-GR" sz="1200" i="0" u="none" strike="noStrike" cap="none" normalizeH="0" baseline="0" dirty="0" smtClean="0">
                <a:ln>
                  <a:noFill/>
                </a:ln>
                <a:solidFill>
                  <a:schemeClr val="tx1">
                    <a:lumMod val="75000"/>
                    <a:lumOff val="25000"/>
                  </a:schemeClr>
                </a:solidFill>
                <a:effectLst/>
                <a:latin typeface="+mn-lt"/>
              </a:rPr>
              <a:t> </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1358490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a:bodyPr>
          <a:lstStyle/>
          <a:p>
            <a:r>
              <a:rPr lang="el-GR" altLang="el-GR" sz="3200" dirty="0"/>
              <a:t>Σχηματική παράσταση </a:t>
            </a:r>
            <a:r>
              <a:rPr lang="el-GR" altLang="el-GR" sz="3200" dirty="0" smtClean="0"/>
              <a:t>μυοϊνιδίου</a:t>
            </a:r>
            <a:endParaRPr lang="el-GR" altLang="el-GR" sz="3200" dirty="0">
              <a:solidFill>
                <a:srgbClr val="FF9900"/>
              </a:solidFill>
            </a:endParaRPr>
          </a:p>
        </p:txBody>
      </p:sp>
      <p:sp>
        <p:nvSpPr>
          <p:cNvPr id="201731" name="Rectangle 3"/>
          <p:cNvSpPr>
            <a:spLocks noGrp="1" noChangeArrowheads="1"/>
          </p:cNvSpPr>
          <p:nvPr>
            <p:ph idx="1"/>
          </p:nvPr>
        </p:nvSpPr>
        <p:spPr/>
        <p:txBody>
          <a:bodyPr/>
          <a:lstStyle/>
          <a:p>
            <a:pPr marL="0" indent="0">
              <a:buNone/>
            </a:pPr>
            <a:r>
              <a:rPr lang="el-GR" altLang="el-GR" sz="2000" dirty="0" smtClean="0"/>
              <a:t>Διακρίνονται </a:t>
            </a:r>
            <a:r>
              <a:rPr lang="el-GR" altLang="el-GR" sz="2000" dirty="0"/>
              <a:t>τα παχιά μυονημάτια (κόκκινα) και τα λεπτά μυονημάτια (μπλε). Επίσης διακρίνονται οι  γραμμές Ζ και Μ, όπως και το σαρκομέριο (διάστημα μεταξύ 2 Ζ γραμμών</a:t>
            </a:r>
            <a:r>
              <a:rPr lang="el-GR" altLang="el-GR" sz="2000" dirty="0" smtClean="0"/>
              <a:t>), τη </a:t>
            </a:r>
            <a:r>
              <a:rPr lang="el-GR" altLang="el-GR" sz="2000" dirty="0"/>
              <a:t>μονάδα της μυϊκής συστολής.</a:t>
            </a:r>
            <a:endParaRPr lang="el-GR" altLang="el-GR" sz="1000" dirty="0"/>
          </a:p>
        </p:txBody>
      </p:sp>
      <p:pic>
        <p:nvPicPr>
          <p:cNvPr id="201739" name="Picture 11">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2123542" y="2636911"/>
            <a:ext cx="4896916" cy="301348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2409931" y="5657902"/>
            <a:ext cx="43241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l-GR"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5"/>
              </a:rPr>
              <a:t>Cell </a:t>
            </a:r>
            <a:r>
              <a:rPr lang="en-US" sz="1200" dirty="0">
                <a:solidFill>
                  <a:schemeClr val="tx1">
                    <a:lumMod val="75000"/>
                    <a:lumOff val="25000"/>
                  </a:schemeClr>
                </a:solidFill>
                <a:latin typeface="+mn-lt"/>
                <a:hlinkClick r:id="rId5"/>
              </a:rPr>
              <a:t>and Molecular Biology </a:t>
            </a:r>
            <a:r>
              <a:rPr lang="en-US" sz="1200" dirty="0" smtClean="0">
                <a:solidFill>
                  <a:schemeClr val="tx1">
                    <a:lumMod val="75000"/>
                    <a:lumOff val="25000"/>
                  </a:schemeClr>
                </a:solidFill>
                <a:latin typeface="+mn-lt"/>
                <a:hlinkClick r:id="rId5"/>
              </a:rPr>
              <a:t>Lessons</a:t>
            </a:r>
            <a:r>
              <a:rPr lang="en-US" sz="1200" dirty="0" smtClean="0">
                <a:solidFill>
                  <a:schemeClr val="tx1">
                    <a:lumMod val="75000"/>
                    <a:lumOff val="25000"/>
                  </a:schemeClr>
                </a:solidFill>
                <a:latin typeface="+mn-lt"/>
              </a:rPr>
              <a:t>, </a:t>
            </a:r>
            <a:r>
              <a:rPr lang="el-GR" altLang="el-GR" sz="1200" dirty="0" smtClean="0">
                <a:solidFill>
                  <a:schemeClr val="tx1">
                    <a:lumMod val="75000"/>
                    <a:lumOff val="25000"/>
                  </a:schemeClr>
                </a:solidFill>
                <a:latin typeface="+mn-lt"/>
                <a:cs typeface="Times New Roman" pitchFamily="18" charset="0"/>
              </a:rPr>
              <a:t>1998 </a:t>
            </a:r>
            <a:r>
              <a:rPr lang="el-GR" altLang="el-GR" sz="1200" dirty="0">
                <a:solidFill>
                  <a:schemeClr val="tx1">
                    <a:lumMod val="75000"/>
                    <a:lumOff val="25000"/>
                  </a:schemeClr>
                </a:solidFill>
                <a:latin typeface="+mn-lt"/>
                <a:cs typeface="Times New Roman" pitchFamily="18" charset="0"/>
              </a:rPr>
              <a:t>Loyola University Chicago Stritch School of </a:t>
            </a:r>
            <a:r>
              <a:rPr lang="el-GR" altLang="el-GR" sz="1200" dirty="0" smtClean="0">
                <a:solidFill>
                  <a:schemeClr val="tx1">
                    <a:lumMod val="75000"/>
                    <a:lumOff val="25000"/>
                  </a:schemeClr>
                </a:solidFill>
                <a:latin typeface="+mn-lt"/>
                <a:cs typeface="Times New Roman" pitchFamily="18" charset="0"/>
              </a:rPr>
              <a:t>Medicine</a:t>
            </a:r>
            <a:r>
              <a:rPr kumimoji="0" lang="el-GR" altLang="el-GR" sz="1200" i="0" u="none" strike="noStrike" cap="none" normalizeH="0" baseline="0" dirty="0" smtClean="0">
                <a:ln>
                  <a:noFill/>
                </a:ln>
                <a:solidFill>
                  <a:schemeClr val="tx1">
                    <a:lumMod val="75000"/>
                    <a:lumOff val="25000"/>
                  </a:schemeClr>
                </a:solidFill>
                <a:effectLst/>
                <a:latin typeface="+mn-lt"/>
                <a:cs typeface="Times New Roman" pitchFamily="18" charset="0"/>
              </a:rPr>
              <a:t>. Allrights reserved. </a:t>
            </a:r>
            <a:r>
              <a:rPr kumimoji="0" lang="el-GR" altLang="el-GR" sz="1200" i="0" u="none" strike="noStrike" cap="none" normalizeH="0" baseline="0" dirty="0" smtClean="0">
                <a:ln>
                  <a:noFill/>
                </a:ln>
                <a:solidFill>
                  <a:schemeClr val="tx1">
                    <a:lumMod val="75000"/>
                    <a:lumOff val="25000"/>
                  </a:schemeClr>
                </a:solidFill>
                <a:effectLst/>
                <a:latin typeface="+mn-lt"/>
              </a:rPr>
              <a:t>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298069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a:bodyPr>
          <a:lstStyle/>
          <a:p>
            <a:r>
              <a:rPr lang="el-GR" altLang="el-GR" sz="3600" dirty="0" smtClean="0"/>
              <a:t>Σκελετικός </a:t>
            </a:r>
            <a:r>
              <a:rPr lang="el-GR" altLang="el-GR" sz="3600" dirty="0"/>
              <a:t>μυς </a:t>
            </a:r>
            <a:r>
              <a:rPr lang="el-GR" altLang="el-GR" sz="3200" b="0" dirty="0" smtClean="0"/>
              <a:t>(1/2)</a:t>
            </a:r>
            <a:endParaRPr lang="el-GR" altLang="el-GR" sz="3200" b="0" dirty="0"/>
          </a:p>
        </p:txBody>
      </p:sp>
      <p:sp>
        <p:nvSpPr>
          <p:cNvPr id="119811" name="Rectangle 3"/>
          <p:cNvSpPr>
            <a:spLocks noGrp="1" noChangeArrowheads="1"/>
          </p:cNvSpPr>
          <p:nvPr>
            <p:ph idx="1"/>
          </p:nvPr>
        </p:nvSpPr>
        <p:spPr/>
        <p:txBody>
          <a:bodyPr>
            <a:normAutofit/>
          </a:bodyPr>
          <a:lstStyle/>
          <a:p>
            <a:pPr marL="0" indent="0">
              <a:buNone/>
            </a:pPr>
            <a:r>
              <a:rPr lang="el-GR" altLang="el-GR" sz="2000" dirty="0" smtClean="0"/>
              <a:t>Επιμήκης </a:t>
            </a:r>
            <a:r>
              <a:rPr lang="el-GR" altLang="el-GR" sz="2000" dirty="0"/>
              <a:t>διατομή γραμμωτών μυϊκών ινών με τους πυρήνες τοποθετημένους στην περιφέρεια κατά μήκος των ινών. (χρώση αιματοξυλίνη-εωσίνη, μεγέθυνση Χ50)</a:t>
            </a:r>
          </a:p>
          <a:p>
            <a:pPr>
              <a:lnSpc>
                <a:spcPct val="80000"/>
              </a:lnSpc>
            </a:pPr>
            <a:endParaRPr lang="en-US" altLang="el-GR" sz="1100" dirty="0"/>
          </a:p>
        </p:txBody>
      </p:sp>
      <p:sp>
        <p:nvSpPr>
          <p:cNvPr id="119815" name="Rectangle 7"/>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3"/>
              </a:rPr>
              <a:t/>
            </a:r>
            <a:br>
              <a:rPr lang="el-GR" altLang="el-GR" b="1" dirty="0">
                <a:hlinkClick r:id="rId3"/>
              </a:rPr>
            </a:br>
            <a:r>
              <a:rPr lang="el-GR" altLang="el-GR" b="1" dirty="0">
                <a:hlinkClick r:id="rId3"/>
              </a:rPr>
              <a:t>μεγέθυνση Χ100</a:t>
            </a:r>
            <a:endParaRPr lang="el-GR" altLang="el-GR" b="1" dirty="0"/>
          </a:p>
          <a:p>
            <a:pPr algn="l" eaLnBrk="0" hangingPunct="0"/>
            <a:endParaRPr lang="el-GR" altLang="el-GR" dirty="0">
              <a:latin typeface="Arial" charset="0"/>
            </a:endParaRPr>
          </a:p>
        </p:txBody>
      </p:sp>
      <p:pic>
        <p:nvPicPr>
          <p:cNvPr id="11981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88" y="2276873"/>
            <a:ext cx="5832648" cy="40458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72800" y="6322731"/>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5"/>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215545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normAutofit/>
          </a:bodyPr>
          <a:lstStyle/>
          <a:p>
            <a:r>
              <a:rPr lang="el-GR" altLang="el-GR" sz="3600" dirty="0" smtClean="0"/>
              <a:t>Μυοϊνίδιο</a:t>
            </a:r>
            <a:endParaRPr lang="el-GR" altLang="el-GR" sz="3600" dirty="0"/>
          </a:p>
        </p:txBody>
      </p:sp>
      <p:sp>
        <p:nvSpPr>
          <p:cNvPr id="202755" name="Rectangle 3"/>
          <p:cNvSpPr>
            <a:spLocks noGrp="1" noChangeArrowheads="1"/>
          </p:cNvSpPr>
          <p:nvPr>
            <p:ph idx="1"/>
          </p:nvPr>
        </p:nvSpPr>
        <p:spPr/>
        <p:txBody>
          <a:bodyPr>
            <a:normAutofit/>
          </a:bodyPr>
          <a:lstStyle/>
          <a:p>
            <a:pPr marL="0" indent="0">
              <a:buNone/>
            </a:pPr>
            <a:r>
              <a:rPr lang="el-GR" altLang="el-GR" sz="2000" dirty="0" smtClean="0"/>
              <a:t>Σχηματική </a:t>
            </a:r>
            <a:r>
              <a:rPr lang="el-GR" altLang="el-GR" sz="2000" dirty="0"/>
              <a:t>παράσταση μυοϊνιδίου στο οποίο διακρίνονται η  ζώνη Α (σκοτεινόχρωμη) στο κέντρο της οποίας βρίσκεται  η ζώνη Η (ανοικτόχρωμη) με τη γραμμή Μ και η ζώνη Ι (ανοικτόχρωμη) στο κέντρο της οποίας βρίσκεται ο δίσκος Ζ. Επίσης παρατηρείται το σαρκομέριο που αποτελεί τη συσταλτή μονάδα του μυ, και τα παχιά (μυοσίνη) και λεπτά μυονημάτια (ακτίνη).   </a:t>
            </a:r>
          </a:p>
        </p:txBody>
      </p:sp>
      <p:pic>
        <p:nvPicPr>
          <p:cNvPr id="202761" name="Picture 9">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003"/>
          <a:stretch/>
        </p:blipFill>
        <p:spPr bwMode="auto">
          <a:xfrm>
            <a:off x="2015815" y="2996952"/>
            <a:ext cx="5112370" cy="292607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2409931" y="5984030"/>
            <a:ext cx="43241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l-GR"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4"/>
              </a:rPr>
              <a:t>Cell </a:t>
            </a:r>
            <a:r>
              <a:rPr lang="en-US" sz="1200" dirty="0">
                <a:solidFill>
                  <a:schemeClr val="tx1">
                    <a:lumMod val="75000"/>
                    <a:lumOff val="25000"/>
                  </a:schemeClr>
                </a:solidFill>
                <a:latin typeface="+mn-lt"/>
                <a:hlinkClick r:id="rId4"/>
              </a:rPr>
              <a:t>and Molecular Biology </a:t>
            </a:r>
            <a:r>
              <a:rPr lang="en-US" sz="1200" dirty="0" smtClean="0">
                <a:solidFill>
                  <a:schemeClr val="tx1">
                    <a:lumMod val="75000"/>
                    <a:lumOff val="25000"/>
                  </a:schemeClr>
                </a:solidFill>
                <a:latin typeface="+mn-lt"/>
                <a:hlinkClick r:id="rId4"/>
              </a:rPr>
              <a:t>Lessons</a:t>
            </a:r>
            <a:r>
              <a:rPr lang="en-US" sz="1200" dirty="0" smtClean="0">
                <a:solidFill>
                  <a:schemeClr val="tx1">
                    <a:lumMod val="75000"/>
                    <a:lumOff val="25000"/>
                  </a:schemeClr>
                </a:solidFill>
                <a:latin typeface="+mn-lt"/>
              </a:rPr>
              <a:t>, </a:t>
            </a:r>
            <a:r>
              <a:rPr lang="el-GR" altLang="el-GR" sz="1200" dirty="0" smtClean="0">
                <a:solidFill>
                  <a:schemeClr val="tx1">
                    <a:lumMod val="75000"/>
                    <a:lumOff val="25000"/>
                  </a:schemeClr>
                </a:solidFill>
                <a:latin typeface="+mn-lt"/>
                <a:cs typeface="Times New Roman" pitchFamily="18" charset="0"/>
              </a:rPr>
              <a:t>1998 </a:t>
            </a:r>
            <a:r>
              <a:rPr lang="el-GR" altLang="el-GR" sz="1200" dirty="0">
                <a:solidFill>
                  <a:schemeClr val="tx1">
                    <a:lumMod val="75000"/>
                    <a:lumOff val="25000"/>
                  </a:schemeClr>
                </a:solidFill>
                <a:latin typeface="+mn-lt"/>
                <a:cs typeface="Times New Roman" pitchFamily="18" charset="0"/>
              </a:rPr>
              <a:t>Loyola University Chicago Stritch School of </a:t>
            </a:r>
            <a:r>
              <a:rPr lang="el-GR" altLang="el-GR" sz="1200" dirty="0" smtClean="0">
                <a:solidFill>
                  <a:schemeClr val="tx1">
                    <a:lumMod val="75000"/>
                    <a:lumOff val="25000"/>
                  </a:schemeClr>
                </a:solidFill>
                <a:latin typeface="+mn-lt"/>
                <a:cs typeface="Times New Roman" pitchFamily="18" charset="0"/>
              </a:rPr>
              <a:t>Medicine</a:t>
            </a:r>
            <a:r>
              <a:rPr kumimoji="0" lang="el-GR" altLang="el-GR" sz="1200" i="0" u="none" strike="noStrike" cap="none" normalizeH="0" baseline="0" dirty="0" smtClean="0">
                <a:ln>
                  <a:noFill/>
                </a:ln>
                <a:solidFill>
                  <a:schemeClr val="tx1">
                    <a:lumMod val="75000"/>
                    <a:lumOff val="25000"/>
                  </a:schemeClr>
                </a:solidFill>
                <a:effectLst/>
                <a:latin typeface="+mn-lt"/>
                <a:cs typeface="Times New Roman" pitchFamily="18" charset="0"/>
              </a:rPr>
              <a:t>. Allrights reserved. </a:t>
            </a:r>
            <a:r>
              <a:rPr kumimoji="0" lang="el-GR" altLang="el-GR" sz="1200" i="0" u="none" strike="noStrike" cap="none" normalizeH="0" baseline="0" dirty="0" smtClean="0">
                <a:ln>
                  <a:noFill/>
                </a:ln>
                <a:solidFill>
                  <a:schemeClr val="tx1">
                    <a:lumMod val="75000"/>
                    <a:lumOff val="25000"/>
                  </a:schemeClr>
                </a:solidFill>
                <a:effectLst/>
                <a:latin typeface="+mn-lt"/>
              </a:rPr>
              <a:t>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563854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0" y="116632"/>
            <a:ext cx="9144000" cy="908720"/>
          </a:xfrm>
        </p:spPr>
        <p:txBody>
          <a:bodyPr>
            <a:noAutofit/>
          </a:bodyPr>
          <a:lstStyle/>
          <a:p>
            <a:r>
              <a:rPr lang="el-GR" altLang="el-GR" sz="3200" dirty="0"/>
              <a:t>Σχηματική παράσταση των ζωνών και των γραμμών στο συσταλτό σύστημα του σκελετικού μυ</a:t>
            </a:r>
            <a:endParaRPr lang="el-GR" altLang="el-GR" sz="3200" dirty="0">
              <a:solidFill>
                <a:srgbClr val="FF9900"/>
              </a:solidFill>
            </a:endParaRPr>
          </a:p>
        </p:txBody>
      </p:sp>
      <p:sp>
        <p:nvSpPr>
          <p:cNvPr id="205827" name="Rectangle 3"/>
          <p:cNvSpPr>
            <a:spLocks noGrp="1" noChangeArrowheads="1"/>
          </p:cNvSpPr>
          <p:nvPr>
            <p:ph idx="1"/>
          </p:nvPr>
        </p:nvSpPr>
        <p:spPr/>
        <p:txBody>
          <a:bodyPr>
            <a:normAutofit/>
          </a:bodyPr>
          <a:lstStyle/>
          <a:p>
            <a:pPr marL="0" indent="0">
              <a:buNone/>
            </a:pPr>
            <a:r>
              <a:rPr lang="el-GR" altLang="el-GR" sz="2000" dirty="0" smtClean="0"/>
              <a:t>Μεταξύ </a:t>
            </a:r>
            <a:r>
              <a:rPr lang="el-GR" altLang="el-GR" sz="2000" dirty="0"/>
              <a:t>των ανοικτόχρωμων ζωνών Ι  (περιεχόντων κατά κύριο λόγο  τα λεπτά νημάτια  (κόκκινο χρώμα) εντοπίζεται η σκοτεινόχρωμη ζώνη Α που περιέχει τα παχιά μυονημάτια μυοσίνης (μπλε χρώμα). Η εναλλαγή των ανοικτόχρωμων και σκοτεινόχρωμων  περιοχών στο μικροσκόπιο εμφανίζεται ως γραμμώσεις κατά μήκος  των ινών.</a:t>
            </a:r>
          </a:p>
        </p:txBody>
      </p:sp>
      <p:pic>
        <p:nvPicPr>
          <p:cNvPr id="205833" name="Picture 9"/>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1691258" y="2996952"/>
            <a:ext cx="5761484" cy="28807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2409931" y="6003726"/>
            <a:ext cx="43241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l-GR"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3"/>
              </a:rPr>
              <a:t>Cell </a:t>
            </a:r>
            <a:r>
              <a:rPr lang="en-US" sz="1200" dirty="0">
                <a:solidFill>
                  <a:schemeClr val="tx1">
                    <a:lumMod val="75000"/>
                    <a:lumOff val="25000"/>
                  </a:schemeClr>
                </a:solidFill>
                <a:latin typeface="+mn-lt"/>
                <a:hlinkClick r:id="rId3"/>
              </a:rPr>
              <a:t>and Molecular Biology </a:t>
            </a:r>
            <a:r>
              <a:rPr lang="en-US" sz="1200" dirty="0" smtClean="0">
                <a:solidFill>
                  <a:schemeClr val="tx1">
                    <a:lumMod val="75000"/>
                    <a:lumOff val="25000"/>
                  </a:schemeClr>
                </a:solidFill>
                <a:latin typeface="+mn-lt"/>
                <a:hlinkClick r:id="rId3"/>
              </a:rPr>
              <a:t>Lessons</a:t>
            </a:r>
            <a:r>
              <a:rPr lang="en-US" sz="1200" dirty="0" smtClean="0">
                <a:solidFill>
                  <a:schemeClr val="tx1">
                    <a:lumMod val="75000"/>
                    <a:lumOff val="25000"/>
                  </a:schemeClr>
                </a:solidFill>
                <a:latin typeface="+mn-lt"/>
              </a:rPr>
              <a:t>, </a:t>
            </a:r>
            <a:r>
              <a:rPr lang="el-GR" altLang="el-GR" sz="1200" dirty="0" smtClean="0">
                <a:solidFill>
                  <a:schemeClr val="tx1">
                    <a:lumMod val="75000"/>
                    <a:lumOff val="25000"/>
                  </a:schemeClr>
                </a:solidFill>
                <a:latin typeface="+mn-lt"/>
                <a:cs typeface="Times New Roman" pitchFamily="18" charset="0"/>
              </a:rPr>
              <a:t>1998 </a:t>
            </a:r>
            <a:r>
              <a:rPr lang="el-GR" altLang="el-GR" sz="1200" dirty="0">
                <a:solidFill>
                  <a:schemeClr val="tx1">
                    <a:lumMod val="75000"/>
                    <a:lumOff val="25000"/>
                  </a:schemeClr>
                </a:solidFill>
                <a:latin typeface="+mn-lt"/>
                <a:cs typeface="Times New Roman" pitchFamily="18" charset="0"/>
              </a:rPr>
              <a:t>Loyola University Chicago Stritch School of </a:t>
            </a:r>
            <a:r>
              <a:rPr lang="el-GR" altLang="el-GR" sz="1200" dirty="0" smtClean="0">
                <a:solidFill>
                  <a:schemeClr val="tx1">
                    <a:lumMod val="75000"/>
                    <a:lumOff val="25000"/>
                  </a:schemeClr>
                </a:solidFill>
                <a:latin typeface="+mn-lt"/>
                <a:cs typeface="Times New Roman" pitchFamily="18" charset="0"/>
              </a:rPr>
              <a:t>Medicine</a:t>
            </a:r>
            <a:r>
              <a:rPr kumimoji="0" lang="el-GR" altLang="el-GR" sz="1200" i="0" u="none" strike="noStrike" cap="none" normalizeH="0" baseline="0" dirty="0" smtClean="0">
                <a:ln>
                  <a:noFill/>
                </a:ln>
                <a:solidFill>
                  <a:schemeClr val="tx1">
                    <a:lumMod val="75000"/>
                    <a:lumOff val="25000"/>
                  </a:schemeClr>
                </a:solidFill>
                <a:effectLst/>
                <a:latin typeface="+mn-lt"/>
                <a:cs typeface="Times New Roman" pitchFamily="18" charset="0"/>
              </a:rPr>
              <a:t>. Allrights reserved. </a:t>
            </a:r>
            <a:r>
              <a:rPr kumimoji="0" lang="el-GR" altLang="el-GR" sz="1200" i="0" u="none" strike="noStrike" cap="none" normalizeH="0" baseline="0" dirty="0" smtClean="0">
                <a:ln>
                  <a:noFill/>
                </a:ln>
                <a:solidFill>
                  <a:schemeClr val="tx1">
                    <a:lumMod val="75000"/>
                    <a:lumOff val="25000"/>
                  </a:schemeClr>
                </a:solidFill>
                <a:effectLst/>
                <a:latin typeface="+mn-lt"/>
              </a:rPr>
              <a:t>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554626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normAutofit/>
          </a:bodyPr>
          <a:lstStyle/>
          <a:p>
            <a:r>
              <a:rPr lang="el-GR" altLang="el-GR" sz="3600" dirty="0" smtClean="0"/>
              <a:t>Λεπτά και παχιά </a:t>
            </a:r>
            <a:r>
              <a:rPr lang="el-GR" altLang="el-GR" sz="3600" dirty="0" smtClean="0"/>
              <a:t>μυονημάτια </a:t>
            </a:r>
            <a:r>
              <a:rPr lang="el-GR" altLang="el-GR" sz="3200" b="0" dirty="0">
                <a:solidFill>
                  <a:prstClr val="black"/>
                </a:solidFill>
              </a:rPr>
              <a:t>(1/2)</a:t>
            </a:r>
            <a:endParaRPr lang="el-GR" altLang="el-GR" sz="3600" dirty="0">
              <a:solidFill>
                <a:srgbClr val="FF9900"/>
              </a:solidFill>
            </a:endParaRPr>
          </a:p>
        </p:txBody>
      </p:sp>
      <p:sp>
        <p:nvSpPr>
          <p:cNvPr id="3" name="Content Placeholder 2"/>
          <p:cNvSpPr>
            <a:spLocks noGrp="1"/>
          </p:cNvSpPr>
          <p:nvPr>
            <p:ph idx="1"/>
          </p:nvPr>
        </p:nvSpPr>
        <p:spPr>
          <a:xfrm>
            <a:off x="457200" y="1196752"/>
            <a:ext cx="4402832" cy="5661248"/>
          </a:xfrm>
        </p:spPr>
        <p:txBody>
          <a:bodyPr>
            <a:normAutofit/>
          </a:bodyPr>
          <a:lstStyle/>
          <a:p>
            <a:pPr marL="0" indent="0">
              <a:buNone/>
            </a:pPr>
            <a:r>
              <a:rPr lang="el-GR" altLang="el-GR" sz="2000" dirty="0"/>
              <a:t>Σχηματική παράσταση λεπτών (μπλε) και παχιών μυονηματίων (κόκκινα). </a:t>
            </a:r>
            <a:endParaRPr lang="el-GR" altLang="el-GR" sz="2000" dirty="0" smtClean="0"/>
          </a:p>
          <a:p>
            <a:pPr marL="0" indent="0">
              <a:buNone/>
            </a:pPr>
            <a:r>
              <a:rPr lang="el-GR" altLang="el-GR" sz="2000" dirty="0" smtClean="0"/>
              <a:t>Τα </a:t>
            </a:r>
            <a:r>
              <a:rPr lang="el-GR" altLang="el-GR" sz="2000" dirty="0"/>
              <a:t>λεπτά μυονημάτια, τα οποία  αποτελούνται κυρίως από τις πρωτεϊνες ακτίνη, τροπονίνη και τροπομυοσίνη, εισέρχονται κατευθείαν στις γραμμές Ζ. </a:t>
            </a:r>
            <a:endParaRPr lang="el-GR" altLang="el-GR" sz="2000" dirty="0" smtClean="0"/>
          </a:p>
          <a:p>
            <a:pPr marL="0" indent="0">
              <a:buNone/>
            </a:pPr>
            <a:r>
              <a:rPr lang="el-GR" altLang="el-GR" sz="2000" dirty="0" smtClean="0"/>
              <a:t>Τα </a:t>
            </a:r>
            <a:r>
              <a:rPr lang="el-GR" altLang="el-GR" sz="2000" dirty="0"/>
              <a:t>παχιά μυονημάτια αποτελούνται κυρίως από τις πρωτεϊνες μυοσίνη και τιτίνη. </a:t>
            </a:r>
            <a:endParaRPr lang="el-GR" altLang="el-GR" sz="2000" dirty="0" smtClean="0"/>
          </a:p>
          <a:p>
            <a:pPr marL="0" indent="0">
              <a:buNone/>
            </a:pPr>
            <a:r>
              <a:rPr lang="el-GR" altLang="el-GR" sz="2000" dirty="0" smtClean="0"/>
              <a:t>Η </a:t>
            </a:r>
            <a:r>
              <a:rPr lang="el-GR" altLang="el-GR" sz="2000" dirty="0"/>
              <a:t>τιτίνη συνδέει τα παχιά μυονημάτια με τη γραμμή Ζ. Υπάρχουν περίπου 300 μόρια μυοσίνης σε κάθε παχύ μυονημάτιο, και στο άκρο κάθε μορίου υπάρχουν σφαιρικές κεφαλές που προεξέχουν και συνδέονται με την ακτίνη στο λεπτό μυονημάτιο. </a:t>
            </a:r>
            <a:endParaRPr lang="el-GR" sz="2000" dirty="0"/>
          </a:p>
        </p:txBody>
      </p:sp>
      <p:pic>
        <p:nvPicPr>
          <p:cNvPr id="206858" name="Picture 10" descr="diagram of a muscle sarcome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75448" y="1268760"/>
            <a:ext cx="3810000" cy="3175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4819862" y="4581128"/>
            <a:ext cx="43241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l-GR"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3"/>
              </a:rPr>
              <a:t>Cell </a:t>
            </a:r>
            <a:r>
              <a:rPr lang="en-US" sz="1200" dirty="0">
                <a:solidFill>
                  <a:schemeClr val="tx1">
                    <a:lumMod val="75000"/>
                    <a:lumOff val="25000"/>
                  </a:schemeClr>
                </a:solidFill>
                <a:latin typeface="+mn-lt"/>
                <a:hlinkClick r:id="rId3"/>
              </a:rPr>
              <a:t>and Molecular Biology </a:t>
            </a:r>
            <a:r>
              <a:rPr lang="en-US" sz="1200" dirty="0" smtClean="0">
                <a:solidFill>
                  <a:schemeClr val="tx1">
                    <a:lumMod val="75000"/>
                    <a:lumOff val="25000"/>
                  </a:schemeClr>
                </a:solidFill>
                <a:latin typeface="+mn-lt"/>
                <a:hlinkClick r:id="rId3"/>
              </a:rPr>
              <a:t>Lessons</a:t>
            </a:r>
            <a:r>
              <a:rPr lang="en-US" sz="1200" dirty="0" smtClean="0">
                <a:solidFill>
                  <a:schemeClr val="tx1">
                    <a:lumMod val="75000"/>
                    <a:lumOff val="25000"/>
                  </a:schemeClr>
                </a:solidFill>
                <a:latin typeface="+mn-lt"/>
              </a:rPr>
              <a:t>, </a:t>
            </a:r>
            <a:r>
              <a:rPr lang="el-GR" altLang="el-GR" sz="1200" dirty="0" smtClean="0">
                <a:solidFill>
                  <a:schemeClr val="tx1">
                    <a:lumMod val="75000"/>
                    <a:lumOff val="25000"/>
                  </a:schemeClr>
                </a:solidFill>
                <a:latin typeface="+mn-lt"/>
                <a:cs typeface="Times New Roman" pitchFamily="18" charset="0"/>
              </a:rPr>
              <a:t>1998 </a:t>
            </a:r>
            <a:r>
              <a:rPr lang="el-GR" altLang="el-GR" sz="1200" dirty="0">
                <a:solidFill>
                  <a:schemeClr val="tx1">
                    <a:lumMod val="75000"/>
                    <a:lumOff val="25000"/>
                  </a:schemeClr>
                </a:solidFill>
                <a:latin typeface="+mn-lt"/>
                <a:cs typeface="Times New Roman" pitchFamily="18" charset="0"/>
              </a:rPr>
              <a:t>Loyola University Chicago Stritch School of </a:t>
            </a:r>
            <a:r>
              <a:rPr lang="el-GR" altLang="el-GR" sz="1200" dirty="0" smtClean="0">
                <a:solidFill>
                  <a:schemeClr val="tx1">
                    <a:lumMod val="75000"/>
                    <a:lumOff val="25000"/>
                  </a:schemeClr>
                </a:solidFill>
                <a:latin typeface="+mn-lt"/>
                <a:cs typeface="Times New Roman" pitchFamily="18" charset="0"/>
              </a:rPr>
              <a:t>Medicine</a:t>
            </a:r>
            <a:r>
              <a:rPr kumimoji="0" lang="el-GR" altLang="el-GR" sz="1200" i="0" u="none" strike="noStrike" cap="none" normalizeH="0" baseline="0" dirty="0" smtClean="0">
                <a:ln>
                  <a:noFill/>
                </a:ln>
                <a:solidFill>
                  <a:schemeClr val="tx1">
                    <a:lumMod val="75000"/>
                    <a:lumOff val="25000"/>
                  </a:schemeClr>
                </a:solidFill>
                <a:effectLst/>
                <a:latin typeface="+mn-lt"/>
                <a:cs typeface="Times New Roman" pitchFamily="18" charset="0"/>
              </a:rPr>
              <a:t>. Allrights reserved. </a:t>
            </a:r>
            <a:r>
              <a:rPr kumimoji="0" lang="el-GR" altLang="el-GR" sz="1200" i="0" u="none" strike="noStrike" cap="none" normalizeH="0" baseline="0" dirty="0" smtClean="0">
                <a:ln>
                  <a:noFill/>
                </a:ln>
                <a:solidFill>
                  <a:schemeClr val="tx1">
                    <a:lumMod val="75000"/>
                    <a:lumOff val="25000"/>
                  </a:schemeClr>
                </a:solidFill>
                <a:effectLst/>
                <a:latin typeface="+mn-lt"/>
              </a:rPr>
              <a:t>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709666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normAutofit/>
          </a:bodyPr>
          <a:lstStyle/>
          <a:p>
            <a:r>
              <a:rPr lang="el-GR" altLang="el-GR" sz="3600" dirty="0" smtClean="0"/>
              <a:t>Λεπτά και παχιά </a:t>
            </a:r>
            <a:r>
              <a:rPr lang="el-GR" altLang="el-GR" sz="3600" smtClean="0"/>
              <a:t>μυονημάτια </a:t>
            </a:r>
            <a:r>
              <a:rPr lang="el-GR" altLang="el-GR" sz="3200" b="0" smtClean="0">
                <a:solidFill>
                  <a:prstClr val="black"/>
                </a:solidFill>
              </a:rPr>
              <a:t>(2/2</a:t>
            </a:r>
            <a:r>
              <a:rPr lang="el-GR" altLang="el-GR" sz="3200" b="0" dirty="0">
                <a:solidFill>
                  <a:prstClr val="black"/>
                </a:solidFill>
              </a:rPr>
              <a:t>)</a:t>
            </a:r>
            <a:endParaRPr lang="el-GR" altLang="el-GR" sz="3600" dirty="0">
              <a:solidFill>
                <a:srgbClr val="FF9900"/>
              </a:solidFill>
            </a:endParaRPr>
          </a:p>
        </p:txBody>
      </p:sp>
      <p:sp>
        <p:nvSpPr>
          <p:cNvPr id="3" name="Content Placeholder 2"/>
          <p:cNvSpPr>
            <a:spLocks noGrp="1"/>
          </p:cNvSpPr>
          <p:nvPr>
            <p:ph idx="1"/>
          </p:nvPr>
        </p:nvSpPr>
        <p:spPr>
          <a:xfrm>
            <a:off x="457200" y="1196752"/>
            <a:ext cx="4518248" cy="5040560"/>
          </a:xfrm>
        </p:spPr>
        <p:txBody>
          <a:bodyPr>
            <a:normAutofit lnSpcReduction="10000"/>
          </a:bodyPr>
          <a:lstStyle/>
          <a:p>
            <a:pPr marL="0" indent="0">
              <a:buNone/>
            </a:pPr>
            <a:r>
              <a:rPr lang="el-GR" altLang="el-GR" sz="2000" dirty="0" smtClean="0"/>
              <a:t>Όταν </a:t>
            </a:r>
            <a:r>
              <a:rPr lang="el-GR" altLang="el-GR" sz="2000" dirty="0"/>
              <a:t>ο μυς διεγείρεται, οι κεφαλές συνδέονται με την ακτίνη, και έλκουν την ακτίνη για να τραβήξει τα λεπτά νημάτια προς τη γραμμή M, αυξάνοντας την αλληλοκάλυψη μεταξύ των παχιών και λεπτών μυοϊνιδίων, κάνοντας τον μυ βραχύτερο. Η διαδικασία αυτή χρησιμοποιεί  ATP για ενέργεια.</a:t>
            </a:r>
          </a:p>
          <a:p>
            <a:pPr marL="0" indent="0">
              <a:buNone/>
            </a:pPr>
            <a:r>
              <a:rPr lang="el-GR" altLang="el-GR" sz="2000" dirty="0"/>
              <a:t>Στον χαλαρωμένο μυ, η τροπονίνη/τροπομυοσίνη σταματά τη μυοσίνη από τη σύνδεσή της στην ακτίνη. </a:t>
            </a:r>
            <a:endParaRPr lang="el-GR" altLang="el-GR" sz="2000" dirty="0" smtClean="0"/>
          </a:p>
          <a:p>
            <a:pPr marL="0" indent="0">
              <a:buNone/>
            </a:pPr>
            <a:r>
              <a:rPr lang="el-GR" altLang="el-GR" sz="2000" dirty="0" smtClean="0"/>
              <a:t>Όταν </a:t>
            </a:r>
            <a:r>
              <a:rPr lang="el-GR" altLang="el-GR" sz="2000" dirty="0"/>
              <a:t>ο μυς είναι διεγερμένος, το ασβέστιο απελευθερώνεται, </a:t>
            </a:r>
            <a:r>
              <a:rPr lang="el-GR" altLang="el-GR" sz="2000" dirty="0" smtClean="0"/>
              <a:t>συνδέεται με </a:t>
            </a:r>
            <a:r>
              <a:rPr lang="el-GR" altLang="el-GR" sz="2000" dirty="0"/>
              <a:t>την τροπονίνη, και αυτό μετά επιτρέπει στη μυοσίνη να συνδεθεί με την ακτίνη.</a:t>
            </a:r>
          </a:p>
          <a:p>
            <a:pPr marL="0" indent="0">
              <a:buNone/>
            </a:pPr>
            <a:endParaRPr lang="el-GR" sz="2000" dirty="0"/>
          </a:p>
        </p:txBody>
      </p:sp>
      <p:pic>
        <p:nvPicPr>
          <p:cNvPr id="5" name="Picture 10" descr="diagram of a muscle sarcome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75448" y="1268760"/>
            <a:ext cx="3810000" cy="3175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4975448" y="4443760"/>
            <a:ext cx="43241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l-GR"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3"/>
              </a:rPr>
              <a:t>Cell </a:t>
            </a:r>
            <a:r>
              <a:rPr lang="en-US" sz="1200" dirty="0">
                <a:solidFill>
                  <a:schemeClr val="tx1">
                    <a:lumMod val="75000"/>
                    <a:lumOff val="25000"/>
                  </a:schemeClr>
                </a:solidFill>
                <a:latin typeface="+mn-lt"/>
                <a:hlinkClick r:id="rId3"/>
              </a:rPr>
              <a:t>and Molecular Biology </a:t>
            </a:r>
            <a:r>
              <a:rPr lang="en-US" sz="1200" dirty="0" smtClean="0">
                <a:solidFill>
                  <a:schemeClr val="tx1">
                    <a:lumMod val="75000"/>
                    <a:lumOff val="25000"/>
                  </a:schemeClr>
                </a:solidFill>
                <a:latin typeface="+mn-lt"/>
                <a:hlinkClick r:id="rId3"/>
              </a:rPr>
              <a:t>Lessons</a:t>
            </a:r>
            <a:r>
              <a:rPr lang="en-US" sz="1200" dirty="0" smtClean="0">
                <a:solidFill>
                  <a:schemeClr val="tx1">
                    <a:lumMod val="75000"/>
                    <a:lumOff val="25000"/>
                  </a:schemeClr>
                </a:solidFill>
                <a:latin typeface="+mn-lt"/>
              </a:rPr>
              <a:t>, </a:t>
            </a:r>
            <a:r>
              <a:rPr lang="el-GR" altLang="el-GR" sz="1200" dirty="0" smtClean="0">
                <a:solidFill>
                  <a:schemeClr val="tx1">
                    <a:lumMod val="75000"/>
                    <a:lumOff val="25000"/>
                  </a:schemeClr>
                </a:solidFill>
                <a:latin typeface="+mn-lt"/>
                <a:cs typeface="Times New Roman" pitchFamily="18" charset="0"/>
              </a:rPr>
              <a:t>1998 </a:t>
            </a:r>
            <a:r>
              <a:rPr lang="el-GR" altLang="el-GR" sz="1200" dirty="0">
                <a:solidFill>
                  <a:schemeClr val="tx1">
                    <a:lumMod val="75000"/>
                    <a:lumOff val="25000"/>
                  </a:schemeClr>
                </a:solidFill>
                <a:latin typeface="+mn-lt"/>
                <a:cs typeface="Times New Roman" pitchFamily="18" charset="0"/>
              </a:rPr>
              <a:t>Loyola University Chicago Stritch School of </a:t>
            </a:r>
            <a:r>
              <a:rPr lang="el-GR" altLang="el-GR" sz="1200" dirty="0" smtClean="0">
                <a:solidFill>
                  <a:schemeClr val="tx1">
                    <a:lumMod val="75000"/>
                    <a:lumOff val="25000"/>
                  </a:schemeClr>
                </a:solidFill>
                <a:latin typeface="+mn-lt"/>
                <a:cs typeface="Times New Roman" pitchFamily="18" charset="0"/>
              </a:rPr>
              <a:t>Medicine</a:t>
            </a:r>
            <a:r>
              <a:rPr kumimoji="0" lang="el-GR" altLang="el-GR" sz="1200" i="0" u="none" strike="noStrike" cap="none" normalizeH="0" baseline="0" dirty="0" smtClean="0">
                <a:ln>
                  <a:noFill/>
                </a:ln>
                <a:solidFill>
                  <a:schemeClr val="tx1">
                    <a:lumMod val="75000"/>
                    <a:lumOff val="25000"/>
                  </a:schemeClr>
                </a:solidFill>
                <a:effectLst/>
                <a:latin typeface="+mn-lt"/>
                <a:cs typeface="Times New Roman" pitchFamily="18" charset="0"/>
              </a:rPr>
              <a:t>. Allrights reserved. </a:t>
            </a:r>
            <a:r>
              <a:rPr kumimoji="0" lang="el-GR" altLang="el-GR" sz="1200" i="0" u="none" strike="noStrike" cap="none" normalizeH="0" baseline="0" dirty="0" smtClean="0">
                <a:ln>
                  <a:noFill/>
                </a:ln>
                <a:solidFill>
                  <a:schemeClr val="tx1">
                    <a:lumMod val="75000"/>
                    <a:lumOff val="25000"/>
                  </a:schemeClr>
                </a:solidFill>
                <a:effectLst/>
                <a:latin typeface="+mn-lt"/>
              </a:rPr>
              <a:t>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3008200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Autofit/>
          </a:bodyPr>
          <a:lstStyle/>
          <a:p>
            <a:r>
              <a:rPr lang="el-GR" altLang="el-GR" sz="3200" dirty="0"/>
              <a:t>Σχηματική παράσταση συστήματος τριάδος στον σκελετικό μυ</a:t>
            </a:r>
            <a:endParaRPr lang="el-GR" altLang="el-GR" sz="3200" dirty="0">
              <a:solidFill>
                <a:srgbClr val="FF9900"/>
              </a:solidFill>
            </a:endParaRPr>
          </a:p>
        </p:txBody>
      </p:sp>
      <p:sp>
        <p:nvSpPr>
          <p:cNvPr id="207875" name="Rectangle 3"/>
          <p:cNvSpPr>
            <a:spLocks noGrp="1" noChangeArrowheads="1"/>
          </p:cNvSpPr>
          <p:nvPr>
            <p:ph idx="1"/>
          </p:nvPr>
        </p:nvSpPr>
        <p:spPr>
          <a:xfrm>
            <a:off x="457200" y="1196752"/>
            <a:ext cx="4258816" cy="5040560"/>
          </a:xfrm>
        </p:spPr>
        <p:txBody>
          <a:bodyPr>
            <a:normAutofit/>
          </a:bodyPr>
          <a:lstStyle/>
          <a:p>
            <a:pPr marL="0" indent="0">
              <a:buNone/>
            </a:pPr>
            <a:r>
              <a:rPr lang="el-GR" altLang="el-GR" sz="2000" dirty="0" smtClean="0"/>
              <a:t>Η </a:t>
            </a:r>
            <a:r>
              <a:rPr lang="el-GR" altLang="el-GR" sz="2000" dirty="0"/>
              <a:t>τριάδα αποτελείται από 2 τελικές δεξαμενές σαρκοπλασματικού δικτύου με ένα σωληνίσκο Τ στο μέσο. </a:t>
            </a:r>
            <a:endParaRPr lang="el-GR" altLang="el-GR" sz="2000" dirty="0" smtClean="0"/>
          </a:p>
          <a:p>
            <a:pPr marL="0" indent="0">
              <a:buNone/>
            </a:pPr>
            <a:r>
              <a:rPr lang="el-GR" altLang="el-GR" sz="2000" dirty="0" smtClean="0"/>
              <a:t>Όταν </a:t>
            </a:r>
            <a:r>
              <a:rPr lang="el-GR" altLang="el-GR" sz="2000" dirty="0"/>
              <a:t>οι δεξαμενές δεν είναι καλά ανεπτυγμένες, δεν παρατηρείται αληθής τριάδα. </a:t>
            </a:r>
            <a:endParaRPr lang="el-GR" altLang="el-GR" sz="2000" dirty="0" smtClean="0"/>
          </a:p>
          <a:p>
            <a:pPr marL="0" indent="0">
              <a:buNone/>
            </a:pPr>
            <a:r>
              <a:rPr lang="el-GR" altLang="el-GR" sz="2000" dirty="0" smtClean="0"/>
              <a:t>Η </a:t>
            </a:r>
            <a:r>
              <a:rPr lang="el-GR" altLang="el-GR" sz="2000" dirty="0" smtClean="0"/>
              <a:t>δυάδα </a:t>
            </a:r>
            <a:r>
              <a:rPr lang="el-GR" altLang="el-GR" sz="2000" dirty="0"/>
              <a:t>αποτελείται από ένα σωληνίσκο </a:t>
            </a:r>
            <a:r>
              <a:rPr lang="el-GR" altLang="el-GR" sz="2000" dirty="0" smtClean="0"/>
              <a:t>T και </a:t>
            </a:r>
            <a:r>
              <a:rPr lang="el-GR" altLang="el-GR" sz="2000" dirty="0"/>
              <a:t>μία δεξαμενή σαρκοπλασματικού δικτύου και βρίσκεται στον καρδιακό μυ</a:t>
            </a:r>
            <a:r>
              <a:rPr lang="el-GR" altLang="el-GR" sz="2000" dirty="0" smtClean="0"/>
              <a:t>.</a:t>
            </a:r>
          </a:p>
          <a:p>
            <a:pPr marL="0" indent="0">
              <a:buNone/>
            </a:pPr>
            <a:r>
              <a:rPr lang="el-GR" altLang="el-GR" sz="2000" dirty="0" smtClean="0"/>
              <a:t>Το </a:t>
            </a:r>
            <a:r>
              <a:rPr lang="el-GR" altLang="el-GR" sz="2000" dirty="0"/>
              <a:t>σαρκοπλασματικό δίκτυο είναι το λείο ΕΔ του μυϊκού ιστού και η κύρια λειτουργία του είναι η απελευθέρωση των ιόντων ασβεστίου που χρειάζονται για τη μυϊκή συστολή. </a:t>
            </a:r>
            <a:endParaRPr lang="el-GR" altLang="el-GR" sz="1000" dirty="0"/>
          </a:p>
        </p:txBody>
      </p:sp>
      <p:pic>
        <p:nvPicPr>
          <p:cNvPr id="207892" name="Picture 20">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5220072" y="1268759"/>
            <a:ext cx="3173710" cy="48303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4644858" y="6099076"/>
            <a:ext cx="43241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l-GR"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6"/>
              </a:rPr>
              <a:t>Cell </a:t>
            </a:r>
            <a:r>
              <a:rPr lang="en-US" sz="1200" dirty="0">
                <a:solidFill>
                  <a:schemeClr val="tx1">
                    <a:lumMod val="75000"/>
                    <a:lumOff val="25000"/>
                  </a:schemeClr>
                </a:solidFill>
                <a:latin typeface="+mn-lt"/>
                <a:hlinkClick r:id="rId6"/>
              </a:rPr>
              <a:t>and Molecular Biology </a:t>
            </a:r>
            <a:r>
              <a:rPr lang="en-US" sz="1200" dirty="0" smtClean="0">
                <a:solidFill>
                  <a:schemeClr val="tx1">
                    <a:lumMod val="75000"/>
                    <a:lumOff val="25000"/>
                  </a:schemeClr>
                </a:solidFill>
                <a:latin typeface="+mn-lt"/>
                <a:hlinkClick r:id="rId6"/>
              </a:rPr>
              <a:t>Lessons</a:t>
            </a:r>
            <a:r>
              <a:rPr lang="en-US" sz="1200" dirty="0" smtClean="0">
                <a:solidFill>
                  <a:schemeClr val="tx1">
                    <a:lumMod val="75000"/>
                    <a:lumOff val="25000"/>
                  </a:schemeClr>
                </a:solidFill>
                <a:latin typeface="+mn-lt"/>
              </a:rPr>
              <a:t>, </a:t>
            </a:r>
            <a:r>
              <a:rPr lang="el-GR" altLang="el-GR" sz="1200" dirty="0" smtClean="0">
                <a:solidFill>
                  <a:schemeClr val="tx1">
                    <a:lumMod val="75000"/>
                    <a:lumOff val="25000"/>
                  </a:schemeClr>
                </a:solidFill>
                <a:latin typeface="+mn-lt"/>
                <a:cs typeface="Times New Roman" pitchFamily="18" charset="0"/>
              </a:rPr>
              <a:t>1998 </a:t>
            </a:r>
            <a:r>
              <a:rPr lang="el-GR" altLang="el-GR" sz="1200" dirty="0">
                <a:solidFill>
                  <a:schemeClr val="tx1">
                    <a:lumMod val="75000"/>
                    <a:lumOff val="25000"/>
                  </a:schemeClr>
                </a:solidFill>
                <a:latin typeface="+mn-lt"/>
                <a:cs typeface="Times New Roman" pitchFamily="18" charset="0"/>
              </a:rPr>
              <a:t>Loyola University Chicago Stritch School of </a:t>
            </a:r>
            <a:r>
              <a:rPr lang="el-GR" altLang="el-GR" sz="1200" dirty="0" smtClean="0">
                <a:solidFill>
                  <a:schemeClr val="tx1">
                    <a:lumMod val="75000"/>
                    <a:lumOff val="25000"/>
                  </a:schemeClr>
                </a:solidFill>
                <a:latin typeface="+mn-lt"/>
                <a:cs typeface="Times New Roman" pitchFamily="18" charset="0"/>
              </a:rPr>
              <a:t>Medicine</a:t>
            </a:r>
            <a:r>
              <a:rPr kumimoji="0" lang="el-GR" altLang="el-GR" sz="1200" i="0" u="none" strike="noStrike" cap="none" normalizeH="0" baseline="0" dirty="0" smtClean="0">
                <a:ln>
                  <a:noFill/>
                </a:ln>
                <a:solidFill>
                  <a:schemeClr val="tx1">
                    <a:lumMod val="75000"/>
                    <a:lumOff val="25000"/>
                  </a:schemeClr>
                </a:solidFill>
                <a:effectLst/>
                <a:latin typeface="+mn-lt"/>
                <a:cs typeface="Times New Roman" pitchFamily="18" charset="0"/>
              </a:rPr>
              <a:t>. Allrights reserved. </a:t>
            </a:r>
            <a:r>
              <a:rPr kumimoji="0" lang="el-GR" altLang="el-GR" sz="1200" i="0" u="none" strike="noStrike" cap="none" normalizeH="0" baseline="0" dirty="0" smtClean="0">
                <a:ln>
                  <a:noFill/>
                </a:ln>
                <a:solidFill>
                  <a:schemeClr val="tx1">
                    <a:lumMod val="75000"/>
                    <a:lumOff val="25000"/>
                  </a:schemeClr>
                </a:solidFill>
                <a:effectLst/>
                <a:latin typeface="+mn-lt"/>
              </a:rPr>
              <a:t> </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665819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a:t>
            </a:r>
            <a:r>
              <a:rPr lang="el-GR" sz="2000" dirty="0"/>
              <a:t>2014. </a:t>
            </a:r>
            <a:r>
              <a:rPr lang="el-GR" sz="2000" dirty="0" smtClean="0"/>
              <a:t>Φραγκίσκη Αναγνωστοπούλου Ανθούλη. «Ιστολογία Ι – Εμβρυολογία (Θ). </a:t>
            </a:r>
            <a:r>
              <a:rPr lang="el-GR" sz="2000" dirty="0"/>
              <a:t>Ενότητα </a:t>
            </a:r>
            <a:r>
              <a:rPr lang="en-US" sz="2000" dirty="0" smtClean="0"/>
              <a:t>5</a:t>
            </a:r>
            <a:r>
              <a:rPr lang="el-GR" sz="2000" dirty="0" smtClean="0"/>
              <a:t>: </a:t>
            </a:r>
            <a:r>
              <a:rPr lang="el-GR" sz="2000" dirty="0"/>
              <a:t>Μυϊκός </a:t>
            </a:r>
            <a:r>
              <a:rPr lang="el-GR" sz="2000" dirty="0" smtClean="0"/>
              <a:t>ιστός».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114558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470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rmAutofit/>
          </a:bodyPr>
          <a:lstStyle/>
          <a:p>
            <a:r>
              <a:rPr lang="el-GR" altLang="el-GR" sz="3600" dirty="0">
                <a:solidFill>
                  <a:prstClr val="black"/>
                </a:solidFill>
              </a:rPr>
              <a:t>Σκελετικός </a:t>
            </a:r>
            <a:r>
              <a:rPr lang="el-GR" altLang="el-GR" sz="3600" dirty="0" smtClean="0">
                <a:solidFill>
                  <a:prstClr val="black"/>
                </a:solidFill>
              </a:rPr>
              <a:t>μυς </a:t>
            </a:r>
            <a:r>
              <a:rPr lang="el-GR" altLang="el-GR" sz="3200" b="0" dirty="0" smtClean="0">
                <a:solidFill>
                  <a:prstClr val="black"/>
                </a:solidFill>
              </a:rPr>
              <a:t>(2/2</a:t>
            </a:r>
            <a:r>
              <a:rPr lang="el-GR" altLang="el-GR" sz="3200" b="0" dirty="0">
                <a:solidFill>
                  <a:prstClr val="black"/>
                </a:solidFill>
              </a:rPr>
              <a:t>)</a:t>
            </a:r>
            <a:endParaRPr lang="el-GR" altLang="el-GR" sz="2800" dirty="0">
              <a:solidFill>
                <a:srgbClr val="FF9900"/>
              </a:solidFill>
            </a:endParaRPr>
          </a:p>
        </p:txBody>
      </p:sp>
      <p:sp>
        <p:nvSpPr>
          <p:cNvPr id="183299" name="Rectangle 3"/>
          <p:cNvSpPr>
            <a:spLocks noGrp="1" noChangeArrowheads="1"/>
          </p:cNvSpPr>
          <p:nvPr>
            <p:ph idx="1"/>
          </p:nvPr>
        </p:nvSpPr>
        <p:spPr/>
        <p:txBody>
          <a:bodyPr/>
          <a:lstStyle/>
          <a:p>
            <a:pPr marL="0" indent="0">
              <a:buNone/>
            </a:pPr>
            <a:r>
              <a:rPr lang="el-GR" altLang="el-GR" sz="2000" dirty="0" smtClean="0"/>
              <a:t>Είναι </a:t>
            </a:r>
            <a:r>
              <a:rPr lang="el-GR" altLang="el-GR" sz="2000" dirty="0"/>
              <a:t>εμφανής η εγκάρσια γράμμωση των σκελετικών μυϊκών ινών. Το βέλος δείχνει τριχοειδές αγγείο. (χρώση αιματοξυλίνη-εωσίνη, μεγέθυνση Χ400) </a:t>
            </a:r>
          </a:p>
        </p:txBody>
      </p:sp>
      <p:sp>
        <p:nvSpPr>
          <p:cNvPr id="183300"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2"/>
              </a:rPr>
              <a:t/>
            </a:r>
            <a:br>
              <a:rPr lang="el-GR" altLang="el-GR" b="1" dirty="0">
                <a:hlinkClick r:id="rId2"/>
              </a:rPr>
            </a:br>
            <a:r>
              <a:rPr lang="el-GR" altLang="el-GR" b="1" dirty="0">
                <a:hlinkClick r:id="rId2"/>
              </a:rPr>
              <a:t>μεγέθυνση Χ100</a:t>
            </a:r>
            <a:endParaRPr lang="el-GR" altLang="el-GR" b="1" dirty="0"/>
          </a:p>
          <a:p>
            <a:pPr algn="l" eaLnBrk="0" hangingPunct="0"/>
            <a:endParaRPr lang="el-GR" altLang="el-GR" dirty="0">
              <a:latin typeface="Arial" charset="0"/>
            </a:endParaRPr>
          </a:p>
        </p:txBody>
      </p:sp>
      <p:pic>
        <p:nvPicPr>
          <p:cNvPr id="18330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16" y="2060848"/>
            <a:ext cx="6392661" cy="41771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866534" y="6228750"/>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3995209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l-GR" sz="2000" dirty="0" smtClean="0">
                <a:solidFill>
                  <a:schemeClr val="tx1">
                    <a:lumMod val="75000"/>
                    <a:lumOff val="25000"/>
                  </a:schemeClr>
                </a:solidFill>
                <a:hlinkClick r:id="rId3"/>
              </a:rPr>
              <a:t>Εργαστήριο </a:t>
            </a:r>
            <a:r>
              <a:rPr lang="el-GR" sz="2000" dirty="0">
                <a:solidFill>
                  <a:schemeClr val="tx1">
                    <a:lumMod val="75000"/>
                    <a:lumOff val="25000"/>
                  </a:schemeClr>
                </a:solidFill>
                <a:hlinkClick r:id="rId3"/>
              </a:rPr>
              <a:t>Ιστολογίας, Εμβρυολογίας &amp; Ανθρωπολογίας</a:t>
            </a:r>
            <a:r>
              <a:rPr lang="el-GR" sz="2000" dirty="0">
                <a:solidFill>
                  <a:schemeClr val="tx1">
                    <a:lumMod val="75000"/>
                    <a:lumOff val="25000"/>
                  </a:schemeClr>
                </a:solidFill>
              </a:rPr>
              <a:t>, Ιατρικό Τμήμα, Α.Π.Θ</a:t>
            </a:r>
            <a:r>
              <a:rPr lang="el-GR" sz="2000" dirty="0" smtClean="0">
                <a:solidFill>
                  <a:schemeClr val="tx1">
                    <a:lumMod val="75000"/>
                    <a:lumOff val="25000"/>
                  </a:schemeClr>
                </a:solidFill>
              </a:rPr>
              <a:t>.</a:t>
            </a:r>
            <a:r>
              <a:rPr lang="en-US" sz="2000" dirty="0" smtClean="0">
                <a:solidFill>
                  <a:schemeClr val="tx1">
                    <a:lumMod val="75000"/>
                    <a:lumOff val="25000"/>
                  </a:schemeClr>
                </a:solidFill>
              </a:rPr>
              <a:t>, 2004</a:t>
            </a:r>
            <a:endParaRPr lang="el-GR" sz="2000" dirty="0">
              <a:solidFill>
                <a:schemeClr val="tx1">
                  <a:lumMod val="75000"/>
                  <a:lumOff val="25000"/>
                </a:schemeClr>
              </a:solidFill>
            </a:endParaRPr>
          </a:p>
          <a:p>
            <a:pPr marL="457200" indent="-457200">
              <a:buFont typeface="+mj-lt"/>
              <a:buAutoNum type="arabicPeriod"/>
            </a:pPr>
            <a:r>
              <a:rPr lang="en-US" sz="2000" dirty="0" smtClean="0">
                <a:solidFill>
                  <a:schemeClr val="tx1">
                    <a:lumMod val="75000"/>
                    <a:lumOff val="25000"/>
                  </a:schemeClr>
                </a:solidFill>
                <a:hlinkClick r:id="rId4"/>
              </a:rPr>
              <a:t>Cell </a:t>
            </a:r>
            <a:r>
              <a:rPr lang="en-US" sz="2000" dirty="0">
                <a:solidFill>
                  <a:schemeClr val="tx1">
                    <a:lumMod val="75000"/>
                    <a:lumOff val="25000"/>
                  </a:schemeClr>
                </a:solidFill>
                <a:hlinkClick r:id="rId4"/>
              </a:rPr>
              <a:t>and Molecular Biology Lessons</a:t>
            </a:r>
            <a:r>
              <a:rPr lang="en-US" sz="2000" dirty="0">
                <a:solidFill>
                  <a:schemeClr val="tx1">
                    <a:lumMod val="75000"/>
                    <a:lumOff val="25000"/>
                  </a:schemeClr>
                </a:solidFill>
              </a:rPr>
              <a:t>, </a:t>
            </a:r>
            <a:r>
              <a:rPr lang="el-GR" altLang="el-GR" sz="2000" dirty="0" smtClean="0">
                <a:solidFill>
                  <a:schemeClr val="tx1">
                    <a:lumMod val="75000"/>
                    <a:lumOff val="25000"/>
                  </a:schemeClr>
                </a:solidFill>
                <a:cs typeface="Times New Roman" pitchFamily="18" charset="0"/>
              </a:rPr>
              <a:t>1998, </a:t>
            </a:r>
            <a:r>
              <a:rPr lang="el-GR" sz="2000" dirty="0">
                <a:solidFill>
                  <a:schemeClr val="tx1">
                    <a:lumMod val="75000"/>
                    <a:lumOff val="25000"/>
                  </a:schemeClr>
                </a:solidFill>
              </a:rPr>
              <a:t>©</a:t>
            </a:r>
            <a:r>
              <a:rPr lang="el-GR" altLang="el-GR" sz="2000" dirty="0" smtClean="0">
                <a:solidFill>
                  <a:schemeClr val="tx1">
                    <a:lumMod val="75000"/>
                    <a:lumOff val="25000"/>
                  </a:schemeClr>
                </a:solidFill>
                <a:cs typeface="Times New Roman" pitchFamily="18" charset="0"/>
              </a:rPr>
              <a:t> </a:t>
            </a:r>
            <a:r>
              <a:rPr lang="el-GR" altLang="el-GR" sz="2000" dirty="0">
                <a:solidFill>
                  <a:schemeClr val="tx1">
                    <a:lumMod val="75000"/>
                    <a:lumOff val="25000"/>
                  </a:schemeClr>
                </a:solidFill>
                <a:cs typeface="Times New Roman" pitchFamily="18" charset="0"/>
              </a:rPr>
              <a:t>Loyola University Chicago Stritch School of Medicine. Allrights reserved. </a:t>
            </a:r>
            <a:r>
              <a:rPr lang="el-GR" altLang="el-GR" sz="2000" dirty="0">
                <a:solidFill>
                  <a:schemeClr val="tx1">
                    <a:lumMod val="75000"/>
                    <a:lumOff val="25000"/>
                  </a:schemeClr>
                </a:solidFill>
              </a:rPr>
              <a:t> </a:t>
            </a:r>
          </a:p>
          <a:p>
            <a:pPr marL="457200" indent="-457200">
              <a:buFont typeface="+mj-lt"/>
              <a:buAutoNum type="arabicPeriod"/>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normAutofit/>
          </a:bodyPr>
          <a:lstStyle/>
          <a:p>
            <a:r>
              <a:rPr lang="el-GR" altLang="el-GR" sz="3600" dirty="0">
                <a:solidFill>
                  <a:prstClr val="black"/>
                </a:solidFill>
              </a:rPr>
              <a:t>Σκελετικός </a:t>
            </a:r>
            <a:r>
              <a:rPr lang="el-GR" altLang="el-GR" sz="3600" dirty="0" smtClean="0">
                <a:solidFill>
                  <a:prstClr val="black"/>
                </a:solidFill>
              </a:rPr>
              <a:t>μυς </a:t>
            </a:r>
            <a:r>
              <a:rPr lang="el-GR" altLang="el-GR" sz="3600" dirty="0" smtClean="0">
                <a:solidFill>
                  <a:prstClr val="black"/>
                </a:solidFill>
              </a:rPr>
              <a:t>– Οργάνωση </a:t>
            </a:r>
            <a:r>
              <a:rPr lang="el-GR" altLang="el-GR" sz="3200" b="0" dirty="0">
                <a:solidFill>
                  <a:prstClr val="black"/>
                </a:solidFill>
              </a:rPr>
              <a:t>(1/2)</a:t>
            </a:r>
            <a:endParaRPr lang="el-GR" altLang="el-GR" sz="2800" dirty="0">
              <a:solidFill>
                <a:srgbClr val="FF9900"/>
              </a:solidFill>
            </a:endParaRPr>
          </a:p>
        </p:txBody>
      </p:sp>
      <p:sp>
        <p:nvSpPr>
          <p:cNvPr id="199683" name="Rectangle 3"/>
          <p:cNvSpPr>
            <a:spLocks noGrp="1" noChangeArrowheads="1"/>
          </p:cNvSpPr>
          <p:nvPr>
            <p:ph idx="1"/>
          </p:nvPr>
        </p:nvSpPr>
        <p:spPr>
          <a:xfrm>
            <a:off x="457200" y="1196752"/>
            <a:ext cx="2386608" cy="5040560"/>
          </a:xfrm>
        </p:spPr>
        <p:txBody>
          <a:bodyPr/>
          <a:lstStyle/>
          <a:p>
            <a:pPr marL="0" indent="0">
              <a:buNone/>
            </a:pPr>
            <a:r>
              <a:rPr lang="el-GR" altLang="el-GR" sz="2000" dirty="0" smtClean="0"/>
              <a:t>Πρόκειται </a:t>
            </a:r>
            <a:r>
              <a:rPr lang="el-GR" altLang="el-GR" sz="2000" dirty="0"/>
              <a:t>για κάθετη διατομή γραμμωτών μυϊκών ινών. </a:t>
            </a:r>
            <a:endParaRPr lang="el-GR" altLang="el-GR" sz="2000" dirty="0" smtClean="0"/>
          </a:p>
          <a:p>
            <a:pPr marL="0" indent="0">
              <a:buNone/>
            </a:pPr>
            <a:r>
              <a:rPr lang="el-GR" altLang="el-GR" sz="2000" dirty="0" smtClean="0"/>
              <a:t>Ο </a:t>
            </a:r>
            <a:r>
              <a:rPr lang="el-GR" altLang="el-GR" sz="2000" dirty="0"/>
              <a:t>μυς χωρίζεται σε δεσμίδες μυϊκών ινών (Μ) από το περιμύιο (Π). (χρώση αιματοξυλίνη-εωσίνη, μεγέθυνση Χ50)</a:t>
            </a:r>
          </a:p>
        </p:txBody>
      </p:sp>
      <p:sp>
        <p:nvSpPr>
          <p:cNvPr id="199684"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2"/>
              </a:rPr>
              <a:t/>
            </a:r>
            <a:br>
              <a:rPr lang="el-GR" altLang="el-GR" b="1" dirty="0">
                <a:hlinkClick r:id="rId2"/>
              </a:rPr>
            </a:br>
            <a:r>
              <a:rPr lang="el-GR" altLang="el-GR" b="1" dirty="0">
                <a:hlinkClick r:id="rId2"/>
              </a:rPr>
              <a:t>μεγέθυνση Χ100</a:t>
            </a:r>
            <a:endParaRPr lang="el-GR" altLang="el-GR" b="1" dirty="0"/>
          </a:p>
          <a:p>
            <a:pPr algn="l" eaLnBrk="0" hangingPunct="0"/>
            <a:endParaRPr lang="el-GR" altLang="el-GR" dirty="0">
              <a:latin typeface="Arial" charset="0"/>
            </a:endParaRPr>
          </a:p>
        </p:txBody>
      </p:sp>
      <p:pic>
        <p:nvPicPr>
          <p:cNvPr id="199689" name="Picture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15816" y="1340768"/>
            <a:ext cx="5943757" cy="445781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979482" y="5798586"/>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51916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normAutofit/>
          </a:bodyPr>
          <a:lstStyle/>
          <a:p>
            <a:r>
              <a:rPr lang="el-GR" altLang="el-GR" sz="3600" dirty="0">
                <a:solidFill>
                  <a:prstClr val="black"/>
                </a:solidFill>
              </a:rPr>
              <a:t>Σκελετικός μυς </a:t>
            </a:r>
            <a:r>
              <a:rPr lang="el-GR" altLang="el-GR" sz="3600" dirty="0" smtClean="0">
                <a:solidFill>
                  <a:prstClr val="black"/>
                </a:solidFill>
              </a:rPr>
              <a:t>– Οργάνωση </a:t>
            </a:r>
            <a:r>
              <a:rPr lang="el-GR" altLang="el-GR" sz="3200" b="0" dirty="0" smtClean="0">
                <a:solidFill>
                  <a:prstClr val="black"/>
                </a:solidFill>
              </a:rPr>
              <a:t>(2/2</a:t>
            </a:r>
            <a:r>
              <a:rPr lang="el-GR" altLang="el-GR" sz="3200" b="0" dirty="0">
                <a:solidFill>
                  <a:prstClr val="black"/>
                </a:solidFill>
              </a:rPr>
              <a:t>)</a:t>
            </a:r>
            <a:endParaRPr lang="el-GR" altLang="el-GR" sz="2800" dirty="0">
              <a:solidFill>
                <a:srgbClr val="FF9900"/>
              </a:solidFill>
            </a:endParaRPr>
          </a:p>
        </p:txBody>
      </p:sp>
      <p:sp>
        <p:nvSpPr>
          <p:cNvPr id="198659" name="Rectangle 3"/>
          <p:cNvSpPr>
            <a:spLocks noGrp="1" noChangeArrowheads="1"/>
          </p:cNvSpPr>
          <p:nvPr>
            <p:ph idx="1"/>
          </p:nvPr>
        </p:nvSpPr>
        <p:spPr>
          <a:xfrm>
            <a:off x="457200" y="1196752"/>
            <a:ext cx="2835821" cy="5040560"/>
          </a:xfrm>
        </p:spPr>
        <p:txBody>
          <a:bodyPr/>
          <a:lstStyle/>
          <a:p>
            <a:pPr marL="0" indent="0">
              <a:buNone/>
            </a:pPr>
            <a:r>
              <a:rPr lang="el-GR" altLang="el-GR" sz="2000" dirty="0" smtClean="0"/>
              <a:t>Κάθετη </a:t>
            </a:r>
            <a:r>
              <a:rPr lang="el-GR" altLang="el-GR" sz="2000" dirty="0"/>
              <a:t>διατομή γραμμωτών μυϊκών ινών με τους πυρήνες τοποθετημένους στην περιφέρεια των ινών. </a:t>
            </a:r>
            <a:endParaRPr lang="el-GR" altLang="el-GR" sz="2000" dirty="0" smtClean="0"/>
          </a:p>
          <a:p>
            <a:pPr marL="0" indent="0">
              <a:buNone/>
            </a:pPr>
            <a:r>
              <a:rPr lang="el-GR" altLang="el-GR" sz="2000" dirty="0" smtClean="0"/>
              <a:t>Κάθε </a:t>
            </a:r>
            <a:r>
              <a:rPr lang="el-GR" altLang="el-GR" sz="2000" dirty="0"/>
              <a:t>μυϊκή ίνα περιβάλλεται από το ενδομύιο (ε). </a:t>
            </a:r>
            <a:endParaRPr lang="el-GR" altLang="el-GR" sz="2000" dirty="0" smtClean="0"/>
          </a:p>
          <a:p>
            <a:pPr marL="0" indent="0">
              <a:buNone/>
            </a:pPr>
            <a:r>
              <a:rPr lang="el-GR" altLang="el-GR" sz="2000" dirty="0" smtClean="0"/>
              <a:t>(</a:t>
            </a:r>
            <a:r>
              <a:rPr lang="el-GR" altLang="el-GR" sz="2000" dirty="0"/>
              <a:t>χρώση αιματοξυλίνη-εωσίνη, μεγέθυνση Χ100)</a:t>
            </a:r>
          </a:p>
        </p:txBody>
      </p:sp>
      <p:sp>
        <p:nvSpPr>
          <p:cNvPr id="198660"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2"/>
              </a:rPr>
              <a:t/>
            </a:r>
            <a:br>
              <a:rPr lang="el-GR" altLang="el-GR" b="1" dirty="0">
                <a:hlinkClick r:id="rId2"/>
              </a:rPr>
            </a:br>
            <a:r>
              <a:rPr lang="el-GR" altLang="el-GR" b="1" dirty="0">
                <a:hlinkClick r:id="rId2"/>
              </a:rPr>
              <a:t>μεγέθυνση Χ100</a:t>
            </a:r>
            <a:endParaRPr lang="el-GR" altLang="el-GR" b="1" dirty="0"/>
          </a:p>
          <a:p>
            <a:pPr algn="l" eaLnBrk="0" hangingPunct="0"/>
            <a:endParaRPr lang="el-GR" altLang="el-GR" dirty="0">
              <a:latin typeface="Arial" charset="0"/>
            </a:endParaRPr>
          </a:p>
        </p:txBody>
      </p:sp>
      <p:pic>
        <p:nvPicPr>
          <p:cNvPr id="198665" name="Picture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93021" y="1268760"/>
            <a:ext cx="5472608" cy="410445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121113" y="5363984"/>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389083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noAutofit/>
          </a:bodyPr>
          <a:lstStyle/>
          <a:p>
            <a:r>
              <a:rPr lang="el-GR" altLang="el-GR" sz="3200" dirty="0" smtClean="0"/>
              <a:t>Σκελετικός μυς</a:t>
            </a:r>
            <a:r>
              <a:rPr lang="el-GR" altLang="el-GR" sz="3200" dirty="0"/>
              <a:t/>
            </a:r>
            <a:br>
              <a:rPr lang="el-GR" altLang="el-GR" sz="3200" dirty="0"/>
            </a:br>
            <a:r>
              <a:rPr lang="el-GR" altLang="el-GR" sz="3200" dirty="0" smtClean="0"/>
              <a:t>Γραμμωτή μυϊκή ίνα - Η/Μ</a:t>
            </a:r>
            <a:endParaRPr lang="el-GR" altLang="el-GR" sz="3200" dirty="0"/>
          </a:p>
        </p:txBody>
      </p:sp>
      <p:sp>
        <p:nvSpPr>
          <p:cNvPr id="197635" name="Rectangle 3"/>
          <p:cNvSpPr>
            <a:spLocks noGrp="1" noChangeArrowheads="1"/>
          </p:cNvSpPr>
          <p:nvPr>
            <p:ph idx="1"/>
          </p:nvPr>
        </p:nvSpPr>
        <p:spPr>
          <a:xfrm>
            <a:off x="457200" y="1196752"/>
            <a:ext cx="3272166" cy="5040560"/>
          </a:xfrm>
        </p:spPr>
        <p:txBody>
          <a:bodyPr>
            <a:normAutofit/>
          </a:bodyPr>
          <a:lstStyle/>
          <a:p>
            <a:pPr marL="0" indent="0">
              <a:spcBef>
                <a:spcPts val="600"/>
              </a:spcBef>
              <a:buNone/>
            </a:pPr>
            <a:r>
              <a:rPr lang="el-GR" altLang="el-GR" sz="2000" dirty="0" smtClean="0"/>
              <a:t>Κάθε </a:t>
            </a:r>
            <a:r>
              <a:rPr lang="el-GR" altLang="el-GR" sz="2000" dirty="0"/>
              <a:t>παραλληλόγραμμο αποτελεί ένα σαρκομέριο, που αφορίζεται από δύο γραμμές Ζ. Η γραμμή Ζ βρίσκεται στο κέντρο της ζώνης Ι. </a:t>
            </a:r>
            <a:endParaRPr lang="el-GR" altLang="el-GR" sz="2000" dirty="0" smtClean="0"/>
          </a:p>
          <a:p>
            <a:pPr marL="0" indent="0">
              <a:spcBef>
                <a:spcPts val="600"/>
              </a:spcBef>
              <a:buNone/>
            </a:pPr>
            <a:r>
              <a:rPr lang="el-GR" altLang="el-GR" sz="2000" dirty="0" smtClean="0"/>
              <a:t>Στο </a:t>
            </a:r>
            <a:r>
              <a:rPr lang="el-GR" altLang="el-GR" sz="2000" dirty="0"/>
              <a:t>κέντρο του κάθε σαρκομερίου διακρίνεται η γραμμή Μ, η οποία αμφοτερόπλευρα περιβάλλεται από μία λεπτή διαφανέστερη ταινία Η. </a:t>
            </a:r>
          </a:p>
        </p:txBody>
      </p:sp>
      <p:sp>
        <p:nvSpPr>
          <p:cNvPr id="197636"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2"/>
              </a:rPr>
              <a:t/>
            </a:r>
            <a:br>
              <a:rPr lang="el-GR" altLang="el-GR" b="1" dirty="0">
                <a:hlinkClick r:id="rId2"/>
              </a:rPr>
            </a:br>
            <a:r>
              <a:rPr lang="el-GR" altLang="el-GR" b="1" dirty="0">
                <a:hlinkClick r:id="rId2"/>
              </a:rPr>
              <a:t>μεγέθυνση Χ100</a:t>
            </a:r>
            <a:endParaRPr lang="el-GR" altLang="el-GR" b="1" dirty="0"/>
          </a:p>
          <a:p>
            <a:pPr algn="l" eaLnBrk="0" hangingPunct="0"/>
            <a:endParaRPr lang="el-GR" altLang="el-GR" dirty="0">
              <a:latin typeface="Arial" charset="0"/>
            </a:endParaRPr>
          </a:p>
        </p:txBody>
      </p:sp>
      <p:pic>
        <p:nvPicPr>
          <p:cNvPr id="19764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22640" y="1288527"/>
            <a:ext cx="4213370" cy="35806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35936" y="5325308"/>
            <a:ext cx="8064896" cy="1323439"/>
          </a:xfrm>
          <a:prstGeom prst="rect">
            <a:avLst/>
          </a:prstGeom>
        </p:spPr>
        <p:txBody>
          <a:bodyPr wrap="square">
            <a:spAutoFit/>
          </a:bodyPr>
          <a:lstStyle/>
          <a:p>
            <a:pPr marL="0" indent="0">
              <a:buNone/>
            </a:pPr>
            <a:r>
              <a:rPr lang="el-GR" altLang="el-GR" sz="2000" dirty="0">
                <a:latin typeface="+mj-lt"/>
              </a:rPr>
              <a:t>Η μεγάλη κεντρική ανισότροπη ζώνη Α περιλαμβάνει όλο το μήκος των ινιδίων της μυοσίνης και εκατέρωθεν τμήμα των ινιδίων της ακτίνης που εκπορεύονται από τις γραμμές Ζ. Διακρίνονται ακόμη πυρήνας μυϊκού κυττάρου, μιτοχόνδρια και εγκάρσιο ή Τ σωληνάριο. (25000)</a:t>
            </a:r>
            <a:r>
              <a:rPr lang="en-GB" altLang="el-GR" sz="2000" dirty="0">
                <a:latin typeface="+mj-lt"/>
              </a:rPr>
              <a:t>. </a:t>
            </a:r>
            <a:endParaRPr lang="el-GR" altLang="el-GR" sz="2000" dirty="0">
              <a:latin typeface="+mj-lt"/>
            </a:endParaRPr>
          </a:p>
        </p:txBody>
      </p:sp>
      <p:sp>
        <p:nvSpPr>
          <p:cNvPr id="8" name="Rectangle 7"/>
          <p:cNvSpPr/>
          <p:nvPr/>
        </p:nvSpPr>
        <p:spPr>
          <a:xfrm>
            <a:off x="4121113" y="4863643"/>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868921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normAutofit/>
          </a:bodyPr>
          <a:lstStyle/>
          <a:p>
            <a:r>
              <a:rPr lang="el-GR" altLang="el-GR" sz="3600" dirty="0" smtClean="0"/>
              <a:t>Καρδιακός μυς</a:t>
            </a:r>
            <a:endParaRPr lang="el-GR" altLang="el-GR" sz="3600" dirty="0"/>
          </a:p>
        </p:txBody>
      </p:sp>
      <p:sp>
        <p:nvSpPr>
          <p:cNvPr id="218115" name="Rectangle 3"/>
          <p:cNvSpPr>
            <a:spLocks noGrp="1" noChangeArrowheads="1"/>
          </p:cNvSpPr>
          <p:nvPr>
            <p:ph idx="1"/>
          </p:nvPr>
        </p:nvSpPr>
        <p:spPr>
          <a:xfrm>
            <a:off x="457200" y="1196752"/>
            <a:ext cx="2890664" cy="5040560"/>
          </a:xfrm>
        </p:spPr>
        <p:txBody>
          <a:bodyPr>
            <a:normAutofit/>
          </a:bodyPr>
          <a:lstStyle/>
          <a:p>
            <a:pPr marL="0" indent="0">
              <a:spcBef>
                <a:spcPts val="600"/>
              </a:spcBef>
              <a:buNone/>
            </a:pPr>
            <a:r>
              <a:rPr lang="el-GR" altLang="el-GR" sz="2000" dirty="0" smtClean="0"/>
              <a:t>Διακρίνονται</a:t>
            </a:r>
            <a:r>
              <a:rPr lang="en-US" altLang="el-GR" sz="2000" dirty="0" smtClean="0"/>
              <a:t>:</a:t>
            </a:r>
            <a:endParaRPr lang="el-GR" altLang="el-GR" sz="2000" dirty="0" smtClean="0"/>
          </a:p>
          <a:p>
            <a:pPr marL="457200" indent="-457200">
              <a:spcBef>
                <a:spcPts val="600"/>
              </a:spcBef>
              <a:buAutoNum type="arabicParenBoth"/>
            </a:pPr>
            <a:r>
              <a:rPr lang="el-GR" altLang="el-GR" sz="2000" dirty="0" smtClean="0"/>
              <a:t>δεσμίδες </a:t>
            </a:r>
            <a:r>
              <a:rPr lang="el-GR" altLang="el-GR" sz="2000" dirty="0"/>
              <a:t>καρδιακών μυϊκών ινών </a:t>
            </a:r>
            <a:r>
              <a:rPr lang="el-GR" altLang="el-GR" sz="2000" dirty="0" smtClean="0"/>
              <a:t>και </a:t>
            </a:r>
          </a:p>
          <a:p>
            <a:pPr marL="457200" indent="-457200">
              <a:spcBef>
                <a:spcPts val="600"/>
              </a:spcBef>
              <a:buAutoNum type="arabicParenBoth"/>
            </a:pPr>
            <a:r>
              <a:rPr lang="el-GR" altLang="el-GR" sz="2000" dirty="0" smtClean="0"/>
              <a:t>ίνες </a:t>
            </a:r>
            <a:r>
              <a:rPr lang="el-GR" altLang="el-GR" sz="2000" dirty="0"/>
              <a:t>του </a:t>
            </a:r>
            <a:r>
              <a:rPr lang="el-GR" altLang="el-GR" sz="2000" dirty="0" smtClean="0"/>
              <a:t>Purkinje. </a:t>
            </a:r>
          </a:p>
          <a:p>
            <a:pPr marL="0" indent="0">
              <a:spcBef>
                <a:spcPts val="600"/>
              </a:spcBef>
              <a:buNone/>
            </a:pPr>
            <a:r>
              <a:rPr lang="el-GR" altLang="el-GR" sz="2000" dirty="0" smtClean="0"/>
              <a:t>Οι </a:t>
            </a:r>
            <a:r>
              <a:rPr lang="el-GR" altLang="el-GR" sz="2000" dirty="0"/>
              <a:t>ίνες του Purkinje αποτελούν τροποποιημένες μυϊκές ίνες και ανήκουν στο ερεθισματαγωγό σύστημα της καρδιάς. (χρώση αιματοξυλίνη-εωσίνη, μεγέθυνση Χ100</a:t>
            </a:r>
            <a:r>
              <a:rPr lang="el-GR" altLang="el-GR" sz="2000" dirty="0" smtClean="0"/>
              <a:t>)</a:t>
            </a:r>
            <a:r>
              <a:rPr lang="el-GR" altLang="el-GR" sz="2000" dirty="0"/>
              <a:t/>
            </a:r>
            <a:br>
              <a:rPr lang="el-GR" altLang="el-GR" sz="2000" dirty="0"/>
            </a:br>
            <a:endParaRPr lang="el-GR" altLang="el-GR" sz="2000" dirty="0"/>
          </a:p>
        </p:txBody>
      </p:sp>
      <p:pic>
        <p:nvPicPr>
          <p:cNvPr id="218119"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19872" y="1281087"/>
            <a:ext cx="5415732" cy="40617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219526" y="5345846"/>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848965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normAutofit/>
          </a:bodyPr>
          <a:lstStyle/>
          <a:p>
            <a:r>
              <a:rPr lang="el-GR" altLang="el-GR" sz="3600" dirty="0"/>
              <a:t>Ίνες του Purkinje</a:t>
            </a:r>
            <a:endParaRPr lang="el-GR" altLang="el-GR" dirty="0">
              <a:solidFill>
                <a:srgbClr val="FF9900"/>
              </a:solidFill>
            </a:endParaRPr>
          </a:p>
        </p:txBody>
      </p:sp>
      <p:sp>
        <p:nvSpPr>
          <p:cNvPr id="195587" name="Rectangle 3"/>
          <p:cNvSpPr>
            <a:spLocks noGrp="1" noChangeArrowheads="1"/>
          </p:cNvSpPr>
          <p:nvPr>
            <p:ph idx="1"/>
          </p:nvPr>
        </p:nvSpPr>
        <p:spPr/>
        <p:txBody>
          <a:bodyPr>
            <a:normAutofit/>
          </a:bodyPr>
          <a:lstStyle/>
          <a:p>
            <a:pPr marL="0" indent="0">
              <a:lnSpc>
                <a:spcPct val="90000"/>
              </a:lnSpc>
              <a:buNone/>
            </a:pPr>
            <a:r>
              <a:rPr lang="el-GR" altLang="el-GR" sz="2000" dirty="0" smtClean="0"/>
              <a:t>Χρώση </a:t>
            </a:r>
            <a:r>
              <a:rPr lang="el-GR" altLang="el-GR" sz="2000" dirty="0"/>
              <a:t>αιματοξυλίνης-εωσίνης Χ400</a:t>
            </a:r>
          </a:p>
        </p:txBody>
      </p:sp>
      <p:sp>
        <p:nvSpPr>
          <p:cNvPr id="195588"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2"/>
              </a:rPr>
              <a:t/>
            </a:r>
            <a:br>
              <a:rPr lang="el-GR" altLang="el-GR" b="1" dirty="0">
                <a:hlinkClick r:id="rId2"/>
              </a:rPr>
            </a:br>
            <a:r>
              <a:rPr lang="el-GR" altLang="el-GR" b="1" dirty="0">
                <a:hlinkClick r:id="rId2"/>
              </a:rPr>
              <a:t>μεγέθυνση Χ100</a:t>
            </a:r>
            <a:endParaRPr lang="el-GR" altLang="el-GR" b="1" dirty="0"/>
          </a:p>
          <a:p>
            <a:pPr algn="l" eaLnBrk="0" hangingPunct="0"/>
            <a:endParaRPr lang="el-GR" altLang="el-GR" dirty="0">
              <a:latin typeface="Arial" charset="0"/>
            </a:endParaRPr>
          </a:p>
        </p:txBody>
      </p:sp>
      <p:pic>
        <p:nvPicPr>
          <p:cNvPr id="19559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28800"/>
            <a:ext cx="6243906" cy="41052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53293" y="5724818"/>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72836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normAutofit/>
          </a:bodyPr>
          <a:lstStyle/>
          <a:p>
            <a:r>
              <a:rPr lang="el-GR" altLang="el-GR" sz="3600" dirty="0"/>
              <a:t>Καρδιακός μυς</a:t>
            </a:r>
            <a:endParaRPr lang="el-GR" altLang="el-GR" sz="3600" dirty="0">
              <a:solidFill>
                <a:srgbClr val="FF9900"/>
              </a:solidFill>
            </a:endParaRPr>
          </a:p>
        </p:txBody>
      </p:sp>
      <p:sp>
        <p:nvSpPr>
          <p:cNvPr id="194563" name="Rectangle 3"/>
          <p:cNvSpPr>
            <a:spLocks noGrp="1" noChangeArrowheads="1"/>
          </p:cNvSpPr>
          <p:nvPr>
            <p:ph idx="1"/>
          </p:nvPr>
        </p:nvSpPr>
        <p:spPr>
          <a:xfrm>
            <a:off x="457200" y="1196752"/>
            <a:ext cx="2342720" cy="5040560"/>
          </a:xfrm>
        </p:spPr>
        <p:txBody>
          <a:bodyPr>
            <a:normAutofit/>
          </a:bodyPr>
          <a:lstStyle/>
          <a:p>
            <a:pPr marL="0" indent="0">
              <a:spcBef>
                <a:spcPts val="600"/>
              </a:spcBef>
              <a:buNone/>
            </a:pPr>
            <a:r>
              <a:rPr lang="el-GR" altLang="el-GR" sz="2000" dirty="0" smtClean="0"/>
              <a:t>ΚΜΙ</a:t>
            </a:r>
            <a:r>
              <a:rPr lang="el-GR" altLang="el-GR" sz="2000" dirty="0"/>
              <a:t>: Καρδιακές μυϊκές ίνες σε επιμήκη διατομή, </a:t>
            </a:r>
            <a:endParaRPr lang="el-GR" altLang="el-GR" sz="2000" dirty="0" smtClean="0"/>
          </a:p>
          <a:p>
            <a:pPr marL="0" indent="0">
              <a:spcBef>
                <a:spcPts val="600"/>
              </a:spcBef>
              <a:buNone/>
            </a:pPr>
            <a:r>
              <a:rPr lang="el-GR" altLang="el-GR" sz="2000" dirty="0" smtClean="0"/>
              <a:t>ΕΚΜΙ</a:t>
            </a:r>
            <a:r>
              <a:rPr lang="el-GR" altLang="el-GR" sz="2000" dirty="0"/>
              <a:t>: Εγκάρσια διατομή καρδιακών μυϊκών ινών. </a:t>
            </a:r>
            <a:endParaRPr lang="el-GR" altLang="el-GR" sz="2000" dirty="0" smtClean="0"/>
          </a:p>
          <a:p>
            <a:pPr marL="0" indent="0">
              <a:spcBef>
                <a:spcPts val="600"/>
              </a:spcBef>
              <a:buNone/>
            </a:pPr>
            <a:r>
              <a:rPr lang="el-GR" altLang="el-GR" sz="2000" dirty="0" smtClean="0"/>
              <a:t>Χρώση </a:t>
            </a:r>
            <a:r>
              <a:rPr lang="el-GR" altLang="el-GR" sz="2000" dirty="0"/>
              <a:t>αιματοξυλίνης-εωσίνης Χ </a:t>
            </a:r>
            <a:r>
              <a:rPr lang="el-GR" altLang="el-GR" sz="2000" dirty="0" smtClean="0"/>
              <a:t>400</a:t>
            </a:r>
            <a:r>
              <a:rPr lang="el-GR" altLang="el-GR" sz="2000" dirty="0"/>
              <a:t> </a:t>
            </a:r>
          </a:p>
        </p:txBody>
      </p:sp>
      <p:sp>
        <p:nvSpPr>
          <p:cNvPr id="194564"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2"/>
              </a:rPr>
              <a:t/>
            </a:r>
            <a:br>
              <a:rPr lang="el-GR" altLang="el-GR" b="1" dirty="0">
                <a:hlinkClick r:id="rId2"/>
              </a:rPr>
            </a:br>
            <a:r>
              <a:rPr lang="el-GR" altLang="el-GR" b="1" dirty="0">
                <a:hlinkClick r:id="rId2"/>
              </a:rPr>
              <a:t>μεγέθυνση Χ100</a:t>
            </a:r>
            <a:endParaRPr lang="el-GR" altLang="el-GR" b="1" dirty="0"/>
          </a:p>
          <a:p>
            <a:pPr algn="l" eaLnBrk="0" hangingPunct="0"/>
            <a:endParaRPr lang="el-GR" altLang="el-GR" dirty="0">
              <a:latin typeface="Arial" charset="0"/>
            </a:endParaRPr>
          </a:p>
        </p:txBody>
      </p:sp>
      <p:pic>
        <p:nvPicPr>
          <p:cNvPr id="19456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920" y="1223169"/>
            <a:ext cx="5877777" cy="44380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30596" y="5661248"/>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5317629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c4685eedca535a9a4cea1954539db63c9544ac68"/>
</p:tagLst>
</file>

<file path=ppt/theme/theme1.xml><?xml version="1.0" encoding="utf-8"?>
<a:theme xmlns:a="http://schemas.openxmlformats.org/drawingml/2006/main" name="OC_template_updated">
  <a:themeElements>
    <a:clrScheme name="Custom 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1169</TotalTime>
  <Words>2053</Words>
  <Application>Microsoft Office PowerPoint</Application>
  <PresentationFormat>Προβολή στην οθόνη (4:3)</PresentationFormat>
  <Paragraphs>202</Paragraphs>
  <Slides>32</Slides>
  <Notes>10</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OC_template_updated</vt:lpstr>
      <vt:lpstr>Ιστολογία Ι – Εμβρυολογία (Θ)</vt:lpstr>
      <vt:lpstr>Σκελετικός μυς (1/2)</vt:lpstr>
      <vt:lpstr>Σκελετικός μυς (2/2)</vt:lpstr>
      <vt:lpstr>Σκελετικός μυς – Οργάνωση (1/2)</vt:lpstr>
      <vt:lpstr>Σκελετικός μυς – Οργάνωση (2/2)</vt:lpstr>
      <vt:lpstr>Σκελετικός μυς Γραμμωτή μυϊκή ίνα - Η/Μ</vt:lpstr>
      <vt:lpstr>Καρδιακός μυς</vt:lpstr>
      <vt:lpstr>Ίνες του Purkinje</vt:lpstr>
      <vt:lpstr>Καρδιακός μυς</vt:lpstr>
      <vt:lpstr>Τομή από τοίχωμα ουροδόχου κύστης</vt:lpstr>
      <vt:lpstr>Μυϊκός χιτώνας των σπλάχνων</vt:lpstr>
      <vt:lpstr>Λεία μυϊκά κύτταρα</vt:lpstr>
      <vt:lpstr>Δωδεκαδάκτυλο </vt:lpstr>
      <vt:lpstr>Παχύ έντερο</vt:lpstr>
      <vt:lpstr>Ιστολογική εικόνα σκελετικών μυϊκών ινών</vt:lpstr>
      <vt:lpstr>Μικροσκοπική δομή των γραμμώσεων του σκελετικού μυ</vt:lpstr>
      <vt:lpstr>Ιστολογική εικόνα καρδιακών μυϊκών ινών</vt:lpstr>
      <vt:lpstr>Καρδιακές μυϊκές ίνες σε εγκάρσια διατομή</vt:lpstr>
      <vt:lpstr>Σχηματική παράσταση μυοϊνιδίου</vt:lpstr>
      <vt:lpstr>Μυοϊνίδιο</vt:lpstr>
      <vt:lpstr>Σχηματική παράσταση των ζωνών και των γραμμών στο συσταλτό σύστημα του σκελετικού μυ</vt:lpstr>
      <vt:lpstr>Λεπτά και παχιά μυονημάτια (1/2)</vt:lpstr>
      <vt:lpstr>Λεπτά και παχιά μυονημάτια (2/2)</vt:lpstr>
      <vt:lpstr>Σχηματική παράσταση συστήματος τριάδος στον σκελετικό μυ</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alex;opencourses@teiath.gr</dc:creator>
  <cp:lastModifiedBy>natasakar new</cp:lastModifiedBy>
  <cp:revision>263</cp:revision>
  <dcterms:created xsi:type="dcterms:W3CDTF">2013-03-04T13:35:19Z</dcterms:created>
  <dcterms:modified xsi:type="dcterms:W3CDTF">2015-04-23T12:09:04Z</dcterms:modified>
</cp:coreProperties>
</file>