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5"/>
  </p:notesMasterIdLst>
  <p:handoutMasterIdLst>
    <p:handoutMasterId r:id="rId56"/>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257" r:id="rId49"/>
    <p:sldId id="262" r:id="rId50"/>
    <p:sldId id="264" r:id="rId51"/>
    <p:sldId id="265" r:id="rId52"/>
    <p:sldId id="266" r:id="rId53"/>
    <p:sldId id="261" r:id="rId54"/>
  </p:sldIdLst>
  <p:sldSz cx="9144000" cy="6858000" type="screen4x3"/>
  <p:notesSz cx="7104063" cy="10234613"/>
  <p:custDataLst>
    <p:tags r:id="rId5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9</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http://www.fa3.gr/eidiki_agogi/sports-in-elepap.htm</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10</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11</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r>
              <a:rPr lang="en-US" sz="1300" dirty="0"/>
              <a:t>Broach E and </a:t>
            </a:r>
            <a:r>
              <a:rPr lang="en-US" sz="1300" dirty="0" err="1"/>
              <a:t>Dattilo</a:t>
            </a:r>
            <a:r>
              <a:rPr lang="en-US" sz="1300" dirty="0"/>
              <a:t> J. Aquatic Therapy: A Viable Therapeutic Recreation Intervention, Therapeutic Recreation Journal, 1996</a:t>
            </a:r>
            <a:endParaRPr lang="el-GR" sz="1300" dirty="0"/>
          </a:p>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12</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13</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14</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r>
              <a:rPr lang="el-GR" dirty="0" smtClean="0"/>
              <a:t>το νερό είναι ένα άριστο μέσο για την επίτευξη υψηλών επιπέδων άσκησης σε άτομα με δυσλειτουργίες</a:t>
            </a:r>
          </a:p>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15</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16</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Clr>
                <a:srgbClr val="0066C0"/>
              </a:buClr>
              <a:buFont typeface="Wingdings" pitchFamily="2" charset="2"/>
              <a:buChar char="S"/>
            </a:pPr>
            <a:endParaRPr lang="el-GR" dirty="0" smtClean="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17</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Clr>
                <a:srgbClr val="0066C0"/>
              </a:buClr>
              <a:buFont typeface="Wingdings" pitchFamily="2" charset="2"/>
              <a:buChar char="S"/>
            </a:pPr>
            <a:r>
              <a:rPr lang="en-US" dirty="0" smtClean="0"/>
              <a:t>Aqua running</a:t>
            </a:r>
            <a:endParaRPr lang="el-GR" dirty="0" smtClean="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19</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20</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21</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22</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23</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297226" indent="-297226" eaLnBrk="1" fontAlgn="auto" hangingPunct="1">
              <a:spcAft>
                <a:spcPts val="0"/>
              </a:spcAft>
              <a:buClr>
                <a:schemeClr val="accent3"/>
              </a:buClr>
              <a:buFont typeface="Wingdings 2"/>
              <a:buChar char=""/>
              <a:defRPr/>
            </a:pPr>
            <a:r>
              <a:rPr lang="el-GR" sz="1300" dirty="0"/>
              <a:t>Μη χρήση βοηθημάτων επίπλευσης</a:t>
            </a:r>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24</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125D5-F70A-417C-AB0D-7A5A81732E06}" type="slidenum">
              <a:rPr lang="el-GR" smtClean="0"/>
              <a:pPr fontAlgn="base">
                <a:spcBef>
                  <a:spcPct val="0"/>
                </a:spcBef>
                <a:spcAft>
                  <a:spcPct val="0"/>
                </a:spcAft>
                <a:defRPr/>
              </a:pPr>
              <a:t>25</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C107CB-9D38-457C-952D-77AB2DB95949}" type="slidenum">
              <a:rPr lang="el-GR" smtClean="0"/>
              <a:pPr fontAlgn="base">
                <a:spcBef>
                  <a:spcPct val="0"/>
                </a:spcBef>
                <a:spcAft>
                  <a:spcPct val="0"/>
                </a:spcAft>
                <a:defRPr/>
              </a:pPr>
              <a:t>26</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3265E-7D45-4989-BFE7-8D05AB3E1E9C}" type="slidenum">
              <a:rPr lang="el-GR" smtClean="0"/>
              <a:pPr fontAlgn="base">
                <a:spcBef>
                  <a:spcPct val="0"/>
                </a:spcBef>
                <a:spcAft>
                  <a:spcPct val="0"/>
                </a:spcAft>
                <a:defRPr/>
              </a:pPr>
              <a:t>27</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F3A32-8B35-4FF0-AA8C-BCA3282BCBA0}" type="slidenum">
              <a:rPr lang="el-GR" smtClean="0"/>
              <a:pPr fontAlgn="base">
                <a:spcBef>
                  <a:spcPct val="0"/>
                </a:spcBef>
                <a:spcAft>
                  <a:spcPct val="0"/>
                </a:spcAft>
                <a:defRPr/>
              </a:pPr>
              <a:t>28</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2</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1A9895-5D58-4446-9A86-C3A100F6FA39}" type="slidenum">
              <a:rPr lang="el-GR" smtClean="0"/>
              <a:pPr fontAlgn="base">
                <a:spcBef>
                  <a:spcPct val="0"/>
                </a:spcBef>
                <a:spcAft>
                  <a:spcPct val="0"/>
                </a:spcAft>
                <a:defRPr/>
              </a:pPr>
              <a:t>29</a:t>
            </a:fld>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A5A79-E52A-49EF-A35B-0368FEEB6A15}" type="slidenum">
              <a:rPr lang="el-GR" smtClean="0"/>
              <a:pPr fontAlgn="base">
                <a:spcBef>
                  <a:spcPct val="0"/>
                </a:spcBef>
                <a:spcAft>
                  <a:spcPct val="0"/>
                </a:spcAft>
                <a:defRPr/>
              </a:pPr>
              <a:t>30</a:t>
            </a:fld>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CEFA5-DDD2-4B25-9852-8801D77D0E11}" type="slidenum">
              <a:rPr lang="el-GR" smtClean="0"/>
              <a:pPr fontAlgn="base">
                <a:spcBef>
                  <a:spcPct val="0"/>
                </a:spcBef>
                <a:spcAft>
                  <a:spcPct val="0"/>
                </a:spcAft>
                <a:defRPr/>
              </a:pPr>
              <a:t>31</a:t>
            </a:fld>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7244A2-B2F4-45D1-80D2-18CEAFF49DD9}" type="slidenum">
              <a:rPr lang="el-GR" smtClean="0"/>
              <a:pPr fontAlgn="base">
                <a:spcBef>
                  <a:spcPct val="0"/>
                </a:spcBef>
                <a:spcAft>
                  <a:spcPct val="0"/>
                </a:spcAft>
                <a:defRPr/>
              </a:pPr>
              <a:t>32</a:t>
            </a:fld>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64A12C-A871-496D-9D5F-C8EDDE96C4F0}" type="slidenum">
              <a:rPr lang="el-GR" smtClean="0"/>
              <a:pPr fontAlgn="base">
                <a:spcBef>
                  <a:spcPct val="0"/>
                </a:spcBef>
                <a:spcAft>
                  <a:spcPct val="0"/>
                </a:spcAft>
                <a:defRPr/>
              </a:pPr>
              <a:t>33</a:t>
            </a:fld>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Θεραπευτική Κολύμβηση &amp; Αποκατάσταση Κινητικότητας (</a:t>
            </a:r>
            <a:r>
              <a:rPr lang="el-GR" dirty="0" err="1" smtClean="0"/>
              <a:t>Personal</a:t>
            </a:r>
            <a:r>
              <a:rPr lang="el-GR" dirty="0" smtClean="0"/>
              <a:t> </a:t>
            </a:r>
            <a:r>
              <a:rPr lang="el-GR" dirty="0" err="1" smtClean="0"/>
              <a:t>Trainer</a:t>
            </a:r>
            <a:r>
              <a:rPr lang="el-GR" dirty="0" smtClean="0"/>
              <a:t>) </a:t>
            </a:r>
          </a:p>
          <a:p>
            <a:r>
              <a:rPr lang="en-US" dirty="0" smtClean="0"/>
              <a:t>massage therapists, physiotherapists, medical doctors, sport psychologists and exercise physiologists.</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34</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r>
              <a:rPr lang="el-GR" dirty="0" smtClean="0"/>
              <a:t>Η έρευνα  των </a:t>
            </a:r>
            <a:r>
              <a:rPr lang="el-GR" dirty="0" err="1" smtClean="0"/>
              <a:t>Hutzler</a:t>
            </a:r>
            <a:r>
              <a:rPr lang="el-GR" dirty="0" smtClean="0"/>
              <a:t> </a:t>
            </a:r>
            <a:r>
              <a:rPr lang="el-GR" dirty="0" err="1" smtClean="0"/>
              <a:t>et</a:t>
            </a:r>
            <a:r>
              <a:rPr lang="el-GR" dirty="0" smtClean="0"/>
              <a:t> </a:t>
            </a:r>
            <a:r>
              <a:rPr lang="el-GR" dirty="0" err="1" smtClean="0"/>
              <a:t>al</a:t>
            </a:r>
            <a:r>
              <a:rPr lang="el-GR" dirty="0" smtClean="0"/>
              <a:t>. το 1998 που πραγματοποιήθηκε σε  46 παιδιά με εγκεφαλική παράλυση σε πρόγραμμα πισίνας έξι μηνών παράλληλα με μια ομάδα παιδιών που ακολούθησαν πρόγραμμα φυσιοθεραπευτικό εκτός νερού έδειξε ότι είχαν μεγάλη βελτίωση στη ζωτική χωρητικότητα ( </a:t>
            </a:r>
            <a:r>
              <a:rPr lang="en-US" dirty="0" smtClean="0"/>
              <a:t>VC</a:t>
            </a:r>
            <a:r>
              <a:rPr lang="el-GR" dirty="0" smtClean="0"/>
              <a:t> ),(p &lt; 0.001) και στην ανάπτυξη ικανοτήτων μέσα στο νερό όπως η επίπλευση, ισορροπία,</a:t>
            </a:r>
            <a:r>
              <a:rPr lang="el-GR" b="1" dirty="0" smtClean="0"/>
              <a:t> </a:t>
            </a:r>
            <a:r>
              <a:rPr lang="el-GR" dirty="0" smtClean="0"/>
              <a:t>(p &lt; 0.05) ( </a:t>
            </a:r>
            <a:r>
              <a:rPr lang="en-US" dirty="0" smtClean="0"/>
              <a:t>standing</a:t>
            </a:r>
            <a:r>
              <a:rPr lang="el-GR" dirty="0" smtClean="0"/>
              <a:t>, </a:t>
            </a:r>
            <a:r>
              <a:rPr lang="en-US" dirty="0" smtClean="0"/>
              <a:t>floating</a:t>
            </a:r>
            <a:r>
              <a:rPr lang="el-GR" dirty="0" smtClean="0"/>
              <a:t>, </a:t>
            </a:r>
            <a:r>
              <a:rPr lang="en-US" dirty="0" smtClean="0"/>
              <a:t>swim positions</a:t>
            </a:r>
            <a:r>
              <a:rPr lang="el-GR" dirty="0" smtClean="0"/>
              <a:t> ) (</a:t>
            </a:r>
            <a:r>
              <a:rPr lang="en-US" dirty="0" smtClean="0"/>
              <a:t>Class evidence</a:t>
            </a:r>
            <a:r>
              <a:rPr lang="el-GR" dirty="0" smtClean="0"/>
              <a:t> 4-5) ().</a:t>
            </a:r>
          </a:p>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35</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300" dirty="0" err="1"/>
              <a:t>Chrysagis</a:t>
            </a:r>
            <a:r>
              <a:rPr lang="en-US" sz="1300" dirty="0"/>
              <a:t> N, </a:t>
            </a:r>
            <a:r>
              <a:rPr lang="en-US" sz="1300" dirty="0" err="1"/>
              <a:t>Douka</a:t>
            </a:r>
            <a:r>
              <a:rPr lang="en-US" sz="1300" dirty="0"/>
              <a:t> A, </a:t>
            </a:r>
            <a:r>
              <a:rPr lang="en-US" sz="1300" dirty="0" err="1"/>
              <a:t>Nikopoulos</a:t>
            </a:r>
            <a:r>
              <a:rPr lang="en-US" sz="1300" dirty="0"/>
              <a:t> M, </a:t>
            </a:r>
            <a:r>
              <a:rPr lang="en-US" sz="1300" dirty="0" err="1"/>
              <a:t>Apostolopoulou</a:t>
            </a:r>
            <a:r>
              <a:rPr lang="en-US" sz="1300" dirty="0"/>
              <a:t> F, </a:t>
            </a:r>
            <a:r>
              <a:rPr lang="en-US" sz="1300" dirty="0" err="1"/>
              <a:t>Koutsouki</a:t>
            </a:r>
            <a:r>
              <a:rPr lang="en-US" sz="1300" dirty="0"/>
              <a:t> D. Effects of an aquatic program on gross motor function of children with spastic cerebral palsy. </a:t>
            </a:r>
            <a:r>
              <a:rPr lang="en-US" sz="1300" dirty="0" err="1"/>
              <a:t>Biol</a:t>
            </a:r>
            <a:r>
              <a:rPr lang="en-US" sz="1300" dirty="0"/>
              <a:t> </a:t>
            </a:r>
            <a:r>
              <a:rPr lang="en-US" sz="1300" dirty="0" err="1"/>
              <a:t>Exerc</a:t>
            </a:r>
            <a:r>
              <a:rPr lang="en-US" sz="1300" dirty="0"/>
              <a:t>, 2010; 5(2): 13-25</a:t>
            </a:r>
            <a:endParaRPr lang="el-GR" sz="1300"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36</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t>
            </a:r>
            <a:r>
              <a:rPr lang="en-US" sz="1300" dirty="0"/>
              <a:t> 10 minutes</a:t>
            </a:r>
          </a:p>
          <a:p>
            <a:r>
              <a:rPr lang="en-US" sz="1300" dirty="0"/>
              <a:t>of light warm-up in the water (forward and</a:t>
            </a:r>
          </a:p>
          <a:p>
            <a:r>
              <a:rPr lang="en-US" sz="1300" dirty="0"/>
              <a:t>backward walking, jumping, and other such</a:t>
            </a:r>
          </a:p>
          <a:p>
            <a:r>
              <a:rPr lang="en-US" sz="1300" dirty="0"/>
              <a:t>exercises), 40 minutes of exercise swimming</a:t>
            </a:r>
          </a:p>
          <a:p>
            <a:r>
              <a:rPr lang="en-US" sz="1300" dirty="0"/>
              <a:t>techniques (prone and back gliding from the wall;</a:t>
            </a:r>
          </a:p>
          <a:p>
            <a:r>
              <a:rPr lang="en-US" sz="1300" dirty="0"/>
              <a:t>prone and back floating; blowing bubbles; breaststroke,</a:t>
            </a:r>
          </a:p>
          <a:p>
            <a:r>
              <a:rPr lang="en-US" sz="1300" dirty="0"/>
              <a:t>backstroke or freestyle techniques; diving</a:t>
            </a:r>
          </a:p>
          <a:p>
            <a:r>
              <a:rPr lang="en-US" sz="1300" dirty="0"/>
              <a:t>to the pool bottom) and 5 minutes of play (ball</a:t>
            </a:r>
          </a:p>
          <a:p>
            <a:r>
              <a:rPr lang="en-US" sz="1300" dirty="0"/>
              <a:t>games, chasing games, etc.</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37</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300" dirty="0" err="1"/>
              <a:t>Fragala</a:t>
            </a:r>
            <a:r>
              <a:rPr lang="en-US" sz="1300" dirty="0"/>
              <a:t>-Pinkham et al, Aquatic aerobic exercise for children with cerebral palsy: a pilot intervention study. </a:t>
            </a:r>
            <a:r>
              <a:rPr lang="en-US" sz="1300" dirty="0" err="1"/>
              <a:t>Physiother</a:t>
            </a:r>
            <a:r>
              <a:rPr lang="en-US" sz="1300" dirty="0"/>
              <a:t> Theory Practice, 2013</a:t>
            </a:r>
            <a:endParaRPr lang="el-GR" sz="1300"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38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300" dirty="0"/>
              <a:t>"Jigokudani </a:t>
            </a:r>
            <a:r>
              <a:rPr lang="en-US" sz="1300" dirty="0" err="1"/>
              <a:t>hotspring</a:t>
            </a:r>
            <a:r>
              <a:rPr lang="en-US" sz="1300" dirty="0"/>
              <a:t> in Nagano Japan 001" </a:t>
            </a:r>
            <a:r>
              <a:rPr lang="el-GR" sz="1300" dirty="0"/>
              <a:t>από τον </a:t>
            </a:r>
            <a:r>
              <a:rPr lang="en-US" sz="1300" dirty="0"/>
              <a:t>Yosemite - </a:t>
            </a:r>
            <a:r>
              <a:rPr lang="el-GR" sz="1300" dirty="0"/>
              <a:t>Έργο αυτού που το ανεβάζει. Υπό την άδεια </a:t>
            </a:r>
            <a:r>
              <a:rPr lang="en-US" sz="1300" dirty="0"/>
              <a:t>Creative Commons Attribution-Share Alike 3.0 </a:t>
            </a:r>
            <a:r>
              <a:rPr lang="el-GR" sz="1300" dirty="0"/>
              <a:t>μέσω </a:t>
            </a:r>
            <a:r>
              <a:rPr lang="en-US" sz="1300" dirty="0"/>
              <a:t>Wikimedia Commons - http://commons.wikimedia.org/wiki/File:Jigokudani_hotspring_in_Nagano_Japan_001.jpg#mediaviewer/File:Jigokudani_hotspring_in_Nagano_Japan_001.jpg</a:t>
            </a:r>
            <a:endParaRPr lang="el-GR" sz="1300" dirty="0"/>
          </a:p>
          <a:p>
            <a:r>
              <a:rPr lang="en-US" dirty="0" smtClean="0"/>
              <a:t>"Snow Monkeys, Nagano, Japan" by </a:t>
            </a:r>
            <a:r>
              <a:rPr lang="en-US" dirty="0" err="1" smtClean="0"/>
              <a:t>Yblieb</a:t>
            </a:r>
            <a:r>
              <a:rPr lang="en-US" dirty="0" smtClean="0"/>
              <a:t> - Own work. Licensed under Creative Commons Attribution-Share Alike 3.0 via Wikimedia Commons - http://commons.wikimedia.org/wiki/File:Snow_Monkeys,_Nagano,_Japan.JPG#mediaviewer/File:Snow_Monkeys,_Nagano,_Japan.JPG</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3</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39</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40</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300" dirty="0"/>
              <a:t>M. Kelly and J. </a:t>
            </a:r>
            <a:r>
              <a:rPr lang="en-US" sz="1300" dirty="0" err="1"/>
              <a:t>Darrah</a:t>
            </a:r>
            <a:r>
              <a:rPr lang="en-US" sz="1300" dirty="0"/>
              <a:t>, “Aquatic exercise for children with</a:t>
            </a:r>
          </a:p>
          <a:p>
            <a:r>
              <a:rPr lang="en-US" sz="1300" dirty="0"/>
              <a:t>cerebral palsy,” </a:t>
            </a:r>
            <a:r>
              <a:rPr lang="en-US" sz="1300" i="1" dirty="0"/>
              <a:t>Developmental Medicine and Child Neurology,</a:t>
            </a:r>
          </a:p>
          <a:p>
            <a:r>
              <a:rPr lang="en-US" sz="1300" dirty="0"/>
              <a:t>vol. 47, no. 12, pp. 838–842, 2005.</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41</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r>
              <a:rPr lang="en-US" dirty="0" err="1" smtClean="0"/>
              <a:t>Gorter</a:t>
            </a:r>
            <a:r>
              <a:rPr lang="en-US" dirty="0" smtClean="0"/>
              <a:t> JW, Currie SJ. Aquatic exercise programs for children and adolescents with cerebral palsy: what do we know and where do we go?, </a:t>
            </a:r>
            <a:r>
              <a:rPr lang="en-US" dirty="0" err="1" smtClean="0"/>
              <a:t>Int</a:t>
            </a:r>
            <a:r>
              <a:rPr lang="en-US" dirty="0" smtClean="0"/>
              <a:t> J </a:t>
            </a:r>
            <a:r>
              <a:rPr lang="en-US" dirty="0" err="1" smtClean="0"/>
              <a:t>Pediatr</a:t>
            </a:r>
            <a:r>
              <a:rPr lang="en-US" dirty="0" smtClean="0"/>
              <a:t>. 2011;2011:712165</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42</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r>
              <a:rPr lang="en-US" sz="1300" dirty="0"/>
              <a:t>Mortimer R, </a:t>
            </a:r>
            <a:r>
              <a:rPr lang="en-US" sz="1300" dirty="0" err="1"/>
              <a:t>Privopoulos</a:t>
            </a:r>
            <a:r>
              <a:rPr lang="en-US" sz="1300" dirty="0"/>
              <a:t> M, Kumar S. The effectiveness of hydrotherapy in the treatment of social and behavioral aspects of children with autism spectrum disorders: a systematic review. Journal of Multidisciplinary Healthcare 2014:7 93–104</a:t>
            </a:r>
            <a:endParaRPr lang="el-GR" sz="1300" dirty="0"/>
          </a:p>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43</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44</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45</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endParaRPr lang="el-GR" sz="1300" dirty="0"/>
          </a:p>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46</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4</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after a visit to the Spaulding School for</a:t>
            </a:r>
            <a:r>
              <a:rPr lang="el-GR" dirty="0" smtClean="0"/>
              <a:t> </a:t>
            </a:r>
            <a:r>
              <a:rPr lang="en-US" dirty="0" smtClean="0"/>
              <a:t>Crippled Children in Chicago, where he observed paralyzed patients exercising in a wooden</a:t>
            </a:r>
            <a:r>
              <a:rPr lang="el-GR" dirty="0" smtClean="0"/>
              <a:t> </a:t>
            </a:r>
            <a:r>
              <a:rPr lang="en-US" dirty="0" smtClean="0"/>
              <a:t>tank. On returning to California, he transformed the hospital’s lily pond into 2 therapeutic</a:t>
            </a:r>
            <a:r>
              <a:rPr lang="el-GR" dirty="0" smtClean="0"/>
              <a:t> </a:t>
            </a:r>
            <a:r>
              <a:rPr lang="en-US" dirty="0" smtClean="0"/>
              <a:t>pools </a:t>
            </a:r>
            <a:endParaRPr lang="el-GR" dirty="0" smtClean="0"/>
          </a:p>
          <a:p>
            <a:r>
              <a:rPr lang="en-US" dirty="0" smtClean="0"/>
              <a:t>By 1937, Dr. Charles Leroy Lowman published his</a:t>
            </a:r>
            <a:r>
              <a:rPr lang="el-GR" dirty="0" smtClean="0"/>
              <a:t> </a:t>
            </a:r>
            <a:r>
              <a:rPr lang="en-US" dirty="0" smtClean="0"/>
              <a:t>Technique of Underwater Gymnastics: A Study in Practical Application</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300" dirty="0"/>
              <a:t>A physical therapist uses pool therapy to treat a child with poliomyelitis.</a:t>
            </a:r>
            <a:endParaRPr lang="el-GR" sz="1300" dirty="0"/>
          </a:p>
          <a:p>
            <a:r>
              <a:rPr lang="en-US" sz="1300" dirty="0"/>
              <a:t>Director Janet Merrill (right) and her assistant, Eleanor Gillespie (left), use early pool therapy to treat a youngster with polio at Boston Children's Hospital.</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6</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300" dirty="0"/>
              <a:t>A physical therapist uses pool therapy to treat a child with poliomyelitis.</a:t>
            </a:r>
            <a:endParaRPr lang="el-GR" sz="1300" dirty="0"/>
          </a:p>
          <a:p>
            <a:r>
              <a:rPr lang="en-US" sz="1300" dirty="0"/>
              <a:t>Director Janet Merrill (right) and her assistant, Eleanor Gillespie (left), use early pool therapy to treat a youngster with polio at Boston Children's Hospital.</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7</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By 1937, Dr. Charles Leroy Lowman published his</a:t>
            </a:r>
            <a:r>
              <a:rPr lang="el-GR" dirty="0" smtClean="0"/>
              <a:t> </a:t>
            </a:r>
            <a:r>
              <a:rPr lang="en-US" dirty="0" smtClean="0"/>
              <a:t>Technique of Underwater Gymnastics: A Study in Practical Application</a:t>
            </a:r>
            <a:endParaRPr lang="el-GR" dirty="0"/>
          </a:p>
        </p:txBody>
      </p:sp>
      <p:sp>
        <p:nvSpPr>
          <p:cNvPr id="4" name="3 - Θέση αριθμού διαφάνειας"/>
          <p:cNvSpPr>
            <a:spLocks noGrp="1"/>
          </p:cNvSpPr>
          <p:nvPr>
            <p:ph type="sldNum" sz="quarter" idx="10"/>
          </p:nvPr>
        </p:nvSpPr>
        <p:spPr/>
        <p:txBody>
          <a:bodyPr/>
          <a:lstStyle/>
          <a:p>
            <a:fld id="{0A9CB358-08FC-4C26-BC33-7DF2F7EDBE94}"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creativecommons.org/publicdomain/zero/1.0/deed.en" TargetMode="External"/><Relationship Id="rId5" Type="http://schemas.openxmlformats.org/officeDocument/2006/relationships/hyperlink" Target="http://pixabay.com/en/users/platinumportfolio/" TargetMode="External"/><Relationship Id="rId4" Type="http://schemas.openxmlformats.org/officeDocument/2006/relationships/hyperlink" Target="http://pixabay.com/en/photos/wate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creativecommons.org/publicdomain/zero/1.0/deed.en" TargetMode="External"/><Relationship Id="rId5" Type="http://schemas.openxmlformats.org/officeDocument/2006/relationships/hyperlink" Target="http://pixabay.com/en/users/White77/" TargetMode="External"/><Relationship Id="rId4" Type="http://schemas.openxmlformats.org/officeDocument/2006/relationships/hyperlink" Target="http://pixabay.com/en/photos/swimm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MasterFinally" TargetMode="External"/><Relationship Id="rId4" Type="http://schemas.openxmlformats.org/officeDocument/2006/relationships/hyperlink" Target="http://en.wikipedia.org/wiki/Infant_swimming#mediaviewer/File:Baby_diving.jp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commons.wikimedia.org/wiki/File:Snow_Monkeys,_Nagano,_Japan.JPG#mediaviewer/File:Snow_Monkeys,_Nagano,_Japan.JPG" TargetMode="External"/><Relationship Id="rId3" Type="http://schemas.openxmlformats.org/officeDocument/2006/relationships/image" Target="../media/image6.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ommons.wikimedia.org/wiki/User:Yblieb" TargetMode="External"/><Relationship Id="rId5" Type="http://schemas.openxmlformats.org/officeDocument/2006/relationships/hyperlink" Target="http://commons.wikimedia.org/wiki/File:Jigokudani_hotspring_in_Nagano_Japan_001.jpg#mediaviewer/File:Jigokudani_hotspring_in_Nagano_Japan_001.jpg" TargetMode="Externa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apta.org/Histo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Προσαρμοσμένη Κινητική Δραστηριότητα</a:t>
            </a:r>
            <a:endParaRPr lang="el-GR" sz="3600"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395536" y="2708920"/>
            <a:ext cx="8748464" cy="2232248"/>
          </a:xfrm>
        </p:spPr>
        <p:txBody>
          <a:bodyPr>
            <a:noAutofit/>
          </a:bodyPr>
          <a:lstStyle/>
          <a:p>
            <a:pPr eaLnBrk="1" hangingPunct="1"/>
            <a:r>
              <a:rPr lang="el-GR" sz="2800" b="1" dirty="0" smtClean="0"/>
              <a:t>Ενότητα </a:t>
            </a:r>
            <a:r>
              <a:rPr lang="en-US" sz="2800" b="1" dirty="0" smtClean="0"/>
              <a:t>8</a:t>
            </a:r>
            <a:r>
              <a:rPr lang="el-GR" sz="2800" dirty="0" smtClean="0"/>
              <a:t>:</a:t>
            </a:r>
            <a:r>
              <a:rPr lang="en-US" sz="2800" dirty="0" smtClean="0"/>
              <a:t> </a:t>
            </a:r>
            <a:r>
              <a:rPr lang="el-GR" sz="2800" dirty="0" smtClean="0"/>
              <a:t>Θεραπευτική κολύμβηση</a:t>
            </a:r>
          </a:p>
          <a:p>
            <a:pPr eaLnBrk="1" hangingPunct="1"/>
            <a:endParaRPr lang="en-US" sz="1800" dirty="0" smtClean="0"/>
          </a:p>
          <a:p>
            <a:pPr lvl="0" algn="l"/>
            <a:r>
              <a:rPr lang="el-GR" sz="2200" dirty="0" smtClean="0">
                <a:solidFill>
                  <a:prstClr val="black"/>
                </a:solidFill>
              </a:rPr>
              <a:t>           Ειρήνη </a:t>
            </a:r>
            <a:r>
              <a:rPr lang="el-GR" sz="2200" dirty="0" err="1" smtClean="0">
                <a:solidFill>
                  <a:prstClr val="black"/>
                </a:solidFill>
              </a:rPr>
              <a:t>Γραμματοπούλου</a:t>
            </a:r>
            <a:r>
              <a:rPr lang="el-GR" sz="2200" dirty="0" smtClean="0">
                <a:solidFill>
                  <a:prstClr val="black"/>
                </a:solidFill>
              </a:rPr>
              <a:t>	</a:t>
            </a:r>
            <a:r>
              <a:rPr lang="en-US" sz="2200" dirty="0" smtClean="0">
                <a:solidFill>
                  <a:prstClr val="black"/>
                </a:solidFill>
              </a:rPr>
              <a:t>	</a:t>
            </a:r>
            <a:r>
              <a:rPr lang="el-GR" sz="2200" dirty="0" smtClean="0">
                <a:solidFill>
                  <a:prstClr val="black"/>
                </a:solidFill>
              </a:rPr>
              <a:t>         Χρύσα Τζουγκρανά</a:t>
            </a:r>
          </a:p>
          <a:p>
            <a:pPr lvl="0" algn="l"/>
            <a:r>
              <a:rPr lang="el-GR" sz="2200" dirty="0" smtClean="0">
                <a:solidFill>
                  <a:prstClr val="black"/>
                </a:solidFill>
              </a:rPr>
              <a:t>         Αναπληρώτρια </a:t>
            </a:r>
            <a:r>
              <a:rPr lang="el-GR" sz="2200" dirty="0">
                <a:solidFill>
                  <a:prstClr val="black"/>
                </a:solidFill>
              </a:rPr>
              <a:t>Καθηγήτρια </a:t>
            </a:r>
            <a:r>
              <a:rPr lang="el-GR" sz="2200" dirty="0" smtClean="0">
                <a:solidFill>
                  <a:prstClr val="black"/>
                </a:solidFill>
              </a:rPr>
              <a:t>	</a:t>
            </a:r>
            <a:r>
              <a:rPr lang="el-GR" sz="2200" dirty="0" smtClean="0">
                <a:solidFill>
                  <a:prstClr val="black"/>
                </a:solidFill>
              </a:rPr>
              <a:t>Εργαστηριακή </a:t>
            </a:r>
            <a:r>
              <a:rPr lang="el-GR" sz="2200" dirty="0" smtClean="0">
                <a:solidFill>
                  <a:prstClr val="black"/>
                </a:solidFill>
              </a:rPr>
              <a:t>συνεργάτιδα</a:t>
            </a:r>
            <a:endParaRPr lang="el-GR" sz="2200" dirty="0">
              <a:solidFill>
                <a:prstClr val="black"/>
              </a:solidFill>
            </a:endParaRPr>
          </a:p>
          <a:p>
            <a:pPr lvl="0"/>
            <a:r>
              <a:rPr lang="el-GR" sz="2200" dirty="0" smtClean="0">
                <a:solidFill>
                  <a:prstClr val="black"/>
                </a:solidFill>
              </a:rPr>
              <a:t>Τμήμα Φυσικοθεραπείας  ΤΕΙ-Αθήνας</a:t>
            </a:r>
            <a:endParaRPr lang="el-GR" sz="2200" dirty="0">
              <a:solidFill>
                <a:prstClr val="black"/>
              </a:solidFill>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Ορισμοί </a:t>
            </a:r>
            <a:r>
              <a:rPr lang="el-GR" sz="3200" b="0" dirty="0" smtClean="0"/>
              <a:t>(1 από 4)</a:t>
            </a:r>
            <a:endParaRPr lang="el-GR" sz="3200" b="0" dirty="0"/>
          </a:p>
        </p:txBody>
      </p:sp>
      <p:sp>
        <p:nvSpPr>
          <p:cNvPr id="8" name="7 - Θέση περιεχομένου"/>
          <p:cNvSpPr>
            <a:spLocks noGrp="1"/>
          </p:cNvSpPr>
          <p:nvPr>
            <p:ph idx="1"/>
          </p:nvPr>
        </p:nvSpPr>
        <p:spPr/>
        <p:txBody>
          <a:bodyPr>
            <a:normAutofit/>
          </a:bodyPr>
          <a:lstStyle/>
          <a:p>
            <a:pPr>
              <a:spcAft>
                <a:spcPts val="1200"/>
              </a:spcAft>
              <a:buClr>
                <a:srgbClr val="0070C0"/>
              </a:buClr>
              <a:buFont typeface="Wingdings" pitchFamily="2" charset="2"/>
              <a:buChar char="S"/>
            </a:pPr>
            <a:r>
              <a:rPr lang="el-GR" sz="2800" b="1" dirty="0" smtClean="0"/>
              <a:t>Γενική φυσική δραστηριότητα </a:t>
            </a:r>
            <a:r>
              <a:rPr lang="el-GR" sz="2800" dirty="0" smtClean="0"/>
              <a:t>= κάθε σωματική κίνηση παραγόμενη από σκελετικούς μύες με αποτέλεσμα την ενεργειακή δαπάνη </a:t>
            </a:r>
          </a:p>
          <a:p>
            <a:pPr>
              <a:spcAft>
                <a:spcPts val="1200"/>
              </a:spcAft>
              <a:buClr>
                <a:srgbClr val="0070C0"/>
              </a:buClr>
              <a:buFont typeface="Wingdings" pitchFamily="2" charset="2"/>
              <a:buChar char="S"/>
            </a:pPr>
            <a:r>
              <a:rPr lang="el-GR" sz="2800" b="1" dirty="0" smtClean="0"/>
              <a:t>Άσκηση </a:t>
            </a:r>
            <a:r>
              <a:rPr lang="el-GR" sz="2800" dirty="0" smtClean="0"/>
              <a:t>= προσχεδιασμένες, καλά δομημένες δραστηριότητες που περιλαμβάνουν επαναλαμβανόμενες ενεργοποιήσεις σκελετικών μυών, με </a:t>
            </a:r>
            <a:r>
              <a:rPr lang="el-GR" sz="2800" dirty="0"/>
              <a:t>αποτέλεσμα την ενεργειακή </a:t>
            </a:r>
            <a:r>
              <a:rPr lang="el-GR" sz="2800" dirty="0" smtClean="0"/>
              <a:t>δαπάνη και σκοπό τη βελτίωση ή τη διατήρηση της φυσικής κατάστασης</a:t>
            </a:r>
          </a:p>
        </p:txBody>
      </p:sp>
      <p:sp>
        <p:nvSpPr>
          <p:cNvPr id="4" name="3 - Ορθογώνιο"/>
          <p:cNvSpPr/>
          <p:nvPr/>
        </p:nvSpPr>
        <p:spPr>
          <a:xfrm>
            <a:off x="1043608" y="5517232"/>
            <a:ext cx="7128792" cy="369332"/>
          </a:xfrm>
          <a:prstGeom prst="rect">
            <a:avLst/>
          </a:prstGeom>
        </p:spPr>
        <p:txBody>
          <a:bodyPr wrap="square">
            <a:spAutoFit/>
          </a:bodyPr>
          <a:lstStyle/>
          <a:p>
            <a:pPr algn="r"/>
            <a:r>
              <a:rPr lang="en-US" i="1" dirty="0" smtClean="0">
                <a:latin typeface="Calibri" pitchFamily="34" charset="0"/>
              </a:rPr>
              <a:t>(Kelly M, </a:t>
            </a:r>
            <a:r>
              <a:rPr lang="en-US" i="1" dirty="0" err="1" smtClean="0">
                <a:latin typeface="Calibri" pitchFamily="34" charset="0"/>
              </a:rPr>
              <a:t>Darrah</a:t>
            </a:r>
            <a:r>
              <a:rPr lang="en-US" i="1" dirty="0" smtClean="0">
                <a:latin typeface="Calibri" pitchFamily="34" charset="0"/>
              </a:rPr>
              <a:t> J. 2005)</a:t>
            </a:r>
            <a:endParaRPr lang="el-GR" i="1" dirty="0">
              <a:latin typeface="Calibri" pitchFamily="34" charset="0"/>
            </a:endParaRPr>
          </a:p>
        </p:txBody>
      </p:sp>
    </p:spTree>
    <p:extLst>
      <p:ext uri="{BB962C8B-B14F-4D97-AF65-F5344CB8AC3E}">
        <p14:creationId xmlns:p14="http://schemas.microsoft.com/office/powerpoint/2010/main" val="153927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Ορισμοί </a:t>
            </a:r>
            <a:r>
              <a:rPr lang="el-GR" sz="3200" b="0" dirty="0" smtClean="0"/>
              <a:t>(2 από 4)</a:t>
            </a:r>
            <a:endParaRPr lang="el-GR" sz="3200" b="0" dirty="0"/>
          </a:p>
        </p:txBody>
      </p:sp>
      <p:sp>
        <p:nvSpPr>
          <p:cNvPr id="8" name="7 - Θέση περιεχομένου"/>
          <p:cNvSpPr>
            <a:spLocks noGrp="1"/>
          </p:cNvSpPr>
          <p:nvPr>
            <p:ph idx="1"/>
          </p:nvPr>
        </p:nvSpPr>
        <p:spPr/>
        <p:txBody>
          <a:bodyPr>
            <a:normAutofit/>
          </a:bodyPr>
          <a:lstStyle/>
          <a:p>
            <a:pPr>
              <a:spcAft>
                <a:spcPts val="1200"/>
              </a:spcAft>
              <a:buClr>
                <a:srgbClr val="0070C0"/>
              </a:buClr>
              <a:buFont typeface="Wingdings" pitchFamily="2" charset="2"/>
              <a:buChar char="S"/>
            </a:pPr>
            <a:r>
              <a:rPr lang="el-GR" sz="2800" b="1" dirty="0" smtClean="0"/>
              <a:t>Υδροθεραπεία</a:t>
            </a:r>
            <a:r>
              <a:rPr lang="el-GR" sz="2800" dirty="0" smtClean="0"/>
              <a:t> = θεραπευτική αγωγή η οποία στηρίζεται στη χρήση του νερού</a:t>
            </a:r>
          </a:p>
          <a:p>
            <a:pPr>
              <a:spcAft>
                <a:spcPts val="1200"/>
              </a:spcAft>
              <a:buClr>
                <a:srgbClr val="0070C0"/>
              </a:buClr>
              <a:buFont typeface="Wingdings" pitchFamily="2" charset="2"/>
              <a:buChar char="S"/>
            </a:pPr>
            <a:r>
              <a:rPr lang="el-GR" sz="2800" b="1" dirty="0" smtClean="0"/>
              <a:t>Υδροθεραπεία </a:t>
            </a:r>
            <a:r>
              <a:rPr lang="el-GR" sz="2800" dirty="0" smtClean="0"/>
              <a:t>= θεραπευτική πράξη κατά την οποία το σώμα βρίσκεται σε συνθήκες εμβύθισης</a:t>
            </a:r>
          </a:p>
          <a:p>
            <a:pPr>
              <a:buClr>
                <a:srgbClr val="0070C0"/>
              </a:buClr>
              <a:buFont typeface="Wingdings" pitchFamily="2" charset="2"/>
              <a:buChar char="S"/>
            </a:pPr>
            <a:r>
              <a:rPr lang="el-GR" sz="2800" b="1" dirty="0" smtClean="0"/>
              <a:t>Θεραπευτική Κολύμβηση</a:t>
            </a:r>
            <a:r>
              <a:rPr lang="el-GR" sz="2800" dirty="0" smtClean="0"/>
              <a:t>= παιδιατρική υδροθεραπεία που συνδυάζει αναπνευστική φ/θ, ειδική κινησιοθεραπεία, αισθητηριακή ολοκλήρωση και την ψυχαγωγία παιδιών με αναπτυξιακές διαταραχές</a:t>
            </a:r>
            <a:endParaRPr lang="el-GR" sz="2800" dirty="0"/>
          </a:p>
        </p:txBody>
      </p:sp>
      <p:sp>
        <p:nvSpPr>
          <p:cNvPr id="3" name="Ορθογώνιο 2"/>
          <p:cNvSpPr/>
          <p:nvPr/>
        </p:nvSpPr>
        <p:spPr>
          <a:xfrm>
            <a:off x="5220072" y="5589240"/>
            <a:ext cx="2184701" cy="338554"/>
          </a:xfrm>
          <a:prstGeom prst="rect">
            <a:avLst/>
          </a:prstGeom>
        </p:spPr>
        <p:txBody>
          <a:bodyPr wrap="none">
            <a:spAutoFit/>
          </a:bodyPr>
          <a:lstStyle/>
          <a:p>
            <a:r>
              <a:rPr lang="en-US" sz="1600" i="1" dirty="0" smtClean="0">
                <a:solidFill>
                  <a:srgbClr val="000000"/>
                </a:solidFill>
                <a:latin typeface="Calibri" pitchFamily="34" charset="0"/>
              </a:rPr>
              <a:t>(Broach</a:t>
            </a:r>
            <a:r>
              <a:rPr lang="el-GR" sz="1600" i="1" dirty="0" smtClean="0">
                <a:solidFill>
                  <a:srgbClr val="000000"/>
                </a:solidFill>
                <a:latin typeface="Calibri" pitchFamily="34" charset="0"/>
              </a:rPr>
              <a:t> </a:t>
            </a:r>
            <a:r>
              <a:rPr lang="en-US" sz="1600" i="1" dirty="0" smtClean="0">
                <a:solidFill>
                  <a:srgbClr val="000000"/>
                </a:solidFill>
                <a:latin typeface="Calibri" pitchFamily="34" charset="0"/>
              </a:rPr>
              <a:t>&amp;</a:t>
            </a:r>
            <a:r>
              <a:rPr lang="el-GR" sz="1600" i="1" dirty="0" smtClean="0">
                <a:solidFill>
                  <a:srgbClr val="000000"/>
                </a:solidFill>
                <a:latin typeface="Calibri" pitchFamily="34" charset="0"/>
              </a:rPr>
              <a:t> </a:t>
            </a:r>
            <a:r>
              <a:rPr lang="en-US" sz="1600" i="1" dirty="0" err="1" smtClean="0">
                <a:solidFill>
                  <a:srgbClr val="000000"/>
                </a:solidFill>
                <a:latin typeface="Calibri" pitchFamily="34" charset="0"/>
              </a:rPr>
              <a:t>Datillo</a:t>
            </a:r>
            <a:r>
              <a:rPr lang="en-US" sz="1600" i="1" dirty="0" smtClean="0">
                <a:solidFill>
                  <a:srgbClr val="000000"/>
                </a:solidFill>
                <a:latin typeface="Calibri" pitchFamily="34" charset="0"/>
              </a:rPr>
              <a:t>, 1996)</a:t>
            </a:r>
            <a:endParaRPr lang="el-GR" sz="2400" dirty="0">
              <a:solidFill>
                <a:srgbClr val="FF0000"/>
              </a:solidFill>
            </a:endParaRPr>
          </a:p>
        </p:txBody>
      </p:sp>
    </p:spTree>
    <p:extLst>
      <p:ext uri="{BB962C8B-B14F-4D97-AF65-F5344CB8AC3E}">
        <p14:creationId xmlns:p14="http://schemas.microsoft.com/office/powerpoint/2010/main" val="366701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Ορισμοί </a:t>
            </a:r>
            <a:r>
              <a:rPr lang="el-GR" sz="3200" b="0" dirty="0" smtClean="0"/>
              <a:t>(3 από 4)</a:t>
            </a:r>
            <a:endParaRPr lang="el-GR" sz="3200" b="0" dirty="0"/>
          </a:p>
        </p:txBody>
      </p:sp>
      <p:sp>
        <p:nvSpPr>
          <p:cNvPr id="8" name="7 - Θέση περιεχομένου"/>
          <p:cNvSpPr>
            <a:spLocks noGrp="1"/>
          </p:cNvSpPr>
          <p:nvPr>
            <p:ph idx="1"/>
          </p:nvPr>
        </p:nvSpPr>
        <p:spPr/>
        <p:txBody>
          <a:bodyPr>
            <a:normAutofit/>
          </a:bodyPr>
          <a:lstStyle/>
          <a:p>
            <a:pPr>
              <a:spcAft>
                <a:spcPts val="1200"/>
              </a:spcAft>
              <a:buClr>
                <a:srgbClr val="0070C0"/>
              </a:buClr>
              <a:buFont typeface="Wingdings" pitchFamily="2" charset="2"/>
              <a:buChar char="S"/>
            </a:pPr>
            <a:r>
              <a:rPr lang="en-US" sz="2800" b="1" dirty="0" smtClean="0"/>
              <a:t>Underwater Gymnastics</a:t>
            </a:r>
            <a:r>
              <a:rPr lang="el-GR" sz="2800" b="1" dirty="0" smtClean="0"/>
              <a:t> </a:t>
            </a:r>
            <a:r>
              <a:rPr lang="el-GR" sz="2800" dirty="0" smtClean="0"/>
              <a:t>(υποβρύχια γυμναστική)= υποβρύχιες ασκήσεις «προσεκτικά ρυθμισμένες ως προς τη δόση, τον τύπο, τη  συχνότητα και τη διάρκεια για την αποκατάσταση των σωματικών παραμορφώσεων και την επαναφορά της </a:t>
            </a:r>
            <a:r>
              <a:rPr lang="el-GR" sz="2800" dirty="0" err="1" smtClean="0"/>
              <a:t>μυικής</a:t>
            </a:r>
            <a:r>
              <a:rPr lang="el-GR" sz="2800" dirty="0" smtClean="0"/>
              <a:t> λειτουργίας»</a:t>
            </a:r>
            <a:r>
              <a:rPr lang="en-US" sz="2800" dirty="0" smtClean="0"/>
              <a:t> </a:t>
            </a:r>
            <a:r>
              <a:rPr lang="el-GR" sz="1600" dirty="0" smtClean="0"/>
              <a:t>(</a:t>
            </a:r>
            <a:r>
              <a:rPr lang="en-US" sz="1600" dirty="0" smtClean="0"/>
              <a:t>Lowman</a:t>
            </a:r>
            <a:r>
              <a:rPr lang="el-GR" sz="1600" dirty="0" smtClean="0"/>
              <a:t>, 1937) </a:t>
            </a:r>
          </a:p>
          <a:p>
            <a:pPr>
              <a:buClr>
                <a:srgbClr val="0070C0"/>
              </a:buClr>
              <a:buFont typeface="Wingdings" pitchFamily="2" charset="2"/>
              <a:buChar char="S"/>
            </a:pPr>
            <a:r>
              <a:rPr lang="el-GR" sz="2800" b="1" dirty="0" err="1" smtClean="0"/>
              <a:t>Aquatic</a:t>
            </a:r>
            <a:r>
              <a:rPr lang="el-GR" sz="2800" b="1" dirty="0" smtClean="0"/>
              <a:t> </a:t>
            </a:r>
            <a:r>
              <a:rPr lang="el-GR" sz="2800" b="1" dirty="0" err="1" smtClean="0"/>
              <a:t>therapy</a:t>
            </a:r>
            <a:r>
              <a:rPr lang="el-GR" sz="2800" b="1" dirty="0" smtClean="0"/>
              <a:t> </a:t>
            </a:r>
            <a:r>
              <a:rPr lang="el-GR" sz="2800" dirty="0" smtClean="0"/>
              <a:t>(υδροθεραπεία)= δραστηριότητα στο νερό, βασιζόμενη στις υδροδυναμικές αρχές για θεραπευτικούς σκοπούς </a:t>
            </a:r>
            <a:r>
              <a:rPr lang="en-US" sz="1600" dirty="0" smtClean="0"/>
              <a:t>(Campion, 1990)</a:t>
            </a:r>
            <a:endParaRPr lang="el-GR" sz="1600" dirty="0"/>
          </a:p>
        </p:txBody>
      </p:sp>
    </p:spTree>
    <p:extLst>
      <p:ext uri="{BB962C8B-B14F-4D97-AF65-F5344CB8AC3E}">
        <p14:creationId xmlns:p14="http://schemas.microsoft.com/office/powerpoint/2010/main" val="88764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Ορισμοί </a:t>
            </a:r>
            <a:r>
              <a:rPr lang="el-GR" sz="3200" b="0" dirty="0" smtClean="0"/>
              <a:t>(4 από 4)</a:t>
            </a:r>
            <a:endParaRPr lang="el-GR" sz="3200" b="0" dirty="0"/>
          </a:p>
        </p:txBody>
      </p:sp>
      <p:sp>
        <p:nvSpPr>
          <p:cNvPr id="8" name="7 - Θέση περιεχομένου"/>
          <p:cNvSpPr>
            <a:spLocks noGrp="1"/>
          </p:cNvSpPr>
          <p:nvPr>
            <p:ph idx="1"/>
          </p:nvPr>
        </p:nvSpPr>
        <p:spPr/>
        <p:txBody>
          <a:bodyPr>
            <a:normAutofit/>
          </a:bodyPr>
          <a:lstStyle/>
          <a:p>
            <a:pPr>
              <a:buClr>
                <a:srgbClr val="0070C0"/>
              </a:buClr>
              <a:buFont typeface="Wingdings" pitchFamily="2" charset="2"/>
              <a:buChar char="S"/>
            </a:pPr>
            <a:r>
              <a:rPr lang="el-GR" sz="2800" b="1" dirty="0" smtClean="0"/>
              <a:t>Προσαρμοσμένη Υδροθεραπεία</a:t>
            </a:r>
            <a:endParaRPr lang="el-GR" sz="2800" dirty="0" smtClean="0"/>
          </a:p>
          <a:p>
            <a:pPr marL="0" indent="0">
              <a:buClr>
                <a:srgbClr val="0070C0"/>
              </a:buClr>
              <a:buNone/>
            </a:pPr>
            <a:r>
              <a:rPr lang="el-GR" sz="2800" dirty="0" smtClean="0"/>
              <a:t>Είναι η άσκηση στο  νερό και η  κολύμβηση ως τρόποι συνταγογραφούμενης δραστηριότητας χρησιμοποιούμενης για αποκατάσταση/εξοικείωση με στόχους τη βελτίωση των φυσιολογικών, ψυχολογικών, </a:t>
            </a:r>
            <a:r>
              <a:rPr lang="el-GR" sz="2800" dirty="0" err="1" smtClean="0"/>
              <a:t>ψυχο</a:t>
            </a:r>
            <a:r>
              <a:rPr lang="el-GR" sz="2800" dirty="0" smtClean="0"/>
              <a:t>-οικονομικών και καθημερινών λειτουργιών, υπό την επίβλεψη αρμόδιων ατόμων εξειδικευμένων στις τεχνικές και την αξιοποίησή τους </a:t>
            </a:r>
            <a:r>
              <a:rPr lang="en-US" sz="1600" dirty="0" smtClean="0"/>
              <a:t>(Broach </a:t>
            </a:r>
            <a:r>
              <a:rPr lang="el-GR" sz="1600" dirty="0"/>
              <a:t>&amp;</a:t>
            </a:r>
            <a:r>
              <a:rPr lang="en-US" sz="1600" dirty="0" smtClean="0"/>
              <a:t> </a:t>
            </a:r>
            <a:r>
              <a:rPr lang="en-US" sz="1600" dirty="0" err="1" smtClean="0"/>
              <a:t>Dattilo</a:t>
            </a:r>
            <a:r>
              <a:rPr lang="en-US" sz="1600" dirty="0" smtClean="0"/>
              <a:t>, 1996)</a:t>
            </a:r>
            <a:endParaRPr lang="el-GR" sz="1600" dirty="0"/>
          </a:p>
        </p:txBody>
      </p:sp>
    </p:spTree>
    <p:extLst>
      <p:ext uri="{BB962C8B-B14F-4D97-AF65-F5344CB8AC3E}">
        <p14:creationId xmlns:p14="http://schemas.microsoft.com/office/powerpoint/2010/main" val="150630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Προσαρμογές σε:</a:t>
            </a:r>
            <a:endParaRPr lang="el-GR" dirty="0"/>
          </a:p>
        </p:txBody>
      </p:sp>
      <p:sp>
        <p:nvSpPr>
          <p:cNvPr id="4" name="7 - Θέση περιεχομένου"/>
          <p:cNvSpPr>
            <a:spLocks noGrp="1"/>
          </p:cNvSpPr>
          <p:nvPr>
            <p:ph idx="1"/>
          </p:nvPr>
        </p:nvSpPr>
        <p:spPr>
          <a:xfrm>
            <a:off x="457200" y="1196752"/>
            <a:ext cx="4186808" cy="5040560"/>
          </a:xfrm>
        </p:spPr>
        <p:txBody>
          <a:bodyPr>
            <a:normAutofit/>
          </a:bodyPr>
          <a:lstStyle/>
          <a:p>
            <a:pPr>
              <a:spcBef>
                <a:spcPts val="1200"/>
              </a:spcBef>
              <a:buClr>
                <a:srgbClr val="0070C0"/>
              </a:buClr>
              <a:buFont typeface="Wingdings" pitchFamily="2" charset="2"/>
              <a:buChar char="S"/>
            </a:pPr>
            <a:r>
              <a:rPr lang="el-GR" sz="2800" dirty="0" smtClean="0"/>
              <a:t>Οδηγίες</a:t>
            </a:r>
          </a:p>
          <a:p>
            <a:pPr>
              <a:spcBef>
                <a:spcPts val="1200"/>
              </a:spcBef>
              <a:buClr>
                <a:srgbClr val="0070C0"/>
              </a:buClr>
              <a:buFont typeface="Wingdings" pitchFamily="2" charset="2"/>
              <a:buChar char="S"/>
            </a:pPr>
            <a:r>
              <a:rPr lang="el-GR" sz="2800" dirty="0" smtClean="0"/>
              <a:t>Υλικά</a:t>
            </a:r>
          </a:p>
          <a:p>
            <a:pPr>
              <a:spcBef>
                <a:spcPts val="1200"/>
              </a:spcBef>
              <a:buClr>
                <a:srgbClr val="0070C0"/>
              </a:buClr>
              <a:buFont typeface="Wingdings" pitchFamily="2" charset="2"/>
              <a:buChar char="S"/>
            </a:pPr>
            <a:r>
              <a:rPr lang="el-GR" sz="2800" dirty="0" smtClean="0"/>
              <a:t>Στρατηγικές</a:t>
            </a:r>
          </a:p>
          <a:p>
            <a:pPr>
              <a:spcBef>
                <a:spcPts val="1200"/>
              </a:spcBef>
              <a:buClr>
                <a:srgbClr val="0070C0"/>
              </a:buClr>
              <a:buFont typeface="Wingdings" pitchFamily="2" charset="2"/>
              <a:buChar char="S"/>
            </a:pPr>
            <a:r>
              <a:rPr lang="el-GR" sz="2800" dirty="0" smtClean="0"/>
              <a:t>Κολυμβητικές τεχνικές</a:t>
            </a:r>
          </a:p>
          <a:p>
            <a:pPr>
              <a:spcBef>
                <a:spcPts val="1200"/>
              </a:spcBef>
              <a:buClr>
                <a:srgbClr val="0070C0"/>
              </a:buClr>
              <a:buFont typeface="Wingdings" pitchFamily="2" charset="2"/>
              <a:buChar char="S"/>
            </a:pPr>
            <a:r>
              <a:rPr lang="el-GR" sz="2800" dirty="0" smtClean="0"/>
              <a:t>Κανόνες παιχνιδιών</a:t>
            </a:r>
          </a:p>
          <a:p>
            <a:pPr>
              <a:spcBef>
                <a:spcPts val="1200"/>
              </a:spcBef>
              <a:buClr>
                <a:srgbClr val="0070C0"/>
              </a:buClr>
              <a:buFont typeface="Wingdings" pitchFamily="2" charset="2"/>
              <a:buChar char="S"/>
            </a:pPr>
            <a:r>
              <a:rPr lang="el-GR" sz="2800" dirty="0" smtClean="0"/>
              <a:t>Κανόνες ασφάλειας</a:t>
            </a:r>
          </a:p>
          <a:p>
            <a:pPr>
              <a:spcBef>
                <a:spcPts val="1200"/>
              </a:spcBef>
              <a:buClr>
                <a:srgbClr val="0070C0"/>
              </a:buClr>
              <a:buFont typeface="Wingdings" pitchFamily="2" charset="2"/>
              <a:buChar char="S"/>
            </a:pPr>
            <a:r>
              <a:rPr lang="el-GR" sz="2800" dirty="0" smtClean="0"/>
              <a:t>Πρόσβαση</a:t>
            </a:r>
          </a:p>
          <a:p>
            <a:endParaRPr lang="el-GR" sz="2800" dirty="0"/>
          </a:p>
        </p:txBody>
      </p:sp>
      <p:pic>
        <p:nvPicPr>
          <p:cNvPr id="2050" name="Picture 2" descr="Swimming, Girl, Noodles, Water, Pool, Young, Fun, 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88792"/>
            <a:ext cx="3932380" cy="2617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67217" y="4024149"/>
            <a:ext cx="291801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water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5"/>
              </a:rPr>
              <a:t>platinumportfolio</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CC0 Public Domain</a:t>
            </a:r>
            <a:r>
              <a:rPr lang="en-US" sz="1200" dirty="0">
                <a:latin typeface="+mn-lt"/>
              </a:rPr>
              <a:t>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18064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Θεραπευτική(;) κολύμβηση</a:t>
            </a:r>
            <a:endParaRPr lang="el-GR" dirty="0"/>
          </a:p>
        </p:txBody>
      </p:sp>
      <p:sp>
        <p:nvSpPr>
          <p:cNvPr id="8" name="7 - Θέση περιεχομένου"/>
          <p:cNvSpPr>
            <a:spLocks noGrp="1"/>
          </p:cNvSpPr>
          <p:nvPr>
            <p:ph idx="1"/>
          </p:nvPr>
        </p:nvSpPr>
        <p:spPr/>
        <p:txBody>
          <a:bodyPr>
            <a:normAutofit/>
          </a:bodyPr>
          <a:lstStyle/>
          <a:p>
            <a:pPr>
              <a:spcAft>
                <a:spcPts val="1200"/>
              </a:spcAft>
              <a:buClr>
                <a:srgbClr val="0070C0"/>
              </a:buClr>
              <a:buFont typeface="Wingdings" pitchFamily="2" charset="2"/>
              <a:buChar char="S"/>
            </a:pPr>
            <a:r>
              <a:rPr lang="el-GR" sz="2800" dirty="0"/>
              <a:t>Κ</a:t>
            </a:r>
            <a:r>
              <a:rPr lang="el-GR" sz="2800" dirty="0" smtClean="0"/>
              <a:t>άποιοι ερευνητές θεωρούν την κολύμβηση ως δραστηριότητα αναψυχής και όχι θεραπείας, με την υδροθεραπεία να περιορίζεται σε τεχνικές ενεργητικών ή/και παθητικών ασκήσεων μέσα στο νερό </a:t>
            </a:r>
            <a:r>
              <a:rPr lang="en-US" sz="1600" dirty="0"/>
              <a:t>(Davis &amp; Harrison, 1988</a:t>
            </a:r>
            <a:r>
              <a:rPr lang="en-US" sz="1600" dirty="0" smtClean="0"/>
              <a:t>)</a:t>
            </a:r>
            <a:endParaRPr lang="el-GR" sz="1600" dirty="0" smtClean="0"/>
          </a:p>
          <a:p>
            <a:pPr>
              <a:buClr>
                <a:srgbClr val="0070C0"/>
              </a:buClr>
              <a:buFont typeface="Wingdings" pitchFamily="2" charset="2"/>
              <a:buChar char="S"/>
            </a:pPr>
            <a:r>
              <a:rPr lang="el-GR" sz="2800" dirty="0"/>
              <a:t>Ά</a:t>
            </a:r>
            <a:r>
              <a:rPr lang="el-GR" sz="2800" dirty="0" smtClean="0"/>
              <a:t>λλοι, πιστεύουν ότι η κολύμβηση είναι αναπόσπαστο και ουσιαστικό μέρος της θεραπευτικής προσέγγισης μέσα στο νερό για άτομα με αναπτυξιακές </a:t>
            </a:r>
            <a:r>
              <a:rPr lang="el-GR" sz="2800" dirty="0"/>
              <a:t>διαταραχές </a:t>
            </a:r>
            <a:r>
              <a:rPr lang="el-GR" sz="1600" dirty="0" smtClean="0"/>
              <a:t>(</a:t>
            </a:r>
            <a:r>
              <a:rPr lang="en-US" sz="1600" dirty="0" smtClean="0"/>
              <a:t>Campion</a:t>
            </a:r>
            <a:r>
              <a:rPr lang="el-GR" sz="1600" dirty="0" smtClean="0"/>
              <a:t>,</a:t>
            </a:r>
            <a:r>
              <a:rPr lang="en-US" sz="1600" dirty="0" smtClean="0"/>
              <a:t> 1985)</a:t>
            </a:r>
            <a:endParaRPr lang="el-GR" sz="1600" dirty="0"/>
          </a:p>
        </p:txBody>
      </p:sp>
    </p:spTree>
    <p:extLst>
      <p:ext uri="{BB962C8B-B14F-4D97-AF65-F5344CB8AC3E}">
        <p14:creationId xmlns:p14="http://schemas.microsoft.com/office/powerpoint/2010/main" val="236096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Οφέλη από τις ιδιότητες του νερού 1</a:t>
            </a:r>
            <a:endParaRPr lang="el-GR" dirty="0"/>
          </a:p>
        </p:txBody>
      </p:sp>
      <p:sp>
        <p:nvSpPr>
          <p:cNvPr id="8" name="7 - Θέση περιεχομένου"/>
          <p:cNvSpPr>
            <a:spLocks noGrp="1"/>
          </p:cNvSpPr>
          <p:nvPr>
            <p:ph idx="1"/>
          </p:nvPr>
        </p:nvSpPr>
        <p:spPr/>
        <p:txBody>
          <a:bodyPr>
            <a:normAutofit/>
          </a:bodyPr>
          <a:lstStyle/>
          <a:p>
            <a:pPr>
              <a:spcBef>
                <a:spcPts val="1200"/>
              </a:spcBef>
              <a:spcAft>
                <a:spcPts val="1200"/>
              </a:spcAft>
              <a:buClr>
                <a:srgbClr val="0070C0"/>
              </a:buClr>
              <a:buFont typeface="Wingdings" pitchFamily="2" charset="2"/>
              <a:buChar char="S"/>
            </a:pPr>
            <a:r>
              <a:rPr lang="el-GR" sz="2800" dirty="0"/>
              <a:t>Η</a:t>
            </a:r>
            <a:r>
              <a:rPr lang="el-GR" sz="2800" dirty="0" smtClean="0"/>
              <a:t> </a:t>
            </a:r>
            <a:r>
              <a:rPr lang="el-GR" sz="2800" b="1" dirty="0" smtClean="0"/>
              <a:t>άνωση</a:t>
            </a:r>
            <a:r>
              <a:rPr lang="el-GR" sz="2800" dirty="0" smtClean="0"/>
              <a:t> απελευθερώνει το σώμα από τη βαρύτητα, προσφέροντας μειωμένη αρθρική φόρτιση, σωστότερη αρθρική ευθυγράμμιση και καλύτερη λειτουργική επανεκπαίδευση</a:t>
            </a:r>
          </a:p>
          <a:p>
            <a:pPr>
              <a:spcBef>
                <a:spcPts val="1200"/>
              </a:spcBef>
              <a:spcAft>
                <a:spcPts val="1200"/>
              </a:spcAft>
              <a:buClr>
                <a:srgbClr val="0070C0"/>
              </a:buClr>
              <a:buFont typeface="Wingdings" pitchFamily="2" charset="2"/>
              <a:buChar char="S"/>
            </a:pPr>
            <a:r>
              <a:rPr lang="el-GR" sz="2800" dirty="0"/>
              <a:t>Τ</a:t>
            </a:r>
            <a:r>
              <a:rPr lang="el-GR" sz="2800" dirty="0" smtClean="0"/>
              <a:t>ο </a:t>
            </a:r>
            <a:r>
              <a:rPr lang="el-GR" sz="2800" b="1" dirty="0" smtClean="0"/>
              <a:t>ιξώδες</a:t>
            </a:r>
            <a:r>
              <a:rPr lang="el-GR" sz="2800" dirty="0" smtClean="0"/>
              <a:t> και οι </a:t>
            </a:r>
            <a:r>
              <a:rPr lang="el-GR" sz="2800" b="1" dirty="0" smtClean="0"/>
              <a:t>τάσεις συνοχής </a:t>
            </a:r>
            <a:r>
              <a:rPr lang="el-GR" sz="2800" dirty="0" smtClean="0"/>
              <a:t>του νερού δημιουργούν δυνατότητες διαβαθμισμένης αντίστασης στις </a:t>
            </a:r>
            <a:r>
              <a:rPr lang="el-GR" sz="2800" dirty="0" err="1" smtClean="0"/>
              <a:t>μυικές</a:t>
            </a:r>
            <a:r>
              <a:rPr lang="el-GR" sz="2800" dirty="0" smtClean="0"/>
              <a:t> ομάδες που ενεργοποιούνται</a:t>
            </a:r>
          </a:p>
          <a:p>
            <a:pPr>
              <a:spcBef>
                <a:spcPts val="1200"/>
              </a:spcBef>
              <a:spcAft>
                <a:spcPts val="1200"/>
              </a:spcAft>
              <a:buClr>
                <a:srgbClr val="0070C0"/>
              </a:buClr>
              <a:buFont typeface="Wingdings" pitchFamily="2" charset="2"/>
              <a:buChar char="S"/>
            </a:pPr>
            <a:r>
              <a:rPr lang="el-GR" sz="2800" dirty="0"/>
              <a:t>Ο</a:t>
            </a:r>
            <a:r>
              <a:rPr lang="el-GR" sz="2800" dirty="0" smtClean="0"/>
              <a:t>ι </a:t>
            </a:r>
            <a:r>
              <a:rPr lang="el-GR" sz="2800" b="1" dirty="0" smtClean="0"/>
              <a:t>αναταράξεις</a:t>
            </a:r>
            <a:r>
              <a:rPr lang="el-GR" sz="2800" dirty="0" smtClean="0"/>
              <a:t> και οι </a:t>
            </a:r>
            <a:r>
              <a:rPr lang="el-GR" sz="2800" b="1" dirty="0" smtClean="0"/>
              <a:t>στροβιλισμοί</a:t>
            </a:r>
            <a:r>
              <a:rPr lang="el-GR" sz="2800" dirty="0" smtClean="0"/>
              <a:t> προκαλούν </a:t>
            </a:r>
            <a:r>
              <a:rPr lang="el-GR" sz="2800" dirty="0" err="1" smtClean="0"/>
              <a:t>αιθουσαίες</a:t>
            </a:r>
            <a:r>
              <a:rPr lang="el-GR" sz="2800" dirty="0" smtClean="0"/>
              <a:t> αντιδράσεις ισορροπίας </a:t>
            </a:r>
          </a:p>
          <a:p>
            <a:pPr>
              <a:spcBef>
                <a:spcPts val="1200"/>
              </a:spcBef>
              <a:spcAft>
                <a:spcPts val="1200"/>
              </a:spcAft>
              <a:buClr>
                <a:srgbClr val="0070C0"/>
              </a:buClr>
              <a:buNone/>
            </a:pPr>
            <a:r>
              <a:rPr lang="en-US" sz="1000" dirty="0" smtClean="0"/>
              <a:t>(</a:t>
            </a:r>
            <a:r>
              <a:rPr lang="en-US" sz="1000" dirty="0" err="1" smtClean="0"/>
              <a:t>Ballaz</a:t>
            </a:r>
            <a:r>
              <a:rPr lang="en-US" sz="1000" dirty="0" smtClean="0"/>
              <a:t> L, </a:t>
            </a:r>
            <a:r>
              <a:rPr lang="en-US" sz="1000" dirty="0" err="1" smtClean="0"/>
              <a:t>Plamondon</a:t>
            </a:r>
            <a:r>
              <a:rPr lang="en-US" sz="1000" dirty="0" smtClean="0"/>
              <a:t> S, Lemay M. 2011, </a:t>
            </a:r>
            <a:r>
              <a:rPr lang="de-DE" sz="1000" dirty="0" err="1" smtClean="0"/>
              <a:t>Hutzler</a:t>
            </a:r>
            <a:r>
              <a:rPr lang="de-DE" sz="1000" dirty="0" smtClean="0"/>
              <a:t>, </a:t>
            </a:r>
            <a:r>
              <a:rPr lang="de-DE" sz="1000" dirty="0" err="1" smtClean="0"/>
              <a:t>Chacham</a:t>
            </a:r>
            <a:r>
              <a:rPr lang="de-DE" sz="1000" dirty="0" smtClean="0"/>
              <a:t>, Bergman, &amp; </a:t>
            </a:r>
            <a:r>
              <a:rPr lang="de-DE" sz="1000" dirty="0" err="1" smtClean="0"/>
              <a:t>Szeinberg</a:t>
            </a:r>
            <a:r>
              <a:rPr lang="de-DE" sz="1000" dirty="0" smtClean="0"/>
              <a:t>, 1998) </a:t>
            </a:r>
            <a:endParaRPr lang="el-GR" sz="1000" dirty="0"/>
          </a:p>
        </p:txBody>
      </p:sp>
    </p:spTree>
    <p:extLst>
      <p:ext uri="{BB962C8B-B14F-4D97-AF65-F5344CB8AC3E}">
        <p14:creationId xmlns:p14="http://schemas.microsoft.com/office/powerpoint/2010/main" val="202806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Οφέλη από τις ιδιότητες του νερού 2</a:t>
            </a:r>
            <a:endParaRPr lang="el-GR" dirty="0"/>
          </a:p>
        </p:txBody>
      </p:sp>
      <p:sp>
        <p:nvSpPr>
          <p:cNvPr id="8" name="7 - Θέση περιεχομένου"/>
          <p:cNvSpPr>
            <a:spLocks noGrp="1"/>
          </p:cNvSpPr>
          <p:nvPr>
            <p:ph idx="1"/>
          </p:nvPr>
        </p:nvSpPr>
        <p:spPr>
          <a:xfrm>
            <a:off x="457200" y="1196752"/>
            <a:ext cx="5842992" cy="5040560"/>
          </a:xfrm>
        </p:spPr>
        <p:txBody>
          <a:bodyPr>
            <a:normAutofit/>
          </a:bodyPr>
          <a:lstStyle/>
          <a:p>
            <a:pPr>
              <a:buClr>
                <a:srgbClr val="0070C0"/>
              </a:buClr>
              <a:buFont typeface="Wingdings" pitchFamily="2" charset="2"/>
              <a:buChar char="S"/>
            </a:pPr>
            <a:r>
              <a:rPr lang="el-GR" sz="2800" dirty="0" smtClean="0"/>
              <a:t>Η </a:t>
            </a:r>
            <a:r>
              <a:rPr lang="el-GR" sz="2800" b="1" dirty="0" smtClean="0"/>
              <a:t>υδροστατική πίεση </a:t>
            </a:r>
            <a:r>
              <a:rPr lang="el-GR" sz="2800" dirty="0" smtClean="0"/>
              <a:t>προσφέρει εντονότερα σωματικά αισθητηριακά ερεθίσματα </a:t>
            </a:r>
          </a:p>
          <a:p>
            <a:pPr>
              <a:buClr>
                <a:srgbClr val="0070C0"/>
              </a:buClr>
              <a:buFont typeface="Wingdings" pitchFamily="2" charset="2"/>
              <a:buChar char="S"/>
            </a:pPr>
            <a:r>
              <a:rPr lang="el-GR" sz="2800" dirty="0"/>
              <a:t>Τ</a:t>
            </a:r>
            <a:r>
              <a:rPr lang="el-GR" sz="2800" dirty="0" smtClean="0"/>
              <a:t>ο </a:t>
            </a:r>
            <a:r>
              <a:rPr lang="el-GR" sz="2800" b="1" dirty="0" smtClean="0"/>
              <a:t>υδάτινο περιβάλλον </a:t>
            </a:r>
            <a:r>
              <a:rPr lang="el-GR" sz="2800" dirty="0" smtClean="0"/>
              <a:t>λειτουργεί ως κίνητρο ωρίμανσης </a:t>
            </a:r>
            <a:r>
              <a:rPr lang="el-GR" sz="2800" dirty="0" err="1" smtClean="0"/>
              <a:t>στοματοκινητικών</a:t>
            </a:r>
            <a:r>
              <a:rPr lang="el-GR" sz="2800" dirty="0" smtClean="0"/>
              <a:t> δεξιοτήτων και ευόδωσης κινητικού σχεδιασμού</a:t>
            </a:r>
          </a:p>
          <a:p>
            <a:pPr>
              <a:buClr>
                <a:srgbClr val="0070C0"/>
              </a:buClr>
              <a:buFont typeface="Wingdings" pitchFamily="2" charset="2"/>
              <a:buChar char="S"/>
            </a:pPr>
            <a:endParaRPr lang="el-GR" sz="2800" dirty="0" smtClean="0"/>
          </a:p>
          <a:p>
            <a:pPr>
              <a:buClr>
                <a:srgbClr val="0070C0"/>
              </a:buClr>
              <a:buFont typeface="Wingdings" pitchFamily="2" charset="2"/>
              <a:buChar char="S"/>
            </a:pPr>
            <a:endParaRPr lang="el-GR" sz="2800" dirty="0" smtClean="0"/>
          </a:p>
        </p:txBody>
      </p:sp>
      <p:sp>
        <p:nvSpPr>
          <p:cNvPr id="2050" name="AutoShape 2" descr="data:image/jpeg;base64,/9j/4AAQSkZJRgABAQAAAQABAAD/2wCEAAkGBhQSERUUExQWFRUWGBgaFxgXGBcYFxoXFxcVGBgYGBgYHSYeGBkjHBcUHy8gIycpLCwsFR4xNTAqNSYrLCkBCQoKDgwOGg8PGiwkHyQsLCwsLCwsLCwsLCwsLCwsLCwsLCwsLCwsLCwsLCwsLCwsLCwsLCwsKSwsLCwsLCwsLP/AABEIAKkBKwMBIgACEQEDEQH/xAAcAAACAwEBAQEAAAAAAAAAAAADBAIFBgEHAAj/xAA7EAABAgMGAwYEBgICAgMAAAABAhEAAyEEBRIxQVFhcYEGEyKRofAyscHRBxQjQuHxUmIVcoKiM4Oy/8QAGgEAAgMBAQAAAAAAAAAAAAAAAQIAAwQFBv/EACwRAAICAgICAQMBCQEAAAAAAAABAhEDIRIxBEETIlFhcSMyQlKBocHh8RT/2gAMAwEAAhEDEQA/AGpIt6mKkDkAlIPIkP1aGLTap8plGzoBajlcxR6OS3KNHPnCXLZEtYcsVrBUa7YmD8ohZbIofuUkZsVB/LMQOP5Mza9RMxeHa9WE4pUxRDEfpENWoONTB6swinX+JJJLSRnQOkNwolz5x6RPu5H7kqmHPVQHMbcYlKkIQGRZ048wQhI83qYbQP6Hn13drbasHubOz7qwjm6otZdptgKRMs6HVtNWtXkhwOrRrjNLDvfC2WHCn0qYel21IyWkuKO5A4lQYGBtBqDM0qWEpeeRJBBLGWyidk/uJ5RkL2vUpV+mhWD/ACmvLfkA7x6BaL0dRdalDaWBLSevxERVYUhRUlCUuciAR/7O54mHplLeNejEr7VnIS5WTEBCio8Son5CByu0M0gsgJbZCmHNRIjbqswUrEQHO0fLulKj4glXEhwInFi8ov0YhHaCa9VSzUUbDTqqsTT2sL4SA2pFT9I1irnlPVCCeIETTdiAfCkN/wBUivlA4jcov0ZBF+oxOSkbOgP9TDBvdO61P/oQPlGp/LpFcKfIQKYAcwFDzg2yvjEoZV7pOqRwqo+hgn/MJAfENiwy57RZIsCEnwy0vyGvRo+m3ShRBKEjoK86ViWHjb7KaZf0pw/MeEejmkGPaOWkUV5v9osl2CXl3aeiQPVoAbvlIc4EOd0g/SBthqMd2yvPaIrHhSTTMGg9YFMvIMMRHXEfMJUYsl3fLzMqWdPhAiMu65RD9yl+OXvpESaC3GT/ANFZZ71l/twjlhT/APqscXe5AqUAcVuT6Rcf8ecICUoDVokADqax8LI/xAE8s4Iumygn35hyKFHUAH5nWBWPtN4jiajNQvxZnBi7nXWh9A4rQH5wum50hwgiuyUHpEpv2G4L0dPahIcJxYnZggD5GA3l2lcgCWV4cycKSKVZxXmTBTc6SGUkHOuR46sI+/4SWA4SBTTTzgpfkDnGtIrZt8hQFGBqcKw/mNY4m92yKBwKy/yziyN0aF650FfQRFNxhmADaOH89YfZTUG7aHZPaHu0owzAoqSFHxPhr8PoPONHZpRnJRNOKWSCc3djvkUn7xlkXMkCoAP+qfrG1uWetSJSMBEtHhUWdzSr6a0bWK5KtmnHJN0VFhnIM44Fh6kJ1GIsAdKP6CHkLMsBSwCCMOJL4lLBIAS9GoS+0PpuKVKUpaUskvQAuyiCxYZBvKA2+eVoVLCSMmOjOxwtkGfKK+2XpcULWNagvDgPj8RKgPC70Jyrn5QjfV4GWkkhgnwjCzEmoDj5xOw2IJUFrURpRmIFKjMfzHL9s0paUgqfDVgAWfJRfU6QeOxeerMzbL1BQJm5qks79Yr1WwlsLF+BPyHKsWhusMwNH1z8+MOWSwpmTFd4ABhYYaZNmr3lDONFSkpC0i5JgUhRUhSTU5uDtFz+cSmijXXrWJoSEhgAAkUHvzijmTpjlkpIfVnr1hErLpSUD0ac61HE5bJlGvKFpc5aA6AEpFMRb7OYbsxK1nIHf3SOz7KFHxkMN6ekFEf3KxVuUXBUQDmyf5ESs9n1dfokNzqYKZ6QrwoBbX6iJCeo7D3wiyii77YXElCTkDqQlz0KvtAFLlqJK1KJ0oPtE1uo1AJ3ag6k1jps45nkIlBdsr7QoKIYYQMqufOOCW5ZiekOrkgP4QPX+YXM4u8Era+4MylO2H5COKSeHm8TJJzgiLETUB+n1MQFfYD3ZWalIow6RKWl/CfCDQENQ7mJT5OGuZG0Ql5FxybMfeBQ/KgU6wKBYvx5aHOBqsTZuftyi2UkqSFAVpicZZsp82MBmIWtquwy50pXhWJQXXorTJj4yKO+cNLlKNKD5REyeH8P79INC2KBDbwJUkEvDqpJGUDErgPKkCiCxTw9IioNpDKkNQ/KA92KsDEpktCaplX+UcSovp73MPIu9SiyU+dICqzKGYbP0ziAFZqmD5mAy5hYaGr7cIsDKGo5QxZLECxIAG7n5PBukK4uT7KvCs6k+cERKUNW6xfiyyUrFSobFvLfeGlXbJAKsNNHqAeJOkDkOsX5M5LseIgOSo5AV82yePv+PNSRhb/KnrFraJdP8RlhH8UMLqSTQDKDYrhR2x3VjCSkjOrMSAKgtR40V0yTLRh1NVHQqOYGgjPyyoHYnn5RsrCmiSzUqDpr5wkjRhSBTrPiUQARhFCDn9OEITbMxcg8HJ+QyrGjCaNA1ShwMIaaM1MsCQcXd5mp+8Zy8lKKilQwod8IDO1ASTn1jZW65hNDO2ZG8Li4koR43UrqBw4wylRTPG5aRhDZVZU65QzLkHbGEpLU/eTwzy9IvU3evGMQASaFnICeUdmyVFQCRgQC2E068/vBciuOGiqtElSUBJIxEVJ0ff1ip7pP+KjxGXSLq+bWl8Jrvu+nJoXkhBSCABzr9YkXQ0km6NdMUoZlPIZV1O8LrswUSVKJ+XrHZQUUMKqORq46mOyrOSXUa8YdKhHv0c7lIpQCOSlAfYPEkrGLfl94NZrMygWJr1bjtBoH6E0SsSXZh/OUBExgsVZ+DO9Is02dnXsD0P8AEU1itCpjpZyCXejg7vkQQ3GKXNKVGqOFuPID3ZUYKmwnIskcYtUS0Jzbf+PnAbVaAvOoGmsW3Zn4JdleZaQTTF8olOUcizbbQyZ2EDCkA75gjiN4X71/iA5in8QaFFlpiXFourts0tnUPE9M200P1gdsulkqXiFKsBTPKFsPxurEpE4jcg+Eg0BETVZe7IyObEa6ekAlKIUNqO2oizt0l0BgzVDmo/unlECtoqT8z1jhl090hwWN/EPhLnkdoHaJGAtmddj94gGn2JqlxzA+kM4MRwjU+sQWhqa+6RBKFlIER7py4HAUEMqlGOd2Q7+zBJQCWtSFPqN8toH3oKvEHD196QVdYH3XSCC/sLLlbZPSPgG0hlSY4EQKIRlrYgw/KvLVVQdPekKJl7iCdzs8Sg8muhmzywoEZA8/SCSbIQWCgfSBS1kcRxjJdoe2c1M0okYQE/ESCXbqPKKcuRYzTgxPLtG4RdZNSw+YP3i1s00JABUSfekeVXBimFa1TZqJkwlSRKmKShIqzIOeRLE6ebtk7ZrkTUybSpMxK2wTwAmlaTBkOY2ijH5MZvizTPx5Y1a2eny7S4NYUmTVPSoO0As08sMgCKq57RM2hKA+3L28aHoqTsZQjN/6gE61CoFYUtN6uDRg1OJhA3kkjP8AuFDdDJtDFy4DHqdBC0wKIoC1KPuffrCibUKmpy9gRYyZ6sLaGuTmIBOzJ31Zv1VuU55Av7MIJJAg9vrMUWYEltPKAOf8ouXRhl22eiplcOtYRvRKkgaO77nYcBFwiW7mrgF6eQjlqsHeIqCNesU5k3B0dDxqWRNlRdU3xkM5AFTkOUWMpCsQLtXX3SOXPZMC1gitPKLSRI8Tsetaw2F1BAzq8hOTIGBWrxnLLJaeQKU+sayelktpGamy2mhSVbg8jFUn9aNEV+zaCWmVXKg1+sQFnLUHz9IKtChVzTSFhwLRrXRzn2HEsp/aCCMq084AJdcq8INKcAuanKr+Q3h2zAs5YKPmw3PrAYVGwUoFJcUbc8hFfbJpKiHeumUHtElaqkggavkBCMxY0oIiFk/R8kxrJctKgCQKh4yaQ+sXcwqCZZBo3rSFkPidWOWiYkeFgH8oWtNhSRTanOIWoVx5sxP1iJtpo2ooIWmW2n2V02zEK248WhgyWqalh5nP5Dzg8i0hVD6wzKsYzdyQ1YjlXYscd9FLOlqFWHll56x1FjMwEipGY+UWtpsmHxFjw3id0s6y2EOKfaJyJ8e6ZW2W4lKDmg9YhPukig4sIu7Rbu7NXY+kKSLSFHEp20hVMZ4UkUS7CQHNOBgQl1zi+tIEwEeTZRWzLIpJqKbxYpWZ5466BIlwcSY7KlB3htEuGsTiyttqcKf+0ec9rLbLfupOHHXErVvoNo2fbJczwokpJWQrgMmcnYP6R5vMsMqzzAhReYsgzSC5J2GyeHCORklyzNv0dvBHhiVeyd59pFSFJTJTjVgQBm3hYjmCcTtGftVjt9oBUJagkqJAbJ8xyNC24ePbLruyUuUg90lTZOA4g1usam+EAdKQymoq0i/4uXbM/wBibwnJkdzNPjQkZ5jYDeLa1ziWL9IWsqUpxgMVAso8hQP7ziYqaiNeJ3G2cnyFxnxRFT5ksNn90ha1IKiClXNs4atByGQ8oCqeMnBiKXJ2SUeKpkUAmlG9fSLmyzWlEAktp1fyirMxqMBTT+IYknwuMtX3hxUqELyl/upWopSK0z/9fSLq2MpgKU/uF/8Ajkbeph1JLsrlibdxPS02xCUFRISkCpyjC39+K8uWlXcoxkGil0SanICsd/Ee2LUnupXhSlIUptSXYdAI8fvGepRzerM2UZ55dtI6GPE6tno1i/GkCY86QGIDmWS7Z5Kj024r9k2qSJ0lYUhWuRB1SoftI2j8+XTcAWklQPXjlFLfqJkrEiSpY8XwpevFhmYXHluVDZMNLkfqqayhm/KKg3f4gTk+rvH5q7MdurXYJuIrUpOqFksobF8uB0j9Edk+0Mu2WdM+WolK3DEVChmkvqOEWuO7KuVIt7RODMA5ipXIO0WxSRlH3e08VXi5OujNJcnsqSoDR+cBXM684bmKAORZ6DIdYTmpxEncw6KW6OhT0xBtsoHNUkUDRAyeMR7owaA2zqJlYfRbcTJLMMtPWEu64HhElJq7VgETaH1TiUEaZcYUlSyASaDR6HpAjMVpDEmWVFi4fIH7wr0WdsiUkuciMm2i4sS6AHNql89op1rw0NSYdkqAGmXt4qntF+KlIUve+AglyVZgDUnMMdMjntHnl7/iROSo4SyX/ZrU/uzORrwjS308+dNQB8KBk+av4pHmV8WdIdNHSoa7BQ+3nGGTk5cUb4xjXNlvZ/xItBWFElYT8UpRcKAIdjorjzj1Cx3hLtEmVNlEmWpIUlvIpOygXHnHhF03VNVMxt+mipJo7j4RvSv9xv8A8ILzAk2mzqPhlzXS+gWCFNwdAP8A5RbhbTaKc6+mz0Gz2tJd3DaawP8AOJOvpCV4TUpZQIbX+oCiZGtI585taLJMwQbvgMy0VirQlIcxm7wvdzUux1OulI1YcDyfoUuZL8Rb5KUScEtaiqclJwkZFSfCpqsrYPlWLSwdnLOJwmkJMwUJYZaOMnGUecdq75UqdYvEcPfgkPsUsfUxa9mr9wXhapaz8RTMSP8AUpCV+XhPnGPzPG48pr00v7HU8XNqMH7X+T1C8AtCHlBOWRp9DGbsV1Wibi7+b8QUyEUYHV8yRD1ovBQBIZmcGKe0XuZaSUmaJimchDA8MSsgI56o6kUI2dKLJLMpJq5+MqJxcc4St1/TUkU8JFClIZ6OHOucZG29olTrVNL0SopBd3ahPUxcWK+SNabR3MHhcsKftnn/ACc6+Z0Em9opgUStKiijZPzJyZ/nF7JteEUTmBV8uI3EYbtNdZm/qylEKA8SC5fcp1fhF72RtmKQkO5FFZsK0Z+EZ5YPjdMWeRtJo0CLQ+td4as0/MF6wvZpandJQ4DVZuZh+yWRePxFJLEumgpuOVYqk0tBxxctsHNtIGh6Qober2IharQnEQuYHDZ0JfT5QBcyW9CG5wia9l7v+EtPxQ7WSrIUAATJqk+JDt4XYKUWYaiPNbVfQmFKrOjukq8RXNRiCVD9iP2qrV49YsXYSzXj+Zn2qS612iYEKOJKhLltKSKMcJwEsd4BMuNVmUizyZEsyHZi5PMBiOpMDIqeu2aMDk1VnnfZm+7ytJKEolTEJIdcxOAMM0hSQx8nEXkrs1aEWqXaVmWMKsWGUVKyf/LSNRenZwGYApWBAIISCUj/ANfrBb1WmUg4a4RoWeo1IMZc0qVo3Qx/d2O3xcSbTJCZ8tCwoZEVBIzSc05xZ9m7lTZLNKkpPhlpYbkmpNMyYzl23qeNd40ljt+JgTXR/lE8WfHT9mfy8bl9S9FwJtGgU3hn0ichW/0EJ35au6lKWGcAN/2NB946N0cynLQjeV6pl0JxKyYEa7nSM+O1IxMJfr/ELA4koDklYJJ1xZuTxYxT244F1d2z4jLzjDLycjf0nTh4eNL6jcXReSJxCQMKv8TV9aHWLc2KhePIJ16KlfqJJpVgWy1Gxi5vG/7zt8hJsST3bMtSaKxNV36ZRpx5W9SMmXAo7h0ejiWkV1HKI2yyA1fPr8o8BvOTeNjIXPE+XX48SxVqVBaDy/xktkth4Jo3UCSesaOLe0ynjWme12WxfqB6jWEb5vhUtZTLGWnHZopOyv4oWe1gIW0mcckk+FR4E/KL0ywV4vOM+W5OmaMCWOLaOWKetSQVtii0lSCWJNM3zYbmE/yzD36xZWBPhIFHzcaaQvREuWzD9jLeF3hb1LxESgXof81JTQVdkHyha8OyFlts1drT3iEJP6ksBSQtQFCkqAKQdWFdxFrdEr8rfFsSo0myJcxO5AUrEG3ClK6RaWq/MUoj9Mlz4cRdOwUwLFq13iiTpujZjjyRiJaZRlrly6Gpw1cdCBoWzOQjJ/hopYt9oAPhwrxcSFgJ+sem3lbkmzKV4fC7lORYPnHm/wCESgbRaSXLoCn/APs+v0h8DuTKvMVQ0ekkvB5L8o4o7Bo6gtG44baKjtXevdpCcnB+0efTL7NQS9G67xf/AIikqWnCC+Fi27kvwjEWe5p0yaEJYk9MteQjsYZKGJFT2yF9XgpaZK2pLU5bmPtFleM1ffpnyVNNShKknRSQ6VJO4KSmDS+y89KkyzLWrvFYPAnHm2bGgrmWEfTOzqpJCDPk4peIMpYCynL4MwXAoYpk8Tk1J6l/w0Rc6TXonL/FWehkmQkkZh1AdAQWPWGb1/EfGhpchSVkGqlAgUzYRRqs5ICmWQciUFiNwQ8AtNkZYSSArAThNCysJGeTjSM8fB8e7Tsv/wDbmWqK+55xGJ969YtkWo7whLspQpT/ALmL6cYMJwcvo0dPCuEFFmHI+Um0XdhtDkPpGkuyWEhwRX9tB6bfeMXZ5rNXP20aS47Qk4iQCQWej5Rm8yC4WGD+5eTLVhSVUJAyf5tC9kv+bOJlSyEvWZMIfChskjjv/MMS665ee8MXRKlS1JQ1ZhJUTwJYcs44XkT4Rs6HiQ5yoob0UEkiqQciS6lE6k6RmZ04YjWNvf1zpnTHQtwNQaeeWUUP/HIFMI+cc2LfbOzKKWke9Wy8ghJ3jOTr2VMxJSWO8HmSMbkq8OgDk1IzNABzi0st3oljwhieFTxfSN/CUmYo5Y41pGXt8ufNYkpQBqS7f+LMT94QtUhS0BCa6EmNvaLulrYKDcvrA/yCBQJS2n8xHh5aGfla0jK2W5lAByOkOIktzHSNPIuylABHJ12AhiAW3g/Cir55PsUsF4uWJ5HfeBdrLMqZY5uGpSMYAzOAuQOgMTn2UILIpxDht6/WC2CcFTMIfE2SnPUPnFvqmZ9XaPLrN2gSkIarAke9tesK2u2TLRMIQGSSEvxUWeG+1nYybItKzIKVSsWJIcOjEXUgjOmh5RquzVxBEgKUASTi6szxkTd6Ook2tmLl9lrSm0SwplIJd+GEqD8CUlJ/mPRuyvdWaaqQkhPeArCeKWFBoGfyhK125SZiZctJUSWKv2pGpf6R2bIRKmd4C61tXXw5dISbfZasaa4mrtwQsFKkhSTmCHBHIx4v2/8AwlSFibYmSFE4pZPhSc8SdgdvLh6tarU6cQz2iumTCoH36QcE5KZmzRSgeK2b8MbSCFd7KScwxLgjJ6U5x6hdVpmplpTNImTWAxJdieOVePoIMLoWupSkA5Zu3IRayLlSkCleD/Ux0Mii0czFkycnyWh4y1YQSK/41i7sUjAkKWPFoM2/mF7JOS2I1Om0CttrxA+Jhu8UM1wjy76PL+1HaTF2isxSpkpBknQEqCg3LEoCL3tB2Lkz5nfJOAqDTAlTBTCmIakCkYz8TLnUmWi0yvEuXNK1FLuEliDydIy3jQ3F2tk2yWFCiyKg5g6jjFUk1tG2M4wlUehHtatMmwTJMlISlKFBxQVDMIzH4OWkd/OSc+6AHSYD9Y2Hai7hNsqwHqgth5Up5R5d2RvE2K0qmEFQEtQpuWwvwcQcaai/uZ8slOSvo99RZ3HhNPrEJqSlO50eMv2O7ZqnqIMpQxcDhfmzPGkvEl8qkUH8RZ8z4mJ+NFTr0Zu33F3ylEAFfN25ZesP3b2cRKSGFdTqep8olZrQtLnCSKUTkxNS4125xemQVJTiU5bTL+4thnlNbYMuJRekU9usxWnCmYqURkqWxUBsCoMNIwl7/hwFYjLnqK6n9Woc6gpyPnHpM6xEVFRCCpKsOLCRrk8Oihyl0eZSOylrSFI70Y10wuohQCdFvQB8iIB3ExP6VslA0IBLYgRqhQqRmW4aR6ZiBOIpZtnavCFbwulE5pmB1gM5Fa6gnQwUyc2zzWR2N7xGOXNCUmr4ZjNp70hiV2KLAlRWpxVJBFN0mNpJupQyVhzpX6R9NsigfEgEf5ZM+WUWKTRVKcmYS1XepLjLmCDDnZp0KU6nB+e9Y2F4XCmZL8TsMmJisuO4v1sKQcJIxahNQ5i3N5sZRp9j48Ens1PZvs4qcXLiWMzqTsOEXablT+bIKPAJYSKUarxaJtKZMsJSzAUha77wKlK1YFubxwc03N2zu+PhjiVLsSv3sggo/SUUD/F/D8ox07sbNxH9URs5vaeXMJR4krGikkeuUU8690hR8Q8xDxSRa19zTWWeZaUgJBU/xGjPR21OUWMpSiWSQquZc+XKKi5brmzHXMOpAL0A2GkauzWREtsNCA0bY7OVJAV2fCPERXaAy5YertwgloUAoklz6QNJJDt/UMVsdRPSxCffGEp81QLKf3rBbIglWUMrsxdzXlwiDK2hCZIdLlKiOAJJhiwWRKKsXI1ckDasPqQDU/aITFpyJAeFex4pIqryuqXPUQpCX3Aq+jkZwjNu9cqgLjOnGNEiSDUZaQvaFB2PrFTxJ7NUc8oqvRlbVayHpWKKXJmTJoYBKBVRNVqoWS5yH2jY2qxvUEcdYALOGpCfGy1+Va0gUpPhYiBSrO4YwaatqQCTNORDwYpJlGSXKNlgJYCQ53oPfSBhiTwECVaFNSOovJklJ82q0aKMnKwNoOGgqWeheK5V5H4TTjx4xO0zxmHY5ft5U2hK2S1+EpGdKUziqWyyLa0ctNmUqUpJrifKmfN/KMZYewChPM1WFLF2YCu/hy6RvrPJUlPicPlr6x0yOcM1yF5uOhMSipBSulf2k1HE5wlarHLSwEtDVcsHrmST8qxaz0FIJIpwhORKSpJJxc2bqCPnAcUK5t7YOxy8I8IGEZAOw24CHStbOcmNKAn6xWSVBRCQCQaZa58PMw5PDZaMOusVpUWXbDygtKCpLMz1DMeG5+8DsyyFvUgAUfi5JbN94Lds3wqxV4HVhWFEWYqWc01cB8n2MWxSpFU5bZc/mXBATpv7EDW5DdHeOyZJLZkUz/mHl2VtjxEWddFaXLsqe7NAX4V2ji0eE6tFkmxvnoeVI+myHLJB5mkHkR47Kfug7Fv70iM+yMguH3yMWs+xgKBUwr5+UBtj4Dlwyy6QOQfjKBU84QBTTXKGrJJEuozOZ/mE0WdRmElRS2lacG1h6ZaAlgNq+94yTbe2bIRjHSOW28C9D8vrELHey0Ggp0ECSQVR20TEgEatkIdQTjsreSUZ2mWkm8Uue+wpJDhhTX92ukYG1T5JWo40Z6qrF/MnujAoBSeIyiqXd6AaJA6CFWNo2vzItJvs9fNsQiWwLDTjy1POAi9ioMgPo+Q48+QivTZ1TFgqL77NoAIsEAAgZxec8aQTs/pBkKf7QuJwaJCZDEoP3uEmrR8LawYK9YB3g1iCljaISiCZCpk2qiUgOXdqaQ0cABIZRJdz9Norp9pwPUkqpwHACJSFjDsSffKESLG9FjKtKglgp4lMXiPiIpoM4VM4JA3jmIviqxzPKGECTgFVSG6QHA2Ygs8kCgavpFfaJheCAJaJSSWeElDCv+oHMtZFRp8T05NAxMcGtD6/xCOrHTaQylVae/7iFqKa0OXHPnBpEvJxTSOSpmJ2SwBoTw4QxUUU6UlnTmhnqBxFfOLCzSFrSCtnYE61zr0h82RJ/anmRDCpXh297GF40O3aETZxRgHG9GeOmz+2hpKDs/GJLl0oQDyh0IV6rC4p6V+cUFtumaSfEyA4AAPrGs7skVPlSIpIQAAOgiNWRadmau67ZjMk+HXL+xC8+WrFhDqrkMzvSNmjDmAw+8BtElwoBg4YkNk28LxH5GPFpMui3+JyPtxpGhkJDAtnlow0hGx9lcSwSosDQZ6mvkI08mxJSnfb+oZPiVyjy2hOXJdGTbRBcmmsPtWIryyiWSiuRKLZN71iSZZ0VXjWDyA55UoaQVaXFKGJYaKmZZ1mrlxl72gSJLeFVCci5avDOLNKnIeumnyipve01AyKTQ0gSlSJHHbELUoJcvlqc4q8b1JPL6w1avGa15Ze6wtbQkEYXyGxr9Izy/mZpSf7qJoXVhlrE5iAP4hE2kgAVG8MJnBQYGvy5cYuhKL0jPPHJbZCbu3nCpPCLIAgDwvzHMNCC5df4ENTEPTlSwM4GZhegzy3hUzh/ecfCaX8NTvpALhgLJ3r5Uif5c6nnWEwlQqT84+C+H8xLJQ4ZoDhxEDaG+kc78YTiTygK1PUBuuX8wLDRM2ZS0k5Nk0ATOUFYcKuZgiLWpKas2nz0icuaVB/Ic4AaRLvHLRaLnoQhnc/eK4OmoEKqnQ1i1RcS5yykmn8QhaSFJr1r9s4HJtQS/JmHH36wnMnku3Xd4NkF7TLSQ5VQFg9fUmsANp7tINKnoB1iFnti1KICFMdSzHoQ8WAk94wVSvwg0I/2pFf5Q/4YzOtXgSkAjMuNdxEVKKi4LZbtygFuvFIUEpTiUzCjhv7gqrQMqP5emkOmVNMKZn+xfi32g4ZqtCyMnOsTUqmeW8RsiQ1LWA7lto5NLh8tH3haWaufTblE5i6DWImGiKrICxKqjaBqkKTULfOn3eGwhg40iAmuzAViOSBxYGyjlxGoPA/SHEpfMU4wukh3pHe+4xLJVDYmDIeWkD/ADTEp3hY2hve9ImCkV1+TxGSw6ZvGIm0gQAzuURUimIDny1gUG2FEwAMNywMD78voGgZntA1KrEBYeVMrVvlCV42FEweJOfz+kFK6QNE7YiIGyvn3RLAYPTPWkKWmzLPhSkJTyr6xa2i0Mrn6txgRmQKGUqKlN0JbxkngKdINZbHLll00pmflB5q31b3xhYBiTVzxpC0kNyb7PrQa5iE1kvQ+kMTJkBKDvBti0jWSZIAc+QaIy1MaP1hq0ZwqNYJGgwn5tmY6Z2Q8yc4WRrBFfSISzilvnX3tBCpkgU49YEnTnHwyVECRKUtiD/3BBP2z14cIDI/+P3uYHZ8jEINLtRNNKwIrJjicvKJyviEQBDHWOzSW3b0iM3P3xjszMxGAgiZ1flBUT29v9YBIz6x1H2+kQh2arjHUzMvnrAlZjlHP3dIhB4Lc+2icxTnDo3CAytI+XmeZgMZElFoBMnmg4hw/rB5mUVk74vKBZGW/e4gzkPtAvzOEs0fWbMc4WnZnmYahbHO/BD+cRxawtZtekF0goWRybOo25+rw0peJDa56ZxXTPiT70h+V79ILItgfzDj08omi0MM33EKnNf/AG+0fS8xyMQlhUqCiRVnpELQpIoCX95x9ZPiPIfWAz9eZ+kEHokFuHBdix56gwEz2LfWI2T7/SIzviHWJQLJLmuQdo53j01iB+0fLzEAJGYBCyhWDLzhaZmIlBskoNA6QaZEZmZg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2" name="AutoShape 4" descr="data:image/jpeg;base64,/9j/4AAQSkZJRgABAQAAAQABAAD/2wCEAAkGBhQSERUUExQWFRUWGBgaFxgXGBcYFxoXFxcVGBgYGBgYHSYeGBkjHBcUHy8gIycpLCwsFR4xNTAqNSYrLCkBCQoKDgwOGg8PGiwkHyQsLCwsLCwsLCwsLCwsLCwsLCwsLCwsLCwsLCwsLCwsLCwsLCwsLCwsKSwsLCwsLCwsLP/AABEIAKkBKwMBIgACEQEDEQH/xAAcAAACAwEBAQEAAAAAAAAAAAADBAIFBgEHAAj/xAA7EAABAgMGAwYEBgICAgMAAAABAhEAAyEEBRIxQVFhcYEGEyKRofAyscHRBxQjQuHxUmIVcoKiM4Oy/8QAGgEAAgMBAQAAAAAAAAAAAAAAAQIAAwQFBv/EACwRAAICAgICAQMBCQEAAAAAAAABAhEDIRIxBEETIlFhcSMyQlKBocHh8RT/2gAMAwEAAhEDEQA/AGpIt6mKkDkAlIPIkP1aGLTap8plGzoBajlcxR6OS3KNHPnCXLZEtYcsVrBUa7YmD8ohZbIofuUkZsVB/LMQOP5Mza9RMxeHa9WE4pUxRDEfpENWoONTB6swinX+JJJLSRnQOkNwolz5x6RPu5H7kqmHPVQHMbcYlKkIQGRZ048wQhI83qYbQP6Hn13drbasHubOz7qwjm6otZdptgKRMs6HVtNWtXkhwOrRrjNLDvfC2WHCn0qYel21IyWkuKO5A4lQYGBtBqDM0qWEpeeRJBBLGWyidk/uJ5RkL2vUpV+mhWD/ACmvLfkA7x6BaL0dRdalDaWBLSevxERVYUhRUlCUuciAR/7O54mHplLeNejEr7VnIS5WTEBCio8Son5CByu0M0gsgJbZCmHNRIjbqswUrEQHO0fLulKj4glXEhwInFi8ov0YhHaCa9VSzUUbDTqqsTT2sL4SA2pFT9I1irnlPVCCeIETTdiAfCkN/wBUivlA4jcov0ZBF+oxOSkbOgP9TDBvdO61P/oQPlGp/LpFcKfIQKYAcwFDzg2yvjEoZV7pOqRwqo+hgn/MJAfENiwy57RZIsCEnwy0vyGvRo+m3ShRBKEjoK86ViWHjb7KaZf0pw/MeEejmkGPaOWkUV5v9osl2CXl3aeiQPVoAbvlIc4EOd0g/SBthqMd2yvPaIrHhSTTMGg9YFMvIMMRHXEfMJUYsl3fLzMqWdPhAiMu65RD9yl+OXvpESaC3GT/ANFZZ71l/twjlhT/APqscXe5AqUAcVuT6Rcf8ecICUoDVokADqax8LI/xAE8s4Iumygn35hyKFHUAH5nWBWPtN4jiajNQvxZnBi7nXWh9A4rQH5wum50hwgiuyUHpEpv2G4L0dPahIcJxYnZggD5GA3l2lcgCWV4cycKSKVZxXmTBTc6SGUkHOuR46sI+/4SWA4SBTTTzgpfkDnGtIrZt8hQFGBqcKw/mNY4m92yKBwKy/yziyN0aF650FfQRFNxhmADaOH89YfZTUG7aHZPaHu0owzAoqSFHxPhr8PoPONHZpRnJRNOKWSCc3djvkUn7xlkXMkCoAP+qfrG1uWetSJSMBEtHhUWdzSr6a0bWK5KtmnHJN0VFhnIM44Fh6kJ1GIsAdKP6CHkLMsBSwCCMOJL4lLBIAS9GoS+0PpuKVKUpaUskvQAuyiCxYZBvKA2+eVoVLCSMmOjOxwtkGfKK+2XpcULWNagvDgPj8RKgPC70Jyrn5QjfV4GWkkhgnwjCzEmoDj5xOw2IJUFrURpRmIFKjMfzHL9s0paUgqfDVgAWfJRfU6QeOxeerMzbL1BQJm5qks79Yr1WwlsLF+BPyHKsWhusMwNH1z8+MOWSwpmTFd4ABhYYaZNmr3lDONFSkpC0i5JgUhRUhSTU5uDtFz+cSmijXXrWJoSEhgAAkUHvzijmTpjlkpIfVnr1hErLpSUD0ac61HE5bJlGvKFpc5aA6AEpFMRb7OYbsxK1nIHf3SOz7KFHxkMN6ekFEf3KxVuUXBUQDmyf5ESs9n1dfokNzqYKZ6QrwoBbX6iJCeo7D3wiyii77YXElCTkDqQlz0KvtAFLlqJK1KJ0oPtE1uo1AJ3ag6k1jps45nkIlBdsr7QoKIYYQMqufOOCW5ZiekOrkgP4QPX+YXM4u8Era+4MylO2H5COKSeHm8TJJzgiLETUB+n1MQFfYD3ZWalIow6RKWl/CfCDQENQ7mJT5OGuZG0Ql5FxybMfeBQ/KgU6wKBYvx5aHOBqsTZuftyi2UkqSFAVpicZZsp82MBmIWtquwy50pXhWJQXXorTJj4yKO+cNLlKNKD5REyeH8P79INC2KBDbwJUkEvDqpJGUDErgPKkCiCxTw9IioNpDKkNQ/KA92KsDEpktCaplX+UcSovp73MPIu9SiyU+dICqzKGYbP0ziAFZqmD5mAy5hYaGr7cIsDKGo5QxZLECxIAG7n5PBukK4uT7KvCs6k+cERKUNW6xfiyyUrFSobFvLfeGlXbJAKsNNHqAeJOkDkOsX5M5LseIgOSo5AV82yePv+PNSRhb/KnrFraJdP8RlhH8UMLqSTQDKDYrhR2x3VjCSkjOrMSAKgtR40V0yTLRh1NVHQqOYGgjPyyoHYnn5RsrCmiSzUqDpr5wkjRhSBTrPiUQARhFCDn9OEITbMxcg8HJ+QyrGjCaNA1ShwMIaaM1MsCQcXd5mp+8Zy8lKKilQwod8IDO1ASTn1jZW65hNDO2ZG8Li4koR43UrqBw4wylRTPG5aRhDZVZU65QzLkHbGEpLU/eTwzy9IvU3evGMQASaFnICeUdmyVFQCRgQC2E068/vBciuOGiqtElSUBJIxEVJ0ff1ip7pP+KjxGXSLq+bWl8Jrvu+nJoXkhBSCABzr9YkXQ0km6NdMUoZlPIZV1O8LrswUSVKJ+XrHZQUUMKqORq46mOyrOSXUa8YdKhHv0c7lIpQCOSlAfYPEkrGLfl94NZrMygWJr1bjtBoH6E0SsSXZh/OUBExgsVZ+DO9Is02dnXsD0P8AEU1itCpjpZyCXejg7vkQQ3GKXNKVGqOFuPID3ZUYKmwnIskcYtUS0Jzbf+PnAbVaAvOoGmsW3Zn4JdleZaQTTF8olOUcizbbQyZ2EDCkA75gjiN4X71/iA5in8QaFFlpiXFourts0tnUPE9M200P1gdsulkqXiFKsBTPKFsPxurEpE4jcg+Eg0BETVZe7IyObEa6ekAlKIUNqO2oizt0l0BgzVDmo/unlECtoqT8z1jhl090hwWN/EPhLnkdoHaJGAtmddj94gGn2JqlxzA+kM4MRwjU+sQWhqa+6RBKFlIER7py4HAUEMqlGOd2Q7+zBJQCWtSFPqN8toH3oKvEHD196QVdYH3XSCC/sLLlbZPSPgG0hlSY4EQKIRlrYgw/KvLVVQdPekKJl7iCdzs8Sg8muhmzywoEZA8/SCSbIQWCgfSBS1kcRxjJdoe2c1M0okYQE/ESCXbqPKKcuRYzTgxPLtG4RdZNSw+YP3i1s00JABUSfekeVXBimFa1TZqJkwlSRKmKShIqzIOeRLE6ebtk7ZrkTUybSpMxK2wTwAmlaTBkOY2ijH5MZvizTPx5Y1a2eny7S4NYUmTVPSoO0As08sMgCKq57RM2hKA+3L28aHoqTsZQjN/6gE61CoFYUtN6uDRg1OJhA3kkjP8AuFDdDJtDFy4DHqdBC0wKIoC1KPuffrCibUKmpy9gRYyZ6sLaGuTmIBOzJ31Zv1VuU55Av7MIJJAg9vrMUWYEltPKAOf8ouXRhl22eiplcOtYRvRKkgaO77nYcBFwiW7mrgF6eQjlqsHeIqCNesU5k3B0dDxqWRNlRdU3xkM5AFTkOUWMpCsQLtXX3SOXPZMC1gitPKLSRI8Tsetaw2F1BAzq8hOTIGBWrxnLLJaeQKU+sayelktpGamy2mhSVbg8jFUn9aNEV+zaCWmVXKg1+sQFnLUHz9IKtChVzTSFhwLRrXRzn2HEsp/aCCMq084AJdcq8INKcAuanKr+Q3h2zAs5YKPmw3PrAYVGwUoFJcUbc8hFfbJpKiHeumUHtElaqkggavkBCMxY0oIiFk/R8kxrJctKgCQKh4yaQ+sXcwqCZZBo3rSFkPidWOWiYkeFgH8oWtNhSRTanOIWoVx5sxP1iJtpo2ooIWmW2n2V02zEK248WhgyWqalh5nP5Dzg8i0hVD6wzKsYzdyQ1YjlXYscd9FLOlqFWHll56x1FjMwEipGY+UWtpsmHxFjw3id0s6y2EOKfaJyJ8e6ZW2W4lKDmg9YhPukig4sIu7Rbu7NXY+kKSLSFHEp20hVMZ4UkUS7CQHNOBgQl1zi+tIEwEeTZRWzLIpJqKbxYpWZ5466BIlwcSY7KlB3htEuGsTiyttqcKf+0ec9rLbLfupOHHXErVvoNo2fbJczwokpJWQrgMmcnYP6R5vMsMqzzAhReYsgzSC5J2GyeHCORklyzNv0dvBHhiVeyd59pFSFJTJTjVgQBm3hYjmCcTtGftVjt9oBUJagkqJAbJ8xyNC24ePbLruyUuUg90lTZOA4g1usam+EAdKQymoq0i/4uXbM/wBibwnJkdzNPjQkZ5jYDeLa1ziWL9IWsqUpxgMVAso8hQP7ziYqaiNeJ3G2cnyFxnxRFT5ksNn90ha1IKiClXNs4atByGQ8oCqeMnBiKXJ2SUeKpkUAmlG9fSLmyzWlEAktp1fyirMxqMBTT+IYknwuMtX3hxUqELyl/upWopSK0z/9fSLq2MpgKU/uF/8Ajkbeph1JLsrlibdxPS02xCUFRISkCpyjC39+K8uWlXcoxkGil0SanICsd/Ee2LUnupXhSlIUptSXYdAI8fvGepRzerM2UZ55dtI6GPE6tno1i/GkCY86QGIDmWS7Z5Kj024r9k2qSJ0lYUhWuRB1SoftI2j8+XTcAWklQPXjlFLfqJkrEiSpY8XwpevFhmYXHluVDZMNLkfqqayhm/KKg3f4gTk+rvH5q7MdurXYJuIrUpOqFksobF8uB0j9Edk+0Mu2WdM+WolK3DEVChmkvqOEWuO7KuVIt7RODMA5ipXIO0WxSRlH3e08VXi5OujNJcnsqSoDR+cBXM684bmKAORZ6DIdYTmpxEncw6KW6OhT0xBtsoHNUkUDRAyeMR7owaA2zqJlYfRbcTJLMMtPWEu64HhElJq7VgETaH1TiUEaZcYUlSyASaDR6HpAjMVpDEmWVFi4fIH7wr0WdsiUkuciMm2i4sS6AHNql89op1rw0NSYdkqAGmXt4qntF+KlIUve+AglyVZgDUnMMdMjntHnl7/iROSo4SyX/ZrU/uzORrwjS308+dNQB8KBk+av4pHmV8WdIdNHSoa7BQ+3nGGTk5cUb4xjXNlvZ/xItBWFElYT8UpRcKAIdjorjzj1Cx3hLtEmVNlEmWpIUlvIpOygXHnHhF03VNVMxt+mipJo7j4RvSv9xv8A8ILzAk2mzqPhlzXS+gWCFNwdAP8A5RbhbTaKc6+mz0Gz2tJd3DaawP8AOJOvpCV4TUpZQIbX+oCiZGtI585taLJMwQbvgMy0VirQlIcxm7wvdzUux1OulI1YcDyfoUuZL8Rb5KUScEtaiqclJwkZFSfCpqsrYPlWLSwdnLOJwmkJMwUJYZaOMnGUecdq75UqdYvEcPfgkPsUsfUxa9mr9wXhapaz8RTMSP8AUpCV+XhPnGPzPG48pr00v7HU8XNqMH7X+T1C8AtCHlBOWRp9DGbsV1Wibi7+b8QUyEUYHV8yRD1ovBQBIZmcGKe0XuZaSUmaJimchDA8MSsgI56o6kUI2dKLJLMpJq5+MqJxcc4St1/TUkU8JFClIZ6OHOucZG29olTrVNL0SopBd3ahPUxcWK+SNabR3MHhcsKftnn/ACc6+Z0Em9opgUStKiijZPzJyZ/nF7JteEUTmBV8uI3EYbtNdZm/qylEKA8SC5fcp1fhF72RtmKQkO5FFZsK0Z+EZ5YPjdMWeRtJo0CLQ+td4as0/MF6wvZpandJQ4DVZuZh+yWRePxFJLEumgpuOVYqk0tBxxctsHNtIGh6Qober2IharQnEQuYHDZ0JfT5QBcyW9CG5wia9l7v+EtPxQ7WSrIUAATJqk+JDt4XYKUWYaiPNbVfQmFKrOjukq8RXNRiCVD9iP2qrV49YsXYSzXj+Zn2qS612iYEKOJKhLltKSKMcJwEsd4BMuNVmUizyZEsyHZi5PMBiOpMDIqeu2aMDk1VnnfZm+7ytJKEolTEJIdcxOAMM0hSQx8nEXkrs1aEWqXaVmWMKsWGUVKyf/LSNRenZwGYApWBAIISCUj/ANfrBb1WmUg4a4RoWeo1IMZc0qVo3Qx/d2O3xcSbTJCZ8tCwoZEVBIzSc05xZ9m7lTZLNKkpPhlpYbkmpNMyYzl23qeNd40ljt+JgTXR/lE8WfHT9mfy8bl9S9FwJtGgU3hn0ichW/0EJ35au6lKWGcAN/2NB946N0cynLQjeV6pl0JxKyYEa7nSM+O1IxMJfr/ELA4koDklYJJ1xZuTxYxT244F1d2z4jLzjDLycjf0nTh4eNL6jcXReSJxCQMKv8TV9aHWLc2KhePIJ16KlfqJJpVgWy1Gxi5vG/7zt8hJsST3bMtSaKxNV36ZRpx5W9SMmXAo7h0ejiWkV1HKI2yyA1fPr8o8BvOTeNjIXPE+XX48SxVqVBaDy/xktkth4Jo3UCSesaOLe0ynjWme12WxfqB6jWEb5vhUtZTLGWnHZopOyv4oWe1gIW0mcckk+FR4E/KL0ywV4vOM+W5OmaMCWOLaOWKetSQVtii0lSCWJNM3zYbmE/yzD36xZWBPhIFHzcaaQvREuWzD9jLeF3hb1LxESgXof81JTQVdkHyha8OyFlts1drT3iEJP6ksBSQtQFCkqAKQdWFdxFrdEr8rfFsSo0myJcxO5AUrEG3ClK6RaWq/MUoj9Mlz4cRdOwUwLFq13iiTpujZjjyRiJaZRlrly6Gpw1cdCBoWzOQjJ/hopYt9oAPhwrxcSFgJ+sem3lbkmzKV4fC7lORYPnHm/wCESgbRaSXLoCn/APs+v0h8DuTKvMVQ0ekkvB5L8o4o7Bo6gtG44baKjtXevdpCcnB+0efTL7NQS9G67xf/AIikqWnCC+Fi27kvwjEWe5p0yaEJYk9MteQjsYZKGJFT2yF9XgpaZK2pLU5bmPtFleM1ffpnyVNNShKknRSQ6VJO4KSmDS+y89KkyzLWrvFYPAnHm2bGgrmWEfTOzqpJCDPk4peIMpYCynL4MwXAoYpk8Tk1J6l/w0Rc6TXonL/FWehkmQkkZh1AdAQWPWGb1/EfGhpchSVkGqlAgUzYRRqs5ICmWQciUFiNwQ8AtNkZYSSArAThNCysJGeTjSM8fB8e7Tsv/wDbmWqK+55xGJ969YtkWo7whLspQpT/ALmL6cYMJwcvo0dPCuEFFmHI+Um0XdhtDkPpGkuyWEhwRX9tB6bfeMXZ5rNXP20aS47Qk4iQCQWej5Rm8yC4WGD+5eTLVhSVUJAyf5tC9kv+bOJlSyEvWZMIfChskjjv/MMS665ee8MXRKlS1JQ1ZhJUTwJYcs44XkT4Rs6HiQ5yoob0UEkiqQciS6lE6k6RmZ04YjWNvf1zpnTHQtwNQaeeWUUP/HIFMI+cc2LfbOzKKWke9Wy8ghJ3jOTr2VMxJSWO8HmSMbkq8OgDk1IzNABzi0st3oljwhieFTxfSN/CUmYo5Y41pGXt8ufNYkpQBqS7f+LMT94QtUhS0BCa6EmNvaLulrYKDcvrA/yCBQJS2n8xHh5aGfla0jK2W5lAByOkOIktzHSNPIuylABHJ12AhiAW3g/Cir55PsUsF4uWJ5HfeBdrLMqZY5uGpSMYAzOAuQOgMTn2UILIpxDht6/WC2CcFTMIfE2SnPUPnFvqmZ9XaPLrN2gSkIarAke9tesK2u2TLRMIQGSSEvxUWeG+1nYybItKzIKVSsWJIcOjEXUgjOmh5RquzVxBEgKUASTi6szxkTd6Ook2tmLl9lrSm0SwplIJd+GEqD8CUlJ/mPRuyvdWaaqQkhPeArCeKWFBoGfyhK125SZiZctJUSWKv2pGpf6R2bIRKmd4C61tXXw5dISbfZasaa4mrtwQsFKkhSTmCHBHIx4v2/8AwlSFibYmSFE4pZPhSc8SdgdvLh6tarU6cQz2iumTCoH36QcE5KZmzRSgeK2b8MbSCFd7KScwxLgjJ6U5x6hdVpmplpTNImTWAxJdieOVePoIMLoWupSkA5Zu3IRayLlSkCleD/Ux0Mii0czFkycnyWh4y1YQSK/41i7sUjAkKWPFoM2/mF7JOS2I1Om0CttrxA+Jhu8UM1wjy76PL+1HaTF2isxSpkpBknQEqCg3LEoCL3tB2Lkz5nfJOAqDTAlTBTCmIakCkYz8TLnUmWi0yvEuXNK1FLuEliDydIy3jQ3F2tk2yWFCiyKg5g6jjFUk1tG2M4wlUehHtatMmwTJMlISlKFBxQVDMIzH4OWkd/OSc+6AHSYD9Y2Hai7hNsqwHqgth5Up5R5d2RvE2K0qmEFQEtQpuWwvwcQcaai/uZ8slOSvo99RZ3HhNPrEJqSlO50eMv2O7ZqnqIMpQxcDhfmzPGkvEl8qkUH8RZ8z4mJ+NFTr0Zu33F3ylEAFfN25ZesP3b2cRKSGFdTqep8olZrQtLnCSKUTkxNS4125xemQVJTiU5bTL+4thnlNbYMuJRekU9usxWnCmYqURkqWxUBsCoMNIwl7/hwFYjLnqK6n9Woc6gpyPnHpM6xEVFRCCpKsOLCRrk8Oihyl0eZSOylrSFI70Y10wuohQCdFvQB8iIB3ExP6VslA0IBLYgRqhQqRmW4aR6ZiBOIpZtnavCFbwulE5pmB1gM5Fa6gnQwUyc2zzWR2N7xGOXNCUmr4ZjNp70hiV2KLAlRWpxVJBFN0mNpJupQyVhzpX6R9NsigfEgEf5ZM+WUWKTRVKcmYS1XepLjLmCDDnZp0KU6nB+e9Y2F4XCmZL8TsMmJisuO4v1sKQcJIxahNQ5i3N5sZRp9j48Ens1PZvs4qcXLiWMzqTsOEXablT+bIKPAJYSKUarxaJtKZMsJSzAUha77wKlK1YFubxwc03N2zu+PhjiVLsSv3sggo/SUUD/F/D8ox07sbNxH9URs5vaeXMJR4krGikkeuUU8690hR8Q8xDxSRa19zTWWeZaUgJBU/xGjPR21OUWMpSiWSQquZc+XKKi5brmzHXMOpAL0A2GkauzWREtsNCA0bY7OVJAV2fCPERXaAy5YertwgloUAoklz6QNJJDt/UMVsdRPSxCffGEp81QLKf3rBbIglWUMrsxdzXlwiDK2hCZIdLlKiOAJJhiwWRKKsXI1ckDasPqQDU/aITFpyJAeFex4pIqryuqXPUQpCX3Aq+jkZwjNu9cqgLjOnGNEiSDUZaQvaFB2PrFTxJ7NUc8oqvRlbVayHpWKKXJmTJoYBKBVRNVqoWS5yH2jY2qxvUEcdYALOGpCfGy1+Va0gUpPhYiBSrO4YwaatqQCTNORDwYpJlGSXKNlgJYCQ53oPfSBhiTwECVaFNSOovJklJ82q0aKMnKwNoOGgqWeheK5V5H4TTjx4xO0zxmHY5ft5U2hK2S1+EpGdKUziqWyyLa0ctNmUqUpJrifKmfN/KMZYewChPM1WFLF2YCu/hy6RvrPJUlPicPlr6x0yOcM1yF5uOhMSipBSulf2k1HE5wlarHLSwEtDVcsHrmST8qxaz0FIJIpwhORKSpJJxc2bqCPnAcUK5t7YOxy8I8IGEZAOw24CHStbOcmNKAn6xWSVBRCQCQaZa58PMw5PDZaMOusVpUWXbDygtKCpLMz1DMeG5+8DsyyFvUgAUfi5JbN94Lds3wqxV4HVhWFEWYqWc01cB8n2MWxSpFU5bZc/mXBATpv7EDW5DdHeOyZJLZkUz/mHl2VtjxEWddFaXLsqe7NAX4V2ji0eE6tFkmxvnoeVI+myHLJB5mkHkR47Kfug7Fv70iM+yMguH3yMWs+xgKBUwr5+UBtj4Dlwyy6QOQfjKBU84QBTTXKGrJJEuozOZ/mE0WdRmElRS2lacG1h6ZaAlgNq+94yTbe2bIRjHSOW28C9D8vrELHey0Ggp0ECSQVR20TEgEatkIdQTjsreSUZ2mWkm8Uue+wpJDhhTX92ukYG1T5JWo40Z6qrF/MnujAoBSeIyiqXd6AaJA6CFWNo2vzItJvs9fNsQiWwLDTjy1POAi9ioMgPo+Q48+QivTZ1TFgqL77NoAIsEAAgZxec8aQTs/pBkKf7QuJwaJCZDEoP3uEmrR8LawYK9YB3g1iCljaISiCZCpk2qiUgOXdqaQ0cABIZRJdz9Norp9pwPUkqpwHACJSFjDsSffKESLG9FjKtKglgp4lMXiPiIpoM4VM4JA3jmIviqxzPKGECTgFVSG6QHA2Ygs8kCgavpFfaJheCAJaJSSWeElDCv+oHMtZFRp8T05NAxMcGtD6/xCOrHTaQylVae/7iFqKa0OXHPnBpEvJxTSOSpmJ2SwBoTw4QxUUU6UlnTmhnqBxFfOLCzSFrSCtnYE61zr0h82RJ/anmRDCpXh297GF40O3aETZxRgHG9GeOmz+2hpKDs/GJLl0oQDyh0IV6rC4p6V+cUFtumaSfEyA4AAPrGs7skVPlSIpIQAAOgiNWRadmau67ZjMk+HXL+xC8+WrFhDqrkMzvSNmjDmAw+8BtElwoBg4YkNk28LxH5GPFpMui3+JyPtxpGhkJDAtnlow0hGx9lcSwSosDQZ6mvkI08mxJSnfb+oZPiVyjy2hOXJdGTbRBcmmsPtWIryyiWSiuRKLZN71iSZZ0VXjWDyA55UoaQVaXFKGJYaKmZZ1mrlxl72gSJLeFVCci5avDOLNKnIeumnyipve01AyKTQ0gSlSJHHbELUoJcvlqc4q8b1JPL6w1avGa15Ze6wtbQkEYXyGxr9Izy/mZpSf7qJoXVhlrE5iAP4hE2kgAVG8MJnBQYGvy5cYuhKL0jPPHJbZCbu3nCpPCLIAgDwvzHMNCC5df4ENTEPTlSwM4GZhegzy3hUzh/ecfCaX8NTvpALhgLJ3r5Uif5c6nnWEwlQqT84+C+H8xLJQ4ZoDhxEDaG+kc78YTiTygK1PUBuuX8wLDRM2ZS0k5Nk0ATOUFYcKuZgiLWpKas2nz0icuaVB/Ic4AaRLvHLRaLnoQhnc/eK4OmoEKqnQ1i1RcS5yykmn8QhaSFJr1r9s4HJtQS/JmHH36wnMnku3Xd4NkF7TLSQ5VQFg9fUmsANp7tINKnoB1iFnti1KICFMdSzHoQ8WAk94wVSvwg0I/2pFf5Q/4YzOtXgSkAjMuNdxEVKKi4LZbtygFuvFIUEpTiUzCjhv7gqrQMqP5emkOmVNMKZn+xfi32g4ZqtCyMnOsTUqmeW8RsiQ1LWA7lto5NLh8tH3haWaufTblE5i6DWImGiKrICxKqjaBqkKTULfOn3eGwhg40iAmuzAViOSBxYGyjlxGoPA/SHEpfMU4wukh3pHe+4xLJVDYmDIeWkD/ADTEp3hY2hve9ImCkV1+TxGSw6ZvGIm0gQAzuURUimIDny1gUG2FEwAMNywMD78voGgZntA1KrEBYeVMrVvlCV42FEweJOfz+kFK6QNE7YiIGyvn3RLAYPTPWkKWmzLPhSkJTyr6xa2i0Mrn6txgRmQKGUqKlN0JbxkngKdINZbHLll00pmflB5q31b3xhYBiTVzxpC0kNyb7PrQa5iE1kvQ+kMTJkBKDvBti0jWSZIAc+QaIy1MaP1hq0ZwqNYJGgwn5tmY6Z2Q8yc4WRrBFfSISzilvnX3tBCpkgU49YEnTnHwyVECRKUtiD/3BBP2z14cIDI/+P3uYHZ8jEINLtRNNKwIrJjicvKJyviEQBDHWOzSW3b0iM3P3xjszMxGAgiZ1flBUT29v9YBIz6x1H2+kQh2arjHUzMvnrAlZjlHP3dIhB4Lc+2icxTnDo3CAytI+XmeZgMZElFoBMnmg4hw/rB5mUVk74vKBZGW/e4gzkPtAvzOEs0fWbMc4WnZnmYahbHO/BD+cRxawtZtekF0goWRybOo25+rw0peJDa56ZxXTPiT70h+V79ILItgfzDj08omi0MM33EKnNf/AG+0fS8xyMQlhUqCiRVnpELQpIoCX95x9ZPiPIfWAz9eZ+kEHokFuHBdix56gwEz2LfWI2T7/SIzviHWJQLJLmuQdo53j01iB+0fLzEAJGYBCyhWDLzhaZmIlBskoNA6QaZEZmZg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4" name="AutoShape 6" descr="data:image/jpeg;base64,/9j/4AAQSkZJRgABAQAAAQABAAD/2wCEAAkGBhQSERUUExQWFRUWGBgaFxgXGBcYFxoXFxcVGBgYGBgYHSYeGBkjHBcUHy8gIycpLCwsFR4xNTAqNSYrLCkBCQoKDgwOGg8PGiwkHyQsLCwsLCwsLCwsLCwsLCwsLCwsLCwsLCwsLCwsLCwsLCwsLCwsLCwsKSwsLCwsLCwsLP/AABEIAKkBKwMBIgACEQEDEQH/xAAcAAACAwEBAQEAAAAAAAAAAAADBAIFBgEHAAj/xAA7EAABAgMGAwYEBgICAgMAAAABAhEAAyEEBRIxQVFhcYEGEyKRofAyscHRBxQjQuHxUmIVcoKiM4Oy/8QAGgEAAgMBAQAAAAAAAAAAAAAAAQIAAwQFBv/EACwRAAICAgICAQMBCQEAAAAAAAABAhEDIRIxBEETIlFhcSMyQlKBocHh8RT/2gAMAwEAAhEDEQA/AGpIt6mKkDkAlIPIkP1aGLTap8plGzoBajlcxR6OS3KNHPnCXLZEtYcsVrBUa7YmD8ohZbIofuUkZsVB/LMQOP5Mza9RMxeHa9WE4pUxRDEfpENWoONTB6swinX+JJJLSRnQOkNwolz5x6RPu5H7kqmHPVQHMbcYlKkIQGRZ048wQhI83qYbQP6Hn13drbasHubOz7qwjm6otZdptgKRMs6HVtNWtXkhwOrRrjNLDvfC2WHCn0qYel21IyWkuKO5A4lQYGBtBqDM0qWEpeeRJBBLGWyidk/uJ5RkL2vUpV+mhWD/ACmvLfkA7x6BaL0dRdalDaWBLSevxERVYUhRUlCUuciAR/7O54mHplLeNejEr7VnIS5WTEBCio8Son5CByu0M0gsgJbZCmHNRIjbqswUrEQHO0fLulKj4glXEhwInFi8ov0YhHaCa9VSzUUbDTqqsTT2sL4SA2pFT9I1irnlPVCCeIETTdiAfCkN/wBUivlA4jcov0ZBF+oxOSkbOgP9TDBvdO61P/oQPlGp/LpFcKfIQKYAcwFDzg2yvjEoZV7pOqRwqo+hgn/MJAfENiwy57RZIsCEnwy0vyGvRo+m3ShRBKEjoK86ViWHjb7KaZf0pw/MeEejmkGPaOWkUV5v9osl2CXl3aeiQPVoAbvlIc4EOd0g/SBthqMd2yvPaIrHhSTTMGg9YFMvIMMRHXEfMJUYsl3fLzMqWdPhAiMu65RD9yl+OXvpESaC3GT/ANFZZ71l/twjlhT/APqscXe5AqUAcVuT6Rcf8ecICUoDVokADqax8LI/xAE8s4Iumygn35hyKFHUAH5nWBWPtN4jiajNQvxZnBi7nXWh9A4rQH5wum50hwgiuyUHpEpv2G4L0dPahIcJxYnZggD5GA3l2lcgCWV4cycKSKVZxXmTBTc6SGUkHOuR46sI+/4SWA4SBTTTzgpfkDnGtIrZt8hQFGBqcKw/mNY4m92yKBwKy/yziyN0aF650FfQRFNxhmADaOH89YfZTUG7aHZPaHu0owzAoqSFHxPhr8PoPONHZpRnJRNOKWSCc3djvkUn7xlkXMkCoAP+qfrG1uWetSJSMBEtHhUWdzSr6a0bWK5KtmnHJN0VFhnIM44Fh6kJ1GIsAdKP6CHkLMsBSwCCMOJL4lLBIAS9GoS+0PpuKVKUpaUskvQAuyiCxYZBvKA2+eVoVLCSMmOjOxwtkGfKK+2XpcULWNagvDgPj8RKgPC70Jyrn5QjfV4GWkkhgnwjCzEmoDj5xOw2IJUFrURpRmIFKjMfzHL9s0paUgqfDVgAWfJRfU6QeOxeerMzbL1BQJm5qks79Yr1WwlsLF+BPyHKsWhusMwNH1z8+MOWSwpmTFd4ABhYYaZNmr3lDONFSkpC0i5JgUhRUhSTU5uDtFz+cSmijXXrWJoSEhgAAkUHvzijmTpjlkpIfVnr1hErLpSUD0ac61HE5bJlGvKFpc5aA6AEpFMRb7OYbsxK1nIHf3SOz7KFHxkMN6ekFEf3KxVuUXBUQDmyf5ESs9n1dfokNzqYKZ6QrwoBbX6iJCeo7D3wiyii77YXElCTkDqQlz0KvtAFLlqJK1KJ0oPtE1uo1AJ3ag6k1jps45nkIlBdsr7QoKIYYQMqufOOCW5ZiekOrkgP4QPX+YXM4u8Era+4MylO2H5COKSeHm8TJJzgiLETUB+n1MQFfYD3ZWalIow6RKWl/CfCDQENQ7mJT5OGuZG0Ql5FxybMfeBQ/KgU6wKBYvx5aHOBqsTZuftyi2UkqSFAVpicZZsp82MBmIWtquwy50pXhWJQXXorTJj4yKO+cNLlKNKD5REyeH8P79INC2KBDbwJUkEvDqpJGUDErgPKkCiCxTw9IioNpDKkNQ/KA92KsDEpktCaplX+UcSovp73MPIu9SiyU+dICqzKGYbP0ziAFZqmD5mAy5hYaGr7cIsDKGo5QxZLECxIAG7n5PBukK4uT7KvCs6k+cERKUNW6xfiyyUrFSobFvLfeGlXbJAKsNNHqAeJOkDkOsX5M5LseIgOSo5AV82yePv+PNSRhb/KnrFraJdP8RlhH8UMLqSTQDKDYrhR2x3VjCSkjOrMSAKgtR40V0yTLRh1NVHQqOYGgjPyyoHYnn5RsrCmiSzUqDpr5wkjRhSBTrPiUQARhFCDn9OEITbMxcg8HJ+QyrGjCaNA1ShwMIaaM1MsCQcXd5mp+8Zy8lKKilQwod8IDO1ASTn1jZW65hNDO2ZG8Li4koR43UrqBw4wylRTPG5aRhDZVZU65QzLkHbGEpLU/eTwzy9IvU3evGMQASaFnICeUdmyVFQCRgQC2E068/vBciuOGiqtElSUBJIxEVJ0ff1ip7pP+KjxGXSLq+bWl8Jrvu+nJoXkhBSCABzr9YkXQ0km6NdMUoZlPIZV1O8LrswUSVKJ+XrHZQUUMKqORq46mOyrOSXUa8YdKhHv0c7lIpQCOSlAfYPEkrGLfl94NZrMygWJr1bjtBoH6E0SsSXZh/OUBExgsVZ+DO9Is02dnXsD0P8AEU1itCpjpZyCXejg7vkQQ3GKXNKVGqOFuPID3ZUYKmwnIskcYtUS0Jzbf+PnAbVaAvOoGmsW3Zn4JdleZaQTTF8olOUcizbbQyZ2EDCkA75gjiN4X71/iA5in8QaFFlpiXFourts0tnUPE9M200P1gdsulkqXiFKsBTPKFsPxurEpE4jcg+Eg0BETVZe7IyObEa6ekAlKIUNqO2oizt0l0BgzVDmo/unlECtoqT8z1jhl090hwWN/EPhLnkdoHaJGAtmddj94gGn2JqlxzA+kM4MRwjU+sQWhqa+6RBKFlIER7py4HAUEMqlGOd2Q7+zBJQCWtSFPqN8toH3oKvEHD196QVdYH3XSCC/sLLlbZPSPgG0hlSY4EQKIRlrYgw/KvLVVQdPekKJl7iCdzs8Sg8muhmzywoEZA8/SCSbIQWCgfSBS1kcRxjJdoe2c1M0okYQE/ESCXbqPKKcuRYzTgxPLtG4RdZNSw+YP3i1s00JABUSfekeVXBimFa1TZqJkwlSRKmKShIqzIOeRLE6ebtk7ZrkTUybSpMxK2wTwAmlaTBkOY2ijH5MZvizTPx5Y1a2eny7S4NYUmTVPSoO0As08sMgCKq57RM2hKA+3L28aHoqTsZQjN/6gE61CoFYUtN6uDRg1OJhA3kkjP8AuFDdDJtDFy4DHqdBC0wKIoC1KPuffrCibUKmpy9gRYyZ6sLaGuTmIBOzJ31Zv1VuU55Av7MIJJAg9vrMUWYEltPKAOf8ouXRhl22eiplcOtYRvRKkgaO77nYcBFwiW7mrgF6eQjlqsHeIqCNesU5k3B0dDxqWRNlRdU3xkM5AFTkOUWMpCsQLtXX3SOXPZMC1gitPKLSRI8Tsetaw2F1BAzq8hOTIGBWrxnLLJaeQKU+sayelktpGamy2mhSVbg8jFUn9aNEV+zaCWmVXKg1+sQFnLUHz9IKtChVzTSFhwLRrXRzn2HEsp/aCCMq084AJdcq8INKcAuanKr+Q3h2zAs5YKPmw3PrAYVGwUoFJcUbc8hFfbJpKiHeumUHtElaqkggavkBCMxY0oIiFk/R8kxrJctKgCQKh4yaQ+sXcwqCZZBo3rSFkPidWOWiYkeFgH8oWtNhSRTanOIWoVx5sxP1iJtpo2ooIWmW2n2V02zEK248WhgyWqalh5nP5Dzg8i0hVD6wzKsYzdyQ1YjlXYscd9FLOlqFWHll56x1FjMwEipGY+UWtpsmHxFjw3id0s6y2EOKfaJyJ8e6ZW2W4lKDmg9YhPukig4sIu7Rbu7NXY+kKSLSFHEp20hVMZ4UkUS7CQHNOBgQl1zi+tIEwEeTZRWzLIpJqKbxYpWZ5466BIlwcSY7KlB3htEuGsTiyttqcKf+0ec9rLbLfupOHHXErVvoNo2fbJczwokpJWQrgMmcnYP6R5vMsMqzzAhReYsgzSC5J2GyeHCORklyzNv0dvBHhiVeyd59pFSFJTJTjVgQBm3hYjmCcTtGftVjt9oBUJagkqJAbJ8xyNC24ePbLruyUuUg90lTZOA4g1usam+EAdKQymoq0i/4uXbM/wBibwnJkdzNPjQkZ5jYDeLa1ziWL9IWsqUpxgMVAso8hQP7ziYqaiNeJ3G2cnyFxnxRFT5ksNn90ha1IKiClXNs4atByGQ8oCqeMnBiKXJ2SUeKpkUAmlG9fSLmyzWlEAktp1fyirMxqMBTT+IYknwuMtX3hxUqELyl/upWopSK0z/9fSLq2MpgKU/uF/8Ajkbeph1JLsrlibdxPS02xCUFRISkCpyjC39+K8uWlXcoxkGil0SanICsd/Ee2LUnupXhSlIUptSXYdAI8fvGepRzerM2UZ55dtI6GPE6tno1i/GkCY86QGIDmWS7Z5Kj024r9k2qSJ0lYUhWuRB1SoftI2j8+XTcAWklQPXjlFLfqJkrEiSpY8XwpevFhmYXHluVDZMNLkfqqayhm/KKg3f4gTk+rvH5q7MdurXYJuIrUpOqFksobF8uB0j9Edk+0Mu2WdM+WolK3DEVChmkvqOEWuO7KuVIt7RODMA5ipXIO0WxSRlH3e08VXi5OujNJcnsqSoDR+cBXM684bmKAORZ6DIdYTmpxEncw6KW6OhT0xBtsoHNUkUDRAyeMR7owaA2zqJlYfRbcTJLMMtPWEu64HhElJq7VgETaH1TiUEaZcYUlSyASaDR6HpAjMVpDEmWVFi4fIH7wr0WdsiUkuciMm2i4sS6AHNql89op1rw0NSYdkqAGmXt4qntF+KlIUve+AglyVZgDUnMMdMjntHnl7/iROSo4SyX/ZrU/uzORrwjS308+dNQB8KBk+av4pHmV8WdIdNHSoa7BQ+3nGGTk5cUb4xjXNlvZ/xItBWFElYT8UpRcKAIdjorjzj1Cx3hLtEmVNlEmWpIUlvIpOygXHnHhF03VNVMxt+mipJo7j4RvSv9xv8A8ILzAk2mzqPhlzXS+gWCFNwdAP8A5RbhbTaKc6+mz0Gz2tJd3DaawP8AOJOvpCV4TUpZQIbX+oCiZGtI585taLJMwQbvgMy0VirQlIcxm7wvdzUux1OulI1YcDyfoUuZL8Rb5KUScEtaiqclJwkZFSfCpqsrYPlWLSwdnLOJwmkJMwUJYZaOMnGUecdq75UqdYvEcPfgkPsUsfUxa9mr9wXhapaz8RTMSP8AUpCV+XhPnGPzPG48pr00v7HU8XNqMH7X+T1C8AtCHlBOWRp9DGbsV1Wibi7+b8QUyEUYHV8yRD1ovBQBIZmcGKe0XuZaSUmaJimchDA8MSsgI56o6kUI2dKLJLMpJq5+MqJxcc4St1/TUkU8JFClIZ6OHOucZG29olTrVNL0SopBd3ahPUxcWK+SNabR3MHhcsKftnn/ACc6+Z0Em9opgUStKiijZPzJyZ/nF7JteEUTmBV8uI3EYbtNdZm/qylEKA8SC5fcp1fhF72RtmKQkO5FFZsK0Z+EZ5YPjdMWeRtJo0CLQ+td4as0/MF6wvZpandJQ4DVZuZh+yWRePxFJLEumgpuOVYqk0tBxxctsHNtIGh6Qober2IharQnEQuYHDZ0JfT5QBcyW9CG5wia9l7v+EtPxQ7WSrIUAATJqk+JDt4XYKUWYaiPNbVfQmFKrOjukq8RXNRiCVD9iP2qrV49YsXYSzXj+Zn2qS612iYEKOJKhLltKSKMcJwEsd4BMuNVmUizyZEsyHZi5PMBiOpMDIqeu2aMDk1VnnfZm+7ytJKEolTEJIdcxOAMM0hSQx8nEXkrs1aEWqXaVmWMKsWGUVKyf/LSNRenZwGYApWBAIISCUj/ANfrBb1WmUg4a4RoWeo1IMZc0qVo3Qx/d2O3xcSbTJCZ8tCwoZEVBIzSc05xZ9m7lTZLNKkpPhlpYbkmpNMyYzl23qeNd40ljt+JgTXR/lE8WfHT9mfy8bl9S9FwJtGgU3hn0ichW/0EJ35au6lKWGcAN/2NB946N0cynLQjeV6pl0JxKyYEa7nSM+O1IxMJfr/ELA4koDklYJJ1xZuTxYxT244F1d2z4jLzjDLycjf0nTh4eNL6jcXReSJxCQMKv8TV9aHWLc2KhePIJ16KlfqJJpVgWy1Gxi5vG/7zt8hJsST3bMtSaKxNV36ZRpx5W9SMmXAo7h0ejiWkV1HKI2yyA1fPr8o8BvOTeNjIXPE+XX48SxVqVBaDy/xktkth4Jo3UCSesaOLe0ynjWme12WxfqB6jWEb5vhUtZTLGWnHZopOyv4oWe1gIW0mcckk+FR4E/KL0ywV4vOM+W5OmaMCWOLaOWKetSQVtii0lSCWJNM3zYbmE/yzD36xZWBPhIFHzcaaQvREuWzD9jLeF3hb1LxESgXof81JTQVdkHyha8OyFlts1drT3iEJP6ksBSQtQFCkqAKQdWFdxFrdEr8rfFsSo0myJcxO5AUrEG3ClK6RaWq/MUoj9Mlz4cRdOwUwLFq13iiTpujZjjyRiJaZRlrly6Gpw1cdCBoWzOQjJ/hopYt9oAPhwrxcSFgJ+sem3lbkmzKV4fC7lORYPnHm/wCESgbRaSXLoCn/APs+v0h8DuTKvMVQ0ekkvB5L8o4o7Bo6gtG44baKjtXevdpCcnB+0efTL7NQS9G67xf/AIikqWnCC+Fi27kvwjEWe5p0yaEJYk9MteQjsYZKGJFT2yF9XgpaZK2pLU5bmPtFleM1ffpnyVNNShKknRSQ6VJO4KSmDS+y89KkyzLWrvFYPAnHm2bGgrmWEfTOzqpJCDPk4peIMpYCynL4MwXAoYpk8Tk1J6l/w0Rc6TXonL/FWehkmQkkZh1AdAQWPWGb1/EfGhpchSVkGqlAgUzYRRqs5ICmWQciUFiNwQ8AtNkZYSSArAThNCysJGeTjSM8fB8e7Tsv/wDbmWqK+55xGJ969YtkWo7whLspQpT/ALmL6cYMJwcvo0dPCuEFFmHI+Um0XdhtDkPpGkuyWEhwRX9tB6bfeMXZ5rNXP20aS47Qk4iQCQWej5Rm8yC4WGD+5eTLVhSVUJAyf5tC9kv+bOJlSyEvWZMIfChskjjv/MMS665ee8MXRKlS1JQ1ZhJUTwJYcs44XkT4Rs6HiQ5yoob0UEkiqQciS6lE6k6RmZ04YjWNvf1zpnTHQtwNQaeeWUUP/HIFMI+cc2LfbOzKKWke9Wy8ghJ3jOTr2VMxJSWO8HmSMbkq8OgDk1IzNABzi0st3oljwhieFTxfSN/CUmYo5Y41pGXt8ufNYkpQBqS7f+LMT94QtUhS0BCa6EmNvaLulrYKDcvrA/yCBQJS2n8xHh5aGfla0jK2W5lAByOkOIktzHSNPIuylABHJ12AhiAW3g/Cir55PsUsF4uWJ5HfeBdrLMqZY5uGpSMYAzOAuQOgMTn2UILIpxDht6/WC2CcFTMIfE2SnPUPnFvqmZ9XaPLrN2gSkIarAke9tesK2u2TLRMIQGSSEvxUWeG+1nYybItKzIKVSsWJIcOjEXUgjOmh5RquzVxBEgKUASTi6szxkTd6Ook2tmLl9lrSm0SwplIJd+GEqD8CUlJ/mPRuyvdWaaqQkhPeArCeKWFBoGfyhK125SZiZctJUSWKv2pGpf6R2bIRKmd4C61tXXw5dISbfZasaa4mrtwQsFKkhSTmCHBHIx4v2/8AwlSFibYmSFE4pZPhSc8SdgdvLh6tarU6cQz2iumTCoH36QcE5KZmzRSgeK2b8MbSCFd7KScwxLgjJ6U5x6hdVpmplpTNImTWAxJdieOVePoIMLoWupSkA5Zu3IRayLlSkCleD/Ux0Mii0czFkycnyWh4y1YQSK/41i7sUjAkKWPFoM2/mF7JOS2I1Om0CttrxA+Jhu8UM1wjy76PL+1HaTF2isxSpkpBknQEqCg3LEoCL3tB2Lkz5nfJOAqDTAlTBTCmIakCkYz8TLnUmWi0yvEuXNK1FLuEliDydIy3jQ3F2tk2yWFCiyKg5g6jjFUk1tG2M4wlUehHtatMmwTJMlISlKFBxQVDMIzH4OWkd/OSc+6AHSYD9Y2Hai7hNsqwHqgth5Up5R5d2RvE2K0qmEFQEtQpuWwvwcQcaai/uZ8slOSvo99RZ3HhNPrEJqSlO50eMv2O7ZqnqIMpQxcDhfmzPGkvEl8qkUH8RZ8z4mJ+NFTr0Zu33F3ylEAFfN25ZesP3b2cRKSGFdTqep8olZrQtLnCSKUTkxNS4125xemQVJTiU5bTL+4thnlNbYMuJRekU9usxWnCmYqURkqWxUBsCoMNIwl7/hwFYjLnqK6n9Woc6gpyPnHpM6xEVFRCCpKsOLCRrk8Oihyl0eZSOylrSFI70Y10wuohQCdFvQB8iIB3ExP6VslA0IBLYgRqhQqRmW4aR6ZiBOIpZtnavCFbwulE5pmB1gM5Fa6gnQwUyc2zzWR2N7xGOXNCUmr4ZjNp70hiV2KLAlRWpxVJBFN0mNpJupQyVhzpX6R9NsigfEgEf5ZM+WUWKTRVKcmYS1XepLjLmCDDnZp0KU6nB+e9Y2F4XCmZL8TsMmJisuO4v1sKQcJIxahNQ5i3N5sZRp9j48Ens1PZvs4qcXLiWMzqTsOEXablT+bIKPAJYSKUarxaJtKZMsJSzAUha77wKlK1YFubxwc03N2zu+PhjiVLsSv3sggo/SUUD/F/D8ox07sbNxH9URs5vaeXMJR4krGikkeuUU8690hR8Q8xDxSRa19zTWWeZaUgJBU/xGjPR21OUWMpSiWSQquZc+XKKi5brmzHXMOpAL0A2GkauzWREtsNCA0bY7OVJAV2fCPERXaAy5YertwgloUAoklz6QNJJDt/UMVsdRPSxCffGEp81QLKf3rBbIglWUMrsxdzXlwiDK2hCZIdLlKiOAJJhiwWRKKsXI1ckDasPqQDU/aITFpyJAeFex4pIqryuqXPUQpCX3Aq+jkZwjNu9cqgLjOnGNEiSDUZaQvaFB2PrFTxJ7NUc8oqvRlbVayHpWKKXJmTJoYBKBVRNVqoWS5yH2jY2qxvUEcdYALOGpCfGy1+Va0gUpPhYiBSrO4YwaatqQCTNORDwYpJlGSXKNlgJYCQ53oPfSBhiTwECVaFNSOovJklJ82q0aKMnKwNoOGgqWeheK5V5H4TTjx4xO0zxmHY5ft5U2hK2S1+EpGdKUziqWyyLa0ctNmUqUpJrifKmfN/KMZYewChPM1WFLF2YCu/hy6RvrPJUlPicPlr6x0yOcM1yF5uOhMSipBSulf2k1HE5wlarHLSwEtDVcsHrmST8qxaz0FIJIpwhORKSpJJxc2bqCPnAcUK5t7YOxy8I8IGEZAOw24CHStbOcmNKAn6xWSVBRCQCQaZa58PMw5PDZaMOusVpUWXbDygtKCpLMz1DMeG5+8DsyyFvUgAUfi5JbN94Lds3wqxV4HVhWFEWYqWc01cB8n2MWxSpFU5bZc/mXBATpv7EDW5DdHeOyZJLZkUz/mHl2VtjxEWddFaXLsqe7NAX4V2ji0eE6tFkmxvnoeVI+myHLJB5mkHkR47Kfug7Fv70iM+yMguH3yMWs+xgKBUwr5+UBtj4Dlwyy6QOQfjKBU84QBTTXKGrJJEuozOZ/mE0WdRmElRS2lacG1h6ZaAlgNq+94yTbe2bIRjHSOW28C9D8vrELHey0Ggp0ECSQVR20TEgEatkIdQTjsreSUZ2mWkm8Uue+wpJDhhTX92ukYG1T5JWo40Z6qrF/MnujAoBSeIyiqXd6AaJA6CFWNo2vzItJvs9fNsQiWwLDTjy1POAi9ioMgPo+Q48+QivTZ1TFgqL77NoAIsEAAgZxec8aQTs/pBkKf7QuJwaJCZDEoP3uEmrR8LawYK9YB3g1iCljaISiCZCpk2qiUgOXdqaQ0cABIZRJdz9Norp9pwPUkqpwHACJSFjDsSffKESLG9FjKtKglgp4lMXiPiIpoM4VM4JA3jmIviqxzPKGECTgFVSG6QHA2Ygs8kCgavpFfaJheCAJaJSSWeElDCv+oHMtZFRp8T05NAxMcGtD6/xCOrHTaQylVae/7iFqKa0OXHPnBpEvJxTSOSpmJ2SwBoTw4QxUUU6UlnTmhnqBxFfOLCzSFrSCtnYE61zr0h82RJ/anmRDCpXh297GF40O3aETZxRgHG9GeOmz+2hpKDs/GJLl0oQDyh0IV6rC4p6V+cUFtumaSfEyA4AAPrGs7skVPlSIpIQAAOgiNWRadmau67ZjMk+HXL+xC8+WrFhDqrkMzvSNmjDmAw+8BtElwoBg4YkNk28LxH5GPFpMui3+JyPtxpGhkJDAtnlow0hGx9lcSwSosDQZ6mvkI08mxJSnfb+oZPiVyjy2hOXJdGTbRBcmmsPtWIryyiWSiuRKLZN71iSZZ0VXjWDyA55UoaQVaXFKGJYaKmZZ1mrlxl72gSJLeFVCci5avDOLNKnIeumnyipve01AyKTQ0gSlSJHHbELUoJcvlqc4q8b1JPL6w1avGa15Ze6wtbQkEYXyGxr9Izy/mZpSf7qJoXVhlrE5iAP4hE2kgAVG8MJnBQYGvy5cYuhKL0jPPHJbZCbu3nCpPCLIAgDwvzHMNCC5df4ENTEPTlSwM4GZhegzy3hUzh/ecfCaX8NTvpALhgLJ3r5Uif5c6nnWEwlQqT84+C+H8xLJQ4ZoDhxEDaG+kc78YTiTygK1PUBuuX8wLDRM2ZS0k5Nk0ATOUFYcKuZgiLWpKas2nz0icuaVB/Ic4AaRLvHLRaLnoQhnc/eK4OmoEKqnQ1i1RcS5yykmn8QhaSFJr1r9s4HJtQS/JmHH36wnMnku3Xd4NkF7TLSQ5VQFg9fUmsANp7tINKnoB1iFnti1KICFMdSzHoQ8WAk94wVSvwg0I/2pFf5Q/4YzOtXgSkAjMuNdxEVKKi4LZbtygFuvFIUEpTiUzCjhv7gqrQMqP5emkOmVNMKZn+xfi32g4ZqtCyMnOsTUqmeW8RsiQ1LWA7lto5NLh8tH3haWaufTblE5i6DWImGiKrICxKqjaBqkKTULfOn3eGwhg40iAmuzAViOSBxYGyjlxGoPA/SHEpfMU4wukh3pHe+4xLJVDYmDIeWkD/ADTEp3hY2hve9ImCkV1+TxGSw6ZvGIm0gQAzuURUimIDny1gUG2FEwAMNywMD78voGgZntA1KrEBYeVMrVvlCV42FEweJOfz+kFK6QNE7YiIGyvn3RLAYPTPWkKWmzLPhSkJTyr6xa2i0Mrn6txgRmQKGUqKlN0JbxkngKdINZbHLll00pmflB5q31b3xhYBiTVzxpC0kNyb7PrQa5iE1kvQ+kMTJkBKDvBti0jWSZIAc+QaIy1MaP1hq0ZwqNYJGgwn5tmY6Z2Q8yc4WRrBFfSISzilvnX3tBCpkgU49YEnTnHwyVECRKUtiD/3BBP2z14cIDI/+P3uYHZ8jEINLtRNNKwIrJjicvKJyviEQBDHWOzSW3b0iM3P3xjszMxGAgiZ1flBUT29v9YBIz6x1H2+kQh2arjHUzMvnrAlZjlHP3dIhB4Lc+2icxTnDo3CAytI+XmeZgMZElFoBMnmg4hw/rB5mUVk74vKBZGW/e4gzkPtAvzOEs0fWbMc4WnZnmYahbHO/BD+cRxawtZtekF0goWRybOo25+rw0peJDa56ZxXTPiT70h+V79ILItgfzDj08omi0MM33EKnNf/AG+0fS8xyMQlhUqCiRVnpELQpIoCX95x9ZPiPIfWAz9eZ+kEHokFuHBdix56gwEz2LfWI2T7/SIzviHWJQLJLmuQdo53j01iB+0fLzEAJGYBCyhWDLzhaZmIlBskoNA6QaZEZmZg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 name="Ορθογώνιο 2"/>
          <p:cNvSpPr/>
          <p:nvPr/>
        </p:nvSpPr>
        <p:spPr>
          <a:xfrm>
            <a:off x="2051720" y="4437112"/>
            <a:ext cx="3950569" cy="276999"/>
          </a:xfrm>
          <a:prstGeom prst="rect">
            <a:avLst/>
          </a:prstGeom>
        </p:spPr>
        <p:txBody>
          <a:bodyPr wrap="none">
            <a:spAutoFit/>
          </a:bodyPr>
          <a:lstStyle/>
          <a:p>
            <a:r>
              <a:rPr lang="en-US" sz="1200" b="1" i="1" dirty="0" smtClean="0">
                <a:latin typeface="Calibri" pitchFamily="34" charset="0"/>
              </a:rPr>
              <a:t>(</a:t>
            </a:r>
            <a:r>
              <a:rPr lang="en-US" sz="1200" b="1" i="1" dirty="0" err="1" smtClean="0">
                <a:latin typeface="Calibri" pitchFamily="34" charset="0"/>
              </a:rPr>
              <a:t>Broach&amp;Datillo</a:t>
            </a:r>
            <a:r>
              <a:rPr lang="en-US" sz="1200" b="1" i="1" dirty="0" smtClean="0">
                <a:latin typeface="Calibri" pitchFamily="34" charset="0"/>
              </a:rPr>
              <a:t>, 1996, </a:t>
            </a:r>
            <a:r>
              <a:rPr lang="en-US" sz="1200" i="1" dirty="0" smtClean="0">
                <a:latin typeface="Calibri" pitchFamily="34" charset="0"/>
              </a:rPr>
              <a:t>Getz M, </a:t>
            </a:r>
            <a:r>
              <a:rPr lang="en-US" sz="1200" i="1" dirty="0" err="1" smtClean="0">
                <a:latin typeface="Calibri" pitchFamily="34" charset="0"/>
              </a:rPr>
              <a:t>Hutzler</a:t>
            </a:r>
            <a:r>
              <a:rPr lang="en-US" sz="1200" i="1" dirty="0" smtClean="0">
                <a:latin typeface="Calibri" pitchFamily="34" charset="0"/>
              </a:rPr>
              <a:t> Y. Vermeer A. 2006</a:t>
            </a:r>
            <a:r>
              <a:rPr lang="en-US" sz="1200" b="1" i="1" dirty="0" smtClean="0">
                <a:latin typeface="Calibri" pitchFamily="34" charset="0"/>
              </a:rPr>
              <a:t> )</a:t>
            </a:r>
            <a:endParaRPr lang="el-GR" sz="1200" b="1" i="1" dirty="0">
              <a:latin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350287"/>
            <a:ext cx="2279892" cy="34171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319078" y="4767456"/>
            <a:ext cx="267416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Swimming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a:rPr>
              <a:t>White77</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CC0 Public Domain</a:t>
            </a:r>
            <a:r>
              <a:rPr lang="en-US" sz="1200" dirty="0">
                <a:latin typeface="+mn-lt"/>
              </a:rPr>
              <a:t>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63818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a:t>
            </a:r>
            <a:r>
              <a:rPr lang="el-GR" dirty="0" smtClean="0"/>
              <a:t>νδείξεις</a:t>
            </a:r>
            <a:endParaRPr lang="el-GR" dirty="0"/>
          </a:p>
        </p:txBody>
      </p:sp>
      <p:sp>
        <p:nvSpPr>
          <p:cNvPr id="8" name="7 - Θέση περιεχομένου"/>
          <p:cNvSpPr>
            <a:spLocks noGrp="1"/>
          </p:cNvSpPr>
          <p:nvPr>
            <p:ph idx="1"/>
          </p:nvPr>
        </p:nvSpPr>
        <p:spPr/>
        <p:txBody>
          <a:bodyPr numCol="2">
            <a:normAutofit/>
          </a:bodyPr>
          <a:lstStyle/>
          <a:p>
            <a:pPr>
              <a:buClr>
                <a:srgbClr val="0066C0"/>
              </a:buClr>
              <a:buFont typeface="Wingdings" pitchFamily="2" charset="2"/>
              <a:buChar char="S"/>
            </a:pPr>
            <a:r>
              <a:rPr lang="el-GR" sz="2800" dirty="0" smtClean="0"/>
              <a:t>Εγκεφαλική Παράλυση</a:t>
            </a:r>
          </a:p>
          <a:p>
            <a:pPr>
              <a:buClr>
                <a:srgbClr val="0066C0"/>
              </a:buClr>
              <a:buFont typeface="Wingdings" pitchFamily="2" charset="2"/>
              <a:buChar char="S"/>
            </a:pPr>
            <a:r>
              <a:rPr lang="el-GR" sz="2800" dirty="0" smtClean="0"/>
              <a:t>Μυοπάθειες</a:t>
            </a:r>
          </a:p>
          <a:p>
            <a:pPr>
              <a:buClr>
                <a:srgbClr val="0066C0"/>
              </a:buClr>
              <a:buFont typeface="Wingdings" pitchFamily="2" charset="2"/>
              <a:buChar char="S"/>
            </a:pPr>
            <a:r>
              <a:rPr lang="el-GR" sz="2800" dirty="0" smtClean="0"/>
              <a:t>Νευροαναπτυξιακές Διαταραχές</a:t>
            </a:r>
          </a:p>
          <a:p>
            <a:pPr>
              <a:buClr>
                <a:srgbClr val="0066C0"/>
              </a:buClr>
              <a:buFont typeface="Wingdings" pitchFamily="2" charset="2"/>
              <a:buChar char="S"/>
            </a:pPr>
            <a:r>
              <a:rPr lang="el-GR" sz="2800" dirty="0" smtClean="0"/>
              <a:t>Αυτισμός</a:t>
            </a:r>
          </a:p>
          <a:p>
            <a:pPr>
              <a:buClr>
                <a:srgbClr val="0066C0"/>
              </a:buClr>
              <a:buFont typeface="Wingdings" pitchFamily="2" charset="2"/>
              <a:buChar char="S"/>
            </a:pPr>
            <a:r>
              <a:rPr lang="el-GR" sz="2800" dirty="0" smtClean="0"/>
              <a:t>Νοητική Καθυστέρηση</a:t>
            </a:r>
          </a:p>
          <a:p>
            <a:pPr>
              <a:buClr>
                <a:srgbClr val="0066C0"/>
              </a:buClr>
              <a:buFont typeface="Wingdings" pitchFamily="2" charset="2"/>
              <a:buChar char="S"/>
            </a:pPr>
            <a:r>
              <a:rPr lang="el-GR" sz="2800" dirty="0" smtClean="0"/>
              <a:t>ΔΕΠΥ</a:t>
            </a:r>
          </a:p>
          <a:p>
            <a:pPr>
              <a:buClr>
                <a:srgbClr val="0066C0"/>
              </a:buClr>
              <a:buFont typeface="Wingdings" pitchFamily="2" charset="2"/>
              <a:buChar char="S"/>
            </a:pPr>
            <a:r>
              <a:rPr lang="el-GR" sz="2800" dirty="0" smtClean="0"/>
              <a:t>Νευρολογικές παθήσεις</a:t>
            </a:r>
          </a:p>
          <a:p>
            <a:pPr>
              <a:buClr>
                <a:srgbClr val="0066C0"/>
              </a:buClr>
              <a:buFont typeface="Wingdings" pitchFamily="2" charset="2"/>
              <a:buChar char="S"/>
            </a:pPr>
            <a:r>
              <a:rPr lang="el-GR" sz="2800" dirty="0" smtClean="0"/>
              <a:t>Νευρολογικές Κακώσεις</a:t>
            </a:r>
          </a:p>
          <a:p>
            <a:pPr>
              <a:buClr>
                <a:srgbClr val="0066C0"/>
              </a:buClr>
              <a:buFont typeface="Wingdings" pitchFamily="2" charset="2"/>
              <a:buChar char="S"/>
            </a:pPr>
            <a:r>
              <a:rPr lang="el-GR" sz="2800" dirty="0" smtClean="0"/>
              <a:t>Χρόνιος Πόνος</a:t>
            </a:r>
          </a:p>
          <a:p>
            <a:pPr>
              <a:buClr>
                <a:srgbClr val="0066C0"/>
              </a:buClr>
              <a:buFont typeface="Wingdings" pitchFamily="2" charset="2"/>
              <a:buChar char="S"/>
            </a:pPr>
            <a:r>
              <a:rPr lang="el-GR" sz="2800" dirty="0" smtClean="0"/>
              <a:t>Οσφυαλγία</a:t>
            </a:r>
          </a:p>
          <a:p>
            <a:pPr>
              <a:buClr>
                <a:srgbClr val="0066C0"/>
              </a:buClr>
              <a:buFont typeface="Wingdings" pitchFamily="2" charset="2"/>
              <a:buChar char="S"/>
            </a:pPr>
            <a:r>
              <a:rPr lang="el-GR" sz="2800" dirty="0" smtClean="0"/>
              <a:t>Ορθοπεδικά χειρουργεία</a:t>
            </a:r>
          </a:p>
          <a:p>
            <a:pPr>
              <a:buClr>
                <a:srgbClr val="0066C0"/>
              </a:buClr>
              <a:buFont typeface="Wingdings" pitchFamily="2" charset="2"/>
              <a:buChar char="S"/>
            </a:pPr>
            <a:r>
              <a:rPr lang="el-GR" sz="2800" dirty="0" smtClean="0"/>
              <a:t>Αθλητικές κακώσεις</a:t>
            </a:r>
          </a:p>
          <a:p>
            <a:pPr>
              <a:buClr>
                <a:srgbClr val="0066C0"/>
              </a:buClr>
              <a:buFont typeface="Wingdings" pitchFamily="2" charset="2"/>
              <a:buChar char="S"/>
            </a:pPr>
            <a:r>
              <a:rPr lang="el-GR" sz="2800" dirty="0" smtClean="0"/>
              <a:t>Οστεοπόρωση</a:t>
            </a:r>
            <a:endParaRPr lang="en-US" sz="2800" dirty="0" smtClean="0"/>
          </a:p>
          <a:p>
            <a:pPr>
              <a:buNone/>
            </a:pPr>
            <a:r>
              <a:rPr lang="en-US" sz="2800" dirty="0" smtClean="0"/>
              <a:t> </a:t>
            </a:r>
            <a:endParaRPr lang="el-GR" sz="1400" i="1" dirty="0"/>
          </a:p>
        </p:txBody>
      </p:sp>
      <p:sp>
        <p:nvSpPr>
          <p:cNvPr id="4" name="3 - Ορθογώνιο"/>
          <p:cNvSpPr/>
          <p:nvPr/>
        </p:nvSpPr>
        <p:spPr>
          <a:xfrm>
            <a:off x="755576" y="5949280"/>
            <a:ext cx="7848872" cy="276999"/>
          </a:xfrm>
          <a:prstGeom prst="rect">
            <a:avLst/>
          </a:prstGeom>
        </p:spPr>
        <p:txBody>
          <a:bodyPr wrap="square">
            <a:spAutoFit/>
          </a:bodyPr>
          <a:lstStyle/>
          <a:p>
            <a:r>
              <a:rPr lang="en-US" sz="1200" i="1" dirty="0" smtClean="0">
                <a:latin typeface="Calibri" pitchFamily="34" charset="0"/>
              </a:rPr>
              <a:t>(Getz et al.,</a:t>
            </a:r>
            <a:r>
              <a:rPr lang="el-GR" sz="1200" i="1" dirty="0" smtClean="0">
                <a:latin typeface="Calibri" pitchFamily="34" charset="0"/>
              </a:rPr>
              <a:t> </a:t>
            </a:r>
            <a:r>
              <a:rPr lang="en-US" sz="1200" i="1" dirty="0" smtClean="0">
                <a:latin typeface="Calibri" pitchFamily="34" charset="0"/>
              </a:rPr>
              <a:t>2007</a:t>
            </a:r>
            <a:r>
              <a:rPr lang="el-GR" sz="1200" i="1" dirty="0" smtClean="0">
                <a:latin typeface="Calibri" pitchFamily="34" charset="0"/>
              </a:rPr>
              <a:t>,</a:t>
            </a:r>
            <a:r>
              <a:rPr lang="en-US" sz="1200" i="1" dirty="0" smtClean="0">
                <a:latin typeface="Calibri" pitchFamily="34" charset="0"/>
              </a:rPr>
              <a:t> Kelly and </a:t>
            </a:r>
            <a:r>
              <a:rPr lang="en-US" sz="1200" i="1" dirty="0" err="1" smtClean="0">
                <a:latin typeface="Calibri" pitchFamily="34" charset="0"/>
              </a:rPr>
              <a:t>Darrah</a:t>
            </a:r>
            <a:r>
              <a:rPr lang="en-US" sz="1200" i="1" dirty="0" smtClean="0">
                <a:latin typeface="Calibri" pitchFamily="34" charset="0"/>
              </a:rPr>
              <a:t>, 2005</a:t>
            </a:r>
            <a:r>
              <a:rPr lang="el-GR" sz="1200" i="1" dirty="0" smtClean="0">
                <a:latin typeface="Calibri" pitchFamily="34" charset="0"/>
              </a:rPr>
              <a:t>, </a:t>
            </a:r>
            <a:r>
              <a:rPr lang="en-US" sz="1200" i="1" dirty="0" err="1" smtClean="0">
                <a:latin typeface="Calibri" pitchFamily="34" charset="0"/>
              </a:rPr>
              <a:t>Declerck</a:t>
            </a:r>
            <a:r>
              <a:rPr lang="en-US" sz="1200" i="1" dirty="0" smtClean="0">
                <a:latin typeface="Calibri" pitchFamily="34" charset="0"/>
              </a:rPr>
              <a:t> et al</a:t>
            </a:r>
            <a:r>
              <a:rPr lang="el-GR" sz="1200" i="1" dirty="0" smtClean="0">
                <a:latin typeface="Calibri" pitchFamily="34" charset="0"/>
              </a:rPr>
              <a:t>,</a:t>
            </a:r>
            <a:r>
              <a:rPr lang="en-US" sz="1200" i="1" dirty="0" smtClean="0">
                <a:latin typeface="Calibri" pitchFamily="34" charset="0"/>
              </a:rPr>
              <a:t> 2013</a:t>
            </a:r>
            <a:r>
              <a:rPr lang="el-GR" sz="1200" i="1" dirty="0" smtClean="0">
                <a:latin typeface="Calibri" pitchFamily="34" charset="0"/>
              </a:rPr>
              <a:t> </a:t>
            </a:r>
            <a:r>
              <a:rPr lang="en-US" sz="1200" i="1" dirty="0" smtClean="0">
                <a:latin typeface="Calibri" pitchFamily="34" charset="0"/>
              </a:rPr>
              <a:t>Mortimer et al, 2014 )</a:t>
            </a:r>
            <a:endParaRPr lang="el-GR" sz="1200" i="1" dirty="0">
              <a:latin typeface="Calibri" pitchFamily="34" charset="0"/>
            </a:endParaRPr>
          </a:p>
        </p:txBody>
      </p:sp>
    </p:spTree>
    <p:extLst>
      <p:ext uri="{BB962C8B-B14F-4D97-AF65-F5344CB8AC3E}">
        <p14:creationId xmlns:p14="http://schemas.microsoft.com/office/powerpoint/2010/main" val="285302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Τεχνικές </a:t>
            </a:r>
            <a:r>
              <a:rPr lang="el-GR" sz="3200" b="0" dirty="0" smtClean="0"/>
              <a:t>(1 από 7) </a:t>
            </a:r>
            <a:endParaRPr lang="el-GR" sz="3200" b="0" dirty="0"/>
          </a:p>
        </p:txBody>
      </p:sp>
      <p:sp>
        <p:nvSpPr>
          <p:cNvPr id="8" name="7 - Θέση περιεχομένου"/>
          <p:cNvSpPr>
            <a:spLocks noGrp="1"/>
          </p:cNvSpPr>
          <p:nvPr>
            <p:ph idx="1"/>
          </p:nvPr>
        </p:nvSpPr>
        <p:spPr/>
        <p:txBody>
          <a:bodyPr>
            <a:normAutofit/>
          </a:bodyPr>
          <a:lstStyle/>
          <a:p>
            <a:pPr>
              <a:spcBef>
                <a:spcPts val="1200"/>
              </a:spcBef>
              <a:spcAft>
                <a:spcPts val="1200"/>
              </a:spcAft>
              <a:buClr>
                <a:srgbClr val="0066C0"/>
              </a:buClr>
              <a:buFont typeface="Wingdings" pitchFamily="2" charset="2"/>
              <a:buChar char="S"/>
            </a:pPr>
            <a:r>
              <a:rPr lang="en-US" dirty="0" smtClean="0"/>
              <a:t>Bad </a:t>
            </a:r>
            <a:r>
              <a:rPr lang="en-US" dirty="0" err="1" smtClean="0"/>
              <a:t>Ragaz</a:t>
            </a:r>
            <a:r>
              <a:rPr lang="en-US" dirty="0" smtClean="0"/>
              <a:t> Ring Method</a:t>
            </a:r>
            <a:endParaRPr lang="el-GR" dirty="0" smtClean="0"/>
          </a:p>
          <a:p>
            <a:pPr>
              <a:spcBef>
                <a:spcPts val="1200"/>
              </a:spcBef>
              <a:spcAft>
                <a:spcPts val="1200"/>
              </a:spcAft>
              <a:buClr>
                <a:srgbClr val="0066C0"/>
              </a:buClr>
              <a:buFont typeface="Wingdings" pitchFamily="2" charset="2"/>
              <a:buChar char="S"/>
            </a:pPr>
            <a:r>
              <a:rPr lang="en-US" dirty="0" smtClean="0"/>
              <a:t>Ai chi</a:t>
            </a:r>
          </a:p>
          <a:p>
            <a:pPr>
              <a:spcBef>
                <a:spcPts val="1200"/>
              </a:spcBef>
              <a:spcAft>
                <a:spcPts val="1200"/>
              </a:spcAft>
              <a:buClr>
                <a:srgbClr val="0066C0"/>
              </a:buClr>
              <a:buFont typeface="Wingdings" pitchFamily="2" charset="2"/>
              <a:buChar char="S"/>
            </a:pPr>
            <a:r>
              <a:rPr lang="en-US" dirty="0" err="1" smtClean="0"/>
              <a:t>Watsu</a:t>
            </a:r>
            <a:endParaRPr lang="en-US" dirty="0" smtClean="0"/>
          </a:p>
          <a:p>
            <a:pPr>
              <a:spcBef>
                <a:spcPts val="1200"/>
              </a:spcBef>
              <a:spcAft>
                <a:spcPts val="1200"/>
              </a:spcAft>
              <a:buClr>
                <a:srgbClr val="0066C0"/>
              </a:buClr>
              <a:buFont typeface="Wingdings" pitchFamily="2" charset="2"/>
              <a:buChar char="S"/>
            </a:pPr>
            <a:r>
              <a:rPr lang="en-US" dirty="0" err="1" smtClean="0"/>
              <a:t>Halliwick</a:t>
            </a:r>
            <a:r>
              <a:rPr lang="en-US" dirty="0" smtClean="0"/>
              <a:t> concept</a:t>
            </a:r>
          </a:p>
          <a:p>
            <a:pPr>
              <a:spcBef>
                <a:spcPts val="1200"/>
              </a:spcBef>
              <a:spcAft>
                <a:spcPts val="1200"/>
              </a:spcAft>
              <a:buClr>
                <a:srgbClr val="0066C0"/>
              </a:buClr>
              <a:buFont typeface="Wingdings" pitchFamily="2" charset="2"/>
              <a:buChar char="S"/>
            </a:pPr>
            <a:r>
              <a:rPr lang="el-GR" dirty="0" smtClean="0"/>
              <a:t>κτλ</a:t>
            </a:r>
            <a:endParaRPr lang="en-US" dirty="0" smtClean="0"/>
          </a:p>
          <a:p>
            <a:pPr>
              <a:buNone/>
            </a:pPr>
            <a:r>
              <a:rPr lang="en-US" sz="1200" i="1" dirty="0" smtClean="0"/>
              <a:t>(Cole J, Becker B. Comprehensive Aquatic Therapy (3rd Edition) , 2011)</a:t>
            </a:r>
            <a:endParaRPr lang="el-GR" sz="1200" i="1" dirty="0"/>
          </a:p>
        </p:txBody>
      </p:sp>
    </p:spTree>
    <p:extLst>
      <p:ext uri="{BB962C8B-B14F-4D97-AF65-F5344CB8AC3E}">
        <p14:creationId xmlns:p14="http://schemas.microsoft.com/office/powerpoint/2010/main" val="2202661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l-GR" b="1" dirty="0" smtClean="0">
                <a:ea typeface="Arial Unicode MS" pitchFamily="34" charset="-128"/>
                <a:cs typeface="Arial Unicode MS" pitchFamily="34" charset="-128"/>
              </a:rPr>
              <a:t>Θεραπευτική Κολύμβηση</a:t>
            </a:r>
            <a:endParaRPr lang="en-US" b="1" u="sng" dirty="0" smtClean="0">
              <a:effectLst>
                <a:outerShdw blurRad="38100" dist="38100" dir="2700000" algn="tl">
                  <a:srgbClr val="000000">
                    <a:alpha val="43137"/>
                  </a:srgbClr>
                </a:outerShdw>
              </a:effectLst>
            </a:endParaRPr>
          </a:p>
        </p:txBody>
      </p:sp>
      <p:sp>
        <p:nvSpPr>
          <p:cNvPr id="4" name="3 - Ορθογώνιο"/>
          <p:cNvSpPr/>
          <p:nvPr/>
        </p:nvSpPr>
        <p:spPr>
          <a:xfrm>
            <a:off x="301072" y="5373216"/>
            <a:ext cx="8424936" cy="1200329"/>
          </a:xfrm>
          <a:prstGeom prst="rect">
            <a:avLst/>
          </a:prstGeom>
        </p:spPr>
        <p:txBody>
          <a:bodyPr wrap="square">
            <a:spAutoFit/>
          </a:bodyPr>
          <a:lstStyle/>
          <a:p>
            <a:r>
              <a:rPr lang="el-GR" sz="2400" b="1" dirty="0" smtClean="0">
                <a:latin typeface="Calibri" pitchFamily="34" charset="0"/>
                <a:ea typeface="Arial Unicode MS" pitchFamily="34" charset="-128"/>
                <a:cs typeface="Arial Unicode MS" pitchFamily="34" charset="-128"/>
              </a:rPr>
              <a:t>Λέξεις κλειδιά: </a:t>
            </a:r>
            <a:r>
              <a:rPr lang="el-GR" sz="2400" b="1" dirty="0" smtClean="0">
                <a:solidFill>
                  <a:srgbClr val="004B82"/>
                </a:solidFill>
                <a:latin typeface="Calibri" pitchFamily="34" charset="0"/>
                <a:ea typeface="Arial Unicode MS" pitchFamily="34" charset="-128"/>
                <a:cs typeface="Arial Unicode MS" pitchFamily="34" charset="-128"/>
              </a:rPr>
              <a:t>Θεραπευτική κολύμβηση, Υδροθεραπεία, Προσαρμοσμένη κολύμβηση, Νευροαναπτυξιακές Διαταραχές, Εγκεφαλική Παράλυση</a:t>
            </a:r>
            <a:endParaRPr lang="el-GR" sz="2400" b="1" dirty="0">
              <a:solidFill>
                <a:srgbClr val="004B82"/>
              </a:solidFill>
              <a:latin typeface="Calibri" pitchFamily="34" charset="0"/>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334" y="1484784"/>
            <a:ext cx="5771333" cy="32351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5644" y="4689532"/>
            <a:ext cx="4295791"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Baby diving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5"/>
              </a:rPr>
              <a:t>MasterFinally</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6"/>
              </a:rPr>
              <a:t>CC BY-SA 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65738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Τεχνικές </a:t>
            </a:r>
            <a:r>
              <a:rPr lang="el-GR" sz="3200" b="0" dirty="0" smtClean="0"/>
              <a:t>(2 από 7)</a:t>
            </a:r>
            <a:endParaRPr lang="el-GR" sz="3200" b="0" dirty="0"/>
          </a:p>
        </p:txBody>
      </p:sp>
      <p:sp>
        <p:nvSpPr>
          <p:cNvPr id="8" name="7 - Θέση περιεχομένου"/>
          <p:cNvSpPr>
            <a:spLocks noGrp="1"/>
          </p:cNvSpPr>
          <p:nvPr>
            <p:ph idx="1"/>
          </p:nvPr>
        </p:nvSpPr>
        <p:spPr/>
        <p:txBody>
          <a:bodyPr>
            <a:normAutofit/>
          </a:bodyPr>
          <a:lstStyle/>
          <a:p>
            <a:pPr>
              <a:spcBef>
                <a:spcPts val="1200"/>
              </a:spcBef>
              <a:spcAft>
                <a:spcPts val="600"/>
              </a:spcAft>
              <a:buClr>
                <a:srgbClr val="0066C0"/>
              </a:buClr>
              <a:buFont typeface="Wingdings" pitchFamily="2" charset="2"/>
              <a:buChar char="S"/>
            </a:pPr>
            <a:r>
              <a:rPr lang="en-US" sz="2800" u="sng" dirty="0" smtClean="0"/>
              <a:t>Bad </a:t>
            </a:r>
            <a:r>
              <a:rPr lang="en-US" sz="2800" u="sng" dirty="0" err="1" smtClean="0"/>
              <a:t>Ragaz</a:t>
            </a:r>
            <a:r>
              <a:rPr lang="en-US" sz="2800" u="sng" dirty="0" smtClean="0"/>
              <a:t> Ring Method</a:t>
            </a:r>
            <a:endParaRPr lang="el-GR" sz="2800" u="sng" dirty="0" smtClean="0"/>
          </a:p>
          <a:p>
            <a:pPr>
              <a:spcBef>
                <a:spcPts val="1200"/>
              </a:spcBef>
              <a:spcAft>
                <a:spcPts val="600"/>
              </a:spcAft>
              <a:buClr>
                <a:srgbClr val="0066C0"/>
              </a:buClr>
              <a:buFont typeface="Wingdings" pitchFamily="2" charset="2"/>
              <a:buChar char="S"/>
            </a:pPr>
            <a:r>
              <a:rPr lang="el-GR" sz="2800" dirty="0"/>
              <a:t>Α</a:t>
            </a:r>
            <a:r>
              <a:rPr lang="el-GR" sz="2800" dirty="0" smtClean="0"/>
              <a:t>ρχικά, στη δεκαετία 1930 ο γερμανός ιατρός</a:t>
            </a:r>
            <a:r>
              <a:rPr lang="en-US" sz="2800" dirty="0" smtClean="0"/>
              <a:t> </a:t>
            </a:r>
            <a:r>
              <a:rPr lang="en-US" sz="2800" dirty="0" err="1" smtClean="0"/>
              <a:t>Knupfer</a:t>
            </a:r>
            <a:r>
              <a:rPr lang="en-US" sz="2800" dirty="0" smtClean="0"/>
              <a:t>  </a:t>
            </a:r>
            <a:r>
              <a:rPr lang="el-GR" sz="2800" dirty="0" smtClean="0"/>
              <a:t>εφάρμοσε ασκήσεις εδάφους στις πισίνες του </a:t>
            </a:r>
            <a:r>
              <a:rPr lang="en-US" sz="2800" dirty="0" smtClean="0"/>
              <a:t>Bad </a:t>
            </a:r>
            <a:r>
              <a:rPr lang="en-US" sz="2800" dirty="0" err="1" smtClean="0"/>
              <a:t>Ragaz</a:t>
            </a:r>
            <a:r>
              <a:rPr lang="en-US" sz="2800" dirty="0" smtClean="0"/>
              <a:t> (</a:t>
            </a:r>
            <a:r>
              <a:rPr lang="el-GR" sz="2800" dirty="0" smtClean="0"/>
              <a:t>Ελβετία)</a:t>
            </a:r>
          </a:p>
          <a:p>
            <a:pPr>
              <a:spcBef>
                <a:spcPts val="1200"/>
              </a:spcBef>
              <a:spcAft>
                <a:spcPts val="600"/>
              </a:spcAft>
              <a:buClr>
                <a:srgbClr val="0066C0"/>
              </a:buClr>
              <a:buFont typeface="Wingdings" pitchFamily="2" charset="2"/>
              <a:buChar char="S"/>
            </a:pPr>
            <a:r>
              <a:rPr lang="el-GR" sz="2800" dirty="0" smtClean="0"/>
              <a:t>Μεταξύ 1960 και 1990 οι </a:t>
            </a:r>
            <a:r>
              <a:rPr lang="en-US" sz="2800" dirty="0" err="1" smtClean="0"/>
              <a:t>Zinn</a:t>
            </a:r>
            <a:r>
              <a:rPr lang="el-GR" sz="2800" dirty="0" smtClean="0"/>
              <a:t>, </a:t>
            </a:r>
            <a:r>
              <a:rPr lang="en-US" sz="2800" dirty="0" err="1" smtClean="0"/>
              <a:t>Ipsen</a:t>
            </a:r>
            <a:r>
              <a:rPr lang="el-GR" sz="2800" dirty="0" smtClean="0"/>
              <a:t>, </a:t>
            </a:r>
            <a:r>
              <a:rPr lang="en-US" sz="2800" dirty="0" smtClean="0"/>
              <a:t>Davies and Egger</a:t>
            </a:r>
            <a:r>
              <a:rPr lang="el-GR" sz="2800" dirty="0" smtClean="0"/>
              <a:t> συνδύασαν τις αρχικές ασκήσεις με τις ασκήσεις Νευρομυικής Διευκόλυνσης</a:t>
            </a:r>
            <a:endParaRPr lang="el-GR" sz="2800" dirty="0"/>
          </a:p>
        </p:txBody>
      </p:sp>
    </p:spTree>
    <p:extLst>
      <p:ext uri="{BB962C8B-B14F-4D97-AF65-F5344CB8AC3E}">
        <p14:creationId xmlns:p14="http://schemas.microsoft.com/office/powerpoint/2010/main" val="376023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Τεχνικές </a:t>
            </a:r>
            <a:r>
              <a:rPr lang="el-GR" sz="3200" b="0" dirty="0" smtClean="0"/>
              <a:t>(</a:t>
            </a:r>
            <a:r>
              <a:rPr lang="en-US" sz="3200" b="0" dirty="0" smtClean="0"/>
              <a:t>3</a:t>
            </a:r>
            <a:r>
              <a:rPr lang="el-GR" sz="3200" b="0" dirty="0" smtClean="0"/>
              <a:t> από 7)</a:t>
            </a:r>
            <a:endParaRPr lang="el-GR" sz="3200" b="0" dirty="0"/>
          </a:p>
        </p:txBody>
      </p:sp>
      <p:sp>
        <p:nvSpPr>
          <p:cNvPr id="8" name="7 - Θέση περιεχομένου"/>
          <p:cNvSpPr>
            <a:spLocks noGrp="1"/>
          </p:cNvSpPr>
          <p:nvPr>
            <p:ph idx="1"/>
          </p:nvPr>
        </p:nvSpPr>
        <p:spPr>
          <a:xfrm>
            <a:off x="457200" y="1196752"/>
            <a:ext cx="4762872" cy="5040560"/>
          </a:xfrm>
        </p:spPr>
        <p:txBody>
          <a:bodyPr>
            <a:normAutofit/>
          </a:bodyPr>
          <a:lstStyle/>
          <a:p>
            <a:pPr>
              <a:buClr>
                <a:srgbClr val="0066C0"/>
              </a:buClr>
              <a:buFont typeface="Wingdings" pitchFamily="2" charset="2"/>
              <a:buChar char="S"/>
            </a:pPr>
            <a:r>
              <a:rPr lang="en-US" sz="2800" u="sng" dirty="0" smtClean="0"/>
              <a:t>Bad </a:t>
            </a:r>
            <a:r>
              <a:rPr lang="en-US" sz="2800" u="sng" dirty="0" err="1" smtClean="0"/>
              <a:t>Ragaz</a:t>
            </a:r>
            <a:r>
              <a:rPr lang="en-US" sz="2800" u="sng" dirty="0" smtClean="0"/>
              <a:t> Ring Method</a:t>
            </a:r>
            <a:r>
              <a:rPr lang="el-GR" sz="2800" u="sng" dirty="0" smtClean="0"/>
              <a:t> </a:t>
            </a:r>
            <a:r>
              <a:rPr lang="el-GR" sz="2800" dirty="0" smtClean="0"/>
              <a:t>(</a:t>
            </a:r>
            <a:r>
              <a:rPr lang="en-US" sz="2800" dirty="0" err="1" smtClean="0"/>
              <a:t>Knupfer</a:t>
            </a:r>
            <a:r>
              <a:rPr lang="el-GR" sz="2800" dirty="0" smtClean="0"/>
              <a:t>, 1930): </a:t>
            </a:r>
          </a:p>
          <a:p>
            <a:pPr marL="0" indent="0">
              <a:buClr>
                <a:srgbClr val="0066C0"/>
              </a:buClr>
              <a:buNone/>
            </a:pPr>
            <a:r>
              <a:rPr lang="el-GR" sz="2800" dirty="0"/>
              <a:t>Ο</a:t>
            </a:r>
            <a:r>
              <a:rPr lang="el-GR" sz="2800" dirty="0" smtClean="0"/>
              <a:t> ασθενής επιπλέει υποστηριζόμενος από υλικό επίπλευσης (δακτυλίδια </a:t>
            </a:r>
            <a:r>
              <a:rPr lang="el-GR" sz="2800" dirty="0" err="1" smtClean="0"/>
              <a:t>κ.λ.π</a:t>
            </a:r>
            <a:r>
              <a:rPr lang="el-GR" sz="2800" dirty="0" smtClean="0"/>
              <a:t>) και καθοδηγείται από το θεραπευτή στην εκτέλεση ασκήσεων ενδυνάμωσης, κινητοποίησης και επανεκπαίδευσης, </a:t>
            </a:r>
          </a:p>
          <a:p>
            <a:pPr marL="0" indent="0">
              <a:spcBef>
                <a:spcPts val="0"/>
              </a:spcBef>
              <a:buClr>
                <a:srgbClr val="0066C0"/>
              </a:buClr>
              <a:buNone/>
            </a:pPr>
            <a:r>
              <a:rPr lang="el-GR" sz="2800" dirty="0" smtClean="0"/>
              <a:t>στο πνεύμα του </a:t>
            </a:r>
            <a:r>
              <a:rPr lang="en-US" sz="2800" dirty="0" smtClean="0"/>
              <a:t>PNF</a:t>
            </a:r>
            <a:endParaRPr lang="el-GR" sz="2800" dirty="0" smtClean="0"/>
          </a:p>
        </p:txBody>
      </p:sp>
      <p:pic>
        <p:nvPicPr>
          <p:cNvPr id="4" name="Content Placeholder 4"/>
          <p:cNvPicPr>
            <a:picLocks noGrp="1" noChangeAspect="1"/>
          </p:cNvPicPr>
          <p:nvPr>
            <p:ph sz="half" idx="4294967295"/>
          </p:nvPr>
        </p:nvPicPr>
        <p:blipFill>
          <a:blip r:embed="rId3" cstate="print"/>
          <a:srcRect l="3150" r="19291" b="17922"/>
          <a:stretch>
            <a:fillRect/>
          </a:stretch>
        </p:blipFill>
        <p:spPr>
          <a:xfrm>
            <a:off x="5364088" y="1340768"/>
            <a:ext cx="3432175" cy="2713038"/>
          </a:xfrm>
        </p:spPr>
      </p:pic>
    </p:spTree>
    <p:extLst>
      <p:ext uri="{BB962C8B-B14F-4D97-AF65-F5344CB8AC3E}">
        <p14:creationId xmlns:p14="http://schemas.microsoft.com/office/powerpoint/2010/main" val="94265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Τεχνικές </a:t>
            </a:r>
            <a:r>
              <a:rPr lang="el-GR" sz="3200" b="0" dirty="0" smtClean="0"/>
              <a:t>(</a:t>
            </a:r>
            <a:r>
              <a:rPr lang="en-US" sz="3200" b="0" dirty="0" smtClean="0"/>
              <a:t>4</a:t>
            </a:r>
            <a:r>
              <a:rPr lang="el-GR" sz="3200" b="0" dirty="0" smtClean="0"/>
              <a:t> από 7)</a:t>
            </a:r>
            <a:endParaRPr lang="el-GR" sz="3200" b="0" dirty="0"/>
          </a:p>
        </p:txBody>
      </p:sp>
      <p:sp>
        <p:nvSpPr>
          <p:cNvPr id="8" name="7 - Θέση περιεχομένου"/>
          <p:cNvSpPr>
            <a:spLocks noGrp="1"/>
          </p:cNvSpPr>
          <p:nvPr>
            <p:ph idx="1"/>
          </p:nvPr>
        </p:nvSpPr>
        <p:spPr>
          <a:xfrm>
            <a:off x="457200" y="1196752"/>
            <a:ext cx="5410944" cy="5040560"/>
          </a:xfrm>
        </p:spPr>
        <p:txBody>
          <a:bodyPr>
            <a:noAutofit/>
          </a:bodyPr>
          <a:lstStyle/>
          <a:p>
            <a:pPr>
              <a:buClr>
                <a:srgbClr val="0066C0"/>
              </a:buClr>
              <a:buFont typeface="Wingdings" pitchFamily="2" charset="2"/>
              <a:buChar char="S"/>
            </a:pPr>
            <a:r>
              <a:rPr lang="en-US" sz="2800" u="sng" dirty="0" smtClean="0"/>
              <a:t>Ai Chi</a:t>
            </a:r>
            <a:r>
              <a:rPr lang="el-GR" sz="2800" u="sng" dirty="0" smtClean="0"/>
              <a:t> (</a:t>
            </a:r>
            <a:r>
              <a:rPr lang="en-US" sz="2800" u="sng" dirty="0" smtClean="0"/>
              <a:t>Jun Konno</a:t>
            </a:r>
            <a:r>
              <a:rPr lang="el-GR" sz="2800" u="sng" dirty="0" smtClean="0"/>
              <a:t>, 1990):</a:t>
            </a:r>
            <a:endParaRPr lang="en-US" sz="2800" u="sng" dirty="0" smtClean="0"/>
          </a:p>
          <a:p>
            <a:pPr>
              <a:buClr>
                <a:srgbClr val="0066C0"/>
              </a:buClr>
              <a:buFont typeface="Wingdings" pitchFamily="2" charset="2"/>
              <a:buChar char="S"/>
            </a:pPr>
            <a:r>
              <a:rPr lang="el-GR" sz="2800" dirty="0"/>
              <a:t>Τ</a:t>
            </a:r>
            <a:r>
              <a:rPr lang="el-GR" sz="2800" dirty="0" smtClean="0"/>
              <a:t>εχνικές διαφραγματικών αναπνοών συνδυαζόμενες με ασκήσεις προοδευτικής αντίστασης για εσωτερική ευεξία και ψυχική ολοκλήρωση, μέσω χαλάρωσης και ενδυνάμωσης</a:t>
            </a:r>
          </a:p>
          <a:p>
            <a:pPr>
              <a:buClr>
                <a:srgbClr val="0066C0"/>
              </a:buClr>
              <a:buFont typeface="Wingdings" pitchFamily="2" charset="2"/>
              <a:buChar char="S"/>
            </a:pPr>
            <a:r>
              <a:rPr lang="el-GR" sz="2800" dirty="0"/>
              <a:t>Α</a:t>
            </a:r>
            <a:r>
              <a:rPr lang="el-GR" sz="2800" dirty="0" smtClean="0"/>
              <a:t>ργές κινήσεις για </a:t>
            </a:r>
            <a:r>
              <a:rPr lang="el-GR" sz="2800" dirty="0" err="1" smtClean="0"/>
              <a:t>νευρομυική</a:t>
            </a:r>
            <a:r>
              <a:rPr lang="el-GR" sz="2800" dirty="0" smtClean="0"/>
              <a:t> συναρμογή, σε συντονισμό με βαθιές αναπνοές, βασισμένες σε τεχνικές </a:t>
            </a:r>
            <a:r>
              <a:rPr lang="en-US" sz="2800" dirty="0" smtClean="0"/>
              <a:t>Qigong</a:t>
            </a:r>
            <a:r>
              <a:rPr lang="el-GR" sz="2800" dirty="0" smtClean="0"/>
              <a:t> </a:t>
            </a:r>
            <a:r>
              <a:rPr lang="en-US" sz="2800" dirty="0" smtClean="0"/>
              <a:t> </a:t>
            </a:r>
            <a:r>
              <a:rPr lang="el-GR" sz="2800" dirty="0" smtClean="0"/>
              <a:t>και </a:t>
            </a:r>
            <a:r>
              <a:rPr lang="en-US" sz="2800" dirty="0" smtClean="0"/>
              <a:t>Tai chi chuan</a:t>
            </a:r>
          </a:p>
          <a:p>
            <a:pPr>
              <a:buClr>
                <a:srgbClr val="0066C0"/>
              </a:buClr>
              <a:buFont typeface="Wingdings" pitchFamily="2" charset="2"/>
              <a:buChar char="S"/>
            </a:pPr>
            <a:endParaRPr lang="el-GR" sz="2800" dirty="0"/>
          </a:p>
        </p:txBody>
      </p:sp>
      <p:pic>
        <p:nvPicPr>
          <p:cNvPr id="4" name="Content Placeholder 6"/>
          <p:cNvPicPr>
            <a:picLocks noGrp="1" noChangeAspect="1"/>
          </p:cNvPicPr>
          <p:nvPr>
            <p:ph sz="half" idx="4294967295"/>
          </p:nvPr>
        </p:nvPicPr>
        <p:blipFill>
          <a:blip r:embed="rId3" cstate="print"/>
          <a:srcRect/>
          <a:stretch>
            <a:fillRect/>
          </a:stretch>
        </p:blipFill>
        <p:spPr>
          <a:xfrm>
            <a:off x="6012160" y="1412776"/>
            <a:ext cx="2979737" cy="2768600"/>
          </a:xfrm>
        </p:spPr>
      </p:pic>
    </p:spTree>
    <p:extLst>
      <p:ext uri="{BB962C8B-B14F-4D97-AF65-F5344CB8AC3E}">
        <p14:creationId xmlns:p14="http://schemas.microsoft.com/office/powerpoint/2010/main" val="310327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Τεχνικές </a:t>
            </a:r>
            <a:r>
              <a:rPr lang="el-GR" sz="3200" b="0" dirty="0" smtClean="0"/>
              <a:t>(</a:t>
            </a:r>
            <a:r>
              <a:rPr lang="en-US" sz="3200" b="0" dirty="0" smtClean="0"/>
              <a:t>5</a:t>
            </a:r>
            <a:r>
              <a:rPr lang="el-GR" sz="3200" b="0" dirty="0" smtClean="0"/>
              <a:t> από 7)</a:t>
            </a:r>
            <a:endParaRPr lang="el-GR" sz="3200" b="0" dirty="0"/>
          </a:p>
        </p:txBody>
      </p:sp>
      <p:sp>
        <p:nvSpPr>
          <p:cNvPr id="8" name="7 - Θέση περιεχομένου"/>
          <p:cNvSpPr>
            <a:spLocks noGrp="1"/>
          </p:cNvSpPr>
          <p:nvPr>
            <p:ph idx="1"/>
          </p:nvPr>
        </p:nvSpPr>
        <p:spPr/>
        <p:txBody>
          <a:bodyPr>
            <a:normAutofit/>
          </a:bodyPr>
          <a:lstStyle/>
          <a:p>
            <a:pPr>
              <a:buClr>
                <a:srgbClr val="0066C0"/>
              </a:buClr>
              <a:buFont typeface="Wingdings" pitchFamily="2" charset="2"/>
              <a:buChar char="S"/>
            </a:pPr>
            <a:r>
              <a:rPr lang="en-US" sz="2800" u="sng" dirty="0" err="1" smtClean="0"/>
              <a:t>Watsu</a:t>
            </a:r>
            <a:r>
              <a:rPr lang="el-GR" sz="2800" u="sng" dirty="0" smtClean="0"/>
              <a:t> (</a:t>
            </a:r>
            <a:r>
              <a:rPr lang="en-US" sz="2800" u="sng" dirty="0" smtClean="0"/>
              <a:t>Dull</a:t>
            </a:r>
            <a:r>
              <a:rPr lang="el-GR" sz="2800" u="sng" dirty="0" smtClean="0"/>
              <a:t>, 1980</a:t>
            </a:r>
            <a:r>
              <a:rPr lang="el-GR" sz="2800" u="sng" dirty="0"/>
              <a:t>),</a:t>
            </a:r>
            <a:r>
              <a:rPr lang="el-GR" sz="2800" dirty="0"/>
              <a:t> ιαματικές  πηγές </a:t>
            </a:r>
            <a:r>
              <a:rPr lang="en-US" sz="2800" dirty="0"/>
              <a:t>Harbin, </a:t>
            </a:r>
            <a:r>
              <a:rPr lang="en-US" sz="2800" dirty="0" smtClean="0"/>
              <a:t>California: </a:t>
            </a:r>
            <a:endParaRPr lang="el-GR" sz="2800" dirty="0" smtClean="0"/>
          </a:p>
          <a:p>
            <a:pPr>
              <a:buClr>
                <a:srgbClr val="0066C0"/>
              </a:buClr>
              <a:buFont typeface="Wingdings" pitchFamily="2" charset="2"/>
              <a:buChar char="S"/>
            </a:pPr>
            <a:r>
              <a:rPr lang="el-GR" sz="2800" dirty="0" smtClean="0"/>
              <a:t>Περιλαμβάνει ασκήσεις διαφραγματικής αναπνοής, κινητικά πατέντα σε διαφορετικές θέσεις, διατάσεις και μάλαξη</a:t>
            </a:r>
            <a:r>
              <a:rPr lang="en-US" sz="2800" dirty="0" smtClean="0"/>
              <a:t> </a:t>
            </a:r>
            <a:r>
              <a:rPr lang="el-GR" sz="2800" dirty="0" smtClean="0"/>
              <a:t>σύμφωνα με τις αρχές του </a:t>
            </a:r>
            <a:r>
              <a:rPr lang="el-GR" sz="2800" dirty="0" err="1" smtClean="0"/>
              <a:t>Zen</a:t>
            </a:r>
            <a:r>
              <a:rPr lang="el-GR" sz="2800" dirty="0" smtClean="0"/>
              <a:t> </a:t>
            </a:r>
            <a:r>
              <a:rPr lang="el-GR" sz="2800" dirty="0" err="1" smtClean="0"/>
              <a:t>Shiatsu</a:t>
            </a:r>
            <a:endParaRPr lang="el-GR" sz="2800" dirty="0" smtClean="0"/>
          </a:p>
          <a:p>
            <a:pPr>
              <a:buClr>
                <a:srgbClr val="0066C0"/>
              </a:buClr>
              <a:buFont typeface="Wingdings" pitchFamily="2" charset="2"/>
              <a:buChar char="S"/>
            </a:pPr>
            <a:r>
              <a:rPr lang="el-GR" sz="2800" dirty="0"/>
              <a:t>Σ</a:t>
            </a:r>
            <a:r>
              <a:rPr lang="el-GR" sz="2800" dirty="0" smtClean="0"/>
              <a:t>κοπός η χαλάρωση, η αύξηση της κινητικότητας, η ηρεμία και η ψυχική ευεξία</a:t>
            </a:r>
            <a:endParaRPr lang="el-GR" sz="2800" dirty="0"/>
          </a:p>
        </p:txBody>
      </p:sp>
    </p:spTree>
    <p:extLst>
      <p:ext uri="{BB962C8B-B14F-4D97-AF65-F5344CB8AC3E}">
        <p14:creationId xmlns:p14="http://schemas.microsoft.com/office/powerpoint/2010/main" val="13687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Τ</a:t>
            </a:r>
            <a:r>
              <a:rPr lang="el-GR" dirty="0" smtClean="0"/>
              <a:t>εχνικές </a:t>
            </a:r>
            <a:r>
              <a:rPr lang="el-GR" sz="3200" b="0" dirty="0" smtClean="0"/>
              <a:t>(6 από 7)</a:t>
            </a:r>
            <a:endParaRPr lang="el-GR" sz="3200" b="0" dirty="0"/>
          </a:p>
        </p:txBody>
      </p:sp>
      <p:sp>
        <p:nvSpPr>
          <p:cNvPr id="8" name="7 - Θέση περιεχομένου"/>
          <p:cNvSpPr>
            <a:spLocks noGrp="1"/>
          </p:cNvSpPr>
          <p:nvPr>
            <p:ph idx="1"/>
          </p:nvPr>
        </p:nvSpPr>
        <p:spPr/>
        <p:txBody>
          <a:bodyPr/>
          <a:lstStyle/>
          <a:p>
            <a:pPr algn="ctr">
              <a:buClr>
                <a:srgbClr val="0066C0"/>
              </a:buClr>
              <a:buNone/>
            </a:pPr>
            <a:r>
              <a:rPr lang="el-GR" dirty="0"/>
              <a:t>Δ</a:t>
            </a:r>
            <a:r>
              <a:rPr lang="el-GR" dirty="0" smtClean="0"/>
              <a:t>ιατάσεις </a:t>
            </a:r>
            <a:r>
              <a:rPr lang="en-US" dirty="0" err="1" smtClean="0"/>
              <a:t>Watsu</a:t>
            </a:r>
            <a:endParaRPr lang="el-GR" dirty="0"/>
          </a:p>
        </p:txBody>
      </p:sp>
      <p:pic>
        <p:nvPicPr>
          <p:cNvPr id="4" name="Content Placeholder 3"/>
          <p:cNvPicPr>
            <a:picLocks noGrp="1" noChangeAspect="1"/>
          </p:cNvPicPr>
          <p:nvPr>
            <p:ph idx="4294967295"/>
          </p:nvPr>
        </p:nvPicPr>
        <p:blipFill>
          <a:blip r:embed="rId3" cstate="print"/>
          <a:srcRect/>
          <a:stretch>
            <a:fillRect/>
          </a:stretch>
        </p:blipFill>
        <p:spPr>
          <a:xfrm>
            <a:off x="2362538" y="1844824"/>
            <a:ext cx="4464050" cy="4252912"/>
          </a:xfrm>
        </p:spPr>
      </p:pic>
      <p:sp>
        <p:nvSpPr>
          <p:cNvPr id="3" name="Ορθογώνιο 2"/>
          <p:cNvSpPr/>
          <p:nvPr/>
        </p:nvSpPr>
        <p:spPr>
          <a:xfrm>
            <a:off x="4139952" y="6309320"/>
            <a:ext cx="909223" cy="276999"/>
          </a:xfrm>
          <a:prstGeom prst="rect">
            <a:avLst/>
          </a:prstGeom>
        </p:spPr>
        <p:txBody>
          <a:bodyPr wrap="none">
            <a:spAutoFit/>
          </a:bodyPr>
          <a:lstStyle/>
          <a:p>
            <a:r>
              <a:rPr lang="en-US" sz="1200" i="1" dirty="0" smtClean="0">
                <a:latin typeface="Calibri" pitchFamily="34" charset="0"/>
              </a:rPr>
              <a:t>(Dull, 2008</a:t>
            </a:r>
            <a:r>
              <a:rPr lang="el-GR" sz="1200" i="1" dirty="0" smtClean="0">
                <a:latin typeface="Calibri" pitchFamily="34" charset="0"/>
              </a:rPr>
              <a:t>)</a:t>
            </a:r>
            <a:endParaRPr lang="en-US" sz="1200" b="1" i="1" dirty="0" smtClean="0">
              <a:latin typeface="Calibri" pitchFamily="34" charset="0"/>
            </a:endParaRPr>
          </a:p>
        </p:txBody>
      </p:sp>
    </p:spTree>
    <p:extLst>
      <p:ext uri="{BB962C8B-B14F-4D97-AF65-F5344CB8AC3E}">
        <p14:creationId xmlns:p14="http://schemas.microsoft.com/office/powerpoint/2010/main" val="417516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Τεχνικές </a:t>
            </a:r>
            <a:r>
              <a:rPr lang="el-GR" sz="3200" b="0" dirty="0" smtClean="0"/>
              <a:t>(7 από 7)</a:t>
            </a:r>
            <a:endParaRPr lang="el-GR" sz="3200" b="0" dirty="0"/>
          </a:p>
        </p:txBody>
      </p:sp>
      <p:sp>
        <p:nvSpPr>
          <p:cNvPr id="8" name="7 - Θέση περιεχομένου"/>
          <p:cNvSpPr>
            <a:spLocks noGrp="1"/>
          </p:cNvSpPr>
          <p:nvPr>
            <p:ph idx="1"/>
          </p:nvPr>
        </p:nvSpPr>
        <p:spPr/>
        <p:txBody>
          <a:bodyPr>
            <a:noAutofit/>
          </a:bodyPr>
          <a:lstStyle/>
          <a:p>
            <a:pPr>
              <a:buClr>
                <a:srgbClr val="0066C0"/>
              </a:buClr>
              <a:buFont typeface="Wingdings" pitchFamily="2" charset="2"/>
              <a:buChar char="S"/>
            </a:pPr>
            <a:r>
              <a:rPr lang="en-US" sz="2800" u="sng" dirty="0" err="1" smtClean="0"/>
              <a:t>Halliwick</a:t>
            </a:r>
            <a:r>
              <a:rPr lang="el-GR" sz="2800" u="sng" dirty="0" smtClean="0"/>
              <a:t> (</a:t>
            </a:r>
            <a:r>
              <a:rPr lang="en-US" sz="2800" u="sng" dirty="0" smtClean="0"/>
              <a:t>James </a:t>
            </a:r>
            <a:r>
              <a:rPr lang="en-US" sz="2800" u="sng" dirty="0" err="1" smtClean="0"/>
              <a:t>Mcmillan</a:t>
            </a:r>
            <a:r>
              <a:rPr lang="el-GR" sz="2800" u="sng" dirty="0"/>
              <a:t>, </a:t>
            </a:r>
            <a:r>
              <a:rPr lang="el-GR" sz="2800" u="sng" dirty="0" smtClean="0"/>
              <a:t>1950):</a:t>
            </a:r>
          </a:p>
          <a:p>
            <a:pPr>
              <a:buClr>
                <a:srgbClr val="0066C0"/>
              </a:buClr>
              <a:buFont typeface="Wingdings" pitchFamily="2" charset="2"/>
              <a:buChar char="S"/>
            </a:pPr>
            <a:r>
              <a:rPr lang="el-GR" sz="2800" dirty="0"/>
              <a:t>Π</a:t>
            </a:r>
            <a:r>
              <a:rPr lang="el-GR" sz="2800" dirty="0" smtClean="0"/>
              <a:t>ρόγραμμα των δέκα σημείων </a:t>
            </a:r>
            <a:endParaRPr lang="en-US" sz="2800" dirty="0" smtClean="0"/>
          </a:p>
          <a:p>
            <a:pPr>
              <a:buClr>
                <a:srgbClr val="0066C0"/>
              </a:buClr>
              <a:buFont typeface="Wingdings" pitchFamily="2" charset="2"/>
              <a:buChar char="S"/>
            </a:pPr>
            <a:r>
              <a:rPr lang="el-GR" sz="2800" dirty="0"/>
              <a:t>Ε</a:t>
            </a:r>
            <a:r>
              <a:rPr lang="el-GR" sz="2800" dirty="0" smtClean="0"/>
              <a:t>στιάζει στις αρχές της βιοφυσικής, του κινητικού ελέγχου στο νερό, στην αίσθηση της ισορροπίας και στην σταθεροποίηση του κορμού</a:t>
            </a:r>
            <a:endParaRPr lang="en-US" sz="2800" dirty="0" smtClean="0"/>
          </a:p>
          <a:p>
            <a:pPr>
              <a:buClr>
                <a:srgbClr val="0066C0"/>
              </a:buClr>
              <a:buFont typeface="Wingdings" pitchFamily="2" charset="2"/>
              <a:buChar char="S"/>
            </a:pPr>
            <a:r>
              <a:rPr lang="el-GR" sz="2800" dirty="0"/>
              <a:t>Π</a:t>
            </a:r>
            <a:r>
              <a:rPr lang="el-GR" sz="2800" dirty="0" smtClean="0"/>
              <a:t>ροάγει τη νοητική προσαρμογή, τη </a:t>
            </a:r>
            <a:r>
              <a:rPr lang="el-GR" sz="2800" dirty="0" err="1" smtClean="0"/>
              <a:t>νευρομυική</a:t>
            </a:r>
            <a:r>
              <a:rPr lang="el-GR" sz="2800" dirty="0" smtClean="0"/>
              <a:t> ανάπτυξη, τον έλεγχο ισορροπίας </a:t>
            </a:r>
            <a:endParaRPr lang="en-US" sz="2800" dirty="0" smtClean="0"/>
          </a:p>
          <a:p>
            <a:pPr>
              <a:buClr>
                <a:srgbClr val="0066C0"/>
              </a:buClr>
              <a:buFont typeface="Wingdings" pitchFamily="2" charset="2"/>
              <a:buChar char="S"/>
            </a:pPr>
            <a:r>
              <a:rPr lang="el-GR" sz="2800" dirty="0"/>
              <a:t>Μ</a:t>
            </a:r>
            <a:r>
              <a:rPr lang="el-GR" sz="2800" dirty="0" smtClean="0"/>
              <a:t>η χρήση βοηθημάτων επίπλευσης</a:t>
            </a:r>
          </a:p>
          <a:p>
            <a:pPr>
              <a:buClr>
                <a:srgbClr val="0066C0"/>
              </a:buClr>
              <a:buFont typeface="Wingdings" pitchFamily="2" charset="2"/>
              <a:buChar char="S"/>
            </a:pPr>
            <a:r>
              <a:rPr lang="el-GR" sz="2800" dirty="0"/>
              <a:t>Σ</a:t>
            </a:r>
            <a:r>
              <a:rPr lang="el-GR" sz="2800" dirty="0" smtClean="0"/>
              <a:t>τοχεύει στην ανεξάρτητη κολύμβηση του ασθενή</a:t>
            </a:r>
            <a:endParaRPr lang="en-US" sz="2800" dirty="0" smtClean="0"/>
          </a:p>
          <a:p>
            <a:pPr>
              <a:buClr>
                <a:srgbClr val="0066C0"/>
              </a:buClr>
              <a:buFont typeface="Wingdings" pitchFamily="2" charset="2"/>
              <a:buChar char="S"/>
            </a:pPr>
            <a:r>
              <a:rPr lang="el-GR" sz="2800" dirty="0"/>
              <a:t>Τ</a:t>
            </a:r>
            <a:r>
              <a:rPr lang="el-GR" sz="2800" dirty="0" smtClean="0"/>
              <a:t>ονίζει ικανότητες στο νερό και όχι ανικανότητες στη στεριά</a:t>
            </a:r>
            <a:endParaRPr lang="el-GR" sz="2800" dirty="0"/>
          </a:p>
        </p:txBody>
      </p:sp>
    </p:spTree>
    <p:extLst>
      <p:ext uri="{BB962C8B-B14F-4D97-AF65-F5344CB8AC3E}">
        <p14:creationId xmlns:p14="http://schemas.microsoft.com/office/powerpoint/2010/main" val="221684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eaLnBrk="1" fontAlgn="auto" hangingPunct="1">
              <a:spcAft>
                <a:spcPts val="0"/>
              </a:spcAft>
              <a:defRPr/>
            </a:pPr>
            <a:r>
              <a:rPr lang="el-GR" sz="5400" b="1" dirty="0" smtClean="0">
                <a:solidFill>
                  <a:schemeClr val="tx1">
                    <a:lumMod val="75000"/>
                    <a:lumOff val="25000"/>
                  </a:schemeClr>
                </a:solidFill>
              </a:rPr>
              <a:t> </a:t>
            </a:r>
            <a:endParaRPr lang="el-GR" sz="4000" dirty="0"/>
          </a:p>
        </p:txBody>
      </p:sp>
      <p:pic>
        <p:nvPicPr>
          <p:cNvPr id="18437" name="Content Placeholder 8"/>
          <p:cNvPicPr>
            <a:picLocks noGrp="1" noChangeAspect="1"/>
          </p:cNvPicPr>
          <p:nvPr>
            <p:ph idx="1"/>
          </p:nvPr>
        </p:nvPicPr>
        <p:blipFill>
          <a:blip r:embed="rId3" cstate="print"/>
          <a:stretch>
            <a:fillRect/>
          </a:stretch>
        </p:blipFill>
        <p:spPr>
          <a:xfrm>
            <a:off x="457200" y="2420888"/>
            <a:ext cx="3855997" cy="3429083"/>
          </a:xfrm>
        </p:spPr>
      </p:pic>
      <p:sp>
        <p:nvSpPr>
          <p:cNvPr id="5" name="Text Placeholder 4"/>
          <p:cNvSpPr>
            <a:spLocks noGrp="1"/>
          </p:cNvSpPr>
          <p:nvPr>
            <p:ph type="body" idx="4294967295"/>
          </p:nvPr>
        </p:nvSpPr>
        <p:spPr>
          <a:xfrm>
            <a:off x="743472" y="1417638"/>
            <a:ext cx="4040188" cy="874713"/>
          </a:xfrm>
        </p:spPr>
        <p:txBody>
          <a:bodyPr>
            <a:normAutofit lnSpcReduction="10000"/>
          </a:bodyPr>
          <a:lstStyle/>
          <a:p>
            <a:pPr marL="0" indent="0" eaLnBrk="1" fontAlgn="auto" hangingPunct="1">
              <a:spcAft>
                <a:spcPts val="0"/>
              </a:spcAft>
              <a:buClr>
                <a:schemeClr val="accent3"/>
              </a:buClr>
              <a:buNone/>
              <a:defRPr/>
            </a:pPr>
            <a:r>
              <a:rPr lang="el-GR" sz="2600" b="0" dirty="0" smtClean="0"/>
              <a:t>1.</a:t>
            </a:r>
            <a:r>
              <a:rPr lang="en-GB" sz="2600" b="0" dirty="0" smtClean="0"/>
              <a:t> </a:t>
            </a:r>
            <a:r>
              <a:rPr lang="el-GR" sz="2600" b="0" dirty="0" smtClean="0"/>
              <a:t>Νοητική Προσαρμογή (έλεγχος αναπνοής)</a:t>
            </a:r>
            <a:endParaRPr lang="el-GR" dirty="0"/>
          </a:p>
        </p:txBody>
      </p:sp>
      <p:sp>
        <p:nvSpPr>
          <p:cNvPr id="7" name="Text Placeholder 6"/>
          <p:cNvSpPr>
            <a:spLocks noGrp="1"/>
          </p:cNvSpPr>
          <p:nvPr>
            <p:ph type="body" sz="half" idx="4294967295"/>
          </p:nvPr>
        </p:nvSpPr>
        <p:spPr>
          <a:xfrm>
            <a:off x="5902802" y="1412875"/>
            <a:ext cx="2493962" cy="509588"/>
          </a:xfrm>
        </p:spPr>
        <p:txBody>
          <a:bodyPr>
            <a:normAutofit/>
          </a:bodyPr>
          <a:lstStyle/>
          <a:p>
            <a:pPr eaLnBrk="1" fontAlgn="auto" hangingPunct="1">
              <a:spcAft>
                <a:spcPts val="0"/>
              </a:spcAft>
              <a:buClr>
                <a:schemeClr val="accent3"/>
              </a:buClr>
              <a:buFont typeface="Wingdings 2"/>
              <a:buNone/>
              <a:defRPr/>
            </a:pPr>
            <a:r>
              <a:rPr lang="el-GR" sz="2600" b="0" dirty="0" smtClean="0"/>
              <a:t>2.</a:t>
            </a:r>
            <a:r>
              <a:rPr lang="en-GB" sz="2600" b="0" dirty="0" smtClean="0"/>
              <a:t> </a:t>
            </a:r>
            <a:r>
              <a:rPr lang="el-GR" sz="2600" b="0" dirty="0" smtClean="0"/>
              <a:t>Απεξάρτηση</a:t>
            </a:r>
          </a:p>
        </p:txBody>
      </p:sp>
      <p:pic>
        <p:nvPicPr>
          <p:cNvPr id="18438" name="Content Placeholder 11"/>
          <p:cNvPicPr>
            <a:picLocks noGrp="1" noChangeAspect="1"/>
          </p:cNvPicPr>
          <p:nvPr>
            <p:ph sz="quarter" idx="4294967295"/>
          </p:nvPr>
        </p:nvPicPr>
        <p:blipFill>
          <a:blip r:embed="rId4" cstate="print"/>
          <a:srcRect/>
          <a:stretch>
            <a:fillRect/>
          </a:stretch>
        </p:blipFill>
        <p:spPr>
          <a:xfrm>
            <a:off x="5738321" y="2420888"/>
            <a:ext cx="2948479" cy="3933651"/>
          </a:xfrm>
        </p:spPr>
      </p:pic>
      <p:sp>
        <p:nvSpPr>
          <p:cNvPr id="10" name="Rectangle 9"/>
          <p:cNvSpPr/>
          <p:nvPr/>
        </p:nvSpPr>
        <p:spPr>
          <a:xfrm>
            <a:off x="684213" y="4508500"/>
            <a:ext cx="1655762" cy="1512888"/>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1" name="Rectangle 10"/>
          <p:cNvSpPr/>
          <p:nvPr/>
        </p:nvSpPr>
        <p:spPr>
          <a:xfrm>
            <a:off x="2916238" y="4508500"/>
            <a:ext cx="1727200" cy="1512888"/>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cxnSp>
        <p:nvCxnSpPr>
          <p:cNvPr id="14" name="Straight Connector 13"/>
          <p:cNvCxnSpPr>
            <a:stCxn id="12" idx="1"/>
            <a:endCxn id="12" idx="3"/>
          </p:cNvCxnSpPr>
          <p:nvPr/>
        </p:nvCxnSpPr>
        <p:spPr>
          <a:xfrm>
            <a:off x="5148263" y="4064000"/>
            <a:ext cx="3325812"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(1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sp>
        <p:nvSpPr>
          <p:cNvPr id="2" name="Ορθογώνιο 1"/>
          <p:cNvSpPr/>
          <p:nvPr/>
        </p:nvSpPr>
        <p:spPr>
          <a:xfrm>
            <a:off x="4067944" y="6453336"/>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Tree>
    <p:extLst>
      <p:ext uri="{BB962C8B-B14F-4D97-AF65-F5344CB8AC3E}">
        <p14:creationId xmlns:p14="http://schemas.microsoft.com/office/powerpoint/2010/main" val="452775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1444710"/>
            <a:ext cx="8229600" cy="908720"/>
          </a:xfrm>
        </p:spPr>
        <p:txBody>
          <a:bodyPr>
            <a:normAutofit fontScale="90000"/>
          </a:bodyPr>
          <a:lstStyle/>
          <a:p>
            <a:pPr eaLnBrk="1" fontAlgn="auto" hangingPunct="1">
              <a:spcAft>
                <a:spcPts val="0"/>
              </a:spcAft>
              <a:defRPr/>
            </a:pPr>
            <a:r>
              <a:rPr lang="el-GR" sz="2900" b="0" dirty="0" smtClean="0">
                <a:solidFill>
                  <a:schemeClr val="tx1"/>
                </a:solidFill>
              </a:rPr>
              <a:t>3. Έλεγχος προσθιοπίσθιας περιστροφής</a:t>
            </a:r>
            <a:r>
              <a:rPr lang="el-GR" b="0" dirty="0" smtClean="0"/>
              <a:t/>
            </a:r>
            <a:br>
              <a:rPr lang="el-GR" b="0" dirty="0" smtClean="0"/>
            </a:br>
            <a:endParaRPr lang="el-GR" b="0" dirty="0"/>
          </a:p>
        </p:txBody>
      </p:sp>
      <p:pic>
        <p:nvPicPr>
          <p:cNvPr id="19459" name="Content Placeholder 17" descr="Picture5.jpg"/>
          <p:cNvPicPr>
            <a:picLocks noGrp="1" noChangeAspect="1"/>
          </p:cNvPicPr>
          <p:nvPr>
            <p:ph idx="1"/>
          </p:nvPr>
        </p:nvPicPr>
        <p:blipFill>
          <a:blip r:embed="rId3" cstate="print"/>
          <a:stretch>
            <a:fillRect/>
          </a:stretch>
        </p:blipFill>
        <p:spPr>
          <a:xfrm>
            <a:off x="6444208" y="5157192"/>
            <a:ext cx="2343150" cy="1028700"/>
          </a:xfrm>
        </p:spPr>
      </p:pic>
      <p:pic>
        <p:nvPicPr>
          <p:cNvPr id="19460" name="Content Placeholder 18"/>
          <p:cNvPicPr>
            <a:picLocks noGrp="1" noChangeAspect="1"/>
          </p:cNvPicPr>
          <p:nvPr>
            <p:ph sz="half" idx="4294967295"/>
          </p:nvPr>
        </p:nvPicPr>
        <p:blipFill>
          <a:blip r:embed="rId4" cstate="print"/>
          <a:srcRect/>
          <a:stretch>
            <a:fillRect/>
          </a:stretch>
        </p:blipFill>
        <p:spPr>
          <a:xfrm>
            <a:off x="3149439" y="1916832"/>
            <a:ext cx="3205162" cy="4268788"/>
          </a:xfrm>
        </p:spPr>
      </p:pic>
      <p:sp>
        <p:nvSpPr>
          <p:cNvPr id="8" name="Ορθογώνιο 1"/>
          <p:cNvSpPr/>
          <p:nvPr/>
        </p:nvSpPr>
        <p:spPr>
          <a:xfrm>
            <a:off x="4067944" y="6453336"/>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
        <p:nvSpPr>
          <p:cNvPr id="7"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(2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spTree>
    <p:extLst>
      <p:ext uri="{BB962C8B-B14F-4D97-AF65-F5344CB8AC3E}">
        <p14:creationId xmlns:p14="http://schemas.microsoft.com/office/powerpoint/2010/main" val="394342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229600" cy="908720"/>
          </a:xfrm>
        </p:spPr>
        <p:txBody>
          <a:bodyPr>
            <a:noAutofit/>
          </a:bodyPr>
          <a:lstStyle/>
          <a:p>
            <a:pPr eaLnBrk="1" fontAlgn="auto" hangingPunct="1">
              <a:spcAft>
                <a:spcPts val="0"/>
              </a:spcAft>
              <a:defRPr/>
            </a:pPr>
            <a:r>
              <a:rPr lang="en-GB" sz="2400" b="0" dirty="0" smtClean="0">
                <a:solidFill>
                  <a:schemeClr val="tx1"/>
                </a:solidFill>
              </a:rPr>
              <a:t>     </a:t>
            </a:r>
            <a:r>
              <a:rPr lang="el-GR" sz="2400" b="0" dirty="0" smtClean="0">
                <a:solidFill>
                  <a:schemeClr val="tx1"/>
                </a:solidFill>
              </a:rPr>
              <a:t>4. Έλεγχος πλευρικής περιστροφής</a:t>
            </a:r>
            <a:r>
              <a:rPr lang="el-GR" sz="2400" b="0" dirty="0" smtClean="0"/>
              <a:t/>
            </a:r>
            <a:br>
              <a:rPr lang="el-GR" sz="2400" b="0" dirty="0" smtClean="0"/>
            </a:br>
            <a:endParaRPr lang="el-GR" sz="2400" b="0" dirty="0"/>
          </a:p>
        </p:txBody>
      </p:sp>
      <p:pic>
        <p:nvPicPr>
          <p:cNvPr id="20483" name="Content Placeholder 5"/>
          <p:cNvPicPr>
            <a:picLocks noGrp="1" noChangeAspect="1"/>
          </p:cNvPicPr>
          <p:nvPr>
            <p:ph idx="1"/>
          </p:nvPr>
        </p:nvPicPr>
        <p:blipFill>
          <a:blip r:embed="rId3" cstate="print"/>
          <a:stretch>
            <a:fillRect/>
          </a:stretch>
        </p:blipFill>
        <p:spPr>
          <a:xfrm>
            <a:off x="2683106" y="1787983"/>
            <a:ext cx="3777787" cy="5040313"/>
          </a:xfrm>
        </p:spPr>
      </p:pic>
      <p:pic>
        <p:nvPicPr>
          <p:cNvPr id="1027" name="Picture 3"/>
          <p:cNvPicPr>
            <a:picLocks noChangeAspect="1" noChangeArrowheads="1"/>
          </p:cNvPicPr>
          <p:nvPr/>
        </p:nvPicPr>
        <p:blipFill>
          <a:blip r:embed="rId4" cstate="print"/>
          <a:srcRect t="2263" r="2554"/>
          <a:stretch>
            <a:fillRect/>
          </a:stretch>
        </p:blipFill>
        <p:spPr bwMode="auto">
          <a:xfrm>
            <a:off x="899592" y="3176968"/>
            <a:ext cx="1654377" cy="1872329"/>
          </a:xfrm>
          <a:prstGeom prst="rect">
            <a:avLst/>
          </a:prstGeom>
          <a:noFill/>
          <a:ln w="9525">
            <a:noFill/>
            <a:miter lim="800000"/>
            <a:headEnd/>
            <a:tailEnd/>
          </a:ln>
        </p:spPr>
      </p:pic>
      <p:sp>
        <p:nvSpPr>
          <p:cNvPr id="8" name="Ορθογώνιο 1"/>
          <p:cNvSpPr/>
          <p:nvPr/>
        </p:nvSpPr>
        <p:spPr>
          <a:xfrm>
            <a:off x="1115616" y="5517232"/>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
        <p:nvSpPr>
          <p:cNvPr id="7"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(3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spTree>
    <p:extLst>
      <p:ext uri="{BB962C8B-B14F-4D97-AF65-F5344CB8AC3E}">
        <p14:creationId xmlns:p14="http://schemas.microsoft.com/office/powerpoint/2010/main" val="787683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519113" y="1390315"/>
            <a:ext cx="8229600" cy="908720"/>
          </a:xfrm>
        </p:spPr>
        <p:txBody>
          <a:bodyPr>
            <a:normAutofit/>
          </a:bodyPr>
          <a:lstStyle/>
          <a:p>
            <a:pPr eaLnBrk="1" hangingPunct="1"/>
            <a:r>
              <a:rPr lang="en-GB" sz="2400" b="0" dirty="0" smtClean="0">
                <a:solidFill>
                  <a:schemeClr val="tx1"/>
                </a:solidFill>
              </a:rPr>
              <a:t>   </a:t>
            </a:r>
            <a:r>
              <a:rPr lang="el-GR" sz="2400" b="0" dirty="0" smtClean="0">
                <a:solidFill>
                  <a:schemeClr val="tx1"/>
                </a:solidFill>
              </a:rPr>
              <a:t>5. Έλεγχος εγκάρσιας περιστροφής</a:t>
            </a:r>
            <a:br>
              <a:rPr lang="el-GR" sz="2400" b="0" dirty="0" smtClean="0">
                <a:solidFill>
                  <a:schemeClr val="tx1"/>
                </a:solidFill>
              </a:rPr>
            </a:br>
            <a:endParaRPr lang="el-GR" sz="2400" b="0" dirty="0" smtClean="0">
              <a:solidFill>
                <a:schemeClr val="tx1"/>
              </a:solidFill>
            </a:endParaRPr>
          </a:p>
        </p:txBody>
      </p:sp>
      <p:pic>
        <p:nvPicPr>
          <p:cNvPr id="21507" name="Content Placeholder 9"/>
          <p:cNvPicPr>
            <a:picLocks noGrp="1" noChangeAspect="1"/>
          </p:cNvPicPr>
          <p:nvPr>
            <p:ph sz="half" idx="4294967295"/>
          </p:nvPr>
        </p:nvPicPr>
        <p:blipFill>
          <a:blip r:embed="rId3" cstate="print"/>
          <a:srcRect l="3142" t="3666" r="2095" b="5760"/>
          <a:stretch>
            <a:fillRect/>
          </a:stretch>
        </p:blipFill>
        <p:spPr>
          <a:xfrm>
            <a:off x="2252948" y="1930209"/>
            <a:ext cx="4710112" cy="4500562"/>
          </a:xfrm>
        </p:spPr>
      </p:pic>
      <p:sp>
        <p:nvSpPr>
          <p:cNvPr id="12" name="Rectangle 11"/>
          <p:cNvSpPr/>
          <p:nvPr/>
        </p:nvSpPr>
        <p:spPr>
          <a:xfrm>
            <a:off x="4284663" y="1844675"/>
            <a:ext cx="2016125" cy="1296988"/>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4" name="Rectangle 13"/>
          <p:cNvSpPr/>
          <p:nvPr/>
        </p:nvSpPr>
        <p:spPr>
          <a:xfrm>
            <a:off x="6659563" y="1916113"/>
            <a:ext cx="2089150" cy="1225550"/>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6" name="Rectangle 15"/>
          <p:cNvSpPr/>
          <p:nvPr/>
        </p:nvSpPr>
        <p:spPr>
          <a:xfrm>
            <a:off x="4284663" y="5084763"/>
            <a:ext cx="2087562" cy="1296987"/>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 name="Rectangle 16"/>
          <p:cNvSpPr/>
          <p:nvPr/>
        </p:nvSpPr>
        <p:spPr>
          <a:xfrm>
            <a:off x="6659563" y="5013325"/>
            <a:ext cx="2089150" cy="1368425"/>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 name="Ορθογώνιο 1"/>
          <p:cNvSpPr/>
          <p:nvPr/>
        </p:nvSpPr>
        <p:spPr>
          <a:xfrm>
            <a:off x="323528" y="6396335"/>
            <a:ext cx="8568952" cy="276999"/>
          </a:xfrm>
          <a:prstGeom prst="rect">
            <a:avLst/>
          </a:prstGeom>
        </p:spPr>
        <p:txBody>
          <a:bodyPr wrap="square">
            <a:spAutoFit/>
          </a:bodyPr>
          <a:lstStyle/>
          <a:p>
            <a:endParaRPr lang="el-GR" sz="1200" i="1" dirty="0">
              <a:latin typeface="Calibri" pitchFamily="34" charset="0"/>
            </a:endParaRPr>
          </a:p>
        </p:txBody>
      </p:sp>
      <p:sp>
        <p:nvSpPr>
          <p:cNvPr id="15" name="Ορθογώνιο 1"/>
          <p:cNvSpPr/>
          <p:nvPr/>
        </p:nvSpPr>
        <p:spPr>
          <a:xfrm>
            <a:off x="5616712" y="6534834"/>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
        <p:nvSpPr>
          <p:cNvPr id="18"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(4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pic>
        <p:nvPicPr>
          <p:cNvPr id="21508" name="Content Placeholder 8"/>
          <p:cNvPicPr>
            <a:picLocks noGrp="1" noChangeAspect="1"/>
          </p:cNvPicPr>
          <p:nvPr>
            <p:ph idx="1"/>
          </p:nvPr>
        </p:nvPicPr>
        <p:blipFill>
          <a:blip r:embed="rId4" cstate="print"/>
          <a:stretch>
            <a:fillRect/>
          </a:stretch>
        </p:blipFill>
        <p:spPr>
          <a:xfrm>
            <a:off x="-24346" y="5727255"/>
            <a:ext cx="3648075" cy="1152525"/>
          </a:xfrm>
        </p:spPr>
      </p:pic>
    </p:spTree>
    <p:extLst>
      <p:ext uri="{BB962C8B-B14F-4D97-AF65-F5344CB8AC3E}">
        <p14:creationId xmlns:p14="http://schemas.microsoft.com/office/powerpoint/2010/main" val="240389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a:t>
            </a:r>
            <a:r>
              <a:rPr lang="el-GR" dirty="0" smtClean="0"/>
              <a:t>εριεχόμενα</a:t>
            </a:r>
            <a:endParaRPr lang="el-GR" dirty="0"/>
          </a:p>
        </p:txBody>
      </p:sp>
      <p:sp>
        <p:nvSpPr>
          <p:cNvPr id="8" name="7 - Θέση περιεχομένου"/>
          <p:cNvSpPr>
            <a:spLocks noGrp="1"/>
          </p:cNvSpPr>
          <p:nvPr>
            <p:ph idx="1"/>
          </p:nvPr>
        </p:nvSpPr>
        <p:spPr/>
        <p:txBody>
          <a:bodyPr>
            <a:normAutofit fontScale="92500" lnSpcReduction="10000"/>
          </a:bodyPr>
          <a:lstStyle/>
          <a:p>
            <a:pPr marL="354013" indent="-354013">
              <a:spcBef>
                <a:spcPts val="1200"/>
              </a:spcBef>
              <a:spcAft>
                <a:spcPts val="1200"/>
              </a:spcAft>
              <a:buClr>
                <a:srgbClr val="0070C0"/>
              </a:buClr>
              <a:buFont typeface="Wingdings" pitchFamily="2" charset="2"/>
              <a:buChar char="S"/>
            </a:pPr>
            <a:r>
              <a:rPr lang="el-GR" dirty="0" smtClean="0"/>
              <a:t>Ιστορική αναδρομή</a:t>
            </a:r>
          </a:p>
          <a:p>
            <a:pPr marL="354013" indent="-354013">
              <a:spcBef>
                <a:spcPts val="1200"/>
              </a:spcBef>
              <a:spcAft>
                <a:spcPts val="1200"/>
              </a:spcAft>
              <a:buClr>
                <a:srgbClr val="0070C0"/>
              </a:buClr>
              <a:buFont typeface="Wingdings" pitchFamily="2" charset="2"/>
              <a:buChar char="S"/>
            </a:pPr>
            <a:r>
              <a:rPr lang="el-GR" dirty="0" smtClean="0"/>
              <a:t>Ορισμοί</a:t>
            </a:r>
          </a:p>
          <a:p>
            <a:pPr marL="354013" indent="-354013">
              <a:spcBef>
                <a:spcPts val="1200"/>
              </a:spcBef>
              <a:spcAft>
                <a:spcPts val="1200"/>
              </a:spcAft>
              <a:buClr>
                <a:srgbClr val="0070C0"/>
              </a:buClr>
              <a:buFont typeface="Wingdings" pitchFamily="2" charset="2"/>
              <a:buChar char="S"/>
            </a:pPr>
            <a:r>
              <a:rPr lang="el-GR" dirty="0" smtClean="0"/>
              <a:t>Οφέλη </a:t>
            </a:r>
          </a:p>
          <a:p>
            <a:pPr marL="354013" indent="-354013">
              <a:spcBef>
                <a:spcPts val="1200"/>
              </a:spcBef>
              <a:spcAft>
                <a:spcPts val="1200"/>
              </a:spcAft>
              <a:buClr>
                <a:srgbClr val="0070C0"/>
              </a:buClr>
              <a:buFont typeface="Wingdings" pitchFamily="2" charset="2"/>
              <a:buChar char="S"/>
            </a:pPr>
            <a:r>
              <a:rPr lang="el-GR" dirty="0" smtClean="0"/>
              <a:t>Ενδείξεις</a:t>
            </a:r>
          </a:p>
          <a:p>
            <a:pPr marL="354013" indent="-354013">
              <a:spcBef>
                <a:spcPts val="1200"/>
              </a:spcBef>
              <a:spcAft>
                <a:spcPts val="1200"/>
              </a:spcAft>
              <a:buClr>
                <a:srgbClr val="0070C0"/>
              </a:buClr>
              <a:buFont typeface="Wingdings" pitchFamily="2" charset="2"/>
              <a:buChar char="S"/>
            </a:pPr>
            <a:r>
              <a:rPr lang="el-GR" dirty="0" smtClean="0"/>
              <a:t>Τεχνικές </a:t>
            </a:r>
          </a:p>
          <a:p>
            <a:pPr marL="354013" indent="-354013">
              <a:spcBef>
                <a:spcPts val="1200"/>
              </a:spcBef>
              <a:spcAft>
                <a:spcPts val="1200"/>
              </a:spcAft>
              <a:buClr>
                <a:srgbClr val="0070C0"/>
              </a:buClr>
              <a:buFont typeface="Wingdings" pitchFamily="2" charset="2"/>
              <a:buChar char="S"/>
            </a:pPr>
            <a:r>
              <a:rPr lang="el-GR" dirty="0" smtClean="0"/>
              <a:t>Έρευνες</a:t>
            </a:r>
          </a:p>
          <a:p>
            <a:pPr marL="354013" indent="-354013">
              <a:spcBef>
                <a:spcPts val="1200"/>
              </a:spcBef>
              <a:spcAft>
                <a:spcPts val="1200"/>
              </a:spcAft>
              <a:buClr>
                <a:srgbClr val="0070C0"/>
              </a:buClr>
              <a:buFont typeface="Wingdings" pitchFamily="2" charset="2"/>
              <a:buChar char="S"/>
            </a:pPr>
            <a:r>
              <a:rPr lang="el-GR" dirty="0" smtClean="0"/>
              <a:t>Συμπεράσματα</a:t>
            </a:r>
          </a:p>
          <a:p>
            <a:pPr indent="0">
              <a:spcBef>
                <a:spcPts val="1200"/>
              </a:spcBef>
              <a:spcAft>
                <a:spcPts val="1200"/>
              </a:spcAft>
              <a:buClr>
                <a:srgbClr val="0070C0"/>
              </a:buClr>
              <a:buFont typeface="Wingdings" pitchFamily="2" charset="2"/>
              <a:buChar char="S"/>
            </a:pPr>
            <a:endParaRPr lang="el-GR" dirty="0" smtClean="0"/>
          </a:p>
        </p:txBody>
      </p:sp>
    </p:spTree>
    <p:extLst>
      <p:ext uri="{BB962C8B-B14F-4D97-AF65-F5344CB8AC3E}">
        <p14:creationId xmlns:p14="http://schemas.microsoft.com/office/powerpoint/2010/main" val="194829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Content Placeholder 9"/>
          <p:cNvPicPr>
            <a:picLocks noGrp="1" noChangeAspect="1"/>
          </p:cNvPicPr>
          <p:nvPr>
            <p:ph idx="1"/>
          </p:nvPr>
        </p:nvPicPr>
        <p:blipFill>
          <a:blip r:embed="rId3" cstate="print"/>
          <a:stretch>
            <a:fillRect/>
          </a:stretch>
        </p:blipFill>
        <p:spPr>
          <a:xfrm>
            <a:off x="179512" y="2687608"/>
            <a:ext cx="3600376" cy="3600376"/>
          </a:xfrm>
        </p:spPr>
      </p:pic>
      <p:sp>
        <p:nvSpPr>
          <p:cNvPr id="6" name="Text Placeholder 5"/>
          <p:cNvSpPr>
            <a:spLocks noGrp="1"/>
          </p:cNvSpPr>
          <p:nvPr>
            <p:ph type="body" idx="4294967295"/>
          </p:nvPr>
        </p:nvSpPr>
        <p:spPr>
          <a:xfrm>
            <a:off x="107504" y="1417638"/>
            <a:ext cx="4173538" cy="1462088"/>
          </a:xfrm>
        </p:spPr>
        <p:txBody>
          <a:bodyPr>
            <a:normAutofit fontScale="92500"/>
          </a:bodyPr>
          <a:lstStyle/>
          <a:p>
            <a:pPr eaLnBrk="1" fontAlgn="auto" hangingPunct="1">
              <a:spcAft>
                <a:spcPts val="0"/>
              </a:spcAft>
              <a:buClr>
                <a:schemeClr val="accent3"/>
              </a:buClr>
              <a:buFont typeface="Wingdings 2"/>
              <a:buNone/>
              <a:defRPr/>
            </a:pPr>
            <a:r>
              <a:rPr lang="el-GR" sz="2600" b="0" dirty="0" smtClean="0">
                <a:solidFill>
                  <a:schemeClr val="tx1"/>
                </a:solidFill>
              </a:rPr>
              <a:t>6.Συνδυασμένη περιστροφή (συνδυασμός περιστροφών με μία μόνο κίνηση)</a:t>
            </a:r>
            <a:endParaRPr lang="el-GR" dirty="0"/>
          </a:p>
        </p:txBody>
      </p:sp>
      <p:sp>
        <p:nvSpPr>
          <p:cNvPr id="8" name="Text Placeholder 7"/>
          <p:cNvSpPr>
            <a:spLocks noGrp="1"/>
          </p:cNvSpPr>
          <p:nvPr>
            <p:ph type="body" sz="half" idx="4294967295"/>
          </p:nvPr>
        </p:nvSpPr>
        <p:spPr>
          <a:xfrm>
            <a:off x="5004048" y="1417638"/>
            <a:ext cx="4041775" cy="1173162"/>
          </a:xfrm>
        </p:spPr>
        <p:txBody>
          <a:bodyPr>
            <a:normAutofit/>
          </a:bodyPr>
          <a:lstStyle/>
          <a:p>
            <a:pPr eaLnBrk="1" fontAlgn="auto" hangingPunct="1">
              <a:spcAft>
                <a:spcPts val="0"/>
              </a:spcAft>
              <a:buClr>
                <a:schemeClr val="accent3"/>
              </a:buClr>
              <a:buFont typeface="Wingdings 2"/>
              <a:buNone/>
              <a:defRPr/>
            </a:pPr>
            <a:r>
              <a:rPr lang="el-GR" sz="2600" b="0" dirty="0" smtClean="0">
                <a:solidFill>
                  <a:schemeClr val="tx1"/>
                </a:solidFill>
              </a:rPr>
              <a:t>7. Άνωση  </a:t>
            </a:r>
          </a:p>
          <a:p>
            <a:pPr eaLnBrk="1" fontAlgn="auto" hangingPunct="1">
              <a:spcAft>
                <a:spcPts val="0"/>
              </a:spcAft>
              <a:buClr>
                <a:schemeClr val="accent3"/>
              </a:buClr>
              <a:buFont typeface="Wingdings 2"/>
              <a:buNone/>
              <a:defRPr/>
            </a:pPr>
            <a:endParaRPr lang="el-GR" dirty="0"/>
          </a:p>
        </p:txBody>
      </p:sp>
      <p:pic>
        <p:nvPicPr>
          <p:cNvPr id="22533" name="Content Placeholder 10"/>
          <p:cNvPicPr>
            <a:picLocks noGrp="1" noChangeAspect="1"/>
          </p:cNvPicPr>
          <p:nvPr>
            <p:ph sz="quarter" idx="4294967295"/>
          </p:nvPr>
        </p:nvPicPr>
        <p:blipFill>
          <a:blip r:embed="rId4" cstate="print"/>
          <a:srcRect/>
          <a:stretch>
            <a:fillRect/>
          </a:stretch>
        </p:blipFill>
        <p:spPr>
          <a:xfrm>
            <a:off x="5080000" y="2060848"/>
            <a:ext cx="3606800" cy="3781425"/>
          </a:xfrm>
        </p:spPr>
      </p:pic>
      <p:sp>
        <p:nvSpPr>
          <p:cNvPr id="10" name="Ορθογώνιο 1"/>
          <p:cNvSpPr/>
          <p:nvPr/>
        </p:nvSpPr>
        <p:spPr>
          <a:xfrm>
            <a:off x="5004048" y="5877272"/>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
        <p:nvSpPr>
          <p:cNvPr id="11"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(5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spTree>
    <p:extLst>
      <p:ext uri="{BB962C8B-B14F-4D97-AF65-F5344CB8AC3E}">
        <p14:creationId xmlns:p14="http://schemas.microsoft.com/office/powerpoint/2010/main" val="27234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3"/>
          <p:cNvPicPr>
            <a:picLocks noGrp="1" noChangeAspect="1"/>
          </p:cNvPicPr>
          <p:nvPr>
            <p:ph idx="1"/>
          </p:nvPr>
        </p:nvPicPr>
        <p:blipFill>
          <a:blip r:embed="rId3" cstate="print"/>
          <a:stretch>
            <a:fillRect/>
          </a:stretch>
        </p:blipFill>
        <p:spPr>
          <a:xfrm>
            <a:off x="2627784" y="1893282"/>
            <a:ext cx="4033443" cy="4275893"/>
          </a:xfrm>
        </p:spPr>
      </p:pic>
      <p:sp>
        <p:nvSpPr>
          <p:cNvPr id="4" name="3 - Ορθογώνιο"/>
          <p:cNvSpPr/>
          <p:nvPr/>
        </p:nvSpPr>
        <p:spPr>
          <a:xfrm>
            <a:off x="2466020" y="1449286"/>
            <a:ext cx="4572000" cy="892552"/>
          </a:xfrm>
          <a:prstGeom prst="rect">
            <a:avLst/>
          </a:prstGeom>
        </p:spPr>
        <p:txBody>
          <a:bodyPr>
            <a:spAutoFit/>
          </a:bodyPr>
          <a:lstStyle/>
          <a:p>
            <a:pPr algn="ctr"/>
            <a:r>
              <a:rPr lang="el-GR" sz="2600" dirty="0" smtClean="0">
                <a:latin typeface="Calibri" pitchFamily="34" charset="0"/>
              </a:rPr>
              <a:t>8. Ισορροπία σε ηρεμία</a:t>
            </a:r>
            <a:br>
              <a:rPr lang="el-GR" sz="2600" dirty="0" smtClean="0">
                <a:latin typeface="Calibri" pitchFamily="34" charset="0"/>
              </a:rPr>
            </a:br>
            <a:endParaRPr lang="el-GR" sz="2600" dirty="0">
              <a:latin typeface="Calibri" pitchFamily="34" charset="0"/>
            </a:endParaRPr>
          </a:p>
        </p:txBody>
      </p:sp>
      <p:sp>
        <p:nvSpPr>
          <p:cNvPr id="8" name="Ορθογώνιο 1"/>
          <p:cNvSpPr/>
          <p:nvPr/>
        </p:nvSpPr>
        <p:spPr>
          <a:xfrm>
            <a:off x="4067944" y="6309320"/>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
        <p:nvSpPr>
          <p:cNvPr id="9"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(6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spTree>
    <p:extLst>
      <p:ext uri="{BB962C8B-B14F-4D97-AF65-F5344CB8AC3E}">
        <p14:creationId xmlns:p14="http://schemas.microsoft.com/office/powerpoint/2010/main" val="2238981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04" y="1417638"/>
            <a:ext cx="8229600" cy="908720"/>
          </a:xfrm>
        </p:spPr>
        <p:txBody>
          <a:bodyPr>
            <a:normAutofit/>
          </a:bodyPr>
          <a:lstStyle/>
          <a:p>
            <a:pPr eaLnBrk="1" fontAlgn="auto" hangingPunct="1">
              <a:spcAft>
                <a:spcPts val="0"/>
              </a:spcAft>
              <a:defRPr/>
            </a:pPr>
            <a:r>
              <a:rPr lang="en-GB" sz="2400" b="0" dirty="0" smtClean="0">
                <a:solidFill>
                  <a:schemeClr val="tx1"/>
                </a:solidFill>
              </a:rPr>
              <a:t>      </a:t>
            </a:r>
            <a:r>
              <a:rPr lang="el-GR" sz="2400" b="0" dirty="0" smtClean="0">
                <a:solidFill>
                  <a:schemeClr val="tx1"/>
                </a:solidFill>
              </a:rPr>
              <a:t>9.Ισορροπία σε Δίνη</a:t>
            </a:r>
            <a:endParaRPr lang="el-GR" sz="3200" b="0" dirty="0"/>
          </a:p>
        </p:txBody>
      </p:sp>
      <p:sp>
        <p:nvSpPr>
          <p:cNvPr id="8" name="Title 1"/>
          <p:cNvSpPr txBox="1">
            <a:spLocks/>
          </p:cNvSpPr>
          <p:nvPr/>
        </p:nvSpPr>
        <p:spPr bwMode="auto">
          <a:xfrm>
            <a:off x="719386" y="4113125"/>
            <a:ext cx="7705228" cy="648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GB" sz="2900" b="0" i="0" u="none" strike="noStrike" kern="0" cap="none" spc="0" normalizeH="0" baseline="0" noProof="0" dirty="0" smtClean="0">
                <a:ln>
                  <a:noFill/>
                </a:ln>
                <a:solidFill>
                  <a:schemeClr val="tx1"/>
                </a:solidFill>
                <a:effectLst/>
                <a:uLnTx/>
                <a:uFillTx/>
                <a:latin typeface="Calibri" pitchFamily="34" charset="0"/>
                <a:ea typeface="+mj-ea"/>
                <a:cs typeface="+mj-cs"/>
              </a:rPr>
              <a:t>  </a:t>
            </a:r>
            <a:r>
              <a:rPr kumimoji="0" lang="el-GR" sz="2900" b="0" i="0" u="none" strike="noStrike" kern="0" cap="none" spc="0" normalizeH="0" baseline="0" noProof="0" dirty="0" smtClean="0">
                <a:ln>
                  <a:noFill/>
                </a:ln>
                <a:solidFill>
                  <a:schemeClr val="tx1"/>
                </a:solidFill>
                <a:effectLst/>
                <a:uLnTx/>
                <a:uFillTx/>
                <a:latin typeface="Calibri" pitchFamily="34" charset="0"/>
                <a:ea typeface="+mj-ea"/>
                <a:cs typeface="+mj-cs"/>
              </a:rPr>
              <a:t>10. Απλή προώθηση &amp; Βασική κολυμβητική κίνηση</a:t>
            </a:r>
            <a:endParaRPr kumimoji="0" lang="el-GR" sz="4000" b="0" i="0" u="none" strike="noStrike" kern="0" cap="none" spc="0" normalizeH="0" baseline="0" noProof="0" dirty="0">
              <a:ln>
                <a:noFill/>
              </a:ln>
              <a:solidFill>
                <a:schemeClr val="tx2"/>
              </a:solidFill>
              <a:effectLst/>
              <a:uLnTx/>
              <a:uFillTx/>
              <a:latin typeface="Calibri" pitchFamily="34" charset="0"/>
              <a:ea typeface="+mj-ea"/>
              <a:cs typeface="+mj-cs"/>
            </a:endParaRPr>
          </a:p>
        </p:txBody>
      </p:sp>
      <p:pic>
        <p:nvPicPr>
          <p:cNvPr id="2050" name="Picture 2"/>
          <p:cNvPicPr>
            <a:picLocks noChangeAspect="1" noChangeArrowheads="1"/>
          </p:cNvPicPr>
          <p:nvPr/>
        </p:nvPicPr>
        <p:blipFill>
          <a:blip r:embed="rId3" cstate="print"/>
          <a:srcRect l="2470" t="3098" r="2470" b="3098"/>
          <a:stretch>
            <a:fillRect/>
          </a:stretch>
        </p:blipFill>
        <p:spPr bwMode="auto">
          <a:xfrm>
            <a:off x="4067944" y="2204864"/>
            <a:ext cx="1212587" cy="190826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2454" t="2392" r="2454" b="2392"/>
          <a:stretch>
            <a:fillRect/>
          </a:stretch>
        </p:blipFill>
        <p:spPr bwMode="auto">
          <a:xfrm>
            <a:off x="3885680" y="4852713"/>
            <a:ext cx="1394851" cy="1432951"/>
          </a:xfrm>
          <a:prstGeom prst="rect">
            <a:avLst/>
          </a:prstGeom>
          <a:noFill/>
          <a:ln w="9525">
            <a:noFill/>
            <a:miter lim="800000"/>
            <a:headEnd/>
            <a:tailEnd/>
          </a:ln>
        </p:spPr>
      </p:pic>
      <p:sp>
        <p:nvSpPr>
          <p:cNvPr id="10" name="Ορθογώνιο 1"/>
          <p:cNvSpPr/>
          <p:nvPr/>
        </p:nvSpPr>
        <p:spPr>
          <a:xfrm>
            <a:off x="3990161" y="6426074"/>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
        <p:nvSpPr>
          <p:cNvPr id="9"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(7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spTree>
    <p:extLst>
      <p:ext uri="{BB962C8B-B14F-4D97-AF65-F5344CB8AC3E}">
        <p14:creationId xmlns:p14="http://schemas.microsoft.com/office/powerpoint/2010/main" val="2493589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20" y="1268760"/>
            <a:ext cx="8229600" cy="603238"/>
          </a:xfrm>
        </p:spPr>
        <p:txBody>
          <a:bodyPr>
            <a:normAutofit/>
          </a:bodyPr>
          <a:lstStyle/>
          <a:p>
            <a:pPr algn="ctr" eaLnBrk="1" fontAlgn="auto" hangingPunct="1">
              <a:spcAft>
                <a:spcPts val="0"/>
              </a:spcAft>
              <a:defRPr/>
            </a:pPr>
            <a:r>
              <a:rPr lang="el-GR" sz="2400" b="0" dirty="0" smtClean="0">
                <a:solidFill>
                  <a:schemeClr val="tx1"/>
                </a:solidFill>
              </a:rPr>
              <a:t>Είσοδος στην πισίνα </a:t>
            </a:r>
            <a:endParaRPr lang="el-GR" sz="2400" b="0" dirty="0">
              <a:solidFill>
                <a:schemeClr val="tx1"/>
              </a:solidFill>
            </a:endParaRPr>
          </a:p>
        </p:txBody>
      </p:sp>
      <p:pic>
        <p:nvPicPr>
          <p:cNvPr id="26629" name="Content Placeholder 5"/>
          <p:cNvPicPr>
            <a:picLocks noGrp="1" noChangeAspect="1"/>
          </p:cNvPicPr>
          <p:nvPr>
            <p:ph idx="1"/>
          </p:nvPr>
        </p:nvPicPr>
        <p:blipFill>
          <a:blip r:embed="rId3" cstate="print"/>
          <a:stretch>
            <a:fillRect/>
          </a:stretch>
        </p:blipFill>
        <p:spPr>
          <a:xfrm>
            <a:off x="455336" y="2276872"/>
            <a:ext cx="2625096" cy="3496899"/>
          </a:xfrm>
        </p:spPr>
      </p:pic>
      <p:sp>
        <p:nvSpPr>
          <p:cNvPr id="8" name="Text Placeholder 7"/>
          <p:cNvSpPr>
            <a:spLocks noGrp="1"/>
          </p:cNvSpPr>
          <p:nvPr>
            <p:ph type="body" idx="4294967295"/>
          </p:nvPr>
        </p:nvSpPr>
        <p:spPr>
          <a:xfrm>
            <a:off x="0" y="1772816"/>
            <a:ext cx="4040188" cy="658813"/>
          </a:xfrm>
        </p:spPr>
        <p:txBody>
          <a:bodyPr/>
          <a:lstStyle/>
          <a:p>
            <a:pPr eaLnBrk="1" fontAlgn="auto" hangingPunct="1">
              <a:spcAft>
                <a:spcPts val="0"/>
              </a:spcAft>
              <a:buClr>
                <a:schemeClr val="accent3"/>
              </a:buClr>
              <a:buFont typeface="Wingdings 2"/>
              <a:buNone/>
              <a:defRPr/>
            </a:pPr>
            <a:r>
              <a:rPr lang="el-GR" sz="2600" b="0" dirty="0" smtClean="0">
                <a:solidFill>
                  <a:schemeClr val="tx1">
                    <a:lumMod val="65000"/>
                    <a:lumOff val="35000"/>
                  </a:schemeClr>
                </a:solidFill>
              </a:rPr>
              <a:t>    Είσοδος με περιστροφή</a:t>
            </a:r>
            <a:endParaRPr lang="el-GR" sz="2600" b="0" dirty="0">
              <a:solidFill>
                <a:schemeClr val="tx1">
                  <a:lumMod val="65000"/>
                  <a:lumOff val="35000"/>
                </a:schemeClr>
              </a:solidFill>
            </a:endParaRPr>
          </a:p>
        </p:txBody>
      </p:sp>
      <p:sp>
        <p:nvSpPr>
          <p:cNvPr id="9" name="Text Placeholder 8"/>
          <p:cNvSpPr>
            <a:spLocks noGrp="1"/>
          </p:cNvSpPr>
          <p:nvPr>
            <p:ph type="body" sz="half" idx="4294967295"/>
          </p:nvPr>
        </p:nvSpPr>
        <p:spPr>
          <a:xfrm>
            <a:off x="5102225" y="1772816"/>
            <a:ext cx="4041775" cy="655638"/>
          </a:xfrm>
        </p:spPr>
        <p:txBody>
          <a:bodyPr>
            <a:normAutofit/>
          </a:bodyPr>
          <a:lstStyle/>
          <a:p>
            <a:pPr eaLnBrk="1" fontAlgn="auto" hangingPunct="1">
              <a:spcAft>
                <a:spcPts val="0"/>
              </a:spcAft>
              <a:buClr>
                <a:schemeClr val="accent3"/>
              </a:buClr>
              <a:buFont typeface="Wingdings 2"/>
              <a:buNone/>
              <a:defRPr/>
            </a:pPr>
            <a:r>
              <a:rPr lang="el-GR" sz="2600" dirty="0" smtClean="0">
                <a:solidFill>
                  <a:schemeClr val="tx1">
                    <a:lumMod val="65000"/>
                    <a:lumOff val="35000"/>
                  </a:schemeClr>
                </a:solidFill>
                <a:latin typeface="+mj-lt"/>
              </a:rPr>
              <a:t>    </a:t>
            </a:r>
            <a:r>
              <a:rPr lang="el-GR" sz="2600" b="0" dirty="0" smtClean="0">
                <a:solidFill>
                  <a:schemeClr val="tx1">
                    <a:lumMod val="65000"/>
                    <a:lumOff val="35000"/>
                  </a:schemeClr>
                </a:solidFill>
              </a:rPr>
              <a:t>Πρόσθια είσοδος</a:t>
            </a:r>
            <a:endParaRPr lang="el-GR" sz="2600" b="0" dirty="0">
              <a:solidFill>
                <a:schemeClr val="tx1">
                  <a:lumMod val="65000"/>
                  <a:lumOff val="35000"/>
                </a:schemeClr>
              </a:solidFill>
            </a:endParaRPr>
          </a:p>
        </p:txBody>
      </p:sp>
      <p:pic>
        <p:nvPicPr>
          <p:cNvPr id="26630" name="Content Placeholder 6"/>
          <p:cNvPicPr>
            <a:picLocks noGrp="1" noChangeAspect="1"/>
          </p:cNvPicPr>
          <p:nvPr>
            <p:ph sz="quarter" idx="4294967295"/>
          </p:nvPr>
        </p:nvPicPr>
        <p:blipFill>
          <a:blip r:embed="rId4" cstate="print"/>
          <a:srcRect/>
          <a:stretch>
            <a:fillRect/>
          </a:stretch>
        </p:blipFill>
        <p:spPr>
          <a:xfrm>
            <a:off x="5508104" y="2276872"/>
            <a:ext cx="3305175" cy="3868738"/>
          </a:xfrm>
        </p:spPr>
      </p:pic>
      <p:sp>
        <p:nvSpPr>
          <p:cNvPr id="11" name="Ορθογώνιο 1"/>
          <p:cNvSpPr/>
          <p:nvPr/>
        </p:nvSpPr>
        <p:spPr>
          <a:xfrm>
            <a:off x="4067944" y="6309320"/>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
        <p:nvSpPr>
          <p:cNvPr id="10"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(8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spTree>
    <p:extLst>
      <p:ext uri="{BB962C8B-B14F-4D97-AF65-F5344CB8AC3E}">
        <p14:creationId xmlns:p14="http://schemas.microsoft.com/office/powerpoint/2010/main" val="1807170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18" y="4869160"/>
            <a:ext cx="8229600" cy="908720"/>
          </a:xfrm>
        </p:spPr>
        <p:txBody>
          <a:bodyPr>
            <a:normAutofit/>
          </a:bodyPr>
          <a:lstStyle/>
          <a:p>
            <a:pPr algn="ctr" eaLnBrk="1" fontAlgn="auto" hangingPunct="1">
              <a:spcAft>
                <a:spcPts val="0"/>
              </a:spcAft>
              <a:defRPr/>
            </a:pPr>
            <a:r>
              <a:rPr lang="el-GR" sz="3200" dirty="0" smtClean="0">
                <a:solidFill>
                  <a:schemeClr val="tx1">
                    <a:lumMod val="75000"/>
                    <a:lumOff val="25000"/>
                  </a:schemeClr>
                </a:solidFill>
              </a:rPr>
              <a:t> Έξοδος από την πισίνα </a:t>
            </a:r>
            <a:endParaRPr lang="el-GR" sz="3200" dirty="0">
              <a:solidFill>
                <a:schemeClr val="tx1">
                  <a:lumMod val="75000"/>
                  <a:lumOff val="25000"/>
                </a:schemeClr>
              </a:solidFill>
            </a:endParaRPr>
          </a:p>
        </p:txBody>
      </p:sp>
      <p:pic>
        <p:nvPicPr>
          <p:cNvPr id="27651" name="3 - Θέση περιεχομένου"/>
          <p:cNvPicPr>
            <a:picLocks noGrp="1" noChangeAspect="1"/>
          </p:cNvPicPr>
          <p:nvPr>
            <p:ph idx="1"/>
          </p:nvPr>
        </p:nvPicPr>
        <p:blipFill>
          <a:blip r:embed="rId3" cstate="print"/>
          <a:stretch>
            <a:fillRect/>
          </a:stretch>
        </p:blipFill>
        <p:spPr>
          <a:xfrm>
            <a:off x="2051843" y="1413023"/>
            <a:ext cx="5040313" cy="5040313"/>
          </a:xfrm>
        </p:spPr>
      </p:pic>
      <p:sp>
        <p:nvSpPr>
          <p:cNvPr id="7" name="Ορθογώνιο 1"/>
          <p:cNvSpPr/>
          <p:nvPr/>
        </p:nvSpPr>
        <p:spPr>
          <a:xfrm>
            <a:off x="4211960" y="6453336"/>
            <a:ext cx="1368152" cy="276999"/>
          </a:xfrm>
          <a:prstGeom prst="rect">
            <a:avLst/>
          </a:prstGeom>
        </p:spPr>
        <p:txBody>
          <a:bodyPr wrap="square">
            <a:spAutoFit/>
          </a:bodyPr>
          <a:lstStyle/>
          <a:p>
            <a:r>
              <a:rPr lang="en-US" sz="1200" i="1" dirty="0" smtClean="0">
                <a:latin typeface="Calibri" pitchFamily="34" charset="0"/>
              </a:rPr>
              <a:t>(</a:t>
            </a:r>
            <a:r>
              <a:rPr lang="en-US" sz="1200" i="1" dirty="0" err="1" smtClean="0">
                <a:latin typeface="Calibri" pitchFamily="34" charset="0"/>
              </a:rPr>
              <a:t>Maes</a:t>
            </a:r>
            <a:r>
              <a:rPr lang="el-GR" sz="1200" i="1" dirty="0" smtClean="0">
                <a:latin typeface="Calibri" pitchFamily="34" charset="0"/>
              </a:rPr>
              <a:t>, </a:t>
            </a:r>
            <a:r>
              <a:rPr lang="en-US" sz="1200" i="1" dirty="0" smtClean="0">
                <a:latin typeface="Calibri" pitchFamily="34" charset="0"/>
              </a:rPr>
              <a:t>2000)</a:t>
            </a:r>
            <a:endParaRPr lang="el-GR" sz="1200" i="1" dirty="0">
              <a:latin typeface="Calibri" pitchFamily="34" charset="0"/>
            </a:endParaRPr>
          </a:p>
        </p:txBody>
      </p:sp>
      <p:sp>
        <p:nvSpPr>
          <p:cNvPr id="6" name="1 - Τίτλος"/>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eaLnBrk="0" fontAlgn="base" hangingPunct="0">
              <a:spcBef>
                <a:spcPct val="0"/>
              </a:spcBef>
              <a:spcAft>
                <a:spcPct val="0"/>
              </a:spcAft>
            </a:pPr>
            <a:r>
              <a:rPr lang="el-GR" sz="4000" b="1" kern="0" dirty="0" smtClean="0">
                <a:solidFill>
                  <a:srgbClr val="004B82"/>
                </a:solidFill>
                <a:latin typeface="Calibri" pitchFamily="34" charset="0"/>
                <a:ea typeface="+mj-ea"/>
                <a:cs typeface="+mj-cs"/>
              </a:rPr>
              <a:t>Πρόγραμμα 10 σημείων </a:t>
            </a:r>
            <a:r>
              <a:rPr lang="en-US" sz="4000" b="1" kern="0" dirty="0" err="1" smtClean="0">
                <a:solidFill>
                  <a:srgbClr val="004B82"/>
                </a:solidFill>
                <a:latin typeface="Calibri" pitchFamily="34" charset="0"/>
                <a:ea typeface="+mj-ea"/>
                <a:cs typeface="+mj-cs"/>
              </a:rPr>
              <a:t>Halliwick</a:t>
            </a:r>
            <a:r>
              <a:rPr lang="el-GR" sz="4000" b="1" kern="0" dirty="0" smtClean="0">
                <a:solidFill>
                  <a:srgbClr val="004B82"/>
                </a:solidFill>
                <a:latin typeface="Calibri" pitchFamily="34" charset="0"/>
                <a:ea typeface="+mj-ea"/>
                <a:cs typeface="+mj-cs"/>
              </a:rPr>
              <a:t> </a:t>
            </a:r>
          </a:p>
          <a:p>
            <a:pPr lvl="0" algn="ctr" eaLnBrk="0" fontAlgn="base" hangingPunct="0">
              <a:spcBef>
                <a:spcPct val="0"/>
              </a:spcBef>
              <a:spcAft>
                <a:spcPct val="0"/>
              </a:spcAft>
            </a:pPr>
            <a:r>
              <a:rPr lang="el-GR" sz="3200" kern="0" dirty="0" smtClean="0">
                <a:solidFill>
                  <a:srgbClr val="004B82"/>
                </a:solidFill>
                <a:latin typeface="Calibri" pitchFamily="34" charset="0"/>
                <a:ea typeface="+mj-ea"/>
                <a:cs typeface="+mj-cs"/>
              </a:rPr>
              <a:t>(9 από 9)</a:t>
            </a:r>
            <a:endParaRPr kumimoji="0" lang="el-GR" sz="3200" i="0" u="none" strike="noStrike" kern="0" cap="none" spc="0" normalizeH="0" baseline="0" noProof="0" dirty="0">
              <a:ln>
                <a:noFill/>
              </a:ln>
              <a:solidFill>
                <a:srgbClr val="004B82"/>
              </a:solidFill>
              <a:effectLst/>
              <a:uLnTx/>
              <a:uFillTx/>
              <a:latin typeface="Calibri" pitchFamily="34" charset="0"/>
              <a:ea typeface="+mj-ea"/>
              <a:cs typeface="+mj-cs"/>
            </a:endParaRPr>
          </a:p>
        </p:txBody>
      </p:sp>
    </p:spTree>
    <p:extLst>
      <p:ext uri="{BB962C8B-B14F-4D97-AF65-F5344CB8AC3E}">
        <p14:creationId xmlns:p14="http://schemas.microsoft.com/office/powerpoint/2010/main" val="3909269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a:t>
            </a:r>
            <a:r>
              <a:rPr lang="el-GR" dirty="0" smtClean="0"/>
              <a:t>ιδικότητες  </a:t>
            </a:r>
            <a:endParaRPr lang="el-GR" dirty="0"/>
          </a:p>
        </p:txBody>
      </p:sp>
      <p:sp>
        <p:nvSpPr>
          <p:cNvPr id="8" name="7 - Θέση περιεχομένου"/>
          <p:cNvSpPr>
            <a:spLocks noGrp="1"/>
          </p:cNvSpPr>
          <p:nvPr>
            <p:ph idx="1"/>
          </p:nvPr>
        </p:nvSpPr>
        <p:spPr/>
        <p:txBody>
          <a:bodyPr>
            <a:normAutofit/>
          </a:bodyPr>
          <a:lstStyle/>
          <a:p>
            <a:pPr>
              <a:buClr>
                <a:srgbClr val="0070C0"/>
              </a:buClr>
              <a:buFont typeface="Wingdings" pitchFamily="2" charset="2"/>
              <a:buChar char="S"/>
            </a:pPr>
            <a:r>
              <a:rPr lang="en-US" sz="2800" dirty="0" smtClean="0"/>
              <a:t>“</a:t>
            </a:r>
            <a:r>
              <a:rPr lang="el-GR" sz="2800" dirty="0" smtClean="0"/>
              <a:t>Α</a:t>
            </a:r>
            <a:r>
              <a:rPr lang="en-US" sz="2800" dirty="0" err="1" smtClean="0"/>
              <a:t>quatic</a:t>
            </a:r>
            <a:r>
              <a:rPr lang="en-US" sz="2800" dirty="0" smtClean="0"/>
              <a:t> Professionals”</a:t>
            </a:r>
          </a:p>
          <a:p>
            <a:pPr>
              <a:buClr>
                <a:srgbClr val="0070C0"/>
              </a:buClr>
              <a:buFont typeface="Wingdings" pitchFamily="2" charset="2"/>
              <a:buChar char="S"/>
            </a:pPr>
            <a:r>
              <a:rPr lang="en-US" sz="2800" dirty="0" smtClean="0"/>
              <a:t>“Therapeutic Recreation Specialists”</a:t>
            </a:r>
          </a:p>
          <a:p>
            <a:pPr>
              <a:buClr>
                <a:srgbClr val="0070C0"/>
              </a:buClr>
              <a:buFont typeface="Wingdings" pitchFamily="2" charset="2"/>
              <a:buChar char="S"/>
            </a:pPr>
            <a:r>
              <a:rPr lang="en-US" sz="2800" dirty="0" smtClean="0"/>
              <a:t>“Practitioners using the aquatic medium in therapy”</a:t>
            </a:r>
          </a:p>
          <a:p>
            <a:pPr>
              <a:buClr>
                <a:srgbClr val="0070C0"/>
              </a:buClr>
              <a:buFont typeface="Wingdings" pitchFamily="2" charset="2"/>
              <a:buChar char="S"/>
            </a:pPr>
            <a:r>
              <a:rPr lang="en-US" sz="2800" dirty="0" smtClean="0"/>
              <a:t>“Aquatic trainers”</a:t>
            </a:r>
            <a:endParaRPr lang="el-GR" sz="2800" dirty="0" smtClean="0"/>
          </a:p>
          <a:p>
            <a:pPr>
              <a:buClr>
                <a:srgbClr val="0070C0"/>
              </a:buClr>
              <a:buFont typeface="Wingdings" pitchFamily="2" charset="2"/>
              <a:buChar char="S"/>
            </a:pPr>
            <a:r>
              <a:rPr lang="el-GR" sz="2800" dirty="0"/>
              <a:t>Φ</a:t>
            </a:r>
            <a:r>
              <a:rPr lang="el-GR" sz="2800" dirty="0" smtClean="0"/>
              <a:t>υσικοθεραπευτές</a:t>
            </a:r>
          </a:p>
          <a:p>
            <a:pPr>
              <a:buClr>
                <a:srgbClr val="0070C0"/>
              </a:buClr>
              <a:buFont typeface="Wingdings" pitchFamily="2" charset="2"/>
              <a:buChar char="S"/>
            </a:pPr>
            <a:r>
              <a:rPr lang="el-GR" sz="2800" dirty="0" err="1"/>
              <a:t>Ε</a:t>
            </a:r>
            <a:r>
              <a:rPr lang="el-GR" sz="2800" dirty="0" err="1" smtClean="0"/>
              <a:t>ργοθεραπευτές</a:t>
            </a:r>
            <a:endParaRPr lang="el-GR" sz="2800" dirty="0" smtClean="0"/>
          </a:p>
          <a:p>
            <a:pPr>
              <a:buClr>
                <a:srgbClr val="0070C0"/>
              </a:buClr>
              <a:buFont typeface="Wingdings" pitchFamily="2" charset="2"/>
              <a:buChar char="S"/>
            </a:pPr>
            <a:r>
              <a:rPr lang="el-GR" sz="2800" dirty="0"/>
              <a:t>Γ</a:t>
            </a:r>
            <a:r>
              <a:rPr lang="el-GR" sz="2800" dirty="0" smtClean="0"/>
              <a:t>υμναστές</a:t>
            </a:r>
          </a:p>
          <a:p>
            <a:pPr>
              <a:buClr>
                <a:srgbClr val="0070C0"/>
              </a:buClr>
              <a:buFont typeface="Wingdings" pitchFamily="2" charset="2"/>
              <a:buChar char="S"/>
            </a:pPr>
            <a:r>
              <a:rPr lang="el-GR" sz="2800" dirty="0" err="1" smtClean="0"/>
              <a:t>Κ.λ.π</a:t>
            </a:r>
            <a:r>
              <a:rPr lang="el-GR" sz="2800" dirty="0" smtClean="0"/>
              <a:t>.</a:t>
            </a:r>
            <a:endParaRPr lang="el-GR" sz="2800" dirty="0"/>
          </a:p>
        </p:txBody>
      </p:sp>
      <p:sp>
        <p:nvSpPr>
          <p:cNvPr id="3" name="Ορθογώνιο 2"/>
          <p:cNvSpPr/>
          <p:nvPr/>
        </p:nvSpPr>
        <p:spPr>
          <a:xfrm>
            <a:off x="755576" y="6165304"/>
            <a:ext cx="1727652" cy="276999"/>
          </a:xfrm>
          <a:prstGeom prst="rect">
            <a:avLst/>
          </a:prstGeom>
        </p:spPr>
        <p:txBody>
          <a:bodyPr wrap="none">
            <a:spAutoFit/>
          </a:bodyPr>
          <a:lstStyle/>
          <a:p>
            <a:r>
              <a:rPr lang="en-US" sz="1200" b="1" i="1" dirty="0" smtClean="0">
                <a:solidFill>
                  <a:srgbClr val="000000"/>
                </a:solidFill>
                <a:latin typeface="Calibri" pitchFamily="34" charset="0"/>
              </a:rPr>
              <a:t>(Broach</a:t>
            </a:r>
            <a:r>
              <a:rPr lang="el-GR" sz="1200" b="1" i="1" dirty="0" smtClean="0">
                <a:solidFill>
                  <a:srgbClr val="000000"/>
                </a:solidFill>
                <a:latin typeface="Calibri" pitchFamily="34" charset="0"/>
              </a:rPr>
              <a:t> </a:t>
            </a:r>
            <a:r>
              <a:rPr lang="en-US" sz="1200" b="1" i="1" dirty="0" smtClean="0">
                <a:solidFill>
                  <a:srgbClr val="000000"/>
                </a:solidFill>
                <a:latin typeface="Calibri" pitchFamily="34" charset="0"/>
              </a:rPr>
              <a:t>&amp;</a:t>
            </a:r>
            <a:r>
              <a:rPr lang="el-GR" sz="1200" b="1" i="1" dirty="0" smtClean="0">
                <a:solidFill>
                  <a:srgbClr val="000000"/>
                </a:solidFill>
                <a:latin typeface="Calibri" pitchFamily="34" charset="0"/>
              </a:rPr>
              <a:t> </a:t>
            </a:r>
            <a:r>
              <a:rPr lang="en-US" sz="1200" b="1" i="1" dirty="0" err="1" smtClean="0">
                <a:solidFill>
                  <a:srgbClr val="000000"/>
                </a:solidFill>
                <a:latin typeface="Calibri" pitchFamily="34" charset="0"/>
              </a:rPr>
              <a:t>Datillo</a:t>
            </a:r>
            <a:r>
              <a:rPr lang="en-US" sz="1200" b="1" i="1" dirty="0" smtClean="0">
                <a:solidFill>
                  <a:srgbClr val="000000"/>
                </a:solidFill>
                <a:latin typeface="Calibri" pitchFamily="34" charset="0"/>
              </a:rPr>
              <a:t>, 1996)</a:t>
            </a:r>
            <a:endParaRPr lang="el-GR" b="1" dirty="0">
              <a:solidFill>
                <a:srgbClr val="FF0000"/>
              </a:solidFill>
            </a:endParaRPr>
          </a:p>
        </p:txBody>
      </p:sp>
    </p:spTree>
    <p:extLst>
      <p:ext uri="{BB962C8B-B14F-4D97-AF65-F5344CB8AC3E}">
        <p14:creationId xmlns:p14="http://schemas.microsoft.com/office/powerpoint/2010/main" val="1635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Ερευνητική τεκμηρίωση </a:t>
            </a:r>
            <a:r>
              <a:rPr lang="el-GR" sz="3200" b="0" dirty="0" smtClean="0"/>
              <a:t>(1 από 6) </a:t>
            </a:r>
            <a:endParaRPr lang="el-GR" sz="3200" b="0" dirty="0"/>
          </a:p>
        </p:txBody>
      </p:sp>
      <p:sp>
        <p:nvSpPr>
          <p:cNvPr id="8" name="7 - Θέση περιεχομένου"/>
          <p:cNvSpPr>
            <a:spLocks noGrp="1"/>
          </p:cNvSpPr>
          <p:nvPr>
            <p:ph idx="1"/>
          </p:nvPr>
        </p:nvSpPr>
        <p:spPr/>
        <p:txBody>
          <a:bodyPr>
            <a:normAutofit/>
          </a:bodyPr>
          <a:lstStyle/>
          <a:p>
            <a:pPr>
              <a:buClr>
                <a:srgbClr val="0070C0"/>
              </a:buClr>
              <a:buFont typeface="Wingdings" pitchFamily="2" charset="2"/>
              <a:buChar char="S"/>
            </a:pPr>
            <a:r>
              <a:rPr lang="el-GR" sz="2800" u="sng" dirty="0" err="1" smtClean="0"/>
              <a:t>Hutzler</a:t>
            </a:r>
            <a:r>
              <a:rPr lang="el-GR" sz="2800" u="sng" dirty="0" smtClean="0"/>
              <a:t> </a:t>
            </a:r>
            <a:r>
              <a:rPr lang="el-GR" sz="2800" u="sng" dirty="0" err="1" smtClean="0"/>
              <a:t>et</a:t>
            </a:r>
            <a:r>
              <a:rPr lang="el-GR" sz="2800" u="sng" dirty="0" smtClean="0"/>
              <a:t> </a:t>
            </a:r>
            <a:r>
              <a:rPr lang="el-GR" sz="2800" u="sng" dirty="0" err="1" smtClean="0"/>
              <a:t>al</a:t>
            </a:r>
            <a:r>
              <a:rPr lang="el-GR" sz="2800" u="sng" dirty="0" smtClean="0"/>
              <a:t>. (1998</a:t>
            </a:r>
            <a:r>
              <a:rPr lang="el-GR" sz="2800" u="sng" dirty="0"/>
              <a:t>)</a:t>
            </a:r>
            <a:endParaRPr lang="el-GR" sz="2800" u="sng" dirty="0" smtClean="0"/>
          </a:p>
          <a:p>
            <a:pPr marL="0" indent="0">
              <a:buClr>
                <a:srgbClr val="0070C0"/>
              </a:buClr>
              <a:buNone/>
            </a:pPr>
            <a:r>
              <a:rPr lang="el-GR" sz="2800" dirty="0" smtClean="0"/>
              <a:t>- Συμμετείχαν: 46 παιδιά με εγκεφαλική παράλυση</a:t>
            </a:r>
          </a:p>
          <a:p>
            <a:pPr marL="0" indent="0">
              <a:buClr>
                <a:srgbClr val="0070C0"/>
              </a:buClr>
              <a:buNone/>
            </a:pPr>
            <a:r>
              <a:rPr lang="el-GR" sz="2800" dirty="0" smtClean="0"/>
              <a:t>- Πρόγραμμα θεραπευτικής κολύμβησης έξι μηνών </a:t>
            </a:r>
          </a:p>
          <a:p>
            <a:pPr marL="0" indent="0">
              <a:buClr>
                <a:srgbClr val="0070C0"/>
              </a:buClr>
              <a:buNone/>
            </a:pPr>
            <a:r>
              <a:rPr lang="el-GR" sz="2800" u="sng" dirty="0" smtClean="0"/>
              <a:t>Αποτελέσματα:</a:t>
            </a:r>
            <a:r>
              <a:rPr lang="el-GR" sz="2800" dirty="0" smtClean="0"/>
              <a:t> </a:t>
            </a:r>
          </a:p>
          <a:p>
            <a:pPr>
              <a:buClr>
                <a:srgbClr val="0070C0"/>
              </a:buClr>
              <a:buFont typeface="Wingdings"/>
              <a:buChar char="á"/>
            </a:pPr>
            <a:r>
              <a:rPr lang="el-GR" sz="2800" dirty="0" smtClean="0"/>
              <a:t>ζωτικής χωρητικότητας</a:t>
            </a:r>
          </a:p>
          <a:p>
            <a:pPr>
              <a:buClr>
                <a:srgbClr val="0070C0"/>
              </a:buClr>
              <a:buFont typeface="Wingdings"/>
              <a:buChar char="á"/>
            </a:pPr>
            <a:r>
              <a:rPr lang="el-GR" sz="2800" dirty="0" smtClean="0"/>
              <a:t>ικανοτήτων στο νερό (επίπλευση, ισορροπία, θέσεις κολύμβησης)</a:t>
            </a:r>
            <a:r>
              <a:rPr lang="el-GR" sz="2800" b="1" dirty="0" smtClean="0"/>
              <a:t> </a:t>
            </a:r>
            <a:endParaRPr lang="el-GR" sz="2800" dirty="0"/>
          </a:p>
        </p:txBody>
      </p:sp>
    </p:spTree>
    <p:extLst>
      <p:ext uri="{BB962C8B-B14F-4D97-AF65-F5344CB8AC3E}">
        <p14:creationId xmlns:p14="http://schemas.microsoft.com/office/powerpoint/2010/main" val="298224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Ερευνητική τεκμηρίωση </a:t>
            </a:r>
            <a:r>
              <a:rPr lang="el-GR" sz="3200" b="0" dirty="0" smtClean="0"/>
              <a:t>(2 </a:t>
            </a:r>
            <a:r>
              <a:rPr lang="el-GR" sz="3200" b="0" dirty="0"/>
              <a:t>από 6) </a:t>
            </a:r>
            <a:endParaRPr lang="el-GR" dirty="0">
              <a:solidFill>
                <a:srgbClr val="0070C0"/>
              </a:solidFill>
            </a:endParaRPr>
          </a:p>
        </p:txBody>
      </p:sp>
      <p:sp>
        <p:nvSpPr>
          <p:cNvPr id="8" name="7 - Θέση περιεχομένου"/>
          <p:cNvSpPr>
            <a:spLocks noGrp="1"/>
          </p:cNvSpPr>
          <p:nvPr>
            <p:ph idx="1"/>
          </p:nvPr>
        </p:nvSpPr>
        <p:spPr/>
        <p:txBody>
          <a:bodyPr>
            <a:normAutofit/>
          </a:bodyPr>
          <a:lstStyle/>
          <a:p>
            <a:pPr lvl="0">
              <a:buClr>
                <a:srgbClr val="0070C0"/>
              </a:buClr>
              <a:buFont typeface="Wingdings" pitchFamily="2" charset="2"/>
              <a:buChar char="S"/>
            </a:pPr>
            <a:r>
              <a:rPr lang="en-US" sz="2800" u="sng" dirty="0" err="1" smtClean="0"/>
              <a:t>Chrysagis</a:t>
            </a:r>
            <a:r>
              <a:rPr lang="en-US" sz="2800" u="sng" dirty="0" smtClean="0"/>
              <a:t> et al</a:t>
            </a:r>
            <a:r>
              <a:rPr lang="el-GR" sz="2800" u="sng" dirty="0" smtClean="0"/>
              <a:t>. (</a:t>
            </a:r>
            <a:r>
              <a:rPr lang="en-US" sz="2800" u="sng" dirty="0" smtClean="0"/>
              <a:t>2010</a:t>
            </a:r>
            <a:r>
              <a:rPr lang="el-GR" sz="2800" u="sng" dirty="0" smtClean="0"/>
              <a:t>)</a:t>
            </a:r>
          </a:p>
          <a:p>
            <a:pPr marL="0" indent="0">
              <a:buClr>
                <a:srgbClr val="0070C0"/>
              </a:buClr>
              <a:buNone/>
            </a:pPr>
            <a:r>
              <a:rPr lang="el-GR" sz="2800" dirty="0" smtClean="0"/>
              <a:t>- Συμμετείχαν: 6 παιδιά με Εγκεφαλική Παράλυση (Π.Ο.), 6 (Ο.Ε.)</a:t>
            </a:r>
          </a:p>
          <a:p>
            <a:pPr marL="0" indent="0">
              <a:buClr>
                <a:srgbClr val="0070C0"/>
              </a:buClr>
              <a:buNone/>
            </a:pPr>
            <a:r>
              <a:rPr lang="el-GR" sz="2800" dirty="0" smtClean="0"/>
              <a:t>- Πρόγραμμα θεραπευτικής κολύμβησης: 2φ/εβδ. επί 10 εβδομάδες</a:t>
            </a:r>
          </a:p>
          <a:p>
            <a:pPr marL="0" indent="0">
              <a:buClr>
                <a:srgbClr val="0070C0"/>
              </a:buClr>
              <a:buNone/>
            </a:pPr>
            <a:r>
              <a:rPr lang="el-GR" sz="2800" u="sng" dirty="0" smtClean="0"/>
              <a:t>Αποτελέσματα:  </a:t>
            </a:r>
            <a:r>
              <a:rPr lang="el-GR" sz="2800" dirty="0" smtClean="0"/>
              <a:t>Βελτιώθηκε σημαντικά</a:t>
            </a:r>
          </a:p>
          <a:p>
            <a:pPr>
              <a:buClr>
                <a:srgbClr val="0070C0"/>
              </a:buClr>
              <a:buFontTx/>
              <a:buChar char="-"/>
            </a:pPr>
            <a:r>
              <a:rPr lang="el-GR" sz="2800" dirty="0" smtClean="0"/>
              <a:t>η αδρή κινητικότητα</a:t>
            </a:r>
          </a:p>
          <a:p>
            <a:pPr>
              <a:buClr>
                <a:srgbClr val="0070C0"/>
              </a:buClr>
              <a:buFontTx/>
              <a:buChar char="-"/>
            </a:pPr>
            <a:r>
              <a:rPr lang="el-GR" sz="2800" dirty="0" smtClean="0"/>
              <a:t>το εύρος κίνησης και </a:t>
            </a:r>
          </a:p>
          <a:p>
            <a:pPr>
              <a:buClr>
                <a:srgbClr val="0070C0"/>
              </a:buClr>
              <a:buFontTx/>
              <a:buChar char="-"/>
            </a:pPr>
            <a:r>
              <a:rPr lang="el-GR" sz="2800" dirty="0" smtClean="0"/>
              <a:t>η σπαστικότητα στα παιδιά με ΕΠ</a:t>
            </a:r>
            <a:endParaRPr lang="el-GR" sz="2800" dirty="0"/>
          </a:p>
        </p:txBody>
      </p:sp>
    </p:spTree>
    <p:extLst>
      <p:ext uri="{BB962C8B-B14F-4D97-AF65-F5344CB8AC3E}">
        <p14:creationId xmlns:p14="http://schemas.microsoft.com/office/powerpoint/2010/main" val="233876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Ερευνητική τεκμηρίωση </a:t>
            </a:r>
            <a:r>
              <a:rPr lang="el-GR" sz="3200" b="0" dirty="0" smtClean="0"/>
              <a:t>(3 </a:t>
            </a:r>
            <a:r>
              <a:rPr lang="el-GR" sz="3200" b="0" dirty="0"/>
              <a:t>από 6) </a:t>
            </a:r>
            <a:endParaRPr lang="el-GR" dirty="0">
              <a:solidFill>
                <a:srgbClr val="0070C0"/>
              </a:solidFill>
            </a:endParaRPr>
          </a:p>
        </p:txBody>
      </p:sp>
      <p:sp>
        <p:nvSpPr>
          <p:cNvPr id="8" name="7 - Θέση περιεχομένου"/>
          <p:cNvSpPr>
            <a:spLocks noGrp="1"/>
          </p:cNvSpPr>
          <p:nvPr>
            <p:ph idx="1"/>
          </p:nvPr>
        </p:nvSpPr>
        <p:spPr/>
        <p:txBody>
          <a:bodyPr>
            <a:normAutofit/>
          </a:bodyPr>
          <a:lstStyle/>
          <a:p>
            <a:pPr>
              <a:buClr>
                <a:srgbClr val="0070C0"/>
              </a:buClr>
              <a:buFont typeface="Wingdings" pitchFamily="2" charset="2"/>
              <a:buChar char="S"/>
            </a:pPr>
            <a:r>
              <a:rPr lang="es-ES_tradnl" sz="2800" u="sng" dirty="0" smtClean="0"/>
              <a:t>Dimitrijevic et al</a:t>
            </a:r>
            <a:r>
              <a:rPr lang="el-GR" sz="2800" u="sng" dirty="0" smtClean="0"/>
              <a:t>. (2012)</a:t>
            </a:r>
          </a:p>
          <a:p>
            <a:pPr marL="0" indent="0">
              <a:buClr>
                <a:srgbClr val="0070C0"/>
              </a:buClr>
              <a:buNone/>
            </a:pPr>
            <a:r>
              <a:rPr lang="el-GR" sz="2800" dirty="0" smtClean="0"/>
              <a:t>- Συμμετείχαν: </a:t>
            </a:r>
            <a:r>
              <a:rPr lang="en-US" sz="2800" dirty="0" smtClean="0"/>
              <a:t>27 </a:t>
            </a:r>
            <a:r>
              <a:rPr lang="el-GR" sz="2800" dirty="0" smtClean="0"/>
              <a:t>παιδιά με Εγκεφαλική Παράλυση </a:t>
            </a:r>
          </a:p>
          <a:p>
            <a:pPr marL="0" indent="0">
              <a:buClr>
                <a:srgbClr val="0070C0"/>
              </a:buClr>
              <a:buNone/>
            </a:pPr>
            <a:r>
              <a:rPr lang="el-GR" sz="2800" dirty="0" smtClean="0"/>
              <a:t>- Πειραματική ομάδα: 14 παιδιά: εντατικό πρόγραμμα θεραπευτικής κολύμβησης (55΄, 2φ/εβδ. επί 6 εβδομάδες)</a:t>
            </a:r>
          </a:p>
          <a:p>
            <a:pPr marL="0" indent="0">
              <a:buClr>
                <a:srgbClr val="0070C0"/>
              </a:buClr>
              <a:buNone/>
            </a:pPr>
            <a:r>
              <a:rPr lang="el-GR" sz="2800" dirty="0" smtClean="0"/>
              <a:t>- Ομάδα ελέγχου: 13 παιδιά</a:t>
            </a:r>
            <a:endParaRPr lang="en-US" sz="2800" dirty="0" smtClean="0"/>
          </a:p>
          <a:p>
            <a:pPr marL="0" indent="0">
              <a:buClr>
                <a:srgbClr val="0070C0"/>
              </a:buClr>
              <a:buNone/>
            </a:pPr>
            <a:r>
              <a:rPr lang="el-GR" sz="2800" u="sng" dirty="0" smtClean="0"/>
              <a:t>Αποτελέσματα: </a:t>
            </a:r>
          </a:p>
          <a:p>
            <a:pPr marL="0" indent="0">
              <a:buClr>
                <a:srgbClr val="0070C0"/>
              </a:buClr>
              <a:buNone/>
            </a:pPr>
            <a:r>
              <a:rPr lang="el-GR" sz="2800" dirty="0" smtClean="0"/>
              <a:t>- Σημαντική βελτίωση</a:t>
            </a:r>
            <a:r>
              <a:rPr lang="en-US" sz="2800" dirty="0" smtClean="0"/>
              <a:t> </a:t>
            </a:r>
            <a:r>
              <a:rPr lang="el-GR" sz="2800" dirty="0" smtClean="0"/>
              <a:t>στο </a:t>
            </a:r>
            <a:r>
              <a:rPr lang="en-US" sz="2800" dirty="0" smtClean="0"/>
              <a:t>GMFM</a:t>
            </a:r>
            <a:r>
              <a:rPr lang="el-GR" sz="2800" dirty="0" smtClean="0"/>
              <a:t> </a:t>
            </a:r>
          </a:p>
          <a:p>
            <a:pPr marL="0" indent="0">
              <a:buClr>
                <a:srgbClr val="0070C0"/>
              </a:buClr>
              <a:buNone/>
            </a:pPr>
            <a:r>
              <a:rPr lang="el-GR" sz="2800" dirty="0"/>
              <a:t>- Σημαντική βελτίωση  </a:t>
            </a:r>
            <a:r>
              <a:rPr lang="el-GR" sz="2800" dirty="0" smtClean="0"/>
              <a:t>στην άνεση και στην ανεξαρτησία του παιδιού στο νερό</a:t>
            </a:r>
            <a:endParaRPr lang="el-GR" sz="2800" dirty="0"/>
          </a:p>
        </p:txBody>
      </p:sp>
    </p:spTree>
    <p:extLst>
      <p:ext uri="{BB962C8B-B14F-4D97-AF65-F5344CB8AC3E}">
        <p14:creationId xmlns:p14="http://schemas.microsoft.com/office/powerpoint/2010/main" val="238889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Ερευνητική τεκμηρίωση </a:t>
            </a:r>
            <a:r>
              <a:rPr lang="el-GR" sz="3200" b="0" dirty="0" smtClean="0"/>
              <a:t>(4 </a:t>
            </a:r>
            <a:r>
              <a:rPr lang="el-GR" sz="3200" b="0" dirty="0"/>
              <a:t>από 6) </a:t>
            </a:r>
            <a:endParaRPr lang="el-GR" dirty="0">
              <a:solidFill>
                <a:srgbClr val="0070C0"/>
              </a:solidFill>
            </a:endParaRPr>
          </a:p>
        </p:txBody>
      </p:sp>
      <p:sp>
        <p:nvSpPr>
          <p:cNvPr id="8" name="7 - Θέση περιεχομένου"/>
          <p:cNvSpPr>
            <a:spLocks noGrp="1"/>
          </p:cNvSpPr>
          <p:nvPr>
            <p:ph idx="1"/>
          </p:nvPr>
        </p:nvSpPr>
        <p:spPr/>
        <p:txBody>
          <a:bodyPr>
            <a:normAutofit/>
          </a:bodyPr>
          <a:lstStyle/>
          <a:p>
            <a:pPr lvl="0">
              <a:buClr>
                <a:srgbClr val="0070C0"/>
              </a:buClr>
              <a:buFont typeface="Wingdings" pitchFamily="2" charset="2"/>
              <a:buChar char="S"/>
            </a:pPr>
            <a:r>
              <a:rPr lang="en-US" sz="2800" u="sng" dirty="0" err="1" smtClean="0"/>
              <a:t>Fragala</a:t>
            </a:r>
            <a:r>
              <a:rPr lang="en-US" sz="2800" u="sng" dirty="0" smtClean="0"/>
              <a:t>-Pinkham et al</a:t>
            </a:r>
            <a:r>
              <a:rPr lang="el-GR" sz="2800" u="sng" dirty="0" smtClean="0"/>
              <a:t>. (</a:t>
            </a:r>
            <a:r>
              <a:rPr lang="en-US" sz="2800" u="sng" dirty="0" smtClean="0"/>
              <a:t>2013</a:t>
            </a:r>
            <a:r>
              <a:rPr lang="el-GR" sz="2800" u="sng" dirty="0" smtClean="0"/>
              <a:t>)</a:t>
            </a:r>
          </a:p>
          <a:p>
            <a:pPr marL="0" indent="0">
              <a:buClr>
                <a:srgbClr val="0070C0"/>
              </a:buClr>
              <a:buNone/>
            </a:pPr>
            <a:r>
              <a:rPr lang="el-GR" sz="2800" dirty="0" smtClean="0"/>
              <a:t>- Συμμετείχαν: 8 περιπατητικά παιδιά με ΕΠ, 6-15 ετών, </a:t>
            </a:r>
            <a:r>
              <a:rPr lang="en-US" sz="2800" dirty="0" smtClean="0"/>
              <a:t>GMFCS</a:t>
            </a:r>
            <a:r>
              <a:rPr lang="el-GR" sz="2800" dirty="0" smtClean="0"/>
              <a:t> επίπεδο</a:t>
            </a:r>
            <a:r>
              <a:rPr lang="en-US" sz="2800" dirty="0" smtClean="0"/>
              <a:t> I </a:t>
            </a:r>
            <a:r>
              <a:rPr lang="el-GR" sz="2800" dirty="0" smtClean="0"/>
              <a:t>ή</a:t>
            </a:r>
            <a:r>
              <a:rPr lang="en-US" sz="2800" dirty="0" smtClean="0"/>
              <a:t> </a:t>
            </a:r>
            <a:r>
              <a:rPr lang="el-GR" sz="2800" dirty="0" smtClean="0"/>
              <a:t>επίπεδο</a:t>
            </a:r>
            <a:r>
              <a:rPr lang="en-US" sz="2800" dirty="0" smtClean="0"/>
              <a:t> III</a:t>
            </a:r>
            <a:endParaRPr lang="el-GR" sz="2800" dirty="0" smtClean="0"/>
          </a:p>
          <a:p>
            <a:pPr marL="0" indent="0">
              <a:buClr>
                <a:srgbClr val="0070C0"/>
              </a:buClr>
              <a:buNone/>
            </a:pPr>
            <a:r>
              <a:rPr lang="el-GR" sz="2800" dirty="0" smtClean="0"/>
              <a:t>- Πρόγραμμα θεραπευτικής κολύμβησης: 2φ/εβδ επί 14 εβδομάδες</a:t>
            </a:r>
          </a:p>
          <a:p>
            <a:pPr marL="0" indent="0">
              <a:buClr>
                <a:srgbClr val="0070C0"/>
              </a:buClr>
              <a:buNone/>
            </a:pPr>
            <a:r>
              <a:rPr lang="el-GR" sz="2800" dirty="0" smtClean="0"/>
              <a:t>- Μετρήσεις: πριν, μετά την παρέμβαση,</a:t>
            </a:r>
            <a:r>
              <a:rPr lang="en-US" sz="2800" dirty="0" smtClean="0"/>
              <a:t> follow-up </a:t>
            </a:r>
            <a:r>
              <a:rPr lang="el-GR" sz="2800" dirty="0" smtClean="0"/>
              <a:t>μετά από 1 μήνα</a:t>
            </a:r>
          </a:p>
          <a:p>
            <a:pPr marL="0" indent="0">
              <a:buClr>
                <a:srgbClr val="0070C0"/>
              </a:buClr>
              <a:buNone/>
            </a:pPr>
            <a:r>
              <a:rPr lang="el-GR" sz="2800" u="sng" dirty="0" smtClean="0"/>
              <a:t>Αποτελέσματα: </a:t>
            </a:r>
          </a:p>
          <a:p>
            <a:pPr marL="0" indent="0">
              <a:buClr>
                <a:srgbClr val="0070C0"/>
              </a:buClr>
              <a:buNone/>
            </a:pPr>
            <a:r>
              <a:rPr lang="el-GR" sz="2800" dirty="0" smtClean="0"/>
              <a:t>- Σημαντική βελτίωση στην αδρή κινητικότητα και τη διάρκεια βάδισης</a:t>
            </a:r>
            <a:endParaRPr lang="el-GR" sz="2800" dirty="0"/>
          </a:p>
        </p:txBody>
      </p:sp>
    </p:spTree>
    <p:extLst>
      <p:ext uri="{BB962C8B-B14F-4D97-AF65-F5344CB8AC3E}">
        <p14:creationId xmlns:p14="http://schemas.microsoft.com/office/powerpoint/2010/main" val="219730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Ιστορική αναδρομή </a:t>
            </a:r>
            <a:r>
              <a:rPr lang="el-GR" sz="3200" b="0" dirty="0" smtClean="0"/>
              <a:t>(1 από 5)</a:t>
            </a:r>
            <a:endParaRPr lang="el-GR" sz="3200" b="0" dirty="0"/>
          </a:p>
        </p:txBody>
      </p:sp>
      <p:sp>
        <p:nvSpPr>
          <p:cNvPr id="8" name="7 - Θέση περιεχομένου"/>
          <p:cNvSpPr>
            <a:spLocks noGrp="1"/>
          </p:cNvSpPr>
          <p:nvPr>
            <p:ph idx="1"/>
          </p:nvPr>
        </p:nvSpPr>
        <p:spPr/>
        <p:txBody>
          <a:bodyPr>
            <a:normAutofit/>
          </a:bodyPr>
          <a:lstStyle/>
          <a:p>
            <a:pPr marL="82550" indent="0">
              <a:buNone/>
            </a:pPr>
            <a:r>
              <a:rPr lang="el-GR" dirty="0" smtClean="0"/>
              <a:t>Η θετική επίδραση του νερού στα έμβια όντα είναι δεδομένη από την πρώτη στιγμή της εμφάνισής τους στον πλανήτη</a:t>
            </a:r>
            <a:endParaRPr lang="el-GR" dirty="0"/>
          </a:p>
        </p:txBody>
      </p:sp>
      <p:pic>
        <p:nvPicPr>
          <p:cNvPr id="4097" name="Picture 1"/>
          <p:cNvPicPr>
            <a:picLocks noChangeAspect="1" noChangeArrowheads="1"/>
          </p:cNvPicPr>
          <p:nvPr/>
        </p:nvPicPr>
        <p:blipFill>
          <a:blip r:embed="rId3" cstate="print"/>
          <a:srcRect/>
          <a:stretch>
            <a:fillRect/>
          </a:stretch>
        </p:blipFill>
        <p:spPr bwMode="auto">
          <a:xfrm>
            <a:off x="4788024" y="2996952"/>
            <a:ext cx="3552394" cy="2664296"/>
          </a:xfrm>
          <a:prstGeom prst="rect">
            <a:avLst/>
          </a:prstGeom>
          <a:noFill/>
        </p:spPr>
      </p:pic>
      <p:pic>
        <p:nvPicPr>
          <p:cNvPr id="22530" name="Picture 2"/>
          <p:cNvPicPr>
            <a:picLocks noChangeAspect="1" noChangeArrowheads="1"/>
          </p:cNvPicPr>
          <p:nvPr/>
        </p:nvPicPr>
        <p:blipFill>
          <a:blip r:embed="rId4" cstate="print"/>
          <a:srcRect/>
          <a:stretch>
            <a:fillRect/>
          </a:stretch>
        </p:blipFill>
        <p:spPr bwMode="auto">
          <a:xfrm>
            <a:off x="755576" y="2996952"/>
            <a:ext cx="4011548" cy="2664296"/>
          </a:xfrm>
          <a:prstGeom prst="rect">
            <a:avLst/>
          </a:prstGeom>
          <a:noFill/>
        </p:spPr>
      </p:pic>
      <p:sp>
        <p:nvSpPr>
          <p:cNvPr id="7" name="6 - Ορθογώνιο"/>
          <p:cNvSpPr/>
          <p:nvPr/>
        </p:nvSpPr>
        <p:spPr>
          <a:xfrm>
            <a:off x="755576" y="5666219"/>
            <a:ext cx="7632848" cy="461665"/>
          </a:xfrm>
          <a:prstGeom prst="rect">
            <a:avLst/>
          </a:prstGeom>
        </p:spPr>
        <p:txBody>
          <a:bodyPr wrap="square">
            <a:spAutoFit/>
          </a:bodyPr>
          <a:lstStyle/>
          <a:p>
            <a:r>
              <a:rPr lang="en-US" sz="1200" dirty="0" smtClean="0">
                <a:solidFill>
                  <a:schemeClr val="tx1">
                    <a:lumMod val="75000"/>
                    <a:lumOff val="25000"/>
                  </a:schemeClr>
                </a:solidFill>
                <a:latin typeface="+mn-lt"/>
                <a:ea typeface="Arial Unicode MS" pitchFamily="34" charset="-128"/>
                <a:cs typeface="Arial Unicode MS" pitchFamily="34" charset="-128"/>
                <a:hlinkClick r:id="rId5"/>
              </a:rPr>
              <a:t>"Snow Monkeys, Nagano, Japan</a:t>
            </a:r>
            <a:r>
              <a:rPr lang="en-US" sz="1200" dirty="0" smtClean="0">
                <a:solidFill>
                  <a:schemeClr val="tx1">
                    <a:lumMod val="75000"/>
                    <a:lumOff val="25000"/>
                  </a:schemeClr>
                </a:solidFill>
                <a:latin typeface="+mn-lt"/>
                <a:ea typeface="Arial Unicode MS" pitchFamily="34" charset="-128"/>
                <a:cs typeface="Arial Unicode MS" pitchFamily="34" charset="-128"/>
              </a:rPr>
              <a:t>" </a:t>
            </a:r>
            <a:r>
              <a:rPr lang="el-GR" sz="1200" dirty="0" smtClean="0">
                <a:solidFill>
                  <a:schemeClr val="tx1">
                    <a:lumMod val="75000"/>
                    <a:lumOff val="25000"/>
                  </a:schemeClr>
                </a:solidFill>
                <a:latin typeface="+mn-lt"/>
                <a:ea typeface="Arial Unicode MS" pitchFamily="34" charset="-128"/>
                <a:cs typeface="Arial Unicode MS" pitchFamily="34" charset="-128"/>
              </a:rPr>
              <a:t>από </a:t>
            </a:r>
            <a:r>
              <a:rPr lang="en-US" sz="1200" dirty="0" smtClean="0">
                <a:solidFill>
                  <a:schemeClr val="tx1">
                    <a:lumMod val="75000"/>
                    <a:lumOff val="25000"/>
                  </a:schemeClr>
                </a:solidFill>
                <a:latin typeface="+mn-lt"/>
                <a:ea typeface="Arial Unicode MS" pitchFamily="34" charset="-128"/>
                <a:cs typeface="Arial Unicode MS" pitchFamily="34" charset="-128"/>
              </a:rPr>
              <a:t> </a:t>
            </a:r>
            <a:r>
              <a:rPr lang="en-US" sz="1200" dirty="0" err="1">
                <a:solidFill>
                  <a:schemeClr val="tx1">
                    <a:lumMod val="75000"/>
                    <a:lumOff val="25000"/>
                  </a:schemeClr>
                </a:solidFill>
                <a:latin typeface="+mn-lt"/>
                <a:hlinkClick r:id="rId6"/>
              </a:rPr>
              <a:t>Yblieb</a:t>
            </a:r>
            <a:r>
              <a:rPr lang="en-US" sz="1200" dirty="0" smtClean="0">
                <a:solidFill>
                  <a:schemeClr val="tx1">
                    <a:lumMod val="75000"/>
                    <a:lumOff val="25000"/>
                  </a:schemeClr>
                </a:solidFill>
                <a:latin typeface="+mn-lt"/>
                <a:ea typeface="Arial Unicode MS" pitchFamily="34" charset="-128"/>
                <a:cs typeface="Arial Unicode MS" pitchFamily="34" charset="-128"/>
              </a:rPr>
              <a:t> </a:t>
            </a:r>
            <a:r>
              <a:rPr lang="el-GR" sz="1200" dirty="0" smtClean="0">
                <a:solidFill>
                  <a:schemeClr val="tx1">
                    <a:lumMod val="75000"/>
                    <a:lumOff val="25000"/>
                  </a:schemeClr>
                </a:solidFill>
                <a:latin typeface="+mn-lt"/>
                <a:ea typeface="Arial Unicode MS" pitchFamily="34" charset="-128"/>
                <a:cs typeface="Arial Unicode MS" pitchFamily="34" charset="-128"/>
              </a:rPr>
              <a:t>διαθέσιμο με άδεια </a:t>
            </a:r>
            <a:r>
              <a:rPr lang="en-US" sz="1200" dirty="0">
                <a:solidFill>
                  <a:schemeClr val="tx1">
                    <a:lumMod val="75000"/>
                    <a:lumOff val="25000"/>
                  </a:schemeClr>
                </a:solidFill>
                <a:latin typeface="+mn-lt"/>
                <a:hlinkClick r:id="rId7"/>
              </a:rPr>
              <a:t>CC BY-SA 3.0</a:t>
            </a:r>
            <a:endParaRPr lang="en-US" sz="1200" dirty="0">
              <a:solidFill>
                <a:schemeClr val="tx1">
                  <a:lumMod val="75000"/>
                  <a:lumOff val="25000"/>
                </a:schemeClr>
              </a:solidFill>
              <a:latin typeface="+mn-lt"/>
            </a:endParaRPr>
          </a:p>
          <a:p>
            <a:r>
              <a:rPr lang="en-US" sz="1200" dirty="0" smtClean="0">
                <a:solidFill>
                  <a:schemeClr val="tx1">
                    <a:lumMod val="75000"/>
                    <a:lumOff val="25000"/>
                  </a:schemeClr>
                </a:solidFill>
                <a:latin typeface="+mn-lt"/>
                <a:ea typeface="Arial Unicode MS" pitchFamily="34" charset="-128"/>
                <a:cs typeface="Arial Unicode MS" pitchFamily="34" charset="-128"/>
              </a:rPr>
              <a:t>"</a:t>
            </a:r>
            <a:r>
              <a:rPr lang="en-US" sz="1200" dirty="0" smtClean="0">
                <a:solidFill>
                  <a:schemeClr val="tx1">
                    <a:lumMod val="75000"/>
                    <a:lumOff val="25000"/>
                  </a:schemeClr>
                </a:solidFill>
                <a:latin typeface="+mn-lt"/>
                <a:ea typeface="Arial Unicode MS" pitchFamily="34" charset="-128"/>
                <a:cs typeface="Arial Unicode MS" pitchFamily="34" charset="-128"/>
                <a:hlinkClick r:id="rId8"/>
              </a:rPr>
              <a:t>Jigokudani </a:t>
            </a:r>
            <a:r>
              <a:rPr lang="en-US" sz="1200" dirty="0" err="1" smtClean="0">
                <a:solidFill>
                  <a:schemeClr val="tx1">
                    <a:lumMod val="75000"/>
                    <a:lumOff val="25000"/>
                  </a:schemeClr>
                </a:solidFill>
                <a:latin typeface="+mn-lt"/>
                <a:ea typeface="Arial Unicode MS" pitchFamily="34" charset="-128"/>
                <a:cs typeface="Arial Unicode MS" pitchFamily="34" charset="-128"/>
                <a:hlinkClick r:id="rId8"/>
              </a:rPr>
              <a:t>hotspring</a:t>
            </a:r>
            <a:r>
              <a:rPr lang="en-US" sz="1200" dirty="0" smtClean="0">
                <a:solidFill>
                  <a:schemeClr val="tx1">
                    <a:lumMod val="75000"/>
                    <a:lumOff val="25000"/>
                  </a:schemeClr>
                </a:solidFill>
                <a:latin typeface="+mn-lt"/>
                <a:ea typeface="Arial Unicode MS" pitchFamily="34" charset="-128"/>
                <a:cs typeface="Arial Unicode MS" pitchFamily="34" charset="-128"/>
                <a:hlinkClick r:id="rId8"/>
              </a:rPr>
              <a:t> in Nagano Japan 001</a:t>
            </a:r>
            <a:r>
              <a:rPr lang="en-US" sz="1200" dirty="0" smtClean="0">
                <a:solidFill>
                  <a:schemeClr val="tx1">
                    <a:lumMod val="75000"/>
                    <a:lumOff val="25000"/>
                  </a:schemeClr>
                </a:solidFill>
                <a:latin typeface="+mn-lt"/>
                <a:ea typeface="Arial Unicode MS" pitchFamily="34" charset="-128"/>
                <a:cs typeface="Arial Unicode MS" pitchFamily="34" charset="-128"/>
              </a:rPr>
              <a:t>" </a:t>
            </a:r>
            <a:r>
              <a:rPr lang="el-GR" sz="1200" dirty="0" smtClean="0">
                <a:solidFill>
                  <a:schemeClr val="tx1">
                    <a:lumMod val="75000"/>
                    <a:lumOff val="25000"/>
                  </a:schemeClr>
                </a:solidFill>
                <a:latin typeface="+mn-lt"/>
                <a:ea typeface="Arial Unicode MS" pitchFamily="34" charset="-128"/>
                <a:cs typeface="Arial Unicode MS" pitchFamily="34" charset="-128"/>
              </a:rPr>
              <a:t>από </a:t>
            </a:r>
            <a:r>
              <a:rPr lang="en-US" sz="1200" dirty="0" err="1" smtClean="0">
                <a:solidFill>
                  <a:schemeClr val="tx1">
                    <a:lumMod val="75000"/>
                    <a:lumOff val="25000"/>
                  </a:schemeClr>
                </a:solidFill>
                <a:latin typeface="+mn-lt"/>
                <a:hlinkClick r:id="rId6"/>
              </a:rPr>
              <a:t>Yblieb</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ea typeface="Arial Unicode MS" pitchFamily="34" charset="-128"/>
                <a:cs typeface="Arial Unicode MS" pitchFamily="34" charset="-128"/>
              </a:rPr>
              <a:t>διαθέσιμο </a:t>
            </a:r>
            <a:r>
              <a:rPr lang="el-GR" sz="1200" dirty="0">
                <a:solidFill>
                  <a:schemeClr val="tx1">
                    <a:lumMod val="75000"/>
                    <a:lumOff val="25000"/>
                  </a:schemeClr>
                </a:solidFill>
                <a:latin typeface="+mn-lt"/>
                <a:ea typeface="Arial Unicode MS" pitchFamily="34" charset="-128"/>
                <a:cs typeface="Arial Unicode MS" pitchFamily="34" charset="-128"/>
              </a:rPr>
              <a:t>με άδεια </a:t>
            </a:r>
            <a:r>
              <a:rPr lang="en-US" sz="1200" dirty="0">
                <a:solidFill>
                  <a:schemeClr val="tx1">
                    <a:lumMod val="75000"/>
                    <a:lumOff val="25000"/>
                  </a:schemeClr>
                </a:solidFill>
                <a:latin typeface="+mn-lt"/>
                <a:hlinkClick r:id="rId7"/>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17654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Ερευνητική τεκμηρίωση </a:t>
            </a:r>
            <a:r>
              <a:rPr lang="el-GR" sz="3200" b="0" dirty="0" smtClean="0"/>
              <a:t>(5 </a:t>
            </a:r>
            <a:r>
              <a:rPr lang="el-GR" sz="3200" b="0" dirty="0"/>
              <a:t>από 6) </a:t>
            </a:r>
            <a:endParaRPr lang="el-GR" dirty="0">
              <a:solidFill>
                <a:srgbClr val="0070C0"/>
              </a:solidFill>
            </a:endParaRPr>
          </a:p>
        </p:txBody>
      </p:sp>
      <p:sp>
        <p:nvSpPr>
          <p:cNvPr id="8" name="7 - Θέση περιεχομένου"/>
          <p:cNvSpPr>
            <a:spLocks noGrp="1"/>
          </p:cNvSpPr>
          <p:nvPr>
            <p:ph idx="1"/>
          </p:nvPr>
        </p:nvSpPr>
        <p:spPr/>
        <p:txBody>
          <a:bodyPr>
            <a:noAutofit/>
          </a:bodyPr>
          <a:lstStyle/>
          <a:p>
            <a:pPr>
              <a:buClr>
                <a:srgbClr val="0070C0"/>
              </a:buClr>
              <a:buFont typeface="Wingdings" pitchFamily="2" charset="2"/>
              <a:buChar char="S"/>
            </a:pPr>
            <a:r>
              <a:rPr lang="en-US" sz="2800" u="sng" dirty="0" err="1" smtClean="0"/>
              <a:t>Bumin</a:t>
            </a:r>
            <a:r>
              <a:rPr lang="en-US" sz="2800" u="sng" dirty="0" smtClean="0"/>
              <a:t> et</a:t>
            </a:r>
            <a:r>
              <a:rPr lang="el-GR" sz="2800" u="sng" dirty="0" smtClean="0"/>
              <a:t>.</a:t>
            </a:r>
            <a:r>
              <a:rPr lang="en-US" sz="2800" u="sng" dirty="0" smtClean="0"/>
              <a:t>al</a:t>
            </a:r>
            <a:r>
              <a:rPr lang="el-GR" sz="2800" u="sng" dirty="0" smtClean="0"/>
              <a:t>. (2003) </a:t>
            </a:r>
          </a:p>
          <a:p>
            <a:pPr marL="0" indent="0">
              <a:buClr>
                <a:srgbClr val="0070C0"/>
              </a:buClr>
              <a:buNone/>
            </a:pPr>
            <a:r>
              <a:rPr lang="el-GR" sz="2800" dirty="0" smtClean="0"/>
              <a:t>- </a:t>
            </a:r>
            <a:r>
              <a:rPr lang="en-US" sz="2800" dirty="0" err="1" smtClean="0"/>
              <a:t>Halliwick</a:t>
            </a:r>
            <a:r>
              <a:rPr lang="en-US" sz="2800" dirty="0" smtClean="0"/>
              <a:t> </a:t>
            </a:r>
            <a:r>
              <a:rPr lang="el-GR" sz="2800" dirty="0" smtClean="0"/>
              <a:t>σε 11χρονο κορίτσι με σύνδρομο </a:t>
            </a:r>
            <a:r>
              <a:rPr lang="en-US" sz="2800" dirty="0" err="1" smtClean="0"/>
              <a:t>Rett</a:t>
            </a:r>
            <a:endParaRPr lang="el-GR" sz="2800" dirty="0" smtClean="0"/>
          </a:p>
          <a:p>
            <a:pPr marL="0" indent="0">
              <a:buClr>
                <a:srgbClr val="0070C0"/>
              </a:buClr>
              <a:buNone/>
            </a:pPr>
            <a:r>
              <a:rPr lang="el-GR" sz="2800" dirty="0" smtClean="0"/>
              <a:t>- 2 φ/ </a:t>
            </a:r>
            <a:r>
              <a:rPr lang="el-GR" sz="2800" dirty="0" err="1" smtClean="0"/>
              <a:t>εβδ</a:t>
            </a:r>
            <a:r>
              <a:rPr lang="el-GR" sz="2800" dirty="0" smtClean="0"/>
              <a:t>. επί 8 εβδομάδες</a:t>
            </a:r>
          </a:p>
          <a:p>
            <a:pPr marL="0" indent="0">
              <a:buClr>
                <a:srgbClr val="0070C0"/>
              </a:buClr>
              <a:buNone/>
            </a:pPr>
            <a:r>
              <a:rPr lang="el-GR" sz="2800" dirty="0" smtClean="0"/>
              <a:t>- Αξιολόγηση σωματικών ικανοτήτων πριν τη θεραπεία - 5΄μετά - μετά από 8 εβδομάδες</a:t>
            </a:r>
          </a:p>
          <a:p>
            <a:pPr marL="0" indent="0">
              <a:buClr>
                <a:srgbClr val="0070C0"/>
              </a:buClr>
              <a:buNone/>
            </a:pPr>
            <a:r>
              <a:rPr lang="el-GR" sz="2800" u="sng" dirty="0" smtClean="0"/>
              <a:t>Αποτελέσματα:</a:t>
            </a:r>
            <a:r>
              <a:rPr lang="el-GR" sz="2800" dirty="0" smtClean="0"/>
              <a:t> </a:t>
            </a:r>
            <a:endParaRPr lang="el-GR" sz="2800" dirty="0"/>
          </a:p>
          <a:p>
            <a:pPr marL="0" indent="0">
              <a:buClr>
                <a:srgbClr val="0070C0"/>
              </a:buClr>
              <a:buNone/>
            </a:pPr>
            <a:r>
              <a:rPr lang="el-GR" sz="2800" dirty="0" smtClean="0"/>
              <a:t>- Αμέσως μετά: </a:t>
            </a:r>
            <a:r>
              <a:rPr lang="el-GR" sz="2800" dirty="0" smtClean="0">
                <a:sym typeface="Wingdings"/>
              </a:rPr>
              <a:t></a:t>
            </a:r>
            <a:r>
              <a:rPr lang="el-GR" sz="2800" dirty="0" smtClean="0"/>
              <a:t> στερεότυπες κινήσεις </a:t>
            </a:r>
          </a:p>
          <a:p>
            <a:pPr>
              <a:buClr>
                <a:srgbClr val="0070C0"/>
              </a:buClr>
              <a:buNone/>
            </a:pPr>
            <a:r>
              <a:rPr lang="el-GR" sz="2800" dirty="0" smtClean="0"/>
              <a:t>- Μετά από 8 </a:t>
            </a:r>
            <a:r>
              <a:rPr lang="el-GR" sz="2800" dirty="0" err="1" smtClean="0"/>
              <a:t>εβδ</a:t>
            </a:r>
            <a:r>
              <a:rPr lang="el-GR" sz="2800" dirty="0" smtClean="0"/>
              <a:t>: βελτίωση κίνησης, ισορροπίας, </a:t>
            </a:r>
          </a:p>
          <a:p>
            <a:pPr>
              <a:buClr>
                <a:srgbClr val="0070C0"/>
              </a:buClr>
              <a:buNone/>
            </a:pPr>
            <a:r>
              <a:rPr lang="el-GR" sz="2800" dirty="0" smtClean="0">
                <a:sym typeface="Wingdings"/>
              </a:rPr>
              <a:t>    </a:t>
            </a:r>
            <a:r>
              <a:rPr lang="el-GR" sz="2800" dirty="0" smtClean="0"/>
              <a:t> επαφής με το περιβάλλον</a:t>
            </a:r>
          </a:p>
          <a:p>
            <a:pPr>
              <a:buClr>
                <a:srgbClr val="0070C0"/>
              </a:buClr>
              <a:buNone/>
            </a:pPr>
            <a:r>
              <a:rPr lang="el-GR" sz="2800" dirty="0" smtClean="0">
                <a:sym typeface="Wingdings"/>
              </a:rPr>
              <a:t>    </a:t>
            </a:r>
            <a:r>
              <a:rPr lang="el-GR" sz="2800" dirty="0" smtClean="0"/>
              <a:t> </a:t>
            </a:r>
            <a:r>
              <a:rPr lang="el-GR" sz="2800" dirty="0" err="1" smtClean="0"/>
              <a:t>υπερκινητικότητας</a:t>
            </a:r>
            <a:r>
              <a:rPr lang="el-GR" sz="2800" dirty="0" smtClean="0"/>
              <a:t>, άγχους </a:t>
            </a:r>
            <a:endParaRPr lang="el-GR" sz="2800" dirty="0"/>
          </a:p>
        </p:txBody>
      </p:sp>
    </p:spTree>
    <p:extLst>
      <p:ext uri="{BB962C8B-B14F-4D97-AF65-F5344CB8AC3E}">
        <p14:creationId xmlns:p14="http://schemas.microsoft.com/office/powerpoint/2010/main" val="72891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Ερευνητική τεκμηρίωση </a:t>
            </a:r>
            <a:r>
              <a:rPr lang="el-GR" sz="3200" b="0" dirty="0" smtClean="0"/>
              <a:t>(6 </a:t>
            </a:r>
            <a:r>
              <a:rPr lang="el-GR" sz="3200" b="0" dirty="0"/>
              <a:t>από 6) </a:t>
            </a:r>
            <a:endParaRPr lang="el-GR" dirty="0">
              <a:solidFill>
                <a:srgbClr val="0070C0"/>
              </a:solidFill>
            </a:endParaRPr>
          </a:p>
        </p:txBody>
      </p:sp>
      <p:sp>
        <p:nvSpPr>
          <p:cNvPr id="8" name="7 - Θέση περιεχομένου"/>
          <p:cNvSpPr>
            <a:spLocks noGrp="1"/>
          </p:cNvSpPr>
          <p:nvPr>
            <p:ph idx="1"/>
          </p:nvPr>
        </p:nvSpPr>
        <p:spPr/>
        <p:txBody>
          <a:bodyPr>
            <a:normAutofit lnSpcReduction="10000"/>
          </a:bodyPr>
          <a:lstStyle/>
          <a:p>
            <a:pPr>
              <a:buClr>
                <a:srgbClr val="0070C0"/>
              </a:buClr>
              <a:buFont typeface="Wingdings" pitchFamily="2" charset="2"/>
              <a:buChar char="S"/>
            </a:pPr>
            <a:r>
              <a:rPr lang="en-US" u="sng" dirty="0" smtClean="0"/>
              <a:t>Killian et al</a:t>
            </a:r>
            <a:r>
              <a:rPr lang="el-GR" u="sng" dirty="0" smtClean="0"/>
              <a:t>. (1984)</a:t>
            </a:r>
          </a:p>
          <a:p>
            <a:pPr>
              <a:buClr>
                <a:srgbClr val="0070C0"/>
              </a:buClr>
              <a:buFontTx/>
              <a:buChar char="-"/>
            </a:pPr>
            <a:r>
              <a:rPr lang="el-GR" dirty="0" smtClean="0"/>
              <a:t>Συμμετείχαν: 37 παιδιά με αυτισμό, </a:t>
            </a:r>
          </a:p>
          <a:p>
            <a:pPr>
              <a:buClr>
                <a:srgbClr val="0070C0"/>
              </a:buClr>
              <a:buFontTx/>
              <a:buChar char="-"/>
            </a:pPr>
            <a:r>
              <a:rPr lang="el-GR" dirty="0" smtClean="0"/>
              <a:t>Θεραπευτική κολύμβηση: 2 φ/</a:t>
            </a:r>
            <a:r>
              <a:rPr lang="el-GR" dirty="0" err="1" smtClean="0"/>
              <a:t>εβδ.</a:t>
            </a:r>
            <a:r>
              <a:rPr lang="el-GR" dirty="0" smtClean="0"/>
              <a:t> </a:t>
            </a:r>
            <a:r>
              <a:rPr lang="el-GR" dirty="0"/>
              <a:t>ε</a:t>
            </a:r>
            <a:r>
              <a:rPr lang="el-GR" dirty="0" smtClean="0"/>
              <a:t>πί 3 εβδομάδες</a:t>
            </a:r>
          </a:p>
          <a:p>
            <a:pPr marL="0" indent="0">
              <a:buClr>
                <a:srgbClr val="0070C0"/>
              </a:buClr>
              <a:buNone/>
            </a:pPr>
            <a:r>
              <a:rPr lang="el-GR" u="sng" dirty="0" smtClean="0"/>
              <a:t>Αποτελέσματα: </a:t>
            </a:r>
          </a:p>
          <a:p>
            <a:pPr marL="0" indent="0">
              <a:buClr>
                <a:srgbClr val="0070C0"/>
              </a:buClr>
              <a:buNone/>
            </a:pPr>
            <a:r>
              <a:rPr lang="el-GR" dirty="0" smtClean="0">
                <a:sym typeface="Wingdings"/>
              </a:rPr>
              <a:t> ανεξαρτησίας από χειριστές στην πισίνα</a:t>
            </a:r>
          </a:p>
          <a:p>
            <a:pPr marL="0" indent="0">
              <a:buClr>
                <a:srgbClr val="0070C0"/>
              </a:buClr>
              <a:buNone/>
            </a:pPr>
            <a:r>
              <a:rPr lang="el-GR" dirty="0" smtClean="0">
                <a:sym typeface="Wingdings"/>
              </a:rPr>
              <a:t> -  βελτίωση ικανοτήτων στην πισίνα:</a:t>
            </a:r>
          </a:p>
          <a:p>
            <a:pPr>
              <a:buClr>
                <a:srgbClr val="0070C0"/>
              </a:buClr>
              <a:buFont typeface="Wingdings" panose="05000000000000000000" pitchFamily="2" charset="2"/>
              <a:buChar char="ü"/>
            </a:pPr>
            <a:r>
              <a:rPr lang="el-GR" dirty="0" smtClean="0"/>
              <a:t>ευκολότερη η βάδιση στη πισίνα </a:t>
            </a:r>
          </a:p>
          <a:p>
            <a:pPr marL="0" lvl="0" indent="0">
              <a:buClr>
                <a:srgbClr val="0070C0"/>
              </a:buClr>
              <a:buNone/>
            </a:pPr>
            <a:r>
              <a:rPr lang="el-GR" dirty="0" smtClean="0">
                <a:solidFill>
                  <a:srgbClr val="000000"/>
                </a:solidFill>
              </a:rPr>
              <a:t>Ανάλογα αποτελέσματα από </a:t>
            </a:r>
            <a:r>
              <a:rPr lang="en-US" dirty="0" err="1" smtClean="0">
                <a:solidFill>
                  <a:srgbClr val="000000"/>
                </a:solidFill>
              </a:rPr>
              <a:t>Yilmaz</a:t>
            </a:r>
            <a:r>
              <a:rPr lang="en-US" dirty="0" smtClean="0">
                <a:solidFill>
                  <a:srgbClr val="000000"/>
                </a:solidFill>
              </a:rPr>
              <a:t> </a:t>
            </a:r>
            <a:r>
              <a:rPr lang="es-ES_tradnl" dirty="0" smtClean="0">
                <a:solidFill>
                  <a:srgbClr val="000000"/>
                </a:solidFill>
              </a:rPr>
              <a:t>et al</a:t>
            </a:r>
            <a:r>
              <a:rPr lang="el-GR" dirty="0" smtClean="0">
                <a:solidFill>
                  <a:srgbClr val="000000"/>
                </a:solidFill>
              </a:rPr>
              <a:t>. (2004) </a:t>
            </a:r>
          </a:p>
          <a:p>
            <a:pPr>
              <a:buClr>
                <a:srgbClr val="0070C0"/>
              </a:buClr>
              <a:buNone/>
            </a:pPr>
            <a:endParaRPr lang="el-GR" dirty="0" smtClean="0"/>
          </a:p>
          <a:p>
            <a:pPr>
              <a:buClr>
                <a:srgbClr val="0070C0"/>
              </a:buClr>
              <a:buNone/>
            </a:pPr>
            <a:endParaRPr lang="el-GR" dirty="0" smtClean="0"/>
          </a:p>
        </p:txBody>
      </p:sp>
    </p:spTree>
    <p:extLst>
      <p:ext uri="{BB962C8B-B14F-4D97-AF65-F5344CB8AC3E}">
        <p14:creationId xmlns:p14="http://schemas.microsoft.com/office/powerpoint/2010/main" val="358684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Ανασκοπήσεις </a:t>
            </a:r>
            <a:r>
              <a:rPr lang="el-GR" sz="3200" b="0" dirty="0" smtClean="0"/>
              <a:t>(</a:t>
            </a:r>
            <a:r>
              <a:rPr lang="en-US" sz="3200" b="0" dirty="0" smtClean="0"/>
              <a:t>1</a:t>
            </a:r>
            <a:r>
              <a:rPr lang="el-GR" sz="3200" b="0" dirty="0" smtClean="0"/>
              <a:t> από 3)</a:t>
            </a:r>
            <a:endParaRPr lang="el-GR" sz="3200" b="0" dirty="0"/>
          </a:p>
        </p:txBody>
      </p:sp>
      <p:sp>
        <p:nvSpPr>
          <p:cNvPr id="8" name="7 - Θέση περιεχομένου"/>
          <p:cNvSpPr>
            <a:spLocks noGrp="1"/>
          </p:cNvSpPr>
          <p:nvPr>
            <p:ph idx="1"/>
          </p:nvPr>
        </p:nvSpPr>
        <p:spPr/>
        <p:txBody>
          <a:bodyPr>
            <a:normAutofit/>
          </a:bodyPr>
          <a:lstStyle/>
          <a:p>
            <a:pPr>
              <a:buClr>
                <a:srgbClr val="0070C0"/>
              </a:buClr>
              <a:buFont typeface="Wingdings" pitchFamily="2" charset="2"/>
              <a:buChar char="S"/>
            </a:pPr>
            <a:r>
              <a:rPr lang="en-US" sz="2800" u="sng" dirty="0" smtClean="0"/>
              <a:t>Kelly </a:t>
            </a:r>
            <a:r>
              <a:rPr lang="el-GR" sz="2800" u="sng" dirty="0" smtClean="0"/>
              <a:t>&amp;</a:t>
            </a:r>
            <a:r>
              <a:rPr lang="en-US" sz="2800" u="sng" dirty="0" smtClean="0"/>
              <a:t> </a:t>
            </a:r>
            <a:r>
              <a:rPr lang="en-US" sz="2800" u="sng" dirty="0" err="1" smtClean="0"/>
              <a:t>Darrah</a:t>
            </a:r>
            <a:r>
              <a:rPr lang="el-GR" sz="2800" u="sng" dirty="0" smtClean="0"/>
              <a:t> (</a:t>
            </a:r>
            <a:r>
              <a:rPr lang="en-US" sz="2800" u="sng" dirty="0" smtClean="0"/>
              <a:t>2005</a:t>
            </a:r>
            <a:r>
              <a:rPr lang="el-GR" sz="2800" u="sng" dirty="0" smtClean="0"/>
              <a:t>):</a:t>
            </a:r>
          </a:p>
          <a:p>
            <a:pPr>
              <a:buClr>
                <a:srgbClr val="0070C0"/>
              </a:buClr>
              <a:buFontTx/>
              <a:buChar char="-"/>
            </a:pPr>
            <a:r>
              <a:rPr lang="el-GR" sz="2800" dirty="0" smtClean="0"/>
              <a:t>Η θεραπευτική άσκηση στο νερό φαίνεται ότι έχει ιδιαίτερα οφέλη σε παιδιά με Εγκεφαλική </a:t>
            </a:r>
            <a:r>
              <a:rPr lang="el-GR" sz="2800" dirty="0" err="1" smtClean="0"/>
              <a:t>Παράλυσημε</a:t>
            </a:r>
            <a:r>
              <a:rPr lang="el-GR" sz="2800" dirty="0" smtClean="0"/>
              <a:t> σημαντικούς κινητικούς περιορισμούς, για τα οποία παιδιά η συμμετοχή σε ασκήσεις ξηράς είναι περιορισμένη</a:t>
            </a:r>
          </a:p>
          <a:p>
            <a:pPr>
              <a:buClr>
                <a:srgbClr val="0070C0"/>
              </a:buClr>
              <a:buFontTx/>
              <a:buChar char="-"/>
            </a:pPr>
            <a:endParaRPr lang="el-GR" sz="2800" dirty="0" smtClean="0"/>
          </a:p>
          <a:p>
            <a:pPr>
              <a:buClr>
                <a:srgbClr val="0070C0"/>
              </a:buClr>
              <a:buFontTx/>
              <a:buChar char="-"/>
            </a:pPr>
            <a:r>
              <a:rPr lang="el-GR" sz="2800" dirty="0" smtClean="0"/>
              <a:t>Δεν υπάρχει τεκμηρίωση για την αξία και την ασφαλή εφαρμογή της θεραπευτικής κολύμβησης στην Ε.Π.</a:t>
            </a:r>
          </a:p>
        </p:txBody>
      </p:sp>
    </p:spTree>
    <p:extLst>
      <p:ext uri="{BB962C8B-B14F-4D97-AF65-F5344CB8AC3E}">
        <p14:creationId xmlns:p14="http://schemas.microsoft.com/office/powerpoint/2010/main" val="271717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Ανασκοπήσεις </a:t>
            </a:r>
            <a:r>
              <a:rPr lang="el-GR" sz="3200" b="0" dirty="0" smtClean="0"/>
              <a:t>(2 </a:t>
            </a:r>
            <a:r>
              <a:rPr lang="el-GR" sz="3200" b="0" dirty="0"/>
              <a:t>από 3)</a:t>
            </a:r>
          </a:p>
        </p:txBody>
      </p:sp>
      <p:sp>
        <p:nvSpPr>
          <p:cNvPr id="8" name="7 - Θέση περιεχομένου"/>
          <p:cNvSpPr>
            <a:spLocks noGrp="1"/>
          </p:cNvSpPr>
          <p:nvPr>
            <p:ph idx="1"/>
          </p:nvPr>
        </p:nvSpPr>
        <p:spPr/>
        <p:txBody>
          <a:bodyPr>
            <a:normAutofit/>
          </a:bodyPr>
          <a:lstStyle/>
          <a:p>
            <a:pPr marL="0" indent="0">
              <a:buClr>
                <a:srgbClr val="0070C0"/>
              </a:buClr>
              <a:buNone/>
            </a:pPr>
            <a:r>
              <a:rPr lang="en-US" sz="2800" u="sng" dirty="0" err="1" smtClean="0"/>
              <a:t>Gorter</a:t>
            </a:r>
            <a:r>
              <a:rPr lang="en-US" sz="2800" u="sng" dirty="0" smtClean="0"/>
              <a:t> </a:t>
            </a:r>
            <a:r>
              <a:rPr lang="el-GR" sz="2800" u="sng" dirty="0" smtClean="0"/>
              <a:t>&amp; </a:t>
            </a:r>
            <a:r>
              <a:rPr lang="en-US" sz="2800" u="sng" dirty="0" smtClean="0"/>
              <a:t>Currie</a:t>
            </a:r>
            <a:r>
              <a:rPr lang="el-GR" sz="2800" u="sng" dirty="0" smtClean="0"/>
              <a:t>.</a:t>
            </a:r>
            <a:r>
              <a:rPr lang="el-GR" sz="2800" dirty="0" smtClean="0"/>
              <a:t>(2011):</a:t>
            </a:r>
          </a:p>
          <a:p>
            <a:pPr marL="363538" indent="-363538">
              <a:buClr>
                <a:srgbClr val="0070C0"/>
              </a:buClr>
              <a:buFontTx/>
              <a:buChar char="-"/>
            </a:pPr>
            <a:r>
              <a:rPr lang="el-GR" sz="2800" dirty="0" smtClean="0"/>
              <a:t>Υπάρχουν ισχυρές δυνατότητες της θεραπευτικής άσκησης στο νερό για βελτίωση παιδιών και ενηλίκων με ΕΠ</a:t>
            </a:r>
          </a:p>
          <a:p>
            <a:pPr marL="363538" indent="-363538">
              <a:buClr>
                <a:srgbClr val="0070C0"/>
              </a:buClr>
              <a:buFontTx/>
              <a:buChar char="-"/>
            </a:pPr>
            <a:r>
              <a:rPr lang="el-GR" sz="2800" dirty="0" smtClean="0"/>
              <a:t>Μελλοντικές έρευνες πρέπει να συμπεριλάβουν άτομα από όλο το φάσμα του </a:t>
            </a:r>
            <a:r>
              <a:rPr lang="en-US" sz="2800" dirty="0" smtClean="0"/>
              <a:t>Gross Motor Function Classification System-GMFCS</a:t>
            </a:r>
            <a:r>
              <a:rPr lang="el-GR" sz="2800" dirty="0" smtClean="0"/>
              <a:t>* και να επικεντρωθούν στις επιπτώσεις στη δραστηριοποίηση και στη συμμετοχή</a:t>
            </a:r>
          </a:p>
          <a:p>
            <a:pPr>
              <a:buNone/>
            </a:pPr>
            <a:endParaRPr lang="el-GR" sz="2800" dirty="0" smtClean="0"/>
          </a:p>
        </p:txBody>
      </p:sp>
      <p:sp>
        <p:nvSpPr>
          <p:cNvPr id="4" name="Rectangle 3"/>
          <p:cNvSpPr/>
          <p:nvPr/>
        </p:nvSpPr>
        <p:spPr>
          <a:xfrm>
            <a:off x="2483768" y="5733256"/>
            <a:ext cx="3600400" cy="276999"/>
          </a:xfrm>
          <a:prstGeom prst="rect">
            <a:avLst/>
          </a:prstGeom>
        </p:spPr>
        <p:txBody>
          <a:bodyPr wrap="square">
            <a:spAutoFit/>
          </a:bodyPr>
          <a:lstStyle/>
          <a:p>
            <a:pPr>
              <a:buNone/>
            </a:pPr>
            <a:r>
              <a:rPr lang="en-US" sz="1200" dirty="0" smtClean="0"/>
              <a:t>(</a:t>
            </a:r>
            <a:r>
              <a:rPr lang="en-US" sz="1200" dirty="0" err="1" smtClean="0"/>
              <a:t>Palisano</a:t>
            </a:r>
            <a:r>
              <a:rPr lang="en-US" sz="1200" dirty="0" smtClean="0"/>
              <a:t>, Rosenbaum, Bartlett, Livingston, 2008)</a:t>
            </a:r>
            <a:endParaRPr lang="el-GR" sz="1200" dirty="0"/>
          </a:p>
        </p:txBody>
      </p:sp>
    </p:spTree>
    <p:extLst>
      <p:ext uri="{BB962C8B-B14F-4D97-AF65-F5344CB8AC3E}">
        <p14:creationId xmlns:p14="http://schemas.microsoft.com/office/powerpoint/2010/main" val="108850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Ανασκοπήσεις </a:t>
            </a:r>
            <a:r>
              <a:rPr lang="el-GR" sz="3200" b="0" dirty="0" smtClean="0"/>
              <a:t>(3 </a:t>
            </a:r>
            <a:r>
              <a:rPr lang="el-GR" sz="3200" b="0" dirty="0"/>
              <a:t>από 3)</a:t>
            </a:r>
          </a:p>
        </p:txBody>
      </p:sp>
      <p:sp>
        <p:nvSpPr>
          <p:cNvPr id="8" name="7 - Θέση περιεχομένου"/>
          <p:cNvSpPr>
            <a:spLocks noGrp="1"/>
          </p:cNvSpPr>
          <p:nvPr>
            <p:ph idx="1"/>
          </p:nvPr>
        </p:nvSpPr>
        <p:spPr/>
        <p:txBody>
          <a:bodyPr>
            <a:normAutofit/>
          </a:bodyPr>
          <a:lstStyle/>
          <a:p>
            <a:pPr>
              <a:buClr>
                <a:srgbClr val="0070C0"/>
              </a:buClr>
              <a:buFont typeface="Wingdings" pitchFamily="2" charset="2"/>
              <a:buChar char="S"/>
            </a:pPr>
            <a:r>
              <a:rPr lang="en-US" sz="2800" u="sng" dirty="0" smtClean="0"/>
              <a:t>Mortimer et al. (2014)</a:t>
            </a:r>
            <a:r>
              <a:rPr lang="el-GR" sz="2800" u="sng" dirty="0" smtClean="0"/>
              <a:t>:</a:t>
            </a:r>
          </a:p>
          <a:p>
            <a:pPr>
              <a:buClr>
                <a:srgbClr val="0070C0"/>
              </a:buClr>
              <a:buFont typeface="Wingdings" pitchFamily="2" charset="2"/>
              <a:buChar char="S"/>
            </a:pPr>
            <a:endParaRPr lang="el-GR" sz="2800" u="sng" dirty="0" smtClean="0"/>
          </a:p>
          <a:p>
            <a:pPr marL="0" indent="0">
              <a:buClr>
                <a:srgbClr val="0070C0"/>
              </a:buClr>
              <a:buNone/>
            </a:pPr>
            <a:r>
              <a:rPr lang="el-GR" sz="2800" dirty="0" smtClean="0"/>
              <a:t>- η θεραπευτική κολύμβηση φαίνεται ότι έχει δυνατότητες ως θεραπευτική μέθοδος για βελτίωση της κοινωνικής αλληλεπίδρασης και της συμπεριφοράς σε άτομα από το φάσμα του αυτισμού</a:t>
            </a:r>
          </a:p>
        </p:txBody>
      </p:sp>
    </p:spTree>
    <p:extLst>
      <p:ext uri="{BB962C8B-B14F-4D97-AF65-F5344CB8AC3E}">
        <p14:creationId xmlns:p14="http://schemas.microsoft.com/office/powerpoint/2010/main" val="251246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Προτεινόμενη βιβλιογραφία </a:t>
            </a:r>
            <a:r>
              <a:rPr lang="el-GR" sz="2800" b="0" dirty="0" smtClean="0"/>
              <a:t>(1 από 3) </a:t>
            </a:r>
            <a:endParaRPr lang="el-GR" sz="2800" b="0" dirty="0"/>
          </a:p>
        </p:txBody>
      </p:sp>
      <p:sp>
        <p:nvSpPr>
          <p:cNvPr id="8" name="7 - Θέση περιεχομένου"/>
          <p:cNvSpPr>
            <a:spLocks noGrp="1"/>
          </p:cNvSpPr>
          <p:nvPr>
            <p:ph idx="1"/>
          </p:nvPr>
        </p:nvSpPr>
        <p:spPr/>
        <p:txBody>
          <a:bodyPr>
            <a:normAutofit fontScale="92500" lnSpcReduction="10000"/>
          </a:bodyPr>
          <a:lstStyle/>
          <a:p>
            <a:pPr lvl="0">
              <a:buClr>
                <a:srgbClr val="0066C0"/>
              </a:buClr>
              <a:buFont typeface="Wingdings" pitchFamily="2" charset="2"/>
              <a:buChar char="S"/>
            </a:pPr>
            <a:r>
              <a:rPr lang="en-US" sz="2000" dirty="0" err="1" smtClean="0"/>
              <a:t>Ballaz</a:t>
            </a:r>
            <a:r>
              <a:rPr lang="en-US" sz="2000" dirty="0" smtClean="0"/>
              <a:t> L, </a:t>
            </a:r>
            <a:r>
              <a:rPr lang="en-US" sz="2000" dirty="0" err="1" smtClean="0"/>
              <a:t>Plamondon</a:t>
            </a:r>
            <a:r>
              <a:rPr lang="en-US" sz="2000" dirty="0" smtClean="0"/>
              <a:t> S, Lemay M. Group aquatic training improves gait efficiency in adolescents with cerebral palsy. </a:t>
            </a:r>
            <a:r>
              <a:rPr lang="el-GR" sz="2000" dirty="0" err="1" smtClean="0"/>
              <a:t>Disability</a:t>
            </a:r>
            <a:r>
              <a:rPr lang="el-GR" sz="2000" dirty="0" smtClean="0"/>
              <a:t> </a:t>
            </a:r>
            <a:r>
              <a:rPr lang="el-GR" sz="2000" dirty="0" err="1" smtClean="0"/>
              <a:t>and</a:t>
            </a:r>
            <a:r>
              <a:rPr lang="el-GR" sz="2000" dirty="0" smtClean="0"/>
              <a:t> </a:t>
            </a:r>
            <a:r>
              <a:rPr lang="el-GR" sz="2000" dirty="0" err="1" smtClean="0"/>
              <a:t>Rehabilitation</a:t>
            </a:r>
            <a:r>
              <a:rPr lang="el-GR" sz="2000" dirty="0" smtClean="0"/>
              <a:t>, 2011; 33(17–18): 1616–1624.</a:t>
            </a:r>
          </a:p>
          <a:p>
            <a:pPr lvl="0">
              <a:buClr>
                <a:srgbClr val="0066C0"/>
              </a:buClr>
              <a:buFont typeface="Wingdings" pitchFamily="2" charset="2"/>
              <a:buChar char="S"/>
            </a:pPr>
            <a:r>
              <a:rPr lang="en-US" sz="2000" dirty="0" smtClean="0"/>
              <a:t> </a:t>
            </a:r>
            <a:r>
              <a:rPr lang="pl-PL" sz="2000" dirty="0" smtClean="0"/>
              <a:t>Bania T, Dodd KJ, Taylor N. </a:t>
            </a:r>
            <a:r>
              <a:rPr lang="en-US" sz="2000" dirty="0" smtClean="0"/>
              <a:t>Habitual physical activity can be increased in people with cerebral palsy: a systematic review. Clinical Rehabilitation, 2011; 25(4):303-315</a:t>
            </a:r>
            <a:r>
              <a:rPr lang="el-GR" sz="2000" dirty="0" smtClean="0"/>
              <a:t>.</a:t>
            </a:r>
          </a:p>
          <a:p>
            <a:pPr lvl="0">
              <a:buClr>
                <a:srgbClr val="0066C0"/>
              </a:buClr>
              <a:buFont typeface="Wingdings" pitchFamily="2" charset="2"/>
              <a:buChar char="S"/>
            </a:pPr>
            <a:r>
              <a:rPr lang="en-US" sz="2000" dirty="0" smtClean="0"/>
              <a:t>Becker B, Aquatic Therapy: Scientific Foundations and Clinical Rehabilitation Applications, Physical Medicine and Rehabilitation</a:t>
            </a:r>
            <a:r>
              <a:rPr lang="el-GR" sz="2000" dirty="0" smtClean="0"/>
              <a:t>, 2009; </a:t>
            </a:r>
            <a:r>
              <a:rPr lang="en-US" sz="2000" dirty="0" smtClean="0"/>
              <a:t> 1</a:t>
            </a:r>
            <a:r>
              <a:rPr lang="el-GR" sz="2000" dirty="0" smtClean="0"/>
              <a:t>: </a:t>
            </a:r>
            <a:r>
              <a:rPr lang="en-US" sz="2000" dirty="0" smtClean="0"/>
              <a:t>859- 872, 2009</a:t>
            </a:r>
            <a:r>
              <a:rPr lang="el-GR" sz="2000" dirty="0" smtClean="0"/>
              <a:t>.</a:t>
            </a:r>
          </a:p>
          <a:p>
            <a:pPr lvl="0">
              <a:buClr>
                <a:srgbClr val="0066C0"/>
              </a:buClr>
              <a:buFont typeface="Wingdings" pitchFamily="2" charset="2"/>
              <a:buChar char="S"/>
            </a:pPr>
            <a:r>
              <a:rPr lang="en-US" sz="2000" dirty="0" smtClean="0"/>
              <a:t>Broach E and </a:t>
            </a:r>
            <a:r>
              <a:rPr lang="en-US" sz="2000" dirty="0" err="1" smtClean="0"/>
              <a:t>Dattilo</a:t>
            </a:r>
            <a:r>
              <a:rPr lang="en-US" sz="2000" dirty="0" smtClean="0"/>
              <a:t> J. Aquatic Therapy: A Viable Therapeutic Recreation Intervention, Therapeutic Recreation Journal, 1996</a:t>
            </a:r>
            <a:r>
              <a:rPr lang="el-GR" sz="2000" dirty="0" smtClean="0"/>
              <a:t>; 13: 213-229.</a:t>
            </a:r>
          </a:p>
          <a:p>
            <a:pPr lvl="0">
              <a:buClr>
                <a:srgbClr val="0066C0"/>
              </a:buClr>
              <a:buFont typeface="Wingdings" pitchFamily="2" charset="2"/>
              <a:buChar char="S"/>
            </a:pPr>
            <a:r>
              <a:rPr lang="en-US" sz="2000" dirty="0" err="1" smtClean="0"/>
              <a:t>Chrysagis</a:t>
            </a:r>
            <a:r>
              <a:rPr lang="en-US" sz="2000" dirty="0" smtClean="0"/>
              <a:t> N, </a:t>
            </a:r>
            <a:r>
              <a:rPr lang="en-US" sz="2000" dirty="0" err="1" smtClean="0"/>
              <a:t>Douka</a:t>
            </a:r>
            <a:r>
              <a:rPr lang="en-US" sz="2000" dirty="0" smtClean="0"/>
              <a:t> A, </a:t>
            </a:r>
            <a:r>
              <a:rPr lang="en-US" sz="2000" dirty="0" err="1" smtClean="0"/>
              <a:t>Nikopoulos</a:t>
            </a:r>
            <a:r>
              <a:rPr lang="en-US" sz="2000" dirty="0" smtClean="0"/>
              <a:t> M, </a:t>
            </a:r>
            <a:r>
              <a:rPr lang="en-US" sz="2000" dirty="0" err="1" smtClean="0"/>
              <a:t>Apostolopoulou</a:t>
            </a:r>
            <a:r>
              <a:rPr lang="en-US" sz="2000" dirty="0" smtClean="0"/>
              <a:t> F, </a:t>
            </a:r>
            <a:r>
              <a:rPr lang="en-US" sz="2000" dirty="0" err="1" smtClean="0"/>
              <a:t>Koutsouki</a:t>
            </a:r>
            <a:r>
              <a:rPr lang="en-US" sz="2000" dirty="0" smtClean="0"/>
              <a:t> D. Effects of an aquatic program on gross motor function of children with spastic cerebral palsy. </a:t>
            </a:r>
            <a:r>
              <a:rPr lang="en-US" sz="2000" dirty="0" err="1" smtClean="0"/>
              <a:t>Biol</a:t>
            </a:r>
            <a:r>
              <a:rPr lang="en-US" sz="2000" dirty="0" smtClean="0"/>
              <a:t> </a:t>
            </a:r>
            <a:r>
              <a:rPr lang="en-US" sz="2000" dirty="0" err="1" smtClean="0"/>
              <a:t>Exerc</a:t>
            </a:r>
            <a:r>
              <a:rPr lang="en-US" sz="2000" dirty="0" smtClean="0"/>
              <a:t>, 2010; 5(2): 13-25</a:t>
            </a:r>
            <a:r>
              <a:rPr lang="el-GR" sz="2000" dirty="0" smtClean="0"/>
              <a:t>.</a:t>
            </a:r>
          </a:p>
          <a:p>
            <a:pPr>
              <a:buClr>
                <a:srgbClr val="0066C0"/>
              </a:buClr>
              <a:buFont typeface="Wingdings" pitchFamily="2" charset="2"/>
              <a:buChar char="S"/>
            </a:pPr>
            <a:r>
              <a:rPr lang="en-US" sz="2000" dirty="0" err="1" smtClean="0"/>
              <a:t>Declerck</a:t>
            </a:r>
            <a:r>
              <a:rPr lang="en-US" sz="2000" dirty="0" smtClean="0"/>
              <a:t> et al.: Swimming for children with cerebral palsy Serb J Sports </a:t>
            </a:r>
            <a:r>
              <a:rPr lang="en-US" sz="2000" dirty="0" err="1" smtClean="0"/>
              <a:t>Sci</a:t>
            </a:r>
            <a:r>
              <a:rPr lang="el-GR" sz="2000" dirty="0" smtClean="0"/>
              <a:t>.</a:t>
            </a:r>
            <a:r>
              <a:rPr lang="en-US" sz="2000" dirty="0" smtClean="0"/>
              <a:t> 2013</a:t>
            </a:r>
            <a:r>
              <a:rPr lang="el-GR" sz="2000" dirty="0" smtClean="0"/>
              <a:t>;</a:t>
            </a:r>
            <a:r>
              <a:rPr lang="en-US" sz="2000" dirty="0" smtClean="0"/>
              <a:t> 7(2): 57-69.</a:t>
            </a:r>
          </a:p>
          <a:p>
            <a:pPr>
              <a:buClr>
                <a:srgbClr val="0066C0"/>
              </a:buClr>
              <a:buFont typeface="Wingdings" pitchFamily="2" charset="2"/>
              <a:buChar char="S"/>
            </a:pPr>
            <a:r>
              <a:rPr lang="en-US" sz="2000" dirty="0" err="1" smtClean="0"/>
              <a:t>Dimitrijević</a:t>
            </a:r>
            <a:r>
              <a:rPr lang="en-US" sz="2000" dirty="0" smtClean="0"/>
              <a:t> L, et al. The Effect of Aquatic Intervention on the Gross Motor Function and Aquatic Skills in Children with Cerebral Palsy, J Hum </a:t>
            </a:r>
            <a:r>
              <a:rPr lang="en-US" sz="2000" dirty="0" err="1" smtClean="0"/>
              <a:t>Kinet</a:t>
            </a:r>
            <a:r>
              <a:rPr lang="en-US" sz="2000" dirty="0" smtClean="0"/>
              <a:t>, 2012.</a:t>
            </a:r>
          </a:p>
          <a:p>
            <a:pPr>
              <a:buClr>
                <a:srgbClr val="0066C0"/>
              </a:buClr>
              <a:buFont typeface="Wingdings" pitchFamily="2" charset="2"/>
              <a:buChar char="S"/>
            </a:pPr>
            <a:endParaRPr lang="el-GR" sz="2000" dirty="0" smtClean="0"/>
          </a:p>
        </p:txBody>
      </p:sp>
    </p:spTree>
    <p:extLst>
      <p:ext uri="{BB962C8B-B14F-4D97-AF65-F5344CB8AC3E}">
        <p14:creationId xmlns:p14="http://schemas.microsoft.com/office/powerpoint/2010/main" val="186122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Προτεινόμενη βιβλιογραφία </a:t>
            </a:r>
            <a:r>
              <a:rPr lang="el-GR" sz="2800" b="0" dirty="0" smtClean="0"/>
              <a:t>(2 </a:t>
            </a:r>
            <a:r>
              <a:rPr lang="el-GR" sz="2800" b="0" dirty="0"/>
              <a:t>από 3) </a:t>
            </a:r>
          </a:p>
        </p:txBody>
      </p:sp>
      <p:sp>
        <p:nvSpPr>
          <p:cNvPr id="8" name="7 - Θέση περιεχομένου"/>
          <p:cNvSpPr>
            <a:spLocks noGrp="1"/>
          </p:cNvSpPr>
          <p:nvPr>
            <p:ph idx="1"/>
          </p:nvPr>
        </p:nvSpPr>
        <p:spPr/>
        <p:txBody>
          <a:bodyPr>
            <a:normAutofit fontScale="92500" lnSpcReduction="20000"/>
          </a:bodyPr>
          <a:lstStyle/>
          <a:p>
            <a:pPr lvl="0">
              <a:buClr>
                <a:srgbClr val="0066C0"/>
              </a:buClr>
              <a:buFont typeface="Wingdings" pitchFamily="2" charset="2"/>
              <a:buChar char="S"/>
            </a:pPr>
            <a:r>
              <a:rPr lang="en-US" sz="2000" dirty="0" smtClean="0"/>
              <a:t>Dorval G, </a:t>
            </a:r>
            <a:r>
              <a:rPr lang="en-US" sz="2000" dirty="0" err="1" smtClean="0"/>
              <a:t>Tetreault</a:t>
            </a:r>
            <a:r>
              <a:rPr lang="en-US" sz="2000" dirty="0" smtClean="0"/>
              <a:t> S, Caron C. Impact of aquatic </a:t>
            </a:r>
            <a:r>
              <a:rPr lang="en-US" sz="2000" dirty="0" err="1" smtClean="0"/>
              <a:t>programmes</a:t>
            </a:r>
            <a:r>
              <a:rPr lang="en-US" sz="2000" dirty="0" smtClean="0"/>
              <a:t> on adolescents with cerebral palsy. </a:t>
            </a:r>
            <a:r>
              <a:rPr lang="en-US" sz="2000" dirty="0" err="1" smtClean="0"/>
              <a:t>Occup</a:t>
            </a:r>
            <a:r>
              <a:rPr lang="en-US" sz="2000" dirty="0" smtClean="0"/>
              <a:t> </a:t>
            </a:r>
            <a:r>
              <a:rPr lang="en-US" sz="2000" dirty="0" err="1" smtClean="0"/>
              <a:t>Ther</a:t>
            </a:r>
            <a:r>
              <a:rPr lang="en-US" sz="2000" dirty="0" smtClean="0"/>
              <a:t> </a:t>
            </a:r>
            <a:r>
              <a:rPr lang="en-US" sz="2000" dirty="0" err="1" smtClean="0"/>
              <a:t>Int</a:t>
            </a:r>
            <a:r>
              <a:rPr lang="en-US" sz="2000" dirty="0" smtClean="0"/>
              <a:t>, 1996; 3(4): 241-261</a:t>
            </a:r>
            <a:r>
              <a:rPr lang="el-GR" sz="2000" dirty="0" smtClean="0"/>
              <a:t>.</a:t>
            </a:r>
          </a:p>
          <a:p>
            <a:pPr lvl="0">
              <a:buClr>
                <a:srgbClr val="0066C0"/>
              </a:buClr>
              <a:buFont typeface="Wingdings" pitchFamily="2" charset="2"/>
              <a:buChar char="S"/>
            </a:pPr>
            <a:r>
              <a:rPr lang="en-US" sz="2000" dirty="0" err="1" smtClean="0"/>
              <a:t>Fragala</a:t>
            </a:r>
            <a:r>
              <a:rPr lang="en-US" sz="2000" dirty="0" smtClean="0"/>
              <a:t>-Pinkham et al</a:t>
            </a:r>
            <a:r>
              <a:rPr lang="el-GR" sz="2000" dirty="0" smtClean="0"/>
              <a:t>. </a:t>
            </a:r>
            <a:r>
              <a:rPr lang="en-US" sz="2000" dirty="0" smtClean="0"/>
              <a:t>Aquatic aerobic exercise for children with cerebral palsy: a pilot intervention study. </a:t>
            </a:r>
            <a:r>
              <a:rPr lang="en-US" sz="2000" dirty="0" err="1" smtClean="0"/>
              <a:t>Physiother</a:t>
            </a:r>
            <a:r>
              <a:rPr lang="en-US" sz="2000" dirty="0" smtClean="0"/>
              <a:t> Theory Practice, 2013</a:t>
            </a:r>
            <a:r>
              <a:rPr lang="el-GR" sz="2000" dirty="0" smtClean="0"/>
              <a:t>, 30(2):69-78.</a:t>
            </a:r>
          </a:p>
          <a:p>
            <a:pPr lvl="0">
              <a:buClr>
                <a:srgbClr val="0066C0"/>
              </a:buClr>
              <a:buFont typeface="Wingdings" pitchFamily="2" charset="2"/>
              <a:buChar char="S"/>
            </a:pPr>
            <a:r>
              <a:rPr lang="en-US" sz="2000" dirty="0" err="1" smtClean="0"/>
              <a:t>Gamper</a:t>
            </a:r>
            <a:r>
              <a:rPr lang="en-US" sz="2000" dirty="0" smtClean="0"/>
              <a:t> U and </a:t>
            </a:r>
            <a:r>
              <a:rPr lang="en-US" sz="2000" dirty="0" err="1" smtClean="0"/>
              <a:t>Lambeck</a:t>
            </a:r>
            <a:r>
              <a:rPr lang="en-US" sz="2000" dirty="0" smtClean="0"/>
              <a:t> J. Therapeutic manual EWAC Obstacle Course, EWAC Medical, Netherlands, 2006</a:t>
            </a:r>
            <a:r>
              <a:rPr lang="el-GR" sz="2000" dirty="0" smtClean="0"/>
              <a:t>.</a:t>
            </a:r>
          </a:p>
          <a:p>
            <a:pPr lvl="0">
              <a:buClr>
                <a:srgbClr val="0066C0"/>
              </a:buClr>
              <a:buFont typeface="Wingdings" pitchFamily="2" charset="2"/>
              <a:buChar char="S"/>
            </a:pPr>
            <a:r>
              <a:rPr lang="en-US" sz="2000" dirty="0" smtClean="0"/>
              <a:t>Getz M, </a:t>
            </a:r>
            <a:r>
              <a:rPr lang="en-US" sz="2000" dirty="0" err="1" smtClean="0"/>
              <a:t>Hutzler</a:t>
            </a:r>
            <a:r>
              <a:rPr lang="en-US" sz="2000" dirty="0" smtClean="0"/>
              <a:t> Y. Vermeer A. Effects of aquatic interventions in children with </a:t>
            </a:r>
            <a:r>
              <a:rPr lang="en-US" sz="2000" dirty="0" err="1" smtClean="0"/>
              <a:t>neuromotor</a:t>
            </a:r>
            <a:r>
              <a:rPr lang="en-US" sz="2000" dirty="0" smtClean="0"/>
              <a:t> impairments: a systematic review of the literature. Clinical Rehabilitation 2006; 20: 927</a:t>
            </a:r>
            <a:r>
              <a:rPr lang="el-GR" sz="2000" dirty="0" smtClean="0"/>
              <a:t>-</a:t>
            </a:r>
            <a:r>
              <a:rPr lang="en-US" sz="2000" dirty="0" smtClean="0"/>
              <a:t>936</a:t>
            </a:r>
            <a:r>
              <a:rPr lang="el-GR" sz="2000" dirty="0" smtClean="0"/>
              <a:t>.</a:t>
            </a:r>
          </a:p>
          <a:p>
            <a:pPr>
              <a:buClr>
                <a:srgbClr val="0066C0"/>
              </a:buClr>
              <a:buFont typeface="Wingdings" pitchFamily="2" charset="2"/>
              <a:buChar char="S"/>
            </a:pPr>
            <a:r>
              <a:rPr lang="en-US" sz="2000" dirty="0" err="1" smtClean="0"/>
              <a:t>Gorter</a:t>
            </a:r>
            <a:r>
              <a:rPr lang="en-US" sz="2000" dirty="0" smtClean="0"/>
              <a:t> JW, Currie SJ. Aquatic exercise programs for children and adolescents with cerebral palsy: what do we know and where do we go?, </a:t>
            </a:r>
            <a:r>
              <a:rPr lang="en-US" sz="2000" dirty="0" err="1" smtClean="0"/>
              <a:t>Int</a:t>
            </a:r>
            <a:r>
              <a:rPr lang="en-US" sz="2000" dirty="0" smtClean="0"/>
              <a:t> J </a:t>
            </a:r>
            <a:r>
              <a:rPr lang="en-US" sz="2000" dirty="0" err="1" smtClean="0"/>
              <a:t>Pediatr</a:t>
            </a:r>
            <a:r>
              <a:rPr lang="el-GR" sz="2000" dirty="0"/>
              <a:t>,</a:t>
            </a:r>
            <a:r>
              <a:rPr lang="en-US" sz="2000" dirty="0" smtClean="0"/>
              <a:t> 2011</a:t>
            </a:r>
            <a:r>
              <a:rPr lang="el-GR" sz="2000" dirty="0"/>
              <a:t>,</a:t>
            </a:r>
            <a:r>
              <a:rPr lang="el-GR" sz="2000" dirty="0" smtClean="0"/>
              <a:t> </a:t>
            </a:r>
            <a:r>
              <a:rPr lang="en-US" sz="2000" dirty="0" smtClean="0"/>
              <a:t>doi:10.1155/2011/712165</a:t>
            </a:r>
            <a:r>
              <a:rPr lang="el-GR" sz="2000" dirty="0" smtClean="0"/>
              <a:t>.</a:t>
            </a:r>
          </a:p>
          <a:p>
            <a:pPr>
              <a:buClr>
                <a:srgbClr val="0066C0"/>
              </a:buClr>
              <a:buFont typeface="Wingdings" pitchFamily="2" charset="2"/>
              <a:buChar char="S"/>
            </a:pPr>
            <a:r>
              <a:rPr lang="en-US" sz="2000" dirty="0" err="1" smtClean="0"/>
              <a:t>Hutzler</a:t>
            </a:r>
            <a:r>
              <a:rPr lang="en-US" sz="2000" dirty="0" smtClean="0"/>
              <a:t> et al . Effects of a movement and swimming program on vital capacity and water orientation skills of children with cerebral palsy. Dev Med Child </a:t>
            </a:r>
            <a:r>
              <a:rPr lang="en-US" sz="2000" dirty="0" err="1" smtClean="0"/>
              <a:t>Neurol</a:t>
            </a:r>
            <a:r>
              <a:rPr lang="en-US" sz="2000" dirty="0" smtClean="0"/>
              <a:t>, 1998; 40(3): 176-181</a:t>
            </a:r>
            <a:r>
              <a:rPr lang="el-GR" sz="2000" dirty="0" smtClean="0"/>
              <a:t>.</a:t>
            </a:r>
            <a:endParaRPr lang="en-US" sz="2000" dirty="0" smtClean="0"/>
          </a:p>
          <a:p>
            <a:pPr>
              <a:buClr>
                <a:srgbClr val="0066C0"/>
              </a:buClr>
              <a:buFont typeface="Wingdings" pitchFamily="2" charset="2"/>
              <a:buChar char="S"/>
            </a:pPr>
            <a:r>
              <a:rPr lang="en-US" sz="2000" dirty="0" smtClean="0"/>
              <a:t>Kelly M, </a:t>
            </a:r>
            <a:r>
              <a:rPr lang="en-US" sz="2000" dirty="0" err="1" smtClean="0"/>
              <a:t>Darrah</a:t>
            </a:r>
            <a:r>
              <a:rPr lang="en-US" sz="2000" dirty="0" smtClean="0"/>
              <a:t> J. Aquatic exercise for children with cerebral palsy. Dev Med Child </a:t>
            </a:r>
            <a:r>
              <a:rPr lang="en-US" sz="2000" dirty="0" err="1" smtClean="0"/>
              <a:t>Neurol</a:t>
            </a:r>
            <a:r>
              <a:rPr lang="en-US" sz="2000" dirty="0" smtClean="0"/>
              <a:t>, 2005; 47(12) 838-842</a:t>
            </a:r>
            <a:r>
              <a:rPr lang="el-GR" sz="2000" dirty="0" smtClean="0"/>
              <a:t>.</a:t>
            </a:r>
          </a:p>
          <a:p>
            <a:pPr>
              <a:buClr>
                <a:srgbClr val="0066C0"/>
              </a:buClr>
              <a:buFont typeface="Wingdings" pitchFamily="2" charset="2"/>
              <a:buChar char="S"/>
            </a:pPr>
            <a:endParaRPr lang="el-GR" sz="2000" dirty="0" smtClean="0"/>
          </a:p>
          <a:p>
            <a:pPr>
              <a:buClr>
                <a:srgbClr val="0066C0"/>
              </a:buClr>
              <a:buFont typeface="Wingdings" pitchFamily="2" charset="2"/>
              <a:buChar char="S"/>
            </a:pPr>
            <a:endParaRPr lang="el-GR" sz="1800" dirty="0" smtClean="0"/>
          </a:p>
        </p:txBody>
      </p:sp>
    </p:spTree>
    <p:extLst>
      <p:ext uri="{BB962C8B-B14F-4D97-AF65-F5344CB8AC3E}">
        <p14:creationId xmlns:p14="http://schemas.microsoft.com/office/powerpoint/2010/main" val="14633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Προτεινόμενη βιβλιογραφία </a:t>
            </a:r>
            <a:r>
              <a:rPr lang="el-GR" sz="2800" b="0" dirty="0" smtClean="0"/>
              <a:t>(3 </a:t>
            </a:r>
            <a:r>
              <a:rPr lang="el-GR" sz="2800" b="0" dirty="0"/>
              <a:t>από 3) </a:t>
            </a:r>
          </a:p>
        </p:txBody>
      </p:sp>
      <p:sp>
        <p:nvSpPr>
          <p:cNvPr id="8" name="7 - Θέση περιεχομένου"/>
          <p:cNvSpPr>
            <a:spLocks noGrp="1"/>
          </p:cNvSpPr>
          <p:nvPr>
            <p:ph idx="1"/>
          </p:nvPr>
        </p:nvSpPr>
        <p:spPr/>
        <p:txBody>
          <a:bodyPr>
            <a:normAutofit fontScale="92500" lnSpcReduction="10000"/>
          </a:bodyPr>
          <a:lstStyle/>
          <a:p>
            <a:pPr>
              <a:buClr>
                <a:srgbClr val="0066C0"/>
              </a:buClr>
              <a:buFont typeface="Wingdings" pitchFamily="2" charset="2"/>
              <a:buChar char="S"/>
            </a:pPr>
            <a:r>
              <a:rPr lang="en-US" sz="2000" dirty="0" err="1" smtClean="0"/>
              <a:t>Katsimanis</a:t>
            </a:r>
            <a:r>
              <a:rPr lang="en-US" sz="2000" dirty="0" smtClean="0"/>
              <a:t> G, </a:t>
            </a:r>
            <a:r>
              <a:rPr lang="en-US" sz="2000" dirty="0" err="1" smtClean="0"/>
              <a:t>Evaggelinou</a:t>
            </a:r>
            <a:r>
              <a:rPr lang="en-US" sz="2000" dirty="0" smtClean="0"/>
              <a:t> C, </a:t>
            </a:r>
            <a:r>
              <a:rPr lang="en-US" sz="2000" dirty="0" err="1" smtClean="0"/>
              <a:t>Christoulas</a:t>
            </a:r>
            <a:r>
              <a:rPr lang="en-US" sz="2000" dirty="0" smtClean="0"/>
              <a:t> K, </a:t>
            </a:r>
            <a:r>
              <a:rPr lang="en-US" sz="2000" dirty="0" err="1" smtClean="0"/>
              <a:t>Kandrali</a:t>
            </a:r>
            <a:r>
              <a:rPr lang="en-US" sz="2000" dirty="0" smtClean="0"/>
              <a:t> I, </a:t>
            </a:r>
            <a:r>
              <a:rPr lang="en-US" sz="2000" dirty="0" err="1" smtClean="0"/>
              <a:t>Angelopoulou</a:t>
            </a:r>
            <a:r>
              <a:rPr lang="en-US" sz="2000" dirty="0" smtClean="0"/>
              <a:t> N. Using a training program to enhance the aerobic power in young individuals with spastic </a:t>
            </a:r>
            <a:r>
              <a:rPr lang="en-US" sz="2000" dirty="0" err="1" smtClean="0"/>
              <a:t>diplegia</a:t>
            </a:r>
            <a:r>
              <a:rPr lang="en-US" sz="2000" dirty="0" smtClean="0"/>
              <a:t>. In: </a:t>
            </a:r>
            <a:r>
              <a:rPr lang="en-US" sz="2000" dirty="0" err="1" smtClean="0"/>
              <a:t>Koskoulou</a:t>
            </a:r>
            <a:r>
              <a:rPr lang="en-US" sz="2000" dirty="0" smtClean="0"/>
              <a:t> M, Geladas N, </a:t>
            </a:r>
            <a:r>
              <a:rPr lang="en-US" sz="2000" dirty="0" err="1" smtClean="0"/>
              <a:t>Klissouras</a:t>
            </a:r>
            <a:r>
              <a:rPr lang="en-US" sz="2000" dirty="0" smtClean="0"/>
              <a:t> V, editors. 7th Annual Congress of the </a:t>
            </a:r>
            <a:r>
              <a:rPr lang="en-US" sz="2000" dirty="0" err="1" smtClean="0"/>
              <a:t>Eur</a:t>
            </a:r>
            <a:r>
              <a:rPr lang="en-US" sz="2000" dirty="0" smtClean="0"/>
              <a:t> College of Sp Sc. Athens, Greece: ECSS, 24–28 July 2002. Athens: </a:t>
            </a:r>
            <a:r>
              <a:rPr lang="en-US" sz="2000" dirty="0" err="1" smtClean="0"/>
              <a:t>Pashalidis</a:t>
            </a:r>
            <a:r>
              <a:rPr lang="en-US" sz="2000" dirty="0" smtClean="0"/>
              <a:t> Medical Publisher. p 153.</a:t>
            </a:r>
            <a:endParaRPr lang="el-GR" sz="2000" dirty="0" smtClean="0"/>
          </a:p>
          <a:p>
            <a:pPr lvl="0">
              <a:buClr>
                <a:srgbClr val="0066C0"/>
              </a:buClr>
              <a:buFont typeface="Wingdings" pitchFamily="2" charset="2"/>
              <a:buChar char="S"/>
            </a:pPr>
            <a:r>
              <a:rPr lang="en-US" sz="2000" dirty="0" err="1" smtClean="0"/>
              <a:t>Maes</a:t>
            </a:r>
            <a:r>
              <a:rPr lang="en-US" sz="2000" dirty="0" smtClean="0"/>
              <a:t> J-P. Presentation for the HACP workshop Autumn 2000 - Principles of </a:t>
            </a:r>
            <a:r>
              <a:rPr lang="en-US" sz="2000" dirty="0" err="1" smtClean="0"/>
              <a:t>Halliwick</a:t>
            </a:r>
            <a:r>
              <a:rPr lang="en-US" sz="2000" dirty="0" smtClean="0"/>
              <a:t> and its application for children and adults with neurological conditions, 2000</a:t>
            </a:r>
          </a:p>
          <a:p>
            <a:pPr lvl="0">
              <a:buClr>
                <a:srgbClr val="0066C0"/>
              </a:buClr>
              <a:buFont typeface="Wingdings" pitchFamily="2" charset="2"/>
              <a:buChar char="S"/>
            </a:pPr>
            <a:r>
              <a:rPr lang="en-US" sz="2000" dirty="0" smtClean="0"/>
              <a:t> Mortimer R, et al. The effectiveness of hydrotherapy in the treatment of social and behavioral aspects of children with autism spectrum disorders: a systematic review. Journal of Multidisciplinary Healthcare 2014</a:t>
            </a:r>
            <a:endParaRPr lang="el-GR" sz="2000" dirty="0" smtClean="0"/>
          </a:p>
          <a:p>
            <a:pPr lvl="0">
              <a:buClr>
                <a:srgbClr val="0066C0"/>
              </a:buClr>
              <a:buFont typeface="Wingdings" pitchFamily="2" charset="2"/>
              <a:buChar char="S"/>
            </a:pPr>
            <a:r>
              <a:rPr lang="en-US" sz="2000" dirty="0" err="1" smtClean="0"/>
              <a:t>Palisano</a:t>
            </a:r>
            <a:r>
              <a:rPr lang="en-US" sz="2000" dirty="0" smtClean="0"/>
              <a:t> R J., </a:t>
            </a:r>
            <a:r>
              <a:rPr lang="en-US" sz="2000" dirty="0" err="1" smtClean="0"/>
              <a:t>Lally</a:t>
            </a:r>
            <a:r>
              <a:rPr lang="en-US" sz="2000" dirty="0" smtClean="0"/>
              <a:t> K. Enhancing Fitness, Adaptive Motor Function, and Participation of Children with Cerebral Palsy Classified in Levels IV and V, </a:t>
            </a:r>
            <a:r>
              <a:rPr lang="en-US" sz="2000" dirty="0" err="1" smtClean="0"/>
              <a:t>CanChild</a:t>
            </a:r>
            <a:r>
              <a:rPr lang="en-US" sz="2000" dirty="0" smtClean="0"/>
              <a:t> Centre for Childhood Disability Research, McMaster University 2007</a:t>
            </a:r>
            <a:r>
              <a:rPr lang="el-GR" sz="2000" dirty="0" smtClean="0"/>
              <a:t>.</a:t>
            </a:r>
            <a:endParaRPr lang="en-US" sz="2000" dirty="0" smtClean="0"/>
          </a:p>
          <a:p>
            <a:pPr>
              <a:buClr>
                <a:srgbClr val="0066C0"/>
              </a:buClr>
              <a:buFont typeface="Wingdings" pitchFamily="2" charset="2"/>
              <a:buChar char="S"/>
            </a:pPr>
            <a:r>
              <a:rPr lang="el-GR" sz="2000" dirty="0" smtClean="0"/>
              <a:t>Φωτογραφικό υλικό από: Παπαδημητρίου Μαρίνα, Η θεραπευτική κολύμβηση σε παιδιά με Νευροαναπτυξιακές διαταραχές, πτυχιακή εργασία, ΤΕΙ Αθήνας, Τμήμα Φυσικοθεραπείας, 2014 .</a:t>
            </a:r>
          </a:p>
          <a:p>
            <a:pPr>
              <a:buClr>
                <a:srgbClr val="0066C0"/>
              </a:buClr>
              <a:buFont typeface="Wingdings" pitchFamily="2" charset="2"/>
              <a:buChar char="S"/>
            </a:pPr>
            <a:endParaRPr lang="el-GR" sz="1800" dirty="0" smtClean="0"/>
          </a:p>
          <a:p>
            <a:pPr>
              <a:buClr>
                <a:srgbClr val="0066C0"/>
              </a:buClr>
              <a:buFont typeface="Wingdings" pitchFamily="2" charset="2"/>
              <a:buChar char="S"/>
            </a:pPr>
            <a:endParaRPr lang="el-GR" sz="1800" dirty="0"/>
          </a:p>
        </p:txBody>
      </p:sp>
    </p:spTree>
    <p:extLst>
      <p:ext uri="{BB962C8B-B14F-4D97-AF65-F5344CB8AC3E}">
        <p14:creationId xmlns:p14="http://schemas.microsoft.com/office/powerpoint/2010/main" val="1260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Ιστορική αναδρομή </a:t>
            </a:r>
            <a:r>
              <a:rPr lang="el-GR" sz="3200" b="0" dirty="0" smtClean="0"/>
              <a:t>(2 από 5)</a:t>
            </a:r>
            <a:endParaRPr lang="el-GR" sz="3200" b="0" dirty="0"/>
          </a:p>
        </p:txBody>
      </p:sp>
      <p:sp>
        <p:nvSpPr>
          <p:cNvPr id="8" name="7 - Θέση περιεχομένου"/>
          <p:cNvSpPr>
            <a:spLocks noGrp="1"/>
          </p:cNvSpPr>
          <p:nvPr>
            <p:ph idx="1"/>
          </p:nvPr>
        </p:nvSpPr>
        <p:spPr/>
        <p:txBody>
          <a:bodyPr>
            <a:noAutofit/>
          </a:bodyPr>
          <a:lstStyle/>
          <a:p>
            <a:pPr>
              <a:buClr>
                <a:srgbClr val="0070C0"/>
              </a:buClr>
              <a:buFont typeface="Wingdings" pitchFamily="2" charset="2"/>
              <a:buChar char=""/>
            </a:pPr>
            <a:r>
              <a:rPr lang="el-GR" sz="2800" dirty="0" smtClean="0"/>
              <a:t>Στα ασσυριακά, ο τίτλος του ιατρού ήταν A-</a:t>
            </a:r>
            <a:r>
              <a:rPr lang="el-GR" sz="2800" dirty="0" err="1" smtClean="0"/>
              <a:t>Su</a:t>
            </a:r>
            <a:r>
              <a:rPr lang="el-GR" sz="2800" dirty="0" smtClean="0"/>
              <a:t>, που σήμαινε «γνώστης του νερού»</a:t>
            </a:r>
          </a:p>
          <a:p>
            <a:pPr>
              <a:buClr>
                <a:srgbClr val="0070C0"/>
              </a:buClr>
              <a:buFont typeface="Wingdings" pitchFamily="2" charset="2"/>
              <a:buChar char=""/>
            </a:pPr>
            <a:r>
              <a:rPr lang="el-GR" sz="2800" dirty="0" smtClean="0"/>
              <a:t>Αρχαιότερες εγκαταστάσεις υδροθεραπείας των Ελλήνων: αυτές της Κνωσού, της Τίρυνθας και  της Περγάμου</a:t>
            </a:r>
          </a:p>
          <a:p>
            <a:pPr>
              <a:buClr>
                <a:srgbClr val="0070C0"/>
              </a:buClr>
              <a:buFont typeface="Wingdings" pitchFamily="2" charset="2"/>
              <a:buChar char=""/>
            </a:pPr>
            <a:r>
              <a:rPr lang="el-GR" sz="2800" dirty="0" smtClean="0"/>
              <a:t>Πρώτος μελετητής ο Ηρόδοτος- πατέρας της υδροθεραπείας ο Ιπποκράτης</a:t>
            </a:r>
          </a:p>
          <a:p>
            <a:pPr>
              <a:buClr>
                <a:srgbClr val="0070C0"/>
              </a:buClr>
              <a:buFont typeface="Wingdings" pitchFamily="2" charset="2"/>
              <a:buChar char=""/>
            </a:pPr>
            <a:r>
              <a:rPr lang="el-GR" sz="2800" dirty="0" smtClean="0"/>
              <a:t>Σπουδαίες λουτρικές εγκαταστάσεις την εποχή της ρωμαϊκής αυτοκρατορίας</a:t>
            </a:r>
          </a:p>
          <a:p>
            <a:pPr>
              <a:buClr>
                <a:srgbClr val="0070C0"/>
              </a:buClr>
              <a:buFont typeface="Wingdings" pitchFamily="2" charset="2"/>
              <a:buChar char=""/>
            </a:pPr>
            <a:r>
              <a:rPr lang="el-GR" sz="2800" dirty="0" smtClean="0"/>
              <a:t>Συνέχειά τους στη βυζαντινή εποχή και στα μουσουλμανικά κράτη</a:t>
            </a:r>
          </a:p>
          <a:p>
            <a:pPr indent="0">
              <a:buClr>
                <a:srgbClr val="0070C0"/>
              </a:buClr>
              <a:buFont typeface="Wingdings" pitchFamily="2" charset="2"/>
              <a:buChar char=""/>
            </a:pPr>
            <a:endParaRPr lang="el-GR" sz="2800" dirty="0"/>
          </a:p>
        </p:txBody>
      </p:sp>
    </p:spTree>
    <p:extLst>
      <p:ext uri="{BB962C8B-B14F-4D97-AF65-F5344CB8AC3E}">
        <p14:creationId xmlns:p14="http://schemas.microsoft.com/office/powerpoint/2010/main" val="108867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spcBef>
                <a:spcPts val="0"/>
              </a:spcBef>
              <a:buNone/>
            </a:pPr>
            <a:r>
              <a:rPr lang="el-GR" sz="2000" dirty="0"/>
              <a:t>Copyright Τεχνολογικό Εκπαιδευτικό Ίδρυμα Αθήνας</a:t>
            </a:r>
            <a:r>
              <a:rPr lang="en-US" sz="2000" dirty="0"/>
              <a:t>, </a:t>
            </a:r>
            <a:r>
              <a:rPr lang="el-GR" sz="2000" dirty="0">
                <a:solidFill>
                  <a:prstClr val="black"/>
                </a:solidFill>
              </a:rPr>
              <a:t>Ειρήνη </a:t>
            </a:r>
            <a:r>
              <a:rPr lang="el-GR" sz="2000" dirty="0" err="1">
                <a:solidFill>
                  <a:prstClr val="black"/>
                </a:solidFill>
              </a:rPr>
              <a:t>Γραμματοπούλου</a:t>
            </a:r>
            <a:r>
              <a:rPr lang="el-GR" sz="2000" dirty="0">
                <a:solidFill>
                  <a:prstClr val="black"/>
                </a:solidFill>
              </a:rPr>
              <a:t>,</a:t>
            </a:r>
            <a:r>
              <a:rPr lang="en-US" sz="2000" dirty="0">
                <a:solidFill>
                  <a:prstClr val="black"/>
                </a:solidFill>
              </a:rPr>
              <a:t> </a:t>
            </a:r>
            <a:r>
              <a:rPr lang="el-GR" sz="2000" dirty="0">
                <a:solidFill>
                  <a:prstClr val="black"/>
                </a:solidFill>
              </a:rPr>
              <a:t>Χρύσα </a:t>
            </a:r>
            <a:r>
              <a:rPr lang="el-GR" sz="2000" dirty="0" err="1" smtClean="0">
                <a:solidFill>
                  <a:prstClr val="black"/>
                </a:solidFill>
              </a:rPr>
              <a:t>Τζουγκρανά</a:t>
            </a:r>
            <a:r>
              <a:rPr lang="el-GR" sz="2000" dirty="0" smtClean="0">
                <a:solidFill>
                  <a:prstClr val="black"/>
                </a:solidFill>
              </a:rPr>
              <a:t> </a:t>
            </a:r>
            <a:r>
              <a:rPr lang="el-GR" sz="2000" dirty="0" smtClean="0"/>
              <a:t>2014</a:t>
            </a:r>
            <a:r>
              <a:rPr lang="el-GR" sz="2000" dirty="0"/>
              <a:t>. </a:t>
            </a:r>
            <a:r>
              <a:rPr lang="el-GR" sz="2000" dirty="0">
                <a:solidFill>
                  <a:prstClr val="black"/>
                </a:solidFill>
              </a:rPr>
              <a:t>Ειρήνη </a:t>
            </a:r>
            <a:r>
              <a:rPr lang="el-GR" sz="2000" dirty="0" err="1">
                <a:solidFill>
                  <a:prstClr val="black"/>
                </a:solidFill>
              </a:rPr>
              <a:t>Γραμματοπούλου</a:t>
            </a:r>
            <a:r>
              <a:rPr lang="el-GR" sz="2000" dirty="0" smtClean="0">
                <a:solidFill>
                  <a:prstClr val="black"/>
                </a:solidFill>
              </a:rPr>
              <a:t>, </a:t>
            </a:r>
            <a:r>
              <a:rPr lang="el-GR" sz="2000" dirty="0">
                <a:solidFill>
                  <a:prstClr val="black"/>
                </a:solidFill>
              </a:rPr>
              <a:t>Χρύσα </a:t>
            </a:r>
            <a:r>
              <a:rPr lang="el-GR" sz="2000" dirty="0" err="1">
                <a:solidFill>
                  <a:prstClr val="black"/>
                </a:solidFill>
              </a:rPr>
              <a:t>Τζουγκρανά</a:t>
            </a:r>
            <a:r>
              <a:rPr lang="el-GR" sz="2000" dirty="0" smtClean="0"/>
              <a:t>. </a:t>
            </a:r>
            <a:r>
              <a:rPr lang="el-GR" sz="2000" dirty="0"/>
              <a:t>«Προσαρμοσμένη Κινητική Δραστηριότητα. Ενότητα 8: Θεραπευτική </a:t>
            </a:r>
            <a:r>
              <a:rPr lang="el-GR" sz="2000" dirty="0" smtClean="0"/>
              <a:t>κολύμβηση». </a:t>
            </a:r>
            <a:r>
              <a:rPr lang="el-GR" sz="2000" dirty="0"/>
              <a:t>Έκδοση: 1.0. Αθήνα 2014. Διαθέσιμο από τη δικτυακή διεύθυνση: </a:t>
            </a:r>
            <a:r>
              <a:rPr lang="en-US" sz="2000" dirty="0">
                <a:hlinkClick r:id="rId3"/>
              </a:rPr>
              <a:t>ocp.teiath.gr</a:t>
            </a:r>
            <a:r>
              <a:rPr lang="el-GR" sz="2000" dirty="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Ιστορική αναδρομή </a:t>
            </a:r>
            <a:r>
              <a:rPr lang="el-GR" sz="3200" b="0" dirty="0" smtClean="0"/>
              <a:t>(3 από 5)</a:t>
            </a:r>
            <a:endParaRPr lang="el-GR" sz="3200" b="0" dirty="0"/>
          </a:p>
        </p:txBody>
      </p:sp>
      <p:sp>
        <p:nvSpPr>
          <p:cNvPr id="8" name="7 - Θέση περιεχομένου"/>
          <p:cNvSpPr>
            <a:spLocks noGrp="1"/>
          </p:cNvSpPr>
          <p:nvPr>
            <p:ph idx="1"/>
          </p:nvPr>
        </p:nvSpPr>
        <p:spPr/>
        <p:txBody>
          <a:bodyPr>
            <a:normAutofit/>
          </a:bodyPr>
          <a:lstStyle/>
          <a:p>
            <a:pPr marL="354013" indent="-354013">
              <a:buClr>
                <a:srgbClr val="0070C0"/>
              </a:buClr>
              <a:buFont typeface="Wingdings" pitchFamily="2" charset="2"/>
              <a:buChar char=""/>
            </a:pPr>
            <a:r>
              <a:rPr lang="el-GR" sz="2800" dirty="0" smtClean="0"/>
              <a:t>Πρώτη κλινική αποκατάστασης βασισμένη στο νερό ιδρύθηκε στην Αγγλία το 1842 (</a:t>
            </a:r>
            <a:r>
              <a:rPr lang="en-GB" sz="2800" dirty="0" smtClean="0"/>
              <a:t>James Gully</a:t>
            </a:r>
            <a:r>
              <a:rPr lang="el-GR" sz="2800" dirty="0" smtClean="0"/>
              <a:t>)</a:t>
            </a:r>
          </a:p>
          <a:p>
            <a:pPr marL="354013" indent="-354013">
              <a:buClr>
                <a:srgbClr val="0070C0"/>
              </a:buClr>
              <a:buFont typeface="Wingdings" pitchFamily="2" charset="2"/>
              <a:buChar char=""/>
            </a:pPr>
            <a:r>
              <a:rPr lang="en-US" sz="2800" dirty="0" smtClean="0"/>
              <a:t>1911</a:t>
            </a:r>
            <a:r>
              <a:rPr lang="el-GR" sz="2800" dirty="0" smtClean="0"/>
              <a:t>: ο</a:t>
            </a:r>
            <a:r>
              <a:rPr lang="en-US" sz="2800" dirty="0" smtClean="0"/>
              <a:t> Charles Leroy Lowman, </a:t>
            </a:r>
            <a:r>
              <a:rPr lang="el-GR" sz="2800" dirty="0" smtClean="0"/>
              <a:t>ιδρυτής του</a:t>
            </a:r>
            <a:r>
              <a:rPr lang="en-US" sz="2800" dirty="0" smtClean="0"/>
              <a:t> </a:t>
            </a:r>
            <a:r>
              <a:rPr lang="en-US" sz="2800" dirty="0" err="1" smtClean="0"/>
              <a:t>Orthopaedic</a:t>
            </a:r>
            <a:r>
              <a:rPr lang="en-US" sz="2800" dirty="0" smtClean="0"/>
              <a:t> Hospital in</a:t>
            </a:r>
            <a:r>
              <a:rPr lang="el-GR" sz="2800" dirty="0" smtClean="0"/>
              <a:t> </a:t>
            </a:r>
            <a:r>
              <a:rPr lang="en-US" sz="2800" dirty="0" smtClean="0"/>
              <a:t>Los Angeles, </a:t>
            </a:r>
            <a:r>
              <a:rPr lang="el-GR" sz="2800" dirty="0" smtClean="0"/>
              <a:t>μετονομασμένο αργότερα σε </a:t>
            </a:r>
            <a:r>
              <a:rPr lang="en-US" sz="2800" dirty="0" smtClean="0"/>
              <a:t>Rancho Los Amigos, </a:t>
            </a:r>
            <a:r>
              <a:rPr lang="el-GR" sz="2800" dirty="0" smtClean="0"/>
              <a:t>άρχισε να χρησιμοποιεί μπανιέρες για τη θεραπεία της σπαστικότητας σε ΕΠ</a:t>
            </a:r>
            <a:endParaRPr lang="en-US" sz="2800" dirty="0" smtClean="0"/>
          </a:p>
          <a:p>
            <a:pPr marL="354013" indent="-354013">
              <a:buClr>
                <a:srgbClr val="0070C0"/>
              </a:buClr>
              <a:buFont typeface="Wingdings" pitchFamily="2" charset="2"/>
              <a:buChar char=""/>
            </a:pPr>
            <a:r>
              <a:rPr lang="el-GR" sz="2800" dirty="0" smtClean="0"/>
              <a:t>Παράλληλα, στο </a:t>
            </a:r>
            <a:r>
              <a:rPr lang="en-US" sz="2800" dirty="0" smtClean="0"/>
              <a:t>Warm Springs</a:t>
            </a:r>
            <a:r>
              <a:rPr lang="el-GR" sz="2800" dirty="0" smtClean="0"/>
              <a:t>,</a:t>
            </a:r>
            <a:r>
              <a:rPr lang="en-US" sz="2800" dirty="0" smtClean="0"/>
              <a:t> Georgia,</a:t>
            </a:r>
            <a:r>
              <a:rPr lang="el-GR" sz="2800" dirty="0" smtClean="0"/>
              <a:t> ο</a:t>
            </a:r>
            <a:r>
              <a:rPr lang="en-US" sz="2800" dirty="0" smtClean="0"/>
              <a:t> Leroy Hubbard </a:t>
            </a:r>
            <a:r>
              <a:rPr lang="el-GR" sz="2800" dirty="0" smtClean="0"/>
              <a:t>δημιούργησε πισίνα αποκατάστασης νευρολογικών παθήσεων </a:t>
            </a:r>
            <a:endParaRPr lang="en-US" sz="2800" dirty="0" smtClean="0"/>
          </a:p>
        </p:txBody>
      </p:sp>
    </p:spTree>
    <p:extLst>
      <p:ext uri="{BB962C8B-B14F-4D97-AF65-F5344CB8AC3E}">
        <p14:creationId xmlns:p14="http://schemas.microsoft.com/office/powerpoint/2010/main" val="221469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Ιστορική αναδρομή </a:t>
            </a:r>
            <a:r>
              <a:rPr lang="el-GR" sz="3200" b="0" dirty="0" smtClean="0"/>
              <a:t>(4 από 5)</a:t>
            </a:r>
            <a:endParaRPr lang="el-GR" sz="3200" b="0" dirty="0"/>
          </a:p>
        </p:txBody>
      </p:sp>
      <p:sp>
        <p:nvSpPr>
          <p:cNvPr id="8" name="7 - Θέση περιεχομένου"/>
          <p:cNvSpPr>
            <a:spLocks noGrp="1"/>
          </p:cNvSpPr>
          <p:nvPr>
            <p:ph idx="1"/>
          </p:nvPr>
        </p:nvSpPr>
        <p:spPr>
          <a:xfrm>
            <a:off x="486803" y="5935944"/>
            <a:ext cx="3954660" cy="504056"/>
          </a:xfrm>
        </p:spPr>
        <p:txBody>
          <a:bodyPr>
            <a:normAutofit fontScale="77500" lnSpcReduction="20000"/>
          </a:bodyPr>
          <a:lstStyle/>
          <a:p>
            <a:pPr indent="0">
              <a:buNone/>
            </a:pPr>
            <a:r>
              <a:rPr lang="en-US" sz="1400" i="1" dirty="0" smtClean="0"/>
              <a:t>FDR and Companions Swimming at Warm Springs, 1930</a:t>
            </a:r>
            <a:br>
              <a:rPr lang="en-US" sz="1400" i="1" dirty="0" smtClean="0"/>
            </a:br>
            <a:r>
              <a:rPr lang="en-US" sz="1400" i="1" dirty="0" smtClean="0"/>
              <a:t>Source: Franklin D. Roosevelt Library</a:t>
            </a:r>
            <a:endParaRPr lang="el-GR" sz="1400" i="1" dirty="0"/>
          </a:p>
        </p:txBody>
      </p:sp>
      <p:sp>
        <p:nvSpPr>
          <p:cNvPr id="9" name="8 - Θέση περιεχομένου"/>
          <p:cNvSpPr>
            <a:spLocks noGrp="1"/>
          </p:cNvSpPr>
          <p:nvPr>
            <p:ph sz="half" idx="4294967295"/>
          </p:nvPr>
        </p:nvSpPr>
        <p:spPr>
          <a:xfrm>
            <a:off x="4535488" y="5921375"/>
            <a:ext cx="4608512" cy="936625"/>
          </a:xfrm>
        </p:spPr>
        <p:txBody>
          <a:bodyPr>
            <a:normAutofit/>
          </a:bodyPr>
          <a:lstStyle/>
          <a:p>
            <a:pPr indent="0">
              <a:buNone/>
            </a:pPr>
            <a:r>
              <a:rPr lang="en-US" sz="1100" i="1" dirty="0" smtClean="0"/>
              <a:t>Roosevelt Greeting Child Patient at Warm Springs, 1930</a:t>
            </a:r>
            <a:br>
              <a:rPr lang="en-US" sz="1100" i="1" dirty="0" smtClean="0"/>
            </a:br>
            <a:r>
              <a:rPr lang="en-US" sz="1100" i="1" dirty="0" smtClean="0"/>
              <a:t>Source: Franklin D. Roosevelt Library</a:t>
            </a:r>
            <a:endParaRPr lang="el-GR" sz="1100" i="1" dirty="0"/>
          </a:p>
        </p:txBody>
      </p:sp>
      <p:pic>
        <p:nvPicPr>
          <p:cNvPr id="24578" name="Picture 2"/>
          <p:cNvPicPr>
            <a:picLocks noChangeAspect="1" noChangeArrowheads="1"/>
          </p:cNvPicPr>
          <p:nvPr/>
        </p:nvPicPr>
        <p:blipFill>
          <a:blip r:embed="rId3" cstate="print"/>
          <a:srcRect/>
          <a:stretch>
            <a:fillRect/>
          </a:stretch>
        </p:blipFill>
        <p:spPr bwMode="auto">
          <a:xfrm>
            <a:off x="539552" y="2708920"/>
            <a:ext cx="3901911" cy="3168352"/>
          </a:xfrm>
          <a:prstGeom prst="rect">
            <a:avLst/>
          </a:prstGeom>
          <a:noFill/>
        </p:spPr>
      </p:pic>
      <p:pic>
        <p:nvPicPr>
          <p:cNvPr id="24580" name="Picture 4"/>
          <p:cNvPicPr>
            <a:picLocks noChangeAspect="1" noChangeArrowheads="1"/>
          </p:cNvPicPr>
          <p:nvPr/>
        </p:nvPicPr>
        <p:blipFill>
          <a:blip r:embed="rId4" cstate="print"/>
          <a:srcRect/>
          <a:stretch>
            <a:fillRect/>
          </a:stretch>
        </p:blipFill>
        <p:spPr bwMode="auto">
          <a:xfrm>
            <a:off x="4716016" y="2708920"/>
            <a:ext cx="4025670" cy="3168352"/>
          </a:xfrm>
          <a:prstGeom prst="rect">
            <a:avLst/>
          </a:prstGeom>
          <a:noFill/>
        </p:spPr>
      </p:pic>
      <p:sp>
        <p:nvSpPr>
          <p:cNvPr id="12" name="11 - Ορθογώνιο"/>
          <p:cNvSpPr/>
          <p:nvPr/>
        </p:nvSpPr>
        <p:spPr>
          <a:xfrm>
            <a:off x="395536" y="1196752"/>
            <a:ext cx="8496944" cy="1384995"/>
          </a:xfrm>
          <a:prstGeom prst="rect">
            <a:avLst/>
          </a:prstGeom>
        </p:spPr>
        <p:txBody>
          <a:bodyPr wrap="square">
            <a:spAutoFit/>
          </a:bodyPr>
          <a:lstStyle/>
          <a:p>
            <a:r>
              <a:rPr lang="el-GR" sz="2800" dirty="0" smtClean="0">
                <a:latin typeface="Calibri" pitchFamily="34" charset="0"/>
              </a:rPr>
              <a:t>Το 1924 εισέρχεται προς αποκατάσταση στο </a:t>
            </a:r>
            <a:r>
              <a:rPr lang="en-US" sz="2800" dirty="0" smtClean="0">
                <a:latin typeface="Calibri" pitchFamily="34" charset="0"/>
              </a:rPr>
              <a:t>Warm Springs</a:t>
            </a:r>
            <a:r>
              <a:rPr lang="el-GR" sz="2800" dirty="0" smtClean="0">
                <a:latin typeface="Calibri" pitchFamily="34" charset="0"/>
              </a:rPr>
              <a:t> ο γνωστότερος ασθενής του: ο </a:t>
            </a:r>
            <a:r>
              <a:rPr lang="en-US" sz="2800" dirty="0" smtClean="0">
                <a:latin typeface="Calibri" pitchFamily="34" charset="0"/>
              </a:rPr>
              <a:t>Roosevelt, </a:t>
            </a:r>
            <a:r>
              <a:rPr lang="el-GR" sz="2800" dirty="0" smtClean="0">
                <a:latin typeface="Calibri" pitchFamily="34" charset="0"/>
              </a:rPr>
              <a:t>μετά από την προσβολή του από πολιομυελίτιδα</a:t>
            </a:r>
            <a:endParaRPr lang="el-GR" sz="2800" dirty="0">
              <a:latin typeface="Calibri" pitchFamily="34" charset="0"/>
            </a:endParaRPr>
          </a:p>
        </p:txBody>
      </p:sp>
    </p:spTree>
    <p:extLst>
      <p:ext uri="{BB962C8B-B14F-4D97-AF65-F5344CB8AC3E}">
        <p14:creationId xmlns:p14="http://schemas.microsoft.com/office/powerpoint/2010/main" val="354809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Ιστορική αναδρομή </a:t>
            </a:r>
            <a:r>
              <a:rPr lang="el-GR" sz="3200" b="0" dirty="0" smtClean="0"/>
              <a:t>(5 από 5)</a:t>
            </a:r>
            <a:endParaRPr lang="el-GR" sz="3200" b="0" dirty="0"/>
          </a:p>
        </p:txBody>
      </p:sp>
      <p:sp>
        <p:nvSpPr>
          <p:cNvPr id="8" name="7 - Θέση περιεχομένου"/>
          <p:cNvSpPr>
            <a:spLocks noGrp="1"/>
          </p:cNvSpPr>
          <p:nvPr>
            <p:ph idx="1"/>
          </p:nvPr>
        </p:nvSpPr>
        <p:spPr>
          <a:xfrm>
            <a:off x="529208" y="5344413"/>
            <a:ext cx="3754760" cy="388843"/>
          </a:xfrm>
        </p:spPr>
        <p:txBody>
          <a:bodyPr/>
          <a:lstStyle/>
          <a:p>
            <a:pPr marL="0" indent="0" algn="ctr">
              <a:buNone/>
            </a:pPr>
            <a:r>
              <a:rPr lang="en-US" sz="1400" i="1" kern="1200" dirty="0" smtClean="0">
                <a:hlinkClick r:id="rId3"/>
              </a:rPr>
              <a:t>apta.org</a:t>
            </a:r>
            <a:endParaRPr lang="el-GR" sz="1400" i="1" dirty="0"/>
          </a:p>
        </p:txBody>
      </p:sp>
      <p:pic>
        <p:nvPicPr>
          <p:cNvPr id="10" name="Picture 2"/>
          <p:cNvPicPr>
            <a:picLocks noChangeAspect="1" noChangeArrowheads="1"/>
          </p:cNvPicPr>
          <p:nvPr/>
        </p:nvPicPr>
        <p:blipFill>
          <a:blip r:embed="rId4" cstate="print"/>
          <a:srcRect/>
          <a:stretch>
            <a:fillRect/>
          </a:stretch>
        </p:blipFill>
        <p:spPr bwMode="auto">
          <a:xfrm>
            <a:off x="539552" y="2348880"/>
            <a:ext cx="3744416" cy="2995533"/>
          </a:xfrm>
          <a:prstGeom prst="rect">
            <a:avLst/>
          </a:prstGeom>
          <a:noFill/>
        </p:spPr>
      </p:pic>
      <p:pic>
        <p:nvPicPr>
          <p:cNvPr id="11" name="Picture 4"/>
          <p:cNvPicPr>
            <a:picLocks noChangeAspect="1" noChangeArrowheads="1"/>
          </p:cNvPicPr>
          <p:nvPr/>
        </p:nvPicPr>
        <p:blipFill>
          <a:blip r:embed="rId5" cstate="print"/>
          <a:srcRect/>
          <a:stretch>
            <a:fillRect/>
          </a:stretch>
        </p:blipFill>
        <p:spPr bwMode="auto">
          <a:xfrm>
            <a:off x="4644008" y="2348880"/>
            <a:ext cx="3690409" cy="2952328"/>
          </a:xfrm>
          <a:prstGeom prst="rect">
            <a:avLst/>
          </a:prstGeom>
          <a:noFill/>
        </p:spPr>
      </p:pic>
      <p:sp>
        <p:nvSpPr>
          <p:cNvPr id="12" name="11 - TextBox"/>
          <p:cNvSpPr txBox="1"/>
          <p:nvPr/>
        </p:nvSpPr>
        <p:spPr>
          <a:xfrm>
            <a:off x="467544" y="1268760"/>
            <a:ext cx="8280920" cy="954107"/>
          </a:xfrm>
          <a:prstGeom prst="rect">
            <a:avLst/>
          </a:prstGeom>
          <a:noFill/>
        </p:spPr>
        <p:txBody>
          <a:bodyPr wrap="square" rtlCol="0">
            <a:spAutoFit/>
          </a:bodyPr>
          <a:lstStyle/>
          <a:p>
            <a:r>
              <a:rPr lang="el-GR" sz="2800" dirty="0" smtClean="0">
                <a:latin typeface="Calibri" pitchFamily="34" charset="0"/>
              </a:rPr>
              <a:t>Η ιστορία της Φυσικοθεραπείας είναι συνυφασμένη με την αποκατάσταση στο νερό</a:t>
            </a:r>
            <a:endParaRPr lang="el-GR" sz="2800" dirty="0">
              <a:latin typeface="Calibri" pitchFamily="34" charset="0"/>
            </a:endParaRPr>
          </a:p>
        </p:txBody>
      </p:sp>
      <p:sp>
        <p:nvSpPr>
          <p:cNvPr id="13" name="7 - Θέση περιεχομένου"/>
          <p:cNvSpPr txBox="1">
            <a:spLocks/>
          </p:cNvSpPr>
          <p:nvPr/>
        </p:nvSpPr>
        <p:spPr>
          <a:xfrm>
            <a:off x="4644008" y="5329141"/>
            <a:ext cx="3754760" cy="3888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1400" i="1" dirty="0" smtClean="0">
                <a:hlinkClick r:id="rId3"/>
              </a:rPr>
              <a:t>apta.org</a:t>
            </a:r>
            <a:endParaRPr lang="el-GR" sz="1400" i="1" dirty="0"/>
          </a:p>
        </p:txBody>
      </p:sp>
    </p:spTree>
    <p:extLst>
      <p:ext uri="{BB962C8B-B14F-4D97-AF65-F5344CB8AC3E}">
        <p14:creationId xmlns:p14="http://schemas.microsoft.com/office/powerpoint/2010/main" val="272313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Πληθώρα όρων …</a:t>
            </a:r>
            <a:endParaRPr lang="el-GR" dirty="0"/>
          </a:p>
        </p:txBody>
      </p:sp>
      <p:sp>
        <p:nvSpPr>
          <p:cNvPr id="8" name="7 - Θέση περιεχομένου"/>
          <p:cNvSpPr>
            <a:spLocks noGrp="1"/>
          </p:cNvSpPr>
          <p:nvPr>
            <p:ph idx="1"/>
          </p:nvPr>
        </p:nvSpPr>
        <p:spPr/>
        <p:txBody>
          <a:bodyPr>
            <a:noAutofit/>
          </a:bodyPr>
          <a:lstStyle/>
          <a:p>
            <a:pPr marL="449263" indent="-449263">
              <a:buClr>
                <a:srgbClr val="0070C0"/>
              </a:buClr>
              <a:buFont typeface="Wingdings" pitchFamily="2" charset="2"/>
              <a:buChar char="S"/>
            </a:pPr>
            <a:r>
              <a:rPr lang="el-GR" sz="2800" dirty="0" smtClean="0"/>
              <a:t>Θεραπευτική κολύμβηση- υδροθεραπεία Θεραπευτική ψυχοκινητική κολύμβηση</a:t>
            </a:r>
          </a:p>
          <a:p>
            <a:pPr marL="449263" indent="-449263">
              <a:buClr>
                <a:srgbClr val="0070C0"/>
              </a:buClr>
              <a:buFont typeface="Wingdings" pitchFamily="2" charset="2"/>
              <a:buChar char="S"/>
            </a:pPr>
            <a:r>
              <a:rPr lang="el-GR" sz="2800" dirty="0" smtClean="0"/>
              <a:t>Θεραπευτική κολύμβηση για ΑΜΕΑ</a:t>
            </a:r>
          </a:p>
          <a:p>
            <a:pPr marL="449263" indent="-449263">
              <a:buClr>
                <a:srgbClr val="0070C0"/>
              </a:buClr>
              <a:buFont typeface="Wingdings" pitchFamily="2" charset="2"/>
              <a:buChar char="S"/>
            </a:pPr>
            <a:r>
              <a:rPr lang="el-GR" sz="2800" dirty="0" smtClean="0"/>
              <a:t>Προσαρμοσμένη Άσκηση στο νερό </a:t>
            </a:r>
          </a:p>
          <a:p>
            <a:pPr marL="449263" indent="-449263">
              <a:buClr>
                <a:srgbClr val="0070C0"/>
              </a:buClr>
              <a:buFont typeface="Wingdings" pitchFamily="2" charset="2"/>
              <a:buChar char="S"/>
            </a:pPr>
            <a:r>
              <a:rPr lang="en-US" sz="2800" dirty="0" smtClean="0"/>
              <a:t>Underwater Gymnastics</a:t>
            </a:r>
            <a:endParaRPr lang="el-GR" sz="2800" dirty="0" smtClean="0"/>
          </a:p>
          <a:p>
            <a:pPr marL="449263" indent="-449263">
              <a:buClr>
                <a:srgbClr val="0070C0"/>
              </a:buClr>
              <a:buFont typeface="Wingdings" pitchFamily="2" charset="2"/>
              <a:buChar char="S"/>
            </a:pPr>
            <a:r>
              <a:rPr lang="en-US" sz="2800" dirty="0" smtClean="0"/>
              <a:t>Therapeutic Recreation</a:t>
            </a:r>
            <a:endParaRPr lang="el-GR" sz="2800" dirty="0" smtClean="0"/>
          </a:p>
          <a:p>
            <a:pPr marL="449263" indent="-449263">
              <a:buClr>
                <a:srgbClr val="0070C0"/>
              </a:buClr>
              <a:buFont typeface="Wingdings" pitchFamily="2" charset="2"/>
              <a:buChar char="S"/>
            </a:pPr>
            <a:r>
              <a:rPr lang="en-US" sz="2800" dirty="0" smtClean="0"/>
              <a:t>Aquatic Exercise</a:t>
            </a:r>
            <a:endParaRPr lang="el-GR" sz="2800" dirty="0" smtClean="0"/>
          </a:p>
          <a:p>
            <a:pPr marL="449263" indent="-449263">
              <a:buClr>
                <a:srgbClr val="0070C0"/>
              </a:buClr>
              <a:buFont typeface="Wingdings" pitchFamily="2" charset="2"/>
              <a:buChar char="S"/>
            </a:pPr>
            <a:r>
              <a:rPr lang="en-US" sz="2800" dirty="0" smtClean="0"/>
              <a:t>Water Exercise</a:t>
            </a:r>
            <a:endParaRPr lang="el-GR" sz="2800" dirty="0" smtClean="0"/>
          </a:p>
          <a:p>
            <a:pPr marL="449263" indent="-449263">
              <a:buClr>
                <a:srgbClr val="0070C0"/>
              </a:buClr>
              <a:buFont typeface="Wingdings" pitchFamily="2" charset="2"/>
              <a:buChar char="S"/>
            </a:pPr>
            <a:r>
              <a:rPr lang="en-US" sz="2800" dirty="0" err="1" smtClean="0"/>
              <a:t>BioAquatic</a:t>
            </a:r>
            <a:r>
              <a:rPr lang="en-US" sz="2800" dirty="0" smtClean="0"/>
              <a:t> Healing</a:t>
            </a:r>
            <a:endParaRPr lang="el-GR" sz="2800" dirty="0" smtClean="0"/>
          </a:p>
          <a:p>
            <a:pPr marL="449263" indent="-449263">
              <a:buClr>
                <a:srgbClr val="0070C0"/>
              </a:buClr>
              <a:buFont typeface="Wingdings" pitchFamily="2" charset="2"/>
              <a:buChar char="S"/>
            </a:pPr>
            <a:r>
              <a:rPr lang="en-US" sz="2800" dirty="0" err="1" smtClean="0"/>
              <a:t>Hydrogymnastics</a:t>
            </a:r>
            <a:endParaRPr lang="el-GR" sz="2800" dirty="0" smtClean="0"/>
          </a:p>
          <a:p>
            <a:pPr>
              <a:buNone/>
            </a:pPr>
            <a:endParaRPr lang="el-GR" sz="2800" dirty="0"/>
          </a:p>
        </p:txBody>
      </p:sp>
    </p:spTree>
    <p:extLst>
      <p:ext uri="{BB962C8B-B14F-4D97-AF65-F5344CB8AC3E}">
        <p14:creationId xmlns:p14="http://schemas.microsoft.com/office/powerpoint/2010/main" val="36050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ea3d634948ec8a9f6bef2753abbc0f28f7f1fd4"/>
</p:tagLst>
</file>

<file path=ppt/theme/theme1.xml><?xml version="1.0" encoding="utf-8"?>
<a:theme xmlns:a="http://schemas.openxmlformats.org/drawingml/2006/main" name="OC_template_updated">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TotalTime>
  <Words>3549</Words>
  <Application>Microsoft Office PowerPoint</Application>
  <PresentationFormat>On-screen Show (4:3)</PresentationFormat>
  <Paragraphs>389</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OC_template_updated</vt:lpstr>
      <vt:lpstr>Προσαρμοσμένη Κινητική Δραστηριότητα</vt:lpstr>
      <vt:lpstr>Θεραπευτική Κολύμβηση</vt:lpstr>
      <vt:lpstr>Περιεχόμενα</vt:lpstr>
      <vt:lpstr>Ιστορική αναδρομή (1 από 5)</vt:lpstr>
      <vt:lpstr>Ιστορική αναδρομή (2 από 5)</vt:lpstr>
      <vt:lpstr>Ιστορική αναδρομή (3 από 5)</vt:lpstr>
      <vt:lpstr>Ιστορική αναδρομή (4 από 5)</vt:lpstr>
      <vt:lpstr>Ιστορική αναδρομή (5 από 5)</vt:lpstr>
      <vt:lpstr>Πληθώρα όρων …</vt:lpstr>
      <vt:lpstr>Ορισμοί (1 από 4)</vt:lpstr>
      <vt:lpstr>Ορισμοί (2 από 4)</vt:lpstr>
      <vt:lpstr>Ορισμοί (3 από 4)</vt:lpstr>
      <vt:lpstr>Ορισμοί (4 από 4)</vt:lpstr>
      <vt:lpstr>Προσαρμογές σε:</vt:lpstr>
      <vt:lpstr>Θεραπευτική(;) κολύμβηση</vt:lpstr>
      <vt:lpstr>Οφέλη από τις ιδιότητες του νερού 1</vt:lpstr>
      <vt:lpstr>Οφέλη από τις ιδιότητες του νερού 2</vt:lpstr>
      <vt:lpstr>Ενδείξεις</vt:lpstr>
      <vt:lpstr>Τεχνικές (1 από 7) </vt:lpstr>
      <vt:lpstr>Τεχνικές (2 από 7)</vt:lpstr>
      <vt:lpstr>Τεχνικές (3 από 7)</vt:lpstr>
      <vt:lpstr>Τεχνικές (4 από 7)</vt:lpstr>
      <vt:lpstr>Τεχνικές (5 από 7)</vt:lpstr>
      <vt:lpstr>Τεχνικές (6 από 7)</vt:lpstr>
      <vt:lpstr>Τεχνικές (7 από 7)</vt:lpstr>
      <vt:lpstr> </vt:lpstr>
      <vt:lpstr>3. Έλεγχος προσθιοπίσθιας περιστροφής </vt:lpstr>
      <vt:lpstr>     4. Έλεγχος πλευρικής περιστροφής </vt:lpstr>
      <vt:lpstr>   5. Έλεγχος εγκάρσιας περιστροφής </vt:lpstr>
      <vt:lpstr>PowerPoint Presentation</vt:lpstr>
      <vt:lpstr>PowerPoint Presentation</vt:lpstr>
      <vt:lpstr>      9.Ισορροπία σε Δίνη</vt:lpstr>
      <vt:lpstr>Είσοδος στην πισίνα </vt:lpstr>
      <vt:lpstr> Έξοδος από την πισίνα </vt:lpstr>
      <vt:lpstr>Ειδικότητες  </vt:lpstr>
      <vt:lpstr>Ερευνητική τεκμηρίωση (1 από 6) </vt:lpstr>
      <vt:lpstr>Ερευνητική τεκμηρίωση (2 από 6) </vt:lpstr>
      <vt:lpstr>Ερευνητική τεκμηρίωση (3 από 6) </vt:lpstr>
      <vt:lpstr>Ερευνητική τεκμηρίωση (4 από 6) </vt:lpstr>
      <vt:lpstr>Ερευνητική τεκμηρίωση (5 από 6) </vt:lpstr>
      <vt:lpstr>Ερευνητική τεκμηρίωση (6 από 6) </vt:lpstr>
      <vt:lpstr>Ανασκοπήσεις (1 από 3)</vt:lpstr>
      <vt:lpstr>Ανασκοπήσεις (2 από 3)</vt:lpstr>
      <vt:lpstr>Ανασκοπήσεις (3 από 3)</vt:lpstr>
      <vt:lpstr>Προτεινόμενη βιβλιογραφία (1 από 3) </vt:lpstr>
      <vt:lpstr>Προτεινόμενη βιβλιογραφία (2 από 3) </vt:lpstr>
      <vt:lpstr>Προτεινόμενη βιβλιογραφία (3 από 3)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46</cp:revision>
  <dcterms:created xsi:type="dcterms:W3CDTF">2013-03-04T13:35:19Z</dcterms:created>
  <dcterms:modified xsi:type="dcterms:W3CDTF">2015-09-22T07:01:52Z</dcterms:modified>
</cp:coreProperties>
</file>