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8"/>
  </p:notesMasterIdLst>
  <p:handoutMasterIdLst>
    <p:handoutMasterId r:id="rId39"/>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57" r:id="rId31"/>
    <p:sldId id="262" r:id="rId32"/>
    <p:sldId id="264" r:id="rId33"/>
    <p:sldId id="294" r:id="rId34"/>
    <p:sldId id="295" r:id="rId35"/>
    <p:sldId id="296" r:id="rId36"/>
    <p:sldId id="297" r:id="rId37"/>
  </p:sldIdLst>
  <p:sldSz cx="9144000" cy="6858000" type="screen4x3"/>
  <p:notesSz cx="7104063" cy="10234613"/>
  <p:custDataLst>
    <p:tags r:id="rId4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707" autoAdjust="0"/>
  </p:normalViewPr>
  <p:slideViewPr>
    <p:cSldViewPr>
      <p:cViewPr varScale="1">
        <p:scale>
          <a:sx n="81" d="100"/>
          <a:sy n="81" d="100"/>
        </p:scale>
        <p:origin x="-84"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16/4/2015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16/4/2015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388714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334393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63227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260088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690758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081280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57348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507315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989557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758052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076474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Οικονομοτεχνική Ανάλυση και Διαχείριση</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a:t>
            </a:r>
            <a:r>
              <a:rPr lang="el-GR" sz="2800" b="1" dirty="0"/>
              <a:t>7</a:t>
            </a:r>
            <a:r>
              <a:rPr lang="el-GR" sz="2800" dirty="0" smtClean="0"/>
              <a:t>:</a:t>
            </a:r>
            <a:r>
              <a:rPr lang="en-US" sz="2800" dirty="0" smtClean="0"/>
              <a:t> </a:t>
            </a:r>
            <a:r>
              <a:rPr lang="el-GR" sz="2800" dirty="0" smtClean="0"/>
              <a:t>Χρονικός Προγραμματισμός</a:t>
            </a:r>
            <a:endParaRPr lang="en-US" sz="2800" dirty="0" smtClean="0"/>
          </a:p>
          <a:p>
            <a:pPr>
              <a:spcBef>
                <a:spcPts val="0"/>
              </a:spcBef>
            </a:pPr>
            <a:r>
              <a:rPr lang="el-GR" sz="2400" dirty="0" smtClean="0"/>
              <a:t>Βασίλης Μούσας</a:t>
            </a:r>
            <a:endParaRPr lang="el-GR" sz="2400" dirty="0"/>
          </a:p>
          <a:p>
            <a:pPr>
              <a:spcBef>
                <a:spcPts val="0"/>
              </a:spcBef>
            </a:pPr>
            <a:r>
              <a:rPr lang="el-GR" sz="2400" dirty="0"/>
              <a:t>Τμήμα </a:t>
            </a:r>
            <a:r>
              <a:rPr lang="el-GR" sz="2400" dirty="0" smtClean="0"/>
              <a:t>Πολιτικών Μηχανικών ΤΕ και Μηχανικών Τοπογραφίας και Γεωπληροφορικής ΤΕ</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Δικτυακή απεικόνιση ενός </a:t>
            </a:r>
            <a:r>
              <a:rPr lang="el-GR" dirty="0" smtClean="0"/>
              <a:t>έργου </a:t>
            </a:r>
            <a:r>
              <a:rPr lang="el-GR" sz="3200" b="0" dirty="0" smtClean="0"/>
              <a:t>(8/8)</a:t>
            </a:r>
            <a:endParaRPr lang="el-GR" dirty="0"/>
          </a:p>
        </p:txBody>
      </p:sp>
      <p:sp>
        <p:nvSpPr>
          <p:cNvPr id="3" name="Θέση περιεχομένου 2"/>
          <p:cNvSpPr>
            <a:spLocks noGrp="1"/>
          </p:cNvSpPr>
          <p:nvPr>
            <p:ph idx="1"/>
          </p:nvPr>
        </p:nvSpPr>
        <p:spPr>
          <a:xfrm>
            <a:off x="971600" y="2420888"/>
            <a:ext cx="7067128" cy="504056"/>
          </a:xfrm>
        </p:spPr>
        <p:txBody>
          <a:bodyPr>
            <a:normAutofit/>
          </a:bodyPr>
          <a:lstStyle/>
          <a:p>
            <a:pPr marL="0" indent="0">
              <a:buNone/>
            </a:pPr>
            <a:r>
              <a:rPr lang="el-GR" sz="2200" dirty="0"/>
              <a:t>Τελικό Διάγραμμα και Χρονικός Πίνακας Δραστηριοτήτων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pic>
        <p:nvPicPr>
          <p:cNvPr id="4098" name="Picture 2" descr="PertCpm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819" y="1268760"/>
            <a:ext cx="38290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Πίνακας 4"/>
          <p:cNvGraphicFramePr>
            <a:graphicFrameLocks noGrp="1"/>
          </p:cNvGraphicFramePr>
          <p:nvPr>
            <p:extLst>
              <p:ext uri="{D42A27DB-BD31-4B8C-83A1-F6EECF244321}">
                <p14:modId xmlns:p14="http://schemas.microsoft.com/office/powerpoint/2010/main" val="674461587"/>
              </p:ext>
            </p:extLst>
          </p:nvPr>
        </p:nvGraphicFramePr>
        <p:xfrm>
          <a:off x="701658" y="3064510"/>
          <a:ext cx="7761371" cy="3017520"/>
        </p:xfrm>
        <a:graphic>
          <a:graphicData uri="http://schemas.openxmlformats.org/drawingml/2006/table">
            <a:tbl>
              <a:tblPr firstRow="1" firstCol="1" lastRow="1" lastCol="1" bandRow="1" bandCol="1">
                <a:tableStyleId>{5940675A-B579-460E-94D1-54222C63F5DA}</a:tableStyleId>
              </a:tblPr>
              <a:tblGrid>
                <a:gridCol w="720668"/>
                <a:gridCol w="3003873"/>
                <a:gridCol w="1873993"/>
                <a:gridCol w="2162837"/>
              </a:tblGrid>
              <a:tr h="0">
                <a:tc>
                  <a:txBody>
                    <a:bodyPr/>
                    <a:lstStyle/>
                    <a:p>
                      <a:pPr algn="ctr">
                        <a:spcAft>
                          <a:spcPts val="0"/>
                        </a:spcAft>
                      </a:pPr>
                      <a:r>
                        <a:rPr lang="el-GR" sz="1800" dirty="0">
                          <a:effectLst/>
                        </a:rPr>
                        <a:t> </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Δραστηριότητα</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smtClean="0">
                          <a:effectLst/>
                        </a:rPr>
                        <a:t>Προαπαιτούμενες</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Χρον. Διάρκεια (Εβδ.)</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A</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Κατασκευή σκελετού</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4</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B</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Κατασκευή σκεπής</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A</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2</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C</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Κατασκευή τοιχοποιίας</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A</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3</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D</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Συλλέκτες νερού σκεπής</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B</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5</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E</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Υδραυλικές εγκαταστάσεις</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C</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2</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F</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Ηλεκτρικές εγκαταστάσεις</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C</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1</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G</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Αποχέτευση</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D, E</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6</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X</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Τεχνητή Δραστηριότητα</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D, E</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0</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H</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Σοβατίσματα</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X, F</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4</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I</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Βαψίματα</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G, H</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3</a:t>
                      </a:r>
                      <a:endParaRPr lang="el-GR" sz="18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2354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Ανάλυση </a:t>
            </a:r>
            <a:r>
              <a:rPr lang="en-US" dirty="0"/>
              <a:t>PERT/CPM</a:t>
            </a:r>
            <a:endParaRPr lang="el-GR" dirty="0"/>
          </a:p>
        </p:txBody>
      </p:sp>
      <p:sp>
        <p:nvSpPr>
          <p:cNvPr id="3" name="Θέση περιεχομένου 2"/>
          <p:cNvSpPr>
            <a:spLocks noGrp="1"/>
          </p:cNvSpPr>
          <p:nvPr>
            <p:ph idx="1"/>
          </p:nvPr>
        </p:nvSpPr>
        <p:spPr/>
        <p:txBody>
          <a:bodyPr>
            <a:normAutofit/>
          </a:bodyPr>
          <a:lstStyle/>
          <a:p>
            <a:r>
              <a:rPr lang="el-GR" dirty="0"/>
              <a:t>Έχοντας την απεικόνιση του δικτύου και τον χρονικό πίνακα των δραστηριοτήτων, η ανάλυση ή η επίλυση του συνίσταται: </a:t>
            </a:r>
          </a:p>
          <a:p>
            <a:pPr marL="914400" lvl="1" indent="-457200">
              <a:buFont typeface="+mj-lt"/>
              <a:buAutoNum type="alphaUcPeriod"/>
            </a:pPr>
            <a:r>
              <a:rPr lang="el-GR" dirty="0" smtClean="0"/>
              <a:t>στον </a:t>
            </a:r>
            <a:r>
              <a:rPr lang="el-GR" dirty="0"/>
              <a:t>υπολογισμό του χρόνου που απαιτείται για να συμβεί κάθε ένα γεγονός (ο νωρίτερος &amp; αργότερος χρόνος κάθε γεγονότος και κάθε δραστηριότητας), </a:t>
            </a:r>
          </a:p>
          <a:p>
            <a:pPr marL="914400" lvl="1" indent="-457200">
              <a:buFont typeface="+mj-lt"/>
              <a:buAutoNum type="alphaUcPeriod"/>
            </a:pPr>
            <a:r>
              <a:rPr lang="el-GR" dirty="0" smtClean="0"/>
              <a:t>στην </a:t>
            </a:r>
            <a:r>
              <a:rPr lang="el-GR" dirty="0"/>
              <a:t>εύρεση της κρίσιμης διαδρομής (δηλαδή της διαδρομής έναρξη-τέλος με τα αυστηρότερα-ασφυκτικότερα χρονικά περιθώρια), και, </a:t>
            </a:r>
          </a:p>
          <a:p>
            <a:pPr marL="914400" lvl="1" indent="-457200">
              <a:buFont typeface="+mj-lt"/>
              <a:buAutoNum type="alphaUcPeriod"/>
            </a:pPr>
            <a:r>
              <a:rPr lang="el-GR" dirty="0" smtClean="0"/>
              <a:t>στον </a:t>
            </a:r>
            <a:r>
              <a:rPr lang="el-GR" dirty="0"/>
              <a:t>υπολογισμό των χρονικών περιθωρίων κάθε δραστηριότητας.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413605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Νωρίτερος &amp; </a:t>
            </a:r>
            <a:r>
              <a:rPr lang="el-GR" dirty="0" smtClean="0"/>
              <a:t>αργότερος </a:t>
            </a:r>
            <a:r>
              <a:rPr lang="el-GR" dirty="0"/>
              <a:t>χ</a:t>
            </a:r>
            <a:r>
              <a:rPr lang="el-GR" dirty="0" smtClean="0"/>
              <a:t>ρόνος </a:t>
            </a:r>
            <a:r>
              <a:rPr lang="el-GR" dirty="0"/>
              <a:t>δ</a:t>
            </a:r>
            <a:r>
              <a:rPr lang="el-GR" dirty="0" smtClean="0"/>
              <a:t>ραστηριοτήτων </a:t>
            </a:r>
            <a:r>
              <a:rPr lang="el-GR" sz="3600" b="0" dirty="0"/>
              <a:t>(</a:t>
            </a:r>
            <a:r>
              <a:rPr lang="el-GR" sz="3600" b="0" dirty="0" smtClean="0"/>
              <a:t>1/7)</a:t>
            </a:r>
            <a:endParaRPr lang="el-GR" sz="3600" b="0" dirty="0"/>
          </a:p>
        </p:txBody>
      </p:sp>
      <p:sp>
        <p:nvSpPr>
          <p:cNvPr id="3" name="Θέση περιεχομένου 2"/>
          <p:cNvSpPr>
            <a:spLocks noGrp="1"/>
          </p:cNvSpPr>
          <p:nvPr>
            <p:ph idx="1"/>
          </p:nvPr>
        </p:nvSpPr>
        <p:spPr/>
        <p:txBody>
          <a:bodyPr>
            <a:normAutofit lnSpcReduction="10000"/>
          </a:bodyPr>
          <a:lstStyle/>
          <a:p>
            <a:r>
              <a:rPr lang="el-GR" dirty="0"/>
              <a:t>Ο </a:t>
            </a:r>
            <a:r>
              <a:rPr lang="el-GR" b="1" dirty="0"/>
              <a:t>νωρίτερος χρόνος </a:t>
            </a:r>
            <a:r>
              <a:rPr lang="el-GR" dirty="0"/>
              <a:t>(ΝΧ) είναι ο συντομότερος χρόνος για να συμβεί ένα γεγονός και υπολογίζεται από το άθροισμα των χρόνων των δραστηριοτήτων που οδηγούν στο γεγονός αυτό ξεκινώντας από την έναρξη. </a:t>
            </a:r>
          </a:p>
          <a:p>
            <a:r>
              <a:rPr lang="el-GR" dirty="0"/>
              <a:t>Για να υπολογίσουμε τους νωρίτερους χρόνους (ΝΧ) των γεγονότων ξεκινάμε από τις δραστηριότητες και συμπληρώνουμε τον παρακάτω πίνακα αρχίζοντας από τη πρώτη δραστηριότητα. Η </a:t>
            </a:r>
            <a:r>
              <a:rPr lang="el-GR" b="1" dirty="0"/>
              <a:t>νωρίτερη έναρξη </a:t>
            </a:r>
            <a:r>
              <a:rPr lang="el-GR" dirty="0"/>
              <a:t>(ΝΕ) μιας δραστηριότητας ισούται με τη </a:t>
            </a:r>
            <a:r>
              <a:rPr lang="el-GR" b="1" dirty="0"/>
              <a:t>νωρίτερη λήξη </a:t>
            </a:r>
            <a:r>
              <a:rPr lang="el-GR" dirty="0"/>
              <a:t>(ΝΛ) της προαπαιτούμενης δραστηριότητας. Αν δεν υπάρχει προαπαιτούμενη δραστηριότητα, η ΝΕ είναι 0, ενώ αν είναι περισσότερες από μία τότε η ΝΕ ισούται με τη μέγιστη από τις ΝΛ. Η ΝΛ μιας δραστηριότητας ισούται φυσικά με τη ΝΕ της συν τη Διάρκειά της.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853443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Νωρίτερος &amp; αργότερος χρόνος </a:t>
            </a:r>
            <a:r>
              <a:rPr lang="el-GR" dirty="0" smtClean="0"/>
              <a:t>δραστηριοτήτων </a:t>
            </a:r>
            <a:r>
              <a:rPr lang="el-GR" sz="3600" b="0" dirty="0" smtClean="0"/>
              <a:t>(2/7)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graphicFrame>
        <p:nvGraphicFramePr>
          <p:cNvPr id="6" name="Πίνακας 5"/>
          <p:cNvGraphicFramePr>
            <a:graphicFrameLocks noGrp="1"/>
          </p:cNvGraphicFramePr>
          <p:nvPr>
            <p:extLst>
              <p:ext uri="{D42A27DB-BD31-4B8C-83A1-F6EECF244321}">
                <p14:modId xmlns:p14="http://schemas.microsoft.com/office/powerpoint/2010/main" val="297558089"/>
              </p:ext>
            </p:extLst>
          </p:nvPr>
        </p:nvGraphicFramePr>
        <p:xfrm>
          <a:off x="635994" y="1484784"/>
          <a:ext cx="8050806" cy="3962400"/>
        </p:xfrm>
        <a:graphic>
          <a:graphicData uri="http://schemas.openxmlformats.org/drawingml/2006/table">
            <a:tbl>
              <a:tblPr firstRow="1" firstCol="1" lastRow="1" lastCol="1" bandRow="1" bandCol="1">
                <a:tableStyleId>{5940675A-B579-460E-94D1-54222C63F5DA}</a:tableStyleId>
              </a:tblPr>
              <a:tblGrid>
                <a:gridCol w="455591"/>
                <a:gridCol w="2815817"/>
                <a:gridCol w="1142046"/>
                <a:gridCol w="1047488"/>
                <a:gridCol w="1273441"/>
                <a:gridCol w="666808"/>
                <a:gridCol w="649615"/>
              </a:tblGrid>
              <a:tr h="0">
                <a:tc>
                  <a:txBody>
                    <a:bodyPr/>
                    <a:lstStyle/>
                    <a:p>
                      <a:pPr algn="ctr">
                        <a:spcAft>
                          <a:spcPts val="0"/>
                        </a:spcAft>
                      </a:pPr>
                      <a:r>
                        <a:rPr lang="el-GR" sz="2000" dirty="0">
                          <a:effectLst/>
                        </a:rPr>
                        <a:t> </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Δραστηριότητα</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Διάρκεια</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Προαπ</a:t>
                      </a:r>
                      <a:r>
                        <a:rPr lang="en-US" sz="2000" dirty="0">
                          <a:effectLst/>
                        </a:rPr>
                        <a:t>.</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Σ</a:t>
                      </a:r>
                      <a:r>
                        <a:rPr lang="en-US" sz="2000" dirty="0">
                          <a:effectLst/>
                        </a:rPr>
                        <a:t>X</a:t>
                      </a:r>
                      <a:r>
                        <a:rPr lang="el-GR" sz="2000" dirty="0">
                          <a:effectLst/>
                        </a:rPr>
                        <a:t>Προαπ.</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ΝΕ</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ΝΛ</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A</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Κατασκευή σκελετού</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B</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Κατασκευή σκεπής</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A</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6</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C</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Κατασκευή τοιχοποιίας</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A</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7</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D</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Συλλέκτες νερού σκεπής</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B</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11</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E</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Υδραυλικές εγκαταστάσεις</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C</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7</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7</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9</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F</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Ηλεκτρικές εγκαταστάσεις</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C</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7</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7</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8</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G</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Αποχέτευση</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D, E</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11, 9</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17</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X</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Τεχνητή Δραστηριότητα</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D, E</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11, 9 </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11</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H</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Σοβατίσματα</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X, F</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11, 8</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15</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I</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Βαψίματα</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G, H</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17, 15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17</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20</a:t>
                      </a:r>
                      <a:endParaRPr lang="el-GR" sz="20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9686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Νωρίτερος &amp; αργότερος χρόνος </a:t>
            </a:r>
            <a:r>
              <a:rPr lang="el-GR" dirty="0" smtClean="0"/>
              <a:t>δραστηριοτήτων </a:t>
            </a:r>
            <a:r>
              <a:rPr lang="el-GR" sz="3600" b="0" dirty="0" smtClean="0"/>
              <a:t>(3/7)</a:t>
            </a:r>
            <a:endParaRPr lang="el-GR" dirty="0"/>
          </a:p>
        </p:txBody>
      </p:sp>
      <p:sp>
        <p:nvSpPr>
          <p:cNvPr id="3" name="Θέση περιεχομένου 2"/>
          <p:cNvSpPr>
            <a:spLocks noGrp="1"/>
          </p:cNvSpPr>
          <p:nvPr>
            <p:ph idx="1"/>
          </p:nvPr>
        </p:nvSpPr>
        <p:spPr/>
        <p:txBody>
          <a:bodyPr/>
          <a:lstStyle/>
          <a:p>
            <a:r>
              <a:rPr lang="el-GR" dirty="0"/>
              <a:t>Από τους χρόνους των δραστηριοτήτων προκύπτουν οι νωρίτεροι χρόνοι των γεγονότων. Ο ΝΧ ενός γεγονότος ισούται με το μέγιστο των ΝΛ των δραστηριοτήτων που καταλήγουν στο γεγονός. Για να συμβολίσουμε τους νωρίτερους και αργότερους χρόνους των  γεγονότων χρησιμοποιούμε το παρακάτω συμβολισμό στα γεγονότα: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grpSp>
        <p:nvGrpSpPr>
          <p:cNvPr id="5" name="Group 2"/>
          <p:cNvGrpSpPr>
            <a:grpSpLocks/>
          </p:cNvGrpSpPr>
          <p:nvPr/>
        </p:nvGrpSpPr>
        <p:grpSpPr bwMode="auto">
          <a:xfrm>
            <a:off x="2771800" y="3690786"/>
            <a:ext cx="3348980" cy="2304240"/>
            <a:chOff x="4572" y="1464"/>
            <a:chExt cx="3522" cy="1926"/>
          </a:xfrm>
        </p:grpSpPr>
        <p:grpSp>
          <p:nvGrpSpPr>
            <p:cNvPr id="6" name="Group 3"/>
            <p:cNvGrpSpPr>
              <a:grpSpLocks/>
            </p:cNvGrpSpPr>
            <p:nvPr/>
          </p:nvGrpSpPr>
          <p:grpSpPr bwMode="auto">
            <a:xfrm>
              <a:off x="4572" y="1464"/>
              <a:ext cx="3522" cy="1621"/>
              <a:chOff x="4572" y="1464"/>
              <a:chExt cx="3522" cy="1621"/>
            </a:xfrm>
          </p:grpSpPr>
          <p:sp>
            <p:nvSpPr>
              <p:cNvPr id="7" name="Oval 4"/>
              <p:cNvSpPr>
                <a:spLocks noChangeArrowheads="1"/>
              </p:cNvSpPr>
              <p:nvPr/>
            </p:nvSpPr>
            <p:spPr bwMode="auto">
              <a:xfrm>
                <a:off x="5667" y="1874"/>
                <a:ext cx="1339" cy="121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dirty="0"/>
              </a:p>
            </p:txBody>
          </p:sp>
          <p:grpSp>
            <p:nvGrpSpPr>
              <p:cNvPr id="8" name="Group 5"/>
              <p:cNvGrpSpPr>
                <a:grpSpLocks/>
              </p:cNvGrpSpPr>
              <p:nvPr/>
            </p:nvGrpSpPr>
            <p:grpSpPr bwMode="auto">
              <a:xfrm>
                <a:off x="5861" y="2048"/>
                <a:ext cx="968" cy="844"/>
                <a:chOff x="4878" y="2002"/>
                <a:chExt cx="1839" cy="1851"/>
              </a:xfrm>
            </p:grpSpPr>
            <p:sp>
              <p:nvSpPr>
                <p:cNvPr id="12" name="Line 6"/>
                <p:cNvSpPr>
                  <a:spLocks noChangeShapeType="1"/>
                </p:cNvSpPr>
                <p:nvPr/>
              </p:nvSpPr>
              <p:spPr bwMode="auto">
                <a:xfrm flipV="1">
                  <a:off x="4878" y="2002"/>
                  <a:ext cx="1839" cy="18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3" name="Line 7"/>
                <p:cNvSpPr>
                  <a:spLocks noChangeShapeType="1"/>
                </p:cNvSpPr>
                <p:nvPr/>
              </p:nvSpPr>
              <p:spPr bwMode="auto">
                <a:xfrm>
                  <a:off x="4878" y="2002"/>
                  <a:ext cx="1839" cy="18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dirty="0"/>
                </a:p>
              </p:txBody>
            </p:sp>
          </p:grpSp>
          <p:sp>
            <p:nvSpPr>
              <p:cNvPr id="9" name="Text Box 8"/>
              <p:cNvSpPr txBox="1">
                <a:spLocks noChangeArrowheads="1"/>
              </p:cNvSpPr>
              <p:nvPr/>
            </p:nvSpPr>
            <p:spPr bwMode="auto">
              <a:xfrm>
                <a:off x="4572" y="2054"/>
                <a:ext cx="939" cy="6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l-GR" altLang="el-GR" sz="800" b="0" i="0" u="none" strike="noStrike" cap="none" normalizeH="0" baseline="0" dirty="0" smtClean="0">
                    <a:ln>
                      <a:noFill/>
                    </a:ln>
                    <a:solidFill>
                      <a:schemeClr val="tx1"/>
                    </a:solidFill>
                    <a:effectLst/>
                    <a:latin typeface="Calibri" panose="020F0502020204030204" pitchFamily="34" charset="0"/>
                  </a:rPr>
                  <a:t>Νωρίτερος</a:t>
                </a:r>
              </a:p>
              <a:p>
                <a:pPr marL="0" marR="0" lvl="0" indent="0" algn="l" defTabSz="914400" rtl="0" eaLnBrk="0" fontAlgn="base" latinLnBrk="0" hangingPunct="0">
                  <a:lnSpc>
                    <a:spcPct val="100000"/>
                  </a:lnSpc>
                  <a:spcBef>
                    <a:spcPct val="0"/>
                  </a:spcBef>
                  <a:spcAft>
                    <a:spcPts val="800"/>
                  </a:spcAft>
                  <a:buClrTx/>
                  <a:buSzTx/>
                  <a:buFontTx/>
                  <a:buNone/>
                  <a:tabLst/>
                </a:pPr>
                <a:r>
                  <a:rPr kumimoji="0" lang="el-GR" altLang="el-GR" sz="800" b="0" i="0" u="none" strike="noStrike" cap="none" normalizeH="0" baseline="0" dirty="0" smtClean="0">
                    <a:ln>
                      <a:noFill/>
                    </a:ln>
                    <a:solidFill>
                      <a:schemeClr val="tx1"/>
                    </a:solidFill>
                    <a:effectLst/>
                    <a:latin typeface="Calibri" panose="020F0502020204030204" pitchFamily="34" charset="0"/>
                  </a:rPr>
                  <a:t>Χρόνος</a:t>
                </a:r>
              </a:p>
              <a:p>
                <a:pPr marL="0" marR="0" lvl="0" indent="0" algn="l" defTabSz="914400" rtl="0" eaLnBrk="0" fontAlgn="base" latinLnBrk="0" hangingPunct="0">
                  <a:lnSpc>
                    <a:spcPct val="100000"/>
                  </a:lnSpc>
                  <a:spcBef>
                    <a:spcPct val="0"/>
                  </a:spcBef>
                  <a:spcAft>
                    <a:spcPts val="800"/>
                  </a:spcAft>
                  <a:buClrTx/>
                  <a:buSzTx/>
                  <a:buFontTx/>
                  <a:buNone/>
                  <a:tabLst/>
                </a:pPr>
                <a:r>
                  <a:rPr kumimoji="0" lang="el-GR" altLang="el-GR" sz="800" b="0" i="0" u="none" strike="noStrike" cap="none" normalizeH="0" baseline="0" dirty="0" smtClean="0">
                    <a:ln>
                      <a:noFill/>
                    </a:ln>
                    <a:solidFill>
                      <a:schemeClr val="tx1"/>
                    </a:solidFill>
                    <a:effectLst/>
                    <a:latin typeface="Calibri" panose="020F0502020204030204" pitchFamily="34" charset="0"/>
                  </a:rPr>
                  <a:t>Γεγονότος</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
            <p:nvSpPr>
              <p:cNvPr id="10" name="Text Box 9"/>
              <p:cNvSpPr txBox="1">
                <a:spLocks noChangeArrowheads="1"/>
              </p:cNvSpPr>
              <p:nvPr/>
            </p:nvSpPr>
            <p:spPr bwMode="auto">
              <a:xfrm>
                <a:off x="7155" y="2054"/>
                <a:ext cx="939" cy="6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l-GR" altLang="el-GR" sz="800" b="0" i="0" u="none" strike="noStrike" cap="none" normalizeH="0" baseline="0" dirty="0" smtClean="0">
                    <a:ln>
                      <a:noFill/>
                    </a:ln>
                    <a:solidFill>
                      <a:schemeClr val="tx1"/>
                    </a:solidFill>
                    <a:effectLst/>
                    <a:latin typeface="Calibri" panose="020F0502020204030204" pitchFamily="34" charset="0"/>
                  </a:rPr>
                  <a:t>Αργότερος</a:t>
                </a:r>
              </a:p>
              <a:p>
                <a:pPr marL="0" marR="0" lvl="0" indent="0" algn="l" defTabSz="914400" rtl="0" eaLnBrk="0" fontAlgn="base" latinLnBrk="0" hangingPunct="0">
                  <a:lnSpc>
                    <a:spcPct val="100000"/>
                  </a:lnSpc>
                  <a:spcBef>
                    <a:spcPct val="0"/>
                  </a:spcBef>
                  <a:spcAft>
                    <a:spcPts val="800"/>
                  </a:spcAft>
                  <a:buClrTx/>
                  <a:buSzTx/>
                  <a:buFontTx/>
                  <a:buNone/>
                  <a:tabLst/>
                </a:pPr>
                <a:r>
                  <a:rPr kumimoji="0" lang="el-GR" altLang="el-GR" sz="800" b="0" i="0" u="none" strike="noStrike" cap="none" normalizeH="0" baseline="0" dirty="0" smtClean="0">
                    <a:ln>
                      <a:noFill/>
                    </a:ln>
                    <a:solidFill>
                      <a:schemeClr val="tx1"/>
                    </a:solidFill>
                    <a:effectLst/>
                    <a:latin typeface="Calibri" panose="020F0502020204030204" pitchFamily="34" charset="0"/>
                  </a:rPr>
                  <a:t>Χρόνος</a:t>
                </a:r>
              </a:p>
              <a:p>
                <a:pPr marL="0" marR="0" lvl="0" indent="0" algn="l" defTabSz="914400" rtl="0" eaLnBrk="0" fontAlgn="base" latinLnBrk="0" hangingPunct="0">
                  <a:lnSpc>
                    <a:spcPct val="100000"/>
                  </a:lnSpc>
                  <a:spcBef>
                    <a:spcPct val="0"/>
                  </a:spcBef>
                  <a:spcAft>
                    <a:spcPts val="800"/>
                  </a:spcAft>
                  <a:buClrTx/>
                  <a:buSzTx/>
                  <a:buFontTx/>
                  <a:buNone/>
                  <a:tabLst/>
                </a:pPr>
                <a:r>
                  <a:rPr kumimoji="0" lang="el-GR" altLang="el-GR" sz="800" b="0" i="0" u="none" strike="noStrike" cap="none" normalizeH="0" baseline="0" dirty="0" smtClean="0">
                    <a:ln>
                      <a:noFill/>
                    </a:ln>
                    <a:solidFill>
                      <a:schemeClr val="tx1"/>
                    </a:solidFill>
                    <a:effectLst/>
                    <a:latin typeface="Calibri" panose="020F0502020204030204" pitchFamily="34" charset="0"/>
                  </a:rPr>
                  <a:t>Γεγονότος</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
            <p:nvSpPr>
              <p:cNvPr id="11" name="Text Box 10"/>
              <p:cNvSpPr txBox="1">
                <a:spLocks noChangeArrowheads="1"/>
              </p:cNvSpPr>
              <p:nvPr/>
            </p:nvSpPr>
            <p:spPr bwMode="auto">
              <a:xfrm>
                <a:off x="5394" y="1464"/>
                <a:ext cx="1879" cy="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l-GR" altLang="el-GR" sz="800" b="0" i="0" u="none" strike="noStrike" cap="none" normalizeH="0" baseline="0" dirty="0" smtClean="0">
                    <a:ln>
                      <a:noFill/>
                    </a:ln>
                    <a:solidFill>
                      <a:schemeClr val="tx1"/>
                    </a:solidFill>
                    <a:effectLst/>
                    <a:latin typeface="Calibri" panose="020F0502020204030204" pitchFamily="34" charset="0"/>
                  </a:rPr>
                  <a:t>Χρόνος Πραγματοποίησης</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911228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Νωρίτερος &amp; αργότερος χρόνος </a:t>
            </a:r>
            <a:r>
              <a:rPr lang="el-GR" dirty="0" smtClean="0"/>
              <a:t>δραστηριοτήτων </a:t>
            </a:r>
            <a:r>
              <a:rPr lang="el-GR" sz="3600" b="0" dirty="0" smtClean="0"/>
              <a:t>(4/7)</a:t>
            </a:r>
            <a:endParaRPr lang="el-GR" dirty="0"/>
          </a:p>
        </p:txBody>
      </p:sp>
      <p:sp>
        <p:nvSpPr>
          <p:cNvPr id="3" name="Θέση περιεχομένου 2"/>
          <p:cNvSpPr>
            <a:spLocks noGrp="1"/>
          </p:cNvSpPr>
          <p:nvPr>
            <p:ph idx="1"/>
          </p:nvPr>
        </p:nvSpPr>
        <p:spPr>
          <a:xfrm>
            <a:off x="395536" y="1433697"/>
            <a:ext cx="8229600" cy="1296144"/>
          </a:xfrm>
        </p:spPr>
        <p:txBody>
          <a:bodyPr/>
          <a:lstStyle/>
          <a:p>
            <a:r>
              <a:rPr lang="el-GR" dirty="0"/>
              <a:t>Χρησιμοποιώντας τον παραπάνω συμβολισμό και τα αποτελέσματα του πίνακα, το διάγραμμα του έργου γίνεται: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pic>
        <p:nvPicPr>
          <p:cNvPr id="7170" name="Picture 2" descr="PertCpm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030933"/>
            <a:ext cx="49149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375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Νωρίτερος &amp; αργότερος χρόνος </a:t>
            </a:r>
            <a:r>
              <a:rPr lang="el-GR" dirty="0" smtClean="0"/>
              <a:t>δραστηριοτήτων </a:t>
            </a:r>
            <a:r>
              <a:rPr lang="el-GR" sz="3600" b="0" dirty="0" smtClean="0"/>
              <a:t>(5/7)</a:t>
            </a:r>
            <a:endParaRPr lang="el-GR" dirty="0"/>
          </a:p>
        </p:txBody>
      </p:sp>
      <p:sp>
        <p:nvSpPr>
          <p:cNvPr id="3" name="Θέση περιεχομένου 2"/>
          <p:cNvSpPr>
            <a:spLocks noGrp="1"/>
          </p:cNvSpPr>
          <p:nvPr>
            <p:ph idx="1"/>
          </p:nvPr>
        </p:nvSpPr>
        <p:spPr/>
        <p:txBody>
          <a:bodyPr/>
          <a:lstStyle/>
          <a:p>
            <a:r>
              <a:rPr lang="el-GR" dirty="0" smtClean="0"/>
              <a:t>Η </a:t>
            </a:r>
            <a:r>
              <a:rPr lang="el-GR" b="1" dirty="0"/>
              <a:t>χρονική διάρκεια</a:t>
            </a:r>
            <a:r>
              <a:rPr lang="el-GR" dirty="0"/>
              <a:t> του έργου προκύπτει από το νωρίτερο χρόνο του τελευταίου γεγονότος (τέλους) του έργου (η μέγιστη επιτρεπτή χρονική διάρκεια ενός έργου είναι συχνά αποτέλεσμα διοικητικών αποφάσεων και συμβάσεων και συνήθως το χρονικό περιθώριο μεταξύ τους χρησιμοποιείται για την αντιμετώπιση εκτάκτων καταστάσεων ή καθυστερήσεων</a:t>
            </a:r>
            <a:r>
              <a:rPr lang="el-GR" dirty="0" smtClean="0"/>
              <a:t>).</a:t>
            </a:r>
            <a:r>
              <a:rPr lang="el-GR" dirty="0"/>
              <a:t>	</a:t>
            </a:r>
          </a:p>
          <a:p>
            <a:r>
              <a:rPr lang="el-GR" dirty="0"/>
              <a:t>Η χρονική διάρκεια του έργου όπως προκύπτει από τον παραπάνω πίνακα θα είναι 20 εβδομάδες.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793065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Νωρίτερος &amp; αργότερος χρόνος </a:t>
            </a:r>
            <a:r>
              <a:rPr lang="el-GR" dirty="0" smtClean="0"/>
              <a:t>δραστηριοτήτων </a:t>
            </a:r>
            <a:r>
              <a:rPr lang="el-GR" sz="3600" b="0" dirty="0" smtClean="0"/>
              <a:t>(6/7)</a:t>
            </a:r>
            <a:endParaRPr lang="el-GR" dirty="0"/>
          </a:p>
        </p:txBody>
      </p:sp>
      <p:sp>
        <p:nvSpPr>
          <p:cNvPr id="3" name="Θέση περιεχομένου 2"/>
          <p:cNvSpPr>
            <a:spLocks noGrp="1"/>
          </p:cNvSpPr>
          <p:nvPr>
            <p:ph idx="1"/>
          </p:nvPr>
        </p:nvSpPr>
        <p:spPr/>
        <p:txBody>
          <a:bodyPr>
            <a:normAutofit/>
          </a:bodyPr>
          <a:lstStyle/>
          <a:p>
            <a:r>
              <a:rPr lang="el-GR" dirty="0"/>
              <a:t>Ο </a:t>
            </a:r>
            <a:r>
              <a:rPr lang="el-GR" b="1" dirty="0"/>
              <a:t>αργότερος χρόνος</a:t>
            </a:r>
            <a:r>
              <a:rPr lang="el-GR" dirty="0"/>
              <a:t> (ΑΧ) ενός γεγονότος εξαρτάται από τη συνολική χρονική διάρκεια του έργου και προκύπτει αν αφαιρέσουμε από αυτήν τους χρόνους των δραστηριοτήτων που μεσολαβούν από το γεγονός έως το τέλος του έργου. </a:t>
            </a:r>
          </a:p>
          <a:p>
            <a:r>
              <a:rPr lang="el-GR" dirty="0"/>
              <a:t>Για να υπολογίσουμε τους αργότερους χρόνους (ΑΧ) των γεγονότων ξεκινάμε πάλι από τις δραστηριότητες και συμπληρώνουμε τον παρακάτω πίνακα αρχίζοντας από τη τελευταία δραστηριότητα. Η </a:t>
            </a:r>
            <a:r>
              <a:rPr lang="el-GR" b="1" dirty="0"/>
              <a:t>αργότερη έναρξη</a:t>
            </a:r>
            <a:r>
              <a:rPr lang="el-GR" dirty="0"/>
              <a:t> (ΑΕ) μιας δραστηριότητας ισούται με τη </a:t>
            </a:r>
            <a:r>
              <a:rPr lang="el-GR" b="1" dirty="0"/>
              <a:t>αργότερη λήξη</a:t>
            </a:r>
            <a:r>
              <a:rPr lang="el-GR" dirty="0"/>
              <a:t> (ΑΛ) της μείον τη διάρκειά της, και, η ΑΛ μιας δραστηριότητας ισούται με τη μικρότερη ΑΕ των δραστηριοτήτων που την ακολουθούν. Η αργότερη λήξη (ΑΛ) της τελευταίας δραστηριότητας ισούται με τη συνολική χρονική διάρκεια του έργου.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51868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Νωρίτερος &amp; αργότερος χρόνος </a:t>
            </a:r>
            <a:r>
              <a:rPr lang="el-GR" dirty="0" smtClean="0"/>
              <a:t>δραστηριοτήτων </a:t>
            </a:r>
            <a:r>
              <a:rPr lang="el-GR" sz="3600" b="0" dirty="0" smtClean="0"/>
              <a:t>(7/7)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188115972"/>
              </p:ext>
            </p:extLst>
          </p:nvPr>
        </p:nvGraphicFramePr>
        <p:xfrm>
          <a:off x="549896" y="1412776"/>
          <a:ext cx="8136904" cy="3017520"/>
        </p:xfrm>
        <a:graphic>
          <a:graphicData uri="http://schemas.openxmlformats.org/drawingml/2006/table">
            <a:tbl>
              <a:tblPr firstRow="1" firstCol="1" lastRow="1" lastCol="1" bandRow="1" bandCol="1">
                <a:tableStyleId>{5940675A-B579-460E-94D1-54222C63F5DA}</a:tableStyleId>
              </a:tblPr>
              <a:tblGrid>
                <a:gridCol w="447096"/>
                <a:gridCol w="2763318"/>
                <a:gridCol w="1120752"/>
                <a:gridCol w="1170162"/>
                <a:gridCol w="1319596"/>
                <a:gridCol w="678477"/>
                <a:gridCol w="637503"/>
              </a:tblGrid>
              <a:tr h="0">
                <a:tc>
                  <a:txBody>
                    <a:bodyPr/>
                    <a:lstStyle/>
                    <a:p>
                      <a:pPr algn="ctr">
                        <a:spcAft>
                          <a:spcPts val="0"/>
                        </a:spcAft>
                      </a:pPr>
                      <a:r>
                        <a:rPr lang="el-GR" sz="1800" dirty="0">
                          <a:effectLst/>
                        </a:rPr>
                        <a:t> </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Δραστηριότητα</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Διάρκεια</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Ακολουθ.</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Σ</a:t>
                      </a:r>
                      <a:r>
                        <a:rPr lang="en-US" sz="1800" dirty="0">
                          <a:effectLst/>
                        </a:rPr>
                        <a:t>X</a:t>
                      </a:r>
                      <a:r>
                        <a:rPr lang="el-GR" sz="1800" dirty="0">
                          <a:effectLst/>
                        </a:rPr>
                        <a:t>Ακολ.</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ΑΛ</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ΑΕ</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A</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Κατασκευή σκελετού</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4</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B, C</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4, 6</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4</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0</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B</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Κατασκευή σκεπής</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2</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D</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6</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6</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4</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C</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Κατασκευή τοιχοποιίας</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3</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E, F</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9, 12</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9</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6</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D</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Συλλέκτες νερού σκεπής</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5</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G, X</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11, 13</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11</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6</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E</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Υδραυλικές εγκαταστάσεις</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2</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G, X</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11, 13</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11</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9</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F</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Ηλεκτρικές εγκαταστάσεις</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1</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H</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13</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13</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12</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G</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Αποχέτευση</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6</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I</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17</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17</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11</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X</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Τεχνητή Δραστηριότητα</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0</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H</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13</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13</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13</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H</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Σοβατίσματα</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4</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I</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17</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17</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13</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I</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Βαψίματα</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3</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20</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17</a:t>
                      </a:r>
                      <a:endParaRPr lang="el-GR" sz="18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
        <p:nvSpPr>
          <p:cNvPr id="6" name="Ορθογώνιο 5"/>
          <p:cNvSpPr/>
          <p:nvPr/>
        </p:nvSpPr>
        <p:spPr>
          <a:xfrm>
            <a:off x="251520" y="4509120"/>
            <a:ext cx="8892480" cy="461665"/>
          </a:xfrm>
          <a:prstGeom prst="rect">
            <a:avLst/>
          </a:prstGeom>
        </p:spPr>
        <p:txBody>
          <a:bodyPr wrap="square">
            <a:spAutoFit/>
          </a:bodyPr>
          <a:lstStyle/>
          <a:p>
            <a:r>
              <a:rPr lang="el-GR" sz="2400" dirty="0">
                <a:latin typeface="+mn-lt"/>
              </a:rPr>
              <a:t>Από τα αποτελέσματα του πίνακα, το διάγραμμα του έργου γίνεται:</a:t>
            </a:r>
          </a:p>
        </p:txBody>
      </p:sp>
      <p:pic>
        <p:nvPicPr>
          <p:cNvPr id="8193" name="Picture 1" descr="PertCp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5154607"/>
            <a:ext cx="49149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039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Κρίσιμη </a:t>
            </a:r>
            <a:r>
              <a:rPr lang="el-GR" dirty="0" smtClean="0"/>
              <a:t>διαδρομή </a:t>
            </a:r>
            <a:endParaRPr lang="el-GR" dirty="0"/>
          </a:p>
        </p:txBody>
      </p:sp>
      <p:sp>
        <p:nvSpPr>
          <p:cNvPr id="3" name="Θέση περιεχομένου 2"/>
          <p:cNvSpPr>
            <a:spLocks noGrp="1"/>
          </p:cNvSpPr>
          <p:nvPr>
            <p:ph idx="1"/>
          </p:nvPr>
        </p:nvSpPr>
        <p:spPr>
          <a:xfrm>
            <a:off x="457200" y="1196752"/>
            <a:ext cx="8229600" cy="3600400"/>
          </a:xfrm>
        </p:spPr>
        <p:txBody>
          <a:bodyPr/>
          <a:lstStyle/>
          <a:p>
            <a:r>
              <a:rPr lang="el-GR" dirty="0"/>
              <a:t>Όσες δραστηριότητες έχουν τον ίδιο νωρίτερο και αργότερο χρόνο έναρξης και λήξης λέγονται κρίσιμες δραστηριότητες. Στις δραστηριότητες αυτές δεν υπάρχουν περιθώρια καθυστέρησης διότι επηρεάζεται η συνολική διάρκεια του έργου. Οι υπόλοιπες δραστηριότητες λέγονται μη-κρίσιμες</a:t>
            </a:r>
            <a:r>
              <a:rPr lang="el-GR" dirty="0" smtClean="0"/>
              <a:t>.</a:t>
            </a:r>
            <a:endParaRPr lang="el-GR" dirty="0"/>
          </a:p>
          <a:p>
            <a:r>
              <a:rPr lang="el-GR" dirty="0"/>
              <a:t>Η διαδρομή έναρξη-τέλος που αποτελείται από κρίσιμες δραστηριότητες λέγεται κρίσιμη διαδρομή. Η κρίσιμη διαδρομή του παραπάνω παραδείγματος είναι η A-B-D-G-I, που διέρχεται από τους κόμβους 1-2-3-5-7-8.</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pic>
        <p:nvPicPr>
          <p:cNvPr id="9218" name="Picture 2" descr="PertCpm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4853228"/>
            <a:ext cx="49530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732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Χρονικός π</a:t>
            </a:r>
            <a:r>
              <a:rPr lang="el-GR" dirty="0" smtClean="0"/>
              <a:t>ρογραμματισμός </a:t>
            </a:r>
            <a:r>
              <a:rPr lang="el-GR" dirty="0"/>
              <a:t>ενός έ</a:t>
            </a:r>
            <a:r>
              <a:rPr lang="el-GR" dirty="0" smtClean="0"/>
              <a:t>ργου</a:t>
            </a:r>
            <a:endParaRPr lang="el-GR" dirty="0"/>
          </a:p>
        </p:txBody>
      </p:sp>
      <p:sp>
        <p:nvSpPr>
          <p:cNvPr id="3" name="Θέση περιεχομένου 2"/>
          <p:cNvSpPr>
            <a:spLocks noGrp="1"/>
          </p:cNvSpPr>
          <p:nvPr>
            <p:ph idx="1"/>
          </p:nvPr>
        </p:nvSpPr>
        <p:spPr/>
        <p:txBody>
          <a:bodyPr>
            <a:normAutofit lnSpcReduction="10000"/>
          </a:bodyPr>
          <a:lstStyle/>
          <a:p>
            <a:r>
              <a:rPr lang="el-GR" dirty="0"/>
              <a:t>Ο σχεδιασμός, ανάλυση, προγραμματισμός &amp; έλεγχος των μεγάλων έργων είναι από τις πιο σύνθετες εργασίες των μηχανικών. Καθώς το θέμα αποτελεί αντικείμενο άλλου μαθήματος, εδώ θα αναφερθούμε εισαγωγικά στα εργαλεία βελτιστοποίησης που παρέχει στον μηχανικό η επιχειρησιακή έρευνα ώστε να αντεπεξέλθει με επιτυχία στο όλο </a:t>
            </a:r>
            <a:r>
              <a:rPr lang="el-GR" dirty="0" smtClean="0"/>
              <a:t>έργο. Οι </a:t>
            </a:r>
            <a:r>
              <a:rPr lang="el-GR" dirty="0"/>
              <a:t>δύο βασικές μεθοδολογίες που έχουν αναπτυχθεί είναι οι</a:t>
            </a:r>
            <a:r>
              <a:rPr lang="el-GR" dirty="0" smtClean="0"/>
              <a:t>:</a:t>
            </a:r>
            <a:endParaRPr lang="el-GR" dirty="0"/>
          </a:p>
          <a:p>
            <a:pPr lvl="1"/>
            <a:r>
              <a:rPr lang="el-GR" b="1" dirty="0" smtClean="0"/>
              <a:t>PERT</a:t>
            </a:r>
            <a:r>
              <a:rPr lang="el-GR" dirty="0" smtClean="0"/>
              <a:t> </a:t>
            </a:r>
            <a:r>
              <a:rPr lang="el-GR" dirty="0"/>
              <a:t>(Project Evaluation &amp; Review Technique): Μεθοδολογία αξιολόγησης &amp; παρακολούθησης </a:t>
            </a:r>
            <a:r>
              <a:rPr lang="el-GR" dirty="0" smtClean="0"/>
              <a:t>έργου,</a:t>
            </a:r>
            <a:endParaRPr lang="el-GR" dirty="0"/>
          </a:p>
          <a:p>
            <a:pPr lvl="1"/>
            <a:r>
              <a:rPr lang="el-GR" b="1" dirty="0" smtClean="0"/>
              <a:t>CPM</a:t>
            </a:r>
            <a:r>
              <a:rPr lang="el-GR" dirty="0" smtClean="0"/>
              <a:t> </a:t>
            </a:r>
            <a:r>
              <a:rPr lang="el-GR" dirty="0"/>
              <a:t>(Critical Path Method): Μέθοδος Κρίσιμης </a:t>
            </a:r>
            <a:r>
              <a:rPr lang="el-GR" dirty="0" smtClean="0"/>
              <a:t>Διαδρομής.</a:t>
            </a:r>
            <a:endParaRPr lang="el-GR" dirty="0"/>
          </a:p>
          <a:p>
            <a:r>
              <a:rPr lang="el-GR" dirty="0"/>
              <a:t>Και οι δύο μεθοδολογίες βασίζονται στην ίδια φιλοσοφία και χρησιμοποιούν τις ίδιες τεχνικές με αποτέλεσμα σήμερα να θεωρούνται σαν μία ενιαία μέθοδος προγραμματισμού και ελέγχου μεγάλων έργων.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726488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Χρονικά </a:t>
            </a:r>
            <a:r>
              <a:rPr lang="el-GR" dirty="0" smtClean="0"/>
              <a:t>περιθώρια </a:t>
            </a:r>
            <a:r>
              <a:rPr lang="el-GR" dirty="0"/>
              <a:t>δ</a:t>
            </a:r>
            <a:r>
              <a:rPr lang="el-GR" dirty="0" smtClean="0"/>
              <a:t>ραστηριοτήτων </a:t>
            </a:r>
            <a:r>
              <a:rPr lang="el-GR" sz="3600" b="0" dirty="0"/>
              <a:t>(</a:t>
            </a:r>
            <a:r>
              <a:rPr lang="el-GR" sz="3600" b="0" dirty="0" smtClean="0"/>
              <a:t>1/4) </a:t>
            </a:r>
            <a:endParaRPr lang="el-GR" dirty="0"/>
          </a:p>
        </p:txBody>
      </p:sp>
      <p:sp>
        <p:nvSpPr>
          <p:cNvPr id="3" name="Θέση περιεχομένου 2"/>
          <p:cNvSpPr>
            <a:spLocks noGrp="1"/>
          </p:cNvSpPr>
          <p:nvPr>
            <p:ph idx="1"/>
          </p:nvPr>
        </p:nvSpPr>
        <p:spPr>
          <a:xfrm>
            <a:off x="450665" y="1027047"/>
            <a:ext cx="8229600" cy="5400600"/>
          </a:xfrm>
        </p:spPr>
        <p:txBody>
          <a:bodyPr>
            <a:normAutofit fontScale="92500"/>
          </a:bodyPr>
          <a:lstStyle/>
          <a:p>
            <a:r>
              <a:rPr lang="el-GR" dirty="0"/>
              <a:t>Τη διαφορά νωρίτερου και αργότερου χρόνου μιας μη κρίσιμης δραστηριότητας, η οποία μας επιτρέπει τη μετατόπιση ή την επέκτασή της, την ονομάζουμε χρονικό περιθώριο της δραστηριότητας</a:t>
            </a:r>
            <a:r>
              <a:rPr lang="el-GR" dirty="0" smtClean="0"/>
              <a:t>.</a:t>
            </a:r>
            <a:endParaRPr lang="el-GR" dirty="0"/>
          </a:p>
          <a:p>
            <a:r>
              <a:rPr lang="el-GR" dirty="0"/>
              <a:t>Υπάρχουν διάφορα είδη χρονικών περιθωρίων:</a:t>
            </a:r>
          </a:p>
          <a:p>
            <a:pPr lvl="1"/>
            <a:r>
              <a:rPr lang="el-GR" dirty="0" smtClean="0"/>
              <a:t>Το </a:t>
            </a:r>
            <a:r>
              <a:rPr lang="el-GR" b="1" dirty="0"/>
              <a:t>συνολικό περιθώριο</a:t>
            </a:r>
            <a:r>
              <a:rPr lang="el-GR" dirty="0"/>
              <a:t> ισούται με το συνολικό διαθέσιμο χρόνο για τη δραστηριότητα μείον τη χρονική διάρκεια της δραστηριότητας.</a:t>
            </a:r>
          </a:p>
          <a:p>
            <a:pPr lvl="1"/>
            <a:r>
              <a:rPr lang="el-GR" dirty="0" smtClean="0"/>
              <a:t>Το </a:t>
            </a:r>
            <a:r>
              <a:rPr lang="el-GR" b="1" dirty="0"/>
              <a:t>ελεύθερο περιθώριο </a:t>
            </a:r>
            <a:r>
              <a:rPr lang="el-GR" dirty="0"/>
              <a:t>είναι το περιθώριο που προκύπτει όταν όλες οι προηγούμενες δραστηριότητες αρχίσουν στο νωρίτερο χρόνο.</a:t>
            </a:r>
          </a:p>
          <a:p>
            <a:pPr lvl="1"/>
            <a:r>
              <a:rPr lang="el-GR" dirty="0" smtClean="0"/>
              <a:t>Το </a:t>
            </a:r>
            <a:r>
              <a:rPr lang="el-GR" b="1" dirty="0"/>
              <a:t>συγκρουόμενο περιθώριο </a:t>
            </a:r>
            <a:r>
              <a:rPr lang="el-GR" dirty="0"/>
              <a:t>είναι το περιθώριο που διεκδικείται από τις επόμενες δραστηριότητες αν αυτές αρχίσουν στον αργότερο χρόνο.</a:t>
            </a:r>
          </a:p>
          <a:p>
            <a:pPr lvl="1"/>
            <a:r>
              <a:rPr lang="el-GR" dirty="0" smtClean="0"/>
              <a:t>Το </a:t>
            </a:r>
            <a:r>
              <a:rPr lang="el-GR" b="1" dirty="0"/>
              <a:t>ανεξάρτητο περιθώριο </a:t>
            </a:r>
            <a:r>
              <a:rPr lang="el-GR" dirty="0"/>
              <a:t>είναι το περιθώριο που ανήκει αποκλειστικά στη συγκεκριμένη δραστηριότητα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73386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Χρονικά περιθώρια </a:t>
            </a:r>
            <a:r>
              <a:rPr lang="el-GR" dirty="0" smtClean="0"/>
              <a:t>δραστηριοτήτων </a:t>
            </a:r>
            <a:r>
              <a:rPr lang="el-GR" sz="3600" b="0" dirty="0" smtClean="0"/>
              <a:t>(2/4) </a:t>
            </a:r>
            <a:endParaRPr lang="el-GR" dirty="0"/>
          </a:p>
        </p:txBody>
      </p:sp>
      <p:sp>
        <p:nvSpPr>
          <p:cNvPr id="3" name="Θέση περιεχομένου 2"/>
          <p:cNvSpPr>
            <a:spLocks noGrp="1"/>
          </p:cNvSpPr>
          <p:nvPr>
            <p:ph idx="1"/>
          </p:nvPr>
        </p:nvSpPr>
        <p:spPr>
          <a:xfrm>
            <a:off x="467544" y="1025352"/>
            <a:ext cx="8229600" cy="1224136"/>
          </a:xfrm>
        </p:spPr>
        <p:txBody>
          <a:bodyPr/>
          <a:lstStyle/>
          <a:p>
            <a:pPr marL="0" indent="0">
              <a:buNone/>
            </a:pPr>
            <a:r>
              <a:rPr lang="el-GR" dirty="0"/>
              <a:t>Αν συνοψίσουμε του δυο προηγούμενους πίνακες σε έναν μπορούμε να υπολογίσουμε εύκολα τα περιθώρια των δραστηριοτήτων.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498405757"/>
              </p:ext>
            </p:extLst>
          </p:nvPr>
        </p:nvGraphicFramePr>
        <p:xfrm>
          <a:off x="153852" y="2249488"/>
          <a:ext cx="8856984" cy="3566160"/>
        </p:xfrm>
        <a:graphic>
          <a:graphicData uri="http://schemas.openxmlformats.org/drawingml/2006/table">
            <a:tbl>
              <a:tblPr firstRow="1" firstCol="1" lastRow="1" lastCol="1" bandRow="1" bandCol="1">
                <a:tableStyleId>{5940675A-B579-460E-94D1-54222C63F5DA}</a:tableStyleId>
              </a:tblPr>
              <a:tblGrid>
                <a:gridCol w="471791"/>
                <a:gridCol w="2480537"/>
                <a:gridCol w="1008112"/>
                <a:gridCol w="864096"/>
                <a:gridCol w="792088"/>
                <a:gridCol w="720080"/>
                <a:gridCol w="504056"/>
                <a:gridCol w="648072"/>
                <a:gridCol w="1368152"/>
              </a:tblGrid>
              <a:tr h="0">
                <a:tc>
                  <a:txBody>
                    <a:bodyPr/>
                    <a:lstStyle/>
                    <a:p>
                      <a:pPr algn="ctr">
                        <a:spcAft>
                          <a:spcPts val="0"/>
                        </a:spcAft>
                      </a:pPr>
                      <a:r>
                        <a:rPr lang="el-GR" sz="1800" dirty="0">
                          <a:effectLst/>
                        </a:rPr>
                        <a:t> </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Δραστηριότητα</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Διάρκεια</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Προαπ</a:t>
                      </a:r>
                      <a:r>
                        <a:rPr lang="en-US" sz="1800" dirty="0">
                          <a:effectLst/>
                        </a:rPr>
                        <a:t>.</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ΝΕ</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1800" dirty="0">
                          <a:effectLst/>
                        </a:rPr>
                        <a:t>ΝΛ</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ΑΕ</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ΑΛ</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Περιθώριο</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A</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800" dirty="0">
                          <a:effectLst/>
                        </a:rPr>
                        <a:t>Κατασκευή σκελετού</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4</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0</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4</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0</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4</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0</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B</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800" dirty="0">
                          <a:effectLst/>
                        </a:rPr>
                        <a:t>Κατασκευή σκεπής</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2</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A</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4</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6</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4</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6</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0</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C</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800" dirty="0">
                          <a:effectLst/>
                        </a:rPr>
                        <a:t>Κατασκευή τοιχοποιίας</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3</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A</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4</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7</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6</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9</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2</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D</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800" dirty="0">
                          <a:effectLst/>
                        </a:rPr>
                        <a:t>Συλλέκτες νερού σκεπής</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5</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B</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6</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11</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6</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11</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0</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E</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800" dirty="0">
                          <a:effectLst/>
                        </a:rPr>
                        <a:t>Υδραυλικές εγκαταστάσεις</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2</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C</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7</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9</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9</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11</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2</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F</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800" dirty="0">
                          <a:effectLst/>
                        </a:rPr>
                        <a:t>Ηλεκτρικές εγκαταστάσεις</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1</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C</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7</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8</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12</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13</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5</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G</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800" dirty="0">
                          <a:effectLst/>
                        </a:rPr>
                        <a:t>Αποχέτευση</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6</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D, E</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11</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17</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11</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17</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0</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X</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800" dirty="0">
                          <a:effectLst/>
                        </a:rPr>
                        <a:t>Τεχνητή Δραστηριότητα</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0</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D, E</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11</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11</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13</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13</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2</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H</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800" dirty="0">
                          <a:effectLst/>
                        </a:rPr>
                        <a:t>Σοβατίσματα</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4</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X, F</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11</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15</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13</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17</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2</a:t>
                      </a:r>
                      <a:endParaRPr lang="el-GR" sz="18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800" dirty="0">
                          <a:effectLst/>
                        </a:rPr>
                        <a:t>I</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800" dirty="0">
                          <a:effectLst/>
                        </a:rPr>
                        <a:t>Βαψίματα</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3</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G, H</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17</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20</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17</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20</a:t>
                      </a:r>
                      <a:endParaRPr lang="el-GR"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0</a:t>
                      </a:r>
                      <a:endParaRPr lang="el-GR" sz="18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91796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Χρονικά περιθώρια </a:t>
            </a:r>
            <a:r>
              <a:rPr lang="el-GR" dirty="0" smtClean="0"/>
              <a:t>δραστηριοτήτων </a:t>
            </a:r>
            <a:r>
              <a:rPr lang="el-GR" sz="3600" b="0" dirty="0" smtClean="0"/>
              <a:t>(3/4) </a:t>
            </a:r>
            <a:endParaRPr lang="el-GR" dirty="0"/>
          </a:p>
        </p:txBody>
      </p:sp>
      <p:sp>
        <p:nvSpPr>
          <p:cNvPr id="3" name="Θέση περιεχομένου 2"/>
          <p:cNvSpPr>
            <a:spLocks noGrp="1"/>
          </p:cNvSpPr>
          <p:nvPr>
            <p:ph idx="1"/>
          </p:nvPr>
        </p:nvSpPr>
        <p:spPr>
          <a:xfrm>
            <a:off x="434868" y="1543100"/>
            <a:ext cx="8229600" cy="1224136"/>
          </a:xfrm>
        </p:spPr>
        <p:txBody>
          <a:bodyPr/>
          <a:lstStyle/>
          <a:p>
            <a:pPr marL="0" indent="0">
              <a:buNone/>
            </a:pPr>
            <a:r>
              <a:rPr lang="el-GR" dirty="0"/>
              <a:t>Οι δραστηριότητες της κρίσιμης διαδρομής έχουν όλες περιθώριο 0. Οι μη-κρίσιμες δραστηριότητες με χρονικά περιθώρια είναι οι C, E, F, H &amp; X.</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11266" name="Picture 2" descr="PertCpm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284984"/>
            <a:ext cx="49530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821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Χρονικά περιθώρια </a:t>
            </a:r>
            <a:r>
              <a:rPr lang="el-GR" dirty="0" smtClean="0"/>
              <a:t>δραστηριοτήτων </a:t>
            </a:r>
            <a:r>
              <a:rPr lang="el-GR" sz="3600" b="0" dirty="0" smtClean="0"/>
              <a:t>(4/4) </a:t>
            </a:r>
            <a:endParaRPr lang="el-GR" dirty="0"/>
          </a:p>
        </p:txBody>
      </p:sp>
      <p:sp>
        <p:nvSpPr>
          <p:cNvPr id="3" name="Θέση περιεχομένου 2"/>
          <p:cNvSpPr>
            <a:spLocks noGrp="1"/>
          </p:cNvSpPr>
          <p:nvPr>
            <p:ph idx="1"/>
          </p:nvPr>
        </p:nvSpPr>
        <p:spPr/>
        <p:txBody>
          <a:bodyPr>
            <a:normAutofit lnSpcReduction="10000"/>
          </a:bodyPr>
          <a:lstStyle/>
          <a:p>
            <a:r>
              <a:rPr lang="el-GR" dirty="0"/>
              <a:t>Ο πίνακας επαληθεύεται και από το διάγραμμα όπου μπορούμε να δούμε και το είδος του περιθωρίου κάθε δραστηριότητας: </a:t>
            </a:r>
          </a:p>
          <a:p>
            <a:pPr lvl="1"/>
            <a:r>
              <a:rPr lang="el-GR" dirty="0"/>
              <a:t>Η δραστηριότητα </a:t>
            </a:r>
            <a:r>
              <a:rPr lang="en-US" dirty="0"/>
              <a:t>C</a:t>
            </a:r>
            <a:r>
              <a:rPr lang="el-GR" dirty="0"/>
              <a:t> έχει </a:t>
            </a:r>
            <a:r>
              <a:rPr lang="el-GR" b="1" dirty="0"/>
              <a:t>συγκρουόμενο περιθώριο</a:t>
            </a:r>
            <a:r>
              <a:rPr lang="el-GR" dirty="0"/>
              <a:t> 2 εβδ από το γεγονός 4 στη λήξη της. Το ίδιο έχει και η </a:t>
            </a:r>
            <a:r>
              <a:rPr lang="en-US" dirty="0"/>
              <a:t>X</a:t>
            </a:r>
            <a:r>
              <a:rPr lang="el-GR" dirty="0"/>
              <a:t> από το γεγονός 6.</a:t>
            </a:r>
            <a:endParaRPr lang="el-GR" sz="1200" dirty="0"/>
          </a:p>
          <a:p>
            <a:pPr lvl="1"/>
            <a:r>
              <a:rPr lang="el-GR" dirty="0"/>
              <a:t>Η δραστηριότητα Ε έχει </a:t>
            </a:r>
            <a:r>
              <a:rPr lang="el-GR" b="1" dirty="0"/>
              <a:t>ελεύθερο περιθώριο</a:t>
            </a:r>
            <a:r>
              <a:rPr lang="el-GR" dirty="0"/>
              <a:t> 2 εβδ από το γεγονός 4 στην έναρξή της. Το ίδιο έχει και η </a:t>
            </a:r>
            <a:r>
              <a:rPr lang="en-US" dirty="0"/>
              <a:t>H</a:t>
            </a:r>
            <a:r>
              <a:rPr lang="el-GR" dirty="0"/>
              <a:t> από το γεγονός 6.</a:t>
            </a:r>
            <a:endParaRPr lang="el-GR" sz="1200" dirty="0"/>
          </a:p>
          <a:p>
            <a:pPr lvl="1"/>
            <a:r>
              <a:rPr lang="el-GR" dirty="0"/>
              <a:t>Η δραστηριότητα </a:t>
            </a:r>
            <a:r>
              <a:rPr lang="en-US" dirty="0"/>
              <a:t>F </a:t>
            </a:r>
            <a:r>
              <a:rPr lang="el-GR" dirty="0"/>
              <a:t>έχει: 2 </a:t>
            </a:r>
            <a:r>
              <a:rPr lang="el-GR" dirty="0" smtClean="0"/>
              <a:t>εβδομάδες </a:t>
            </a:r>
            <a:r>
              <a:rPr lang="el-GR" b="1" dirty="0"/>
              <a:t>ελεύθερο</a:t>
            </a:r>
            <a:r>
              <a:rPr lang="el-GR" dirty="0"/>
              <a:t> περιθώριο από το γεγονός 4 (έναρξη), 2 εβδ </a:t>
            </a:r>
            <a:r>
              <a:rPr lang="el-GR" b="1" dirty="0"/>
              <a:t>συγκρουόμενο</a:t>
            </a:r>
            <a:r>
              <a:rPr lang="el-GR" dirty="0"/>
              <a:t> περιθώριο από το γεγονός 6 (λήξη), και, έχει και 1 εβδ </a:t>
            </a:r>
            <a:r>
              <a:rPr lang="el-GR" b="1" dirty="0"/>
              <a:t>ανεξάρτητο περιθώριο</a:t>
            </a:r>
            <a:r>
              <a:rPr lang="el-GR" dirty="0"/>
              <a:t> που προκύπτει από τη διαφορά της ελάχιστης απόστασης των γεγονότων 4 &amp; 6 (11-9=2) και της διάρκειας της (2-1=1). Έτσι το </a:t>
            </a:r>
            <a:r>
              <a:rPr lang="el-GR" b="1" dirty="0"/>
              <a:t>συνολικό περιθώριο</a:t>
            </a:r>
            <a:r>
              <a:rPr lang="el-GR" dirty="0"/>
              <a:t> της </a:t>
            </a:r>
            <a:r>
              <a:rPr lang="en-US" dirty="0"/>
              <a:t>F</a:t>
            </a:r>
            <a:r>
              <a:rPr lang="el-GR" dirty="0"/>
              <a:t> είναι </a:t>
            </a:r>
            <a:r>
              <a:rPr lang="el-GR"/>
              <a:t>2+2+1=5 </a:t>
            </a:r>
            <a:r>
              <a:rPr lang="el-GR" smtClean="0"/>
              <a:t>εβδομάδες.</a:t>
            </a:r>
            <a:endParaRPr lang="el-GR" sz="1200"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4215470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Χρονική </a:t>
            </a:r>
            <a:r>
              <a:rPr lang="el-GR" dirty="0" smtClean="0"/>
              <a:t>παρακολούθηση </a:t>
            </a:r>
            <a:r>
              <a:rPr lang="el-GR" dirty="0"/>
              <a:t>τ</a:t>
            </a:r>
            <a:r>
              <a:rPr lang="el-GR" dirty="0" smtClean="0"/>
              <a:t>ου </a:t>
            </a:r>
            <a:r>
              <a:rPr lang="el-GR" dirty="0"/>
              <a:t>έ</a:t>
            </a:r>
            <a:r>
              <a:rPr lang="el-GR" dirty="0" smtClean="0"/>
              <a:t>ργου</a:t>
            </a:r>
            <a:endParaRPr lang="el-GR" dirty="0"/>
          </a:p>
        </p:txBody>
      </p:sp>
      <p:sp>
        <p:nvSpPr>
          <p:cNvPr id="3" name="Θέση περιεχομένου 2"/>
          <p:cNvSpPr>
            <a:spLocks noGrp="1"/>
          </p:cNvSpPr>
          <p:nvPr>
            <p:ph idx="1"/>
          </p:nvPr>
        </p:nvSpPr>
        <p:spPr/>
        <p:txBody>
          <a:bodyPr/>
          <a:lstStyle/>
          <a:p>
            <a:r>
              <a:rPr lang="el-GR" dirty="0"/>
              <a:t>Κατά τη διάρκεια της εκτέλεσης του έργου χρειάζονται κάποια εργαλεία για την παρακολούθηση και τον έλεγχο της πορείας του. Το κυριότερο από αυτά είναι το διάγραμμα GANTT</a:t>
            </a:r>
            <a:r>
              <a:rPr lang="el-GR" dirty="0" smtClean="0"/>
              <a:t>.</a:t>
            </a:r>
            <a:endParaRPr lang="el-GR" dirty="0"/>
          </a:p>
          <a:p>
            <a:r>
              <a:rPr lang="el-GR" dirty="0"/>
              <a:t>Στο διάγραμμα GANTT ο οριζόντιος άξονας απεικονίζει το χρόνο με ίδια χρονική μονάδα όπως και στην ανάλυση PERT/CPM. Οι δραστηριότητες παριστάνονται με οριζόντιες ράβδους και με μήκος ανάλογο της διάρκειάς τους.</a:t>
            </a:r>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3634831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Διάγραμμα </a:t>
            </a:r>
            <a:r>
              <a:rPr lang="en-US" dirty="0"/>
              <a:t>Gantt </a:t>
            </a:r>
            <a:r>
              <a:rPr lang="en-US" sz="3200" b="0" dirty="0"/>
              <a:t>(</a:t>
            </a:r>
            <a:r>
              <a:rPr lang="en-US" sz="3200" b="0" dirty="0" smtClean="0"/>
              <a:t>1/</a:t>
            </a:r>
            <a:r>
              <a:rPr lang="el-GR" sz="3200" b="0" dirty="0" smtClean="0"/>
              <a:t>4</a:t>
            </a:r>
            <a:r>
              <a:rPr lang="en-US" sz="3200" b="0" dirty="0" smtClean="0"/>
              <a:t>)</a:t>
            </a:r>
            <a:endParaRPr lang="el-GR" sz="3200" b="0" dirty="0"/>
          </a:p>
        </p:txBody>
      </p:sp>
      <p:sp>
        <p:nvSpPr>
          <p:cNvPr id="3" name="Θέση περιεχομένου 2"/>
          <p:cNvSpPr>
            <a:spLocks noGrp="1"/>
          </p:cNvSpPr>
          <p:nvPr>
            <p:ph idx="1"/>
          </p:nvPr>
        </p:nvSpPr>
        <p:spPr>
          <a:xfrm>
            <a:off x="457200" y="1196752"/>
            <a:ext cx="8229600" cy="1296144"/>
          </a:xfrm>
        </p:spPr>
        <p:txBody>
          <a:bodyPr/>
          <a:lstStyle/>
          <a:p>
            <a:pPr marL="0" indent="0">
              <a:buNone/>
            </a:pPr>
            <a:r>
              <a:rPr lang="el-GR" dirty="0"/>
              <a:t>Το διάγραμμα GANTT (σε Word/Excel) για το προηγούμενο παράδειγμα θα είναι (με τις κρίσιμες δραστηριότητες στην αρχή):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graphicFrame>
        <p:nvGraphicFramePr>
          <p:cNvPr id="6" name="Πίνακας 5"/>
          <p:cNvGraphicFramePr>
            <a:graphicFrameLocks noGrp="1"/>
          </p:cNvGraphicFramePr>
          <p:nvPr>
            <p:extLst>
              <p:ext uri="{D42A27DB-BD31-4B8C-83A1-F6EECF244321}">
                <p14:modId xmlns:p14="http://schemas.microsoft.com/office/powerpoint/2010/main" val="3799986724"/>
              </p:ext>
            </p:extLst>
          </p:nvPr>
        </p:nvGraphicFramePr>
        <p:xfrm>
          <a:off x="1259632" y="2683913"/>
          <a:ext cx="6552732" cy="2761310"/>
        </p:xfrm>
        <a:graphic>
          <a:graphicData uri="http://schemas.openxmlformats.org/drawingml/2006/table">
            <a:tbl>
              <a:tblPr/>
              <a:tblGrid>
                <a:gridCol w="243047"/>
                <a:gridCol w="466998"/>
                <a:gridCol w="478282"/>
                <a:gridCol w="156245"/>
                <a:gridCol w="260408"/>
                <a:gridCol w="260408"/>
                <a:gridCol w="260408"/>
                <a:gridCol w="260408"/>
                <a:gridCol w="260408"/>
                <a:gridCol w="260408"/>
                <a:gridCol w="260408"/>
                <a:gridCol w="260408"/>
                <a:gridCol w="260408"/>
                <a:gridCol w="260408"/>
                <a:gridCol w="260408"/>
                <a:gridCol w="260408"/>
                <a:gridCol w="260408"/>
                <a:gridCol w="260408"/>
                <a:gridCol w="260408"/>
                <a:gridCol w="260408"/>
                <a:gridCol w="260408"/>
                <a:gridCol w="260408"/>
                <a:gridCol w="260408"/>
                <a:gridCol w="260408"/>
              </a:tblGrid>
              <a:tr h="208698">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b="1">
                          <a:effectLst/>
                          <a:latin typeface="Garamond" panose="02020404030301010803" pitchFamily="18" charset="0"/>
                          <a:ea typeface="Times New Roman" panose="02020603050405020304" pitchFamily="18" charset="0"/>
                          <a:cs typeface="Arial" panose="020B0604020202020204" pitchFamily="34" charset="0"/>
                        </a:rPr>
                        <a:t>Διάρκ.</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b="1">
                          <a:effectLst/>
                          <a:latin typeface="Garamond" panose="02020404030301010803" pitchFamily="18" charset="0"/>
                          <a:ea typeface="Times New Roman" panose="02020603050405020304" pitchFamily="18" charset="0"/>
                          <a:cs typeface="Arial" panose="020B0604020202020204" pitchFamily="34" charset="0"/>
                        </a:rPr>
                        <a:t>Περιθ.</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08698">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A</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4</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08698">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B</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08698">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D</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08698">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G</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6</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08698">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I</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3</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r>
              <a:tr h="222612">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C</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3</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808080"/>
                      </a:solidFill>
                      <a:prstDash val="dash"/>
                      <a:round/>
                      <a:headEnd type="none" w="med" len="med"/>
                      <a:tailEnd type="none" w="med" len="med"/>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808080"/>
                      </a:solidFill>
                      <a:prstDash val="dash"/>
                      <a:round/>
                      <a:headEnd type="none" w="med" len="med"/>
                      <a:tailEnd type="none" w="med" len="med"/>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808080"/>
                      </a:solidFill>
                      <a:prstDash val="dash"/>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808080"/>
                      </a:solidFill>
                      <a:prstDash val="dash"/>
                      <a:round/>
                      <a:headEnd type="none" w="med" len="med"/>
                      <a:tailEnd type="none" w="med" len="med"/>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22612">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E</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808080"/>
                      </a:solidFill>
                      <a:prstDash val="dash"/>
                      <a:round/>
                      <a:headEnd type="none" w="med" len="med"/>
                      <a:tailEnd type="none" w="med" len="med"/>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808080"/>
                      </a:solidFill>
                      <a:prstDash val="dash"/>
                      <a:round/>
                      <a:headEnd type="none" w="med" len="med"/>
                      <a:tailEnd type="none" w="med" len="med"/>
                    </a:lnR>
                    <a:lnT w="12700" cap="flat" cmpd="sng" algn="ctr">
                      <a:solidFill>
                        <a:srgbClr val="808080"/>
                      </a:solidFill>
                      <a:prstDash val="dash"/>
                      <a:round/>
                      <a:headEnd type="none" w="med" len="med"/>
                      <a:tailEnd type="none" w="med" len="med"/>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808080"/>
                      </a:solidFill>
                      <a:prstDash val="dash"/>
                      <a:round/>
                      <a:headEnd type="none" w="med" len="med"/>
                      <a:tailEnd type="none" w="med" len="med"/>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808080"/>
                      </a:solidFill>
                      <a:prstDash val="dash"/>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808080"/>
                      </a:solidFill>
                      <a:prstDash val="dash"/>
                      <a:round/>
                      <a:headEnd type="none" w="med" len="med"/>
                      <a:tailEnd type="none" w="med" len="med"/>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22612">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X</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905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9050" cap="flat" cmpd="sng" algn="ctr">
                      <a:solidFill>
                        <a:srgbClr val="808080"/>
                      </a:solidFill>
                      <a:prstDash val="solid"/>
                      <a:round/>
                      <a:headEnd type="none" w="med" len="med"/>
                      <a:tailEnd type="none" w="med" len="med"/>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808080"/>
                      </a:solidFill>
                      <a:prstDash val="dash"/>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808080"/>
                      </a:solidFill>
                      <a:prstDash val="dash"/>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22612">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F</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1</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808080"/>
                      </a:solidFill>
                      <a:prstDash val="dash"/>
                      <a:round/>
                      <a:headEnd type="none" w="med" len="med"/>
                      <a:tailEnd type="none" w="med" len="med"/>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808080"/>
                      </a:solidFill>
                      <a:prstDash val="dash"/>
                      <a:round/>
                      <a:headEnd type="none" w="med" len="med"/>
                      <a:tailEnd type="none" w="med" len="med"/>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808080"/>
                      </a:solidFill>
                      <a:prstDash val="dash"/>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808080"/>
                      </a:solidFill>
                      <a:prstDash val="dash"/>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22612">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H</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4</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808080"/>
                      </a:solidFill>
                      <a:prstDash val="dash"/>
                      <a:round/>
                      <a:headEnd type="none" w="med" len="med"/>
                      <a:tailEnd type="none" w="med" len="med"/>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808080"/>
                      </a:solidFill>
                      <a:prstDash val="dash"/>
                      <a:round/>
                      <a:headEnd type="none" w="med" len="med"/>
                      <a:tailEnd type="none" w="med" len="med"/>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808080"/>
                      </a:solidFill>
                      <a:prstDash val="dash"/>
                      <a:round/>
                      <a:headEnd type="none" w="med" len="med"/>
                      <a:tailEnd type="none" w="med" len="med"/>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808080"/>
                      </a:solidFill>
                      <a:prstDash val="dash"/>
                      <a:round/>
                      <a:headEnd type="none" w="med" len="med"/>
                      <a:tailEnd type="none" w="med" len="med"/>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808080"/>
                      </a:solidFill>
                      <a:prstDash val="dash"/>
                      <a:round/>
                      <a:headEnd type="none" w="med" len="med"/>
                      <a:tailEnd type="none" w="med" len="med"/>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808080"/>
                      </a:solidFill>
                      <a:prstDash val="dash"/>
                      <a:round/>
                      <a:headEnd type="none" w="med" len="med"/>
                      <a:tailEnd type="none" w="med" len="med"/>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808080"/>
                      </a:solidFill>
                      <a:prstDash val="dash"/>
                      <a:round/>
                      <a:headEnd type="none" w="med" len="med"/>
                      <a:tailEnd type="none" w="med" len="med"/>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808080"/>
                      </a:solidFill>
                      <a:prstDash val="dash"/>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808080"/>
                      </a:solidFill>
                      <a:prstDash val="dash"/>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187364">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80808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80808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r>
              <a:tr h="208698">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3</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4</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6</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7</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8</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9</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10</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11</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12</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13</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14</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15</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16</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17</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18</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19</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20</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732211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Διάγραμμα </a:t>
            </a:r>
            <a:r>
              <a:rPr lang="en-US" dirty="0"/>
              <a:t>Gantt </a:t>
            </a:r>
            <a:r>
              <a:rPr lang="en-US" sz="3200" b="0" dirty="0" smtClean="0"/>
              <a:t>(</a:t>
            </a:r>
            <a:r>
              <a:rPr lang="el-GR" sz="3200" b="0" dirty="0" smtClean="0"/>
              <a:t>2</a:t>
            </a:r>
            <a:r>
              <a:rPr lang="en-US" sz="3200" b="0" dirty="0" smtClean="0"/>
              <a:t>/</a:t>
            </a:r>
            <a:r>
              <a:rPr lang="el-GR" sz="3200" b="0" dirty="0" smtClean="0"/>
              <a:t>4</a:t>
            </a:r>
            <a:r>
              <a:rPr lang="en-US" sz="3200" b="0" dirty="0" smtClean="0"/>
              <a:t>)</a:t>
            </a:r>
            <a:endParaRPr lang="el-GR" dirty="0"/>
          </a:p>
        </p:txBody>
      </p:sp>
      <p:sp>
        <p:nvSpPr>
          <p:cNvPr id="3" name="Θέση περιεχομένου 2"/>
          <p:cNvSpPr>
            <a:spLocks noGrp="1"/>
          </p:cNvSpPr>
          <p:nvPr>
            <p:ph idx="1"/>
          </p:nvPr>
        </p:nvSpPr>
        <p:spPr>
          <a:xfrm>
            <a:off x="457200" y="1196752"/>
            <a:ext cx="8229600" cy="864096"/>
          </a:xfrm>
        </p:spPr>
        <p:txBody>
          <a:bodyPr/>
          <a:lstStyle/>
          <a:p>
            <a:pPr marL="0" indent="0">
              <a:buNone/>
            </a:pPr>
            <a:r>
              <a:rPr lang="el-GR" dirty="0"/>
              <a:t>Αντίστοιχο είναι και το διάγραμμα GANTT που προκύπτει από ειδικά λογισμικά σχεδίασης έργων (π.χ. Visio):</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pic>
        <p:nvPicPr>
          <p:cNvPr id="13314" name="Picture 2" descr="Gantt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348880"/>
            <a:ext cx="5846574" cy="323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183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Διάγραμμα </a:t>
            </a:r>
            <a:r>
              <a:rPr lang="en-US" dirty="0"/>
              <a:t>Gantt </a:t>
            </a:r>
            <a:r>
              <a:rPr lang="en-US" sz="3200" b="0" dirty="0" smtClean="0"/>
              <a:t>(</a:t>
            </a:r>
            <a:r>
              <a:rPr lang="el-GR" sz="3200" b="0" dirty="0" smtClean="0"/>
              <a:t>3</a:t>
            </a:r>
            <a:r>
              <a:rPr lang="en-US" sz="3200" b="0" dirty="0" smtClean="0"/>
              <a:t>/</a:t>
            </a:r>
            <a:r>
              <a:rPr lang="el-GR" sz="3200" b="0" dirty="0" smtClean="0"/>
              <a:t>4</a:t>
            </a:r>
            <a:r>
              <a:rPr lang="en-US" sz="3200" b="0" dirty="0" smtClean="0"/>
              <a:t>)</a:t>
            </a:r>
            <a:endParaRPr lang="el-GR" dirty="0"/>
          </a:p>
        </p:txBody>
      </p:sp>
      <p:sp>
        <p:nvSpPr>
          <p:cNvPr id="3" name="Θέση περιεχομένου 2"/>
          <p:cNvSpPr>
            <a:spLocks noGrp="1"/>
          </p:cNvSpPr>
          <p:nvPr>
            <p:ph idx="1"/>
          </p:nvPr>
        </p:nvSpPr>
        <p:spPr>
          <a:xfrm>
            <a:off x="457200" y="1196752"/>
            <a:ext cx="8229600" cy="2448272"/>
          </a:xfrm>
        </p:spPr>
        <p:txBody>
          <a:bodyPr/>
          <a:lstStyle/>
          <a:p>
            <a:r>
              <a:rPr lang="el-GR" dirty="0"/>
              <a:t>Από το διάγραμμα GANTT παρακολουθούμε άμεσα τις επιπτώσεις τυχόν καθυστερήσεων ή αλλαγών στην εκτέλεση του έργου. </a:t>
            </a:r>
          </a:p>
          <a:p>
            <a:r>
              <a:rPr lang="el-GR" dirty="0"/>
              <a:t>Για παράδειγμα έστω ότι το έργο βρίσκεται στη 10η εβδομάδα και οι ολοκληρωμένες δραστηριότητες σημειώνονται με μαύρο χρώμα όπως παρακάτω:</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graphicFrame>
        <p:nvGraphicFramePr>
          <p:cNvPr id="6" name="Πίνακας 5"/>
          <p:cNvGraphicFramePr>
            <a:graphicFrameLocks noGrp="1"/>
          </p:cNvGraphicFramePr>
          <p:nvPr>
            <p:extLst>
              <p:ext uri="{D42A27DB-BD31-4B8C-83A1-F6EECF244321}">
                <p14:modId xmlns:p14="http://schemas.microsoft.com/office/powerpoint/2010/main" val="2037866928"/>
              </p:ext>
            </p:extLst>
          </p:nvPr>
        </p:nvGraphicFramePr>
        <p:xfrm>
          <a:off x="1547664" y="3728442"/>
          <a:ext cx="5544614" cy="2711323"/>
        </p:xfrm>
        <a:graphic>
          <a:graphicData uri="http://schemas.openxmlformats.org/drawingml/2006/table">
            <a:tbl>
              <a:tblPr/>
              <a:tblGrid>
                <a:gridCol w="205655"/>
                <a:gridCol w="395152"/>
                <a:gridCol w="404700"/>
                <a:gridCol w="132207"/>
                <a:gridCol w="220345"/>
                <a:gridCol w="220345"/>
                <a:gridCol w="220345"/>
                <a:gridCol w="220345"/>
                <a:gridCol w="220345"/>
                <a:gridCol w="220345"/>
                <a:gridCol w="220345"/>
                <a:gridCol w="220345"/>
                <a:gridCol w="220345"/>
                <a:gridCol w="220345"/>
                <a:gridCol w="220345"/>
                <a:gridCol w="220345"/>
                <a:gridCol w="220345"/>
                <a:gridCol w="220345"/>
                <a:gridCol w="220345"/>
                <a:gridCol w="220345"/>
                <a:gridCol w="220345"/>
                <a:gridCol w="220345"/>
                <a:gridCol w="220345"/>
                <a:gridCol w="220345"/>
              </a:tblGrid>
              <a:tr h="204920">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b="1">
                          <a:effectLst/>
                          <a:latin typeface="Garamond" panose="02020404030301010803" pitchFamily="18" charset="0"/>
                          <a:ea typeface="Times New Roman" panose="02020603050405020304" pitchFamily="18" charset="0"/>
                          <a:cs typeface="Arial" panose="020B0604020202020204" pitchFamily="34" charset="0"/>
                        </a:rPr>
                        <a:t>Διάρκ.</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b="1">
                          <a:effectLst/>
                          <a:latin typeface="Garamond" panose="02020404030301010803" pitchFamily="18" charset="0"/>
                          <a:ea typeface="Times New Roman" panose="02020603050405020304" pitchFamily="18" charset="0"/>
                          <a:cs typeface="Arial" panose="020B0604020202020204" pitchFamily="34" charset="0"/>
                        </a:rPr>
                        <a:t>Περιθ.</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9050" cap="flat" cmpd="dbl"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04920">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A</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4</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800">
                          <a:effectLst/>
                          <a:highlight>
                            <a:srgbClr val="000000"/>
                          </a:highligh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9050" cap="flat" cmpd="dbl"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04920">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B</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highlight>
                            <a:srgbClr val="000000"/>
                          </a:highligh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800">
                          <a:effectLst/>
                          <a:highlight>
                            <a:srgbClr val="000000"/>
                          </a:highligh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9050" cap="flat" cmpd="dbl"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04920">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D</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9050" cap="flat" cmpd="dbl" algn="ctr">
                      <a:solidFill>
                        <a:srgbClr val="000000"/>
                      </a:solidFill>
                      <a:prstDash val="solid"/>
                      <a:round/>
                      <a:headEnd type="none" w="med" len="med"/>
                      <a:tailEnd type="none" w="med" len="med"/>
                    </a:lnR>
                    <a:lnT>
                      <a:noFill/>
                    </a:lnT>
                    <a:lnB>
                      <a:noFill/>
                    </a:lnB>
                    <a:solidFill>
                      <a:srgbClr val="00000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905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04920">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G</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6</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9050" cap="flat" cmpd="dbl"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04920">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I</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3</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9050" cap="flat" cmpd="dbl"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9050" cap="flat" cmpd="dbl"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r>
              <a:tr h="218582">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C</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3</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highlight>
                            <a:srgbClr val="000000"/>
                          </a:highligh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800">
                          <a:effectLst/>
                          <a:highlight>
                            <a:srgbClr val="000000"/>
                          </a:highligh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000000"/>
                    </a:solidFill>
                  </a:tcPr>
                </a:tc>
                <a:tc>
                  <a:txBody>
                    <a:bodyPr/>
                    <a:lstStyle/>
                    <a:p>
                      <a:pPr>
                        <a:spcAft>
                          <a:spcPts val="0"/>
                        </a:spcAft>
                      </a:pPr>
                      <a:r>
                        <a:rPr lang="en-GB" sz="800">
                          <a:effectLst/>
                          <a:highlight>
                            <a:srgbClr val="000000"/>
                          </a:highligh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808080"/>
                      </a:solidFill>
                      <a:prstDash val="dash"/>
                      <a:round/>
                      <a:headEnd type="none" w="med" len="med"/>
                      <a:tailEnd type="none" w="med" len="med"/>
                    </a:lnR>
                    <a:lnT>
                      <a:noFill/>
                    </a:lnT>
                    <a:lnB>
                      <a:noFill/>
                    </a:lnB>
                    <a:solidFill>
                      <a:srgbClr val="00000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808080"/>
                      </a:solidFill>
                      <a:prstDash val="dash"/>
                      <a:round/>
                      <a:headEnd type="none" w="med" len="med"/>
                      <a:tailEnd type="none" w="med" len="med"/>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808080"/>
                      </a:solidFill>
                      <a:prstDash val="dash"/>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808080"/>
                      </a:solidFill>
                      <a:prstDash val="dash"/>
                      <a:round/>
                      <a:headEnd type="none" w="med" len="med"/>
                      <a:tailEnd type="none" w="med" len="med"/>
                    </a:lnL>
                    <a:lnR w="19050" cap="flat" cmpd="dbl" algn="ctr">
                      <a:solidFill>
                        <a:srgbClr val="000000"/>
                      </a:solidFill>
                      <a:prstDash val="solid"/>
                      <a:round/>
                      <a:headEnd type="none" w="med" len="med"/>
                      <a:tailEnd type="none" w="med" len="med"/>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9050" cap="flat" cmpd="dbl" algn="ctr">
                      <a:solidFill>
                        <a:srgbClr val="000000"/>
                      </a:solidFill>
                      <a:prstDash val="solid"/>
                      <a:round/>
                      <a:headEnd type="none" w="med" len="med"/>
                      <a:tailEnd type="none" w="med" len="med"/>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18582">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E</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808080"/>
                      </a:solidFill>
                      <a:prstDash val="dash"/>
                      <a:round/>
                      <a:headEnd type="none" w="med" len="med"/>
                      <a:tailEnd type="none" w="med" len="med"/>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808080"/>
                      </a:solidFill>
                      <a:prstDash val="dash"/>
                      <a:round/>
                      <a:headEnd type="none" w="med" len="med"/>
                      <a:tailEnd type="none" w="med" len="med"/>
                    </a:lnR>
                    <a:lnT w="12700" cap="flat" cmpd="sng" algn="ctr">
                      <a:solidFill>
                        <a:srgbClr val="808080"/>
                      </a:solidFill>
                      <a:prstDash val="dash"/>
                      <a:round/>
                      <a:headEnd type="none" w="med" len="med"/>
                      <a:tailEnd type="none" w="med" len="med"/>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808080"/>
                      </a:solidFill>
                      <a:prstDash val="dash"/>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r>
                        <a:rPr lang="el-GR" sz="800">
                          <a:effectLst/>
                          <a:latin typeface="Arial" panose="020B0604020202020204" pitchFamily="34" charset="0"/>
                          <a:ea typeface="Times New Roman" panose="02020603050405020304" pitchFamily="18" charset="0"/>
                        </a:rPr>
                        <a:t>….</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9050" cap="flat" cmpd="dbl" algn="ctr">
                      <a:solidFill>
                        <a:srgbClr val="000000"/>
                      </a:solidFill>
                      <a:prstDash val="solid"/>
                      <a:round/>
                      <a:headEnd type="none" w="med" len="med"/>
                      <a:tailEnd type="none" w="med" len="med"/>
                    </a:lnL>
                    <a:lnR w="12700" cap="flat" cmpd="sng" algn="ctr">
                      <a:solidFill>
                        <a:srgbClr val="808080"/>
                      </a:solidFill>
                      <a:prstDash val="dash"/>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l-GR" sz="800">
                          <a:effectLst/>
                          <a:latin typeface="Arial" panose="020B0604020202020204" pitchFamily="34" charset="0"/>
                          <a:ea typeface="Times New Roman" panose="02020603050405020304" pitchFamily="18" charset="0"/>
                        </a:rPr>
                        <a:t>…..</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808080"/>
                      </a:solidFill>
                      <a:prstDash val="dash"/>
                      <a:round/>
                      <a:headEnd type="none" w="med" len="med"/>
                      <a:tailEnd type="none" w="med" len="med"/>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18582">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X</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9050" cap="flat" cmpd="dbl" algn="ctr">
                      <a:solidFill>
                        <a:srgbClr val="00000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9050" cap="flat" cmpd="dbl" algn="ctr">
                      <a:solidFill>
                        <a:srgbClr val="000000"/>
                      </a:solidFill>
                      <a:prstDash val="solid"/>
                      <a:round/>
                      <a:headEnd type="none" w="med" len="med"/>
                      <a:tailEnd type="none" w="med" len="med"/>
                    </a:lnL>
                    <a:lnR w="19050" cap="flat" cmpd="sng" algn="ctr">
                      <a:solidFill>
                        <a:srgbClr val="80808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9050" cap="flat" cmpd="sng" algn="ctr">
                      <a:solidFill>
                        <a:srgbClr val="808080"/>
                      </a:solidFill>
                      <a:prstDash val="solid"/>
                      <a:round/>
                      <a:headEnd type="none" w="med" len="med"/>
                      <a:tailEnd type="none" w="med" len="med"/>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808080"/>
                      </a:solidFill>
                      <a:prstDash val="dash"/>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808080"/>
                      </a:solidFill>
                      <a:prstDash val="dash"/>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18582">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F</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1</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808080"/>
                      </a:solidFill>
                      <a:prstDash val="dash"/>
                      <a:round/>
                      <a:headEnd type="none" w="med" len="med"/>
                      <a:tailEnd type="none" w="med" len="med"/>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808080"/>
                      </a:solidFill>
                      <a:prstDash val="dash"/>
                      <a:round/>
                      <a:headEnd type="none" w="med" len="med"/>
                      <a:tailEnd type="none" w="med" len="med"/>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9050" cap="flat" cmpd="dbl" algn="ctr">
                      <a:solidFill>
                        <a:srgbClr val="000000"/>
                      </a:solidFill>
                      <a:prstDash val="solid"/>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9050" cap="flat" cmpd="dbl" algn="ctr">
                      <a:solidFill>
                        <a:srgbClr val="000000"/>
                      </a:solidFill>
                      <a:prstDash val="solid"/>
                      <a:round/>
                      <a:headEnd type="none" w="med" len="med"/>
                      <a:tailEnd type="none" w="med" len="med"/>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808080"/>
                      </a:solidFill>
                      <a:prstDash val="dash"/>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808080"/>
                      </a:solidFill>
                      <a:prstDash val="dash"/>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18582">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H</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4</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808080"/>
                      </a:solidFill>
                      <a:prstDash val="dash"/>
                      <a:round/>
                      <a:headEnd type="none" w="med" len="med"/>
                      <a:tailEnd type="none" w="med" len="med"/>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9050" cap="flat" cmpd="dbl" algn="ctr">
                      <a:solidFill>
                        <a:srgbClr val="000000"/>
                      </a:solidFill>
                      <a:prstDash val="solid"/>
                      <a:round/>
                      <a:headEnd type="none" w="med" len="med"/>
                      <a:tailEnd type="none" w="med" len="med"/>
                    </a:lnR>
                    <a:lnT w="12700" cap="flat" cmpd="sng" algn="ctr">
                      <a:solidFill>
                        <a:srgbClr val="808080"/>
                      </a:solidFill>
                      <a:prstDash val="dash"/>
                      <a:round/>
                      <a:headEnd type="none" w="med" len="med"/>
                      <a:tailEnd type="none" w="med" len="med"/>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9050" cap="flat" cmpd="dbl" algn="ctr">
                      <a:solidFill>
                        <a:srgbClr val="000000"/>
                      </a:solidFill>
                      <a:prstDash val="solid"/>
                      <a:round/>
                      <a:headEnd type="none" w="med" len="med"/>
                      <a:tailEnd type="none" w="med" len="med"/>
                    </a:lnL>
                    <a:lnR>
                      <a:noFill/>
                    </a:lnR>
                    <a:lnT w="12700" cap="flat" cmpd="sng" algn="ctr">
                      <a:solidFill>
                        <a:srgbClr val="808080"/>
                      </a:solidFill>
                      <a:prstDash val="dash"/>
                      <a:round/>
                      <a:headEnd type="none" w="med" len="med"/>
                      <a:tailEnd type="none" w="med" len="med"/>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808080"/>
                      </a:solidFill>
                      <a:prstDash val="dash"/>
                      <a:round/>
                      <a:headEnd type="none" w="med" len="med"/>
                      <a:tailEnd type="none" w="med" len="med"/>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808080"/>
                      </a:solidFill>
                      <a:prstDash val="dash"/>
                      <a:round/>
                      <a:headEnd type="none" w="med" len="med"/>
                      <a:tailEnd type="none" w="med" len="med"/>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808080"/>
                      </a:solidFill>
                      <a:prstDash val="dash"/>
                      <a:round/>
                      <a:headEnd type="none" w="med" len="med"/>
                      <a:tailEnd type="none" w="med" len="med"/>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808080"/>
                      </a:solidFill>
                      <a:prstDash val="dash"/>
                      <a:round/>
                      <a:headEnd type="none" w="med" len="med"/>
                      <a:tailEnd type="none" w="med" len="med"/>
                    </a:lnL>
                    <a:lnR>
                      <a:noFill/>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808080"/>
                      </a:solidFill>
                      <a:prstDash val="dash"/>
                      <a:round/>
                      <a:headEnd type="none" w="med" len="med"/>
                      <a:tailEnd type="none" w="med" len="med"/>
                    </a:lnR>
                    <a:lnT w="12700" cap="flat" cmpd="sng" algn="ctr">
                      <a:solidFill>
                        <a:srgbClr val="808080"/>
                      </a:solidFill>
                      <a:prstDash val="dash"/>
                      <a:round/>
                      <a:headEnd type="none" w="med" len="med"/>
                      <a:tailEnd type="none" w="med" len="med"/>
                    </a:lnT>
                    <a:lnB w="12700" cap="flat" cmpd="sng" algn="ctr">
                      <a:solidFill>
                        <a:srgbClr val="80808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808080"/>
                      </a:solidFill>
                      <a:prstDash val="dash"/>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183973">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9050" cap="flat" cmpd="dbl"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80808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80808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r>
              <a:tr h="204920">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3</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4</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6</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7</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8</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9</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10</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11</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12</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13</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14</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15</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16</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17</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18</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19</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20</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930493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Διάγραμμα </a:t>
            </a:r>
            <a:r>
              <a:rPr lang="en-US" dirty="0"/>
              <a:t>Gantt </a:t>
            </a:r>
            <a:r>
              <a:rPr lang="en-US" sz="3200" b="0" dirty="0" smtClean="0"/>
              <a:t>(</a:t>
            </a:r>
            <a:r>
              <a:rPr lang="el-GR" sz="3200" b="0" dirty="0" smtClean="0"/>
              <a:t>4</a:t>
            </a:r>
            <a:r>
              <a:rPr lang="en-US" sz="3200" b="0" dirty="0" smtClean="0"/>
              <a:t>/</a:t>
            </a:r>
            <a:r>
              <a:rPr lang="el-GR" sz="3200" b="0" dirty="0" smtClean="0"/>
              <a:t>4</a:t>
            </a:r>
            <a:r>
              <a:rPr lang="en-US" sz="3200" b="0" dirty="0" smtClean="0"/>
              <a:t>)</a:t>
            </a:r>
            <a:endParaRPr lang="el-GR" dirty="0"/>
          </a:p>
        </p:txBody>
      </p:sp>
      <p:sp>
        <p:nvSpPr>
          <p:cNvPr id="3" name="Θέση περιεχομένου 2"/>
          <p:cNvSpPr>
            <a:spLocks noGrp="1"/>
          </p:cNvSpPr>
          <p:nvPr>
            <p:ph idx="1"/>
          </p:nvPr>
        </p:nvSpPr>
        <p:spPr/>
        <p:txBody>
          <a:bodyPr/>
          <a:lstStyle/>
          <a:p>
            <a:r>
              <a:rPr lang="el-GR" dirty="0"/>
              <a:t>Παρατηρούμε ότι η δραστηριότητα D έχει τελειώσει νωρίτερα κατά μια εβδομάδα. Το δεδομένο αυτό θα μπορούσε να σημαίνει μια συντομότερη ολοκλήρωση του έργου. Όμως, η δραστηριότητα E δεν έχει αρχίσει ακόμη και το περιθώριό της είναι μικρότερο από τη διάρκειά της. Άρα το έργο, αντί να συντομεύσει, τελικά θα καθυστερήσει κατά μια βδομάδα. Για την δραστηριότητα F που έχει καθυστερήσει δεν υπάρχει πρόβλημα γιατί το περιθώριό που της απομένει είναι μεγαλύτερο από τη διάρκειά της.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1927257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Δικτυακή </a:t>
            </a:r>
            <a:r>
              <a:rPr lang="el-GR" dirty="0" smtClean="0"/>
              <a:t>απεικόνιση </a:t>
            </a:r>
            <a:r>
              <a:rPr lang="el-GR" dirty="0"/>
              <a:t>ενός </a:t>
            </a:r>
            <a:r>
              <a:rPr lang="el-GR" dirty="0" smtClean="0"/>
              <a:t>έργου </a:t>
            </a:r>
            <a:r>
              <a:rPr lang="el-GR" sz="3200" b="0" dirty="0"/>
              <a:t>(</a:t>
            </a:r>
            <a:r>
              <a:rPr lang="el-GR" sz="3200" b="0" dirty="0" smtClean="0"/>
              <a:t>1/8)</a:t>
            </a:r>
            <a:endParaRPr lang="el-GR" sz="3200" b="0" dirty="0"/>
          </a:p>
        </p:txBody>
      </p:sp>
      <p:sp>
        <p:nvSpPr>
          <p:cNvPr id="3" name="Θέση περιεχομένου 2"/>
          <p:cNvSpPr>
            <a:spLocks noGrp="1"/>
          </p:cNvSpPr>
          <p:nvPr>
            <p:ph idx="1"/>
          </p:nvPr>
        </p:nvSpPr>
        <p:spPr>
          <a:xfrm>
            <a:off x="457200" y="1196752"/>
            <a:ext cx="8229600" cy="3600400"/>
          </a:xfrm>
        </p:spPr>
        <p:txBody>
          <a:bodyPr/>
          <a:lstStyle/>
          <a:p>
            <a:r>
              <a:rPr lang="el-GR" dirty="0"/>
              <a:t>Για να εφαρμοστεί η μεθοδολογία PERT/CPM χωρίζουμε το έργο σε επί μέρους δραστηριότητες με λεπτομερές χρονοδιάγραμμα έναρξης και περάτωσης κάθε δραστηριότητας καθώς και όλων των διασυνδέσεών τους. </a:t>
            </a:r>
          </a:p>
          <a:p>
            <a:r>
              <a:rPr lang="el-GR" dirty="0"/>
              <a:t>Το όλο έργο απεικονίζεται σε μορφή δικτύου όπου ο κάθε κλάδος είναι μια δραστηριότητα, ενώ ο κάθε κόμβος είναι ένα γεγονός και ταυτόχρονα αποτελεί το σημείο εκκίνησης ή ολοκλήρωσης όσων δραστηριοτήτων ξεκινούν ή καταλήγουν εκεί.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pic>
        <p:nvPicPr>
          <p:cNvPr id="1026" name="Picture 2" descr="PertCpm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7900" y="4790409"/>
            <a:ext cx="4648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32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Βασίλης Μούσας 2014. Βασίλης Μούσας. </a:t>
            </a:r>
            <a:r>
              <a:rPr lang="el-GR" sz="2000" dirty="0"/>
              <a:t>«Οικονομοτεχνική Ανάλυση και Διαχείριση. </a:t>
            </a:r>
            <a:r>
              <a:rPr lang="el-GR" sz="2000" dirty="0" smtClean="0"/>
              <a:t>Ενότητα 7</a:t>
            </a:r>
            <a:r>
              <a:rPr lang="en-US" sz="2000" dirty="0" smtClean="0"/>
              <a:t>:</a:t>
            </a:r>
            <a:r>
              <a:rPr lang="el-GR" sz="2000" dirty="0"/>
              <a:t> Χρονικός </a:t>
            </a:r>
            <a:r>
              <a:rPr lang="el-GR" sz="2000" dirty="0" smtClean="0"/>
              <a:t>προγραμματισμός</a:t>
            </a:r>
            <a:r>
              <a:rPr lang="el-GR" sz="2000" dirty="0"/>
              <a:t>».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852166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0007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212667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615580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Δικτυακή απεικόνιση ενός έργου</a:t>
            </a:r>
            <a:r>
              <a:rPr lang="el-GR" sz="3200" b="0" dirty="0" smtClean="0"/>
              <a:t>(2/8)</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Κατά την απεικόνιση πρέπει να τηρούνται ορισμένοι κανόνες ή περιορισμοί</a:t>
            </a:r>
            <a:r>
              <a:rPr lang="el-GR" dirty="0" smtClean="0"/>
              <a:t>.</a:t>
            </a:r>
            <a:endParaRPr lang="el-GR" dirty="0"/>
          </a:p>
          <a:p>
            <a:pPr marL="457200" indent="-457200">
              <a:buFont typeface="+mj-lt"/>
              <a:buAutoNum type="arabicPeriod"/>
            </a:pPr>
            <a:r>
              <a:rPr lang="el-GR" dirty="0" smtClean="0"/>
              <a:t>Ένα </a:t>
            </a:r>
            <a:r>
              <a:rPr lang="el-GR" dirty="0"/>
              <a:t>γεγονός συμβαίνει μόνο όταν όλες οι δραστηριότητες που οδηγούν σε αυτό έχουν ολοκληρωθεί (π.χ.: το γεγονός 6 θα συμβεί μόνο όταν ολοκληρωθούν οι δραστηριότητες D &amp; F).</a:t>
            </a:r>
          </a:p>
          <a:p>
            <a:pPr marL="457200" indent="-457200">
              <a:buFont typeface="+mj-lt"/>
              <a:buAutoNum type="arabicPeriod"/>
            </a:pPr>
            <a:r>
              <a:rPr lang="el-GR" dirty="0" smtClean="0"/>
              <a:t>Μια </a:t>
            </a:r>
            <a:r>
              <a:rPr lang="el-GR" dirty="0"/>
              <a:t>δραστηριότητα μπορεί να αρχίσει μόνο όταν συμβεί το γεγονός που προηγείται αυτής (π.χ.: οι δραστηριότητες B &amp; E θα αρχίσουν μόνο όταν συμβεί το γεγονός 2).</a:t>
            </a:r>
          </a:p>
          <a:p>
            <a:pPr marL="457200" indent="-457200">
              <a:buFont typeface="+mj-lt"/>
              <a:buAutoNum type="arabicPeriod"/>
            </a:pPr>
            <a:r>
              <a:rPr lang="el-GR" dirty="0" smtClean="0"/>
              <a:t>Ένα </a:t>
            </a:r>
            <a:r>
              <a:rPr lang="el-GR" dirty="0"/>
              <a:t>γεγονός δεν μπορεί να συμβεί δυο φορές δηλαδή οι δραστηριότητες δεν μπορεί να σχηματίζουν  βρόγχο (π.χ.: δεν μπορεί να τοποθετηθεί δραστηριότητα που να αρχίζει με το γεγονός 7 και να τελειώνει με το γεγονός 2).</a:t>
            </a:r>
          </a:p>
          <a:p>
            <a:pPr marL="457200" indent="-457200">
              <a:buFont typeface="+mj-lt"/>
              <a:buAutoNum type="arabicPeriod"/>
            </a:pPr>
            <a:r>
              <a:rPr lang="el-GR" dirty="0" smtClean="0"/>
              <a:t>Κάθε </a:t>
            </a:r>
            <a:r>
              <a:rPr lang="el-GR" dirty="0"/>
              <a:t>γεγονός έχει προηγούμενη και επόμενη δραστηριότητα εκτός από την έναρξη και το τέλος του έργου.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640882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Δικτυακή απεικόνιση ενός </a:t>
            </a:r>
            <a:r>
              <a:rPr lang="el-GR" dirty="0" smtClean="0"/>
              <a:t>έργου </a:t>
            </a:r>
            <a:r>
              <a:rPr lang="el-GR" sz="3200" b="0" dirty="0" smtClean="0"/>
              <a:t>(3/8)</a:t>
            </a:r>
            <a:endParaRPr lang="el-GR" dirty="0"/>
          </a:p>
        </p:txBody>
      </p:sp>
      <p:sp>
        <p:nvSpPr>
          <p:cNvPr id="3" name="Θέση περιεχομένου 2"/>
          <p:cNvSpPr>
            <a:spLocks noGrp="1"/>
          </p:cNvSpPr>
          <p:nvPr>
            <p:ph idx="1"/>
          </p:nvPr>
        </p:nvSpPr>
        <p:spPr>
          <a:xfrm>
            <a:off x="453003" y="1036100"/>
            <a:ext cx="8229600" cy="2880320"/>
          </a:xfrm>
        </p:spPr>
        <p:txBody>
          <a:bodyPr>
            <a:normAutofit fontScale="92500" lnSpcReduction="10000"/>
          </a:bodyPr>
          <a:lstStyle/>
          <a:p>
            <a:r>
              <a:rPr lang="el-GR" dirty="0"/>
              <a:t>Η σχεδίαση του δικτύου γίνεται σε τρεις φάσεις</a:t>
            </a:r>
            <a:r>
              <a:rPr lang="el-GR" dirty="0" smtClean="0"/>
              <a:t>.</a:t>
            </a:r>
            <a:endParaRPr lang="el-GR" dirty="0"/>
          </a:p>
          <a:p>
            <a:r>
              <a:rPr lang="el-GR" dirty="0"/>
              <a:t>Στη πρώτη φάση αναλύεται το όλο έργο σε επί μέρους δραστηριότητες και καταρτίζεται ο αναλυτικός πίνακας δραστηριοτήτων. Οι δραστηριότητες ομαδοποιούνται σε κατηγορίες (ως προς τα απαιτούμενα μέσα, τοποθεσία, μέθοδο, κλπ.) </a:t>
            </a:r>
          </a:p>
          <a:p>
            <a:r>
              <a:rPr lang="el-GR" dirty="0"/>
              <a:t>Για παράδειγμα, δίνεται ένας απλοποιημένος πίνακας με τις δραστηριότητες κατασκευής ενός κτίσματος: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460694659"/>
              </p:ext>
            </p:extLst>
          </p:nvPr>
        </p:nvGraphicFramePr>
        <p:xfrm>
          <a:off x="1547664" y="3916420"/>
          <a:ext cx="5688632" cy="2743200"/>
        </p:xfrm>
        <a:graphic>
          <a:graphicData uri="http://schemas.openxmlformats.org/drawingml/2006/table">
            <a:tbl>
              <a:tblPr firstRow="1" firstCol="1" lastRow="1" lastCol="1" bandRow="1" bandCol="1">
                <a:tableStyleId>{5940675A-B579-460E-94D1-54222C63F5DA}</a:tableStyleId>
              </a:tblPr>
              <a:tblGrid>
                <a:gridCol w="979264"/>
                <a:gridCol w="4709368"/>
              </a:tblGrid>
              <a:tr h="0">
                <a:tc>
                  <a:txBody>
                    <a:bodyPr/>
                    <a:lstStyle/>
                    <a:p>
                      <a:pPr algn="just">
                        <a:spcAft>
                          <a:spcPts val="0"/>
                        </a:spcAft>
                      </a:pPr>
                      <a:r>
                        <a:rPr lang="en-US" sz="2000" dirty="0">
                          <a:effectLst/>
                        </a:rPr>
                        <a:t>A</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Κατασκευή σκελετού</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just">
                        <a:spcAft>
                          <a:spcPts val="0"/>
                        </a:spcAft>
                      </a:pPr>
                      <a:r>
                        <a:rPr lang="en-US" sz="2000" dirty="0">
                          <a:effectLst/>
                        </a:rPr>
                        <a:t>B</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Κατασκευή σκεπής</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just">
                        <a:spcAft>
                          <a:spcPts val="0"/>
                        </a:spcAft>
                      </a:pPr>
                      <a:r>
                        <a:rPr lang="en-US" sz="2000" dirty="0">
                          <a:effectLst/>
                        </a:rPr>
                        <a:t>C</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Κατασκευή τοιχοποιίας</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just">
                        <a:spcAft>
                          <a:spcPts val="0"/>
                        </a:spcAft>
                      </a:pPr>
                      <a:r>
                        <a:rPr lang="en-US" sz="2000" dirty="0">
                          <a:effectLst/>
                        </a:rPr>
                        <a:t>D</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Συλλέκτες νερού σκεπής</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just">
                        <a:spcAft>
                          <a:spcPts val="0"/>
                        </a:spcAft>
                      </a:pPr>
                      <a:r>
                        <a:rPr lang="en-US" sz="2000" dirty="0">
                          <a:effectLst/>
                        </a:rPr>
                        <a:t>E</a:t>
                      </a:r>
                      <a:r>
                        <a:rPr lang="el-GR" sz="2000" dirty="0">
                          <a:effectLst/>
                        </a:rPr>
                        <a:t> </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Υδραυλικές εγκαταστάσεις</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just">
                        <a:spcAft>
                          <a:spcPts val="0"/>
                        </a:spcAft>
                      </a:pPr>
                      <a:r>
                        <a:rPr lang="en-US" sz="2000" dirty="0">
                          <a:effectLst/>
                        </a:rPr>
                        <a:t>F</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Ηλεκτρικές εγκαταστάσεις</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just">
                        <a:spcAft>
                          <a:spcPts val="0"/>
                        </a:spcAft>
                      </a:pPr>
                      <a:r>
                        <a:rPr lang="en-US" sz="2000" dirty="0">
                          <a:effectLst/>
                        </a:rPr>
                        <a:t>G</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Αποχέτευση</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just">
                        <a:spcAft>
                          <a:spcPts val="0"/>
                        </a:spcAft>
                      </a:pPr>
                      <a:r>
                        <a:rPr lang="en-US" sz="2000" dirty="0">
                          <a:effectLst/>
                        </a:rPr>
                        <a:t>H</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Σοβατίσματα</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just">
                        <a:spcAft>
                          <a:spcPts val="0"/>
                        </a:spcAft>
                      </a:pPr>
                      <a:r>
                        <a:rPr lang="en-US" sz="2000" dirty="0">
                          <a:effectLst/>
                        </a:rPr>
                        <a:t>I</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just">
                        <a:spcAft>
                          <a:spcPts val="0"/>
                        </a:spcAft>
                      </a:pPr>
                      <a:r>
                        <a:rPr lang="el-GR" sz="2000" dirty="0">
                          <a:effectLst/>
                        </a:rPr>
                        <a:t>Βαψίματα</a:t>
                      </a:r>
                      <a:endParaRPr lang="el-GR" sz="20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73008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Δικτυακή απεικόνιση ενός </a:t>
            </a:r>
            <a:r>
              <a:rPr lang="el-GR" dirty="0" smtClean="0"/>
              <a:t>έργου </a:t>
            </a:r>
            <a:r>
              <a:rPr lang="el-GR" sz="3200" b="0" dirty="0" smtClean="0"/>
              <a:t>(4/8)</a:t>
            </a:r>
            <a:endParaRPr lang="el-GR" dirty="0"/>
          </a:p>
        </p:txBody>
      </p:sp>
      <p:sp>
        <p:nvSpPr>
          <p:cNvPr id="3" name="Θέση περιεχομένου 2"/>
          <p:cNvSpPr>
            <a:spLocks noGrp="1"/>
          </p:cNvSpPr>
          <p:nvPr>
            <p:ph idx="1"/>
          </p:nvPr>
        </p:nvSpPr>
        <p:spPr/>
        <p:txBody>
          <a:bodyPr/>
          <a:lstStyle/>
          <a:p>
            <a:r>
              <a:rPr lang="el-GR" dirty="0"/>
              <a:t>Στη δεύτερη φάση καταρτίζεται ένα πρόχειρο δίκτυο με τη φυσιολογική σειρά των δραστηριοτήτων βάσει του αρχικού πίνακα, των αλληλεξαρτήσεων. Η σειρά αυτή προκύπτει και από τυχόν περιορισμούς λόγω τεχνικών δυνατοτήτων, προσωπικού, υλικών ή πολιτικής. </a:t>
            </a:r>
          </a:p>
          <a:p>
            <a:r>
              <a:rPr lang="el-GR" dirty="0"/>
              <a:t>Στη φάση αυτή μπορεί να επίσης προκύψουν βελτιώσεις του δικτύου είτε με περαιτέρω ανάλυση σύνθετων δραστηριοτήτων ή με τη σύνθεση επί μέρους δραστηριοτήτων σε μία, ή ακόμη και με τη προσθήκη τεχνητών δραστηριοτήτων μηδενικού χρόνου με σκοπό την επισήμανση κάποιας αλληλουχίας.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48229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Δικτυακή απεικόνιση ενός </a:t>
            </a:r>
            <a:r>
              <a:rPr lang="el-GR" dirty="0" smtClean="0"/>
              <a:t>έργου </a:t>
            </a:r>
            <a:r>
              <a:rPr lang="el-GR" sz="3200" b="0" dirty="0" smtClean="0"/>
              <a:t>(5/8)</a:t>
            </a:r>
            <a:endParaRPr lang="el-GR" dirty="0"/>
          </a:p>
        </p:txBody>
      </p:sp>
      <p:sp>
        <p:nvSpPr>
          <p:cNvPr id="3" name="Θέση περιεχομένου 2"/>
          <p:cNvSpPr>
            <a:spLocks noGrp="1"/>
          </p:cNvSpPr>
          <p:nvPr>
            <p:ph idx="1"/>
          </p:nvPr>
        </p:nvSpPr>
        <p:spPr/>
        <p:txBody>
          <a:bodyPr/>
          <a:lstStyle/>
          <a:p>
            <a:r>
              <a:rPr lang="el-GR" dirty="0"/>
              <a:t>Για να αποφύγουμε τυχόν παραλείψεις ή λάθη στη σειρά σχεδίασης, για κάθε μια δραστηριότητα θέτουμε τα παρακάτω ερωτήματα: </a:t>
            </a:r>
          </a:p>
          <a:p>
            <a:pPr marL="857250" lvl="1" indent="-457200">
              <a:buFont typeface="+mj-lt"/>
              <a:buAutoNum type="alphaUcPeriod"/>
            </a:pPr>
            <a:r>
              <a:rPr lang="el-GR" dirty="0" smtClean="0"/>
              <a:t>Ποιες </a:t>
            </a:r>
            <a:r>
              <a:rPr lang="el-GR" dirty="0"/>
              <a:t>δραστηριότητες πρέπει να έχουν τελειώσει πριν αρχίσει η τρέχουσα; </a:t>
            </a:r>
          </a:p>
          <a:p>
            <a:pPr marL="857250" lvl="1" indent="-457200">
              <a:buFont typeface="+mj-lt"/>
              <a:buAutoNum type="alphaUcPeriod"/>
            </a:pPr>
            <a:r>
              <a:rPr lang="el-GR" dirty="0" smtClean="0"/>
              <a:t>Ποιες </a:t>
            </a:r>
            <a:r>
              <a:rPr lang="el-GR" dirty="0"/>
              <a:t>δραστηριότητες πρέπει ή μπορούν να αρχίσουν μόλις τελειώσει η τρέχουσα; </a:t>
            </a:r>
          </a:p>
          <a:p>
            <a:pPr marL="857250" lvl="1" indent="-457200">
              <a:buFont typeface="+mj-lt"/>
              <a:buAutoNum type="alphaUcPeriod"/>
            </a:pPr>
            <a:r>
              <a:rPr lang="el-GR" dirty="0" smtClean="0"/>
              <a:t>Ποιες </a:t>
            </a:r>
            <a:r>
              <a:rPr lang="el-GR" dirty="0"/>
              <a:t>δραστηριότητες είναι ανεξάρτητες και μπορούν να συμβούν παράλληλα με τη τρέχουσα;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pic>
        <p:nvPicPr>
          <p:cNvPr id="3074" name="Picture 2" descr="PertCpm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9887" y="5157192"/>
            <a:ext cx="33242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490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Δικτυακή απεικόνιση ενός </a:t>
            </a:r>
            <a:r>
              <a:rPr lang="el-GR" dirty="0" smtClean="0"/>
              <a:t>έργου </a:t>
            </a:r>
            <a:r>
              <a:rPr lang="el-GR" sz="3200" b="0" dirty="0" smtClean="0"/>
              <a:t>(6/8)</a:t>
            </a:r>
            <a:endParaRPr lang="el-GR" dirty="0"/>
          </a:p>
        </p:txBody>
      </p:sp>
      <p:sp>
        <p:nvSpPr>
          <p:cNvPr id="3" name="Θέση περιεχομένου 2"/>
          <p:cNvSpPr>
            <a:spLocks noGrp="1"/>
          </p:cNvSpPr>
          <p:nvPr>
            <p:ph idx="1"/>
          </p:nvPr>
        </p:nvSpPr>
        <p:spPr/>
        <p:txBody>
          <a:bodyPr/>
          <a:lstStyle/>
          <a:p>
            <a:r>
              <a:rPr lang="el-GR" dirty="0"/>
              <a:t>Στη τρίτη φάση γίνεται η ανασύνταξη του δικτύου και η βελτίωση της σχεδίασης ώστε να είναι παραστατικό, γίνεται η αρίθμηση των γεγονότων, και γίνεται η σύνταξη του οριστικού πίνακα δραστηριοτήτων και του χρονικού πίνακα που προκύπτει από αυτόν. </a:t>
            </a:r>
          </a:p>
          <a:p>
            <a:r>
              <a:rPr lang="el-GR" dirty="0"/>
              <a:t>Κατά την ανασύνταξη του διαγράμματος αποφεύγονται κατά το δυνατόν οι διασταυρώσεις δραστηριοτήτων, τυχόν καμπύλα τμήματα αντικαθίστανται με ευθύγραμμα και διατάσσονται τα γεγονότα με σαφή χρονική σειρά από αριστερά προς τα δεξιά.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610349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Δικτυακή απεικόνιση ενός </a:t>
            </a:r>
            <a:r>
              <a:rPr lang="el-GR" dirty="0" smtClean="0"/>
              <a:t>έργου </a:t>
            </a:r>
            <a:r>
              <a:rPr lang="el-GR" sz="3200" b="0" dirty="0" smtClean="0"/>
              <a:t>(7/8)</a:t>
            </a:r>
            <a:endParaRPr lang="el-GR" dirty="0"/>
          </a:p>
        </p:txBody>
      </p:sp>
      <p:sp>
        <p:nvSpPr>
          <p:cNvPr id="3" name="Θέση περιεχομένου 2"/>
          <p:cNvSpPr>
            <a:spLocks noGrp="1"/>
          </p:cNvSpPr>
          <p:nvPr>
            <p:ph idx="1"/>
          </p:nvPr>
        </p:nvSpPr>
        <p:spPr/>
        <p:txBody>
          <a:bodyPr>
            <a:normAutofit/>
          </a:bodyPr>
          <a:lstStyle/>
          <a:p>
            <a:r>
              <a:rPr lang="el-GR" dirty="0"/>
              <a:t>Ο χρονικός πίνακας δραστηριοτήτων περιέχει και τις εκτιμήσεις για τη χρονική διάρκεια όλων των δραστηριοτήτων. Ένα σημαντικό πρόβλημα στη σύνταξη του είναι η χρήση της ίδιας Χρονικής Μονάδας (ώρα, ημέρα, εβδομάδα, μήνας, κλπ.) για όλες τις δραστηριότητες. Σε σύντομα έργα συνήθως χρησιμοποιείται η ώρα ενώ σε μεγαλύτερα έργα χρησιμοποιείται η εβδομάδα</a:t>
            </a:r>
            <a:r>
              <a:rPr lang="el-GR" dirty="0" smtClean="0"/>
              <a:t>.</a:t>
            </a:r>
            <a:endParaRPr lang="el-GR" dirty="0"/>
          </a:p>
          <a:p>
            <a:r>
              <a:rPr lang="el-GR" dirty="0"/>
              <a:t>Για την εκτίμηση της διάρκειας μιας δραστηριότητας λαμβάνουμε υπ’ όψιν το διαθέσιμο προσωπικό, τον αριθμό και τη κατάσταση των μηχανημάτων, το είδος των υλικών, τη μέθοδο εργασίας, την τοποθεσία, τις συνθήκες εργασίας, τον καιρό, αλλά και τη πολιτική της διοίκησης</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7001465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1b31f16e69c3812f5126f6c3f6b34a37a0c7a8be"/>
</p:tagLst>
</file>

<file path=ppt/theme/theme1.xml><?xml version="1.0" encoding="utf-8"?>
<a:theme xmlns:a="http://schemas.openxmlformats.org/drawingml/2006/main" name="OC_template_updated">
  <a:themeElements>
    <a:clrScheme name="Προσαρμοσμένο 1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TotalTime>
  <Words>3033</Words>
  <Application>Microsoft Office PowerPoint</Application>
  <PresentationFormat>Προβολή στην οθόνη (4:3)</PresentationFormat>
  <Paragraphs>1125</Paragraphs>
  <Slides>35</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35</vt:i4>
      </vt:variant>
    </vt:vector>
  </HeadingPairs>
  <TitlesOfParts>
    <vt:vector size="37" baseType="lpstr">
      <vt:lpstr>OC_template_updated</vt:lpstr>
      <vt:lpstr>1_OC_template_updated</vt:lpstr>
      <vt:lpstr>Οικονομοτεχνική Ανάλυση και Διαχείριση</vt:lpstr>
      <vt:lpstr>Χρονικός προγραμματισμός ενός έργου</vt:lpstr>
      <vt:lpstr>Δικτυακή απεικόνιση ενός έργου (1/8)</vt:lpstr>
      <vt:lpstr>Δικτυακή απεικόνιση ενός έργου(2/8)</vt:lpstr>
      <vt:lpstr>Δικτυακή απεικόνιση ενός έργου (3/8)</vt:lpstr>
      <vt:lpstr>Δικτυακή απεικόνιση ενός έργου (4/8)</vt:lpstr>
      <vt:lpstr>Δικτυακή απεικόνιση ενός έργου (5/8)</vt:lpstr>
      <vt:lpstr>Δικτυακή απεικόνιση ενός έργου (6/8)</vt:lpstr>
      <vt:lpstr>Δικτυακή απεικόνιση ενός έργου (7/8)</vt:lpstr>
      <vt:lpstr>Δικτυακή απεικόνιση ενός έργου (8/8)</vt:lpstr>
      <vt:lpstr>Ανάλυση PERT/CPM</vt:lpstr>
      <vt:lpstr>Νωρίτερος &amp; αργότερος χρόνος δραστηριοτήτων (1/7)</vt:lpstr>
      <vt:lpstr>Νωρίτερος &amp; αργότερος χρόνος δραστηριοτήτων (2/7)</vt:lpstr>
      <vt:lpstr>Νωρίτερος &amp; αργότερος χρόνος δραστηριοτήτων (3/7)</vt:lpstr>
      <vt:lpstr>Νωρίτερος &amp; αργότερος χρόνος δραστηριοτήτων (4/7)</vt:lpstr>
      <vt:lpstr>Νωρίτερος &amp; αργότερος χρόνος δραστηριοτήτων (5/7)</vt:lpstr>
      <vt:lpstr>Νωρίτερος &amp; αργότερος χρόνος δραστηριοτήτων (6/7)</vt:lpstr>
      <vt:lpstr>Νωρίτερος &amp; αργότερος χρόνος δραστηριοτήτων (7/7)</vt:lpstr>
      <vt:lpstr>Κρίσιμη διαδρομή </vt:lpstr>
      <vt:lpstr>Χρονικά περιθώρια δραστηριοτήτων (1/4) </vt:lpstr>
      <vt:lpstr>Χρονικά περιθώρια δραστηριοτήτων (2/4) </vt:lpstr>
      <vt:lpstr>Χρονικά περιθώρια δραστηριοτήτων (3/4) </vt:lpstr>
      <vt:lpstr>Χρονικά περιθώρια δραστηριοτήτων (4/4) </vt:lpstr>
      <vt:lpstr>Χρονική παρακολούθηση του έργου</vt:lpstr>
      <vt:lpstr>Διάγραμμα Gantt (1/4)</vt:lpstr>
      <vt:lpstr>Διάγραμμα Gantt (2/4)</vt:lpstr>
      <vt:lpstr>Διάγραμμα Gantt (3/4)</vt:lpstr>
      <vt:lpstr>Διάγραμμα Gantt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54</cp:revision>
  <dcterms:created xsi:type="dcterms:W3CDTF">2013-03-04T13:35:19Z</dcterms:created>
  <dcterms:modified xsi:type="dcterms:W3CDTF">2015-04-16T10:11:09Z</dcterms:modified>
</cp:coreProperties>
</file>