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  <p:sldMasterId id="2147485042" r:id="rId2"/>
    <p:sldMasterId id="2147485053" r:id="rId3"/>
    <p:sldMasterId id="2147485069" r:id="rId4"/>
  </p:sldMasterIdLst>
  <p:notesMasterIdLst>
    <p:notesMasterId r:id="rId25"/>
  </p:notesMasterIdLst>
  <p:handoutMasterIdLst>
    <p:handoutMasterId r:id="rId26"/>
  </p:handoutMasterIdLst>
  <p:sldIdLst>
    <p:sldId id="527" r:id="rId5"/>
    <p:sldId id="544" r:id="rId6"/>
    <p:sldId id="545" r:id="rId7"/>
    <p:sldId id="546" r:id="rId8"/>
    <p:sldId id="547" r:id="rId9"/>
    <p:sldId id="548" r:id="rId10"/>
    <p:sldId id="549" r:id="rId11"/>
    <p:sldId id="550" r:id="rId12"/>
    <p:sldId id="551" r:id="rId13"/>
    <p:sldId id="557" r:id="rId14"/>
    <p:sldId id="553" r:id="rId15"/>
    <p:sldId id="554" r:id="rId16"/>
    <p:sldId id="555" r:id="rId17"/>
    <p:sldId id="556" r:id="rId18"/>
    <p:sldId id="528" r:id="rId19"/>
    <p:sldId id="529" r:id="rId20"/>
    <p:sldId id="530" r:id="rId21"/>
    <p:sldId id="531" r:id="rId22"/>
    <p:sldId id="532" r:id="rId23"/>
    <p:sldId id="533" r:id="rId24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16D"/>
    <a:srgbClr val="800000"/>
    <a:srgbClr val="3896B3"/>
    <a:srgbClr val="F96A1B"/>
    <a:srgbClr val="39B4E1"/>
    <a:srgbClr val="548123"/>
    <a:srgbClr val="009900"/>
    <a:srgbClr val="33CCFF"/>
    <a:srgbClr val="26648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1A03-017D-4469-B4DD-AACBA1E57871}" type="datetimeFigureOut">
              <a:rPr lang="en-US"/>
              <a:pPr>
                <a:defRPr/>
              </a:pPr>
              <a:t>7/13/2015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5A974E-8913-4FEF-8CDF-215B94B70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7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9CECA6-9824-466E-BDAC-AE9260BDF5F4}" type="datetimeFigureOut">
              <a:rPr lang="en-GB"/>
              <a:pPr>
                <a:defRPr/>
              </a:pPr>
              <a:t>13/07/2015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3" y="4714817"/>
            <a:ext cx="5437530" cy="44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A0E17-D458-4748-8B36-4ACBDB4364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2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5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1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AA96B-A9E6-48D7-ADF6-7C49F080289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6200"/>
            <a:ext cx="7658100" cy="838200"/>
          </a:xfrm>
        </p:spPr>
        <p:txBody>
          <a:bodyPr/>
          <a:lstStyle>
            <a:lvl1pPr algn="ctr">
              <a:defRPr sz="3600" b="1" cap="none" baseline="0">
                <a:solidFill>
                  <a:srgbClr val="800000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b="0">
                <a:latin typeface="Calibri" panose="020F05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4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415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85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16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269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37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361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52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067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85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24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41" r:id="rId6"/>
    <p:sldLayoutId id="2147485067" r:id="rId7"/>
    <p:sldLayoutId id="2147485068" r:id="rId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 cap="all" baseline="0">
          <a:solidFill>
            <a:srgbClr val="C0000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2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3" r:id="rId1"/>
    <p:sldLayoutId id="2147485044" r:id="rId2"/>
    <p:sldLayoutId id="2147485045" r:id="rId3"/>
    <p:sldLayoutId id="2147485046" r:id="rId4"/>
    <p:sldLayoutId id="2147485047" r:id="rId5"/>
    <p:sldLayoutId id="2147485048" r:id="rId6"/>
    <p:sldLayoutId id="2147485049" r:id="rId7"/>
    <p:sldLayoutId id="2147485050" r:id="rId8"/>
    <p:sldLayoutId id="2147485051" r:id="rId9"/>
    <p:sldLayoutId id="2147485052" r:id="rId10"/>
    <p:sldLayoutId id="2147485066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0" r:id="rId1"/>
    <p:sldLayoutId id="2147485071" r:id="rId2"/>
    <p:sldLayoutId id="2147485072" r:id="rId3"/>
    <p:sldLayoutId id="2147485073" r:id="rId4"/>
    <p:sldLayoutId id="2147485074" r:id="rId5"/>
    <p:sldLayoutId id="2147485075" r:id="rId6"/>
    <p:sldLayoutId id="2147485076" r:id="rId7"/>
    <p:sldLayoutId id="2147485077" r:id="rId8"/>
    <p:sldLayoutId id="2147485078" r:id="rId9"/>
    <p:sldLayoutId id="2147485079" r:id="rId10"/>
    <p:sldLayoutId id="214748508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0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Ανάλυση Συστημάτων Μακροχρόνιας Φροντίδας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000" b="1" dirty="0"/>
              <a:t>Ενότητα 4:</a:t>
            </a:r>
            <a:r>
              <a:rPr lang="en-US" sz="2000" b="1" dirty="0"/>
              <a:t> </a:t>
            </a:r>
            <a:r>
              <a:rPr lang="el-GR" sz="2000" b="1" dirty="0"/>
              <a:t>Κατ’ οίκον Φροντίδα: Βασικές αρχές λειτουργίας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dirty="0" smtClean="0"/>
              <a:t>Γιώργος Πιερράκος</a:t>
            </a:r>
            <a:endParaRPr lang="el-GR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Διοίκησης Επιχειρήσεων</a:t>
            </a:r>
          </a:p>
          <a:p>
            <a:pPr>
              <a:spcBef>
                <a:spcPts val="0"/>
              </a:spcBef>
            </a:pPr>
            <a:endParaRPr lang="el-GR" sz="1200" dirty="0" smtClean="0"/>
          </a:p>
          <a:p>
            <a:pPr>
              <a:spcBef>
                <a:spcPts val="0"/>
              </a:spcBef>
            </a:pPr>
            <a:r>
              <a:rPr lang="el-GR" sz="2000" dirty="0"/>
              <a:t>Κατεύθυνση </a:t>
            </a:r>
            <a:r>
              <a:rPr lang="el-GR" sz="2000" dirty="0" smtClean="0"/>
              <a:t>Διοίκησης </a:t>
            </a:r>
            <a:r>
              <a:rPr lang="el-GR" sz="2000" dirty="0"/>
              <a:t>Μονάδων Υγείας και Πρόνοιας 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  <a:cs typeface="+mn-cs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  <a:cs typeface="+mn-cs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013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6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9672" y="1658144"/>
            <a:ext cx="194421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1F497D">
                    <a:lumMod val="50000"/>
                  </a:srgbClr>
                </a:solidFill>
              </a:rPr>
              <a:t>Χρηματοοικονομικές ροές </a:t>
            </a:r>
            <a:endParaRPr lang="en-GB" b="1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20072" y="1658144"/>
            <a:ext cx="194421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1F497D">
                    <a:lumMod val="50000"/>
                  </a:srgbClr>
                </a:solidFill>
              </a:rPr>
              <a:t>Αγοραστές-Πληρωτές </a:t>
            </a:r>
            <a:endParaRPr lang="en-GB" b="1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43608" y="4178424"/>
            <a:ext cx="273630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1F497D">
                    <a:lumMod val="50000"/>
                  </a:srgbClr>
                </a:solidFill>
              </a:rPr>
              <a:t>Πληθυσμός Ασθενείς </a:t>
            </a:r>
            <a:endParaRPr lang="en-GB" b="1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52120" y="4034408"/>
            <a:ext cx="273630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1F497D">
                    <a:lumMod val="50000"/>
                  </a:srgbClr>
                </a:solidFill>
              </a:rPr>
              <a:t>Πάροχοι (Γιατροί Νοσηλευτές) </a:t>
            </a:r>
            <a:endParaRPr lang="en-GB" b="1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8186609">
            <a:off x="1115616" y="2882280"/>
            <a:ext cx="1152128" cy="792088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778250" y="1528915"/>
            <a:ext cx="1152128" cy="792088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3406515">
            <a:off x="6731109" y="2969108"/>
            <a:ext cx="1152128" cy="792088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139952" y="4250432"/>
            <a:ext cx="1152128" cy="792088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69231">
            <a:off x="-253498" y="2864956"/>
            <a:ext cx="2343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prstClr val="black"/>
                </a:solidFill>
              </a:rPr>
              <a:t>Φόροι, Εισφορές ιδιωτική ασφάλεια 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1154088"/>
            <a:ext cx="234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prstClr val="black"/>
                </a:solidFill>
              </a:rPr>
              <a:t>Κατανομή πόρων 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3625372">
            <a:off x="6842249" y="2738415"/>
            <a:ext cx="234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prstClr val="black"/>
                </a:solidFill>
              </a:rPr>
              <a:t>Αμοιβές παρόχων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5114528"/>
            <a:ext cx="2343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prstClr val="black"/>
                </a:solidFill>
              </a:rPr>
              <a:t>Επιμερισμός δαπανών </a:t>
            </a:r>
          </a:p>
          <a:p>
            <a:pPr algn="ctr"/>
            <a:r>
              <a:rPr lang="el-GR" b="1" dirty="0">
                <a:solidFill>
                  <a:prstClr val="black"/>
                </a:solidFill>
              </a:rPr>
              <a:t>Άμεσες πληρωμές 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31840" y="2450232"/>
            <a:ext cx="2592288" cy="165618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prstClr val="black"/>
                </a:solidFill>
              </a:rPr>
              <a:t>Χρηματοδότηση Μακροχρόνιας Φροντίδα 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0" y="64008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b="1" dirty="0" smtClean="0">
                <a:solidFill>
                  <a:prstClr val="black"/>
                </a:solidFill>
              </a:rPr>
              <a:t>Πιερράκος Γ. Μοντέλα Διοίκησης Μακροχρόνιας Φροντίδας Υγείας στην Τοπική Κοινωνία Εκδ. Παπαζήση 2013</a:t>
            </a:r>
            <a:endParaRPr lang="el-GR" sz="900" b="1" dirty="0">
              <a:solidFill>
                <a:prstClr val="black"/>
              </a:solidFill>
            </a:endParaRPr>
          </a:p>
        </p:txBody>
      </p:sp>
      <p:sp>
        <p:nvSpPr>
          <p:cNvPr id="21" name="Τίτλος 1"/>
          <p:cNvSpPr txBox="1">
            <a:spLocks/>
          </p:cNvSpPr>
          <p:nvPr/>
        </p:nvSpPr>
        <p:spPr>
          <a:xfrm>
            <a:off x="685800" y="76200"/>
            <a:ext cx="76581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 cap="none" baseline="0">
                <a:solidFill>
                  <a:srgbClr val="8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Χρηματοδότηση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2/2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7326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/>
      <p:bldP spid="14" grpId="0"/>
      <p:bldP spid="15" grpId="0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 smtClean="0"/>
              <a:t>Ανατροφοδότηση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635240" cy="3579849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Μέτρηση της Ποιότητα Ζωής του ωφελούμενου σε τακτικά χρονικά </a:t>
            </a:r>
            <a:r>
              <a:rPr lang="el-GR" sz="2800" b="1" dirty="0" smtClean="0">
                <a:solidFill>
                  <a:srgbClr val="04516D"/>
                </a:solidFill>
              </a:rPr>
              <a:t>διαστήματα</a:t>
            </a:r>
            <a:r>
              <a:rPr lang="en-US" sz="2800" b="1" dirty="0" smtClean="0">
                <a:solidFill>
                  <a:srgbClr val="04516D"/>
                </a:solidFill>
              </a:rPr>
              <a:t>.</a:t>
            </a:r>
            <a:endParaRPr lang="el-GR" sz="2800" b="1" dirty="0" smtClean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Επανεκτίμηση </a:t>
            </a:r>
            <a:r>
              <a:rPr lang="el-GR" sz="2800" b="1" dirty="0" smtClean="0">
                <a:solidFill>
                  <a:srgbClr val="04516D"/>
                </a:solidFill>
              </a:rPr>
              <a:t>αναγκών</a:t>
            </a:r>
            <a:r>
              <a:rPr lang="en-US" sz="2800" b="1" dirty="0" smtClean="0">
                <a:solidFill>
                  <a:srgbClr val="04516D"/>
                </a:solidFill>
              </a:rPr>
              <a:t>.</a:t>
            </a:r>
            <a:endParaRPr lang="el-GR" sz="2800" b="1" dirty="0" smtClean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Έλεγχος της εξέλιξης της διασυνδετικής, λήψη και καταγραφή </a:t>
            </a:r>
            <a:r>
              <a:rPr lang="el-GR" sz="2800" b="1" dirty="0" smtClean="0">
                <a:solidFill>
                  <a:srgbClr val="04516D"/>
                </a:solidFill>
              </a:rPr>
              <a:t>δεδομένων</a:t>
            </a:r>
            <a:r>
              <a:rPr lang="en-US" sz="2800" b="1" dirty="0" smtClean="0">
                <a:solidFill>
                  <a:srgbClr val="04516D"/>
                </a:solidFill>
              </a:rPr>
              <a:t>.</a:t>
            </a:r>
            <a:endParaRPr lang="el-GR" sz="2800" b="1" dirty="0" smtClean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Εκπόνηση εξατομικευμένων προγραμμάτων Αγωγής Υγείας (τριτογενής αγωγή υγείας</a:t>
            </a:r>
            <a:r>
              <a:rPr lang="el-GR" sz="2800" b="1" dirty="0" smtClean="0">
                <a:solidFill>
                  <a:srgbClr val="04516D"/>
                </a:solidFill>
              </a:rPr>
              <a:t>)</a:t>
            </a:r>
            <a:r>
              <a:rPr lang="en-US" sz="2800" b="1" dirty="0" smtClean="0">
                <a:solidFill>
                  <a:srgbClr val="04516D"/>
                </a:solidFill>
              </a:rPr>
              <a:t>.</a:t>
            </a:r>
            <a:endParaRPr lang="el-GR" sz="2800" b="1" dirty="0" smtClean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Υποστήριξης Οικογενειακού περιβάλλοντος- </a:t>
            </a:r>
            <a:r>
              <a:rPr lang="el-GR" sz="2800" b="1" dirty="0" smtClean="0">
                <a:solidFill>
                  <a:srgbClr val="04516D"/>
                </a:solidFill>
              </a:rPr>
              <a:t>Φροντιστών</a:t>
            </a:r>
            <a:r>
              <a:rPr lang="en-US" sz="2800" b="1" dirty="0" smtClean="0">
                <a:solidFill>
                  <a:srgbClr val="04516D"/>
                </a:solidFill>
              </a:rPr>
              <a:t>.</a:t>
            </a:r>
            <a:endParaRPr lang="el-GR" sz="2800" b="1" dirty="0" smtClean="0">
              <a:solidFill>
                <a:srgbClr val="04516D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957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l-GR" sz="3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Κόστος φροντίδας </a:t>
            </a:r>
            <a:r>
              <a:rPr lang="el-GR" sz="3200" b="0" dirty="0" smtClean="0">
                <a:solidFill>
                  <a:srgbClr val="800000"/>
                </a:solidFill>
                <a:latin typeface="Calibri" panose="020F0502020204030204" pitchFamily="34" charset="0"/>
              </a:rPr>
              <a:t>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848600" cy="4419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Άμεσο κόστος: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ιατρικό κόστος και το κόστος των φαρμάκων, τεχνολογία για μεγάλο χρονικό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διάστημα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Έμμεσο κοινωνικό κόστο</a:t>
            </a:r>
            <a:r>
              <a:rPr lang="el-GR" sz="2800" b="1" dirty="0">
                <a:solidFill>
                  <a:srgbClr val="800000"/>
                </a:solidFill>
              </a:rPr>
              <a:t>ς: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α)κόστος  της πρόωρης συνταξιοδότησης, β) μείωσης της παραγωγικότητας το γ)κόστος που έχει σχέση με τον πόνο, δ)την ταλαιπωρία και ε)το πένθος. </a:t>
            </a: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Το κόστος της φροντίδας </a:t>
            </a:r>
            <a:r>
              <a:rPr lang="el-GR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επιβαρύνεται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με τη </a:t>
            </a:r>
            <a:r>
              <a:rPr lang="el-GR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συν-νοσηρότητα</a:t>
            </a:r>
            <a:r>
              <a:rPr lang="en-US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659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800000"/>
                </a:solidFill>
              </a:rPr>
              <a:t>Κόστος φροντίδας  </a:t>
            </a:r>
            <a:r>
              <a:rPr lang="el-GR" sz="3200" b="0" dirty="0" smtClean="0">
                <a:solidFill>
                  <a:srgbClr val="800000"/>
                </a:solidFill>
              </a:rPr>
              <a:t>2/2</a:t>
            </a:r>
            <a:endParaRPr lang="el-GR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520940" cy="3579849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Το σύστημα υγείας δεν μπορεί να αντέξει αυτό το </a:t>
            </a: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κόστος</a:t>
            </a:r>
            <a:r>
              <a:rPr lang="en-US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6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Ασφαλιστικοί φορείς θέτουν όρια στη χρηματοδότηση και το κόστος μετακυλ</a:t>
            </a:r>
            <a:r>
              <a:rPr lang="el-GR" sz="2600" b="1" dirty="0">
                <a:solidFill>
                  <a:srgbClr val="04516D"/>
                </a:solidFill>
              </a:rPr>
              <a:t>ί</a:t>
            </a: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εται στους </a:t>
            </a: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ασφαλισμένους</a:t>
            </a:r>
            <a:r>
              <a:rPr lang="en-US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6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Υπάρχει πίεση σε προσωπικό οικογενειακό και εργασιακό επίπεδο. </a:t>
            </a:r>
          </a:p>
          <a:p>
            <a:pPr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6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Το πρόβλημα αυτό θα διογκώνεται τις επόμενες δεκαετίες με την αύξηση του αριθμού των ηλικιωμένων.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655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l-GR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Υπάρχει λύση; Αντιμετώπιση;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787640" cy="3579849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Προγράμματα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πρόληψης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Εξατομικευμένη αντιμετώπιση- σωστή και άμεση εκτίμηση αναγκών 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Αξιοποίηση όλων των πόρων και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δυνατοτήτων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Αξιοποίηση δυνατοτήτων τοπικών δικτύων και Τοπικής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Αυτοδιοίκησης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Συνδυασμός στη χρηματοδότηση και σχεδιασμός χρηματοδοτικών 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πακέτων</a:t>
            </a:r>
            <a:r>
              <a:rPr lang="en-US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.</a:t>
            </a:r>
            <a:r>
              <a:rPr lang="el-GR" sz="2800" b="1" dirty="0" smtClean="0">
                <a:solidFill>
                  <a:srgbClr val="04516D"/>
                </a:solidFill>
                <a:latin typeface="Calibri" panose="020F0502020204030204" pitchFamily="34" charset="0"/>
              </a:rPr>
              <a:t> </a:t>
            </a:r>
            <a:endParaRPr lang="el-GR" sz="2800" b="1" dirty="0" smtClean="0">
              <a:solidFill>
                <a:srgbClr val="04516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889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378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Γεώργιος Πιερράκος 2015. Γεώργιος Πιερράκος. «Ανάλυση Συστημάτων Μακροχρόνιας Φροντίδας (Θ). Ενότητα 4</a:t>
            </a:r>
            <a:r>
              <a:rPr lang="el-GR" sz="2000" dirty="0"/>
              <a:t>: Κατ’ οίκον Φροντίδα: Βασικές αρχές </a:t>
            </a:r>
            <a:r>
              <a:rPr lang="el-GR" sz="2000" dirty="0" smtClean="0"/>
              <a:t>λειτουργίας». Έκδοση: 1.0. Αθήνα 2015.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37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  <a:cs typeface="+mn-cs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32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dirty="0"/>
              <a:t>Υπηρεσίες </a:t>
            </a:r>
            <a:r>
              <a:rPr lang="el-GR" dirty="0" smtClean="0"/>
              <a:t>φροντίδας </a:t>
            </a:r>
            <a:r>
              <a:rPr lang="el-GR" dirty="0"/>
              <a:t>ασθενών με </a:t>
            </a:r>
            <a:r>
              <a:rPr lang="el-GR" dirty="0" smtClean="0"/>
              <a:t>μακροχρόνιες ασθένειες </a:t>
            </a:r>
            <a:r>
              <a:rPr lang="el-GR" dirty="0"/>
              <a:t>στο σπίτι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0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Α. Υπηρεσίες φροντίδας στο σπίτι που στηρίζονται στο Σύστημα Υγείας ή στις Υπηρεσίες Υγείας </a:t>
            </a:r>
          </a:p>
          <a:p>
            <a:pPr marL="0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Β. Υπηρεσίες βοήθειας στο σπίτι που στηρίζονται στο Σύστημα Κοινωνικής Φροντίδας ή σε Υπηρεσίες Κοινωνικής Φροντίδας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8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4692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Α. Υπηρεσίες φροντίδας στο σπίτι που στηρίζονται στο σύστημα υγείας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Autofit/>
          </a:bodyPr>
          <a:lstStyle/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Αποκατάσταση, ενδυνάμωση του ασθενούς, </a:t>
            </a: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Προστασία από λοιμώξεις, </a:t>
            </a: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Νοσηλευτική φροντίδα για χρόνιες και οξείες περιπτώσεις </a:t>
            </a: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ασθενειών</a:t>
            </a:r>
            <a:r>
              <a:rPr lang="en-US" sz="2400" b="1" dirty="0" smtClean="0">
                <a:solidFill>
                  <a:srgbClr val="04516D"/>
                </a:solidFill>
                <a:latin typeface="Calibri" pitchFamily="34" charset="0"/>
              </a:rPr>
              <a:t>,</a:t>
            </a:r>
            <a:endParaRPr lang="el-GR" sz="2400" b="1" dirty="0" smtClean="0">
              <a:solidFill>
                <a:srgbClr val="04516D"/>
              </a:solidFill>
              <a:latin typeface="Calibri" pitchFamily="34" charset="0"/>
            </a:endParaRP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err="1" smtClean="0">
                <a:solidFill>
                  <a:srgbClr val="04516D"/>
                </a:solidFill>
                <a:latin typeface="Calibri" pitchFamily="34" charset="0"/>
              </a:rPr>
              <a:t>Εργοθεραπεία</a:t>
            </a:r>
            <a:r>
              <a:rPr lang="en-US" sz="2400" b="1" dirty="0" smtClean="0">
                <a:solidFill>
                  <a:srgbClr val="04516D"/>
                </a:solidFill>
                <a:latin typeface="Calibri" pitchFamily="34" charset="0"/>
              </a:rPr>
              <a:t>,</a:t>
            </a:r>
            <a:endParaRPr lang="el-GR" sz="2400" b="1" dirty="0" smtClean="0">
              <a:solidFill>
                <a:srgbClr val="04516D"/>
              </a:solidFill>
              <a:latin typeface="Calibri" pitchFamily="34" charset="0"/>
            </a:endParaRP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Φυσιοθεραπεία</a:t>
            </a:r>
            <a:r>
              <a:rPr lang="en-US" sz="2400" b="1" dirty="0" smtClean="0">
                <a:solidFill>
                  <a:srgbClr val="04516D"/>
                </a:solidFill>
                <a:latin typeface="Calibri" pitchFamily="34" charset="0"/>
              </a:rPr>
              <a:t>,</a:t>
            </a:r>
            <a:endParaRPr lang="el-GR" sz="2400" b="1" dirty="0" smtClean="0">
              <a:solidFill>
                <a:srgbClr val="04516D"/>
              </a:solidFill>
              <a:latin typeface="Calibri" pitchFamily="34" charset="0"/>
            </a:endParaRP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Σχήματα Ιατρικής θεραπείας στο </a:t>
            </a: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σπίτι</a:t>
            </a:r>
            <a:r>
              <a:rPr lang="en-US" sz="2400" b="1" dirty="0" smtClean="0">
                <a:solidFill>
                  <a:srgbClr val="04516D"/>
                </a:solidFill>
                <a:latin typeface="Calibri" pitchFamily="34" charset="0"/>
              </a:rPr>
              <a:t>,</a:t>
            </a:r>
            <a:endParaRPr lang="el-GR" sz="2400" b="1" dirty="0" smtClean="0">
              <a:solidFill>
                <a:srgbClr val="04516D"/>
              </a:solidFill>
              <a:latin typeface="Calibri" pitchFamily="34" charset="0"/>
            </a:endParaRP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Φροντίδα σε </a:t>
            </a:r>
            <a:r>
              <a:rPr lang="el-GR" sz="2400" b="1" dirty="0">
                <a:solidFill>
                  <a:srgbClr val="04516D"/>
                </a:solidFill>
              </a:rPr>
              <a:t>ηλικιωμένους με επιπλοκές στην υγεία </a:t>
            </a:r>
            <a:r>
              <a:rPr lang="el-GR" sz="2400" b="1" dirty="0" smtClean="0">
                <a:solidFill>
                  <a:srgbClr val="04516D"/>
                </a:solidFill>
              </a:rPr>
              <a:t>τους</a:t>
            </a:r>
            <a:r>
              <a:rPr lang="en-US" sz="2400" b="1" dirty="0" smtClean="0">
                <a:solidFill>
                  <a:srgbClr val="04516D"/>
                </a:solidFill>
              </a:rPr>
              <a:t>,</a:t>
            </a:r>
            <a:endParaRPr lang="el-GR" sz="2400" b="1" dirty="0">
              <a:solidFill>
                <a:srgbClr val="04516D"/>
              </a:solidFill>
            </a:endParaRPr>
          </a:p>
          <a:p>
            <a:pPr marL="265176" indent="-265176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 2" pitchFamily="18" charset="2"/>
              <a:buChar char="P"/>
              <a:defRPr/>
            </a:pP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Φροντίδα σε ασθενείς τελικού </a:t>
            </a:r>
            <a:r>
              <a:rPr lang="el-GR" sz="2400" b="1" dirty="0" smtClean="0">
                <a:solidFill>
                  <a:srgbClr val="04516D"/>
                </a:solidFill>
                <a:latin typeface="Calibri" pitchFamily="34" charset="0"/>
              </a:rPr>
              <a:t>σταδίου</a:t>
            </a:r>
            <a:r>
              <a:rPr lang="en-US" sz="2400" b="1" dirty="0" smtClean="0">
                <a:solidFill>
                  <a:srgbClr val="04516D"/>
                </a:solidFill>
                <a:latin typeface="Calibri" pitchFamily="34" charset="0"/>
              </a:rPr>
              <a:t>.</a:t>
            </a:r>
            <a:endParaRPr lang="el-GR" sz="2400" b="1" dirty="0" smtClean="0">
              <a:solidFill>
                <a:srgbClr val="04516D"/>
              </a:solidFill>
              <a:latin typeface="Calibri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870441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200" dirty="0"/>
              <a:t>Β. Υπηρεσίες βοήθειας στο σπίτι που στηρίζονται στο σύστημα </a:t>
            </a:r>
            <a:r>
              <a:rPr lang="el-GR" sz="3200" dirty="0" smtClean="0"/>
              <a:t>κοινωνικής</a:t>
            </a:r>
            <a:r>
              <a:rPr lang="en-US" sz="3200" dirty="0" smtClean="0"/>
              <a:t> </a:t>
            </a:r>
            <a:r>
              <a:rPr lang="el-GR" sz="3200" dirty="0" smtClean="0"/>
              <a:t>φροντίδας 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Οικιακές εργασίες </a:t>
            </a:r>
          </a:p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Αγορές </a:t>
            </a:r>
          </a:p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Φαγητό </a:t>
            </a:r>
          </a:p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Καθαριότητα </a:t>
            </a:r>
          </a:p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Κοινωνικές δραστηριότητες </a:t>
            </a:r>
          </a:p>
          <a:p>
            <a:pPr marL="265176" indent="-265176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Συνοδεία στο περπάτημα κλπ. </a:t>
            </a:r>
          </a:p>
          <a:p>
            <a:pPr marL="265176" indent="-265176">
              <a:lnSpc>
                <a:spcPct val="150000"/>
              </a:lnSpc>
              <a:spcBef>
                <a:spcPts val="0"/>
              </a:spcBef>
              <a:buFont typeface="Wingdings 2"/>
              <a:buChar char=""/>
              <a:defRPr/>
            </a:pPr>
            <a:endParaRPr lang="el-GR" sz="28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3054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11"/>
          <p:cNvSpPr/>
          <p:nvPr/>
        </p:nvSpPr>
        <p:spPr>
          <a:xfrm rot="20263042">
            <a:off x="4404453" y="4726973"/>
            <a:ext cx="548913" cy="171387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 rot="4395495">
            <a:off x="2082787" y="3603210"/>
            <a:ext cx="548913" cy="167958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 rot="14883834">
            <a:off x="5961644" y="2363688"/>
            <a:ext cx="548913" cy="179891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 rot="3105971">
            <a:off x="3984619" y="1108659"/>
            <a:ext cx="2438400" cy="22098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chemeClr val="accent2">
                <a:lumMod val="60000"/>
                <a:lumOff val="40000"/>
                <a:alpha val="43000"/>
              </a:schemeClr>
            </a:outerShdw>
          </a:effectLst>
          <a:scene3d>
            <a:camera prst="perspectiveFront" fov="2700000">
              <a:rot lat="21000000" lon="21000000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Επιλογή προγράμματος </a:t>
            </a: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 rot="2934741">
            <a:off x="1996275" y="4362748"/>
            <a:ext cx="2438400" cy="23622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chemeClr val="accent2">
                <a:lumMod val="60000"/>
                <a:lumOff val="40000"/>
                <a:alpha val="43000"/>
              </a:schemeClr>
            </a:outerShdw>
          </a:effectLst>
          <a:scene3d>
            <a:camera prst="perspectiveFront" fov="2700000">
              <a:rot lat="21000000" lon="21000000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Ανατροφοδότηση</a:t>
            </a: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 rot="2883522">
            <a:off x="4697368" y="3751214"/>
            <a:ext cx="2362200" cy="22098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chemeClr val="accent2">
                <a:lumMod val="60000"/>
                <a:lumOff val="40000"/>
                <a:alpha val="43000"/>
              </a:schemeClr>
            </a:outerShdw>
          </a:effectLst>
          <a:scene3d>
            <a:camera prst="perspectiveFront" fov="2700000">
              <a:rot lat="21000000" lon="21000000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Συνεργασία διασυνδετική</a:t>
            </a: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 rot="3105971">
            <a:off x="1241419" y="2023061"/>
            <a:ext cx="2438400" cy="22098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chemeClr val="accent2">
                <a:lumMod val="60000"/>
                <a:lumOff val="40000"/>
                <a:alpha val="43000"/>
              </a:schemeClr>
            </a:outerShdw>
          </a:effectLst>
          <a:scene3d>
            <a:camera prst="perspectiveFront" fov="2700000">
              <a:rot lat="21000000" lon="21000000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Εκτίμηση αναγκών</a:t>
            </a: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 rot="9491525">
            <a:off x="3236280" y="1165946"/>
            <a:ext cx="548913" cy="1627267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399" y="4587532"/>
            <a:ext cx="1671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</a:rPr>
              <a:t>Τοπική Αυτοδιοίκηση </a:t>
            </a:r>
            <a:endParaRPr lang="el-GR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7379" y="968325"/>
            <a:ext cx="167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</a:rPr>
              <a:t>Χρηματοδότηση</a:t>
            </a:r>
            <a:endParaRPr lang="el-GR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86600" y="2629497"/>
            <a:ext cx="167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</a:rPr>
              <a:t>Άτυπα Δίκτυα </a:t>
            </a:r>
            <a:endParaRPr lang="el-GR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6119336"/>
            <a:ext cx="167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ln w="1905"/>
                <a:solidFill>
                  <a:schemeClr val="bg1"/>
                </a:solidFill>
                <a:latin typeface="Calibri" panose="020F0502020204030204" pitchFamily="34" charset="0"/>
              </a:rPr>
              <a:t>Παράγοντες κατανομής των πόρων</a:t>
            </a:r>
            <a:endParaRPr lang="el-GR" sz="1400" b="1" dirty="0">
              <a:ln w="1905"/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 rot="2662491">
            <a:off x="2971800" y="2629497"/>
            <a:ext cx="2514600" cy="2209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chemeClr val="accent1">
                <a:lumMod val="75000"/>
                <a:alpha val="43000"/>
              </a:schemeClr>
            </a:outerShdw>
          </a:effectLst>
          <a:scene3d>
            <a:camera prst="isometricTopUp">
              <a:rot lat="20556731" lon="20505063" rev="2868821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Βασικές αρχές λειτουργίας των προγραμμάτων κατ’ οίκον φροντίδας 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</a:t>
            </a:r>
            <a:r>
              <a:rPr lang="el-GR" sz="3200" dirty="0" smtClean="0"/>
              <a:t>αρχές </a:t>
            </a:r>
            <a:r>
              <a:rPr lang="el-GR" sz="3200" dirty="0"/>
              <a:t>λειτουργία των προγραμμάτων κατ’ οίκον φροντίδας </a:t>
            </a:r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69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7" grpId="0" animBg="1"/>
      <p:bldP spid="6" grpId="0" animBg="1"/>
      <p:bldP spid="5" grpId="0" animBg="1"/>
      <p:bldP spid="8" grpId="0" animBg="1"/>
      <p:bldP spid="9" grpId="0" animBg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l-GR" dirty="0" smtClean="0"/>
              <a:t>Εκτίμηση αναγκών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Ικανότητα Αυτοεξυπηρέτησης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Είδος ασθένειας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Ιατρο- Νοσηλευτική ή κοινωνική φροντίδα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Οικογενειακό περιβάλλον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Άλλες επιθυμίες του ωφελούμενου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757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 smtClean="0"/>
              <a:t>Επιλογή προγράμματος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Νοσηλευτική Φροντίδα στο σπίτι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Αποκατάσταση και κοινωνική φροντίδα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Βραχυχρόνιο πρόγραμμα υποστήριξης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Υποστήριξη ασθενούς με ψυχική Νόσο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 Σύνθετη φροντίδα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rgbClr val="04516D"/>
                </a:solidFill>
              </a:rPr>
              <a:t>Αντιμετώπιση κοινωνικού αποκλεισμού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825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 smtClean="0"/>
              <a:t>Συνεργασία διασυνδετική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Σύνδεση με Ιατρική περίθαλψη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Σύνδεση με Νοσοκομειακή Περίθαλψη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Σύνδεση με εδική κοινωνική φροντίδα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Σύνδεση με Άτυπα δίκτυα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Κινητοποίηση Μη κερδοσκοπικών Τοπικών φορέων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endParaRPr lang="el-G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47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l-GR" sz="3200" dirty="0" smtClean="0">
                <a:ea typeface="+mn-ea"/>
                <a:cs typeface="+mn-cs"/>
              </a:rPr>
              <a:t>Χρηματοδότηση </a:t>
            </a:r>
            <a:r>
              <a:rPr lang="el-GR" sz="2800" b="0" dirty="0" smtClean="0">
                <a:ea typeface="+mn-ea"/>
                <a:cs typeface="+mn-cs"/>
              </a:rPr>
              <a:t>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Κρατικός προϋπολογισμός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Ασφαλιστικός Φορέας – Ασφαλιστικός κίνδυνος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 Ιδιωτικές αμοιβές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919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7664</TotalTime>
  <Words>1018</Words>
  <Application>Microsoft Office PowerPoint</Application>
  <PresentationFormat>Προβολή στην οθόνη (4:3)</PresentationFormat>
  <Paragraphs>162</Paragraphs>
  <Slides>20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20</vt:i4>
      </vt:variant>
    </vt:vector>
  </HeadingPairs>
  <TitlesOfParts>
    <vt:vector size="24" baseType="lpstr">
      <vt:lpstr>Angles</vt:lpstr>
      <vt:lpstr>OC_template_updated</vt:lpstr>
      <vt:lpstr>1_OC_template_updated</vt:lpstr>
      <vt:lpstr>Office Theme</vt:lpstr>
      <vt:lpstr>Ανάλυση Συστημάτων Μακροχρόνιας Φροντίδας (Θ)</vt:lpstr>
      <vt:lpstr>Υπηρεσίες φροντίδας ασθενών με μακροχρόνιες ασθένειες στο σπίτι  </vt:lpstr>
      <vt:lpstr>Α. Υπηρεσίες φροντίδας στο σπίτι που στηρίζονται στο σύστημα υγείας</vt:lpstr>
      <vt:lpstr>Β. Υπηρεσίες βοήθειας στο σπίτι που στηρίζονται στο σύστημα κοινωνικής φροντίδας </vt:lpstr>
      <vt:lpstr>Βασικές αρχές λειτουργία των προγραμμάτων κατ’ οίκον φροντίδας </vt:lpstr>
      <vt:lpstr>Εκτίμηση αναγκών</vt:lpstr>
      <vt:lpstr>Επιλογή προγράμματος </vt:lpstr>
      <vt:lpstr>Συνεργασία διασυνδετική </vt:lpstr>
      <vt:lpstr>Χρηματοδότηση 1/2</vt:lpstr>
      <vt:lpstr>Παρουσίαση του PowerPoint</vt:lpstr>
      <vt:lpstr>Ανατροφοδότηση </vt:lpstr>
      <vt:lpstr>Κόστος φροντίδας 1/2</vt:lpstr>
      <vt:lpstr>Κόστος φροντίδας  2/2</vt:lpstr>
      <vt:lpstr>Υπάρχει λύση; Αντιμετώπιση;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opencourses@teiath.gr</dc:creator>
  <cp:lastModifiedBy>fkaram2</cp:lastModifiedBy>
  <cp:revision>566</cp:revision>
  <cp:lastPrinted>2014-11-24T11:26:11Z</cp:lastPrinted>
  <dcterms:created xsi:type="dcterms:W3CDTF">2006-11-13T14:31:32Z</dcterms:created>
  <dcterms:modified xsi:type="dcterms:W3CDTF">2015-07-13T10:37:52Z</dcterms:modified>
</cp:coreProperties>
</file>