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6" r:id="rId27"/>
    <p:sldId id="297" r:id="rId28"/>
    <p:sldId id="298" r:id="rId29"/>
    <p:sldId id="299" r:id="rId30"/>
    <p:sldId id="257" r:id="rId31"/>
    <p:sldId id="262" r:id="rId32"/>
    <p:sldId id="264" r:id="rId33"/>
    <p:sldId id="292" r:id="rId34"/>
    <p:sldId id="293" r:id="rId35"/>
    <p:sldId id="294" r:id="rId36"/>
    <p:sldId id="295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Εναλλακτική</a:t>
            </a:r>
            <a:r>
              <a:rPr lang="el-GR" baseline="0" dirty="0" smtClean="0"/>
              <a:t> εικόνα </a:t>
            </a:r>
            <a:r>
              <a:rPr lang="en-US" baseline="0" dirty="0" smtClean="0"/>
              <a:t>http://zh.wikipedia.org/wiki/%E8%A5%BF%E5%A5%A5%E5%A4%9A%C2%B7%E6%A2%85%E6%9B%BC#mediaviewer/File:NMAH_DC_-_IMG_8773.JPG</a:t>
            </a:r>
            <a:endParaRPr lang="el-GR" baseline="0" dirty="0" smtClean="0"/>
          </a:p>
          <a:p>
            <a:r>
              <a:rPr lang="el-GR" baseline="0" dirty="0" smtClean="0"/>
              <a:t>Εναλλακτική εικόνα</a:t>
            </a:r>
            <a:r>
              <a:rPr lang="en-US" baseline="0" dirty="0" smtClean="0"/>
              <a:t>: http://commons.wikimedia.org/wiki/File:NMAH_DC_-_IMG_8776.JPG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230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Εναλλακτική</a:t>
            </a:r>
            <a:r>
              <a:rPr lang="el-GR" baseline="0" dirty="0" smtClean="0"/>
              <a:t> εικόνα</a:t>
            </a:r>
            <a:r>
              <a:rPr lang="en-US" baseline="0" dirty="0" smtClean="0"/>
              <a:t>: http://simple.wikipedia.org/wiki/Electromagnetic_spectrum#mediaviewer/File:TheElectromagneticSpectrum.jpg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719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Εναλλακτική</a:t>
            </a:r>
            <a:r>
              <a:rPr lang="el-GR" baseline="0" dirty="0" smtClean="0"/>
              <a:t> εικόνα </a:t>
            </a:r>
            <a:r>
              <a:rPr lang="en-US" baseline="0" dirty="0" smtClean="0"/>
              <a:t>http://commons.wikimedia.org/wiki/File:Visible_Light_Spectrum.jpg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888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Εικόνα?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5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Εικόνα?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2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6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9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1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4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3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4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1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Οπτική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στα </a:t>
            </a:r>
            <a:r>
              <a:rPr lang="en-US" sz="2800" dirty="0" smtClean="0"/>
              <a:t>Lasers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Γεώργιος Μήτσου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Οπτικής και Οπτομετρίας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n-US" sz="3200" b="0" dirty="0" smtClean="0"/>
              <a:t>2/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028437"/>
            <a:ext cx="2386608" cy="50405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περίπτωση </a:t>
            </a:r>
            <a:r>
              <a:rPr lang="en-US" dirty="0"/>
              <a:t>a &amp; b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7231"/>
            <a:ext cx="3564389" cy="16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395536" y="4077072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Φασματική λάμπα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3401866" y="3573016"/>
            <a:ext cx="1440160" cy="1343578"/>
            <a:chOff x="2598074" y="3573016"/>
            <a:chExt cx="1440160" cy="1343578"/>
          </a:xfrm>
        </p:grpSpPr>
        <p:sp>
          <p:nvSpPr>
            <p:cNvPr id="9" name="Freeform 4"/>
            <p:cNvSpPr/>
            <p:nvPr/>
          </p:nvSpPr>
          <p:spPr>
            <a:xfrm>
              <a:off x="2814098" y="3573016"/>
              <a:ext cx="903112" cy="1343578"/>
            </a:xfrm>
            <a:custGeom>
              <a:avLst/>
              <a:gdLst>
                <a:gd name="connsiteX0" fmla="*/ 0 w 903112"/>
                <a:gd name="connsiteY0" fmla="*/ 1343578 h 1343578"/>
                <a:gd name="connsiteX1" fmla="*/ 474134 w 903112"/>
                <a:gd name="connsiteY1" fmla="*/ 200 h 1343578"/>
                <a:gd name="connsiteX2" fmla="*/ 903112 w 903112"/>
                <a:gd name="connsiteY2" fmla="*/ 1264555 h 134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112" h="1343578">
                  <a:moveTo>
                    <a:pt x="0" y="1343578"/>
                  </a:moveTo>
                  <a:cubicBezTo>
                    <a:pt x="161807" y="678474"/>
                    <a:pt x="323615" y="13370"/>
                    <a:pt x="474134" y="200"/>
                  </a:cubicBezTo>
                  <a:cubicBezTo>
                    <a:pt x="624653" y="-12970"/>
                    <a:pt x="763882" y="625792"/>
                    <a:pt x="903112" y="12645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0" name="Straight Arrow Connector 6"/>
            <p:cNvCxnSpPr/>
            <p:nvPr/>
          </p:nvCxnSpPr>
          <p:spPr>
            <a:xfrm>
              <a:off x="2598074" y="4244805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8"/>
            <p:cNvCxnSpPr/>
            <p:nvPr/>
          </p:nvCxnSpPr>
          <p:spPr>
            <a:xfrm flipH="1">
              <a:off x="3586678" y="4244805"/>
              <a:ext cx="4515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Ορθογώνιο 12"/>
          <p:cNvSpPr/>
          <p:nvPr/>
        </p:nvSpPr>
        <p:spPr>
          <a:xfrm>
            <a:off x="5295787" y="4053999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0.1 A – λ ή 10GHz - f</a:t>
            </a:r>
          </a:p>
        </p:txBody>
      </p: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2106918" y="5458908"/>
            <a:ext cx="8581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Laser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grpSp>
        <p:nvGrpSpPr>
          <p:cNvPr id="15" name="Group 15"/>
          <p:cNvGrpSpPr/>
          <p:nvPr/>
        </p:nvGrpSpPr>
        <p:grpSpPr>
          <a:xfrm>
            <a:off x="3569059" y="5341933"/>
            <a:ext cx="811596" cy="648072"/>
            <a:chOff x="2915816" y="5013176"/>
            <a:chExt cx="811596" cy="648072"/>
          </a:xfrm>
        </p:grpSpPr>
        <p:cxnSp>
          <p:nvCxnSpPr>
            <p:cNvPr id="16" name="Straight Connector 11"/>
            <p:cNvCxnSpPr/>
            <p:nvPr/>
          </p:nvCxnSpPr>
          <p:spPr>
            <a:xfrm>
              <a:off x="3265654" y="5013176"/>
              <a:ext cx="0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3"/>
            <p:cNvCxnSpPr/>
            <p:nvPr/>
          </p:nvCxnSpPr>
          <p:spPr>
            <a:xfrm>
              <a:off x="2915816" y="5373216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4"/>
            <p:cNvCxnSpPr/>
            <p:nvPr/>
          </p:nvCxnSpPr>
          <p:spPr>
            <a:xfrm flipH="1">
              <a:off x="3275856" y="5373216"/>
              <a:ext cx="4515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Ορθογώνιο 18"/>
          <p:cNvSpPr/>
          <p:nvPr/>
        </p:nvSpPr>
        <p:spPr>
          <a:xfrm>
            <a:off x="4616248" y="5435137"/>
            <a:ext cx="4398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MHz → </a:t>
            </a:r>
            <a:r>
              <a:rPr lang="el-GR" sz="2400" dirty="0">
                <a:latin typeface="+mn-lt"/>
              </a:rPr>
              <a:t>μ</a:t>
            </a:r>
            <a:r>
              <a:rPr lang="en-US" sz="2400" dirty="0">
                <a:latin typeface="+mn-lt"/>
              </a:rPr>
              <a:t>Hz </a:t>
            </a:r>
            <a:r>
              <a:rPr lang="el-GR" sz="2400" dirty="0">
                <a:latin typeface="+mn-lt"/>
              </a:rPr>
              <a:t>, οπου 1μ</a:t>
            </a:r>
            <a:r>
              <a:rPr lang="en-US" sz="2400" dirty="0">
                <a:latin typeface="+mn-lt"/>
              </a:rPr>
              <a:t>Hz = 10</a:t>
            </a:r>
            <a:r>
              <a:rPr lang="en-US" sz="2400" baseline="30000" dirty="0">
                <a:latin typeface="+mn-lt"/>
              </a:rPr>
              <a:t>-6</a:t>
            </a:r>
            <a:r>
              <a:rPr lang="en-US" sz="2400" dirty="0">
                <a:latin typeface="+mn-lt"/>
              </a:rPr>
              <a:t>Hz</a:t>
            </a:r>
            <a:r>
              <a:rPr lang="el-GR" sz="2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0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3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περίπτωση c –  </a:t>
            </a:r>
            <a:r>
              <a:rPr lang="el-GR" b="1" dirty="0">
                <a:solidFill>
                  <a:srgbClr val="820000"/>
                </a:solidFill>
              </a:rPr>
              <a:t>Χρονική Συμφωνία </a:t>
            </a:r>
            <a:r>
              <a:rPr lang="el-GR" dirty="0"/>
              <a:t>(temporal coherence)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55803"/>
            <a:ext cx="39338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51520" y="3645024"/>
            <a:ext cx="4176464" cy="133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820000"/>
                </a:solidFill>
              </a:rPr>
              <a:t>Ιδανική χρονική συμφωνία</a:t>
            </a:r>
          </a:p>
          <a:p>
            <a:pPr fontAlgn="auto">
              <a:spcAft>
                <a:spcPts val="0"/>
              </a:spcAft>
            </a:pPr>
            <a:r>
              <a:rPr lang="el-GR" dirty="0"/>
              <a:t>Σταθερή συχνότητα</a:t>
            </a:r>
          </a:p>
          <a:p>
            <a:pPr fontAlgn="auto">
              <a:spcAft>
                <a:spcPts val="0"/>
              </a:spcAft>
            </a:pPr>
            <a:r>
              <a:rPr lang="el-GR" dirty="0"/>
              <a:t>Σταθερό πλάτος ταλάντωσης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5508104" y="3722019"/>
            <a:ext cx="1743831" cy="1115922"/>
            <a:chOff x="4747567" y="3649292"/>
            <a:chExt cx="1743831" cy="1115922"/>
          </a:xfrm>
        </p:grpSpPr>
        <p:grpSp>
          <p:nvGrpSpPr>
            <p:cNvPr id="8" name="Group 15"/>
            <p:cNvGrpSpPr/>
            <p:nvPr/>
          </p:nvGrpSpPr>
          <p:grpSpPr>
            <a:xfrm>
              <a:off x="5169013" y="3717032"/>
              <a:ext cx="811596" cy="648072"/>
              <a:chOff x="2915816" y="5013176"/>
              <a:chExt cx="811596" cy="648072"/>
            </a:xfrm>
          </p:grpSpPr>
          <p:cxnSp>
            <p:nvCxnSpPr>
              <p:cNvPr id="13" name="Straight Connector 17"/>
              <p:cNvCxnSpPr/>
              <p:nvPr/>
            </p:nvCxnSpPr>
            <p:spPr>
              <a:xfrm>
                <a:off x="3265654" y="5013176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8"/>
              <p:cNvCxnSpPr/>
              <p:nvPr/>
            </p:nvCxnSpPr>
            <p:spPr>
              <a:xfrm>
                <a:off x="2915816" y="5373216"/>
                <a:ext cx="3600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9"/>
              <p:cNvCxnSpPr/>
              <p:nvPr/>
            </p:nvCxnSpPr>
            <p:spPr>
              <a:xfrm flipH="1">
                <a:off x="3275856" y="5373216"/>
                <a:ext cx="4515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364088" y="4365104"/>
              <a:ext cx="34977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</a:t>
              </a:r>
              <a:r>
                <a:rPr lang="el-GR" sz="2000" baseline="-25000" dirty="0" smtClean="0">
                  <a:latin typeface="+mn-lt"/>
                </a:rPr>
                <a:t>0</a:t>
              </a:r>
              <a:endParaRPr lang="el-GR" sz="2000" baseline="-250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8184" y="4180438"/>
              <a:ext cx="26321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</a:t>
              </a:r>
              <a:endParaRPr lang="el-GR" sz="2000" baseline="-25000" dirty="0">
                <a:latin typeface="+mn-lt"/>
              </a:endParaRPr>
            </a:p>
          </p:txBody>
        </p:sp>
        <p:cxnSp>
          <p:nvCxnSpPr>
            <p:cNvPr id="11" name="Straight Connector 5"/>
            <p:cNvCxnSpPr/>
            <p:nvPr/>
          </p:nvCxnSpPr>
          <p:spPr>
            <a:xfrm>
              <a:off x="4747567" y="4365104"/>
              <a:ext cx="14086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54831" y="3649292"/>
              <a:ext cx="40748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Δ</a:t>
              </a:r>
              <a:r>
                <a:rPr lang="en-US" sz="2000" dirty="0" smtClean="0">
                  <a:latin typeface="+mn-lt"/>
                </a:rPr>
                <a:t>f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24099" y="5073925"/>
            <a:ext cx="1858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Δ</a:t>
            </a:r>
            <a:r>
              <a:rPr lang="en-US" sz="2200" dirty="0" smtClean="0">
                <a:latin typeface="+mn-lt"/>
              </a:rPr>
              <a:t>f→0 </a:t>
            </a:r>
            <a:r>
              <a:rPr lang="el-GR" sz="2200" dirty="0" smtClean="0">
                <a:latin typeface="+mn-lt"/>
              </a:rPr>
              <a:t>ή Δλ</a:t>
            </a:r>
            <a:r>
              <a:rPr lang="en-US" sz="2200" dirty="0" smtClean="0">
                <a:latin typeface="+mn-lt"/>
              </a:rPr>
              <a:t> →</a:t>
            </a:r>
            <a:r>
              <a:rPr lang="el-GR" sz="2200" dirty="0" smtClean="0">
                <a:latin typeface="+mn-lt"/>
              </a:rPr>
              <a:t>0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0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4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Περίπτωση </a:t>
            </a:r>
            <a:r>
              <a:rPr lang="el-GR" dirty="0"/>
              <a:t>c –  Χρονική Συμφωνία (temporal coherence</a:t>
            </a:r>
            <a:r>
              <a:rPr lang="el-GR" dirty="0" smtClean="0"/>
              <a:t>) 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Ιδανική χρονική συμφωνία σημαίνει:</a:t>
            </a:r>
          </a:p>
          <a:p>
            <a:r>
              <a:rPr lang="el-GR" dirty="0"/>
              <a:t>Χρόνος τc πολύ </a:t>
            </a:r>
            <a:r>
              <a:rPr lang="el-GR" dirty="0" smtClean="0"/>
              <a:t>μεγάλος.</a:t>
            </a:r>
            <a:endParaRPr lang="el-GR" dirty="0"/>
          </a:p>
          <a:p>
            <a:r>
              <a:rPr lang="el-GR" dirty="0"/>
              <a:t>Δf ≈ 1/ τc  πολύ </a:t>
            </a:r>
            <a:r>
              <a:rPr lang="el-GR" dirty="0" smtClean="0"/>
              <a:t>μικρό.</a:t>
            </a:r>
            <a:endParaRPr lang="el-GR" dirty="0"/>
          </a:p>
          <a:p>
            <a:r>
              <a:rPr lang="el-GR" dirty="0"/>
              <a:t>Μπορούμε να προσδιορίσουμε το πλάτος και τη φάση σε οποιαδήποτε χρονική στιγμή, σε δεδομένη </a:t>
            </a:r>
            <a:r>
              <a:rPr lang="el-GR" dirty="0" smtClean="0"/>
              <a:t>θέση.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22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5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περίπτωση c –  Χρονική Συμφωνία (temporal coherence)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47776"/>
            <a:ext cx="39338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11560" y="3416510"/>
            <a:ext cx="8229600" cy="204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820000"/>
                </a:solidFill>
              </a:rPr>
              <a:t>Άπειρη συμφωνία: </a:t>
            </a:r>
            <a:r>
              <a:rPr lang="el-GR" dirty="0"/>
              <a:t>Αν ξέρω το πλάτος και τη φάση στο σημείο Α (για παράδειγμα), μπορώ να ξέρω ακριβώς το πλάτος και τη φάση του κύματος στο σημείο Β</a:t>
            </a:r>
            <a:r>
              <a:rPr lang="el-GR" dirty="0" smtClean="0"/>
              <a:t>.</a:t>
            </a:r>
            <a:endParaRPr lang="el-GR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l-GR" dirty="0"/>
              <a:t>Ο χρόνος συμφωνίας μπορεί να προσδιοριστεί για την περιοχή που το κύμα δεν διακόπτεται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l-GR" dirty="0"/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75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6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Ιδιότητα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2</a:t>
            </a:r>
            <a:endParaRPr lang="el-GR" b="1" dirty="0">
              <a:solidFill>
                <a:srgbClr val="82000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Υψηλός βαθμός ευθυγράμμισης της </a:t>
            </a:r>
            <a:r>
              <a:rPr lang="el-GR" dirty="0" smtClean="0"/>
              <a:t>δέσμης.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Περιορισμός της ευθυγράμμισης από φαινόμενα </a:t>
            </a:r>
            <a:r>
              <a:rPr lang="el-GR" dirty="0" smtClean="0"/>
              <a:t>περίθλασης.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Εστίαση της δέσμης σε πολύ μικρό </a:t>
            </a:r>
            <a:r>
              <a:rPr lang="el-GR" dirty="0" smtClean="0"/>
              <a:t>spot.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Υψηλός βαθμός </a:t>
            </a:r>
            <a:r>
              <a:rPr lang="el-GR" b="1" dirty="0">
                <a:solidFill>
                  <a:srgbClr val="820000"/>
                </a:solidFill>
              </a:rPr>
              <a:t>χωρικής </a:t>
            </a:r>
            <a:r>
              <a:rPr lang="el-GR" b="1" dirty="0" smtClean="0">
                <a:solidFill>
                  <a:srgbClr val="820000"/>
                </a:solidFill>
              </a:rPr>
              <a:t>συμφωνίας.</a:t>
            </a:r>
            <a:endParaRPr lang="el-GR" b="1" dirty="0">
              <a:solidFill>
                <a:srgbClr val="820000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1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7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Περίπτωση d.  </a:t>
            </a:r>
            <a:r>
              <a:rPr lang="el-GR" b="1" dirty="0">
                <a:solidFill>
                  <a:srgbClr val="820000"/>
                </a:solidFill>
              </a:rPr>
              <a:t>Χωρική συμφωνία </a:t>
            </a:r>
            <a:r>
              <a:rPr lang="el-GR" dirty="0"/>
              <a:t>(spatial coherence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Το κύμα συμπεριφέρεται πολύ καλά κατά τη διάδοσή του στο χώρο</a:t>
            </a:r>
          </a:p>
          <a:p>
            <a:r>
              <a:rPr lang="el-GR" dirty="0"/>
              <a:t>Μπορούμε να προσδιορίσουμε το πλάτος και τη φάση του σε οποιαδήποτε θέση σε δεδομένο χρόνο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4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8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Έστω ιδανική σημειακή πηγή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675"/>
            <a:ext cx="23622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416152" y="2516609"/>
            <a:ext cx="203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Ευθυγραμμίζω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6228184" y="1780864"/>
            <a:ext cx="2228850" cy="1611966"/>
            <a:chOff x="6156176" y="1954973"/>
            <a:chExt cx="2228850" cy="161196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214389"/>
              <a:ext cx="2228850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531779" y="1954973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.</a:t>
              </a:r>
              <a:r>
                <a:rPr lang="en-US" sz="2000" b="1" dirty="0" smtClean="0"/>
                <a:t>A</a:t>
              </a:r>
              <a:endParaRPr lang="el-GR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90113" y="2644607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.</a:t>
              </a:r>
              <a:r>
                <a:rPr lang="en-US" sz="2000" b="1" dirty="0"/>
                <a:t>B</a:t>
              </a:r>
              <a:endParaRPr lang="el-GR" sz="2000" b="1" dirty="0"/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457200" y="3843219"/>
            <a:ext cx="8239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Αν ξέρω το πλάτος και τη φάση στο Α μπορώ να τα προβλέψω σε μια άλλη θέση στο χώρο (π.χ. Στο Β)</a:t>
            </a:r>
          </a:p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Διότι:</a:t>
            </a:r>
          </a:p>
          <a:p>
            <a:r>
              <a:rPr lang="el-GR" sz="2400" dirty="0">
                <a:latin typeface="+mn-lt"/>
              </a:rPr>
              <a:t>Το μήκος κύματος είναι σταθερό και η χωρική συμπεριφορά του κύματος είναι σταθερή. </a:t>
            </a:r>
          </a:p>
        </p:txBody>
      </p:sp>
    </p:spTree>
    <p:extLst>
      <p:ext uri="{BB962C8B-B14F-4D97-AF65-F5344CB8AC3E}">
        <p14:creationId xmlns:p14="http://schemas.microsoft.com/office/powerpoint/2010/main" val="8267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9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Ιδιότητα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3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Υψηλή ισχύς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Laser </a:t>
            </a:r>
            <a:r>
              <a:rPr lang="el-GR" b="1" dirty="0">
                <a:solidFill>
                  <a:srgbClr val="820000"/>
                </a:solidFill>
              </a:rPr>
              <a:t>συνεχούς εκπομπής </a:t>
            </a:r>
            <a:r>
              <a:rPr lang="en-US" b="1" dirty="0">
                <a:solidFill>
                  <a:srgbClr val="820000"/>
                </a:solidFill>
              </a:rPr>
              <a:t>(CW): </a:t>
            </a:r>
            <a:r>
              <a:rPr lang="en-US" dirty="0"/>
              <a:t>10</a:t>
            </a:r>
            <a:r>
              <a:rPr lang="en-US" baseline="30000" dirty="0"/>
              <a:t>-3</a:t>
            </a:r>
            <a:r>
              <a:rPr lang="en-US" dirty="0"/>
              <a:t> watt – 10</a:t>
            </a:r>
            <a:r>
              <a:rPr lang="en-US" baseline="30000" dirty="0"/>
              <a:t>6</a:t>
            </a:r>
            <a:r>
              <a:rPr lang="en-US" dirty="0"/>
              <a:t>watt</a:t>
            </a:r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Παλμικά </a:t>
            </a:r>
            <a:r>
              <a:rPr lang="en-US" b="1" dirty="0">
                <a:solidFill>
                  <a:srgbClr val="820000"/>
                </a:solidFill>
              </a:rPr>
              <a:t>Laser: </a:t>
            </a:r>
            <a:r>
              <a:rPr lang="en-US" dirty="0"/>
              <a:t>10</a:t>
            </a:r>
            <a:r>
              <a:rPr lang="en-US" baseline="30000" dirty="0"/>
              <a:t>9</a:t>
            </a:r>
            <a:r>
              <a:rPr lang="en-US" dirty="0"/>
              <a:t> watt (gigawatts)– 10</a:t>
            </a:r>
            <a:r>
              <a:rPr lang="en-US" baseline="30000" dirty="0"/>
              <a:t>18</a:t>
            </a:r>
            <a:r>
              <a:rPr lang="en-US" dirty="0"/>
              <a:t>watt (exawatts)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04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10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Ιδιότητα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4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Ευρεία κλίμακα συντονισμού</a:t>
            </a:r>
          </a:p>
          <a:p>
            <a:pPr marL="0" indent="0">
              <a:buNone/>
            </a:pPr>
            <a:r>
              <a:rPr lang="el-GR" dirty="0"/>
              <a:t>Μπορούμε να έχουμε εκπομπή Laser σε οποιαδήποτε συχνότητα με διάφορες τεχνικές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2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/>
              <a:t>Lasers </a:t>
            </a:r>
            <a:r>
              <a:rPr lang="el-GR" sz="3200" b="0" dirty="0" smtClean="0"/>
              <a:t>11</a:t>
            </a:r>
            <a:r>
              <a:rPr lang="en-US" sz="3200" b="0" dirty="0" smtClean="0"/>
              <a:t>/</a:t>
            </a:r>
            <a:r>
              <a:rPr lang="el-GR" sz="3200" b="0" dirty="0" smtClean="0"/>
              <a:t>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Ιδιότητα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5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Διαμόρφωση παλμών μικρού εύρους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pSp>
        <p:nvGrpSpPr>
          <p:cNvPr id="5" name="Group 12"/>
          <p:cNvGrpSpPr/>
          <p:nvPr/>
        </p:nvGrpSpPr>
        <p:grpSpPr>
          <a:xfrm>
            <a:off x="2267744" y="3284984"/>
            <a:ext cx="1036382" cy="1023771"/>
            <a:chOff x="2809941" y="4413519"/>
            <a:chExt cx="1036382" cy="102377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809941" y="4869160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264567" y="4869160"/>
              <a:ext cx="4515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1"/>
            <p:cNvSpPr/>
            <p:nvPr/>
          </p:nvSpPr>
          <p:spPr>
            <a:xfrm>
              <a:off x="2885029" y="4413519"/>
              <a:ext cx="961294" cy="1023771"/>
            </a:xfrm>
            <a:custGeom>
              <a:avLst/>
              <a:gdLst>
                <a:gd name="connsiteX0" fmla="*/ 0 w 1318416"/>
                <a:gd name="connsiteY0" fmla="*/ 812803 h 891792"/>
                <a:gd name="connsiteX1" fmla="*/ 598311 w 1318416"/>
                <a:gd name="connsiteY1" fmla="*/ 812803 h 891792"/>
                <a:gd name="connsiteX2" fmla="*/ 790222 w 1318416"/>
                <a:gd name="connsiteY2" fmla="*/ 3 h 891792"/>
                <a:gd name="connsiteX3" fmla="*/ 756356 w 1318416"/>
                <a:gd name="connsiteY3" fmla="*/ 824092 h 891792"/>
                <a:gd name="connsiteX4" fmla="*/ 1253067 w 1318416"/>
                <a:gd name="connsiteY4" fmla="*/ 846670 h 891792"/>
                <a:gd name="connsiteX5" fmla="*/ 1298222 w 1318416"/>
                <a:gd name="connsiteY5" fmla="*/ 857959 h 891792"/>
                <a:gd name="connsiteX0" fmla="*/ 0 w 1318416"/>
                <a:gd name="connsiteY0" fmla="*/ 903114 h 988753"/>
                <a:gd name="connsiteX1" fmla="*/ 598311 w 1318416"/>
                <a:gd name="connsiteY1" fmla="*/ 903114 h 988753"/>
                <a:gd name="connsiteX2" fmla="*/ 643467 w 1318416"/>
                <a:gd name="connsiteY2" fmla="*/ 3 h 988753"/>
                <a:gd name="connsiteX3" fmla="*/ 756356 w 1318416"/>
                <a:gd name="connsiteY3" fmla="*/ 914403 h 988753"/>
                <a:gd name="connsiteX4" fmla="*/ 1253067 w 1318416"/>
                <a:gd name="connsiteY4" fmla="*/ 936981 h 988753"/>
                <a:gd name="connsiteX5" fmla="*/ 1298222 w 1318416"/>
                <a:gd name="connsiteY5" fmla="*/ 948270 h 988753"/>
                <a:gd name="connsiteX0" fmla="*/ 0 w 1299960"/>
                <a:gd name="connsiteY0" fmla="*/ 903114 h 1008168"/>
                <a:gd name="connsiteX1" fmla="*/ 598311 w 1299960"/>
                <a:gd name="connsiteY1" fmla="*/ 903114 h 1008168"/>
                <a:gd name="connsiteX2" fmla="*/ 643467 w 1299960"/>
                <a:gd name="connsiteY2" fmla="*/ 3 h 1008168"/>
                <a:gd name="connsiteX3" fmla="*/ 756356 w 1299960"/>
                <a:gd name="connsiteY3" fmla="*/ 914403 h 1008168"/>
                <a:gd name="connsiteX4" fmla="*/ 1027289 w 1299960"/>
                <a:gd name="connsiteY4" fmla="*/ 982136 h 1008168"/>
                <a:gd name="connsiteX5" fmla="*/ 1298222 w 1299960"/>
                <a:gd name="connsiteY5" fmla="*/ 948270 h 1008168"/>
                <a:gd name="connsiteX0" fmla="*/ 0 w 961294"/>
                <a:gd name="connsiteY0" fmla="*/ 970847 h 1023771"/>
                <a:gd name="connsiteX1" fmla="*/ 259645 w 961294"/>
                <a:gd name="connsiteY1" fmla="*/ 903114 h 1023771"/>
                <a:gd name="connsiteX2" fmla="*/ 304801 w 961294"/>
                <a:gd name="connsiteY2" fmla="*/ 3 h 1023771"/>
                <a:gd name="connsiteX3" fmla="*/ 417690 w 961294"/>
                <a:gd name="connsiteY3" fmla="*/ 914403 h 1023771"/>
                <a:gd name="connsiteX4" fmla="*/ 688623 w 961294"/>
                <a:gd name="connsiteY4" fmla="*/ 982136 h 1023771"/>
                <a:gd name="connsiteX5" fmla="*/ 959556 w 961294"/>
                <a:gd name="connsiteY5" fmla="*/ 948270 h 102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1294" h="1023771">
                  <a:moveTo>
                    <a:pt x="0" y="970847"/>
                  </a:moveTo>
                  <a:cubicBezTo>
                    <a:pt x="233303" y="1038580"/>
                    <a:pt x="208845" y="1064921"/>
                    <a:pt x="259645" y="903114"/>
                  </a:cubicBezTo>
                  <a:cubicBezTo>
                    <a:pt x="310445" y="741307"/>
                    <a:pt x="278460" y="-1878"/>
                    <a:pt x="304801" y="3"/>
                  </a:cubicBezTo>
                  <a:cubicBezTo>
                    <a:pt x="331142" y="1884"/>
                    <a:pt x="353720" y="750714"/>
                    <a:pt x="417690" y="914403"/>
                  </a:cubicBezTo>
                  <a:cubicBezTo>
                    <a:pt x="481660" y="1078092"/>
                    <a:pt x="598312" y="976492"/>
                    <a:pt x="688623" y="982136"/>
                  </a:cubicBezTo>
                  <a:cubicBezTo>
                    <a:pt x="778934" y="987781"/>
                    <a:pt x="982134" y="945448"/>
                    <a:pt x="959556" y="94827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67944" y="3212976"/>
            <a:ext cx="2045753" cy="461665"/>
          </a:xfrm>
          <a:prstGeom prst="rect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n</a:t>
            </a:r>
            <a:r>
              <a:rPr lang="en-US" sz="2400" dirty="0" smtClean="0">
                <a:latin typeface="+mn-lt"/>
              </a:rPr>
              <a:t>sec     10</a:t>
            </a:r>
            <a:r>
              <a:rPr lang="en-US" sz="2400" baseline="30000" dirty="0" smtClean="0">
                <a:latin typeface="+mn-lt"/>
              </a:rPr>
              <a:t>-9</a:t>
            </a:r>
            <a:r>
              <a:rPr lang="en-US" sz="2400" dirty="0" smtClean="0">
                <a:latin typeface="+mn-lt"/>
              </a:rPr>
              <a:t>sec 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613666"/>
            <a:ext cx="2509661" cy="461665"/>
          </a:xfrm>
          <a:prstGeom prst="rect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picosec     10</a:t>
            </a:r>
            <a:r>
              <a:rPr lang="en-US" sz="2400" baseline="30000" dirty="0" smtClean="0">
                <a:latin typeface="+mn-lt"/>
              </a:rPr>
              <a:t>-12</a:t>
            </a:r>
            <a:r>
              <a:rPr lang="en-US" sz="2400" dirty="0" smtClean="0">
                <a:latin typeface="+mn-lt"/>
              </a:rPr>
              <a:t>sec </a:t>
            </a:r>
            <a:endParaRPr lang="el-GR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4027642"/>
            <a:ext cx="2732671" cy="461665"/>
          </a:xfrm>
          <a:prstGeom prst="rect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femtosec     10</a:t>
            </a:r>
            <a:r>
              <a:rPr lang="en-US" sz="2400" baseline="30000" dirty="0" smtClean="0">
                <a:latin typeface="+mn-lt"/>
              </a:rPr>
              <a:t>-15</a:t>
            </a:r>
            <a:r>
              <a:rPr lang="en-US" sz="2400" dirty="0" smtClean="0">
                <a:latin typeface="+mn-lt"/>
              </a:rPr>
              <a:t>sec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Θέματα προς ανάπτυξη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Η ανακάλυψη του Laser – Βασικές </a:t>
            </a:r>
            <a:r>
              <a:rPr lang="el-GR" dirty="0" smtClean="0"/>
              <a:t>έννοιες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Γιατί το ενδιαφέρον για τα Lasers;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Μοναδικές ιδιότητες των </a:t>
            </a:r>
            <a:r>
              <a:rPr lang="en-US" dirty="0" smtClean="0"/>
              <a:t>Lasers.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Από που πηγάζουν αυτές οι ιδιότητες;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Λειτουργία ενός απλού </a:t>
            </a:r>
            <a:r>
              <a:rPr lang="en-US" dirty="0" smtClean="0"/>
              <a:t>Laser.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Τύποι </a:t>
            </a:r>
            <a:r>
              <a:rPr lang="en-US" dirty="0" smtClean="0"/>
              <a:t>Laser.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51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ενός απλού </a:t>
            </a:r>
            <a:r>
              <a:rPr lang="en-US" dirty="0" smtClean="0"/>
              <a:t>Laser</a:t>
            </a:r>
            <a:r>
              <a:rPr lang="el-GR" dirty="0" smtClean="0"/>
              <a:t> </a:t>
            </a:r>
            <a:r>
              <a:rPr lang="el-GR" sz="3200" b="0" dirty="0" smtClean="0"/>
              <a:t>1/5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Μηχανισμοί εκπομπής φωτός</a:t>
            </a:r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Απορρόφηση.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Αυθόρμητη </a:t>
            </a:r>
            <a:r>
              <a:rPr lang="el-GR" dirty="0" smtClean="0"/>
              <a:t>εκπομπή.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Επαγόμενη ή εξαναγκασμένη </a:t>
            </a:r>
            <a:r>
              <a:rPr lang="el-GR" dirty="0" smtClean="0"/>
              <a:t>εκπομπή.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31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ενός απλού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2/5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Απορρόφηση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547664" y="2132856"/>
            <a:ext cx="7021686" cy="3816424"/>
            <a:chOff x="1547664" y="2132856"/>
            <a:chExt cx="7021686" cy="3816424"/>
          </a:xfrm>
        </p:grpSpPr>
        <p:grpSp>
          <p:nvGrpSpPr>
            <p:cNvPr id="7" name="Ομάδα 6"/>
            <p:cNvGrpSpPr/>
            <p:nvPr/>
          </p:nvGrpSpPr>
          <p:grpSpPr>
            <a:xfrm>
              <a:off x="1547664" y="2132856"/>
              <a:ext cx="7021686" cy="3816424"/>
              <a:chOff x="827584" y="2060848"/>
              <a:chExt cx="7021686" cy="3816424"/>
            </a:xfrm>
          </p:grpSpPr>
          <p:sp>
            <p:nvSpPr>
              <p:cNvPr id="6" name="Ορθογώνιο 5"/>
              <p:cNvSpPr/>
              <p:nvPr/>
            </p:nvSpPr>
            <p:spPr>
              <a:xfrm>
                <a:off x="827584" y="2060848"/>
                <a:ext cx="6192688" cy="38164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1720" y="2852936"/>
                <a:ext cx="5797550" cy="2524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131840" y="3695251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</a:t>
              </a:r>
              <a:r>
                <a:rPr lang="el-GR" dirty="0" smtClean="0">
                  <a:solidFill>
                    <a:schemeClr val="bg1"/>
                  </a:solidFill>
                </a:rPr>
                <a:t>ν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3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ενός απλού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Αυθόρμητη εκπομπή</a:t>
            </a:r>
          </a:p>
          <a:p>
            <a:pPr marL="0" indent="0">
              <a:buNone/>
            </a:pPr>
            <a:r>
              <a:rPr lang="el-GR" dirty="0"/>
              <a:t>Αποδιέγερση των ατόμων</a:t>
            </a:r>
          </a:p>
          <a:p>
            <a:pPr marL="0" indent="0">
              <a:buNone/>
            </a:pPr>
            <a:r>
              <a:rPr lang="el-GR" dirty="0"/>
              <a:t>Κάθε άτομο ενός αερίου αποδιεγείρεται σε τυχαία χρονική στιγμή και η εκπομπή του φωτός γίνεται σε τυχαία διεύθυνση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467544" y="3196467"/>
            <a:ext cx="5256584" cy="3168352"/>
            <a:chOff x="1943708" y="3187998"/>
            <a:chExt cx="5256584" cy="3168352"/>
          </a:xfrm>
        </p:grpSpPr>
        <p:sp>
          <p:nvSpPr>
            <p:cNvPr id="5" name="Ορθογώνιο 4"/>
            <p:cNvSpPr/>
            <p:nvPr/>
          </p:nvSpPr>
          <p:spPr>
            <a:xfrm>
              <a:off x="1943708" y="3187998"/>
              <a:ext cx="5256584" cy="31683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443" y="3491833"/>
              <a:ext cx="4017963" cy="245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48064" y="4149080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</a:t>
              </a:r>
              <a:r>
                <a:rPr lang="el-GR" dirty="0" smtClean="0">
                  <a:solidFill>
                    <a:schemeClr val="bg1"/>
                  </a:solidFill>
                </a:rPr>
                <a:t>ν=Ε</a:t>
              </a:r>
              <a:r>
                <a:rPr lang="el-GR" baseline="-25000" dirty="0" smtClean="0">
                  <a:solidFill>
                    <a:schemeClr val="bg1"/>
                  </a:solidFill>
                </a:rPr>
                <a:t>2</a:t>
              </a:r>
              <a:r>
                <a:rPr lang="el-GR" dirty="0" smtClean="0">
                  <a:solidFill>
                    <a:schemeClr val="bg1"/>
                  </a:solidFill>
                </a:rPr>
                <a:t>-Ε</a:t>
              </a:r>
              <a:r>
                <a:rPr lang="el-GR" baseline="-25000" dirty="0" smtClean="0">
                  <a:solidFill>
                    <a:schemeClr val="bg1"/>
                  </a:solidFill>
                </a:rPr>
                <a:t>1</a:t>
              </a:r>
              <a:endParaRPr lang="el-GR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67" y="4104821"/>
            <a:ext cx="185740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3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ενός απλού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4/5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412776"/>
            <a:ext cx="4186808" cy="453650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Επαγόμενη ή εξαναγκασμένη εκπομπή</a:t>
            </a:r>
          </a:p>
          <a:p>
            <a:r>
              <a:rPr lang="el-GR" dirty="0"/>
              <a:t>Επαγόμενη ή </a:t>
            </a:r>
            <a:r>
              <a:rPr lang="el-GR" dirty="0" smtClean="0"/>
              <a:t>εξαναγκασμένη αποδιέγερση </a:t>
            </a:r>
            <a:r>
              <a:rPr lang="el-GR" dirty="0"/>
              <a:t>των ατόμων</a:t>
            </a:r>
          </a:p>
          <a:p>
            <a:r>
              <a:rPr lang="el-GR" dirty="0"/>
              <a:t>Εκπομπή φωτός</a:t>
            </a:r>
          </a:p>
          <a:p>
            <a:pPr lvl="1"/>
            <a:r>
              <a:rPr lang="el-GR" dirty="0"/>
              <a:t>Προς την ίδια </a:t>
            </a:r>
            <a:r>
              <a:rPr lang="el-GR" dirty="0" smtClean="0"/>
              <a:t>κατεύθυνση,</a:t>
            </a:r>
            <a:endParaRPr lang="el-GR" dirty="0"/>
          </a:p>
          <a:p>
            <a:pPr lvl="1"/>
            <a:r>
              <a:rPr lang="el-GR" dirty="0"/>
              <a:t>Ίδιας </a:t>
            </a:r>
            <a:r>
              <a:rPr lang="el-GR" dirty="0" smtClean="0"/>
              <a:t>συχνότητας,</a:t>
            </a:r>
            <a:endParaRPr lang="el-GR" dirty="0"/>
          </a:p>
          <a:p>
            <a:pPr lvl="1"/>
            <a:r>
              <a:rPr lang="el-GR" dirty="0"/>
              <a:t>Ίδιας φάσης (σύμφωνο φως) με το φως το οποίο προκάλεσε την </a:t>
            </a:r>
            <a:r>
              <a:rPr lang="el-GR" dirty="0" smtClean="0"/>
              <a:t>Εκπομπή,</a:t>
            </a:r>
            <a:endParaRPr lang="el-GR" dirty="0"/>
          </a:p>
          <a:p>
            <a:pPr lvl="1"/>
            <a:r>
              <a:rPr lang="el-GR" dirty="0" smtClean="0">
                <a:latin typeface="Calibri" panose="020F0502020204030204" pitchFamily="34" charset="0"/>
              </a:rPr>
              <a:t>→</a:t>
            </a:r>
            <a:r>
              <a:rPr lang="el-GR" dirty="0" smtClean="0"/>
              <a:t>Ενίσχυση φωτός.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4427984" y="2132856"/>
            <a:ext cx="4522771" cy="2808312"/>
            <a:chOff x="4427984" y="2132856"/>
            <a:chExt cx="4522771" cy="2808312"/>
          </a:xfrm>
        </p:grpSpPr>
        <p:sp>
          <p:nvSpPr>
            <p:cNvPr id="5" name="Ορθογώνιο 4"/>
            <p:cNvSpPr/>
            <p:nvPr/>
          </p:nvSpPr>
          <p:spPr>
            <a:xfrm>
              <a:off x="4427984" y="2132856"/>
              <a:ext cx="4389099" cy="28083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018" y="2311462"/>
              <a:ext cx="4249737" cy="245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76056" y="3779748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</a:t>
              </a:r>
              <a:r>
                <a:rPr lang="el-GR" dirty="0" smtClean="0">
                  <a:solidFill>
                    <a:schemeClr val="bg1"/>
                  </a:solidFill>
                </a:rPr>
                <a:t>ν=Ε</a:t>
              </a:r>
              <a:r>
                <a:rPr lang="el-GR" baseline="-25000" dirty="0" smtClean="0">
                  <a:solidFill>
                    <a:schemeClr val="bg1"/>
                  </a:solidFill>
                </a:rPr>
                <a:t>2</a:t>
              </a:r>
              <a:r>
                <a:rPr lang="el-GR" dirty="0" smtClean="0">
                  <a:solidFill>
                    <a:schemeClr val="bg1"/>
                  </a:solidFill>
                </a:rPr>
                <a:t>-Ε</a:t>
              </a:r>
              <a:r>
                <a:rPr lang="el-GR" baseline="-25000" dirty="0" smtClean="0">
                  <a:solidFill>
                    <a:schemeClr val="bg1"/>
                  </a:solidFill>
                </a:rPr>
                <a:t>1</a:t>
              </a:r>
              <a:endParaRPr lang="el-GR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32240" y="314096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</a:t>
              </a:r>
              <a:r>
                <a:rPr lang="el-GR" dirty="0" smtClean="0">
                  <a:solidFill>
                    <a:schemeClr val="bg1"/>
                  </a:solidFill>
                </a:rPr>
                <a:t>ν</a:t>
              </a:r>
              <a:endParaRPr lang="el-GR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5580" y="374839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</a:t>
              </a:r>
              <a:r>
                <a:rPr lang="el-GR" dirty="0" smtClean="0">
                  <a:solidFill>
                    <a:schemeClr val="bg1"/>
                  </a:solidFill>
                </a:rPr>
                <a:t>ν</a:t>
              </a:r>
              <a:endParaRPr lang="el-GR" baseline="-2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5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ενός απλού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Πιθανότητα επαγόμενης εκπομπής = πιθανότητα απορρόφησης.</a:t>
            </a:r>
          </a:p>
          <a:p>
            <a:pPr marL="0" indent="0" algn="ctr">
              <a:buNone/>
            </a:pPr>
            <a:r>
              <a:rPr lang="el-GR" dirty="0" smtClean="0"/>
              <a:t>Πιθανότητα αυθόρμητης εκπομπής μεγαλύτερη της πιθανότητας επαγόμενης εκπομπής και της πιθανότητας απορρόφησης.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5" name="Βέλος προς τα κάτω 4"/>
          <p:cNvSpPr/>
          <p:nvPr/>
        </p:nvSpPr>
        <p:spPr>
          <a:xfrm>
            <a:off x="4319972" y="2996952"/>
            <a:ext cx="504056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95536" y="3776551"/>
            <a:ext cx="8229600" cy="60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Υπάρχουν περισσότερα άτομα στη θεμελιώδη κατάσταση…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52754" r="17238" b="16215"/>
          <a:stretch/>
        </p:blipFill>
        <p:spPr bwMode="auto">
          <a:xfrm>
            <a:off x="3250196" y="4384750"/>
            <a:ext cx="25202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467544" y="5814454"/>
            <a:ext cx="8229600" cy="60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… εκτός και αν συμβεί αντιστροφή πληθυσμού.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8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χαρακτηριστικά </a:t>
            </a:r>
            <a:r>
              <a:rPr lang="el-GR" dirty="0" smtClean="0"/>
              <a:t>του </a:t>
            </a:r>
            <a:r>
              <a:rPr lang="en-US" dirty="0" smtClean="0"/>
              <a:t>Laser</a:t>
            </a:r>
            <a:r>
              <a:rPr lang="el-GR" dirty="0" smtClean="0"/>
              <a:t>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43808" y="1054207"/>
            <a:ext cx="3826768" cy="504056"/>
          </a:xfrm>
          <a:ln>
            <a:solidFill>
              <a:srgbClr val="82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Βασικά χαρακτηριστικά </a:t>
            </a:r>
            <a:r>
              <a:rPr lang="en-US" dirty="0" smtClean="0"/>
              <a:t>laser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Γωνιακή σύνδεση 5"/>
          <p:cNvCxnSpPr>
            <a:stCxn id="3" idx="2"/>
            <a:endCxn id="7" idx="0"/>
          </p:cNvCxnSpPr>
          <p:nvPr/>
        </p:nvCxnSpPr>
        <p:spPr>
          <a:xfrm rot="5400000">
            <a:off x="2957444" y="220491"/>
            <a:ext cx="461976" cy="313752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107504" y="2020239"/>
            <a:ext cx="3024336" cy="1404156"/>
          </a:xfrm>
          <a:prstGeom prst="rect">
            <a:avLst/>
          </a:prstGeom>
          <a:ln>
            <a:solidFill>
              <a:srgbClr val="004A82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>
                <a:solidFill>
                  <a:srgbClr val="004A82"/>
                </a:solidFill>
              </a:rPr>
              <a:t>Πηγή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Παρέχει την απαιτούμενη ενέργεια προκειμένου να συμβεί διέγερση (άντληση).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1" name="Γωνιακή σύνδεση 10"/>
          <p:cNvCxnSpPr>
            <a:stCxn id="3" idx="2"/>
            <a:endCxn id="14" idx="0"/>
          </p:cNvCxnSpPr>
          <p:nvPr/>
        </p:nvCxnSpPr>
        <p:spPr>
          <a:xfrm rot="5400000">
            <a:off x="4463563" y="1733218"/>
            <a:ext cx="468584" cy="1186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3270366" y="2026847"/>
            <a:ext cx="2736304" cy="1404156"/>
          </a:xfrm>
          <a:prstGeom prst="rect">
            <a:avLst/>
          </a:prstGeom>
          <a:ln>
            <a:solidFill>
              <a:srgbClr val="004A82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>
                <a:solidFill>
                  <a:srgbClr val="004A82"/>
                </a:solidFill>
              </a:rPr>
              <a:t>Ενεργό μέσο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Κατάλληλο υλικό το οποίο να έχει 3 τουλάχιστον ενεργειακές στάθμες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6" name="Γωνιακή σύνδεση 15"/>
          <p:cNvCxnSpPr>
            <a:stCxn id="3" idx="2"/>
            <a:endCxn id="22" idx="0"/>
          </p:cNvCxnSpPr>
          <p:nvPr/>
        </p:nvCxnSpPr>
        <p:spPr>
          <a:xfrm rot="16200000" flipH="1">
            <a:off x="5890575" y="424880"/>
            <a:ext cx="440107" cy="27068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Θέση περιεχομένου 2"/>
          <p:cNvSpPr txBox="1">
            <a:spLocks/>
          </p:cNvSpPr>
          <p:nvPr/>
        </p:nvSpPr>
        <p:spPr>
          <a:xfrm>
            <a:off x="6095912" y="1998370"/>
            <a:ext cx="2736304" cy="1404156"/>
          </a:xfrm>
          <a:prstGeom prst="rect">
            <a:avLst/>
          </a:prstGeom>
          <a:ln>
            <a:solidFill>
              <a:srgbClr val="004A82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>
                <a:solidFill>
                  <a:srgbClr val="004A82"/>
                </a:solidFill>
              </a:rPr>
              <a:t>Οπτική κοιλότητα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Δημιουργείται από δύο κάτοπτρα το ένα εκ των οποίων έχει διαπερατότητα ~2%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26" name="Γωνιακή σύνδεση 25"/>
          <p:cNvCxnSpPr>
            <a:stCxn id="7" idx="2"/>
            <a:endCxn id="28" idx="1"/>
          </p:cNvCxnSpPr>
          <p:nvPr/>
        </p:nvCxnSpPr>
        <p:spPr>
          <a:xfrm rot="5400000">
            <a:off x="393234" y="3354689"/>
            <a:ext cx="1156733" cy="1296144"/>
          </a:xfrm>
          <a:prstGeom prst="bentConnector4">
            <a:avLst>
              <a:gd name="adj1" fmla="val 25099"/>
              <a:gd name="adj2" fmla="val 1176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Θέση περιεχομένου 2"/>
          <p:cNvSpPr txBox="1">
            <a:spLocks/>
          </p:cNvSpPr>
          <p:nvPr/>
        </p:nvSpPr>
        <p:spPr>
          <a:xfrm>
            <a:off x="323528" y="4005064"/>
            <a:ext cx="2245918" cy="1152128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He – Ne: </a:t>
            </a:r>
            <a:r>
              <a:rPr lang="el-GR" sz="2000" dirty="0" smtClean="0">
                <a:solidFill>
                  <a:prstClr val="black"/>
                </a:solidFill>
              </a:rPr>
              <a:t>ηλεκτρική εκκένωση μεταξύ δύο ηλεκτροδίων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cxnSp>
        <p:nvCxnSpPr>
          <p:cNvPr id="31" name="Γωνιακή σύνδεση 30"/>
          <p:cNvCxnSpPr>
            <a:stCxn id="28" idx="1"/>
            <a:endCxn id="34" idx="1"/>
          </p:cNvCxnSpPr>
          <p:nvPr/>
        </p:nvCxnSpPr>
        <p:spPr>
          <a:xfrm rot="10800000" flipH="1" flipV="1">
            <a:off x="323528" y="4581127"/>
            <a:ext cx="17628" cy="1008563"/>
          </a:xfrm>
          <a:prstGeom prst="bentConnector3">
            <a:avLst>
              <a:gd name="adj1" fmla="val -1296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/>
          <p:cNvSpPr txBox="1">
            <a:spLocks/>
          </p:cNvSpPr>
          <p:nvPr/>
        </p:nvSpPr>
        <p:spPr>
          <a:xfrm>
            <a:off x="341156" y="5086086"/>
            <a:ext cx="2245918" cy="100721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Κρυστάλλων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l-GR" sz="2000" dirty="0" smtClean="0">
                <a:solidFill>
                  <a:prstClr val="black"/>
                </a:solidFill>
              </a:rPr>
              <a:t>λυχνία εκκένωσης αίγλης</a:t>
            </a:r>
            <a:endParaRPr lang="el-GR" sz="2000" dirty="0">
              <a:solidFill>
                <a:prstClr val="black"/>
              </a:solidFill>
            </a:endParaRPr>
          </a:p>
        </p:txBody>
      </p:sp>
      <p:cxnSp>
        <p:nvCxnSpPr>
          <p:cNvPr id="39" name="Γωνιακή σύνδεση 38"/>
          <p:cNvCxnSpPr>
            <a:stCxn id="22" idx="2"/>
            <a:endCxn id="41" idx="1"/>
          </p:cNvCxnSpPr>
          <p:nvPr/>
        </p:nvCxnSpPr>
        <p:spPr>
          <a:xfrm rot="5400000">
            <a:off x="6163892" y="3893022"/>
            <a:ext cx="1790669" cy="809677"/>
          </a:xfrm>
          <a:prstGeom prst="bentConnector4">
            <a:avLst>
              <a:gd name="adj1" fmla="val 32909"/>
              <a:gd name="adj2" fmla="val 1282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Θέση περιεχομένου 2"/>
          <p:cNvSpPr txBox="1">
            <a:spLocks/>
          </p:cNvSpPr>
          <p:nvPr/>
        </p:nvSpPr>
        <p:spPr>
          <a:xfrm>
            <a:off x="6654387" y="4581127"/>
            <a:ext cx="2422426" cy="1224136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Λειτουργεί ως «αντηχείο» για το φωτεινό κύμα και το ενισχύει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t="70461" r="31231" b="8440"/>
          <a:stretch/>
        </p:blipFill>
        <p:spPr bwMode="auto">
          <a:xfrm>
            <a:off x="3127922" y="4725143"/>
            <a:ext cx="26642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7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χαρακτηριστικά του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2/4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40768"/>
            <a:ext cx="3826768" cy="504056"/>
          </a:xfrm>
          <a:ln>
            <a:solidFill>
              <a:srgbClr val="82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Βασικά χαρακτηριστικά </a:t>
            </a:r>
            <a:r>
              <a:rPr lang="en-US" dirty="0" smtClean="0"/>
              <a:t>laser </a:t>
            </a:r>
            <a:endParaRPr lang="el-GR" dirty="0"/>
          </a:p>
        </p:txBody>
      </p:sp>
      <p:cxnSp>
        <p:nvCxnSpPr>
          <p:cNvPr id="6" name="Γωνιακή σύνδεση 5"/>
          <p:cNvCxnSpPr>
            <a:stCxn id="5" idx="2"/>
            <a:endCxn id="7" idx="0"/>
          </p:cNvCxnSpPr>
          <p:nvPr/>
        </p:nvCxnSpPr>
        <p:spPr>
          <a:xfrm rot="5400000">
            <a:off x="1843747" y="2052797"/>
            <a:ext cx="457122" cy="411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683568" y="2301946"/>
            <a:ext cx="2736304" cy="1404156"/>
          </a:xfrm>
          <a:prstGeom prst="rect">
            <a:avLst/>
          </a:prstGeom>
          <a:ln>
            <a:solidFill>
              <a:srgbClr val="004A82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>
                <a:solidFill>
                  <a:srgbClr val="004A82"/>
                </a:solidFill>
              </a:rPr>
              <a:t>Ενεργό μέσο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Κατάλληλο υλικό το οποίο να έχει 3 τουλάχιστον ενεργειακές στάθμες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67544" y="4402232"/>
            <a:ext cx="3852458" cy="1919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Ο χρόνος ζωής της μετασταθούς κατάστασης θα πρέπει να είναι μεγαλύτερος από το χρόνο της διεγερμένης.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19403"/>
          <a:stretch/>
        </p:blipFill>
        <p:spPr bwMode="auto">
          <a:xfrm>
            <a:off x="4788024" y="1988840"/>
            <a:ext cx="3861238" cy="30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8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χαρακτηριστικά του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3/4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Εξωτερική πηγή (ηλεκτρική) δημιουργεί ηλεκτρική εκκένωση και διεγείρει τα άτομα.</a:t>
                </a:r>
              </a:p>
              <a:p>
                <a:r>
                  <a:rPr lang="el-GR" dirty="0" smtClean="0"/>
                  <a:t>Διέγερση  των ατόμων </a:t>
                </a:r>
                <a:r>
                  <a:rPr lang="en-US" dirty="0" smtClean="0"/>
                  <a:t>Ne </a:t>
                </a:r>
                <a:r>
                  <a:rPr lang="el-GR" dirty="0" smtClean="0"/>
                  <a:t>με τις κρούσεις με τα άτομα </a:t>
                </a:r>
                <a:r>
                  <a:rPr lang="en-US" dirty="0" smtClean="0"/>
                  <a:t>He </a:t>
                </a:r>
                <a:r>
                  <a:rPr lang="el-GR" dirty="0" smtClean="0"/>
                  <a:t>από τη στάθμη 1 στη 2.</a:t>
                </a:r>
              </a:p>
              <a:p>
                <a:r>
                  <a:rPr lang="el-GR" dirty="0" smtClean="0"/>
                  <a:t>Μετά από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sec </a:t>
                </a:r>
                <a:r>
                  <a:rPr lang="el-GR" dirty="0" smtClean="0"/>
                  <a:t>αποδιεγείρονται (2</a:t>
                </a:r>
                <a:r>
                  <a:rPr lang="el-GR" dirty="0" smtClean="0">
                    <a:latin typeface="Calibri" panose="020F0502020204030204" pitchFamily="34" charset="0"/>
                  </a:rPr>
                  <a:t>→1) και εκπέμπουν φως.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</a:rPr>
                  <a:t>Μόνο το φως που εκπέμπεται κατά μήκος του άξονα του κυλίνδρου ενισχύεται (με διαδοχικές ανακλάσεις στα δύο κάτοπτρα).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</a:rPr>
                  <a:t>Η παλινδρόμηση του φωτός κατά μήκος του άξονα του κυλίνδρου οδηγεί στην ενίσχυση της ακτινοβολίας.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χαρακτηριστικά του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4/4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5"/>
          <a:stretch/>
        </p:blipFill>
        <p:spPr bwMode="auto">
          <a:xfrm>
            <a:off x="899592" y="2276872"/>
            <a:ext cx="7643564" cy="265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ανακάλυψη του </a:t>
            </a:r>
            <a:r>
              <a:rPr lang="en-US" dirty="0" smtClean="0"/>
              <a:t>Laser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Ο όρος λέιζερ προέρχεται από το αγγλικό ακρωνύμιο </a:t>
            </a:r>
            <a:r>
              <a:rPr lang="el-GR" b="1" dirty="0">
                <a:solidFill>
                  <a:srgbClr val="820000"/>
                </a:solidFill>
              </a:rPr>
              <a:t>Laser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L</a:t>
            </a:r>
            <a:r>
              <a:rPr lang="en-US" dirty="0"/>
              <a:t>ight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A</a:t>
            </a:r>
            <a:r>
              <a:rPr lang="en-US" dirty="0"/>
              <a:t>mplification by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S</a:t>
            </a:r>
            <a:r>
              <a:rPr lang="en-US" dirty="0"/>
              <a:t>timulated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E</a:t>
            </a:r>
            <a:r>
              <a:rPr lang="en-US" dirty="0"/>
              <a:t>mission of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R</a:t>
            </a:r>
            <a:r>
              <a:rPr lang="en-US" dirty="0"/>
              <a:t>adiation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9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Μήτσου 2014. Γεώργιος Μήτσου. «Φυσική Οπτική (Ε). Ενότητα </a:t>
            </a:r>
            <a:r>
              <a:rPr lang="en-US" sz="2000" dirty="0"/>
              <a:t>9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Εισαγωγή στα </a:t>
            </a:r>
            <a:r>
              <a:rPr lang="en-US" sz="2000" dirty="0" smtClean="0"/>
              <a:t>Lasers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4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56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ανακάλυψη του </a:t>
            </a:r>
            <a:r>
              <a:rPr lang="en-US" dirty="0"/>
              <a:t>Laser </a:t>
            </a:r>
            <a:r>
              <a:rPr lang="en-US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r>
              <a:rPr lang="el-GR" dirty="0"/>
              <a:t>Στις 16 </a:t>
            </a:r>
            <a:r>
              <a:rPr lang="el-GR" dirty="0" smtClean="0"/>
              <a:t>Μαΐου </a:t>
            </a:r>
            <a:r>
              <a:rPr lang="el-GR" dirty="0"/>
              <a:t>1960 γεννήθηκε το πρώτο Laser από τον </a:t>
            </a:r>
            <a:r>
              <a:rPr lang="el-GR" b="1" dirty="0">
                <a:solidFill>
                  <a:srgbClr val="820000"/>
                </a:solidFill>
              </a:rPr>
              <a:t>Theodore Maiman </a:t>
            </a:r>
            <a:r>
              <a:rPr lang="el-GR" dirty="0"/>
              <a:t>(Laser ρουμπινίου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Βασίστηκε στην ιδέα του Αϊνστάιν περί της εξαναγκασμένης εκπομπής της ακτινοβολίας (1916)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1714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33204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μήκος κύματος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19" y="1700808"/>
            <a:ext cx="4286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ηλεκτρομαγνητικό φάσμα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139136" cy="3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Σωματιδιακή – Κυματική φύση του φωτός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04" y="1295468"/>
            <a:ext cx="6120680" cy="479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το ενδιαφέρον για τα Lasers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Έχουν μοναδικές ιδιότητες που δεν εμφανίζονται σε άλλες πηγές </a:t>
            </a:r>
            <a:r>
              <a:rPr lang="el-GR" dirty="0" smtClean="0"/>
              <a:t>φωτός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Αυτές οι ιδιότητες έχουν δημιουργήσει μια σειρά από διατάξεις που δεν υπήρχαν </a:t>
            </a:r>
            <a:r>
              <a:rPr lang="el-GR" dirty="0" smtClean="0"/>
              <a:t>πριν</a:t>
            </a:r>
            <a:r>
              <a:rPr lang="en-US" dirty="0" smtClean="0"/>
              <a:t>.</a:t>
            </a:r>
            <a:endParaRPr lang="el-GR" dirty="0"/>
          </a:p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Παραδείγματα εφαρμογών </a:t>
            </a:r>
            <a:r>
              <a:rPr lang="en-US" b="1" dirty="0">
                <a:solidFill>
                  <a:srgbClr val="820000"/>
                </a:solidFill>
              </a:rPr>
              <a:t>Laser</a:t>
            </a:r>
          </a:p>
          <a:p>
            <a:r>
              <a:rPr lang="el-GR" dirty="0"/>
              <a:t>Εφαρμογές Ιατρικής </a:t>
            </a:r>
            <a:r>
              <a:rPr lang="el-GR" dirty="0" smtClean="0"/>
              <a:t>– Αισθητικής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n-US" dirty="0"/>
              <a:t>Barcode </a:t>
            </a:r>
            <a:r>
              <a:rPr lang="en-US" dirty="0" smtClean="0"/>
              <a:t>readers,</a:t>
            </a:r>
            <a:endParaRPr lang="en-US" dirty="0"/>
          </a:p>
          <a:p>
            <a:r>
              <a:rPr lang="en-US" dirty="0" smtClean="0"/>
              <a:t>CD’s,</a:t>
            </a:r>
            <a:endParaRPr lang="en-US" dirty="0"/>
          </a:p>
          <a:p>
            <a:r>
              <a:rPr lang="en-US" dirty="0" smtClean="0"/>
              <a:t>Printers,</a:t>
            </a:r>
            <a:endParaRPr lang="en-US" dirty="0"/>
          </a:p>
          <a:p>
            <a:r>
              <a:rPr lang="el-GR" dirty="0"/>
              <a:t>Έγχρωμα φωτοτυπικά </a:t>
            </a:r>
            <a:r>
              <a:rPr lang="el-GR" dirty="0" smtClean="0"/>
              <a:t>μηχανήματα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n-US" dirty="0"/>
              <a:t>Laser </a:t>
            </a:r>
            <a:r>
              <a:rPr lang="en-US" dirty="0" smtClean="0"/>
              <a:t>shows,</a:t>
            </a:r>
            <a:endParaRPr lang="en-US" dirty="0"/>
          </a:p>
          <a:p>
            <a:r>
              <a:rPr lang="el-GR" dirty="0" smtClean="0"/>
              <a:t>Ολογραφία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3</a:t>
            </a:r>
            <a:r>
              <a:rPr lang="en-US" dirty="0"/>
              <a:t>D </a:t>
            </a:r>
            <a:r>
              <a:rPr lang="en-US" dirty="0" smtClean="0"/>
              <a:t>imaging.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n-US" dirty="0" smtClean="0"/>
              <a:t>Lasers </a:t>
            </a:r>
            <a:r>
              <a:rPr lang="en-US" sz="3200" b="0" dirty="0" smtClean="0"/>
              <a:t>1/</a:t>
            </a:r>
            <a:r>
              <a:rPr lang="el-GR" sz="3200" b="0" dirty="0" smtClean="0"/>
              <a:t>11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Ιδιότητα</a:t>
            </a:r>
            <a:r>
              <a:rPr lang="en-US" b="1" dirty="0" smtClean="0">
                <a:solidFill>
                  <a:srgbClr val="820000"/>
                </a:solidFill>
              </a:rPr>
              <a:t> 1</a:t>
            </a:r>
            <a:endParaRPr lang="el-GR" b="1" dirty="0">
              <a:solidFill>
                <a:srgbClr val="82000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Υψηλή </a:t>
            </a:r>
            <a:r>
              <a:rPr lang="el-GR" dirty="0" smtClean="0"/>
              <a:t>μονοχρωματικότητα</a:t>
            </a:r>
            <a:r>
              <a:rPr lang="en-US" dirty="0" smtClean="0"/>
              <a:t>,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Στενό φασματικό </a:t>
            </a:r>
            <a:r>
              <a:rPr lang="el-GR" dirty="0" smtClean="0"/>
              <a:t>εύρος</a:t>
            </a:r>
            <a:r>
              <a:rPr lang="en-US" dirty="0" smtClean="0"/>
              <a:t>,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/>
              <a:t>Υψηλός βαθμός χρονικής </a:t>
            </a:r>
            <a:r>
              <a:rPr lang="el-GR" dirty="0" smtClean="0"/>
              <a:t>συμφωνίας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82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ec3cca7c4bdff91f27cdca8c76d15b9b9f56c"/>
</p:tagLst>
</file>

<file path=ppt/theme/theme1.xml><?xml version="1.0" encoding="utf-8"?>
<a:theme xmlns:a="http://schemas.openxmlformats.org/drawingml/2006/main" name="OC_template_updated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1573</Words>
  <Application>Microsoft Office PowerPoint</Application>
  <PresentationFormat>Προβολή στην οθόνη (4:3)</PresentationFormat>
  <Paragraphs>251</Paragraphs>
  <Slides>35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37" baseType="lpstr">
      <vt:lpstr>OC_template_updated</vt:lpstr>
      <vt:lpstr>1_OC_template_updated</vt:lpstr>
      <vt:lpstr>Φυσική Οπτική (Ε)</vt:lpstr>
      <vt:lpstr>Θέματα προς ανάπτυξη</vt:lpstr>
      <vt:lpstr>Η ανακάλυψη του Laser 1/2</vt:lpstr>
      <vt:lpstr>Η ανακάλυψη του Laser 2/2</vt:lpstr>
      <vt:lpstr>Το μήκος κύματος</vt:lpstr>
      <vt:lpstr>Το ηλεκτρομαγνητικό φάσμα</vt:lpstr>
      <vt:lpstr>Σωματιδιακή – Κυματική φύση του φωτός</vt:lpstr>
      <vt:lpstr>Γιατί το ενδιαφέρον για τα Lasers</vt:lpstr>
      <vt:lpstr>Ιδιότητες των Lasers 1/11</vt:lpstr>
      <vt:lpstr>Ιδιότητες των Lasers 2/11</vt:lpstr>
      <vt:lpstr>Ιδιότητες των Lasers 3/11</vt:lpstr>
      <vt:lpstr>Ιδιότητες των Lasers 4/11</vt:lpstr>
      <vt:lpstr>Ιδιότητες των Lasers 5/11</vt:lpstr>
      <vt:lpstr>Ιδιότητες των Lasers 6/11</vt:lpstr>
      <vt:lpstr>Ιδιότητες των Lasers 7/11</vt:lpstr>
      <vt:lpstr>Ιδιότητες των Lasers 8/11</vt:lpstr>
      <vt:lpstr>Ιδιότητες των Lasers 9/11</vt:lpstr>
      <vt:lpstr>Ιδιότητες των Lasers 10/11</vt:lpstr>
      <vt:lpstr>Ιδιότητες των Lasers 11/11</vt:lpstr>
      <vt:lpstr>Λειτουργία ενός απλού Laser 1/5</vt:lpstr>
      <vt:lpstr>Λειτουργία ενός απλού Laser 2/5</vt:lpstr>
      <vt:lpstr>Λειτουργία ενός απλού Laser 3/5</vt:lpstr>
      <vt:lpstr>Λειτουργία ενός απλού Laser 4/5</vt:lpstr>
      <vt:lpstr>Λειτουργία ενός απλού Laser 5/5</vt:lpstr>
      <vt:lpstr>Βασικά χαρακτηριστικά του Laser 1/4</vt:lpstr>
      <vt:lpstr>Βασικά χαρακτηριστικά του Laser 2/4</vt:lpstr>
      <vt:lpstr>Βασικά χαρακτηριστικά του Laser 3/4</vt:lpstr>
      <vt:lpstr>Βασικά χαρακτηριστικά του Laser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alex</dc:creator>
  <cp:lastModifiedBy>natasakar new</cp:lastModifiedBy>
  <cp:revision>46</cp:revision>
  <dcterms:created xsi:type="dcterms:W3CDTF">2013-03-04T13:35:19Z</dcterms:created>
  <dcterms:modified xsi:type="dcterms:W3CDTF">2015-06-04T11:50:37Z</dcterms:modified>
</cp:coreProperties>
</file>