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7" r:id="rId17"/>
    <p:sldId id="262" r:id="rId18"/>
    <p:sldId id="264" r:id="rId19"/>
    <p:sldId id="265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1/10/2014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1/10/2014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8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58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0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92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17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5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8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3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sz="2800" b="1" dirty="0">
                <a:solidFill>
                  <a:prstClr val="black"/>
                </a:solidFill>
              </a:rPr>
              <a:t>Ενότητα 8</a:t>
            </a:r>
            <a:r>
              <a:rPr lang="el-GR" sz="2800" dirty="0" smtClean="0">
                <a:solidFill>
                  <a:prstClr val="black"/>
                </a:solidFill>
              </a:rPr>
              <a:t>: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l-GR" altLang="el-GR" sz="2800" dirty="0"/>
              <a:t>Παρασκευή διαλυμάτων με αραίωση πυκνών διαλυμάτων – Ανάμειξη διαλυμάτων</a:t>
            </a:r>
            <a:r>
              <a:rPr lang="en-US" altLang="el-GR" sz="2800" dirty="0"/>
              <a:t> (</a:t>
            </a:r>
            <a:r>
              <a:rPr lang="el-GR" altLang="el-GR" sz="2800" dirty="0"/>
              <a:t>Εφαρμογή: Αραίωση μελανιών</a:t>
            </a:r>
            <a:r>
              <a:rPr lang="en-US" altLang="el-GR" sz="2800" dirty="0"/>
              <a:t>)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400" dirty="0">
                <a:solidFill>
                  <a:prstClr val="black"/>
                </a:solidFill>
              </a:rPr>
              <a:t>Δρ. </a:t>
            </a:r>
            <a:r>
              <a:rPr lang="el-GR" altLang="el-GR" sz="24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4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4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872"/>
          </a:xfrm>
        </p:spPr>
        <p:txBody>
          <a:bodyPr/>
          <a:lstStyle/>
          <a:p>
            <a:r>
              <a:rPr lang="el-GR" dirty="0"/>
              <a:t>Πειραματική διαδικασία – Υπολογισμοί </a:t>
            </a:r>
            <a:r>
              <a:rPr lang="el-GR" sz="3200" b="0" dirty="0" smtClean="0"/>
              <a:t>(</a:t>
            </a:r>
            <a:r>
              <a:rPr lang="en-US" sz="3200" b="0" dirty="0" smtClean="0"/>
              <a:t>5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5121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Στη συνέχεια, με αντίστοιχο τρόπο υπολογίζουμε τον όγκο του οξέος για να παρασκευάσουμε διάλυμα Ν/100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872"/>
          </a:xfrm>
        </p:spPr>
        <p:txBody>
          <a:bodyPr/>
          <a:lstStyle/>
          <a:p>
            <a:r>
              <a:rPr lang="el-GR" dirty="0"/>
              <a:t>Πειραματική διαδικασία – Υπολογισμοί </a:t>
            </a:r>
            <a:r>
              <a:rPr lang="el-GR" sz="3200" b="0" dirty="0" smtClean="0"/>
              <a:t>(</a:t>
            </a:r>
            <a:r>
              <a:rPr lang="en-US" sz="3200" b="0" dirty="0" smtClean="0"/>
              <a:t>6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9439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Ομοίως, παρασκευάζεται διάλυμα </a:t>
            </a:r>
            <a:r>
              <a:rPr lang="en-US" dirty="0"/>
              <a:t>HNO</a:t>
            </a:r>
            <a:r>
              <a:rPr lang="en-US" sz="1400" dirty="0"/>
              <a:t>3</a:t>
            </a:r>
            <a:r>
              <a:rPr lang="el-GR" dirty="0"/>
              <a:t>, </a:t>
            </a:r>
            <a:r>
              <a:rPr lang="en-US" dirty="0" err="1"/>
              <a:t>HCl</a:t>
            </a:r>
            <a:r>
              <a:rPr lang="el-GR" dirty="0"/>
              <a:t>, </a:t>
            </a:r>
            <a:r>
              <a:rPr lang="en-US" dirty="0"/>
              <a:t> NH</a:t>
            </a:r>
            <a:r>
              <a:rPr lang="en-US" sz="1600" dirty="0"/>
              <a:t>3</a:t>
            </a:r>
            <a:r>
              <a:rPr lang="en-US" sz="1800" dirty="0"/>
              <a:t> </a:t>
            </a:r>
            <a:r>
              <a:rPr lang="el-GR" dirty="0"/>
              <a:t>1</a:t>
            </a:r>
            <a:r>
              <a:rPr lang="en-US" dirty="0"/>
              <a:t> </a:t>
            </a:r>
            <a:r>
              <a:rPr lang="el-GR" dirty="0"/>
              <a:t>Ν όγκου 250</a:t>
            </a:r>
            <a:r>
              <a:rPr lang="en-US" dirty="0"/>
              <a:t> mL</a:t>
            </a:r>
            <a:r>
              <a:rPr lang="el-GR" dirty="0"/>
              <a:t>. Από αυτό το διάλυμα παρασκευάζουμε με αραίωση διαλύματα </a:t>
            </a:r>
            <a:r>
              <a:rPr lang="en-US" dirty="0"/>
              <a:t>HNO</a:t>
            </a:r>
            <a:r>
              <a:rPr lang="en-US" sz="1600" dirty="0"/>
              <a:t>3</a:t>
            </a:r>
            <a:r>
              <a:rPr lang="el-GR" sz="1800" dirty="0"/>
              <a:t> , </a:t>
            </a:r>
            <a:r>
              <a:rPr lang="en-US" dirty="0" err="1"/>
              <a:t>HCl</a:t>
            </a:r>
            <a:r>
              <a:rPr lang="el-GR" dirty="0"/>
              <a:t>,</a:t>
            </a:r>
            <a:r>
              <a:rPr lang="en-US" dirty="0"/>
              <a:t> NH</a:t>
            </a:r>
            <a:r>
              <a:rPr lang="en-US" sz="1600" dirty="0"/>
              <a:t>3</a:t>
            </a:r>
            <a:r>
              <a:rPr lang="en-US" sz="1800" dirty="0"/>
              <a:t> </a:t>
            </a:r>
            <a:r>
              <a:rPr lang="el-GR" dirty="0"/>
              <a:t>Ν/10 και Ν/100 όγκου 1 </a:t>
            </a:r>
            <a:r>
              <a:rPr lang="en-US" dirty="0"/>
              <a:t>L</a:t>
            </a:r>
            <a:r>
              <a:rPr lang="el-GR" dirty="0"/>
              <a:t>, αντίστοιχα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Εφαρμογή: Αραίωση μελανιών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66407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Να γίνουν οι απαραίτητοι υπολογισμοί για την αραίωση ενός μελανιού νερού (υδατικής βάσης) στο 1%, στο 2,5% και στο 5% εάν είναι γνωστό ότι </a:t>
            </a:r>
            <a:r>
              <a:rPr lang="el-GR" dirty="0" smtClean="0"/>
              <a:t>θέλουμε να παρασκευάσουμε </a:t>
            </a:r>
            <a:r>
              <a:rPr lang="el-GR" dirty="0"/>
              <a:t>60 g </a:t>
            </a:r>
            <a:r>
              <a:rPr lang="el-GR" dirty="0" smtClean="0"/>
              <a:t>μελάνι. Πόσο </a:t>
            </a:r>
            <a:r>
              <a:rPr lang="el-GR" dirty="0"/>
              <a:t>νερό πρέπει να προσθέσουμε σε κάθε </a:t>
            </a:r>
            <a:r>
              <a:rPr lang="el-GR" dirty="0" smtClean="0"/>
              <a:t>περίπτωση;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Χημεία Γραφικών Τεχνών,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 2005 </a:t>
            </a:r>
          </a:p>
          <a:p>
            <a:pPr lvl="0"/>
            <a:r>
              <a:rPr lang="el-GR" dirty="0" smtClean="0"/>
              <a:t>Γενική Χημεία, </a:t>
            </a:r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n-US" dirty="0" smtClean="0"/>
              <a:t>Ebbing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l-GR" dirty="0" smtClean="0"/>
              <a:t>. </a:t>
            </a:r>
            <a:r>
              <a:rPr lang="en-US" dirty="0" smtClean="0"/>
              <a:t>Gammon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Τραυλός, Αθήνα, 2011</a:t>
            </a:r>
          </a:p>
          <a:p>
            <a:pPr lvl="0"/>
            <a:r>
              <a:rPr lang="el-GR" dirty="0" smtClean="0"/>
              <a:t>Χημεία, Εισαγωγικές Έννοιες, Ε. Λυμπεράκη,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Αλτιντζή</a:t>
            </a:r>
            <a:r>
              <a:rPr lang="el-GR" dirty="0" smtClean="0"/>
              <a:t>, 2009</a:t>
            </a:r>
          </a:p>
          <a:p>
            <a:pPr lvl="0"/>
            <a:r>
              <a:rPr lang="el-GR" dirty="0" smtClean="0"/>
              <a:t>Χημεία για Τεχνολόγους, Φ. </a:t>
            </a:r>
            <a:r>
              <a:rPr lang="el-GR" dirty="0" err="1" smtClean="0"/>
              <a:t>Νόμπελη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Αθήνα, 2003</a:t>
            </a:r>
          </a:p>
          <a:p>
            <a:pPr lvl="0"/>
            <a:r>
              <a:rPr lang="el-GR" dirty="0" smtClean="0"/>
              <a:t>Διδακτική της Χημείας ΙΙ, </a:t>
            </a:r>
            <a:r>
              <a:rPr lang="el-GR" dirty="0" err="1" smtClean="0"/>
              <a:t>Γιούρη</a:t>
            </a:r>
            <a:r>
              <a:rPr lang="el-GR" dirty="0" smtClean="0"/>
              <a:t>-</a:t>
            </a:r>
            <a:r>
              <a:rPr lang="el-GR" dirty="0" err="1" smtClean="0"/>
              <a:t>Τσοχατζή</a:t>
            </a:r>
            <a:r>
              <a:rPr lang="el-GR" dirty="0" smtClean="0"/>
              <a:t>, </a:t>
            </a:r>
            <a:r>
              <a:rPr lang="el-GR" dirty="0" err="1" smtClean="0"/>
              <a:t>Μανουσάκης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1994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  <a:r>
              <a:rPr lang="el-GR" altLang="el-GR" b="0" dirty="0" smtClean="0"/>
              <a:t> </a:t>
            </a:r>
            <a:r>
              <a:rPr lang="el-GR" altLang="el-GR" sz="3200" b="0" dirty="0" smtClean="0"/>
              <a:t>(2 από 2)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Εργαστηριακές ασκήσεις Χημείας,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ΤΕΙ Αθήνας, 1997</a:t>
            </a:r>
          </a:p>
          <a:p>
            <a:pPr lvl="0"/>
            <a:r>
              <a:rPr lang="el-GR" dirty="0" smtClean="0"/>
              <a:t>Εργαστηριακές ασκήσεις Χημικής &amp; </a:t>
            </a:r>
            <a:r>
              <a:rPr lang="el-GR" dirty="0" err="1" smtClean="0"/>
              <a:t>Περιβ</a:t>
            </a:r>
            <a:r>
              <a:rPr lang="el-GR" dirty="0" smtClean="0"/>
              <a:t>. Τεχνολογίας, Ε. </a:t>
            </a:r>
            <a:r>
              <a:rPr lang="el-GR" dirty="0" err="1" smtClean="0"/>
              <a:t>Φουντουκίδης</a:t>
            </a:r>
            <a:r>
              <a:rPr lang="el-GR" dirty="0" smtClean="0"/>
              <a:t>,  </a:t>
            </a:r>
            <a:r>
              <a:rPr lang="el-GR" dirty="0" err="1" smtClean="0"/>
              <a:t>εκδ</a:t>
            </a:r>
            <a:r>
              <a:rPr lang="el-GR" dirty="0" smtClean="0"/>
              <a:t>. Πουκαμισάς, 2009 </a:t>
            </a:r>
          </a:p>
          <a:p>
            <a:pPr lvl="0"/>
            <a:r>
              <a:rPr lang="el-GR" dirty="0" smtClean="0"/>
              <a:t>Σημειώσεις Εργαστηρίου Ηλεκτροχημείας, Σ. Καλογεροπούλου, ΤΕΙ Πειραιά, 2000 </a:t>
            </a:r>
          </a:p>
          <a:p>
            <a:pPr lvl="0"/>
            <a:r>
              <a:rPr lang="el-GR" dirty="0" smtClean="0"/>
              <a:t>Σημειώσεις Εργαστηρίου «Επιφανειακή επεξεργασία και χρωματισμός των υλικών», Ε.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Ε.Κ.Π.Α. 2006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Τεχνών (Ε)</a:t>
            </a:r>
            <a:r>
              <a:rPr lang="el-GR" sz="2000" dirty="0" smtClean="0"/>
              <a:t>. 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Παρασκευή διαλυμάτων με αραίωση πυκνών διαλυμάτων – Ανάμειξη διαλυμάτων</a:t>
            </a:r>
            <a:r>
              <a:rPr lang="en-US" altLang="el-GR" sz="2000" dirty="0"/>
              <a:t> (</a:t>
            </a:r>
            <a:r>
              <a:rPr lang="el-GR" altLang="el-GR" sz="2000" dirty="0"/>
              <a:t>Εφαρμογή: Αραίωση μελανιών</a:t>
            </a:r>
            <a:r>
              <a:rPr lang="en-US" altLang="el-GR" sz="2000" dirty="0"/>
              <a:t>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</a:t>
            </a:r>
            <a:r>
              <a:rPr lang="el-GR" dirty="0" smtClean="0"/>
              <a:t>μέρος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</a:t>
            </a:r>
            <a:r>
              <a:rPr lang="el-GR" b="1" dirty="0"/>
              <a:t>αραίωση ενός διαλύματος </a:t>
            </a:r>
            <a:r>
              <a:rPr lang="el-GR" dirty="0"/>
              <a:t>γίνεται συνήθως με την προσθήκη διαλύτη, οπότε ενώ η ποσότητα της διαλυμένης ουσίας παραμένει η ίδια σε μεγαλύτερο όγκο φυσικά, η συγκέντρωσή της μειώνεται.</a:t>
            </a:r>
          </a:p>
          <a:p>
            <a:pPr>
              <a:lnSpc>
                <a:spcPct val="114000"/>
              </a:lnSpc>
            </a:pPr>
            <a:r>
              <a:rPr lang="el-GR" dirty="0"/>
              <a:t>Επίσης, όταν </a:t>
            </a:r>
            <a:r>
              <a:rPr lang="el-GR" b="1" dirty="0"/>
              <a:t>αναμειγνύονται </a:t>
            </a:r>
            <a:r>
              <a:rPr lang="el-GR" dirty="0"/>
              <a:t>δύο διαλύματα της ίδιας ουσίας αλλά με διαφορετική συγκέντρωση, οι ποσότητες της διαλυμένης ουσίας αναφέρονται πια στο συνολικό όγκο του διαλύματος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μέρος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47849"/>
          </a:xfrm>
        </p:spPr>
        <p:txBody>
          <a:bodyPr/>
          <a:lstStyle/>
          <a:p>
            <a:r>
              <a:rPr lang="el-GR" dirty="0"/>
              <a:t>Η βασική σχέση που ισχύει κατά την αραίωση είναι: 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9752" y="1844824"/>
                <a:ext cx="4213448" cy="494559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844824"/>
                <a:ext cx="4213448" cy="49455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4762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57200" y="2681123"/>
            <a:ext cx="807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Η βασική σχέση που ισχύει κατά την ανάμειξη δύο διαλυμάτων  της ίδιας ουσίας είναι: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9574" y="3717032"/>
                <a:ext cx="4213448" cy="461665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574" y="3717032"/>
                <a:ext cx="4213448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282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457200" y="479715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Όπου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N και V είναι οι κανονικότητες και οι όγκοι των διαλυμάτων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Σκοπός της άσκησης είναι η εξοικείωση με τους υπολογισμούς γύρω από την αραίωση και την ανάμειξη διαλυμάτων, καθώς και τους χειρισμούς  πυκνών αντιδραστηρίων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Απαιτούμενα όργανα και υλικά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265"/>
          </a:xfrm>
        </p:spPr>
        <p:txBody>
          <a:bodyPr/>
          <a:lstStyle/>
          <a:p>
            <a:r>
              <a:rPr lang="el-GR" dirty="0"/>
              <a:t>Ογκομετρικοί κύλινδροι των 100 </a:t>
            </a:r>
            <a:r>
              <a:rPr lang="en-US" dirty="0" smtClean="0"/>
              <a:t>mL</a:t>
            </a:r>
            <a:r>
              <a:rPr lang="el-GR" dirty="0" smtClean="0"/>
              <a:t>,</a:t>
            </a:r>
            <a:endParaRPr lang="en-US" dirty="0"/>
          </a:p>
          <a:p>
            <a:r>
              <a:rPr lang="el-GR" dirty="0" smtClean="0"/>
              <a:t>Σιφώνια,</a:t>
            </a:r>
            <a:endParaRPr lang="el-GR" dirty="0"/>
          </a:p>
          <a:p>
            <a:r>
              <a:rPr lang="el-GR" dirty="0"/>
              <a:t>Ποτήρια βρασμού 250 </a:t>
            </a:r>
            <a:r>
              <a:rPr lang="en-US" dirty="0" smtClean="0"/>
              <a:t>mL</a:t>
            </a:r>
            <a:r>
              <a:rPr lang="el-GR" dirty="0" smtClean="0"/>
              <a:t>,</a:t>
            </a:r>
            <a:endParaRPr lang="en-US" dirty="0"/>
          </a:p>
          <a:p>
            <a:r>
              <a:rPr lang="el-GR" dirty="0"/>
              <a:t>Ογκομετρικές φιάλες 250 </a:t>
            </a:r>
            <a:r>
              <a:rPr lang="en-US" dirty="0" smtClean="0"/>
              <a:t>mL</a:t>
            </a:r>
            <a:r>
              <a:rPr lang="el-GR" dirty="0" smtClean="0"/>
              <a:t>,</a:t>
            </a:r>
            <a:endParaRPr lang="en-US" dirty="0"/>
          </a:p>
          <a:p>
            <a:r>
              <a:rPr lang="el-GR" dirty="0"/>
              <a:t>Πυκνό θειικό οξύ </a:t>
            </a:r>
            <a:r>
              <a:rPr lang="en-US" dirty="0"/>
              <a:t>H</a:t>
            </a:r>
            <a:r>
              <a:rPr lang="en-US" sz="2000" baseline="-25000" dirty="0"/>
              <a:t>2</a:t>
            </a:r>
            <a:r>
              <a:rPr lang="en-US" dirty="0"/>
              <a:t>SO</a:t>
            </a:r>
            <a:r>
              <a:rPr lang="en-US" sz="2000" baseline="-25000" dirty="0"/>
              <a:t>4</a:t>
            </a:r>
            <a:r>
              <a:rPr lang="en-US" dirty="0"/>
              <a:t>  (96% d=1,84 g/mL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/>
          </a:p>
          <a:p>
            <a:r>
              <a:rPr lang="el-GR" dirty="0"/>
              <a:t>Πυκνό νιτρικό οξύ </a:t>
            </a:r>
            <a:r>
              <a:rPr lang="en-US" dirty="0"/>
              <a:t>HNO</a:t>
            </a:r>
            <a:r>
              <a:rPr lang="en-US" sz="2000" baseline="-25000" dirty="0"/>
              <a:t>3</a:t>
            </a:r>
            <a:r>
              <a:rPr lang="en-US" dirty="0"/>
              <a:t> (96% d=1,84 g/mL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/>
          </a:p>
          <a:p>
            <a:r>
              <a:rPr lang="el-GR" dirty="0"/>
              <a:t>Πυκνό υδροχλώριο </a:t>
            </a:r>
            <a:r>
              <a:rPr lang="en-US" dirty="0" err="1"/>
              <a:t>HCl</a:t>
            </a:r>
            <a:r>
              <a:rPr lang="en-US" dirty="0"/>
              <a:t> (37% d=1,19 g/mL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/>
          </a:p>
          <a:p>
            <a:r>
              <a:rPr lang="el-GR" dirty="0"/>
              <a:t>Πυκνή αμμωνία </a:t>
            </a:r>
            <a:r>
              <a:rPr lang="en-US" dirty="0"/>
              <a:t>NH</a:t>
            </a:r>
            <a:r>
              <a:rPr lang="en-US" sz="2000" baseline="-25000" dirty="0"/>
              <a:t>3</a:t>
            </a:r>
            <a:r>
              <a:rPr lang="en-US" dirty="0"/>
              <a:t> (96% d=1,84 g/mL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872"/>
          </a:xfrm>
        </p:spPr>
        <p:txBody>
          <a:bodyPr/>
          <a:lstStyle/>
          <a:p>
            <a:r>
              <a:rPr lang="el-GR" dirty="0"/>
              <a:t>Πειραματική διαδικασία </a:t>
            </a:r>
            <a:r>
              <a:rPr lang="el-GR" dirty="0" smtClean="0"/>
              <a:t>– Υπολογισμοί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Αρχικά παρασκευάζεται διάλυμα </a:t>
            </a:r>
            <a:r>
              <a:rPr lang="en-US" dirty="0" smtClean="0"/>
              <a:t>H</a:t>
            </a:r>
            <a:r>
              <a:rPr lang="en-US" sz="2000" baseline="-25000" dirty="0" smtClean="0"/>
              <a:t>2</a:t>
            </a:r>
            <a:r>
              <a:rPr lang="en-US" dirty="0" smtClean="0"/>
              <a:t>SO</a:t>
            </a:r>
            <a:r>
              <a:rPr lang="en-US" sz="2000" baseline="-25000" dirty="0" smtClean="0"/>
              <a:t>4</a:t>
            </a:r>
            <a:r>
              <a:rPr lang="el-GR" dirty="0" smtClean="0"/>
              <a:t> </a:t>
            </a:r>
            <a:r>
              <a:rPr lang="el-GR" dirty="0"/>
              <a:t>1</a:t>
            </a:r>
            <a:r>
              <a:rPr lang="en-US" dirty="0"/>
              <a:t> </a:t>
            </a:r>
            <a:r>
              <a:rPr lang="el-GR" dirty="0"/>
              <a:t>Ν όγκου 250</a:t>
            </a:r>
            <a:r>
              <a:rPr lang="en-US" dirty="0"/>
              <a:t> mL</a:t>
            </a:r>
            <a:r>
              <a:rPr lang="el-GR" dirty="0"/>
              <a:t>. Από αυτό το διάλυμα παρασκευάζουμε με αραίωση διαλύματα </a:t>
            </a:r>
            <a:r>
              <a:rPr lang="en-US" dirty="0" smtClean="0"/>
              <a:t>H</a:t>
            </a:r>
            <a:r>
              <a:rPr lang="en-US" sz="2000" baseline="-25000" dirty="0" smtClean="0"/>
              <a:t>2</a:t>
            </a:r>
            <a:r>
              <a:rPr lang="en-US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1800" dirty="0" smtClean="0"/>
              <a:t> </a:t>
            </a:r>
            <a:r>
              <a:rPr lang="el-GR" sz="1800" dirty="0" smtClean="0"/>
              <a:t> </a:t>
            </a:r>
            <a:r>
              <a:rPr lang="el-GR" dirty="0"/>
              <a:t>Ν/10 και Ν/100 όγκου 1 </a:t>
            </a:r>
            <a:r>
              <a:rPr lang="en-US" dirty="0"/>
              <a:t>L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872"/>
          </a:xfrm>
        </p:spPr>
        <p:txBody>
          <a:bodyPr/>
          <a:lstStyle/>
          <a:p>
            <a:r>
              <a:rPr lang="el-GR" dirty="0"/>
              <a:t>Πειραματική διαδικασία – Υπολογισμοί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808"/>
            <a:ext cx="8229600" cy="489652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b="1" dirty="0"/>
              <a:t>Διαθέτουμε πυκνό θειικό οξύ</a:t>
            </a:r>
            <a:r>
              <a:rPr lang="en-US" b="1" dirty="0"/>
              <a:t> </a:t>
            </a:r>
            <a:r>
              <a:rPr lang="en-US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b="1" dirty="0" smtClean="0"/>
              <a:t>SO</a:t>
            </a:r>
            <a:r>
              <a:rPr lang="en-US" sz="2000" b="1" baseline="-25000" dirty="0" smtClean="0"/>
              <a:t>4</a:t>
            </a:r>
            <a:r>
              <a:rPr lang="en-US" b="1" dirty="0" smtClean="0"/>
              <a:t>  </a:t>
            </a:r>
            <a:r>
              <a:rPr lang="en-US" b="1" dirty="0"/>
              <a:t>(96% d=1,84 g/mL)</a:t>
            </a:r>
            <a:r>
              <a:rPr lang="el-GR" b="1" dirty="0"/>
              <a:t> και θέλουμε να παρασκευάσουμε 250 </a:t>
            </a:r>
            <a:r>
              <a:rPr lang="en-US" b="1" dirty="0"/>
              <a:t>mL</a:t>
            </a:r>
            <a:r>
              <a:rPr lang="el-GR" b="1" dirty="0"/>
              <a:t> διαλύματος </a:t>
            </a:r>
            <a:r>
              <a:rPr lang="en-US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b="1" dirty="0" smtClean="0"/>
              <a:t>SO</a:t>
            </a:r>
            <a:r>
              <a:rPr lang="en-US" sz="2000" b="1" baseline="-25000" dirty="0" smtClean="0"/>
              <a:t>4</a:t>
            </a:r>
            <a:r>
              <a:rPr lang="en-US" b="1" dirty="0" smtClean="0"/>
              <a:t> </a:t>
            </a:r>
            <a:r>
              <a:rPr lang="el-GR" b="1" dirty="0"/>
              <a:t>1Ν.</a:t>
            </a:r>
          </a:p>
          <a:p>
            <a:pPr>
              <a:lnSpc>
                <a:spcPct val="114000"/>
              </a:lnSpc>
            </a:pPr>
            <a:r>
              <a:rPr lang="el-GR" dirty="0"/>
              <a:t>1Ν σημαίνει 1 </a:t>
            </a:r>
            <a:r>
              <a:rPr lang="en-US" dirty="0"/>
              <a:t>g-</a:t>
            </a:r>
            <a:r>
              <a:rPr lang="en-US" dirty="0" err="1"/>
              <a:t>eq</a:t>
            </a:r>
            <a:r>
              <a:rPr lang="en-US" dirty="0"/>
              <a:t>=1 </a:t>
            </a:r>
            <a:r>
              <a:rPr lang="en-US" dirty="0" err="1"/>
              <a:t>mol</a:t>
            </a:r>
            <a:r>
              <a:rPr lang="en-US" dirty="0"/>
              <a:t>/2=98g/2=49g </a:t>
            </a:r>
            <a:r>
              <a:rPr lang="el-GR" dirty="0"/>
              <a:t>καθαρού </a:t>
            </a:r>
            <a:r>
              <a:rPr lang="en-US" dirty="0" smtClean="0"/>
              <a:t>H</a:t>
            </a:r>
            <a:r>
              <a:rPr lang="en-US" sz="2000" baseline="-25000" dirty="0" smtClean="0"/>
              <a:t>2</a:t>
            </a:r>
            <a:r>
              <a:rPr lang="en-US" dirty="0" smtClean="0"/>
              <a:t>SO</a:t>
            </a:r>
            <a:r>
              <a:rPr lang="en-US" sz="2000" baseline="-25000" dirty="0" smtClean="0"/>
              <a:t>4</a:t>
            </a:r>
            <a:endParaRPr lang="el-GR" dirty="0"/>
          </a:p>
          <a:p>
            <a:pPr>
              <a:lnSpc>
                <a:spcPct val="114000"/>
              </a:lnSpc>
            </a:pPr>
            <a:r>
              <a:rPr lang="el-GR" dirty="0"/>
              <a:t>Οπότε: σε 1000 </a:t>
            </a:r>
            <a:r>
              <a:rPr lang="en-US" dirty="0"/>
              <a:t>mL </a:t>
            </a:r>
            <a:r>
              <a:rPr lang="el-GR" dirty="0"/>
              <a:t>έχουμε 49 </a:t>
            </a:r>
            <a:r>
              <a:rPr lang="en-US" dirty="0" smtClean="0"/>
              <a:t>g</a:t>
            </a:r>
            <a:endParaRPr lang="en-US" dirty="0"/>
          </a:p>
          <a:p>
            <a:pPr marL="719138" indent="0">
              <a:lnSpc>
                <a:spcPct val="114000"/>
              </a:lnSpc>
              <a:buNone/>
            </a:pPr>
            <a:r>
              <a:rPr lang="el-GR" dirty="0" smtClean="0"/>
              <a:t>              250</a:t>
            </a:r>
            <a:r>
              <a:rPr lang="en-US" dirty="0" smtClean="0"/>
              <a:t> </a:t>
            </a:r>
            <a:r>
              <a:rPr lang="en-US" dirty="0" err="1"/>
              <a:t>mL</a:t>
            </a:r>
            <a:r>
              <a:rPr lang="el-GR" dirty="0"/>
              <a:t>       </a:t>
            </a:r>
            <a:r>
              <a:rPr lang="el-GR" dirty="0" smtClean="0"/>
              <a:t>           </a:t>
            </a:r>
            <a:r>
              <a:rPr lang="el-GR" dirty="0"/>
              <a:t>Χ;=12,25</a:t>
            </a:r>
            <a:r>
              <a:rPr lang="en-US" dirty="0"/>
              <a:t> g</a:t>
            </a:r>
            <a:r>
              <a:rPr lang="el-GR" dirty="0"/>
              <a:t> καθαρού </a:t>
            </a:r>
            <a:r>
              <a:rPr lang="en-US" dirty="0" smtClean="0"/>
              <a:t>H</a:t>
            </a:r>
            <a:r>
              <a:rPr lang="en-US" sz="2000" baseline="-25000" dirty="0" smtClean="0"/>
              <a:t>2</a:t>
            </a:r>
            <a:r>
              <a:rPr lang="en-US" dirty="0" smtClean="0"/>
              <a:t>SO</a:t>
            </a:r>
            <a:r>
              <a:rPr lang="en-US" sz="2000" baseline="-25000" dirty="0" smtClean="0"/>
              <a:t>4</a:t>
            </a:r>
            <a:endParaRPr lang="en-US" dirty="0"/>
          </a:p>
          <a:p>
            <a:pPr>
              <a:lnSpc>
                <a:spcPct val="114000"/>
              </a:lnSpc>
            </a:pPr>
            <a:r>
              <a:rPr lang="el-GR" dirty="0"/>
              <a:t>Όμως, το οξύ του εμπορίου είναι 96%, άρα θα χρειαστούμε 12,25.100/96=12,76 </a:t>
            </a:r>
            <a:r>
              <a:rPr lang="en-US" dirty="0"/>
              <a:t>g</a:t>
            </a:r>
            <a:r>
              <a:rPr lang="el-GR" dirty="0"/>
              <a:t> </a:t>
            </a:r>
            <a:r>
              <a:rPr lang="en-US" dirty="0" smtClean="0"/>
              <a:t>H</a:t>
            </a:r>
            <a:r>
              <a:rPr lang="en-US" sz="2000" baseline="-25000" dirty="0" smtClean="0"/>
              <a:t>2</a:t>
            </a:r>
            <a:r>
              <a:rPr lang="en-US" dirty="0" smtClean="0"/>
              <a:t>SO</a:t>
            </a:r>
            <a:r>
              <a:rPr lang="en-US" sz="2000" baseline="-25000" dirty="0" smtClean="0"/>
              <a:t>4</a:t>
            </a:r>
            <a:r>
              <a:rPr lang="el-GR" dirty="0" smtClean="0"/>
              <a:t> </a:t>
            </a:r>
            <a:r>
              <a:rPr lang="el-GR" dirty="0"/>
              <a:t>του εμπορίου</a:t>
            </a:r>
            <a:r>
              <a:rPr lang="en-US" dirty="0"/>
              <a:t>.</a:t>
            </a:r>
          </a:p>
          <a:p>
            <a:pPr>
              <a:lnSpc>
                <a:spcPct val="114000"/>
              </a:lnSpc>
            </a:pPr>
            <a:r>
              <a:rPr lang="el-GR" dirty="0"/>
              <a:t>Ο όγκος που θα χρειαστούμε θα είναι:     </a:t>
            </a:r>
            <a:r>
              <a:rPr lang="en-US" dirty="0"/>
              <a:t>V=m/d=12,76/1,84=6,93 </a:t>
            </a:r>
            <a:r>
              <a:rPr lang="en-US" dirty="0" err="1"/>
              <a:t>mL</a:t>
            </a:r>
            <a:r>
              <a:rPr lang="el-GR" dirty="0"/>
              <a:t> </a:t>
            </a:r>
            <a:r>
              <a:rPr lang="en-US" dirty="0" smtClean="0"/>
              <a:t>H</a:t>
            </a:r>
            <a:r>
              <a:rPr lang="en-US" sz="2000" baseline="-25000" dirty="0" smtClean="0"/>
              <a:t>2</a:t>
            </a:r>
            <a:r>
              <a:rPr lang="en-US" dirty="0" smtClean="0"/>
              <a:t>SO</a:t>
            </a:r>
            <a:r>
              <a:rPr lang="en-US" sz="2000" baseline="-25000" dirty="0" smtClean="0"/>
              <a:t>4</a:t>
            </a:r>
            <a:r>
              <a:rPr lang="en-US" dirty="0" smtClean="0"/>
              <a:t> </a:t>
            </a:r>
            <a:r>
              <a:rPr lang="el-GR" dirty="0"/>
              <a:t>του εμπορίου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872"/>
          </a:xfrm>
        </p:spPr>
        <p:txBody>
          <a:bodyPr/>
          <a:lstStyle/>
          <a:p>
            <a:r>
              <a:rPr lang="el-GR" dirty="0"/>
              <a:t>Πειραματική διαδικασία – Υπολογισμοί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3612" y="1556792"/>
            <a:ext cx="8438868" cy="2376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Άρα, με </a:t>
            </a:r>
            <a:r>
              <a:rPr lang="el-GR" dirty="0" err="1"/>
              <a:t>σιφώνι</a:t>
            </a:r>
            <a:r>
              <a:rPr lang="el-GR" dirty="0"/>
              <a:t> ή </a:t>
            </a:r>
            <a:r>
              <a:rPr lang="el-GR" dirty="0" err="1"/>
              <a:t>προχοϊδα</a:t>
            </a:r>
            <a:r>
              <a:rPr lang="el-GR" dirty="0"/>
              <a:t> θα πάρουμε </a:t>
            </a:r>
            <a:r>
              <a:rPr lang="en-US" dirty="0"/>
              <a:t>6,93 </a:t>
            </a:r>
            <a:r>
              <a:rPr lang="en-US" dirty="0" err="1"/>
              <a:t>mL</a:t>
            </a:r>
            <a:r>
              <a:rPr lang="el-GR" dirty="0"/>
              <a:t> </a:t>
            </a:r>
            <a:r>
              <a:rPr lang="en-US" dirty="0" smtClean="0"/>
              <a:t>H</a:t>
            </a:r>
            <a:r>
              <a:rPr lang="en-US" sz="2000" baseline="-25000" dirty="0" smtClean="0"/>
              <a:t>2</a:t>
            </a:r>
            <a:r>
              <a:rPr lang="en-US" dirty="0" smtClean="0"/>
              <a:t>SO</a:t>
            </a:r>
            <a:r>
              <a:rPr lang="en-US" sz="2000" baseline="-25000" dirty="0" smtClean="0"/>
              <a:t>4 </a:t>
            </a:r>
            <a:r>
              <a:rPr lang="el-GR" dirty="0" smtClean="0"/>
              <a:t>του </a:t>
            </a:r>
            <a:r>
              <a:rPr lang="el-GR" dirty="0"/>
              <a:t>εμπορίου και θα το διαλύσουμε σε νερό, σε ογκομετρική φιάλη των </a:t>
            </a:r>
            <a:r>
              <a:rPr lang="en-US" dirty="0"/>
              <a:t>250 mL</a:t>
            </a:r>
            <a:r>
              <a:rPr lang="el-GR" dirty="0"/>
              <a:t>. Το οξύ που θα παρασκευάσουμε θα είναι 1 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872"/>
          </a:xfrm>
        </p:spPr>
        <p:txBody>
          <a:bodyPr/>
          <a:lstStyle/>
          <a:p>
            <a:r>
              <a:rPr lang="el-GR" dirty="0"/>
              <a:t>Πειραματική διαδικασία – Υπολογισμοί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44016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Με την βοήθεια του τύπου της αραίωσης υπολογίζουμε τον όγκο του οξέος 1Ν που πρέπει να πάρουμε και να αραιώσουμε, ώστε να παρασκευάσουμε οξύ Ν/10</a:t>
            </a:r>
            <a:r>
              <a:rPr lang="el-GR" dirty="0" smtClean="0"/>
              <a:t>.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654" y="3211477"/>
                <a:ext cx="9037154" cy="741357"/>
              </a:xfrm>
              <a:prstGeom prst="rect">
                <a:avLst/>
              </a:prstGeom>
              <a:noFill/>
              <a:ln>
                <a:solidFill>
                  <a:srgbClr val="004A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l-GR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𝜏𝜀𝜆</m:t>
                              </m:r>
                            </m:sub>
                          </m:sSub>
                          <m:r>
                            <a:rPr lang="el-G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𝜏𝜀𝜆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l-G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𝛼𝜌𝜒</m:t>
                              </m:r>
                            </m:sub>
                          </m:sSub>
                        </m:den>
                      </m:f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l-GR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∙250</m:t>
                          </m:r>
                        </m:num>
                        <m:den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4" y="3211477"/>
                <a:ext cx="9037154" cy="74135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464824" y="4505971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Σε ογκομετρική φιάλη 250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mL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μεταφέρουμε 25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mL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από το διάλυμα 1Ν και αραιώνουμε μέχρι τη χαραγή.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</TotalTime>
  <Words>1168</Words>
  <Application>Microsoft Office PowerPoint</Application>
  <PresentationFormat>Προβολή στην οθόνη (4:3)</PresentationFormat>
  <Paragraphs>105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OC_template_updated</vt:lpstr>
      <vt:lpstr>template</vt:lpstr>
      <vt:lpstr>Χημεία Γραφικών Τεχνών (Ε)</vt:lpstr>
      <vt:lpstr>Θεωρητικό μέρος (1 από 2)</vt:lpstr>
      <vt:lpstr>Θεωρητικό μέρος (2 από 2)</vt:lpstr>
      <vt:lpstr>Σκοπός</vt:lpstr>
      <vt:lpstr>Απαιτούμενα όργανα και υλικά</vt:lpstr>
      <vt:lpstr>Πειραματική διαδικασία – Υπολογισμοί (1 από 6)</vt:lpstr>
      <vt:lpstr>Πειραματική διαδικασία – Υπολογισμοί (2 από 6)</vt:lpstr>
      <vt:lpstr>Πειραματική διαδικασία – Υπολογισμοί (3 από 6)</vt:lpstr>
      <vt:lpstr>Πειραματική διαδικασία – Υπολογισμοί (4 από 6)</vt:lpstr>
      <vt:lpstr>Πειραματική διαδικασία – Υπολογισμοί (5 από 6)</vt:lpstr>
      <vt:lpstr>Πειραματική διαδικασία – Υπολογισμοί (6 από 6)</vt:lpstr>
      <vt:lpstr>Εφαρμογή: Αραίωση μελανιών</vt:lpstr>
      <vt:lpstr>Βιβλιογραφία (1 από 2) </vt:lpstr>
      <vt:lpstr>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 (Ε)</dc:title>
  <dc:creator>opencourses@teiath.gr</dc:creator>
  <cp:lastModifiedBy>fkaram2</cp:lastModifiedBy>
  <cp:revision>3</cp:revision>
  <dcterms:created xsi:type="dcterms:W3CDTF">2014-09-29T06:38:26Z</dcterms:created>
  <dcterms:modified xsi:type="dcterms:W3CDTF">2014-10-01T12:29:37Z</dcterms:modified>
</cp:coreProperties>
</file>