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7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6" r:id="rId25"/>
    <p:sldId id="287" r:id="rId26"/>
    <p:sldId id="283" r:id="rId27"/>
    <p:sldId id="285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D96BC5-1C5A-4D23-AE33-4CCE95DCC420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B41D06-E362-443F-8FD8-C9F594BBC6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3302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EB577F-37A3-4B44-85DB-A1A89C2D1A12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17F9AD-ABBA-40D7-9954-F05FD77DBB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79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1427-B857-4EF1-9F84-76DEF6E787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00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598D-0A72-427C-B60E-F98C2D0ED0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0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5F25-0D42-4FAF-BFE1-DE9034EACD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6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D364-652D-4250-A587-1650BCAA66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56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C70A-3DF3-4CA9-B016-3C3AA59F09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51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B759-EB41-4B89-9FBF-C3C2EAA716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04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405B-EA10-4E2A-935E-0881AACD18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835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B31E-3178-4534-9AC3-6476C247FC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3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56CD-57AA-45AD-992A-DAF423D460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47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5A59-F7EF-4D36-9B6F-D42DCD25EB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63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F8A588-730C-4263-ADAB-7473519336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blateSpheroid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am_Derbyshir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/>
            <a:r>
              <a:rPr lang="el-GR" dirty="0"/>
              <a:t>Γεωδαισία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5516" y="2708920"/>
            <a:ext cx="8712968" cy="252028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700" b="1" dirty="0"/>
              <a:t>Ενότητα </a:t>
            </a:r>
            <a:r>
              <a:rPr lang="el-GR" sz="4700" b="1" dirty="0" smtClean="0"/>
              <a:t>7</a:t>
            </a:r>
            <a:r>
              <a:rPr lang="en-US" sz="4700" b="1" dirty="0" smtClean="0"/>
              <a:t>: </a:t>
            </a:r>
            <a:r>
              <a:rPr lang="el-GR" sz="4700" dirty="0"/>
              <a:t>Ορισμός και υλοποίηση Γεωδαιτικού </a:t>
            </a:r>
            <a:r>
              <a:rPr lang="en-US" sz="4700" dirty="0" smtClean="0"/>
              <a:t>DATUM</a:t>
            </a:r>
            <a:r>
              <a:rPr lang="el-GR" sz="4700" dirty="0" smtClean="0"/>
              <a:t> </a:t>
            </a:r>
            <a:r>
              <a:rPr lang="el-GR" sz="4700" dirty="0"/>
              <a:t>Ελληνικά γεωδαιτικά συστήματα αναφοράς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Βασίλης Δ. </a:t>
            </a:r>
            <a:r>
              <a:rPr lang="el-GR" sz="4000" dirty="0" err="1"/>
              <a:t>Ανδριτσάνος</a:t>
            </a:r>
            <a:endParaRPr lang="el-GR" sz="4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Δρ. Αγρονόμος - Τοπογράφος Μηχανικός ΑΠΘ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Επίκουρος Καθηγητής ΤΕΙ </a:t>
            </a:r>
            <a:r>
              <a:rPr lang="el-GR" sz="4000" dirty="0" smtClean="0"/>
              <a:t>Αθήνας</a:t>
            </a:r>
            <a:endParaRPr lang="en-US" sz="4000" dirty="0" smtClean="0"/>
          </a:p>
          <a:p>
            <a:r>
              <a:rPr lang="el-GR" sz="4000" dirty="0"/>
              <a:t>Τμήμα Πολιτικών Μηχανικών ΤΕ </a:t>
            </a:r>
            <a:endParaRPr lang="en-US" sz="4000" dirty="0"/>
          </a:p>
          <a:p>
            <a:r>
              <a:rPr lang="el-GR" sz="4000" dirty="0"/>
              <a:t>Κατεύθυνση Μηχανικών Τοπογραφίας &amp; </a:t>
            </a:r>
            <a:r>
              <a:rPr lang="el-GR" sz="4000" dirty="0" err="1"/>
              <a:t>Γεωπληροφορικής</a:t>
            </a:r>
            <a:r>
              <a:rPr lang="el-GR" sz="4000" dirty="0"/>
              <a:t> ΤΕ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40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1451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Ίδρυση Τοπικού Γεωδαιτικού </a:t>
            </a:r>
            <a:r>
              <a:rPr lang="el-GR" dirty="0" err="1" smtClean="0"/>
              <a:t>Datum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2800" b="0" dirty="0" smtClean="0"/>
              <a:t>(2 από 2)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7449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sz="2400" b="1" dirty="0" smtClean="0"/>
              <a:t>ΦΑΣΗ 2η: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sz="2400" dirty="0" smtClean="0"/>
              <a:t>α) Σχεδιασμός και μέτρηση του βασικού τριγωνομετρικού δικτύου (Εθνικό δίκτυο Α' τάξης - αποστάσεις μερικών δεκάδων χιλιομέτρων)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l-GR" sz="2400" dirty="0" smtClean="0"/>
              <a:t>β) Παρατηρήσεις: Οριζόντιες γωνίες και διευθύνσεις, </a:t>
            </a:r>
            <a:r>
              <a:rPr lang="el-GR" sz="2400" dirty="0" err="1" smtClean="0"/>
              <a:t>ζενίθειες</a:t>
            </a:r>
            <a:r>
              <a:rPr lang="el-GR" sz="2400" dirty="0" smtClean="0"/>
              <a:t> γωνίες (αναγωγές), αποστάσεις και αστρονομικά αζιμούθια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l-GR" sz="2400" dirty="0" smtClean="0"/>
              <a:t>γ) Πρώτη επίλυση δικτύου: Γνωστές συντεταγμένες (αφετηρία του τριγωνισμού π.χ., σημείο D). Παρατηρήσεις χωρίς αναγωγές (άγνωστες οι αποχές και οι αποκλίσεις της </a:t>
            </a:r>
            <a:r>
              <a:rPr lang="el-GR" sz="2400" dirty="0" err="1" smtClean="0"/>
              <a:t>κατακορύφου</a:t>
            </a:r>
            <a:r>
              <a:rPr lang="el-GR" sz="2400" dirty="0" smtClean="0"/>
              <a:t>)</a:t>
            </a:r>
          </a:p>
          <a:p>
            <a:pPr marL="0" indent="0" eaLnBrk="1" hangingPunct="1">
              <a:buFont typeface="Arial" charset="0"/>
              <a:buNone/>
            </a:pPr>
            <a:endParaRPr lang="el-GR" sz="2400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7740650" y="4532313"/>
            <a:ext cx="360363" cy="1428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68313" y="479742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latin typeface="+mn-lt"/>
                <a:cs typeface="Arial" pitchFamily="34" charset="0"/>
              </a:rPr>
              <a:t>Πρώτη προσεγγιστική λύση</a:t>
            </a:r>
          </a:p>
          <a:p>
            <a:pPr>
              <a:defRPr/>
            </a:pPr>
            <a:r>
              <a:rPr lang="el-GR" sz="2400" dirty="0">
                <a:latin typeface="+mn-lt"/>
                <a:cs typeface="Arial" pitchFamily="34" charset="0"/>
              </a:rPr>
              <a:t>δ) </a:t>
            </a:r>
            <a:r>
              <a:rPr lang="el-GR" sz="2400" dirty="0" err="1">
                <a:latin typeface="+mn-lt"/>
                <a:cs typeface="Arial" pitchFamily="34" charset="0"/>
              </a:rPr>
              <a:t>φ,λ</a:t>
            </a:r>
            <a:r>
              <a:rPr lang="el-GR" sz="2400" dirty="0">
                <a:latin typeface="+mn-lt"/>
                <a:cs typeface="Arial" pitchFamily="34" charset="0"/>
              </a:rPr>
              <a:t> στις κορυφές του δικτύου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679950" y="5300663"/>
            <a:ext cx="360363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040313" y="5141913"/>
            <a:ext cx="2908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cs typeface="Arial" pitchFamily="34" charset="0"/>
              </a:rPr>
              <a:t>πρώτος υπολογισμός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5603875"/>
            <a:ext cx="3735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>
                <a:latin typeface="+mn-lt"/>
                <a:cs typeface="Arial" pitchFamily="34" charset="0"/>
              </a:rPr>
              <a:t>γεωειδούς και αποκλίσεων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319588" y="5762625"/>
            <a:ext cx="360362" cy="1444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4713288" y="5608638"/>
            <a:ext cx="3463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ανα</a:t>
            </a:r>
            <a:r>
              <a:rPr lang="en-US" sz="2400" b="1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γωγές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 pitchFamily="34" charset="0"/>
              </a:rPr>
              <a:t> παρα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τηρήσεων</a:t>
            </a:r>
            <a:endParaRPr lang="el-GR" sz="2400" dirty="0">
              <a:latin typeface="+mn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3" y="6105525"/>
            <a:ext cx="67103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  <a:cs typeface="Arial" pitchFamily="34" charset="0"/>
              </a:rPr>
              <a:t>ε) Επόμενες λύσεις και </a:t>
            </a:r>
            <a:r>
              <a:rPr lang="el-GR" sz="2400" b="1" dirty="0">
                <a:latin typeface="+mn-lt"/>
                <a:cs typeface="Arial" pitchFamily="34" charset="0"/>
              </a:rPr>
              <a:t>επαναληπτική </a:t>
            </a:r>
            <a:r>
              <a:rPr lang="el-GR" sz="2400" b="1" dirty="0" smtClean="0">
                <a:latin typeface="+mn-lt"/>
                <a:cs typeface="Arial" pitchFamily="34" charset="0"/>
              </a:rPr>
              <a:t>διαδικασία</a:t>
            </a:r>
            <a:r>
              <a:rPr lang="en-US" sz="2400" b="1" dirty="0" smtClean="0">
                <a:latin typeface="+mn-lt"/>
                <a:cs typeface="Arial" pitchFamily="34" charset="0"/>
              </a:rPr>
              <a:t>.</a:t>
            </a:r>
            <a:endParaRPr lang="el-GR" sz="2400" b="1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9A218-74FF-46F2-B1E0-EA5C6DB1AFC6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Ελληνικά Γεωδαιτικά </a:t>
            </a:r>
            <a:r>
              <a:rPr lang="en-US" dirty="0" smtClean="0"/>
              <a:t>Datum</a:t>
            </a:r>
            <a:r>
              <a:rPr lang="el-GR" dirty="0" smtClean="0"/>
              <a:t> </a:t>
            </a:r>
            <a:r>
              <a:rPr lang="en-US" sz="2800" b="0" dirty="0" smtClean="0"/>
              <a:t>(</a:t>
            </a:r>
            <a:r>
              <a:rPr lang="el-GR" sz="2800" b="0" dirty="0" smtClean="0"/>
              <a:t>1 από 4)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58774" y="1196975"/>
            <a:ext cx="8229600" cy="2668177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l-GR" sz="2400" b="1" dirty="0" smtClean="0"/>
              <a:t>Α. Παλιό ελληνικό </a:t>
            </a:r>
            <a:r>
              <a:rPr lang="el-GR" sz="2400" b="1" dirty="0" err="1" smtClean="0"/>
              <a:t>datum</a:t>
            </a:r>
            <a:r>
              <a:rPr lang="el-GR" sz="2400" b="1" dirty="0" smtClean="0"/>
              <a:t> (“παλιό </a:t>
            </a:r>
            <a:r>
              <a:rPr lang="el-GR" sz="2400" b="1" dirty="0" err="1" smtClean="0"/>
              <a:t>Bessel</a:t>
            </a:r>
            <a:r>
              <a:rPr lang="el-GR" sz="2400" b="1" dirty="0" smtClean="0"/>
              <a:t>”)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l-GR" sz="2400" dirty="0" smtClean="0"/>
              <a:t>Πρώτο γεωδαιτικό </a:t>
            </a:r>
            <a:r>
              <a:rPr lang="el-GR" sz="2400" dirty="0" err="1" smtClean="0"/>
              <a:t>datum</a:t>
            </a:r>
            <a:r>
              <a:rPr lang="el-GR" sz="2400" dirty="0" smtClean="0"/>
              <a:t> στην Ελλάδα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l-GR" sz="2400" dirty="0" smtClean="0"/>
              <a:t>Χρησιμοποιήθηκε μέχρι και τη δεκαετία του 1990 με τα προβολικά συστήματα της </a:t>
            </a:r>
            <a:r>
              <a:rPr lang="el-GR" sz="2400" dirty="0" err="1" smtClean="0"/>
              <a:t>Hatt</a:t>
            </a:r>
            <a:r>
              <a:rPr lang="el-GR" sz="2400" dirty="0" smtClean="0"/>
              <a:t> και TM3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spcAft>
                <a:spcPts val="1200"/>
              </a:spcAft>
              <a:buFont typeface="Arial" charset="0"/>
              <a:buNone/>
            </a:pPr>
            <a:r>
              <a:rPr lang="el-GR" sz="2400" dirty="0" smtClean="0"/>
              <a:t>Μεγάλος όγκος </a:t>
            </a:r>
            <a:r>
              <a:rPr lang="el-GR" sz="2400" dirty="0" smtClean="0"/>
              <a:t>δεδομένων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5" name="Right Arrow 4"/>
          <p:cNvSpPr/>
          <p:nvPr/>
        </p:nvSpPr>
        <p:spPr>
          <a:xfrm rot="5400000">
            <a:off x="1978685" y="3722162"/>
            <a:ext cx="146067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58774" y="4005064"/>
            <a:ext cx="8640762" cy="9196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2000"/>
              </a:lnSpc>
              <a:defRPr/>
            </a:pPr>
            <a:r>
              <a:rPr lang="el-GR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Μ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ας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 pitchFamily="34" charset="0"/>
              </a:rPr>
              <a:t>απα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σχολεί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 pitchFamily="34" charset="0"/>
              </a:rPr>
              <a:t> α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κόμη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 pitchFamily="34" charset="0"/>
              </a:rPr>
              <a:t> και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σήμερ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 pitchFamily="34" charset="0"/>
              </a:rPr>
              <a:t>α σε μετασχηματισμούς παλαιών και νέων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πληροφοριών.</a:t>
            </a:r>
            <a:endParaRPr lang="en-US" dirty="0">
              <a:solidFill>
                <a:srgbClr val="000000"/>
              </a:solidFill>
              <a:latin typeface="MgOpen Cosmetica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582" y="5157192"/>
            <a:ext cx="8424863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2400" dirty="0">
                <a:latin typeface="+mn-lt"/>
                <a:cs typeface="Arial" pitchFamily="34" charset="0"/>
              </a:rPr>
              <a:t>Θεμελιώδες σημείο: βάθρο Αστεροσκοπείου </a:t>
            </a:r>
            <a:r>
              <a:rPr lang="el-GR" sz="2400" dirty="0" smtClean="0">
                <a:latin typeface="+mn-lt"/>
                <a:cs typeface="Arial" pitchFamily="34" charset="0"/>
              </a:rPr>
              <a:t>Αθηνών</a:t>
            </a:r>
            <a:r>
              <a:rPr lang="en-US" sz="2400" dirty="0" smtClean="0">
                <a:latin typeface="+mn-lt"/>
                <a:cs typeface="Arial" pitchFamily="34" charset="0"/>
              </a:rPr>
              <a:t>.</a:t>
            </a:r>
            <a:endParaRPr lang="el-GR" sz="2400" dirty="0">
              <a:latin typeface="+mn-lt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2400" dirty="0">
                <a:latin typeface="+mn-lt"/>
                <a:cs typeface="Arial" pitchFamily="34" charset="0"/>
              </a:rPr>
              <a:t>Αφετηρία τριγωνισμού Α' τάξης: τριγωνομετρικό </a:t>
            </a:r>
            <a:r>
              <a:rPr lang="el-GR" sz="2400" dirty="0" smtClean="0">
                <a:latin typeface="+mn-lt"/>
                <a:cs typeface="Arial" pitchFamily="34" charset="0"/>
              </a:rPr>
              <a:t>ΚΤΥΠΑΣ</a:t>
            </a:r>
            <a:r>
              <a:rPr lang="en-US" sz="2400" dirty="0" smtClean="0">
                <a:latin typeface="+mn-lt"/>
                <a:cs typeface="Arial" pitchFamily="34" charset="0"/>
              </a:rPr>
              <a:t>.</a:t>
            </a:r>
            <a:endParaRPr lang="el-GR" sz="2400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A9F94-E71B-4F07-99B5-82C55BED8A7D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Ελληνικά Γεωδαιτικά </a:t>
            </a:r>
            <a:r>
              <a:rPr lang="el-GR" dirty="0" err="1" smtClean="0"/>
              <a:t>Datum</a:t>
            </a:r>
            <a:r>
              <a:rPr lang="el-GR" dirty="0" smtClean="0"/>
              <a:t> </a:t>
            </a:r>
            <a:r>
              <a:rPr lang="el-GR" sz="2800" b="0" dirty="0" smtClean="0"/>
              <a:t>(2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196975"/>
            <a:ext cx="8229600" cy="5040313"/>
          </a:xfrm>
        </p:spPr>
        <p:txBody>
          <a:bodyPr/>
          <a:lstStyle/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b="1" dirty="0" smtClean="0"/>
              <a:t>Α. Παλιό ελληνικό </a:t>
            </a:r>
            <a:r>
              <a:rPr lang="el-GR" sz="2400" b="1" dirty="0" err="1" smtClean="0"/>
              <a:t>datum</a:t>
            </a:r>
            <a:r>
              <a:rPr lang="el-GR" sz="2400" b="1" dirty="0" smtClean="0"/>
              <a:t> (“παλιό </a:t>
            </a:r>
            <a:r>
              <a:rPr lang="el-GR" sz="2400" b="1" dirty="0" err="1" smtClean="0"/>
              <a:t>Bessel</a:t>
            </a:r>
            <a:r>
              <a:rPr lang="el-GR" sz="2400" b="1" dirty="0" smtClean="0"/>
              <a:t>”)</a:t>
            </a:r>
          </a:p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dirty="0" smtClean="0"/>
              <a:t>Τιμή θεμελιώδους σημείου ως προς </a:t>
            </a:r>
            <a:r>
              <a:rPr lang="el-GR" sz="2400" dirty="0" err="1" smtClean="0"/>
              <a:t>Greenwich</a:t>
            </a:r>
            <a:endParaRPr lang="el-GR" sz="2400" dirty="0" smtClean="0"/>
          </a:p>
          <a:p>
            <a:pPr marL="0" indent="0" eaLnBrk="1" hangingPunct="1">
              <a:lnSpc>
                <a:spcPct val="112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l-GR" sz="2400" b="1" dirty="0" smtClean="0"/>
              <a:t>λ = 23°42' 58''.815</a:t>
            </a:r>
          </a:p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b="1" dirty="0" smtClean="0"/>
              <a:t>Μειονέκτημα: </a:t>
            </a:r>
            <a:r>
              <a:rPr lang="el-GR" sz="2400" dirty="0" smtClean="0"/>
              <a:t>Πολλές </a:t>
            </a:r>
            <a:r>
              <a:rPr lang="el-GR" sz="2400" dirty="0" err="1" smtClean="0"/>
              <a:t>επαναλύσεις</a:t>
            </a:r>
            <a:r>
              <a:rPr lang="el-GR" sz="2400" dirty="0" smtClean="0"/>
              <a:t>, καταστροφές και μετακινήσεις αρχικών τριγωνομετρικών --&gt; δεν </a:t>
            </a:r>
            <a:r>
              <a:rPr lang="el-GR" sz="2400" dirty="0" err="1" smtClean="0"/>
              <a:t>παρουσίαζει</a:t>
            </a:r>
            <a:r>
              <a:rPr lang="el-GR" sz="2400" dirty="0" smtClean="0"/>
              <a:t> ενιαία ακρίβεια: ουσιαστικά πρόκειται για “πολλά διαφορετικά τοπικά πλαίσια αναφοράς”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dirty="0" smtClean="0"/>
              <a:t>Νέα προσπάθεια (1980): “νέο </a:t>
            </a:r>
            <a:r>
              <a:rPr lang="el-GR" sz="2400" dirty="0" err="1" smtClean="0"/>
              <a:t>Bessel</a:t>
            </a:r>
            <a:r>
              <a:rPr lang="el-GR" sz="2400" dirty="0" smtClean="0"/>
              <a:t>”: δεν εφαρμόστηκε ποτέ στην πράξη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26E76-2EB3-43DA-9F1A-A1F5E5CAF65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Ελληνικά Γεωδαιτικά </a:t>
            </a:r>
            <a:r>
              <a:rPr lang="el-GR" dirty="0" err="1" smtClean="0"/>
              <a:t>Datum</a:t>
            </a:r>
            <a:r>
              <a:rPr lang="el-GR" dirty="0" smtClean="0"/>
              <a:t> </a:t>
            </a:r>
            <a:r>
              <a:rPr lang="el-GR" sz="2800" b="0" dirty="0" smtClean="0"/>
              <a:t>(3 από 4)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385"/>
          </a:xfrm>
        </p:spPr>
        <p:txBody>
          <a:bodyPr/>
          <a:lstStyle/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</a:pPr>
            <a:r>
              <a:rPr lang="el-GR" sz="2400" b="1" dirty="0" smtClean="0"/>
              <a:t>Β. Νέο ελληνικό </a:t>
            </a:r>
            <a:r>
              <a:rPr lang="el-GR" sz="2400" b="1" dirty="0" err="1" smtClean="0"/>
              <a:t>datum</a:t>
            </a:r>
            <a:r>
              <a:rPr lang="el-GR" sz="2400" b="1" dirty="0" smtClean="0"/>
              <a:t> του 1987 (ΕΓΣΑ87)</a:t>
            </a:r>
          </a:p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</a:pPr>
            <a:r>
              <a:rPr lang="el-GR" sz="2400" dirty="0" smtClean="0"/>
              <a:t>Συνδυασμός κλασικών και δορυφορικών μετρήσεων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</a:pPr>
            <a:r>
              <a:rPr lang="el-GR" sz="2400" dirty="0" smtClean="0"/>
              <a:t>Τοπικό πλαίσιο αναφοράς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</a:pPr>
            <a:r>
              <a:rPr lang="el-GR" sz="2400" b="1" dirty="0" smtClean="0"/>
              <a:t>Επιλογή ελλειψοειδούς: </a:t>
            </a:r>
            <a:r>
              <a:rPr lang="el-GR" sz="2400" dirty="0" smtClean="0"/>
              <a:t>GRS80 παράλληλα προσανατολισμένο προς το παγκόσμιο γεωκεντρικό σύστημα BTS87: ικανοποιητική προσαρμογή στο γεωειδές για την Ελλάδα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</a:pPr>
            <a:r>
              <a:rPr lang="el-GR" sz="2400" b="1" dirty="0" smtClean="0"/>
              <a:t>Θεμελιώδες σημείο: </a:t>
            </a:r>
            <a:r>
              <a:rPr lang="el-GR" sz="2400" dirty="0" smtClean="0"/>
              <a:t>το CP (</a:t>
            </a:r>
            <a:r>
              <a:rPr lang="el-GR" sz="2400" dirty="0" err="1" smtClean="0"/>
              <a:t>Central</a:t>
            </a:r>
            <a:r>
              <a:rPr lang="el-GR" sz="2400" dirty="0" smtClean="0"/>
              <a:t> </a:t>
            </a:r>
            <a:r>
              <a:rPr lang="el-GR" sz="2400" dirty="0" err="1" smtClean="0"/>
              <a:t>Pillar</a:t>
            </a:r>
            <a:r>
              <a:rPr lang="el-GR" sz="2400" dirty="0" smtClean="0"/>
              <a:t>) στο δορυφορικό σταθμό στο Διόνυσο με γνωστές γεωκεντρικές συντεταγμένες στο BTS87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EAE02-FBDB-48F5-81F5-3C7F3CEB670C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Ελληνικά Γεωδαιτικά </a:t>
            </a:r>
            <a:r>
              <a:rPr lang="el-GR" dirty="0" err="1" smtClean="0"/>
              <a:t>Datum</a:t>
            </a:r>
            <a:r>
              <a:rPr lang="el-GR" dirty="0" smtClean="0"/>
              <a:t> </a:t>
            </a:r>
            <a:r>
              <a:rPr lang="el-GR" sz="2800" b="0" dirty="0" smtClean="0"/>
              <a:t>(4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b="1" dirty="0" smtClean="0"/>
              <a:t>Β. Νέο ελληνικό </a:t>
            </a:r>
            <a:r>
              <a:rPr lang="el-GR" sz="2400" b="1" dirty="0" err="1" smtClean="0"/>
              <a:t>datum</a:t>
            </a:r>
            <a:r>
              <a:rPr lang="el-GR" sz="2400" b="1" dirty="0" smtClean="0"/>
              <a:t> του 1987 (ΕΓΣΑ87)</a:t>
            </a:r>
          </a:p>
          <a:p>
            <a:pPr marL="0" indent="0" eaLnBrk="1" hangingPunct="1"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dirty="0" smtClean="0"/>
              <a:t>Είναι το ισχύον σύστημα αναφοράς του ΟΚΧΕ. Το Κτηματολόγιο αναφέρεται στο ΕΓΣΑ87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dirty="0" smtClean="0"/>
              <a:t>ΟΚΧΕ: συντελεστές μετασχηματισμού μεταξύ παλαιού και νέου ελληνικού </a:t>
            </a:r>
            <a:r>
              <a:rPr lang="el-GR" sz="2400" dirty="0" err="1" smtClean="0"/>
              <a:t>datum</a:t>
            </a:r>
            <a:r>
              <a:rPr lang="el-GR" sz="2400" dirty="0" smtClean="0"/>
              <a:t> (ακρίβειες 5 - 10 m)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dirty="0" smtClean="0"/>
              <a:t>Χρησιμοποιείται το προβολικό σύστημα της ΤΜ87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l-GR" sz="2400" dirty="0" smtClean="0"/>
              <a:t>ΕΓΣΑ87 - WGS84: συνιστώσες παράλληλης μετάθεσης με ακρίβεια μέτρου!!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D65B3-9A79-4E42-B778-856813E2653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Μετασχηματισμός Ομοιότητας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800" b="0" dirty="0" smtClean="0"/>
              <a:t>(1 από</a:t>
            </a:r>
            <a:r>
              <a:rPr lang="en-US" sz="2800" b="0" dirty="0" smtClean="0"/>
              <a:t> 5)</a:t>
            </a:r>
            <a:endParaRPr lang="el-GR" sz="2800" b="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3600"/>
              </a:spcBef>
              <a:buFont typeface="Arial" charset="0"/>
              <a:buNone/>
            </a:pPr>
            <a:r>
              <a:rPr lang="el-GR" sz="2400" dirty="0" smtClean="0"/>
              <a:t>Συντεταγμένες από το ένα σύστημα στο άλλο, π.χ., από το παλαιό ελληνικό </a:t>
            </a:r>
            <a:r>
              <a:rPr lang="el-GR" sz="2400" dirty="0" err="1" smtClean="0"/>
              <a:t>datum</a:t>
            </a:r>
            <a:r>
              <a:rPr lang="el-GR" sz="2400" dirty="0" smtClean="0"/>
              <a:t> στο ΕΓΣΑ87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spcBef>
                <a:spcPts val="3600"/>
              </a:spcBef>
              <a:buFont typeface="Arial" charset="0"/>
              <a:buNone/>
            </a:pPr>
            <a:r>
              <a:rPr lang="el-GR" sz="2400" dirty="0" smtClean="0"/>
              <a:t>Δίνονται παράμετροι μετάθεσης ΔΧ, ΔΥ, ΔΖ με ακρίβεια 5 με 10 μέτρα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spcBef>
                <a:spcPts val="3600"/>
              </a:spcBef>
              <a:buFont typeface="Arial" charset="0"/>
              <a:buNone/>
            </a:pPr>
            <a:r>
              <a:rPr lang="el-GR" sz="2400" dirty="0" smtClean="0"/>
              <a:t>Για τις υψηλές τοπογραφικές απαιτήσεις αναγκαίος είναι ένας μετασχηματισμός σε γνωστά σημεία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 eaLnBrk="1" hangingPunct="1">
              <a:spcBef>
                <a:spcPts val="3600"/>
              </a:spcBef>
              <a:buFont typeface="Arial" charset="0"/>
              <a:buNone/>
            </a:pP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29826-E964-4028-B95E-3DF8349B66CD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Μετασχηματισμός Ομοιότητας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800" b="0" dirty="0" smtClean="0"/>
              <a:t>(2 από</a:t>
            </a:r>
            <a:r>
              <a:rPr lang="en-US" sz="2800" b="0" dirty="0" smtClean="0"/>
              <a:t> 5)</a:t>
            </a:r>
            <a:endParaRPr lang="el-GR" sz="2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EE8EC-A2F8-4698-B13C-0205F70024AE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b="1" dirty="0" smtClean="0"/>
                  <a:t>Α. </a:t>
                </a:r>
                <a:r>
                  <a:rPr lang="el-GR" sz="2400" b="1" dirty="0" err="1" smtClean="0"/>
                  <a:t>Διδιάστατο</a:t>
                </a:r>
                <a:r>
                  <a:rPr lang="el-GR" sz="2400" b="1" dirty="0" smtClean="0"/>
                  <a:t> μοντέλο μετασχηματισμού ομοιότητας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dirty="0" smtClean="0"/>
                  <a:t>Γνωστές συντεταγμένες (x, y) σε δύο συστήματα αναφοράς (a) και (b)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l-GR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l-GR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l-GR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l-G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l-GR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l-GR" sz="2400" dirty="0" smtClean="0"/>
                  <a:t>Τροποποίηση </a:t>
                </a:r>
                <a:r>
                  <a:rPr lang="el-GR" sz="2400" dirty="0"/>
                  <a:t>σε γραμμικό μοντέλο</a:t>
                </a:r>
                <a:r>
                  <a:rPr lang="el-GR" sz="2400" dirty="0" smtClean="0"/>
                  <a:t>:</a:t>
                </a:r>
                <a:endParaRPr lang="el-GR" dirty="0"/>
              </a:p>
              <a:p>
                <a:pPr marL="0" lvl="0" indent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l-GR" sz="24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l-GR" sz="2400" dirty="0" smtClean="0"/>
                  <a:t>  </a:t>
                </a:r>
                <a14:m>
                  <m:oMath xmlns:m="http://schemas.openxmlformats.org/officeDocument/2006/math">
                    <m:r>
                      <a:rPr lang="el-GR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Μετασχηματισμός Ομοιότητας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800" b="0" dirty="0" smtClean="0"/>
              <a:t>(3 από</a:t>
            </a:r>
            <a:r>
              <a:rPr lang="en-US" sz="2800" b="0" dirty="0" smtClean="0"/>
              <a:t> 5)</a:t>
            </a:r>
            <a:endParaRPr lang="el-GR" sz="2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198800"/>
                <a:ext cx="8424936" cy="479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0"/>
                  </a:spcBef>
                </a:pPr>
                <a:r>
                  <a:rPr lang="el-GR" sz="2400" b="1" dirty="0" smtClean="0">
                    <a:latin typeface="+mn-lt"/>
                  </a:rPr>
                  <a:t>Α. </a:t>
                </a:r>
                <a:r>
                  <a:rPr lang="el-GR" sz="2400" b="1" dirty="0" err="1">
                    <a:latin typeface="+mn-lt"/>
                  </a:rPr>
                  <a:t>Διδιάστατο</a:t>
                </a:r>
                <a:r>
                  <a:rPr lang="el-GR" sz="2400" b="1" dirty="0">
                    <a:latin typeface="+mn-lt"/>
                  </a:rPr>
                  <a:t> μοντέλο μετασχηματισμού </a:t>
                </a:r>
                <a:r>
                  <a:rPr lang="el-GR" sz="2400" b="1" dirty="0" smtClean="0">
                    <a:latin typeface="+mn-lt"/>
                  </a:rPr>
                  <a:t>ομοιότητας</a:t>
                </a:r>
                <a:endParaRPr lang="el-GR" sz="2400" b="1" dirty="0">
                  <a:latin typeface="+mn-lt"/>
                </a:endParaRPr>
              </a:p>
              <a:p>
                <a:pPr>
                  <a:spcBef>
                    <a:spcPts val="3000"/>
                  </a:spcBef>
                </a:pPr>
                <a:r>
                  <a:rPr lang="el-GR" sz="2400" dirty="0">
                    <a:latin typeface="+mn-lt"/>
                  </a:rPr>
                  <a:t>Επιπλέον αριθμητική απλοποίηση με την αναγωγή των συντεταγμένων του (b) συστήματος στο κέντρο βάρους </a:t>
                </a:r>
                <a:r>
                  <a:rPr lang="el-GR" sz="2400" dirty="0" smtClean="0">
                    <a:latin typeface="+mn-lt"/>
                  </a:rPr>
                  <a:t>τους</a:t>
                </a:r>
                <a:r>
                  <a:rPr lang="en-US" sz="2400" dirty="0" smtClean="0">
                    <a:latin typeface="+mn-lt"/>
                  </a:rPr>
                  <a:t>.</a:t>
                </a:r>
              </a:p>
              <a:p>
                <a:pPr lvl="0">
                  <a:spcBef>
                    <a:spcPts val="3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+mn-lt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lvl="0" algn="ctr">
                  <a:spcBef>
                    <a:spcPts val="3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spcBef>
                    <a:spcPts val="3000"/>
                  </a:spcBef>
                </a:pPr>
                <a:endParaRPr lang="el-GR" sz="2400" dirty="0">
                  <a:latin typeface="+mn-lt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8800"/>
                <a:ext cx="8424936" cy="479297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85" t="-10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F4CEC-5630-400A-8870-A82EB086D4D4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Μετασχηματισμός Ομοιότητας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800" b="0" dirty="0" smtClean="0"/>
              <a:t>(4 από</a:t>
            </a:r>
            <a:r>
              <a:rPr lang="en-US" sz="2800" b="0" dirty="0" smtClean="0"/>
              <a:t> 5)</a:t>
            </a:r>
            <a:endParaRPr lang="el-GR" sz="2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5544393"/>
              </a:xfrm>
            </p:spPr>
            <p:txBody>
              <a:bodyPr/>
              <a:lstStyle/>
              <a:p>
                <a:pPr marL="0" lvl="0" indent="0" defTabSz="457200" eaLnBrk="1">
                  <a:lnSpc>
                    <a:spcPct val="112000"/>
                  </a:lnSpc>
                  <a:spcBef>
                    <a:spcPts val="2400"/>
                  </a:spcBef>
                  <a:buClr>
                    <a:srgbClr val="000000"/>
                  </a:buClr>
                  <a:buSzPct val="100000"/>
                  <a:buNone/>
                </a:pPr>
                <a:r>
                  <a:rPr lang="en-US" sz="2400" b="1" dirty="0" smtClean="0">
                    <a:solidFill>
                      <a:srgbClr val="000000"/>
                    </a:solidFill>
                  </a:rPr>
                  <a:t>Α. </a:t>
                </a:r>
                <a:r>
                  <a:rPr lang="en-US" sz="2400" b="1" dirty="0" err="1">
                    <a:solidFill>
                      <a:srgbClr val="000000"/>
                    </a:solidFill>
                  </a:rPr>
                  <a:t>Διδιάστ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ατο μοντέλο μετασχηματισμού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ομοιότητας</a:t>
                </a:r>
                <a:endParaRPr lang="en-US" sz="2400" b="1" dirty="0">
                  <a:solidFill>
                    <a:srgbClr val="000000"/>
                  </a:solidFill>
                </a:endParaRPr>
              </a:p>
              <a:p>
                <a:pPr marL="0" lvl="0" indent="0" defTabSz="457200" eaLnBrk="1">
                  <a:lnSpc>
                    <a:spcPct val="112000"/>
                  </a:lnSpc>
                  <a:spcBef>
                    <a:spcPts val="2400"/>
                  </a:spcBef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Κατα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λήγουμε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στις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ανα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λυτικές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σχέσεις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υπ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ολογισμού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των</a:t>
                </a:r>
                <a:r>
                  <a:rPr lang="en-US" sz="2400" dirty="0">
                    <a:solidFill>
                      <a:srgbClr val="000000"/>
                    </a:solidFill>
                  </a:rPr>
                  <a:t> παρα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μέτρων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του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μετ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ασχηματισμού.</a:t>
                </a:r>
                <a:endParaRPr lang="en-US" sz="2400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0" lvl="0" indent="0" defTabSz="457200" eaLnBrk="1">
                  <a:lnSpc>
                    <a:spcPct val="112000"/>
                  </a:lnSpc>
                  <a:spcBef>
                    <a:spcPts val="2400"/>
                  </a:spcBef>
                  <a:buClr>
                    <a:srgbClr val="000000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ˆ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ˆ=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5544393"/>
              </a:xfrm>
              <a:blipFill rotWithShape="1">
                <a:blip r:embed="rId2" cstate="print"/>
                <a:stretch>
                  <a:fillRect l="-1111" t="-5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BE53-384D-41B7-B498-3BE9316F9C1D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Μετασχηματισμός Ομοιότητας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5</a:t>
            </a:r>
            <a:r>
              <a:rPr lang="el-GR" sz="2800" b="0" dirty="0" smtClean="0">
                <a:solidFill>
                  <a:prstClr val="black"/>
                </a:solidFill>
              </a:rPr>
              <a:t> από</a:t>
            </a:r>
            <a:r>
              <a:rPr lang="en-US" sz="2800" b="0" dirty="0" smtClean="0">
                <a:solidFill>
                  <a:prstClr val="black"/>
                </a:solidFill>
              </a:rPr>
              <a:t> 5)</a:t>
            </a:r>
            <a:endParaRPr lang="el-GR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sz="2400" b="1" dirty="0" smtClean="0"/>
                  <a:t>Β. </a:t>
                </a:r>
                <a:r>
                  <a:rPr lang="el-GR" sz="2400" b="1" dirty="0" err="1" smtClean="0"/>
                  <a:t>Τριδιάστατο</a:t>
                </a:r>
                <a:r>
                  <a:rPr lang="el-GR" sz="2400" b="1" dirty="0" smtClean="0"/>
                  <a:t> μοντέλο μετασχηματισμού ομοιότητας</a:t>
                </a:r>
                <a:endParaRPr lang="el-GR" sz="2400" b="1" dirty="0"/>
              </a:p>
              <a:p>
                <a:pPr marL="0" indent="0" algn="ctr">
                  <a:spcBef>
                    <a:spcPts val="48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l-G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l-G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l-G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B5F25-0D42-4FAF-BFE1-DE9034EACD30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3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Αν</a:t>
            </a:r>
            <a:r>
              <a:rPr lang="el-GR" smtClean="0"/>
              <a:t>ά</a:t>
            </a:r>
            <a:r>
              <a:rPr lang="en-US" smtClean="0"/>
              <a:t>λυση Παρουσ</a:t>
            </a:r>
            <a:r>
              <a:rPr lang="el-GR" smtClean="0"/>
              <a:t>ί</a:t>
            </a:r>
            <a:r>
              <a:rPr lang="en-US" smtClean="0"/>
              <a:t>ασης</a:t>
            </a:r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12000"/>
              </a:lnSpc>
              <a:spcBef>
                <a:spcPts val="2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l-GR" sz="2400" dirty="0" smtClean="0"/>
              <a:t>Ορισμός και υλοποίηση παγκόσμιου και εθνικού γεωδαιτικού συστήματος αναφοράς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fontAlgn="auto" hangingPunct="1">
              <a:lnSpc>
                <a:spcPct val="112000"/>
              </a:lnSpc>
              <a:spcBef>
                <a:spcPts val="2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l-GR" sz="2400" dirty="0" smtClean="0"/>
              <a:t>Κλασικοί και σύγχρονοι τρόποι υλοποίησης γεωδαιτικού συστήματος αναφοράς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fontAlgn="auto" hangingPunct="1">
              <a:lnSpc>
                <a:spcPct val="112000"/>
              </a:lnSpc>
              <a:spcBef>
                <a:spcPts val="2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l-GR" sz="2400" dirty="0" smtClean="0"/>
              <a:t>Γεωδαιτικά συστήματα αναφοράς που χρησιμοποιούνται στην Ελλάδα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fontAlgn="auto" hangingPunct="1">
              <a:lnSpc>
                <a:spcPct val="112000"/>
              </a:lnSpc>
              <a:spcBef>
                <a:spcPts val="2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l-GR" sz="2400" dirty="0" smtClean="0"/>
              <a:t>Μοντέλα μετασχηματισμού συντεταγμένων μεταξύ διαφορετικών συστημάτων αναφοράς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fontAlgn="auto" hangingPunct="1">
              <a:lnSpc>
                <a:spcPct val="112000"/>
              </a:lnSpc>
              <a:spcBef>
                <a:spcPts val="2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l-GR" sz="2400" dirty="0" smtClean="0"/>
              <a:t>Εφαρμογές και Παραδείγματα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CA16490-6959-4D65-8400-9EA71B206BF3}" type="slidenum">
              <a:rPr lang="el-GR" smtClean="0"/>
              <a:pPr eaLnBrk="1" hangingPunct="1">
                <a:defRPr/>
              </a:pPr>
              <a:t>1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</a:t>
            </a:r>
            <a:r>
              <a:rPr lang="el-GR" dirty="0"/>
              <a:t>ί</a:t>
            </a:r>
            <a:r>
              <a:rPr lang="el-GR" dirty="0" smtClean="0"/>
              <a:t>ληψη - Συμπεράσματα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400"/>
              </a:spcBef>
            </a:pPr>
            <a:r>
              <a:rPr lang="el-GR" sz="2400" dirty="0"/>
              <a:t>Ορισμός και υλοποίηση γεωδαιτικού </a:t>
            </a:r>
            <a:r>
              <a:rPr lang="el-GR" sz="2400" dirty="0" err="1" smtClean="0"/>
              <a:t>datum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 </a:t>
            </a:r>
            <a:r>
              <a:rPr lang="el-GR" sz="2400" dirty="0" smtClean="0"/>
              <a:t>Διαδικασία </a:t>
            </a:r>
            <a:r>
              <a:rPr lang="el-GR" sz="2400" dirty="0"/>
              <a:t>ίδρυσης τοπικού γεωδαιτικού </a:t>
            </a:r>
            <a:r>
              <a:rPr lang="el-GR" sz="2400" dirty="0" err="1" smtClean="0"/>
              <a:t>datum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  Ελληνικά Γεωδαιτικά </a:t>
            </a:r>
            <a:r>
              <a:rPr lang="el-GR" sz="2400" dirty="0" err="1" smtClean="0"/>
              <a:t>Datum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  Μοντέλο μετασχηματισμού </a:t>
            </a:r>
            <a:r>
              <a:rPr lang="el-GR" sz="2400" dirty="0" smtClean="0"/>
              <a:t>ομοιότητας</a:t>
            </a:r>
            <a:r>
              <a:rPr lang="en-US" sz="2400" smtClean="0"/>
              <a:t>.</a:t>
            </a:r>
            <a:endParaRPr lang="el-GR" sz="2400" dirty="0"/>
          </a:p>
          <a:p>
            <a:pPr>
              <a:spcBef>
                <a:spcPts val="54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B5F25-0D42-4FAF-BFE1-DE9034EACD30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4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50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2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 dirty="0"/>
              <a:t>Ενότητα </a:t>
            </a:r>
            <a:r>
              <a:rPr lang="el-GR" sz="2000" dirty="0" smtClean="0"/>
              <a:t>7: </a:t>
            </a:r>
            <a:r>
              <a:rPr lang="el-GR" sz="2000" dirty="0"/>
              <a:t>Ορισμός και υλοποίηση Γεωδαιτικού DATUM. Ελληνικά γεωδαιτικά συστήματα αναφοράς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445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0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+mn-lt"/>
              </a:rPr>
              <a:t>Ορισμός </a:t>
            </a:r>
            <a:r>
              <a:rPr lang="el-GR" dirty="0">
                <a:latin typeface="+mn-lt"/>
              </a:rPr>
              <a:t>γ</a:t>
            </a:r>
            <a:r>
              <a:rPr lang="el-GR" dirty="0" smtClean="0">
                <a:latin typeface="+mn-lt"/>
              </a:rPr>
              <a:t>εωδαιτικού </a:t>
            </a:r>
            <a:r>
              <a:rPr lang="en-US" dirty="0" smtClean="0">
                <a:latin typeface="+mn-lt"/>
              </a:rPr>
              <a:t>d</a:t>
            </a:r>
            <a:r>
              <a:rPr lang="el-GR" dirty="0" err="1" smtClean="0">
                <a:latin typeface="+mn-lt"/>
              </a:rPr>
              <a:t>atum</a:t>
            </a:r>
            <a:r>
              <a:rPr lang="el-GR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sz="2800" b="0" dirty="0" smtClean="0">
                <a:latin typeface="+mn-lt"/>
              </a:rPr>
              <a:t>(1 από 5)</a:t>
            </a:r>
            <a:endParaRPr lang="el-GR" sz="2800" b="0" dirty="0">
              <a:latin typeface="+mn-lt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5040313"/>
          </a:xfrm>
        </p:spPr>
        <p:txBody>
          <a:bodyPr/>
          <a:lstStyle/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  <a:tabLst>
                <a:tab pos="0" algn="l"/>
              </a:tabLst>
            </a:pPr>
            <a:r>
              <a:rPr lang="el-GR" sz="2400" b="1" dirty="0" smtClean="0">
                <a:solidFill>
                  <a:srgbClr val="000000"/>
                </a:solidFill>
              </a:rPr>
              <a:t>Γεωδαισία</a:t>
            </a:r>
            <a:r>
              <a:rPr lang="el-GR" sz="2400" dirty="0" smtClean="0">
                <a:solidFill>
                  <a:srgbClr val="000000"/>
                </a:solidFill>
              </a:rPr>
              <a:t>: Σημεία ελέγχου τοπικά ή παγκόσμια για την εξυπηρέτηση πρακτικών αναγκών (προσδιορισμός θέσης, αποτυπώσεις)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</a:pPr>
            <a:r>
              <a:rPr lang="el-GR" sz="2400" dirty="0" smtClean="0">
                <a:solidFill>
                  <a:srgbClr val="000000"/>
                </a:solidFill>
              </a:rPr>
              <a:t>Αποτύπωση της γήινης επιφανείας: κατασκευή χαρτών:</a:t>
            </a:r>
          </a:p>
          <a:p>
            <a:pPr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</a:pPr>
            <a:r>
              <a:rPr lang="el-GR" sz="2400" dirty="0" smtClean="0">
                <a:solidFill>
                  <a:srgbClr val="000000"/>
                </a:solidFill>
              </a:rPr>
              <a:t>ΓΗ - ΕΛΛΕΙΨΟΕΙΔΕΣ – ΧΑΡΤΗΣ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12000"/>
              </a:lnSpc>
              <a:spcBef>
                <a:spcPts val="3000"/>
              </a:spcBef>
              <a:buFont typeface="Arial" charset="0"/>
              <a:buNone/>
            </a:pPr>
            <a:r>
              <a:rPr lang="el-GR" sz="2400" dirty="0" smtClean="0">
                <a:solidFill>
                  <a:srgbClr val="000000"/>
                </a:solidFill>
              </a:rPr>
              <a:t>ΣΥΣΤΗΜΑ ΑΝΑΦΟΡΑΣ - ΕΠΙΛΟΓΗ ΕΛΛΕΙΨΟΕΙΔΟΥΣ (ΠΑΡΑΜΕΤΡΟΙ) - ΘΕΣΗ ΤΟΥ ΩΣ ΠΡΟΣ ΤΟ ΓΕΩΕΙΔΕΣ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2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/>
            <a:endParaRPr lang="el-GR" sz="24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2BADC12-D183-4698-8005-204FF43C97F7}" type="slidenum">
              <a:rPr lang="el-GR" smtClean="0"/>
              <a:pPr eaLnBrk="1" hangingPunct="1">
                <a:defRPr/>
              </a:pPr>
              <a:t>2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Ορισμός γεωδαιτικού </a:t>
            </a:r>
            <a:r>
              <a:rPr lang="en-US" dirty="0"/>
              <a:t>d</a:t>
            </a:r>
            <a:r>
              <a:rPr lang="el-GR" dirty="0" err="1"/>
              <a:t>atum</a:t>
            </a:r>
            <a:r>
              <a:rPr lang="el-GR" dirty="0"/>
              <a:t> </a:t>
            </a:r>
            <a:br>
              <a:rPr lang="el-GR" dirty="0"/>
            </a:br>
            <a:r>
              <a:rPr lang="el-GR" sz="2800" b="0" dirty="0" smtClean="0"/>
              <a:t>(2 </a:t>
            </a:r>
            <a:r>
              <a:rPr lang="el-GR" sz="2800" b="0" dirty="0"/>
              <a:t>από 5)</a:t>
            </a:r>
            <a:endParaRPr lang="el-GR" sz="28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15190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Θέση του ελλειψοειδούς ως προς το γεωκεντρικό σύστημα αναφοράς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359288" y="2492896"/>
            <a:ext cx="3433780" cy="3105636"/>
            <a:chOff x="359288" y="2492896"/>
            <a:chExt cx="3433780" cy="3105636"/>
          </a:xfrm>
        </p:grpSpPr>
        <p:sp>
          <p:nvSpPr>
            <p:cNvPr id="42" name="Freeform 41"/>
            <p:cNvSpPr/>
            <p:nvPr/>
          </p:nvSpPr>
          <p:spPr>
            <a:xfrm>
              <a:off x="829056" y="4584192"/>
              <a:ext cx="2572512" cy="731520"/>
            </a:xfrm>
            <a:custGeom>
              <a:avLst/>
              <a:gdLst>
                <a:gd name="connsiteX0" fmla="*/ 0 w 2572512"/>
                <a:gd name="connsiteY0" fmla="*/ 694944 h 731520"/>
                <a:gd name="connsiteX1" fmla="*/ 1804416 w 2572512"/>
                <a:gd name="connsiteY1" fmla="*/ 731520 h 731520"/>
                <a:gd name="connsiteX2" fmla="*/ 2572512 w 2572512"/>
                <a:gd name="connsiteY2" fmla="*/ 36576 h 731520"/>
                <a:gd name="connsiteX3" fmla="*/ 780288 w 2572512"/>
                <a:gd name="connsiteY3" fmla="*/ 0 h 731520"/>
                <a:gd name="connsiteX4" fmla="*/ 0 w 2572512"/>
                <a:gd name="connsiteY4" fmla="*/ 694944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512" h="731520">
                  <a:moveTo>
                    <a:pt x="0" y="694944"/>
                  </a:moveTo>
                  <a:lnTo>
                    <a:pt x="1804416" y="731520"/>
                  </a:lnTo>
                  <a:lnTo>
                    <a:pt x="2572512" y="36576"/>
                  </a:lnTo>
                  <a:lnTo>
                    <a:pt x="780288" y="0"/>
                  </a:lnTo>
                  <a:lnTo>
                    <a:pt x="0" y="694944"/>
                  </a:lnTo>
                  <a:close/>
                </a:path>
              </a:pathLst>
            </a:custGeom>
            <a:pattFill prst="lg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621536" y="2779776"/>
              <a:ext cx="1926336" cy="1804416"/>
            </a:xfrm>
            <a:custGeom>
              <a:avLst/>
              <a:gdLst>
                <a:gd name="connsiteX0" fmla="*/ 12192 w 1926336"/>
                <a:gd name="connsiteY0" fmla="*/ 0 h 1804416"/>
                <a:gd name="connsiteX1" fmla="*/ 1926336 w 1926336"/>
                <a:gd name="connsiteY1" fmla="*/ 0 h 1804416"/>
                <a:gd name="connsiteX2" fmla="*/ 1889760 w 1926336"/>
                <a:gd name="connsiteY2" fmla="*/ 1804416 h 1804416"/>
                <a:gd name="connsiteX3" fmla="*/ 0 w 1926336"/>
                <a:gd name="connsiteY3" fmla="*/ 1792224 h 1804416"/>
                <a:gd name="connsiteX4" fmla="*/ 12192 w 1926336"/>
                <a:gd name="connsiteY4" fmla="*/ 0 h 18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336" h="1804416">
                  <a:moveTo>
                    <a:pt x="12192" y="0"/>
                  </a:moveTo>
                  <a:lnTo>
                    <a:pt x="1926336" y="0"/>
                  </a:lnTo>
                  <a:lnTo>
                    <a:pt x="1889760" y="1804416"/>
                  </a:lnTo>
                  <a:lnTo>
                    <a:pt x="0" y="1792224"/>
                  </a:lnTo>
                  <a:lnTo>
                    <a:pt x="12192" y="0"/>
                  </a:lnTo>
                  <a:close/>
                </a:path>
              </a:pathLst>
            </a:custGeom>
            <a:pattFill prst="lg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19328" y="2816352"/>
              <a:ext cx="938784" cy="2511552"/>
            </a:xfrm>
            <a:custGeom>
              <a:avLst/>
              <a:gdLst>
                <a:gd name="connsiteX0" fmla="*/ 914400 w 938784"/>
                <a:gd name="connsiteY0" fmla="*/ 0 h 2511552"/>
                <a:gd name="connsiteX1" fmla="*/ 0 w 938784"/>
                <a:gd name="connsiteY1" fmla="*/ 755904 h 2511552"/>
                <a:gd name="connsiteX2" fmla="*/ 36576 w 938784"/>
                <a:gd name="connsiteY2" fmla="*/ 2511552 h 2511552"/>
                <a:gd name="connsiteX3" fmla="*/ 938784 w 938784"/>
                <a:gd name="connsiteY3" fmla="*/ 1767840 h 2511552"/>
                <a:gd name="connsiteX4" fmla="*/ 914400 w 938784"/>
                <a:gd name="connsiteY4" fmla="*/ 0 h 251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784" h="2511552">
                  <a:moveTo>
                    <a:pt x="914400" y="0"/>
                  </a:moveTo>
                  <a:lnTo>
                    <a:pt x="0" y="755904"/>
                  </a:lnTo>
                  <a:lnTo>
                    <a:pt x="36576" y="2511552"/>
                  </a:lnTo>
                  <a:lnTo>
                    <a:pt x="938784" y="1767840"/>
                  </a:lnTo>
                  <a:lnTo>
                    <a:pt x="914400" y="0"/>
                  </a:lnTo>
                  <a:close/>
                </a:path>
              </a:pathLst>
            </a:custGeom>
            <a:pattFill prst="lg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37674" y="2780928"/>
              <a:ext cx="18002" cy="1800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637674" y="4581128"/>
              <a:ext cx="185420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83568" y="4598460"/>
              <a:ext cx="954106" cy="7747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637674" y="2958472"/>
              <a:ext cx="846094" cy="5524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00192" y="3013716"/>
              <a:ext cx="18002" cy="221548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509194" y="4598460"/>
              <a:ext cx="766662" cy="63074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99592" y="5229200"/>
              <a:ext cx="158417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475656" y="249289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z</a:t>
              </a:r>
              <a:endParaRPr lang="el-GR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9288" y="52292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x</a:t>
              </a:r>
              <a:endParaRPr lang="el-GR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33028" y="441379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y</a:t>
              </a:r>
              <a:endParaRPr lang="el-GR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42832" y="2862228"/>
              <a:ext cx="83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(</a:t>
              </a:r>
              <a:r>
                <a:rPr lang="en-US" dirty="0" err="1" smtClean="0">
                  <a:latin typeface="+mn-lt"/>
                </a:rPr>
                <a:t>x,y,z</a:t>
              </a:r>
              <a:r>
                <a:rPr lang="en-US" dirty="0" smtClean="0">
                  <a:latin typeface="+mn-lt"/>
                </a:rPr>
                <a:t>)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139952" y="3010478"/>
            <a:ext cx="1143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200" eaLnBrk="1" hangingPunct="0">
              <a:lnSpc>
                <a:spcPct val="11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9600" dirty="0" smtClean="0">
                <a:solidFill>
                  <a:srgbClr val="000000"/>
                </a:solidFill>
                <a:latin typeface="MgOpen Cosmetica" charset="0"/>
              </a:rPr>
              <a:t>+</a:t>
            </a:r>
          </a:p>
        </p:txBody>
      </p:sp>
      <p:pic>
        <p:nvPicPr>
          <p:cNvPr id="5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2592" y="2474433"/>
            <a:ext cx="2880320" cy="243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724128" y="494995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OblateSpheroid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Derbyshireavailable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F95683E-E969-4E3D-A5EE-7F2127B79F1A}" type="slidenum">
              <a:rPr lang="el-GR" smtClean="0"/>
              <a:pPr eaLnBrk="1" hangingPunct="1">
                <a:defRPr/>
              </a:pPr>
              <a:t>3</a:t>
            </a:fld>
            <a:endParaRPr lang="el-GR" smtClean="0"/>
          </a:p>
        </p:txBody>
      </p:sp>
      <p:sp>
        <p:nvSpPr>
          <p:cNvPr id="5" name="TextBox 4"/>
          <p:cNvSpPr txBox="1"/>
          <p:nvPr/>
        </p:nvSpPr>
        <p:spPr>
          <a:xfrm>
            <a:off x="752857" y="5812021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Ορισμός γεωδαιτικού </a:t>
            </a:r>
            <a:r>
              <a:rPr lang="en-US" dirty="0"/>
              <a:t>d</a:t>
            </a:r>
            <a:r>
              <a:rPr lang="el-GR" dirty="0" err="1"/>
              <a:t>atum</a:t>
            </a:r>
            <a:r>
              <a:rPr lang="el-GR" dirty="0"/>
              <a:t> </a:t>
            </a:r>
            <a:br>
              <a:rPr lang="el-GR" dirty="0"/>
            </a:br>
            <a:r>
              <a:rPr lang="el-GR" sz="2800" b="0" dirty="0" smtClean="0"/>
              <a:t>(3 </a:t>
            </a:r>
            <a:r>
              <a:rPr lang="el-GR" sz="2800" b="0" dirty="0"/>
              <a:t>από 5)</a:t>
            </a:r>
            <a:endParaRPr lang="el-GR" sz="28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47238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Επιλογή του ελλειψοειδούς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Ορισμός γεωκεντρικού συστήματος αναφοράς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Θέση του καρτεσιανού συστήματος του ελλειψοειδούς ως προς το γεωκεντρικό σύστημα αναφοράς - Μετάθεση (τρεις συνιστώσες) και στροφή (τρεις γωνίες στροφής)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sz="2400" u="sng" dirty="0" smtClean="0">
                <a:solidFill>
                  <a:srgbClr val="000000"/>
                </a:solidFill>
              </a:rPr>
              <a:t>Γενική περίπτωση</a:t>
            </a:r>
            <a:r>
              <a:rPr lang="el-GR" sz="2400" dirty="0" smtClean="0">
                <a:solidFill>
                  <a:srgbClr val="000000"/>
                </a:solidFill>
              </a:rPr>
              <a:t>: για τον ορισμό της θέσης του ελλειψοειδούς ως προς το </a:t>
            </a:r>
            <a:r>
              <a:rPr lang="el-GR" sz="2400" dirty="0" err="1" smtClean="0">
                <a:solidFill>
                  <a:srgbClr val="000000"/>
                </a:solidFill>
              </a:rPr>
              <a:t>γεώκεντρο</a:t>
            </a:r>
            <a:r>
              <a:rPr lang="el-GR" sz="2400" dirty="0" smtClean="0">
                <a:solidFill>
                  <a:srgbClr val="000000"/>
                </a:solidFill>
              </a:rPr>
              <a:t> χρειάζονται 8 παράμετροι (3 μετάθεσης, 3 στροφής και 2 για τον ορισμό του ελλειψοειδούς)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Λόγοι απλότητας: Παραλληλία συστημάτων (5 παράμετροι)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7C8BB04-8E00-484A-ACDC-32DEC324DAF8}" type="slidenum">
              <a:rPr lang="el-GR" smtClean="0"/>
              <a:pPr eaLnBrk="1" hangingPunct="1">
                <a:defRPr/>
              </a:pPr>
              <a:t>4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Ορισμός γεωδαιτικού </a:t>
            </a:r>
            <a:r>
              <a:rPr lang="en-US" dirty="0"/>
              <a:t>d</a:t>
            </a:r>
            <a:r>
              <a:rPr lang="el-GR" dirty="0" err="1"/>
              <a:t>atum</a:t>
            </a:r>
            <a:r>
              <a:rPr lang="el-GR" dirty="0"/>
              <a:t> </a:t>
            </a:r>
            <a:br>
              <a:rPr lang="el-GR" dirty="0"/>
            </a:br>
            <a:r>
              <a:rPr lang="el-GR" sz="2800" b="0" dirty="0" smtClean="0"/>
              <a:t>(4 </a:t>
            </a:r>
            <a:r>
              <a:rPr lang="el-GR" sz="2800" b="0" dirty="0"/>
              <a:t>από 5)</a:t>
            </a:r>
            <a:endParaRPr lang="el-GR" sz="28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07288" cy="532859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Δύο διαφορετικοί</a:t>
            </a:r>
            <a:r>
              <a:rPr lang="el-GR" sz="2400" dirty="0" smtClean="0">
                <a:solidFill>
                  <a:srgbClr val="000000"/>
                </a:solidFill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</a:rPr>
              <a:t>τρόποι ορισμού</a:t>
            </a:r>
            <a:r>
              <a:rPr lang="el-GR" sz="2400" dirty="0" smtClean="0">
                <a:solidFill>
                  <a:srgbClr val="000000"/>
                </a:solidFill>
              </a:rPr>
              <a:t> ενός γεωδαιτικού </a:t>
            </a:r>
            <a:r>
              <a:rPr lang="el-GR" sz="2400" dirty="0" err="1" smtClean="0">
                <a:solidFill>
                  <a:srgbClr val="000000"/>
                </a:solidFill>
              </a:rPr>
              <a:t>datum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514350" indent="-514350"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 Ορισμός ως ένα επίγειο </a:t>
            </a:r>
            <a:r>
              <a:rPr lang="el-GR" sz="2400" b="1" dirty="0" smtClean="0">
                <a:solidFill>
                  <a:srgbClr val="000000"/>
                </a:solidFill>
              </a:rPr>
              <a:t>καρτεσιανό σύστημα συντεταγμένων</a:t>
            </a:r>
            <a:r>
              <a:rPr lang="el-GR" sz="2400" dirty="0" smtClean="0">
                <a:solidFill>
                  <a:srgbClr val="000000"/>
                </a:solidFill>
              </a:rPr>
              <a:t>  </a:t>
            </a:r>
            <a:r>
              <a:rPr lang="el-GR" sz="2400" b="1" dirty="0" smtClean="0">
                <a:solidFill>
                  <a:srgbClr val="000000"/>
                </a:solidFill>
              </a:rPr>
              <a:t>(</a:t>
            </a:r>
            <a:r>
              <a:rPr lang="el-GR" sz="2400" b="1" dirty="0" err="1" smtClean="0">
                <a:solidFill>
                  <a:srgbClr val="000000"/>
                </a:solidFill>
              </a:rPr>
              <a:t>reference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l-GR" sz="2400" b="1" dirty="0" err="1" smtClean="0">
                <a:solidFill>
                  <a:srgbClr val="000000"/>
                </a:solidFill>
              </a:rPr>
              <a:t>system</a:t>
            </a:r>
            <a:r>
              <a:rPr lang="el-GR" sz="2400" b="1" dirty="0" smtClean="0">
                <a:solidFill>
                  <a:srgbClr val="000000"/>
                </a:solidFill>
              </a:rPr>
              <a:t>)</a:t>
            </a:r>
            <a:r>
              <a:rPr lang="el-GR" sz="2400" dirty="0" smtClean="0">
                <a:solidFill>
                  <a:srgbClr val="000000"/>
                </a:solidFill>
              </a:rPr>
              <a:t> σταθερό ως προς τη Γη. Συμβάσεις, μοντέλα (ITRS)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514350" indent="-514350"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Ορισμός ως ένα επίγειο </a:t>
            </a:r>
            <a:r>
              <a:rPr lang="el-GR" sz="2400" b="1" dirty="0" smtClean="0">
                <a:solidFill>
                  <a:srgbClr val="000000"/>
                </a:solidFill>
              </a:rPr>
              <a:t>πλαίσιο αναφοράς (</a:t>
            </a:r>
            <a:r>
              <a:rPr lang="el-GR" sz="2400" b="1" dirty="0" err="1" smtClean="0">
                <a:solidFill>
                  <a:srgbClr val="000000"/>
                </a:solidFill>
              </a:rPr>
              <a:t>reference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l-GR" sz="2400" b="1" dirty="0" err="1" smtClean="0">
                <a:solidFill>
                  <a:srgbClr val="000000"/>
                </a:solidFill>
              </a:rPr>
              <a:t>frame</a:t>
            </a:r>
            <a:r>
              <a:rPr lang="el-GR" sz="2400" b="1" dirty="0" smtClean="0">
                <a:solidFill>
                  <a:srgbClr val="000000"/>
                </a:solidFill>
              </a:rPr>
              <a:t>)</a:t>
            </a:r>
            <a:r>
              <a:rPr lang="el-GR" sz="2400" dirty="0" smtClean="0">
                <a:solidFill>
                  <a:srgbClr val="000000"/>
                </a:solidFill>
              </a:rPr>
              <a:t>: σημεία ελέγχου με σταθερές συντεταγμένες (ή ταχύτητες μετακίνησης): Ρεαλιστικότερος ορισμός: η χρήση των συντεταγμένων παρέχουν πρόσβαση στο σύστημα αναφοράς (ITRF)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</a:tabLst>
              <a:defRPr/>
            </a:pPr>
            <a:r>
              <a:rPr lang="el-GR" sz="2400" u="sng" dirty="0" smtClean="0">
                <a:solidFill>
                  <a:srgbClr val="000000"/>
                </a:solidFill>
              </a:rPr>
              <a:t>Διαφορά:</a:t>
            </a:r>
            <a:r>
              <a:rPr lang="el-GR" sz="2400" dirty="0" smtClean="0">
                <a:solidFill>
                  <a:srgbClr val="000000"/>
                </a:solidFill>
              </a:rPr>
              <a:t> στην πρώτη περίπτωση μεταβολή των συντεταγμένων των σημείων ελέγχου δεν μεταβάλλουν το σύστημα αναφοράς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  <a:endParaRPr lang="el-GR" sz="24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6500F6C-B91D-4DE2-8226-2758BC538993}" type="slidenum">
              <a:rPr lang="el-GR" smtClean="0"/>
              <a:pPr eaLnBrk="1" hangingPunct="1">
                <a:defRPr/>
              </a:pPr>
              <a:t>5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Ορισμός γεωδαιτικού </a:t>
            </a:r>
            <a:r>
              <a:rPr lang="en-US" dirty="0"/>
              <a:t>d</a:t>
            </a:r>
            <a:r>
              <a:rPr lang="el-GR" dirty="0" err="1"/>
              <a:t>atum</a:t>
            </a:r>
            <a:r>
              <a:rPr lang="el-GR" dirty="0"/>
              <a:t> </a:t>
            </a:r>
            <a:br>
              <a:rPr lang="el-GR" dirty="0"/>
            </a:br>
            <a:r>
              <a:rPr lang="el-GR" sz="2800" b="0" dirty="0" smtClean="0"/>
              <a:t>(5 </a:t>
            </a:r>
            <a:r>
              <a:rPr lang="el-GR" sz="2800" b="0" dirty="0"/>
              <a:t>από 5)</a:t>
            </a:r>
            <a:endParaRPr lang="el-GR" sz="28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err="1" smtClean="0">
                <a:solidFill>
                  <a:srgbClr val="000000"/>
                </a:solidFill>
              </a:rPr>
              <a:t>Δυασμός</a:t>
            </a:r>
            <a:r>
              <a:rPr lang="el-GR" sz="2400" b="1" dirty="0" smtClean="0">
                <a:solidFill>
                  <a:srgbClr val="000000"/>
                </a:solidFill>
              </a:rPr>
              <a:t> της Κλασσικής Γεωδαισίας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l-GR" sz="2400" b="1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Γεωδαιτικό </a:t>
            </a:r>
            <a:r>
              <a:rPr lang="el-GR" sz="2400" b="1" dirty="0" err="1" smtClean="0">
                <a:solidFill>
                  <a:srgbClr val="000000"/>
                </a:solidFill>
              </a:rPr>
              <a:t>datum</a:t>
            </a:r>
            <a:r>
              <a:rPr lang="el-GR" sz="2400" b="1" dirty="0" smtClean="0">
                <a:solidFill>
                  <a:srgbClr val="000000"/>
                </a:solidFill>
              </a:rPr>
              <a:t>: οριζόντιος προσδιορισμός θέσης (οριζόντιο γεωδαιτικό </a:t>
            </a:r>
            <a:r>
              <a:rPr lang="el-GR" sz="2400" b="1" dirty="0" err="1" smtClean="0">
                <a:solidFill>
                  <a:srgbClr val="000000"/>
                </a:solidFill>
              </a:rPr>
              <a:t>datum</a:t>
            </a:r>
            <a:r>
              <a:rPr lang="el-GR" sz="2400" b="1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l-GR" sz="2400" b="1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Κατακόρυφο ή υψομετρικό </a:t>
            </a:r>
            <a:r>
              <a:rPr lang="el-GR" sz="2400" b="1" dirty="0" err="1" smtClean="0">
                <a:solidFill>
                  <a:srgbClr val="000000"/>
                </a:solidFill>
              </a:rPr>
              <a:t>datum</a:t>
            </a:r>
            <a:r>
              <a:rPr lang="el-GR" sz="2400" b="1" dirty="0" smtClean="0">
                <a:solidFill>
                  <a:srgbClr val="000000"/>
                </a:solidFill>
              </a:rPr>
              <a:t>: </a:t>
            </a:r>
            <a:r>
              <a:rPr lang="el-GR" sz="2400" dirty="0" smtClean="0">
                <a:solidFill>
                  <a:srgbClr val="000000"/>
                </a:solidFill>
              </a:rPr>
              <a:t>υψομετρικός έλεγχος, ορισμός από την επιφάνεια του γεωειδούς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Σύγχρονα </a:t>
            </a:r>
            <a:r>
              <a:rPr lang="el-GR" sz="2400" b="1" dirty="0" err="1" smtClean="0">
                <a:solidFill>
                  <a:srgbClr val="000000"/>
                </a:solidFill>
              </a:rPr>
              <a:t>datums</a:t>
            </a:r>
            <a:r>
              <a:rPr lang="el-GR" sz="2400" b="1" dirty="0" smtClean="0">
                <a:solidFill>
                  <a:srgbClr val="000000"/>
                </a:solidFill>
              </a:rPr>
              <a:t>: </a:t>
            </a:r>
            <a:r>
              <a:rPr lang="el-GR" sz="2400" dirty="0" smtClean="0">
                <a:solidFill>
                  <a:srgbClr val="000000"/>
                </a:solidFill>
              </a:rPr>
              <a:t>δορυφορικές τεχνικές και βελτιωμένα μοντέλα βαρύτητας: ενοποίηση γεωδαιτικών συστημάτων αναφοράς. </a:t>
            </a:r>
            <a:endParaRPr lang="el-GR" sz="2400" i="1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u="sng" dirty="0" smtClean="0">
                <a:solidFill>
                  <a:srgbClr val="000000"/>
                </a:solidFill>
              </a:rPr>
              <a:t>Μελλοντική πρόκληση</a:t>
            </a:r>
            <a:r>
              <a:rPr lang="el-GR" sz="2400" dirty="0" smtClean="0">
                <a:solidFill>
                  <a:srgbClr val="000000"/>
                </a:solidFill>
              </a:rPr>
              <a:t>: ενοποιημένο </a:t>
            </a:r>
            <a:r>
              <a:rPr lang="el-GR" sz="2400" dirty="0" err="1" smtClean="0">
                <a:solidFill>
                  <a:srgbClr val="000000"/>
                </a:solidFill>
              </a:rPr>
              <a:t>τριδιάστατο</a:t>
            </a:r>
            <a:r>
              <a:rPr lang="el-GR" sz="2400" dirty="0" smtClean="0">
                <a:solidFill>
                  <a:srgbClr val="000000"/>
                </a:solidFill>
              </a:rPr>
              <a:t> παγκόσμιο σύστημα αναφοράς 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6AF9AAA-4858-485F-BD58-64A1C214DAE1}" type="slidenum">
              <a:rPr lang="el-GR" smtClean="0"/>
              <a:pPr eaLnBrk="1" hangingPunct="1">
                <a:defRPr/>
              </a:pPr>
              <a:t>6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Υλοποίηση Γεωδαιτικού </a:t>
            </a:r>
            <a:r>
              <a:rPr lang="en-US" smtClean="0"/>
              <a:t>Datum</a:t>
            </a:r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244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Τρεις τρόποι υλοποίησης ανάλογα με τις βασικές επιλογές</a:t>
            </a:r>
            <a:endParaRPr lang="el-GR" sz="2400" b="1" dirty="0" smtClean="0">
              <a:solidFill>
                <a:srgbClr val="000000"/>
              </a:solidFill>
            </a:endParaRPr>
          </a:p>
          <a:p>
            <a:pPr marL="514350" indent="-514350" eaLnBrk="1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Προσδιορισμός γεωκεντρικών συντεταγμένων των σημείων ελέγχου: </a:t>
            </a:r>
            <a:r>
              <a:rPr lang="el-GR" sz="2400" dirty="0" smtClean="0">
                <a:solidFill>
                  <a:srgbClr val="000000"/>
                </a:solidFill>
              </a:rPr>
              <a:t>διαστημικές μέθοδοι. Ίδρυση ενός παγκόσμιου πλαισίου αναφοράς (WGS84, </a:t>
            </a:r>
            <a:r>
              <a:rPr lang="el-GR" sz="2400" dirty="0" err="1" smtClean="0">
                <a:solidFill>
                  <a:srgbClr val="000000"/>
                </a:solidFill>
              </a:rPr>
              <a:t>ITRFyy</a:t>
            </a:r>
            <a:r>
              <a:rPr lang="el-GR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514350" indent="-514350" eaLnBrk="1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Προσδιορισμός της σχέσης του συστήματος του ελλειψοειδούς αναφοράς ως προς ένα συμβατικό σταθερό γεωκεντρικό σύστημα: NAD83, ΕΓΣΑ87(;)</a:t>
            </a:r>
            <a:r>
              <a:rPr lang="en-US" sz="2400" b="1" dirty="0" smtClean="0">
                <a:solidFill>
                  <a:srgbClr val="000000"/>
                </a:solidFill>
              </a:rPr>
              <a:t>,</a:t>
            </a:r>
            <a:endParaRPr lang="el-GR" sz="2400" b="1" dirty="0" smtClean="0">
              <a:solidFill>
                <a:srgbClr val="000000"/>
              </a:solidFill>
            </a:endParaRPr>
          </a:p>
          <a:p>
            <a:pPr marL="514350" indent="-514350" eaLnBrk="1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Κλασικός </a:t>
            </a:r>
            <a:r>
              <a:rPr lang="el-GR" sz="2400" b="1" dirty="0" err="1" smtClean="0">
                <a:solidFill>
                  <a:srgbClr val="000000"/>
                </a:solidFill>
              </a:rPr>
              <a:t>αστρογεωδαιτικός</a:t>
            </a:r>
            <a:r>
              <a:rPr lang="el-GR" sz="2400" b="1" dirty="0" smtClean="0">
                <a:solidFill>
                  <a:srgbClr val="000000"/>
                </a:solidFill>
              </a:rPr>
              <a:t> προσδιορισμός: </a:t>
            </a:r>
            <a:r>
              <a:rPr lang="el-GR" sz="2400" dirty="0" smtClean="0">
                <a:solidFill>
                  <a:srgbClr val="000000"/>
                </a:solidFill>
              </a:rPr>
              <a:t> τρόπος ίδρυσης των γεωδαιτικών </a:t>
            </a:r>
            <a:r>
              <a:rPr lang="el-GR" sz="2400" dirty="0" err="1" smtClean="0">
                <a:solidFill>
                  <a:srgbClr val="000000"/>
                </a:solidFill>
              </a:rPr>
              <a:t>datum</a:t>
            </a:r>
            <a:r>
              <a:rPr lang="el-GR" sz="2400" dirty="0" smtClean="0">
                <a:solidFill>
                  <a:srgbClr val="000000"/>
                </a:solidFill>
              </a:rPr>
              <a:t> τον 20ο αιώνα.(ED50, NAD27, GR-DATUM)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l-GR" sz="24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839" y="5995610"/>
            <a:ext cx="4767011" cy="48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>
                <a:solidFill>
                  <a:srgbClr val="000000"/>
                </a:solidFill>
                <a:latin typeface="+mn-lt"/>
              </a:rPr>
              <a:t>ΑΠΟ ΚΛΑΣΙΚΑ ΔΙΚΤΥΑ ΣΕ ΜΟΝΤΕΡΝΑ</a:t>
            </a:r>
            <a:endParaRPr lang="el-GR" sz="24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49849" y="6165415"/>
            <a:ext cx="358775" cy="1442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5532585" y="5995610"/>
            <a:ext cx="2794000" cy="484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+mn-cs"/>
              </a:rPr>
              <a:t>ΜΕΤΑΣΧΗΜΑΤΙΣΜΟΙ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6948ED6-386E-4EF1-AFC8-71CE0DE31869}" type="slidenum">
              <a:rPr lang="el-GR" smtClean="0"/>
              <a:pPr eaLnBrk="1" hangingPunct="1">
                <a:defRPr/>
              </a:pPr>
              <a:t>7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Ίδρυση Τοπικού Γεωδαιτικού </a:t>
            </a:r>
            <a:r>
              <a:rPr lang="en-US" dirty="0" smtClean="0"/>
              <a:t>Datum </a:t>
            </a:r>
            <a:br>
              <a:rPr lang="en-US" dirty="0" smtClean="0"/>
            </a:br>
            <a:r>
              <a:rPr lang="en-US" sz="2800" b="0" dirty="0" smtClean="0"/>
              <a:t>(1 </a:t>
            </a:r>
            <a:r>
              <a:rPr lang="el-GR" sz="2800" b="0" dirty="0" smtClean="0"/>
              <a:t>από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55443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400" b="1" dirty="0" smtClean="0"/>
                  <a:t>ΦΑΣΗ 1η: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dirty="0" smtClean="0"/>
                  <a:t>α) </a:t>
                </a:r>
                <a:r>
                  <a:rPr lang="el-GR" sz="2400" b="1" dirty="0" smtClean="0"/>
                  <a:t>Επιλογή του ελλειψοειδούς </a:t>
                </a:r>
                <a:r>
                  <a:rPr lang="el-GR" sz="2400" dirty="0" smtClean="0"/>
                  <a:t>που προσεγγίζει βέλτιστα το γεωειδές στη συγκεκριμένη περιοχή</a:t>
                </a:r>
                <a:r>
                  <a:rPr lang="en-US" sz="2400" dirty="0" smtClean="0"/>
                  <a:t>,</a:t>
                </a: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dirty="0" smtClean="0"/>
                  <a:t>β) </a:t>
                </a:r>
                <a:r>
                  <a:rPr lang="el-GR" sz="2400" b="1" dirty="0" smtClean="0"/>
                  <a:t>Επιλογή του θεμελιώδους σημείου D</a:t>
                </a:r>
                <a:r>
                  <a:rPr lang="el-GR" sz="2400" dirty="0" smtClean="0"/>
                  <a:t>, όπου γεωειδές και ελλειψοειδές συμπίπτουν, όπως και η κάθετη με την κατακόρυφη</a:t>
                </a:r>
                <a:r>
                  <a:rPr lang="en-US" sz="2400" dirty="0" smtClean="0"/>
                  <a:t>,</a:t>
                </a:r>
                <a:endParaRPr lang="el-GR" sz="2400" dirty="0" smtClean="0"/>
              </a:p>
              <a:p>
                <a:pPr marL="0" lvl="0" indent="0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dirty="0" smtClean="0"/>
                  <a:t>γ) Πέντε παράμετροι υλοποίησης (</a:t>
                </a:r>
                <a:r>
                  <a:rPr lang="el-GR" sz="2400" b="1" dirty="0" smtClean="0"/>
                  <a:t>a, b, ξ, η, Ν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.</a:t>
                </a: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b="1" dirty="0" smtClean="0"/>
                  <a:t>Μειονέκτημα:</a:t>
                </a:r>
                <a:r>
                  <a:rPr lang="el-GR" sz="2400" dirty="0" smtClean="0"/>
                  <a:t> Η αύξηση των αποχών του </a:t>
                </a:r>
                <a:r>
                  <a:rPr lang="el-GR" sz="2400" dirty="0" err="1" smtClean="0"/>
                  <a:t>γεωειδους</a:t>
                </a:r>
                <a:r>
                  <a:rPr lang="el-GR" sz="2400" dirty="0" smtClean="0"/>
                  <a:t> όσο απομακρυνόμαστε από το θεμελιώδες σημείο: χρειάζεται μία μέθοδος βέλτιστης προσαρμογής του ελλειψοειδούς στο γεωειδές</a:t>
                </a:r>
                <a:r>
                  <a:rPr lang="en-US" sz="2400" dirty="0" smtClean="0"/>
                  <a:t>.</a:t>
                </a:r>
                <a:endParaRPr lang="el-GR" sz="240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5544393"/>
              </a:xfrm>
              <a:blipFill rotWithShape="1">
                <a:blip r:embed="rId2" cstate="print"/>
                <a:stretch>
                  <a:fillRect l="-1111" t="-879" b="-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25646EC-F2E9-4507-8503-9E7F230119CB}" type="slidenum">
              <a:rPr lang="el-GR" smtClean="0"/>
              <a:pPr eaLnBrk="1" hangingPunct="1"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875a2a54233e48664f393c8d609617574fa0a4ec"/>
</p:tagLst>
</file>

<file path=ppt/theme/theme1.xml><?xml version="1.0" encoding="utf-8"?>
<a:theme xmlns:a="http://schemas.openxmlformats.org/drawingml/2006/main" name="OC_template_updated">
  <a:themeElements>
    <a:clrScheme name="Προσαρμοσμένο 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548</TotalTime>
  <Words>2083</Words>
  <Application>Microsoft Office PowerPoint</Application>
  <PresentationFormat>On-screen Show (4:3)</PresentationFormat>
  <Paragraphs>209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OC_template_updated</vt:lpstr>
      <vt:lpstr>Γεωδαισία</vt:lpstr>
      <vt:lpstr>Ανάλυση Παρουσίασης</vt:lpstr>
      <vt:lpstr>Ορισμός γεωδαιτικού datum  (1 από 5)</vt:lpstr>
      <vt:lpstr>Ορισμός γεωδαιτικού datum  (2 από 5)</vt:lpstr>
      <vt:lpstr>Ορισμός γεωδαιτικού datum  (3 από 5)</vt:lpstr>
      <vt:lpstr>Ορισμός γεωδαιτικού datum  (4 από 5)</vt:lpstr>
      <vt:lpstr>Ορισμός γεωδαιτικού datum  (5 από 5)</vt:lpstr>
      <vt:lpstr>Υλοποίηση Γεωδαιτικού Datum</vt:lpstr>
      <vt:lpstr>Ίδρυση Τοπικού Γεωδαιτικού Datum  (1 από 2)</vt:lpstr>
      <vt:lpstr>Ίδρυση Τοπικού Γεωδαιτικού Datum  (2 από 2)</vt:lpstr>
      <vt:lpstr>Ελληνικά Γεωδαιτικά Datum (1 από 4)</vt:lpstr>
      <vt:lpstr>Ελληνικά Γεωδαιτικά Datum (2 από 4)</vt:lpstr>
      <vt:lpstr>Ελληνικά Γεωδαιτικά Datum (3 από 4)</vt:lpstr>
      <vt:lpstr>Ελληνικά Γεωδαιτικά Datum (4 από 4)</vt:lpstr>
      <vt:lpstr>Μετασχηματισμός Ομοιότητας  (1 από 5)</vt:lpstr>
      <vt:lpstr>Μετασχηματισμός Ομοιότητας  (2 από 5)</vt:lpstr>
      <vt:lpstr>Μετασχηματισμός Ομοιότητας  (3 από 5)</vt:lpstr>
      <vt:lpstr>Μετασχηματισμός Ομοιότητας  (4 από 5)</vt:lpstr>
      <vt:lpstr>Μετασχηματισμός Ομοιότητας  (5 από 5)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65</cp:revision>
  <dcterms:created xsi:type="dcterms:W3CDTF">2013-06-26T12:39:23Z</dcterms:created>
  <dcterms:modified xsi:type="dcterms:W3CDTF">2015-04-08T10:22:54Z</dcterms:modified>
</cp:coreProperties>
</file>