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01" r:id="rId2"/>
    <p:sldMasterId id="2147483712" r:id="rId3"/>
  </p:sldMasterIdLst>
  <p:notesMasterIdLst>
    <p:notesMasterId r:id="rId15"/>
  </p:notesMasterIdLst>
  <p:sldIdLst>
    <p:sldId id="356" r:id="rId4"/>
    <p:sldId id="354" r:id="rId5"/>
    <p:sldId id="355" r:id="rId6"/>
    <p:sldId id="365" r:id="rId7"/>
    <p:sldId id="357" r:id="rId8"/>
    <p:sldId id="358" r:id="rId9"/>
    <p:sldId id="359" r:id="rId10"/>
    <p:sldId id="360" r:id="rId11"/>
    <p:sldId id="361" r:id="rId12"/>
    <p:sldId id="362" r:id="rId13"/>
    <p:sldId id="363" r:id="rId1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3755A-AFDB-4822-9D20-83D11BFC4DD4}" type="datetimeFigureOut">
              <a:rPr lang="el-GR" smtClean="0"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7C361-E975-474C-BC0A-F7B1C4FA11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22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1039-A21B-48D4-AD53-6DF94A0D4CC1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B555-39FD-49B4-84AC-C2F1192B00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23A7-D8F2-45C8-B422-75448FD063D7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F04-EF69-467A-B96A-FAB70A3CA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FB9A-6B0A-47A9-8196-681FDCE112C8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C43-D196-45E4-AB8F-2164E9599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ECB9-6CA7-4550-A4D7-58F1AA37F935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142-16DC-454E-931A-829CEF8F10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6306-6BB5-4758-A496-1EE62E937D4F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FBF0-3F23-480D-ACBD-E7FB65B7EE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B743-6013-488E-92EC-092446A55AE4}" type="datetime1">
              <a:rPr lang="el-GR" smtClean="0"/>
              <a:t>1/12/2015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C40-8FEA-444F-99CE-AC647AF314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D7E9-3C51-47FA-ABCD-19276B81E1FA}" type="datetime1">
              <a:rPr lang="el-GR" smtClean="0"/>
              <a:t>1/12/2015</a:t>
            </a:fld>
            <a:endParaRPr lang="el-G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94EE-D31D-49A0-AA2A-EAF74D152B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93BB-29C8-4B3E-98CE-812637DE3231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EEA-BF52-4C31-BA56-18990B98D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76A9-EC29-4A3C-94FB-81A281AD5238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D41E-1889-488A-A699-523E4A7C2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4188" y="452438"/>
            <a:ext cx="7056437" cy="579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181E-6B20-4CBF-9893-D7C11139D29A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5BA-0042-4EB2-AA5A-0DE10A915E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263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49647-CC98-4D5F-98D4-61484D7ADFF2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3BE-3EA4-43EC-97F2-F69E9B26B6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416824" cy="122413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32B4-9699-4C47-997A-879CCBF1BAA0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588D-275D-42E7-B722-B0EEC0805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4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7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1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3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7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7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3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5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B61C-7CBB-4E02-9A5B-F8F309DD9566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B94D-FA16-4104-8DF9-03770B86B4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8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1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79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4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3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0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0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6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2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8AB0A-4344-45F9-A61A-C7C4CD7F3907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802-59E0-4A01-AA4F-4DB6E5CA4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69E8-1FBA-481D-9F8A-BA0EFDFBA31C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AAB3-760F-4B96-A760-F76C6F6BC6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2CE1-8439-4A38-8588-C9362C40C7C1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EFC9-B4D2-4DDA-A044-7B52DE27C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E33E-DAB8-4C8A-9A97-266DB00C7B41}" type="datetime1">
              <a:rPr lang="el-GR" smtClean="0"/>
              <a:t>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D4C-27EE-43C9-AC2C-21941E5D4E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3E4-A77A-4B36-9459-086EF54CE83C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5D24-55AC-4730-A772-A0C1ED596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5DA6-6B82-4CEF-9670-66463B35C509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70C-14E0-4602-8344-7C6BE6C47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61FFBA-5D9F-45DB-BC56-B13C91F3B9AD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DC7D-0D30-4CDF-9725-44CDADFBC0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8" r:id="rId12"/>
    <p:sldLayoutId id="2147483684" r:id="rId13"/>
    <p:sldLayoutId id="2147483699" r:id="rId14"/>
    <p:sldLayoutId id="2147483700" r:id="rId15"/>
    <p:sldLayoutId id="2147483683" r:id="rId16"/>
    <p:sldLayoutId id="2147483682" r:id="rId17"/>
    <p:sldLayoutId id="2147483696" r:id="rId18"/>
    <p:sldLayoutId id="2147483697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6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Σύσταση και Ανάλυση Γλευκών και Οίνων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l-G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l-G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Θεωρία του χρώματος στο κρασί</a:t>
            </a: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6430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6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268760"/>
            <a:ext cx="8928992" cy="540060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Όταν </a:t>
            </a:r>
            <a:r>
              <a:rPr lang="el-GR" sz="2000" dirty="0"/>
              <a:t>λευκό φως περνά διαμέσου ή ανακλάται από </a:t>
            </a:r>
            <a:r>
              <a:rPr lang="el-GR" sz="2000" dirty="0" smtClean="0"/>
              <a:t>ένα</a:t>
            </a:r>
            <a:r>
              <a:rPr lang="en-US" sz="2000" dirty="0" smtClean="0"/>
              <a:t> </a:t>
            </a:r>
            <a:r>
              <a:rPr lang="el-GR" sz="2000" dirty="0" smtClean="0"/>
              <a:t>διάλυμα με  έγχρωμη </a:t>
            </a:r>
            <a:r>
              <a:rPr lang="el-GR" sz="2000" dirty="0"/>
              <a:t>ουσία, ένα χαρακτηριστικό τμήμα των </a:t>
            </a:r>
            <a:r>
              <a:rPr lang="el-GR" sz="2000" dirty="0" smtClean="0"/>
              <a:t>μηκών κύματος </a:t>
            </a:r>
            <a:r>
              <a:rPr lang="el-GR" sz="2000" dirty="0"/>
              <a:t>απορροφάται. Το υπόλοιπο φως θα </a:t>
            </a:r>
            <a:r>
              <a:rPr lang="el-GR" sz="2000" dirty="0" smtClean="0"/>
              <a:t>πάρει </a:t>
            </a:r>
            <a:r>
              <a:rPr lang="el-GR" sz="2000" dirty="0"/>
              <a:t>τότε </a:t>
            </a:r>
            <a:r>
              <a:rPr lang="el-GR" sz="2000" dirty="0" smtClean="0"/>
              <a:t>το συμπληρωματικό </a:t>
            </a:r>
            <a:r>
              <a:rPr lang="el-GR" sz="2000" dirty="0"/>
              <a:t>χρώμα προς το μήκος κύματος (ων) που απορροφάται. Αυτή η σχέση αποδεικνύεται από το χρώμα του τροχού που φαίνεται στα δεξιά. </a:t>
            </a:r>
            <a:endParaRPr lang="el-GR" sz="2000" dirty="0" smtClean="0"/>
          </a:p>
          <a:p>
            <a:r>
              <a:rPr lang="el-GR" sz="2000" dirty="0" smtClean="0"/>
              <a:t>Εδώ</a:t>
            </a:r>
            <a:r>
              <a:rPr lang="el-GR" sz="2000" dirty="0"/>
              <a:t>, συμπληρωματικά χρώματα είναι διαμετρικά αντίθετα μεταξύ τους. Έτσι, η απορρόφηση των 420-430 </a:t>
            </a:r>
            <a:r>
              <a:rPr lang="el-GR" sz="2000" dirty="0" err="1"/>
              <a:t>nm</a:t>
            </a:r>
            <a:r>
              <a:rPr lang="el-GR" sz="2000" dirty="0"/>
              <a:t> φως καθιστά μια ουσία </a:t>
            </a:r>
            <a:r>
              <a:rPr lang="el-GR" sz="2000" dirty="0" smtClean="0"/>
              <a:t>κίτρινη, </a:t>
            </a:r>
            <a:r>
              <a:rPr lang="el-GR" sz="2000" dirty="0"/>
              <a:t>και την απορρόφηση των 500-520 </a:t>
            </a:r>
            <a:r>
              <a:rPr lang="el-GR" sz="2000" dirty="0" err="1"/>
              <a:t>nm</a:t>
            </a:r>
            <a:r>
              <a:rPr lang="el-GR" sz="2000" dirty="0"/>
              <a:t> φως καθιστά </a:t>
            </a:r>
            <a:r>
              <a:rPr lang="el-GR" sz="2000" dirty="0" smtClean="0"/>
              <a:t>κόκκινη. </a:t>
            </a:r>
          </a:p>
          <a:p>
            <a:r>
              <a:rPr lang="el-GR" sz="2000" dirty="0" smtClean="0"/>
              <a:t>Πράσινο χρώμα </a:t>
            </a:r>
            <a:r>
              <a:rPr lang="el-GR" sz="2000" dirty="0"/>
              <a:t>είναι </a:t>
            </a:r>
            <a:r>
              <a:rPr lang="el-GR" sz="2000" dirty="0" smtClean="0"/>
              <a:t> το μοναδικό χρώμα που μπορεί να δημιουργηθεί </a:t>
            </a:r>
            <a:r>
              <a:rPr lang="el-GR" sz="2000" dirty="0"/>
              <a:t>από </a:t>
            </a:r>
            <a:r>
              <a:rPr lang="el-GR" sz="2000" dirty="0" smtClean="0"/>
              <a:t>απορρόφηση </a:t>
            </a:r>
            <a:r>
              <a:rPr lang="el-GR" sz="2000" dirty="0"/>
              <a:t>κοντά </a:t>
            </a:r>
            <a:r>
              <a:rPr lang="el-GR" sz="2000" dirty="0" smtClean="0"/>
              <a:t>στα </a:t>
            </a:r>
            <a:r>
              <a:rPr lang="el-GR" sz="2000" dirty="0"/>
              <a:t>400 </a:t>
            </a:r>
            <a:r>
              <a:rPr lang="el-GR" sz="2000" dirty="0" err="1"/>
              <a:t>nm</a:t>
            </a:r>
            <a:r>
              <a:rPr lang="el-GR" sz="2000" dirty="0"/>
              <a:t>, καθώς και </a:t>
            </a:r>
            <a:r>
              <a:rPr lang="el-GR" sz="2000" dirty="0" smtClean="0"/>
              <a:t> </a:t>
            </a:r>
            <a:r>
              <a:rPr lang="el-GR" sz="2000" dirty="0"/>
              <a:t>απορρόφηση πλησίον των 800 </a:t>
            </a:r>
            <a:r>
              <a:rPr lang="el-GR" sz="2000" dirty="0" err="1"/>
              <a:t>nm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355600" indent="0">
              <a:buNone/>
            </a:pPr>
            <a:r>
              <a:rPr lang="en-US" sz="2000" dirty="0" smtClean="0"/>
              <a:t>William </a:t>
            </a:r>
            <a:r>
              <a:rPr lang="en-US" sz="2000" dirty="0" err="1"/>
              <a:t>Reusch</a:t>
            </a:r>
            <a:endParaRPr lang="el-GR" sz="20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55D24-55AC-4730-A772-A0C1ED5968EE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3176"/>
            <a:ext cx="23653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 του </a:t>
            </a:r>
            <a:r>
              <a:rPr lang="el-GR" dirty="0" smtClean="0"/>
              <a:t>χρώματος </a:t>
            </a:r>
            <a:r>
              <a:rPr lang="el-GR" sz="2800" dirty="0" smtClean="0"/>
              <a:t>1/2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960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996952"/>
            <a:ext cx="57149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55D24-55AC-4730-A772-A0C1ED5968EE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4294967295"/>
          </p:nvPr>
        </p:nvSpPr>
        <p:spPr>
          <a:xfrm>
            <a:off x="0" y="1916832"/>
            <a:ext cx="4139952" cy="289560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l-GR" b="1" dirty="0"/>
              <a:t>Violet:</a:t>
            </a:r>
            <a:r>
              <a:rPr lang="el-GR" dirty="0"/>
              <a:t>   400 - 420 </a:t>
            </a:r>
            <a:r>
              <a:rPr lang="el-GR" dirty="0" err="1"/>
              <a:t>nm</a:t>
            </a:r>
            <a:r>
              <a:rPr lang="el-GR" dirty="0"/>
              <a:t> </a:t>
            </a:r>
          </a:p>
          <a:p>
            <a:pPr lvl="0">
              <a:spcBef>
                <a:spcPts val="1200"/>
              </a:spcBef>
            </a:pPr>
            <a:r>
              <a:rPr lang="el-GR" b="1" dirty="0" err="1"/>
              <a:t>Indigo</a:t>
            </a:r>
            <a:r>
              <a:rPr lang="el-GR" b="1" dirty="0"/>
              <a:t>:</a:t>
            </a:r>
            <a:r>
              <a:rPr lang="el-GR" dirty="0"/>
              <a:t>   420 - 440 </a:t>
            </a:r>
            <a:r>
              <a:rPr lang="el-GR" dirty="0" err="1"/>
              <a:t>nm</a:t>
            </a:r>
            <a:r>
              <a:rPr lang="el-GR" dirty="0"/>
              <a:t> </a:t>
            </a:r>
          </a:p>
          <a:p>
            <a:pPr lvl="0">
              <a:spcBef>
                <a:spcPts val="1200"/>
              </a:spcBef>
            </a:pPr>
            <a:r>
              <a:rPr lang="el-GR" b="1" dirty="0" err="1"/>
              <a:t>Blue</a:t>
            </a:r>
            <a:r>
              <a:rPr lang="el-GR" b="1" dirty="0"/>
              <a:t>:</a:t>
            </a:r>
            <a:r>
              <a:rPr lang="el-GR" dirty="0"/>
              <a:t>   440 - 490 </a:t>
            </a:r>
            <a:r>
              <a:rPr lang="el-GR" dirty="0" err="1"/>
              <a:t>nm</a:t>
            </a:r>
            <a:r>
              <a:rPr lang="el-GR" dirty="0"/>
              <a:t> </a:t>
            </a:r>
          </a:p>
          <a:p>
            <a:pPr lvl="0">
              <a:spcBef>
                <a:spcPts val="1200"/>
              </a:spcBef>
            </a:pPr>
            <a:r>
              <a:rPr lang="el-GR" b="1" dirty="0" err="1"/>
              <a:t>Green</a:t>
            </a:r>
            <a:r>
              <a:rPr lang="el-GR" b="1" dirty="0"/>
              <a:t>:</a:t>
            </a:r>
            <a:r>
              <a:rPr lang="el-GR" dirty="0"/>
              <a:t>   490 - 570 </a:t>
            </a:r>
            <a:r>
              <a:rPr lang="el-GR" dirty="0" err="1"/>
              <a:t>nm</a:t>
            </a:r>
            <a:r>
              <a:rPr lang="el-GR" dirty="0"/>
              <a:t> </a:t>
            </a:r>
          </a:p>
          <a:p>
            <a:pPr lvl="0">
              <a:spcBef>
                <a:spcPts val="1200"/>
              </a:spcBef>
            </a:pPr>
            <a:r>
              <a:rPr lang="el-GR" b="1" dirty="0" err="1"/>
              <a:t>Yellow</a:t>
            </a:r>
            <a:r>
              <a:rPr lang="el-GR" b="1" dirty="0"/>
              <a:t>:</a:t>
            </a:r>
            <a:r>
              <a:rPr lang="el-GR" dirty="0"/>
              <a:t>   570 - 585 </a:t>
            </a:r>
            <a:r>
              <a:rPr lang="el-GR" dirty="0" err="1"/>
              <a:t>nm</a:t>
            </a:r>
            <a:r>
              <a:rPr lang="el-GR" dirty="0"/>
              <a:t> </a:t>
            </a:r>
          </a:p>
          <a:p>
            <a:pPr lvl="0">
              <a:spcBef>
                <a:spcPts val="1200"/>
              </a:spcBef>
            </a:pPr>
            <a:r>
              <a:rPr lang="el-GR" b="1" dirty="0" err="1"/>
              <a:t>Orange</a:t>
            </a:r>
            <a:r>
              <a:rPr lang="el-GR" b="1" dirty="0"/>
              <a:t>:</a:t>
            </a:r>
            <a:r>
              <a:rPr lang="el-GR" dirty="0"/>
              <a:t>   585 - 620 </a:t>
            </a:r>
            <a:r>
              <a:rPr lang="el-GR" dirty="0" err="1"/>
              <a:t>nm</a:t>
            </a:r>
            <a:r>
              <a:rPr lang="el-GR" dirty="0"/>
              <a:t> </a:t>
            </a:r>
          </a:p>
          <a:p>
            <a:pPr>
              <a:spcBef>
                <a:spcPts val="1200"/>
              </a:spcBef>
            </a:pPr>
            <a:r>
              <a:rPr lang="el-GR" b="1" dirty="0" err="1"/>
              <a:t>Red</a:t>
            </a:r>
            <a:r>
              <a:rPr lang="el-GR" b="1" dirty="0"/>
              <a:t>:</a:t>
            </a:r>
            <a:r>
              <a:rPr lang="el-GR" dirty="0"/>
              <a:t>   620 - 780 </a:t>
            </a:r>
            <a:r>
              <a:rPr lang="el-GR" dirty="0" err="1"/>
              <a:t>nm</a:t>
            </a:r>
            <a:endParaRPr lang="el-GR" dirty="0"/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4936979" y="5013176"/>
            <a:ext cx="2808312" cy="936104"/>
          </a:xfrm>
          <a:prstGeom prst="wedgeRectCallout">
            <a:avLst>
              <a:gd name="adj1" fmla="val -67700"/>
              <a:gd name="adj2" fmla="val -87574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Το φάσμα του ορατού οι αριθμοί σε </a:t>
            </a:r>
            <a:r>
              <a:rPr lang="en-US" dirty="0" smtClean="0">
                <a:solidFill>
                  <a:schemeClr val="tx1"/>
                </a:solidFill>
              </a:rPr>
              <a:t>nm</a:t>
            </a:r>
            <a:r>
              <a:rPr lang="el-GR" dirty="0" smtClean="0">
                <a:solidFill>
                  <a:schemeClr val="tx1"/>
                </a:solidFill>
              </a:rPr>
              <a:t> δείχνουν τις συχνότητες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3347864" y="1988840"/>
            <a:ext cx="5688632" cy="1584176"/>
          </a:xfrm>
          <a:prstGeom prst="wedgeRectCallout">
            <a:avLst>
              <a:gd name="adj1" fmla="val 34558"/>
              <a:gd name="adj2" fmla="val 8504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Η περιοχή που απορροφούν τα κόκκινα κρασιά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el-GR" dirty="0" smtClean="0">
                <a:solidFill>
                  <a:schemeClr val="tx1"/>
                </a:solidFill>
              </a:rPr>
              <a:t>το φάσμα του ορατού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Θεωρία του χρώματος </a:t>
            </a:r>
            <a:r>
              <a:rPr lang="el-GR" sz="2800" dirty="0" smtClean="0">
                <a:solidFill>
                  <a:srgbClr val="EBEBEB"/>
                </a:solidFill>
              </a:rPr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1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7" t="50000" r="2757" b="9757"/>
          <a:stretch/>
        </p:blipFill>
        <p:spPr bwMode="auto">
          <a:xfrm>
            <a:off x="5301353" y="4293096"/>
            <a:ext cx="3779410" cy="221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Χρώματος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0"/>
                <a:ext cx="8496944" cy="55892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Ανάλυση </a:t>
                </a:r>
                <a:r>
                  <a:rPr lang="el-GR" dirty="0" err="1" smtClean="0"/>
                  <a:t>φαινολικών</a:t>
                </a:r>
                <a:endParaRPr lang="el-GR" dirty="0" smtClean="0"/>
              </a:p>
              <a:p>
                <a:r>
                  <a:rPr lang="el-GR" dirty="0" smtClean="0"/>
                  <a:t>Μέτρηση χρώματος (280, 420 και 520</a:t>
                </a:r>
                <a:r>
                  <a:rPr lang="en-US" dirty="0" smtClean="0"/>
                  <a:t>nm)</a:t>
                </a:r>
              </a:p>
              <a:p>
                <a:r>
                  <a:rPr lang="el-GR" dirty="0" smtClean="0"/>
                  <a:t>Μέτρηση στα 280 </a:t>
                </a:r>
                <a:r>
                  <a:rPr lang="en-US" dirty="0" smtClean="0"/>
                  <a:t>nm</a:t>
                </a:r>
                <a:r>
                  <a:rPr lang="el-GR" dirty="0" smtClean="0"/>
                  <a:t> ανάλογη του </a:t>
                </a:r>
                <a:r>
                  <a:rPr lang="en-US" dirty="0" smtClean="0"/>
                  <a:t>FC – </a:t>
                </a:r>
                <a:r>
                  <a:rPr lang="el-GR" dirty="0" smtClean="0"/>
                  <a:t>δείκτης των συνολικών </a:t>
                </a:r>
                <a:r>
                  <a:rPr lang="el-GR" dirty="0" err="1" smtClean="0"/>
                  <a:t>φαινολικών</a:t>
                </a:r>
                <a:endParaRPr lang="el-GR" dirty="0" smtClean="0"/>
              </a:p>
              <a:p>
                <a:r>
                  <a:rPr lang="el-GR" dirty="0" smtClean="0"/>
                  <a:t>Μέτρηση στα 520 </a:t>
                </a:r>
                <a:r>
                  <a:rPr lang="en-US" dirty="0" smtClean="0"/>
                  <a:t>nm</a:t>
                </a:r>
                <a:r>
                  <a:rPr lang="el-GR" dirty="0" smtClean="0"/>
                  <a:t> – δείκτης του ερυθρού χρώματος (</a:t>
                </a:r>
                <a:r>
                  <a:rPr lang="el-GR" dirty="0" err="1" smtClean="0"/>
                  <a:t>ανθοκυανίνες</a:t>
                </a:r>
                <a:r>
                  <a:rPr lang="el-GR" dirty="0" smtClean="0"/>
                  <a:t>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l-GR" b="1" i="1" smtClean="0">
                          <a:latin typeface="Cambria Math"/>
                        </a:rPr>
                        <m:t>𝜺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l-GR" dirty="0" smtClean="0"/>
                  <a:t>Όπου:</a:t>
                </a:r>
              </a:p>
              <a:p>
                <a:pPr marL="0" indent="0">
                  <a:buNone/>
                </a:pPr>
                <a:r>
                  <a:rPr lang="el-GR" dirty="0" smtClean="0"/>
                  <a:t>Α = απορρόφηση</a:t>
                </a:r>
              </a:p>
              <a:p>
                <a:pPr marL="0" indent="0">
                  <a:buNone/>
                </a:pPr>
                <a:r>
                  <a:rPr lang="el-GR" dirty="0" smtClean="0"/>
                  <a:t>ε = δείκτης μοριακή απορρόφησης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AR HERMANN" panose="02000000000000000000" pitchFamily="2" charset="0"/>
                  </a:rPr>
                  <a:t>l </a:t>
                </a:r>
                <a:r>
                  <a:rPr lang="en-US" dirty="0" smtClean="0">
                    <a:latin typeface="+mn-lt"/>
                  </a:rPr>
                  <a:t>= </a:t>
                </a:r>
                <a:r>
                  <a:rPr lang="el-GR" dirty="0" smtClean="0">
                    <a:latin typeface="+mn-lt"/>
                  </a:rPr>
                  <a:t>μήκος </a:t>
                </a:r>
                <a:r>
                  <a:rPr lang="el-GR" dirty="0" err="1" smtClean="0">
                    <a:latin typeface="+mn-lt"/>
                  </a:rPr>
                  <a:t>κυψελίδος</a:t>
                </a:r>
                <a:r>
                  <a:rPr lang="el-GR" dirty="0" smtClean="0">
                    <a:latin typeface="+mn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+mn-lt"/>
                  </a:rPr>
                  <a:t>c</a:t>
                </a:r>
                <a:r>
                  <a:rPr lang="el-GR" dirty="0" smtClean="0">
                    <a:latin typeface="+mn-lt"/>
                  </a:rPr>
                  <a:t> = συγκέντρωση του δείγματος</a:t>
                </a:r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0"/>
                <a:ext cx="8496944" cy="5589240"/>
              </a:xfrm>
              <a:blipFill rotWithShape="1">
                <a:blip r:embed="rId3"/>
                <a:stretch>
                  <a:fillRect l="-861" t="-6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09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91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</a:t>
            </a:r>
            <a:r>
              <a:rPr lang="el-GR" sz="2000" dirty="0"/>
              <a:t>«Σύσταση και Ανάλυση </a:t>
            </a:r>
            <a:r>
              <a:rPr lang="el-GR" sz="2000" dirty="0" smtClean="0"/>
              <a:t>Γλευκών </a:t>
            </a:r>
            <a:r>
              <a:rPr lang="el-GR" sz="2000" dirty="0"/>
              <a:t>και Οίνων (Θ). Ενότητα </a:t>
            </a:r>
            <a:r>
              <a:rPr lang="el-GR" sz="2000" dirty="0" smtClean="0"/>
              <a:t>8:</a:t>
            </a:r>
            <a:r>
              <a:rPr lang="en-US" sz="2000" dirty="0" smtClean="0"/>
              <a:t> </a:t>
            </a:r>
            <a:r>
              <a:rPr lang="el-GR" sz="2000" dirty="0"/>
              <a:t>Θεωρία του χρώματος στο </a:t>
            </a:r>
            <a:r>
              <a:rPr lang="el-GR" sz="2000" dirty="0" smtClean="0"/>
              <a:t>κρασί».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429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9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3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1296</TotalTime>
  <Words>820</Words>
  <Application>Microsoft Office PowerPoint</Application>
  <PresentationFormat>Προβολή στην οθόνη (4:3)</PresentationFormat>
  <Paragraphs>97</Paragraphs>
  <Slides>11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Ιόν</vt:lpstr>
      <vt:lpstr>OC_template_final</vt:lpstr>
      <vt:lpstr>1_OC_template_final</vt:lpstr>
      <vt:lpstr>Σύσταση και Ανάλυση Γλευκών και Οίνων (Θ)</vt:lpstr>
      <vt:lpstr>Θεωρία του χρώματος 1/2</vt:lpstr>
      <vt:lpstr>Θεωρία του χρώματος 2/2</vt:lpstr>
      <vt:lpstr>Ανάλυση Χρώματος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opencourses@teiath.gr</dc:creator>
  <cp:lastModifiedBy>fkaram2</cp:lastModifiedBy>
  <cp:revision>109</cp:revision>
  <dcterms:created xsi:type="dcterms:W3CDTF">2015-03-16T14:31:07Z</dcterms:created>
  <dcterms:modified xsi:type="dcterms:W3CDTF">2015-12-01T07:31:42Z</dcterms:modified>
</cp:coreProperties>
</file>