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58" r:id="rId4"/>
    <p:sldId id="259" r:id="rId5"/>
    <p:sldId id="260" r:id="rId6"/>
    <p:sldId id="261" r:id="rId7"/>
    <p:sldId id="262" r:id="rId8"/>
    <p:sldId id="263" r:id="rId9"/>
    <p:sldId id="264" r:id="rId10"/>
    <p:sldId id="265" r:id="rId11"/>
    <p:sldId id="266" r:id="rId12"/>
    <p:sldId id="267" r:id="rId13"/>
    <p:sldId id="271" r:id="rId14"/>
    <p:sldId id="272" r:id="rId15"/>
    <p:sldId id="269" r:id="rId16"/>
    <p:sldId id="270"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1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a:t>
            </a:fld>
            <a:endParaRPr lang="el-GR" dirty="0"/>
          </a:p>
        </p:txBody>
      </p:sp>
    </p:spTree>
    <p:extLst>
      <p:ext uri="{BB962C8B-B14F-4D97-AF65-F5344CB8AC3E}">
        <p14:creationId xmlns:p14="http://schemas.microsoft.com/office/powerpoint/2010/main" val="3974371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92511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345342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77844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694014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2292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19461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3245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5876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6093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2" name="Title 1"/>
          <p:cNvSpPr>
            <a:spLocks noGrp="1"/>
          </p:cNvSpPr>
          <p:nvPr>
            <p:ph type="title"/>
          </p:nvPr>
        </p:nvSpPr>
        <p:spPr>
          <a:solidFill>
            <a:srgbClr val="F4F8E7"/>
          </a:solidFill>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gradFill>
            <a:gsLst>
              <a:gs pos="0">
                <a:srgbClr val="F4F8E7"/>
              </a:gs>
              <a:gs pos="91000">
                <a:srgbClr val="F4F8E7"/>
              </a:gs>
              <a:gs pos="100000">
                <a:srgbClr val="F4F8E7">
                  <a:alpha val="14000"/>
                </a:srgbClr>
              </a:gs>
            </a:gsLst>
            <a:lin ang="5400000" scaled="1"/>
          </a:gra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50862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9134A91-F0AD-49F2-9EB5-AF10614CBC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30157322"/>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17636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59532" y="1340768"/>
            <a:ext cx="8424936" cy="1470025"/>
          </a:xfrm>
        </p:spPr>
        <p:txBody>
          <a:bodyPr>
            <a:normAutofit/>
          </a:bodyPr>
          <a:lstStyle/>
          <a:p>
            <a:pPr lvl="1" algn="ctr"/>
            <a:r>
              <a:rPr lang="el-GR" sz="4000" b="1" dirty="0" smtClean="0">
                <a:solidFill>
                  <a:schemeClr val="tx1"/>
                </a:solidFill>
                <a:latin typeface="+mn-lt"/>
              </a:rPr>
              <a:t>Συστήματα Θεματικής Πρόσβασης</a:t>
            </a:r>
            <a:r>
              <a:rPr lang="en-US" sz="4000" b="1" dirty="0" smtClean="0">
                <a:solidFill>
                  <a:schemeClr val="tx1"/>
                </a:solidFill>
                <a:latin typeface="+mn-lt"/>
              </a:rPr>
              <a:t> (</a:t>
            </a:r>
            <a:r>
              <a:rPr lang="el-GR" sz="4000" b="1" dirty="0" smtClean="0">
                <a:solidFill>
                  <a:schemeClr val="tx1"/>
                </a:solidFill>
                <a:latin typeface="+mn-lt"/>
              </a:rPr>
              <a:t>Θ)</a:t>
            </a:r>
            <a:endParaRPr lang="el-GR" sz="1600" b="1" dirty="0">
              <a:solidFill>
                <a:schemeClr val="tx1"/>
              </a:solidFill>
              <a:latin typeface="+mn-lt"/>
            </a:endParaRPr>
          </a:p>
        </p:txBody>
      </p:sp>
      <p:sp>
        <p:nvSpPr>
          <p:cNvPr id="3" name="Υπότιτλος 2"/>
          <p:cNvSpPr>
            <a:spLocks noGrp="1"/>
          </p:cNvSpPr>
          <p:nvPr>
            <p:ph type="subTitle" idx="1"/>
          </p:nvPr>
        </p:nvSpPr>
        <p:spPr>
          <a:xfrm>
            <a:off x="497515" y="3096543"/>
            <a:ext cx="8148971" cy="1752600"/>
          </a:xfrm>
        </p:spPr>
        <p:txBody>
          <a:bodyPr>
            <a:normAutofit fontScale="77500" lnSpcReduction="20000"/>
          </a:bodyPr>
          <a:lstStyle/>
          <a:p>
            <a:r>
              <a:rPr lang="el-GR" sz="3500" b="1" dirty="0" smtClean="0"/>
              <a:t>Ενότητα 11</a:t>
            </a:r>
            <a:r>
              <a:rPr lang="el-GR" sz="3500" dirty="0" smtClean="0"/>
              <a:t>:</a:t>
            </a:r>
            <a:r>
              <a:rPr lang="en-US" sz="3500" dirty="0" smtClean="0"/>
              <a:t> </a:t>
            </a:r>
            <a:r>
              <a:rPr lang="el-GR" sz="3500" dirty="0" smtClean="0"/>
              <a:t>Οντολογίες</a:t>
            </a:r>
            <a:r>
              <a:rPr lang="en-US" sz="3500" dirty="0" smtClean="0"/>
              <a:t>:</a:t>
            </a:r>
            <a:r>
              <a:rPr lang="el-GR" sz="3500" dirty="0" smtClean="0"/>
              <a:t> Εισαγωγή</a:t>
            </a:r>
            <a:endParaRPr lang="en-US" sz="3500" dirty="0" smtClean="0"/>
          </a:p>
          <a:p>
            <a:endParaRPr lang="en-US" dirty="0" smtClean="0"/>
          </a:p>
          <a:p>
            <a:pPr>
              <a:spcBef>
                <a:spcPts val="0"/>
              </a:spcBef>
            </a:pPr>
            <a:r>
              <a:rPr lang="el-GR" dirty="0"/>
              <a:t>Δάφνη Κυριάκη-Μάνεση</a:t>
            </a:r>
          </a:p>
          <a:p>
            <a:pPr>
              <a:spcBef>
                <a:spcPts val="0"/>
              </a:spcBef>
            </a:pPr>
            <a:r>
              <a:rPr lang="el-GR" dirty="0"/>
              <a:t>Τμήμα Βιβλιοθηκονομίας</a:t>
            </a:r>
            <a:r>
              <a:rPr lang="en-US" dirty="0"/>
              <a:t> </a:t>
            </a:r>
            <a:r>
              <a:rPr lang="el-GR" dirty="0"/>
              <a:t>και Συστημάτων Πληροφόρησης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74636572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619654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smtClean="0"/>
              <a:t>2014. «Συστήματα Θεματικής Πρόσβασης (Θ). </a:t>
            </a:r>
            <a:r>
              <a:rPr lang="el-GR" sz="2000" dirty="0"/>
              <a:t>Ενότητα 11: Οντολογίες: </a:t>
            </a:r>
            <a:r>
              <a:rPr lang="el-GR" sz="2000" dirty="0" smtClean="0"/>
              <a:t>Εισαγωγή».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927327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862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516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730430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099114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Οντολογία και φιλοσοφία</a:t>
            </a:r>
            <a:endParaRPr lang="el-GR" dirty="0"/>
          </a:p>
        </p:txBody>
      </p:sp>
      <p:sp>
        <p:nvSpPr>
          <p:cNvPr id="3" name="Subtitle 2"/>
          <p:cNvSpPr>
            <a:spLocks noGrp="1"/>
          </p:cNvSpPr>
          <p:nvPr>
            <p:ph idx="1"/>
          </p:nvPr>
        </p:nvSpPr>
        <p:spPr/>
        <p:txBody>
          <a:bodyPr>
            <a:normAutofit/>
          </a:bodyPr>
          <a:lstStyle/>
          <a:p>
            <a:pPr algn="l"/>
            <a:r>
              <a:rPr lang="en-US" dirty="0" smtClean="0"/>
              <a:t>H</a:t>
            </a:r>
            <a:r>
              <a:rPr lang="el-GR" dirty="0" smtClean="0"/>
              <a:t> μελέτη της ουσίας των όντων, ή πιο απλά ο συστηματικός απολογισμός των όντων. Η ετυμολογία της λέξης Οντολογία είναι από τη μετοχή  ὤν (γεν. ὄντος) του ρήματος «ειμί» που σημαίνει «είμαι» και τη λέξη «λόγος», κατάληξη «λογία» που σημαίνει τη μελέτη, τη θεωρία και την επιστήμη ενός πεδίου.</a:t>
            </a:r>
            <a:endParaRPr lang="el-GR" dirty="0"/>
          </a:p>
        </p:txBody>
      </p:sp>
      <p:sp>
        <p:nvSpPr>
          <p:cNvPr id="4" name="Slide Number Placeholder 3"/>
          <p:cNvSpPr>
            <a:spLocks noGrp="1"/>
          </p:cNvSpPr>
          <p:nvPr>
            <p:ph type="sldNum" sz="quarter" idx="12"/>
          </p:nvPr>
        </p:nvSpPr>
        <p:spPr/>
        <p:txBody>
          <a:bodyPr/>
          <a:lstStyle/>
          <a:p>
            <a:fld id="{EB95DFB8-5BDD-46C7-8007-4968B783B07A}" type="slidenum">
              <a:rPr lang="en-US" smtClean="0"/>
              <a:pPr/>
              <a:t>1</a:t>
            </a:fld>
            <a:endParaRPr lang="en-US" dirty="0"/>
          </a:p>
        </p:txBody>
      </p:sp>
    </p:spTree>
    <p:extLst>
      <p:ext uri="{BB962C8B-B14F-4D97-AF65-F5344CB8AC3E}">
        <p14:creationId xmlns:p14="http://schemas.microsoft.com/office/powerpoint/2010/main" val="31832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Οντολογία και επιστήμη της πληροφόρησης</a:t>
            </a:r>
            <a:endParaRPr lang="el-GR" dirty="0"/>
          </a:p>
        </p:txBody>
      </p:sp>
      <p:sp>
        <p:nvSpPr>
          <p:cNvPr id="3" name="Content Placeholder 2"/>
          <p:cNvSpPr>
            <a:spLocks noGrp="1"/>
          </p:cNvSpPr>
          <p:nvPr>
            <p:ph idx="1"/>
          </p:nvPr>
        </p:nvSpPr>
        <p:spPr/>
        <p:txBody>
          <a:bodyPr/>
          <a:lstStyle/>
          <a:p>
            <a:r>
              <a:rPr lang="el-GR" dirty="0" smtClean="0"/>
              <a:t>Για την επιστήμη της πληροφόρησης ο όρος οντολογία σημαίνει «κατηγορίες πραγμάτων που υπάρχουν για ένα γνωστικό πεδίο και γνώση που μοιράζονται όσοι ασχολούνται με αυτό το γνωστικό πεδίο»</a:t>
            </a:r>
            <a:endParaRPr lang="el-GR"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2</a:t>
            </a:fld>
            <a:endParaRPr lang="en-US" dirty="0"/>
          </a:p>
        </p:txBody>
      </p:sp>
    </p:spTree>
    <p:extLst>
      <p:ext uri="{BB962C8B-B14F-4D97-AF65-F5344CB8AC3E}">
        <p14:creationId xmlns:p14="http://schemas.microsoft.com/office/powerpoint/2010/main" val="995920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Οντολογίες</a:t>
            </a:r>
            <a:endParaRPr lang="el-GR" dirty="0"/>
          </a:p>
        </p:txBody>
      </p:sp>
      <p:sp>
        <p:nvSpPr>
          <p:cNvPr id="9" name="Content Placeholder 8"/>
          <p:cNvSpPr>
            <a:spLocks noGrp="1"/>
          </p:cNvSpPr>
          <p:nvPr>
            <p:ph idx="1"/>
          </p:nvPr>
        </p:nvSpPr>
        <p:spPr>
          <a:xfrm>
            <a:off x="457200" y="1196752"/>
            <a:ext cx="4186808" cy="4392488"/>
          </a:xfrm>
        </p:spPr>
        <p:txBody>
          <a:bodyPr>
            <a:normAutofit/>
          </a:bodyPr>
          <a:lstStyle/>
          <a:p>
            <a:pPr marL="0" indent="0">
              <a:spcBef>
                <a:spcPts val="0"/>
              </a:spcBef>
              <a:spcAft>
                <a:spcPts val="600"/>
              </a:spcAft>
              <a:buNone/>
            </a:pPr>
            <a:r>
              <a:rPr lang="el-GR" sz="2800" b="1" dirty="0">
                <a:solidFill>
                  <a:srgbClr val="820000"/>
                </a:solidFill>
              </a:rPr>
              <a:t>Τι </a:t>
            </a:r>
            <a:r>
              <a:rPr lang="el-GR" sz="2800" b="1" dirty="0" smtClean="0">
                <a:solidFill>
                  <a:srgbClr val="820000"/>
                </a:solidFill>
              </a:rPr>
              <a:t>είναι</a:t>
            </a:r>
            <a:endParaRPr lang="el-GR" sz="2800" b="1" dirty="0">
              <a:solidFill>
                <a:srgbClr val="820000"/>
              </a:solidFill>
            </a:endParaRPr>
          </a:p>
          <a:p>
            <a:pPr lvl="0">
              <a:lnSpc>
                <a:spcPct val="110000"/>
              </a:lnSpc>
              <a:spcBef>
                <a:spcPts val="0"/>
              </a:spcBef>
            </a:pPr>
            <a:r>
              <a:rPr lang="el-GR" sz="2600" dirty="0" smtClean="0"/>
              <a:t>Ορολογίες</a:t>
            </a:r>
          </a:p>
          <a:p>
            <a:pPr lvl="0">
              <a:lnSpc>
                <a:spcPct val="110000"/>
              </a:lnSpc>
              <a:spcBef>
                <a:spcPts val="0"/>
              </a:spcBef>
            </a:pPr>
            <a:r>
              <a:rPr lang="el-GR" sz="2600" dirty="0" smtClean="0"/>
              <a:t>Δομημένα συστήματα εννοιών (πχ. Ταξινομίες, δηλαδή κατάλογοι ταξινομημένων εννοιών ή ιεραρχικοί κατάλογοι εννοιών ενός πολύ συγκεκριμένου θέματος</a:t>
            </a:r>
          </a:p>
          <a:p>
            <a:pPr>
              <a:spcBef>
                <a:spcPts val="0"/>
              </a:spcBef>
            </a:pPr>
            <a:endParaRPr lang="el-GR" dirty="0"/>
          </a:p>
        </p:txBody>
      </p:sp>
      <p:sp>
        <p:nvSpPr>
          <p:cNvPr id="11" name="Content Placeholder 10"/>
          <p:cNvSpPr>
            <a:spLocks noGrp="1"/>
          </p:cNvSpPr>
          <p:nvPr>
            <p:ph sz="quarter" idx="4294967295"/>
          </p:nvPr>
        </p:nvSpPr>
        <p:spPr>
          <a:xfrm>
            <a:off x="4716016" y="1196752"/>
            <a:ext cx="4040831" cy="4392488"/>
          </a:xfrm>
          <a:gradFill>
            <a:gsLst>
              <a:gs pos="0">
                <a:srgbClr val="F4F8E7"/>
              </a:gs>
              <a:gs pos="91000">
                <a:srgbClr val="F4F8E7"/>
              </a:gs>
              <a:gs pos="100000">
                <a:srgbClr val="F4F8E7">
                  <a:alpha val="14000"/>
                </a:srgbClr>
              </a:gs>
            </a:gsLst>
            <a:lin ang="5400000" scaled="1"/>
          </a:gradFill>
        </p:spPr>
        <p:txBody>
          <a:bodyPr>
            <a:normAutofit lnSpcReduction="10000"/>
          </a:bodyPr>
          <a:lstStyle/>
          <a:p>
            <a:pPr>
              <a:lnSpc>
                <a:spcPct val="110000"/>
              </a:lnSpc>
              <a:spcBef>
                <a:spcPts val="0"/>
              </a:spcBef>
              <a:spcAft>
                <a:spcPts val="600"/>
              </a:spcAft>
            </a:pPr>
            <a:r>
              <a:rPr lang="el-GR" sz="3000" b="1" dirty="0"/>
              <a:t>Τι </a:t>
            </a:r>
            <a:r>
              <a:rPr lang="el-GR" sz="3000" b="1" dirty="0">
                <a:solidFill>
                  <a:srgbClr val="820000"/>
                </a:solidFill>
              </a:rPr>
              <a:t>δεν</a:t>
            </a:r>
            <a:r>
              <a:rPr lang="el-GR" sz="3000" b="1" dirty="0"/>
              <a:t> είναι</a:t>
            </a:r>
          </a:p>
          <a:p>
            <a:pPr lvl="0">
              <a:lnSpc>
                <a:spcPct val="110000"/>
              </a:lnSpc>
              <a:spcBef>
                <a:spcPts val="0"/>
              </a:spcBef>
            </a:pPr>
            <a:r>
              <a:rPr lang="el-GR" sz="2800" dirty="0" smtClean="0"/>
              <a:t>Ένα κατάλογος για καθετί το «επιστητό» (δηλαδή για καθετί γνωστό ανά τον κόσμο)</a:t>
            </a:r>
          </a:p>
          <a:p>
            <a:pPr lvl="0">
              <a:lnSpc>
                <a:spcPct val="110000"/>
              </a:lnSpc>
              <a:spcBef>
                <a:spcPts val="0"/>
              </a:spcBef>
            </a:pPr>
            <a:r>
              <a:rPr lang="el-GR" sz="2800" dirty="0" smtClean="0"/>
              <a:t>Ένας απλός κατάλογος πραγμάτων</a:t>
            </a:r>
          </a:p>
          <a:p>
            <a:pPr lvl="0">
              <a:lnSpc>
                <a:spcPct val="110000"/>
              </a:lnSpc>
              <a:spcBef>
                <a:spcPts val="0"/>
              </a:spcBef>
            </a:pPr>
            <a:r>
              <a:rPr lang="el-GR" sz="2800" dirty="0" smtClean="0"/>
              <a:t>Ούτε απλά ένας κατάλογος εννοιών</a:t>
            </a:r>
            <a:endParaRPr lang="el-GR" dirty="0"/>
          </a:p>
        </p:txBody>
      </p:sp>
      <p:cxnSp>
        <p:nvCxnSpPr>
          <p:cNvPr id="3" name="Straight Connector 2"/>
          <p:cNvCxnSpPr/>
          <p:nvPr/>
        </p:nvCxnSpPr>
        <p:spPr>
          <a:xfrm>
            <a:off x="539552" y="1700808"/>
            <a:ext cx="40324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1700808"/>
            <a:ext cx="3952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E6702095-FC09-48ED-8635-29232688293D}" type="slidenum">
              <a:rPr lang="en-US" smtClean="0"/>
              <a:pPr/>
              <a:t>3</a:t>
            </a:fld>
            <a:endParaRPr lang="en-US" dirty="0"/>
          </a:p>
        </p:txBody>
      </p:sp>
    </p:spTree>
    <p:extLst>
      <p:ext uri="{BB962C8B-B14F-4D97-AF65-F5344CB8AC3E}">
        <p14:creationId xmlns:p14="http://schemas.microsoft.com/office/powerpoint/2010/main" val="17669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οντολογίες οφείλουν:</a:t>
            </a:r>
            <a:endParaRPr lang="el-GR" dirty="0"/>
          </a:p>
        </p:txBody>
      </p:sp>
      <p:sp>
        <p:nvSpPr>
          <p:cNvPr id="3" name="Content Placeholder 2"/>
          <p:cNvSpPr>
            <a:spLocks noGrp="1"/>
          </p:cNvSpPr>
          <p:nvPr>
            <p:ph idx="1"/>
          </p:nvPr>
        </p:nvSpPr>
        <p:spPr/>
        <p:txBody>
          <a:bodyPr>
            <a:normAutofit/>
          </a:bodyPr>
          <a:lstStyle/>
          <a:p>
            <a:pPr lvl="0"/>
            <a:r>
              <a:rPr lang="el-GR" sz="2800" dirty="0" smtClean="0"/>
              <a:t>Να έχουν ορισμούς εννοιών που είναι κοινώς αποδεκτοί</a:t>
            </a:r>
          </a:p>
          <a:p>
            <a:pPr lvl="0"/>
            <a:r>
              <a:rPr lang="el-GR" sz="2800" dirty="0" smtClean="0"/>
              <a:t>Να τυποποιούν</a:t>
            </a:r>
          </a:p>
          <a:p>
            <a:pPr lvl="0"/>
            <a:r>
              <a:rPr lang="el-GR" sz="2800" dirty="0" smtClean="0"/>
              <a:t>Να παρουσιάζουν συνέπεια στη διαχείριση των εννοιών</a:t>
            </a:r>
          </a:p>
          <a:p>
            <a:pPr lvl="0"/>
            <a:r>
              <a:rPr lang="el-GR" sz="2800" dirty="0" smtClean="0"/>
              <a:t>Να μπορούν να μοιραστούν στα εννοιολογικά μέρη που τις απαρτίζουν</a:t>
            </a:r>
          </a:p>
          <a:p>
            <a:pPr lvl="0"/>
            <a:r>
              <a:rPr lang="el-GR" sz="2800" dirty="0" smtClean="0"/>
              <a:t>Να μπορούν να επαναχρησιμοποιηθούν για συναφείς ή άλλες εφαρμογές</a:t>
            </a:r>
          </a:p>
          <a:p>
            <a:pPr lvl="0"/>
            <a:r>
              <a:rPr lang="el-GR" sz="2800" dirty="0" smtClean="0"/>
              <a:t>Να μπορούν να επαναχρησιμοποιηθούν</a:t>
            </a:r>
          </a:p>
          <a:p>
            <a:endParaRPr lang="el-GR" sz="2800"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4</a:t>
            </a:fld>
            <a:endParaRPr lang="en-US" dirty="0"/>
          </a:p>
        </p:txBody>
      </p:sp>
    </p:spTree>
    <p:extLst>
      <p:ext uri="{BB962C8B-B14F-4D97-AF65-F5344CB8AC3E}">
        <p14:creationId xmlns:p14="http://schemas.microsoft.com/office/powerpoint/2010/main" val="419516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l-GR" sz="3600" dirty="0" smtClean="0"/>
              <a:t>Συστατικά μιας οντολογίας</a:t>
            </a:r>
            <a:endParaRPr lang="el-GR" sz="3600" dirty="0"/>
          </a:p>
        </p:txBody>
      </p:sp>
      <p:graphicFrame>
        <p:nvGraphicFramePr>
          <p:cNvPr id="5" name="Table 4" descr="πίνακας συστατικών μιας οντολογίας"/>
          <p:cNvGraphicFramePr>
            <a:graphicFrameLocks noGrp="1"/>
          </p:cNvGraphicFramePr>
          <p:nvPr>
            <p:extLst>
              <p:ext uri="{D42A27DB-BD31-4B8C-83A1-F6EECF244321}">
                <p14:modId xmlns:p14="http://schemas.microsoft.com/office/powerpoint/2010/main" val="3929027132"/>
              </p:ext>
            </p:extLst>
          </p:nvPr>
        </p:nvGraphicFramePr>
        <p:xfrm>
          <a:off x="179512" y="908720"/>
          <a:ext cx="8856984" cy="5765800"/>
        </p:xfrm>
        <a:graphic>
          <a:graphicData uri="http://schemas.openxmlformats.org/drawingml/2006/table">
            <a:tbl>
              <a:tblPr firstRow="1" bandRow="1">
                <a:tableStyleId>{0505E3EF-67EA-436B-97B2-0124C06EBD24}</a:tableStyleId>
              </a:tblPr>
              <a:tblGrid>
                <a:gridCol w="2016224"/>
                <a:gridCol w="6840760"/>
              </a:tblGrid>
              <a:tr h="370840">
                <a:tc>
                  <a:txBody>
                    <a:bodyPr/>
                    <a:lstStyle/>
                    <a:p>
                      <a:r>
                        <a:rPr lang="el-GR" sz="1800" b="1" dirty="0" smtClean="0"/>
                        <a:t>Στοιχεία (άτομα)</a:t>
                      </a:r>
                      <a:endParaRPr lang="el-GR" b="1" dirty="0"/>
                    </a:p>
                  </a:txBody>
                  <a:tcPr>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smtClean="0"/>
                        <a:t>Τα οποία μπορεί να είναι αντικείμενα (</a:t>
                      </a:r>
                      <a:r>
                        <a:rPr lang="en-US" sz="1800" b="0" dirty="0" smtClean="0"/>
                        <a:t>objects</a:t>
                      </a:r>
                      <a:r>
                        <a:rPr lang="el-GR" sz="1800" b="0" dirty="0" smtClean="0"/>
                        <a:t>) ή στιγμιότυπα (instances), δηλαδή να παρουσιάζουν την κατάσταση ενός αντικειμένου ή ατόμου μια χρονική στιγμή.</a:t>
                      </a:r>
                      <a:endParaRPr lang="el-GR" b="0" dirty="0"/>
                    </a:p>
                  </a:txBody>
                  <a:tcPr>
                    <a:lnB w="12700" cap="flat" cmpd="sng" algn="ctr">
                      <a:solidFill>
                        <a:schemeClr val="bg1"/>
                      </a:solidFill>
                      <a:prstDash val="solid"/>
                      <a:round/>
                      <a:headEnd type="none" w="med" len="med"/>
                      <a:tailEnd type="none" w="med" len="med"/>
                    </a:lnB>
                  </a:tcPr>
                </a:tc>
              </a:tr>
              <a:tr h="370840">
                <a:tc>
                  <a:txBody>
                    <a:bodyPr/>
                    <a:lstStyle/>
                    <a:p>
                      <a:r>
                        <a:rPr lang="el-GR" sz="1800" b="1" dirty="0" smtClean="0"/>
                        <a:t>Κατηγορίες (classes)</a:t>
                      </a:r>
                      <a:endParaRPr lang="el-GR" b="1" dirty="0"/>
                    </a:p>
                  </a:txBody>
                  <a:tcPr>
                    <a:lnT w="12700" cap="flat" cmpd="sng" algn="ctr">
                      <a:solidFill>
                        <a:schemeClr val="bg1"/>
                      </a:solidFill>
                      <a:prstDash val="solid"/>
                      <a:round/>
                      <a:headEnd type="none" w="med" len="med"/>
                      <a:tailEnd type="none" w="med" len="med"/>
                    </a:lnT>
                  </a:tcPr>
                </a:tc>
                <a:tc>
                  <a:txBody>
                    <a:bodyPr/>
                    <a:lstStyle/>
                    <a:p>
                      <a:pPr lvl="0">
                        <a:lnSpc>
                          <a:spcPct val="120000"/>
                        </a:lnSpc>
                        <a:spcBef>
                          <a:spcPts val="600"/>
                        </a:spcBef>
                      </a:pPr>
                      <a:r>
                        <a:rPr lang="el-GR" sz="1800" dirty="0" smtClean="0"/>
                        <a:t>Δηλαδή ενότητες που αποτελούνται από ομοειδή πράγματα,</a:t>
                      </a:r>
                      <a:endParaRPr lang="el-GR"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r>
                        <a:rPr lang="el-GR" sz="1800" b="1" dirty="0" smtClean="0"/>
                        <a:t>Ιδιότητες</a:t>
                      </a:r>
                      <a:endParaRPr lang="el-GR" b="1" dirty="0"/>
                    </a:p>
                  </a:txBody>
                  <a:tcPr/>
                </a:tc>
                <a:tc>
                  <a:txBody>
                    <a:bodyPr/>
                    <a:lstStyle/>
                    <a:p>
                      <a:r>
                        <a:rPr lang="el-GR" sz="1800" dirty="0" smtClean="0"/>
                        <a:t>Χαρακτηριστικά, πτυχές, γνωρίσματα ή παραμέτρους που μπορεί να έχουν τα αντικείμενα ή οι κατηγορίες</a:t>
                      </a:r>
                      <a:endParaRPr lang="el-GR" dirty="0"/>
                    </a:p>
                  </a:txBody>
                  <a:tcPr>
                    <a:lnT w="12700" cap="flat" cmpd="sng" algn="ctr">
                      <a:solidFill>
                        <a:schemeClr val="bg1"/>
                      </a:solidFill>
                      <a:prstDash val="solid"/>
                      <a:round/>
                      <a:headEnd type="none" w="med" len="med"/>
                      <a:tailEnd type="none" w="med" len="med"/>
                    </a:lnT>
                  </a:tcPr>
                </a:tc>
              </a:tr>
              <a:tr h="370840">
                <a:tc>
                  <a:txBody>
                    <a:bodyPr/>
                    <a:lstStyle/>
                    <a:p>
                      <a:r>
                        <a:rPr lang="el-GR" sz="1800" b="1" dirty="0" smtClean="0"/>
                        <a:t>Σχέσεις (relations)</a:t>
                      </a:r>
                      <a:endParaRPr lang="el-GR" b="1" dirty="0"/>
                    </a:p>
                  </a:txBody>
                  <a:tcPr/>
                </a:tc>
                <a:tc>
                  <a:txBody>
                    <a:bodyPr/>
                    <a:lstStyle/>
                    <a:p>
                      <a:r>
                        <a:rPr lang="el-GR" sz="1800" dirty="0" smtClean="0"/>
                        <a:t>Κατά το πρότυπο των Θησαυρών σχηματίζονται σχέσεις μεταξύ των κατηγοριών και των στοιχείων</a:t>
                      </a:r>
                      <a:endParaRPr lang="el-GR" dirty="0"/>
                    </a:p>
                  </a:txBody>
                  <a:tcPr/>
                </a:tc>
              </a:tr>
              <a:tr h="370840">
                <a:tc>
                  <a:txBody>
                    <a:bodyPr/>
                    <a:lstStyle/>
                    <a:p>
                      <a:r>
                        <a:rPr lang="el-GR" sz="1800" b="1" dirty="0" smtClean="0"/>
                        <a:t>Όροι λειτουργίας</a:t>
                      </a:r>
                      <a:endParaRPr lang="el-G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Σύνθετες δομές που δημιουργούν συγκεκριμένες σχέσεις που μπορούν να χρησιμοποιηθούν στη θέση ενός όρου</a:t>
                      </a:r>
                      <a:endParaRPr lang="el-GR" dirty="0"/>
                    </a:p>
                  </a:txBody>
                  <a:tcPr/>
                </a:tc>
              </a:tr>
              <a:tr h="370840">
                <a:tc>
                  <a:txBody>
                    <a:bodyPr/>
                    <a:lstStyle/>
                    <a:p>
                      <a:r>
                        <a:rPr lang="el-GR" sz="1800" b="1" dirty="0" smtClean="0"/>
                        <a:t>Περιορισμοί</a:t>
                      </a:r>
                      <a:endParaRPr lang="el-G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Περιγραφές που προσδιορίζουν τι πρέπει να εκλαμβάνεται ως «αληθές» ώστε να συμπεριληφθεί στην ορολογία της οντολογίας.</a:t>
                      </a:r>
                      <a:endParaRPr lang="el-GR" dirty="0"/>
                    </a:p>
                  </a:txBody>
                  <a:tcPr/>
                </a:tc>
              </a:tr>
              <a:tr h="370840">
                <a:tc>
                  <a:txBody>
                    <a:bodyPr/>
                    <a:lstStyle/>
                    <a:p>
                      <a:r>
                        <a:rPr lang="el-GR" sz="1800" b="1" dirty="0" smtClean="0"/>
                        <a:t>Κανόνες: </a:t>
                      </a:r>
                      <a:endParaRPr lang="el-G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Προτάσεις που διαμορφώνονται με βάση την υπόθεση «αν ..» «τότε…» και παρουσιάζουν μια λογική ακολουθία.</a:t>
                      </a:r>
                      <a:endParaRPr lang="el-GR" dirty="0"/>
                    </a:p>
                  </a:txBody>
                  <a:tcPr/>
                </a:tc>
              </a:tr>
              <a:tr h="370840">
                <a:tc>
                  <a:txBody>
                    <a:bodyPr/>
                    <a:lstStyle/>
                    <a:p>
                      <a:r>
                        <a:rPr lang="el-GR" sz="1800" b="1" dirty="0" smtClean="0"/>
                        <a:t>Αξιώματα</a:t>
                      </a:r>
                      <a:endParaRPr lang="el-G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Διατύπωση «αξιωμάτων» που με βάση τη λογική επιβεβαιώνουν ότι η οντολογία περιγράφει το γνωστικό πεδίο που εξυπηρετεί. </a:t>
                      </a:r>
                      <a:endParaRPr lang="el-GR" dirty="0"/>
                    </a:p>
                  </a:txBody>
                  <a:tcPr/>
                </a:tc>
              </a:tr>
              <a:tr h="370840">
                <a:tc>
                  <a:txBody>
                    <a:bodyPr/>
                    <a:lstStyle/>
                    <a:p>
                      <a:r>
                        <a:rPr lang="el-GR" sz="1800" b="1" dirty="0" smtClean="0"/>
                        <a:t>Γεγονότα</a:t>
                      </a:r>
                      <a:endParaRPr lang="el-G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Οι αλλαγές στις ιδιότητες ή τις σχέσεις.</a:t>
                      </a:r>
                      <a:endParaRPr lang="el-GR" dirty="0"/>
                    </a:p>
                  </a:txBody>
                  <a:tcPr/>
                </a:tc>
              </a:tr>
            </a:tbl>
          </a:graphicData>
        </a:graphic>
      </p:graphicFrame>
      <p:sp>
        <p:nvSpPr>
          <p:cNvPr id="4" name="Slide Number Placeholder 3"/>
          <p:cNvSpPr>
            <a:spLocks noGrp="1"/>
          </p:cNvSpPr>
          <p:nvPr>
            <p:ph type="sldNum" sz="quarter" idx="12"/>
          </p:nvPr>
        </p:nvSpPr>
        <p:spPr/>
        <p:txBody>
          <a:bodyPr/>
          <a:lstStyle/>
          <a:p>
            <a:fld id="{E6702095-FC09-48ED-8635-29232688293D}" type="slidenum">
              <a:rPr lang="en-US" smtClean="0"/>
              <a:pPr/>
              <a:t>5</a:t>
            </a:fld>
            <a:endParaRPr lang="en-US" dirty="0"/>
          </a:p>
        </p:txBody>
      </p:sp>
    </p:spTree>
    <p:extLst>
      <p:ext uri="{BB962C8B-B14F-4D97-AF65-F5344CB8AC3E}">
        <p14:creationId xmlns:p14="http://schemas.microsoft.com/office/powerpoint/2010/main" val="3657856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οντολογιών</a:t>
            </a:r>
            <a:endParaRPr lang="el-GR" dirty="0"/>
          </a:p>
        </p:txBody>
      </p:sp>
      <p:sp>
        <p:nvSpPr>
          <p:cNvPr id="3" name="Content Placeholder 2"/>
          <p:cNvSpPr>
            <a:spLocks noGrp="1"/>
          </p:cNvSpPr>
          <p:nvPr>
            <p:ph idx="1"/>
          </p:nvPr>
        </p:nvSpPr>
        <p:spPr/>
        <p:txBody>
          <a:bodyPr>
            <a:normAutofit/>
          </a:bodyPr>
          <a:lstStyle/>
          <a:p>
            <a:pPr lvl="0"/>
            <a:r>
              <a:rPr lang="el-GR" sz="2800" dirty="0" smtClean="0"/>
              <a:t>Γενικές ή κοινές οντολογίες</a:t>
            </a:r>
          </a:p>
          <a:p>
            <a:pPr lvl="0"/>
            <a:r>
              <a:rPr lang="el-GR" sz="2800" dirty="0" smtClean="0"/>
              <a:t>Οντολογίες ενός γνωστικού</a:t>
            </a:r>
          </a:p>
          <a:p>
            <a:pPr lvl="0"/>
            <a:r>
              <a:rPr lang="el-GR" sz="2800" dirty="0" smtClean="0"/>
              <a:t>Οντολογίες μεταδεδομένων</a:t>
            </a:r>
          </a:p>
          <a:p>
            <a:pPr lvl="0"/>
            <a:r>
              <a:rPr lang="el-GR" sz="2800" dirty="0" smtClean="0"/>
              <a:t>Οντολογίες αντιπροσώπευσης</a:t>
            </a:r>
          </a:p>
          <a:p>
            <a:pPr lvl="0"/>
            <a:r>
              <a:rPr lang="el-GR" sz="2800" dirty="0" smtClean="0"/>
              <a:t>Οντολογίες μεθοδολογίας ή εργασιών</a:t>
            </a:r>
            <a:endParaRPr lang="el-GR" sz="2800"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6</a:t>
            </a:fld>
            <a:endParaRPr lang="en-US" dirty="0"/>
          </a:p>
        </p:txBody>
      </p:sp>
    </p:spTree>
    <p:extLst>
      <p:ext uri="{BB962C8B-B14F-4D97-AF65-F5344CB8AC3E}">
        <p14:creationId xmlns:p14="http://schemas.microsoft.com/office/powerpoint/2010/main" val="355027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Χρήσεις οντολογιών</a:t>
            </a:r>
            <a:endParaRPr lang="el-GR" dirty="0"/>
          </a:p>
        </p:txBody>
      </p:sp>
      <p:sp>
        <p:nvSpPr>
          <p:cNvPr id="3" name="Content Placeholder 2"/>
          <p:cNvSpPr>
            <a:spLocks noGrp="1"/>
          </p:cNvSpPr>
          <p:nvPr>
            <p:ph idx="1"/>
          </p:nvPr>
        </p:nvSpPr>
        <p:spPr/>
        <p:txBody>
          <a:bodyPr>
            <a:normAutofit/>
          </a:bodyPr>
          <a:lstStyle/>
          <a:p>
            <a:r>
              <a:rPr lang="el-GR" sz="2800" dirty="0" smtClean="0"/>
              <a:t>Επικοινωνία</a:t>
            </a:r>
          </a:p>
          <a:p>
            <a:r>
              <a:rPr lang="el-GR" sz="2800" dirty="0" smtClean="0"/>
              <a:t>Διαλειτουργικότητα</a:t>
            </a:r>
          </a:p>
          <a:p>
            <a:r>
              <a:rPr lang="el-GR" sz="2800" dirty="0" smtClean="0"/>
              <a:t>Ανάπτυξη μηχανικών συστημάτων</a:t>
            </a:r>
            <a:endParaRPr lang="el-GR" sz="2800" dirty="0"/>
          </a:p>
        </p:txBody>
      </p:sp>
      <p:sp>
        <p:nvSpPr>
          <p:cNvPr id="4" name="Slide Number Placeholder 3"/>
          <p:cNvSpPr>
            <a:spLocks noGrp="1"/>
          </p:cNvSpPr>
          <p:nvPr>
            <p:ph type="sldNum" sz="quarter" idx="12"/>
          </p:nvPr>
        </p:nvSpPr>
        <p:spPr/>
        <p:txBody>
          <a:bodyPr/>
          <a:lstStyle/>
          <a:p>
            <a:fld id="{E6702095-FC09-48ED-8635-29232688293D}" type="slidenum">
              <a:rPr lang="en-US" smtClean="0"/>
              <a:pPr/>
              <a:t>7</a:t>
            </a:fld>
            <a:endParaRPr lang="en-US" dirty="0"/>
          </a:p>
        </p:txBody>
      </p:sp>
    </p:spTree>
    <p:extLst>
      <p:ext uri="{BB962C8B-B14F-4D97-AF65-F5344CB8AC3E}">
        <p14:creationId xmlns:p14="http://schemas.microsoft.com/office/powerpoint/2010/main" val="794843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8290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2eee6ad7c94caec824cffd68b55e942ca66fc"/>
  <p:tag name="ARTICULATE_PROJECT_OPEN" val="0"/>
  <p:tag name="ISPRING_RESOURCE_PATHS_HASH_PRESENTER" val="ff74a22ecbaf259ff5683edd8b775f9ed7877b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TotalTime>
  <Words>994</Words>
  <Application>Microsoft Office PowerPoint</Application>
  <PresentationFormat>On-screen Show (4:3)</PresentationFormat>
  <Paragraphs>123</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OC_template_updated</vt:lpstr>
      <vt:lpstr>1_OC_template_updated</vt:lpstr>
      <vt:lpstr>Συστήματα Θεματικής Πρόσβασης (Θ)</vt:lpstr>
      <vt:lpstr>Οντολογία και φιλοσοφία</vt:lpstr>
      <vt:lpstr>Οντολογία και επιστήμη της πληροφόρησης</vt:lpstr>
      <vt:lpstr>Οντολογίες</vt:lpstr>
      <vt:lpstr>Οι οντολογίες οφείλουν:</vt:lpstr>
      <vt:lpstr>Συστατικά μιας οντολογίας</vt:lpstr>
      <vt:lpstr>Είδη οντολογιών</vt:lpstr>
      <vt:lpstr>Χρήσεις οντολογιών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30</cp:revision>
  <dcterms:created xsi:type="dcterms:W3CDTF">2013-03-04T13:35:19Z</dcterms:created>
  <dcterms:modified xsi:type="dcterms:W3CDTF">2015-03-20T09:33:47Z</dcterms:modified>
</cp:coreProperties>
</file>