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67"/>
  </p:notesMasterIdLst>
  <p:handoutMasterIdLst>
    <p:handoutMasterId r:id="rId68"/>
  </p:handoutMasterIdLst>
  <p:sldIdLst>
    <p:sldId id="31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4" r:id="rId59"/>
    <p:sldId id="315" r:id="rId60"/>
    <p:sldId id="316" r:id="rId61"/>
    <p:sldId id="320" r:id="rId62"/>
    <p:sldId id="321" r:id="rId63"/>
    <p:sldId id="322" r:id="rId64"/>
    <p:sldId id="319" r:id="rId65"/>
    <p:sldId id="323" r:id="rId66"/>
  </p:sldIdLst>
  <p:sldSz cx="9144000" cy="6858000" type="screen4x3"/>
  <p:notesSz cx="7104063" cy="10234613"/>
  <p:custDataLst>
    <p:tags r:id="rId6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7507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4670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2288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262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7833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8842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3045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171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782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467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7068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521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8061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3213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695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7281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9930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1803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6348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2885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1570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3403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4047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0236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61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749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176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694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817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9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64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2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8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3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6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8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3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8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n-US" sz="3100" b="1" dirty="0"/>
              <a:t>6</a:t>
            </a:r>
            <a:r>
              <a:rPr lang="el-GR" sz="310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Σχεδίαση γέφυρας οπισθίων δοντιών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49705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43019"/>
            <a:ext cx="8229600" cy="454822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68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40768"/>
            <a:ext cx="7499176" cy="421453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87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75937"/>
            <a:ext cx="8229600" cy="448238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1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810" y="1196975"/>
            <a:ext cx="354838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5868144" y="3284984"/>
            <a:ext cx="22624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Ουλική επιφάνεια</a:t>
            </a:r>
            <a:endParaRPr lang="el-GR" sz="2200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33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56792"/>
            <a:ext cx="8229600" cy="386791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43608" y="6021288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91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760"/>
            <a:ext cx="7571184" cy="451614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74232" y="586487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4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56792"/>
            <a:ext cx="8229600" cy="399958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59632" y="1268760"/>
            <a:ext cx="36944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>
                <a:latin typeface="+mn-lt"/>
              </a:rPr>
              <a:t>Μεσοδόντιοι τριγωνικοί χώροι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115616" y="5949280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91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412776"/>
            <a:ext cx="6701536" cy="432025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5949280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33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dirty="0" smtClean="0">
                <a:solidFill>
                  <a:srgbClr val="075075"/>
                </a:solidFill>
              </a:rPr>
            </a:b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Σχήμα φράουλας (ωοειδές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ουλικό μέρος του συνδέσμου να έχει κοίλο, αποστρογγυλεμένο σχήμα, αφήνοντας χώρο για τη μεσοδόντια θηλή.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Όταν πρόκειται να τοποθετηθεί αισθητική επικάλυψη, μετακινείται γλωσσικά.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Η ελάχιστη διατομή του να είναι τουλάχιστον ίση με το 1/3 του  δοντιού.</a:t>
            </a:r>
          </a:p>
          <a:p>
            <a:pPr>
              <a:spcBef>
                <a:spcPts val="2400"/>
              </a:spcBef>
            </a:pP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61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62" y="2204864"/>
            <a:ext cx="7019460" cy="280342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91680" y="1412776"/>
            <a:ext cx="6102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Τοποθέτηση στο μασητικό τριτημόριο της μύλης</a:t>
            </a:r>
            <a:endParaRPr lang="el-GR" sz="2200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394520" y="5301208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59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Σχεδίαση Γέφυρας Οπίσθιων </a:t>
            </a:r>
            <a:r>
              <a:rPr lang="el-GR" sz="4400" dirty="0" smtClean="0">
                <a:solidFill>
                  <a:srgbClr val="075075"/>
                </a:solidFill>
              </a:rPr>
              <a:t>Δοντιών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2)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521" y="1848545"/>
            <a:ext cx="5870957" cy="37371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19672" y="5661248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01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836" y="1627639"/>
            <a:ext cx="5987008" cy="22592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266674"/>
            <a:ext cx="5527646" cy="239242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428338" y="1196752"/>
            <a:ext cx="4878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Όχι υπερβολική επέκταση προς τα ούλα</a:t>
            </a:r>
            <a:endParaRPr lang="el-GR" sz="2200" dirty="0">
              <a:latin typeface="+mn-lt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566838" y="4005064"/>
            <a:ext cx="61735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1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 rot="-5400000">
            <a:off x="6732240" y="5324387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35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Παρειογλωσσικα τοποθέτηση παρειακά της μεσότητας των δοντιών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64" y="2276872"/>
            <a:ext cx="8303472" cy="3432345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719572" y="6095277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41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Σχήμα φράουλας – Ωοειδές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6" y="1628800"/>
            <a:ext cx="3154884" cy="299507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630117"/>
            <a:ext cx="3361052" cy="276086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148064" y="4401978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472514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55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Σχήμα φράουλας – Ωοειδές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971" y="1628800"/>
            <a:ext cx="5430255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1124744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smtClean="0">
                <a:latin typeface="+mn-lt"/>
              </a:rPr>
              <a:t>Μεταφορά γλωσσικά σε αισθητική επικάλυψη</a:t>
            </a:r>
            <a:endParaRPr lang="el-GR" sz="2200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331640" y="6335206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14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Σχήμα φράουλας – Ωοειδές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728" y="2420888"/>
            <a:ext cx="6727229" cy="38646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697161" y="1772816"/>
            <a:ext cx="18079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Διατομή = 1/3</a:t>
            </a:r>
            <a:endParaRPr lang="el-GR" sz="2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349" y="6237312"/>
            <a:ext cx="20177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9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(1 από 8)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556792"/>
            <a:ext cx="5664925" cy="338437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60520" y="508518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32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576" y="2276872"/>
            <a:ext cx="8229600" cy="1080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Πολύ καλή γνώση της μορφολογίας των δοντιών και της σύγκλεισης με τους ανταγωνιστές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02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διαμόρφωση της </a:t>
            </a:r>
            <a:r>
              <a:rPr lang="el-GR" sz="2400" b="1" dirty="0">
                <a:solidFill>
                  <a:srgbClr val="075075"/>
                </a:solidFill>
              </a:rPr>
              <a:t>μασητικής επιφάνειας </a:t>
            </a:r>
            <a:r>
              <a:rPr lang="el-GR" sz="2400" dirty="0"/>
              <a:t>μιας ολικής χυτής στεφάνης </a:t>
            </a:r>
            <a:r>
              <a:rPr lang="el-GR" sz="2400" b="1" dirty="0">
                <a:solidFill>
                  <a:srgbClr val="075075"/>
                </a:solidFill>
              </a:rPr>
              <a:t>οπισθίου δοντιού,</a:t>
            </a:r>
            <a:r>
              <a:rPr lang="el-GR" sz="2400" dirty="0"/>
              <a:t> αρχίζει από τα </a:t>
            </a:r>
            <a:r>
              <a:rPr lang="el-GR" sz="2400" b="1" dirty="0">
                <a:solidFill>
                  <a:srgbClr val="820000"/>
                </a:solidFill>
              </a:rPr>
              <a:t>κύρια ή λειτουργικά </a:t>
            </a:r>
            <a:r>
              <a:rPr lang="el-GR" sz="2400" b="1" dirty="0" smtClean="0">
                <a:solidFill>
                  <a:srgbClr val="820000"/>
                </a:solidFill>
              </a:rPr>
              <a:t>φύματα.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11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0412" y="2250691"/>
            <a:ext cx="8229600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075075"/>
                </a:solidFill>
              </a:rPr>
              <a:t>κύρια ή λειτουργικά φύματα </a:t>
            </a:r>
            <a:r>
              <a:rPr lang="el-GR" sz="2400" dirty="0"/>
              <a:t>των οπισθίων δοντιών της </a:t>
            </a:r>
            <a:r>
              <a:rPr lang="el-GR" sz="2400" b="1" dirty="0">
                <a:solidFill>
                  <a:srgbClr val="820000"/>
                </a:solidFill>
              </a:rPr>
              <a:t>κάτω γνάθου είναι τα παρειακά φύματα </a:t>
            </a:r>
            <a:r>
              <a:rPr lang="el-GR" sz="2400" dirty="0"/>
              <a:t>και τα αντίστοιχα των οπισθίων δοντιών της </a:t>
            </a:r>
            <a:r>
              <a:rPr lang="el-GR" sz="2400" b="1" dirty="0">
                <a:solidFill>
                  <a:srgbClr val="820000"/>
                </a:solidFill>
              </a:rPr>
              <a:t>άνω γνάθου είναι τα υπερώια.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5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443" y="2204864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λειτουργικά φύματα των οπισθίων δοντιών της κ. γνάθου (παρειακά) </a:t>
            </a:r>
            <a:r>
              <a:rPr lang="el-GR" sz="2400" b="1" dirty="0">
                <a:solidFill>
                  <a:srgbClr val="820000"/>
                </a:solidFill>
              </a:rPr>
              <a:t>τοποθετούνται στο παρειακό τριτημόριο, </a:t>
            </a:r>
            <a:r>
              <a:rPr lang="el-GR" sz="2400" dirty="0"/>
              <a:t>κατά την παρειογλωσσική διάσταση της μασητικής επιφάνειας του δοντιού.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25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Σχεδίαση Γέφυρας Οπίσθιων Δοντιών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2)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Προτεραιότητα έχουν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>
              <a:spcBef>
                <a:spcPts val="3600"/>
              </a:spcBef>
            </a:pPr>
            <a:r>
              <a:rPr lang="el-GR" sz="2400" dirty="0" smtClean="0"/>
              <a:t>Μηχανικός παράγοντας (</a:t>
            </a:r>
            <a:r>
              <a:rPr lang="el-GR" sz="2400" dirty="0"/>
              <a:t>αντοχή της γέφυρας</a:t>
            </a:r>
            <a:r>
              <a:rPr lang="el-GR" sz="2400" dirty="0" smtClean="0"/>
              <a:t>),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Λειτουργικός παράγοντας (</a:t>
            </a:r>
            <a:r>
              <a:rPr lang="el-GR" sz="2400" dirty="0"/>
              <a:t>φυσιολογικές  </a:t>
            </a:r>
            <a:r>
              <a:rPr lang="el-GR" sz="2400" dirty="0" smtClean="0"/>
              <a:t>συγκλεισιακές σχέσεις).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38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340768"/>
            <a:ext cx="5616935" cy="410423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55172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0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λειτουργικά φύματα των οπισθίων δοντιών της άνω γνάθου (υπερώια) </a:t>
            </a:r>
            <a:r>
              <a:rPr lang="el-GR" sz="2400" b="1" dirty="0">
                <a:solidFill>
                  <a:srgbClr val="820000"/>
                </a:solidFill>
              </a:rPr>
              <a:t>τοποθετούνται στο γλωσσικό τριτημόριο, </a:t>
            </a:r>
            <a:r>
              <a:rPr lang="el-GR" sz="2400" dirty="0"/>
              <a:t>κατά την παρειογλωσσική διάσταση της μασητικής επιφάνειας του δοντιού.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46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6360845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30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Συγκλεισιακές σχέσεις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35696" y="1894317"/>
            <a:ext cx="130648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Φύματα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5" name="Line 3" title="βέλος"/>
          <p:cNvSpPr>
            <a:spLocks noChangeShapeType="1"/>
          </p:cNvSpPr>
          <p:nvPr/>
        </p:nvSpPr>
        <p:spPr bwMode="auto">
          <a:xfrm>
            <a:off x="3419872" y="2173526"/>
            <a:ext cx="853752" cy="17646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4647766" y="1894317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Βόθρια </a:t>
            </a:r>
            <a:endParaRPr lang="el-GR" sz="2400" dirty="0"/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3629310" y="2765259"/>
            <a:ext cx="434875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ή</a:t>
            </a:r>
            <a:endParaRPr lang="el-GR" sz="2400" dirty="0"/>
          </a:p>
        </p:txBody>
      </p:sp>
      <p:sp>
        <p:nvSpPr>
          <p:cNvPr id="8" name="Θέση περιεχομένου 2"/>
          <p:cNvSpPr txBox="1">
            <a:spLocks/>
          </p:cNvSpPr>
          <p:nvPr/>
        </p:nvSpPr>
        <p:spPr>
          <a:xfrm>
            <a:off x="1835696" y="3645024"/>
            <a:ext cx="130648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Φύματα</a:t>
            </a:r>
            <a:endParaRPr lang="el-GR" sz="2400" dirty="0"/>
          </a:p>
        </p:txBody>
      </p:sp>
      <p:sp>
        <p:nvSpPr>
          <p:cNvPr id="10" name="Line 3" title="βέλος"/>
          <p:cNvSpPr>
            <a:spLocks noChangeShapeType="1"/>
          </p:cNvSpPr>
          <p:nvPr/>
        </p:nvSpPr>
        <p:spPr bwMode="auto">
          <a:xfrm>
            <a:off x="3275856" y="3915410"/>
            <a:ext cx="853752" cy="17646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Θέση περιεχομένου 2"/>
          <p:cNvSpPr txBox="1">
            <a:spLocks/>
          </p:cNvSpPr>
          <p:nvPr/>
        </p:nvSpPr>
        <p:spPr>
          <a:xfrm>
            <a:off x="4543745" y="3670586"/>
            <a:ext cx="4248472" cy="5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Μασητικές οριακές ακρολοφίες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3210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 smtClean="0">
                <a:solidFill>
                  <a:srgbClr val="075075"/>
                </a:solidFill>
              </a:rPr>
              <a:t>Angle I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13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0009"/>
            <a:ext cx="8229600" cy="503424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86646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77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5" r="89965">
                        <a14:foregroundMark x1="23298" y1="2013" x2="29965" y2="1726"/>
                        <a14:foregroundMark x1="31579" y1="2397" x2="35719" y2="2685"/>
                        <a14:foregroundMark x1="39579" y1="55992" x2="39579" y2="71716"/>
                        <a14:foregroundMark x1="45123" y1="55417" x2="46526" y2="63375"/>
                        <a14:foregroundMark x1="44912" y1="66251" x2="45404" y2="74784"/>
                        <a14:foregroundMark x1="31088" y1="92905" x2="32491" y2="96261"/>
                        <a14:foregroundMark x1="26526" y1="94247" x2="26526" y2="97987"/>
                        <a14:foregroundMark x1="62667" y1="2685" x2="79158" y2="8821"/>
                        <a14:foregroundMark x1="86316" y1="36146" x2="86105" y2="44104"/>
                        <a14:foregroundMark x1="78877" y1="55417" x2="79860" y2="76989"/>
                        <a14:foregroundMark x1="81754" y1="53595" x2="85333" y2="60882"/>
                        <a14:foregroundMark x1="80632" y1="84084" x2="81754" y2="87344"/>
                        <a14:foregroundMark x1="74456" y1="89645" x2="78386" y2="93576"/>
                        <a14:foregroundMark x1="71298" y1="91563" x2="72211" y2="95590"/>
                        <a14:foregroundMark x1="66456" y1="93289" x2="66737" y2="97124"/>
                        <a14:foregroundMark x1="80842" y1="54075" x2="80982" y2="77948"/>
                        <a14:foregroundMark x1="81614" y1="56663" x2="81404" y2="60882"/>
                        <a14:foregroundMark x1="41684" y1="12752" x2="44281" y2="20901"/>
                        <a14:backgroundMark x1="23649" y1="1822" x2="26175" y2="192"/>
                        <a14:backgroundMark x1="27158" y1="863" x2="33614" y2="1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96752"/>
            <a:ext cx="6010599" cy="496813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638132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6382941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53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Στο στάδιο αυτό απαιτείται </a:t>
            </a:r>
            <a:r>
              <a:rPr lang="el-GR" sz="2400" b="1" dirty="0">
                <a:solidFill>
                  <a:srgbClr val="820000"/>
                </a:solidFill>
              </a:rPr>
              <a:t>συνεχής έλεγχος της θέσης και του ύψους των λειτουργικών φυμάτων σε σύγκλειση </a:t>
            </a:r>
            <a:r>
              <a:rPr lang="el-GR" sz="2400" dirty="0"/>
              <a:t>με το εκμαγείο των ανταγωνιστών, σύμφωνα με το πλάτος των ανταγωνιστών δοντιών και των διπλανών δοντιών αν υπάρχουν.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79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556792"/>
            <a:ext cx="5733279" cy="417624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86000" y="58052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99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59632" y="6372275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7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Αντοχή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αντοχή της γέφυρας επηρεάζεται κυρίως από τη σωστή σχεδίαση των γεφυρωμάτων και των συνδέσμων και σε δεύτερο βαθμό από τα </a:t>
            </a:r>
            <a:r>
              <a:rPr lang="el-GR" sz="2400" dirty="0" err="1" smtClean="0"/>
              <a:t>συγκρατήματα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1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412776"/>
            <a:ext cx="5952365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6095277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95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64" y="1196975"/>
            <a:ext cx="688747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3583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3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(9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484784"/>
            <a:ext cx="6428803" cy="438770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4232" y="586487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7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(10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29" y="1196975"/>
            <a:ext cx="7036141" cy="5040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4232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3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11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0" y="1196975"/>
            <a:ext cx="714998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9952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011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12 </a:t>
            </a:r>
            <a:r>
              <a:rPr lang="el-GR" sz="3600" b="0" dirty="0">
                <a:solidFill>
                  <a:srgbClr val="075075"/>
                </a:solidFill>
              </a:rPr>
              <a:t>από 13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133" y="1289205"/>
            <a:ext cx="681642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4232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53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923" y="1196975"/>
            <a:ext cx="632615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72275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91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</a:t>
            </a:r>
            <a:r>
              <a:rPr lang="el-GR" sz="3600" b="0" dirty="0">
                <a:solidFill>
                  <a:srgbClr val="075075"/>
                </a:solidFill>
              </a:rPr>
              <a:t>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188" y="2204864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Μετά τη διαμόρφωση </a:t>
            </a:r>
            <a:r>
              <a:rPr lang="el-GR" sz="2400" dirty="0" smtClean="0"/>
              <a:t>της μασητικής </a:t>
            </a:r>
            <a:r>
              <a:rPr lang="el-GR" sz="2400" dirty="0"/>
              <a:t>επιφάνειας ακολουθεί η διαμόρφωση των </a:t>
            </a:r>
            <a:r>
              <a:rPr lang="el-GR" sz="2400" b="1" dirty="0" smtClean="0">
                <a:solidFill>
                  <a:srgbClr val="075075"/>
                </a:solidFill>
              </a:rPr>
              <a:t>αξονικών </a:t>
            </a:r>
            <a:r>
              <a:rPr lang="el-GR" sz="2400" b="1" dirty="0">
                <a:solidFill>
                  <a:srgbClr val="075075"/>
                </a:solidFill>
              </a:rPr>
              <a:t>τοιχωμάτων </a:t>
            </a:r>
            <a:r>
              <a:rPr lang="el-GR" sz="2400" b="1" dirty="0" smtClean="0">
                <a:solidFill>
                  <a:srgbClr val="075075"/>
                </a:solidFill>
              </a:rPr>
              <a:t>(</a:t>
            </a:r>
            <a:r>
              <a:rPr lang="el-GR" sz="2400" b="1" dirty="0">
                <a:solidFill>
                  <a:srgbClr val="075075"/>
                </a:solidFill>
              </a:rPr>
              <a:t>παρειακών και γλωσσικών επιφανειών</a:t>
            </a:r>
            <a:r>
              <a:rPr lang="el-GR" sz="2400" b="1" dirty="0" smtClean="0">
                <a:solidFill>
                  <a:srgbClr val="075075"/>
                </a:solidFill>
              </a:rPr>
              <a:t>)</a:t>
            </a:r>
            <a:r>
              <a:rPr lang="en-US" sz="2400" b="1" dirty="0" smtClean="0">
                <a:solidFill>
                  <a:srgbClr val="075075"/>
                </a:solidFill>
              </a:rPr>
              <a:t>.</a:t>
            </a: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77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3600"/>
              </a:spcBef>
              <a:buNone/>
            </a:pPr>
            <a:r>
              <a:rPr lang="el-GR" sz="2400" dirty="0"/>
              <a:t>Κατά τη διαμόρφωση των αξονικών τοιχωμάτων ακολουθείται η </a:t>
            </a:r>
            <a:r>
              <a:rPr lang="el-GR" sz="2400" b="1" dirty="0">
                <a:solidFill>
                  <a:srgbClr val="820000"/>
                </a:solidFill>
              </a:rPr>
              <a:t>ΚΥΡΤΟΤΗΤΑ</a:t>
            </a:r>
            <a:r>
              <a:rPr lang="el-GR" sz="2400" dirty="0"/>
              <a:t> που τα χαρακτηρίζει και η οποία συμβάλλει ώστε, κατά τη </a:t>
            </a:r>
            <a:r>
              <a:rPr lang="el-GR" sz="2400" dirty="0" smtClean="0"/>
              <a:t>μάσηση: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να </a:t>
            </a:r>
            <a:r>
              <a:rPr lang="el-GR" sz="2400" dirty="0"/>
              <a:t>εκτρέπονται οι τροφές από το </a:t>
            </a:r>
            <a:r>
              <a:rPr lang="el-GR" sz="2400" dirty="0" smtClean="0"/>
              <a:t>περιοδόντιο,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να </a:t>
            </a:r>
            <a:r>
              <a:rPr lang="el-GR" sz="2400" dirty="0"/>
              <a:t>αποτρέπεται ο σχηματισμός της οδοντικής </a:t>
            </a:r>
            <a:r>
              <a:rPr lang="el-GR" sz="2400" dirty="0" smtClean="0"/>
              <a:t>πλάκας,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να </a:t>
            </a:r>
            <a:r>
              <a:rPr lang="el-GR" sz="2400" dirty="0"/>
              <a:t>διασφαλίζεται η υγεία των περιοδοντικών ιστών.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35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03" y="1196975"/>
            <a:ext cx="568099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59632" y="537321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07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Σχέδια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ΕΦΙΠΠΙΟ: </a:t>
            </a:r>
            <a:r>
              <a:rPr lang="el-GR" sz="2400" dirty="0" smtClean="0"/>
              <a:t>Δεν </a:t>
            </a:r>
            <a:r>
              <a:rPr lang="el-GR" sz="2400" dirty="0"/>
              <a:t>χρησιμοποιείται πλέον.</a:t>
            </a:r>
          </a:p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ΤΡΟΠΟΠΟΙΗΜΕΝΟ ΕΦΙΠΠΙΟ: </a:t>
            </a:r>
            <a:r>
              <a:rPr lang="el-GR" sz="2400" dirty="0"/>
              <a:t>α)Σε πρόσθιες γέφυρες ή σε γέφυρες που βρίσκονται σε ορατά σημεία του φραγμού.  β)Σε μεταλλοκεραμικές προσθέσεις.</a:t>
            </a:r>
          </a:p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ΥΓΙΕΙΝΟ:</a:t>
            </a:r>
            <a:r>
              <a:rPr lang="el-GR" sz="2400" dirty="0"/>
              <a:t> σε οπίσθιες γέφυρες, κυρίως σε ασθενείς με περιοδοντίτιδα  </a:t>
            </a:r>
          </a:p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ΚΩΝΙΚΟ Ή ΣΦΑΙΡΟΕΙΔΕΣ: </a:t>
            </a:r>
            <a:r>
              <a:rPr lang="el-GR" sz="2400" dirty="0"/>
              <a:t>Δεν έχει σαφείς ενδείξεις.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18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37" y="1196975"/>
            <a:ext cx="651552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4232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4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33" y="1196975"/>
            <a:ext cx="537633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018258" y="4941168"/>
            <a:ext cx="1107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latin typeface="+mn-lt"/>
              </a:rPr>
              <a:t>ΛΑΘΟΣ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151619" y="5517232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52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412776"/>
            <a:ext cx="6048375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095277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62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76742"/>
            <a:ext cx="8229600" cy="418454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949280"/>
            <a:ext cx="20177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7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51" y="1196975"/>
            <a:ext cx="673889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59632" y="6372276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99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(9 </a:t>
            </a:r>
            <a:r>
              <a:rPr lang="el-GR" sz="3600" b="0" dirty="0">
                <a:solidFill>
                  <a:srgbClr val="075075"/>
                </a:solidFill>
              </a:rPr>
              <a:t>από 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92" y="1196975"/>
            <a:ext cx="743381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4232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(10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093" y="1196975"/>
            <a:ext cx="39118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73907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07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5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350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6</a:t>
            </a:r>
            <a:r>
              <a:rPr lang="en-US" sz="2000" dirty="0" smtClean="0"/>
              <a:t>:</a:t>
            </a:r>
            <a:r>
              <a:rPr lang="el-GR" sz="2000" dirty="0" smtClean="0"/>
              <a:t> Σχεδίαση γέφυρας οπισθίων δοντιών».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017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Σχέδια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11" y="1196975"/>
            <a:ext cx="790017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30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31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782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/>
              <a:t>Ανδριτσάκης 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</a:t>
            </a:r>
            <a:r>
              <a:rPr lang="el-GR" sz="2000" dirty="0"/>
              <a:t>Ι. Προσθετική. Εκδόσεις Μέλισσα, Αθήνα,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597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Σχέδια γεφυρωμάτων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206607"/>
            <a:ext cx="399640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90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84" y="1196975"/>
            <a:ext cx="554843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9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Μέγεθος γεφυρώματος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556792"/>
            <a:ext cx="6995120" cy="41644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11560" y="6372276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466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111</TotalTime>
  <Words>1968</Words>
  <Application>Microsoft Office PowerPoint</Application>
  <PresentationFormat>Προβολή στην οθόνη (4:3)</PresentationFormat>
  <Paragraphs>290</Paragraphs>
  <Slides>64</Slides>
  <Notes>35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64</vt:i4>
      </vt:variant>
    </vt:vector>
  </HeadingPairs>
  <TitlesOfParts>
    <vt:vector size="66" baseType="lpstr">
      <vt:lpstr>OC_template_updated</vt:lpstr>
      <vt:lpstr>1_OC_template_updated</vt:lpstr>
      <vt:lpstr>Ακίνητη Προσθετική ΙI</vt:lpstr>
      <vt:lpstr>Σχεδίαση Γέφυρας Οπίσθιων Δοντιών (1 από 2)</vt:lpstr>
      <vt:lpstr>Σχεδίαση Γέφυρας Οπίσθιων Δοντιών (2 από 2)</vt:lpstr>
      <vt:lpstr>Αντοχή</vt:lpstr>
      <vt:lpstr>Σχέδια γεφυρωμάτων (1 από 3)</vt:lpstr>
      <vt:lpstr>Σχέδια γεφυρωμάτων (2 από 3)</vt:lpstr>
      <vt:lpstr>Σχέδια γεφυρωμάτων (3 από 3)</vt:lpstr>
      <vt:lpstr>Μέγεθος γεφυρώματος (1 από 10)</vt:lpstr>
      <vt:lpstr>Μέγεθος γεφυρώματος (2 από 10)</vt:lpstr>
      <vt:lpstr>Μέγεθος γεφυρώματος (3 από 10)</vt:lpstr>
      <vt:lpstr>Μέγεθος γεφυρώματος (4 από 10)</vt:lpstr>
      <vt:lpstr>Μέγεθος γεφυρώματος (5 από 10)</vt:lpstr>
      <vt:lpstr>Μέγεθος γεφυρώματος (6 από 10)</vt:lpstr>
      <vt:lpstr>Μέγεθος γεφυρώματος (7 από 10)</vt:lpstr>
      <vt:lpstr>Μέγεθος γεφυρώματος (8 από 10)</vt:lpstr>
      <vt:lpstr>Μέγεθος γεφυρώματος (9 από 10)</vt:lpstr>
      <vt:lpstr>Μέγεθος γεφυρώματος (10 από 10)</vt:lpstr>
      <vt:lpstr>Σύνδεσμος γέφυρας οπίσθιων δοντιών (1 από 4)</vt:lpstr>
      <vt:lpstr>Σύνδεσμος γέφυρας οπίσθιων δοντιών (2 από 4)</vt:lpstr>
      <vt:lpstr>Σύνδεσμος γέφυρας οπίσθιων δοντιών (3 από 4)</vt:lpstr>
      <vt:lpstr>Σύνδεσμος γέφυρας οπίσθιων δοντιών (4 από 4)</vt:lpstr>
      <vt:lpstr>Σχήμα φράουλας – Ωοειδές (1 από 3)</vt:lpstr>
      <vt:lpstr>Σχήμα φράουλας – Ωοειδές (2 από 3)</vt:lpstr>
      <vt:lpstr>Σχήμα φράουλας – Ωοειδές (3 από 3)</vt:lpstr>
      <vt:lpstr>Συγκλεισιακός παράγοντας (1 από 8)</vt:lpstr>
      <vt:lpstr>Συγκλεισιακός παράγοντας (2 από 8)</vt:lpstr>
      <vt:lpstr>Συγκλεισιακός παράγοντας (3 από 8)</vt:lpstr>
      <vt:lpstr>Συγκλεισιακός παράγοντας (4 από 8)</vt:lpstr>
      <vt:lpstr>Συγκλεισιακός παράγοντας (5 από 8)</vt:lpstr>
      <vt:lpstr>Συγκλεισιακός παράγοντας (6 από 8)</vt:lpstr>
      <vt:lpstr>Συγκλεισιακός παράγοντας (7 από 8)</vt:lpstr>
      <vt:lpstr>Συγκλεισιακός παράγοντας (8 από 8)</vt:lpstr>
      <vt:lpstr>Συγκλεισιακές σχέσεις</vt:lpstr>
      <vt:lpstr>Συγκλεισιακές σχέσεις πίσω δοντιών Angle I (1 από 13)</vt:lpstr>
      <vt:lpstr>Συγκλεισιακές σχέσεις πίσω δοντιών Angle I (2 από 13)</vt:lpstr>
      <vt:lpstr>Συγκλεισιακές σχέσεις πίσω δοντιών Angle I (3 από 13)</vt:lpstr>
      <vt:lpstr>Συγκλεισιακές σχέσεις πίσω δοντιών Angle I (4 από 13)</vt:lpstr>
      <vt:lpstr>Συγκλεισιακές σχέσεις πίσω δοντιών Angle I (5 από 13)</vt:lpstr>
      <vt:lpstr>Συγκλεισιακές σχέσεις πίσω δοντιών Angle I (6 από 13)</vt:lpstr>
      <vt:lpstr>Συγκλεισιακές σχέσεις πίσω δοντιών Angle I (7 από 13)</vt:lpstr>
      <vt:lpstr>Συγκλεισιακές σχέσεις πίσω δοντιών Angle I (8 από 13)</vt:lpstr>
      <vt:lpstr>Συγκλεισιακές σχέσεις πίσω δοντιών Angle I (9 από 13)</vt:lpstr>
      <vt:lpstr>Συγκλεισιακές σχέσεις πίσω δοντιών Angle I (10 από 13)</vt:lpstr>
      <vt:lpstr>Συγκλεισιακές σχέσεις πίσω δοντιών Angle I (11 από 13)</vt:lpstr>
      <vt:lpstr>Συγκλεισιακές σχέσεις πίσω δοντιών Angle I (12 από 13)</vt:lpstr>
      <vt:lpstr>Συγκλεισιακές σχέσεις πίσω δοντιών Angle I (13 από 13)</vt:lpstr>
      <vt:lpstr>Διαμόρφωση των αξονικών τοιχωμάτων (1 από 10) </vt:lpstr>
      <vt:lpstr>Διαμόρφωση των αξονικών τοιχωμάτων (2 από 10) </vt:lpstr>
      <vt:lpstr>Διαμόρφωση των αξονικών τοιχωμάτων (3 από 10) </vt:lpstr>
      <vt:lpstr>Διαμόρφωση των αξονικών τοιχωμάτων (4 από 10) </vt:lpstr>
      <vt:lpstr>Διαμόρφωση των αξονικών τοιχωμάτων (5 από 10) </vt:lpstr>
      <vt:lpstr>Διαμόρφωση των αξονικών τοιχωμάτων (6 από 10) </vt:lpstr>
      <vt:lpstr>Διαμόρφωση των αξονικών τοιχωμάτων (7 από 10) </vt:lpstr>
      <vt:lpstr>Διαμόρφωση των αξονικών τοιχωμάτων (8 από 10) </vt:lpstr>
      <vt:lpstr>Διαμόρφωση των αξονικών τοιχωμάτων (9 από 10) </vt:lpstr>
      <vt:lpstr>Διαμόρφωση των αξονικών τοιχωμάτων (10 από 10)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ΙI</dc:title>
  <dc:creator>opencourses@teiath.gr</dc:creator>
  <cp:lastModifiedBy>fkaram2</cp:lastModifiedBy>
  <cp:revision>20</cp:revision>
  <dcterms:created xsi:type="dcterms:W3CDTF">2014-01-16T13:59:57Z</dcterms:created>
  <dcterms:modified xsi:type="dcterms:W3CDTF">2015-07-06T08:38:21Z</dcterms:modified>
</cp:coreProperties>
</file>