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23"/>
  </p:notesMasterIdLst>
  <p:handoutMasterIdLst>
    <p:handoutMasterId r:id="rId24"/>
  </p:handoutMasterIdLst>
  <p:sldIdLst>
    <p:sldId id="256" r:id="rId3"/>
    <p:sldId id="382" r:id="rId4"/>
    <p:sldId id="383" r:id="rId5"/>
    <p:sldId id="384" r:id="rId6"/>
    <p:sldId id="385" r:id="rId7"/>
    <p:sldId id="386" r:id="rId8"/>
    <p:sldId id="387" r:id="rId9"/>
    <p:sldId id="388" r:id="rId10"/>
    <p:sldId id="389" r:id="rId11"/>
    <p:sldId id="390" r:id="rId12"/>
    <p:sldId id="391" r:id="rId13"/>
    <p:sldId id="392" r:id="rId14"/>
    <p:sldId id="393" r:id="rId15"/>
    <p:sldId id="257" r:id="rId16"/>
    <p:sldId id="262" r:id="rId17"/>
    <p:sldId id="264" r:id="rId18"/>
    <p:sldId id="394" r:id="rId19"/>
    <p:sldId id="395" r:id="rId20"/>
    <p:sldId id="266" r:id="rId21"/>
    <p:sldId id="261" r:id="rId22"/>
  </p:sldIdLst>
  <p:sldSz cx="9144000" cy="6858000" type="screen4x3"/>
  <p:notesSz cx="7104063" cy="10234613"/>
  <p:custDataLst>
    <p:tags r:id="rId25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>
        <p:scale>
          <a:sx n="90" d="100"/>
          <a:sy n="90" d="100"/>
        </p:scale>
        <p:origin x="-2334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28/8/2015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28/8/2015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225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076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314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211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833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610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015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938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332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080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463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Ψυχιατρική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2"/>
            <a:ext cx="6400800" cy="2132657"/>
          </a:xfrm>
        </p:spPr>
        <p:txBody>
          <a:bodyPr>
            <a:normAutofit fontScale="85000" lnSpcReduction="20000"/>
          </a:bodyPr>
          <a:lstStyle/>
          <a:p>
            <a:r>
              <a:rPr lang="el-GR" sz="2800" b="1" dirty="0" smtClean="0"/>
              <a:t>Ενότητα 2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Η έννοια του φυσιολογικού</a:t>
            </a:r>
          </a:p>
          <a:p>
            <a:r>
              <a:rPr lang="el-GR" sz="2800" dirty="0" smtClean="0"/>
              <a:t>Εισαγωγή στις ψυχικές λειτουργιές </a:t>
            </a:r>
          </a:p>
          <a:p>
            <a:r>
              <a:rPr lang="el-GR" sz="2800" dirty="0" smtClean="0"/>
              <a:t>(</a:t>
            </a:r>
            <a:r>
              <a:rPr lang="el-GR" sz="2800" dirty="0"/>
              <a:t>συνείδηση, προσοχή, αντίληψη, κ.α.)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8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Ευάγγελος Γ. Παπαγεωργίου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Τμήμα Κοινωνικής Εργασίας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Κριτήρια (Ι)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0405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sz="2400" dirty="0" smtClean="0"/>
              <a:t>	Στον </a:t>
            </a:r>
            <a:r>
              <a:rPr lang="el-GR" sz="2400" dirty="0"/>
              <a:t>ελληνικό χώρο ο καθ. Στεφανής και συν. (1979) θεωρεί ότι για την </a:t>
            </a:r>
            <a:r>
              <a:rPr lang="el-GR" sz="2400" dirty="0" smtClean="0"/>
              <a:t>αξιολόγηση και </a:t>
            </a:r>
            <a:r>
              <a:rPr lang="el-GR" sz="2400" dirty="0"/>
              <a:t>τον καθορισμό της ψυχικής υγείας, θα πρέπει να εφαρμοστούν βασικά και συμπληρωματικά κριτήρια. </a:t>
            </a:r>
            <a:endParaRPr lang="el-GR" sz="2400" dirty="0" smtClean="0"/>
          </a:p>
          <a:p>
            <a:pPr>
              <a:buNone/>
            </a:pPr>
            <a:r>
              <a:rPr lang="el-GR" sz="2400" b="1" dirty="0">
                <a:solidFill>
                  <a:schemeClr val="tx2"/>
                </a:solidFill>
              </a:rPr>
              <a:t>	</a:t>
            </a:r>
            <a:r>
              <a:rPr lang="el-GR" sz="2400" b="1" dirty="0" smtClean="0">
                <a:solidFill>
                  <a:schemeClr val="tx2"/>
                </a:solidFill>
              </a:rPr>
              <a:t>Σαν </a:t>
            </a:r>
            <a:r>
              <a:rPr lang="el-GR" sz="2400" b="1" dirty="0">
                <a:solidFill>
                  <a:schemeClr val="tx2"/>
                </a:solidFill>
              </a:rPr>
              <a:t>βασικά κριτήρια θεωρούνται τα παρακάτω: </a:t>
            </a:r>
          </a:p>
          <a:p>
            <a:r>
              <a:rPr lang="el-GR" sz="2400" dirty="0" smtClean="0"/>
              <a:t>Το </a:t>
            </a:r>
            <a:r>
              <a:rPr lang="el-GR" sz="2400" b="1" dirty="0">
                <a:solidFill>
                  <a:schemeClr val="accent2">
                    <a:lumMod val="75000"/>
                  </a:schemeClr>
                </a:solidFill>
              </a:rPr>
              <a:t>στατιστικό κριτήριο </a:t>
            </a:r>
            <a:r>
              <a:rPr lang="el-GR" sz="2400" b="1" dirty="0"/>
              <a:t>ή το κριτήριο της μέσης συμπεριφοράς</a:t>
            </a:r>
            <a:r>
              <a:rPr lang="el-GR" sz="2400" dirty="0"/>
              <a:t>. Σύμφωνα με το κριτήριο αυτό, σαν μη υγιής θεωρείται αυτός που η συμπεριφορά του αποκλίνει από τη μέση συμπεριφορά της πλειοψηφίας των μελών μιας κοινωνίας. </a:t>
            </a:r>
            <a:endParaRPr lang="el-GR" sz="2400" dirty="0" smtClean="0"/>
          </a:p>
          <a:p>
            <a:pPr marL="354013" indent="0">
              <a:buNone/>
            </a:pPr>
            <a:r>
              <a:rPr lang="el-GR" sz="2400" dirty="0" smtClean="0"/>
              <a:t>Είναι </a:t>
            </a:r>
            <a:r>
              <a:rPr lang="el-GR" sz="2400" dirty="0"/>
              <a:t>ένα κριτήριο ανεπαρκές για την ψυχιατρική πράξη, αφού όχι μόνο δεν ορίζει σαφή όρια μεταξύ φυσιολογικού και παθολογικού, αλλά ακόμα γιατί είναι πολύ σχετικό με την κοινωνία ή την κοινωνική ομάδα έτσι ώστε να υπόκειται σε μια διαρκή μετάλλαξη στο χρόνο.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0666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Κριτήρια (</a:t>
            </a:r>
            <a:r>
              <a:rPr lang="el-GR" sz="3600" dirty="0" smtClean="0"/>
              <a:t>ΙΙ)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 smtClean="0"/>
              <a:t>Το </a:t>
            </a:r>
            <a:r>
              <a:rPr lang="el-GR" sz="2400" b="1" dirty="0">
                <a:solidFill>
                  <a:schemeClr val="accent2">
                    <a:lumMod val="75000"/>
                  </a:schemeClr>
                </a:solidFill>
              </a:rPr>
              <a:t>κριτήριο της απουσίας ψυχικής νόσου </a:t>
            </a:r>
            <a:r>
              <a:rPr lang="el-GR" sz="2400" dirty="0"/>
              <a:t>κλινικά διαπιστωμένης. Είναι ένα κριτήριο που ορίζει αρνητικά την ψυχική υγεία, με την απουσία ψυχικής νόσου και την παρουσία των θετικών χαρακτηριστικών ψυχικής υγείας. </a:t>
            </a:r>
            <a:endParaRPr lang="el-GR" sz="2400" dirty="0" smtClean="0"/>
          </a:p>
          <a:p>
            <a:pPr indent="0">
              <a:buNone/>
            </a:pPr>
            <a:r>
              <a:rPr lang="el-GR" sz="2400" dirty="0" smtClean="0"/>
              <a:t>Θεωρείται </a:t>
            </a:r>
            <a:r>
              <a:rPr lang="el-GR" sz="2400" dirty="0"/>
              <a:t>σαν το ασφαλέστερο, κατά τον Στεφανή, επειδή "συμπυκνώνει τα πλεονεκτήματα όλων των άλλων κριτηρίων και είναι ικανό να συμπεριλάβει στην εφαρμογή του το σύνολο των μεταβλητών που καθορίζουν </a:t>
            </a:r>
            <a:r>
              <a:rPr lang="el-GR" sz="2400" dirty="0" smtClean="0"/>
              <a:t>την </a:t>
            </a:r>
            <a:r>
              <a:rPr lang="el-GR" sz="2400" dirty="0"/>
              <a:t>ατομική ζωή".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7681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Κριτήρια (</a:t>
            </a:r>
            <a:r>
              <a:rPr lang="el-GR" sz="3600" dirty="0" smtClean="0"/>
              <a:t>ΙΙΙ)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 smtClean="0"/>
              <a:t>Το </a:t>
            </a:r>
            <a:r>
              <a:rPr lang="el-GR" sz="2400" b="1" dirty="0">
                <a:solidFill>
                  <a:schemeClr val="accent2">
                    <a:lumMod val="75000"/>
                  </a:schemeClr>
                </a:solidFill>
              </a:rPr>
              <a:t>κριτήριο της κοινωνικής αποδοχής</a:t>
            </a:r>
            <a:r>
              <a:rPr lang="el-GR" sz="2400" dirty="0"/>
              <a:t>, το οποίο δίνει έμφαση στην κοινωνική επίπτωση της συμπεριφοράς του ατόμου, αγνοώντας όμως τις υποκειμενικές ψυχολογικές αιτιάσεις της συμπεριφοράς αυτής. </a:t>
            </a:r>
            <a:endParaRPr lang="el-GR" sz="2400" dirty="0" smtClean="0"/>
          </a:p>
          <a:p>
            <a:pPr marL="354013" indent="0">
              <a:buNone/>
            </a:pPr>
            <a:r>
              <a:rPr lang="el-GR" sz="2400" dirty="0" smtClean="0"/>
              <a:t>Είναι </a:t>
            </a:r>
            <a:r>
              <a:rPr lang="el-GR" sz="2400" dirty="0"/>
              <a:t>πολύ λίγο χρήσιμο λόγω της </a:t>
            </a:r>
            <a:r>
              <a:rPr lang="el-GR" sz="2400" dirty="0" smtClean="0"/>
              <a:t>σχετικότητάς </a:t>
            </a:r>
            <a:r>
              <a:rPr lang="el-GR" sz="2400" dirty="0"/>
              <a:t>του με την κοινωνική ομάδα, εκτός του ότι δεν αποκλείεται και το αντίθετο, η κοινωνική ομάδα να αποδέχεται ένα κατ' εξοχήν παθολογικό άτομο.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577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Κριτήρια (</a:t>
            </a:r>
            <a:r>
              <a:rPr lang="el-GR" sz="3600" dirty="0" smtClean="0"/>
              <a:t>Ι</a:t>
            </a:r>
            <a:r>
              <a:rPr lang="en-US" sz="3600" dirty="0" smtClean="0"/>
              <a:t>V</a:t>
            </a:r>
            <a:r>
              <a:rPr lang="el-GR" sz="3600" dirty="0" smtClean="0"/>
              <a:t>)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 smtClean="0"/>
              <a:t>Το </a:t>
            </a:r>
            <a:r>
              <a:rPr lang="el-GR" sz="2400" b="1" dirty="0">
                <a:solidFill>
                  <a:schemeClr val="accent2">
                    <a:lumMod val="75000"/>
                  </a:schemeClr>
                </a:solidFill>
              </a:rPr>
              <a:t>κριτήριο της </a:t>
            </a:r>
            <a:r>
              <a:rPr lang="el-GR" sz="2400" b="1" dirty="0" smtClean="0">
                <a:solidFill>
                  <a:schemeClr val="accent2">
                    <a:lumMod val="75000"/>
                  </a:schemeClr>
                </a:solidFill>
              </a:rPr>
              <a:t>υποκειμενικής δυσφορίας</a:t>
            </a:r>
            <a:r>
              <a:rPr lang="el-GR" sz="2400" dirty="0"/>
              <a:t>, το οποίο είναι αρκετά ενδεικτικό για </a:t>
            </a:r>
            <a:r>
              <a:rPr lang="el-GR" sz="2400" dirty="0" smtClean="0"/>
              <a:t>την ύπαρξη κάποιου </a:t>
            </a:r>
            <a:r>
              <a:rPr lang="el-GR" sz="2400" dirty="0" err="1"/>
              <a:t>ενδοψυχικού</a:t>
            </a:r>
            <a:r>
              <a:rPr lang="el-GR" sz="2400" dirty="0"/>
              <a:t> προβλήματος οποιασδήποτε μορφής. </a:t>
            </a:r>
            <a:endParaRPr lang="el-GR" sz="2400" dirty="0" smtClean="0"/>
          </a:p>
          <a:p>
            <a:endParaRPr lang="el-GR" sz="2400" dirty="0"/>
          </a:p>
          <a:p>
            <a:r>
              <a:rPr lang="el-GR" sz="2400" dirty="0"/>
              <a:t>Σαν </a:t>
            </a:r>
            <a:r>
              <a:rPr lang="el-GR" sz="2400" b="1" dirty="0">
                <a:solidFill>
                  <a:schemeClr val="tx2"/>
                </a:solidFill>
              </a:rPr>
              <a:t>συμπληρωματικά κριτήρια </a:t>
            </a:r>
            <a:r>
              <a:rPr lang="el-GR" sz="2400" dirty="0"/>
              <a:t>θεωρούνται διάφορα ατομικά χαρακτηριστικά του τρόπου ζωής του ατόμου στο συγκεκριμένο κοινωνικό χώρο και χρόνο όπως: </a:t>
            </a:r>
          </a:p>
          <a:p>
            <a:pPr marL="719138" indent="-365125">
              <a:buNone/>
            </a:pPr>
            <a:r>
              <a:rPr lang="el-GR" sz="2400" b="1" dirty="0" smtClean="0"/>
              <a:t>α</a:t>
            </a:r>
            <a:r>
              <a:rPr lang="el-GR" sz="2400" b="1" dirty="0"/>
              <a:t>) </a:t>
            </a:r>
            <a:r>
              <a:rPr lang="el-GR" sz="2400" dirty="0"/>
              <a:t>η ικανότητα ενεργητικής προσαρμογής στο φυσικό και κοινωνικό του περιβάλλον, </a:t>
            </a:r>
          </a:p>
          <a:p>
            <a:pPr>
              <a:buNone/>
            </a:pPr>
            <a:r>
              <a:rPr lang="el-GR" sz="2400" b="1" dirty="0" smtClean="0"/>
              <a:t>	β</a:t>
            </a:r>
            <a:r>
              <a:rPr lang="el-GR" sz="2400" b="1" dirty="0"/>
              <a:t>) </a:t>
            </a:r>
            <a:r>
              <a:rPr lang="el-GR" sz="2400" dirty="0"/>
              <a:t>η επίγνωση προσωπικής ταυτότητας, </a:t>
            </a:r>
          </a:p>
          <a:p>
            <a:pPr>
              <a:buNone/>
            </a:pPr>
            <a:r>
              <a:rPr lang="el-GR" sz="2400" b="1" dirty="0" smtClean="0"/>
              <a:t>	γ</a:t>
            </a:r>
            <a:r>
              <a:rPr lang="el-GR" sz="2400" b="1" dirty="0"/>
              <a:t>) </a:t>
            </a:r>
            <a:r>
              <a:rPr lang="el-GR" sz="2400" dirty="0"/>
              <a:t>η επίγνωση ενός στόχου και σκοπού στη ζωή κ.ά. </a:t>
            </a:r>
          </a:p>
          <a:p>
            <a:endParaRPr lang="el-GR" sz="2400" dirty="0"/>
          </a:p>
          <a:p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270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Ευάγγελος Γ. Παπαγεωργίου 2014. Ευάγγελος Γ. Παπαγεωργίου 2014. «Ψυχιατρική. Ενότητα 2: Η έννοια του </a:t>
            </a:r>
            <a:r>
              <a:rPr lang="el-GR" sz="2000" dirty="0" smtClean="0"/>
              <a:t>φυσιολογικού, Εισαγωγή </a:t>
            </a:r>
            <a:r>
              <a:rPr lang="el-GR" sz="2000" dirty="0"/>
              <a:t>στις ψυχικές </a:t>
            </a:r>
            <a:r>
              <a:rPr lang="el-GR" sz="2000" dirty="0" smtClean="0"/>
              <a:t>λειτουργιές (συνείδηση</a:t>
            </a:r>
            <a:r>
              <a:rPr lang="el-GR" sz="2000" dirty="0"/>
              <a:t>, προσοχή, αντίληψη, κ.α</a:t>
            </a:r>
            <a:r>
              <a:rPr lang="el-GR" sz="2000" dirty="0" smtClean="0"/>
              <a:t>.)»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781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38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sz="3200" dirty="0" smtClean="0"/>
              <a:t>Ψυχική Υγεία - Ψυχική Νόσος - Φυσιολογικότητα </a:t>
            </a:r>
            <a:br>
              <a:rPr lang="el-GR" sz="3200" dirty="0" smtClean="0"/>
            </a:br>
            <a:r>
              <a:rPr lang="el-GR" sz="3200" dirty="0" smtClean="0"/>
              <a:t>(Ορισμός, κριτήρια, βασικές έννοιες) (Ι)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l-GR" sz="2400" b="1" dirty="0" smtClean="0">
                <a:solidFill>
                  <a:schemeClr val="tx2"/>
                </a:solidFill>
              </a:rPr>
              <a:t>Α</a:t>
            </a:r>
            <a:r>
              <a:rPr lang="el-GR" sz="2400" b="1" dirty="0">
                <a:solidFill>
                  <a:schemeClr val="tx2"/>
                </a:solidFill>
              </a:rPr>
              <a:t>. Ψυχική Υγεία </a:t>
            </a:r>
          </a:p>
          <a:p>
            <a:pPr>
              <a:spcBef>
                <a:spcPts val="600"/>
              </a:spcBef>
            </a:pPr>
            <a:r>
              <a:rPr lang="el-GR" sz="2400" dirty="0" smtClean="0"/>
              <a:t>Σύμφωνα με </a:t>
            </a:r>
            <a:r>
              <a:rPr lang="el-GR" sz="2400" dirty="0"/>
              <a:t>την </a:t>
            </a:r>
            <a:r>
              <a:rPr lang="el-GR" sz="2400" dirty="0" smtClean="0"/>
              <a:t>Παγκόσμια </a:t>
            </a:r>
            <a:r>
              <a:rPr lang="el-GR" sz="2400" dirty="0"/>
              <a:t>Οργάνωση Υγείας σαν "ψυχική υγεία" θεωρείται "η κατάσταση της </a:t>
            </a:r>
            <a:r>
              <a:rPr lang="el-GR" sz="2400" dirty="0" smtClean="0"/>
              <a:t>συναισθηματικής </a:t>
            </a:r>
            <a:r>
              <a:rPr lang="el-GR" sz="2400" dirty="0"/>
              <a:t>ευεξίας, όπου το </a:t>
            </a:r>
            <a:r>
              <a:rPr lang="el-GR" sz="2400" dirty="0" smtClean="0"/>
              <a:t>άτομο μπορεί </a:t>
            </a:r>
            <a:r>
              <a:rPr lang="el-GR" sz="2400" dirty="0"/>
              <a:t>να ζει και να εργάζεται </a:t>
            </a:r>
            <a:r>
              <a:rPr lang="el-GR" sz="2400" dirty="0" smtClean="0"/>
              <a:t>με </a:t>
            </a:r>
            <a:r>
              <a:rPr lang="el-GR" sz="2400" dirty="0"/>
              <a:t>άνεση </a:t>
            </a:r>
            <a:r>
              <a:rPr lang="el-GR" sz="2400" dirty="0" smtClean="0"/>
              <a:t>μέσα </a:t>
            </a:r>
            <a:r>
              <a:rPr lang="el-GR" sz="2400" dirty="0"/>
              <a:t>στην κοινότητα, καθώς και να ικανοποιείται από τα προσωπικά χαρακτηριστικά και </a:t>
            </a:r>
            <a:r>
              <a:rPr lang="el-GR" sz="2400" dirty="0" smtClean="0"/>
              <a:t>επιτεύγματά </a:t>
            </a:r>
            <a:r>
              <a:rPr lang="el-GR" sz="2400" dirty="0"/>
              <a:t>του". </a:t>
            </a:r>
            <a:endParaRPr lang="el-GR" sz="2400" dirty="0" smtClean="0"/>
          </a:p>
          <a:p>
            <a:pPr marL="354013" indent="-354013">
              <a:spcBef>
                <a:spcPts val="600"/>
              </a:spcBef>
            </a:pPr>
            <a:r>
              <a:rPr lang="el-GR" sz="2400" dirty="0" smtClean="0"/>
              <a:t>Κατά </a:t>
            </a:r>
            <a:r>
              <a:rPr lang="el-GR" sz="2400" dirty="0"/>
              <a:t>καιρούς έχουν γίνει διάφορες προσπάθειες για να οριοθετηθούν οι προϋποθέσεις αυτές που η εκπλήρωσή τους θα κατοχύρωνε την κατάσταση αυτή της ψυχικής υγείας. Οι </a:t>
            </a:r>
            <a:r>
              <a:rPr lang="el-GR" sz="2400" dirty="0" smtClean="0"/>
              <a:t>προϋποθέσεις </a:t>
            </a:r>
            <a:r>
              <a:rPr lang="el-GR" sz="2400" dirty="0"/>
              <a:t>αυτές θα αποτελούν, θεωρητικά, τα ιδιαίτερα εκείνα χαρακτηριστικά της προσωπικότητας και της έκφρασης της </a:t>
            </a:r>
            <a:r>
              <a:rPr lang="el-GR" sz="2400" dirty="0" smtClean="0"/>
              <a:t>συμπεριφοράς </a:t>
            </a:r>
            <a:r>
              <a:rPr lang="el-GR" sz="2400" dirty="0"/>
              <a:t>του ψυχικά υγιή. </a:t>
            </a:r>
            <a:endParaRPr lang="el-GR" sz="2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827584" y="1628800"/>
            <a:ext cx="7779968" cy="19442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914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sz="3200" dirty="0" smtClean="0"/>
              <a:t>Ψυχική Υγεία - Ψυχική Νόσος - Φυσιολογικότητα </a:t>
            </a:r>
            <a:br>
              <a:rPr lang="el-GR" sz="3200" dirty="0" smtClean="0"/>
            </a:br>
            <a:r>
              <a:rPr lang="el-GR" sz="3200" dirty="0" smtClean="0"/>
              <a:t>(Ορισμός, κριτήρια, βασικές έννοιες) (Ι)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l-GR" sz="2400" b="1" dirty="0" smtClean="0">
                <a:solidFill>
                  <a:schemeClr val="tx2"/>
                </a:solidFill>
              </a:rPr>
              <a:t>Α</a:t>
            </a:r>
            <a:r>
              <a:rPr lang="el-GR" sz="2400" b="1" dirty="0">
                <a:solidFill>
                  <a:schemeClr val="tx2"/>
                </a:solidFill>
              </a:rPr>
              <a:t>. Ψυχική Υγεία </a:t>
            </a:r>
            <a:r>
              <a:rPr lang="el-GR" sz="2400" b="1" dirty="0" smtClean="0">
                <a:solidFill>
                  <a:schemeClr val="tx2"/>
                </a:solidFill>
              </a:rPr>
              <a:t>(συνέχεια)</a:t>
            </a:r>
            <a:endParaRPr lang="el-GR" sz="24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l-GR" sz="2400" dirty="0" smtClean="0"/>
              <a:t>Μερικά </a:t>
            </a:r>
            <a:r>
              <a:rPr lang="el-GR" sz="2400" dirty="0"/>
              <a:t>από τα περισσότερο αποδεκτά αυτά χαρακτηριστικά είναι: </a:t>
            </a:r>
          </a:p>
          <a:p>
            <a:pPr marL="354013" indent="-354013"/>
            <a:r>
              <a:rPr lang="el-GR" sz="2400" dirty="0" smtClean="0"/>
              <a:t>η </a:t>
            </a:r>
            <a:r>
              <a:rPr lang="el-GR" sz="2400" dirty="0"/>
              <a:t>επίγνωση του </a:t>
            </a:r>
            <a:r>
              <a:rPr lang="el-GR" sz="2400" dirty="0" smtClean="0"/>
              <a:t>ατόμου </a:t>
            </a:r>
            <a:r>
              <a:rPr lang="el-GR" sz="2400" dirty="0"/>
              <a:t>για την ταυτότητά του, </a:t>
            </a:r>
          </a:p>
          <a:p>
            <a:pPr marL="354013" indent="-354013"/>
            <a:r>
              <a:rPr lang="el-GR" sz="2400" dirty="0" smtClean="0"/>
              <a:t>η </a:t>
            </a:r>
            <a:r>
              <a:rPr lang="el-GR" sz="2400" dirty="0"/>
              <a:t>δυνατότητά του για </a:t>
            </a:r>
            <a:r>
              <a:rPr lang="el-GR" sz="2400" dirty="0" smtClean="0"/>
              <a:t>αυτοδυναμία</a:t>
            </a:r>
            <a:r>
              <a:rPr lang="el-GR" sz="2400" dirty="0"/>
              <a:t>, </a:t>
            </a:r>
          </a:p>
          <a:p>
            <a:pPr marL="354013" indent="-354013"/>
            <a:r>
              <a:rPr lang="el-GR" sz="2400" dirty="0" smtClean="0"/>
              <a:t>η </a:t>
            </a:r>
            <a:r>
              <a:rPr lang="el-GR" sz="2400" dirty="0"/>
              <a:t>ικανότητα για αντίσταση σε καταπιεστικές </a:t>
            </a:r>
            <a:r>
              <a:rPr lang="el-GR" sz="2400" dirty="0" smtClean="0"/>
              <a:t>συνθήκες</a:t>
            </a:r>
            <a:r>
              <a:rPr lang="el-GR" sz="2400" dirty="0"/>
              <a:t>, </a:t>
            </a:r>
          </a:p>
          <a:p>
            <a:pPr marL="354013" indent="-354013"/>
            <a:r>
              <a:rPr lang="el-GR" sz="2400" dirty="0" smtClean="0"/>
              <a:t>η </a:t>
            </a:r>
            <a:r>
              <a:rPr lang="el-GR" sz="2400" dirty="0"/>
              <a:t>ενεργητική παρουσία του και η ανεξαρτησία του από </a:t>
            </a:r>
            <a:r>
              <a:rPr lang="el-GR" sz="2400" dirty="0" smtClean="0"/>
              <a:t>ξένες </a:t>
            </a:r>
            <a:r>
              <a:rPr lang="el-GR" sz="2400" b="1" dirty="0" smtClean="0"/>
              <a:t>επιρροές</a:t>
            </a:r>
            <a:r>
              <a:rPr lang="el-GR" sz="2400" b="1" dirty="0"/>
              <a:t>, </a:t>
            </a:r>
            <a:endParaRPr lang="el-GR" sz="2400" dirty="0"/>
          </a:p>
          <a:p>
            <a:pPr marL="354013" indent="-354013"/>
            <a:r>
              <a:rPr lang="el-GR" sz="2400" dirty="0" smtClean="0"/>
              <a:t>η </a:t>
            </a:r>
            <a:r>
              <a:rPr lang="el-GR" sz="2400" dirty="0"/>
              <a:t>άσκηση ελέγχου στο περιβάλλον, </a:t>
            </a:r>
          </a:p>
          <a:p>
            <a:pPr marL="354013" indent="-354013"/>
            <a:r>
              <a:rPr lang="el-GR" sz="2400" dirty="0" smtClean="0"/>
              <a:t>η </a:t>
            </a:r>
            <a:r>
              <a:rPr lang="el-GR" sz="2400" dirty="0"/>
              <a:t>δυνατότητα να αγαπάει και να διασκεδάζει, </a:t>
            </a:r>
          </a:p>
          <a:p>
            <a:pPr marL="354013" indent="-354013"/>
            <a:r>
              <a:rPr lang="el-GR" sz="2400" dirty="0" smtClean="0"/>
              <a:t>η </a:t>
            </a:r>
            <a:r>
              <a:rPr lang="el-GR" sz="2400" dirty="0"/>
              <a:t>ικανότητα να </a:t>
            </a:r>
            <a:r>
              <a:rPr lang="el-GR" sz="2400" dirty="0" smtClean="0"/>
              <a:t>αντιμετωπίζει </a:t>
            </a:r>
            <a:r>
              <a:rPr lang="el-GR" sz="2400" dirty="0"/>
              <a:t>και να δίνει λύσεις στα </a:t>
            </a:r>
            <a:r>
              <a:rPr lang="el-GR" sz="2400" dirty="0" smtClean="0"/>
              <a:t>προβλήματά </a:t>
            </a:r>
            <a:r>
              <a:rPr lang="el-GR" sz="2400" dirty="0"/>
              <a:t>του.  </a:t>
            </a:r>
          </a:p>
          <a:p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911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sz="3200" dirty="0" smtClean="0"/>
              <a:t>Ψυχική Υγεία - Ψυχική Νόσος - Φυσιολογικότητα </a:t>
            </a:r>
            <a:br>
              <a:rPr lang="el-GR" sz="3200" dirty="0" smtClean="0"/>
            </a:br>
            <a:r>
              <a:rPr lang="el-GR" sz="3200" dirty="0" smtClean="0"/>
              <a:t>(Ορισμός, κριτήρια, βασικές έννοιες) (</a:t>
            </a:r>
            <a:r>
              <a:rPr lang="el-GR" sz="3200" dirty="0"/>
              <a:t>Ι</a:t>
            </a:r>
            <a:r>
              <a:rPr lang="el-GR" sz="3200" dirty="0" smtClean="0"/>
              <a:t>Ι)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5446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2400" b="1" dirty="0">
                <a:solidFill>
                  <a:schemeClr val="accent2">
                    <a:lumMod val="75000"/>
                  </a:schemeClr>
                </a:solidFill>
              </a:rPr>
              <a:t>Β. Ψυχική Νόσος </a:t>
            </a:r>
          </a:p>
          <a:p>
            <a:r>
              <a:rPr lang="el-GR" sz="2400" dirty="0" smtClean="0"/>
              <a:t>Δεν </a:t>
            </a:r>
            <a:r>
              <a:rPr lang="el-GR" sz="2400" dirty="0"/>
              <a:t>υπάρχει, ίσως, πιο παρεξηγημένη έννοια από αυτή της ψυχικής νόσου. Καταστάσεις της καθημερινότητας χαρακτηρίζονται από άσχετους σαν "σχιζοφρενικές", άτομα ή κοινωνικές </a:t>
            </a:r>
            <a:r>
              <a:rPr lang="el-GR" sz="2400" dirty="0" smtClean="0"/>
              <a:t>εκφράσεις σαν </a:t>
            </a:r>
            <a:r>
              <a:rPr lang="el-GR" sz="2400" dirty="0"/>
              <a:t>"υστερικές" κλπ. </a:t>
            </a:r>
            <a:endParaRPr lang="el-GR" sz="2400" dirty="0" smtClean="0"/>
          </a:p>
          <a:p>
            <a:r>
              <a:rPr lang="el-GR" sz="2400" dirty="0" smtClean="0"/>
              <a:t>Από </a:t>
            </a:r>
            <a:r>
              <a:rPr lang="el-GR" sz="2400" dirty="0"/>
              <a:t>την άλλη πλευρά, οι "αρνητές" των ψυχικών νοσημάτων θεωρούν όλα τα άτομα φυσιολογικά, ακόμα και τους ψυχικά ασθενείς σαν "παραλλαγές του φυσιολογικού" ενώ χαρακτηρίζουν την κοινωνία σαν "ψυχικά άρρωστη</a:t>
            </a:r>
            <a:r>
              <a:rPr lang="el-GR" sz="2400" dirty="0" smtClean="0"/>
              <a:t>".</a:t>
            </a:r>
          </a:p>
          <a:p>
            <a:r>
              <a:rPr lang="el-GR" sz="2400" dirty="0" smtClean="0"/>
              <a:t>Η </a:t>
            </a:r>
            <a:r>
              <a:rPr lang="el-GR" sz="2400" dirty="0"/>
              <a:t>πολυμορφία των ψυχικών νοσημάτων και σε ακολουθία, η δυνατότητα πολύπλευρης προσέγγισης ευνοούν τέτοιου είδους συνειδητές ή ασυνείδητες συγχύσεις.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805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sz="3200" dirty="0" smtClean="0"/>
              <a:t>Ψυχική Υγεία - Ψυχική Νόσος - Φυσιολογικότητα </a:t>
            </a:r>
            <a:br>
              <a:rPr lang="el-GR" sz="3200" dirty="0" smtClean="0"/>
            </a:br>
            <a:r>
              <a:rPr lang="el-GR" sz="3200" dirty="0" smtClean="0"/>
              <a:t>(Ορισμός, κριτήρια, βασικές έννοιες) (</a:t>
            </a:r>
            <a:r>
              <a:rPr lang="el-GR" sz="3200" dirty="0"/>
              <a:t>Ι</a:t>
            </a:r>
            <a:r>
              <a:rPr lang="el-GR" sz="3200" dirty="0" smtClean="0"/>
              <a:t>Ι)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5446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2400" b="1" dirty="0">
                <a:solidFill>
                  <a:schemeClr val="accent2">
                    <a:lumMod val="75000"/>
                  </a:schemeClr>
                </a:solidFill>
              </a:rPr>
              <a:t>Β. Ψυχική Νόσος </a:t>
            </a:r>
            <a:r>
              <a:rPr lang="el-GR" sz="2400" b="1" dirty="0" smtClean="0">
                <a:solidFill>
                  <a:schemeClr val="accent2">
                    <a:lumMod val="75000"/>
                  </a:schemeClr>
                </a:solidFill>
              </a:rPr>
              <a:t>(συνέχεια)</a:t>
            </a:r>
            <a:endParaRPr lang="el-GR" sz="24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l-GR" sz="2400" dirty="0" smtClean="0"/>
              <a:t>Ανεξάρτητα </a:t>
            </a:r>
            <a:r>
              <a:rPr lang="el-GR" sz="2400" dirty="0"/>
              <a:t>όμως από όλα αυτά, σαν ψυχική ασθένεια θεωρείται εξαρχής μια λειτουργική ατέλεια, η οποία αντανακλάται κυρίως στους ψυχικούς μηχανισμούς και αποκλίνει σαφώς από τις απαιτήσεις και αντιλήψεις της ευρύτερης κοινωνικής πολιτιστικής ομάδας. </a:t>
            </a:r>
          </a:p>
          <a:p>
            <a:r>
              <a:rPr lang="el-GR" sz="2400" dirty="0"/>
              <a:t>Αυτό ανεξάρτητα από την αιτιολογία της και όπου η λειτουργική ατέλεια των ψυχικών μηχανισμών είναι το καθοριστικό κριτήριο και όχι οι απαιτήσεις και αντιλήψεις  της ευρύτερης  κοινωνικής  πολιτιστικής ομάδας, οι οποίες σχετική, όπως αναφέραμε, μόνο αξία έχουν.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040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sz="3200" dirty="0" smtClean="0"/>
              <a:t>Ψυχική Υγεία - Ψυχική Νόσος - Φυσιολογικότητα </a:t>
            </a:r>
            <a:br>
              <a:rPr lang="el-GR" sz="3200" dirty="0" smtClean="0"/>
            </a:br>
            <a:r>
              <a:rPr lang="el-GR" sz="3200" dirty="0" smtClean="0"/>
              <a:t>(Ορισμός, κριτήρια, βασικές έννοιες) (ΙΙΙ)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l-GR" sz="2400" b="1" dirty="0">
                <a:solidFill>
                  <a:schemeClr val="accent3">
                    <a:lumMod val="50000"/>
                  </a:schemeClr>
                </a:solidFill>
              </a:rPr>
              <a:t>Γ. Η Έννοια της </a:t>
            </a:r>
            <a:r>
              <a:rPr lang="el-GR" sz="2400" b="1" dirty="0" err="1">
                <a:solidFill>
                  <a:schemeClr val="accent3">
                    <a:lumMod val="50000"/>
                  </a:schemeClr>
                </a:solidFill>
              </a:rPr>
              <a:t>Φυσιολογικότητας</a:t>
            </a:r>
            <a:r>
              <a:rPr lang="el-GR" sz="2400" b="1" dirty="0">
                <a:solidFill>
                  <a:schemeClr val="accent3">
                    <a:lumMod val="50000"/>
                  </a:schemeClr>
                </a:solidFill>
              </a:rPr>
              <a:t> στον </a:t>
            </a:r>
            <a:r>
              <a:rPr lang="el-GR" sz="2400" b="1" dirty="0" smtClean="0">
                <a:solidFill>
                  <a:schemeClr val="accent3">
                    <a:lumMod val="50000"/>
                  </a:schemeClr>
                </a:solidFill>
              </a:rPr>
              <a:t>Άνθρωπο </a:t>
            </a:r>
          </a:p>
          <a:p>
            <a:r>
              <a:rPr lang="el-GR" sz="2400" dirty="0" smtClean="0"/>
              <a:t>Στην υπερβολικά σύντομη αναφορά στις έννοιες ψυχική υγεία και ψυχική νόσος δεν είναι δυνατό να εξαντληθεί το θέμα. </a:t>
            </a:r>
          </a:p>
          <a:p>
            <a:r>
              <a:rPr lang="el-GR" sz="2400" dirty="0" smtClean="0"/>
              <a:t>Αν </a:t>
            </a:r>
            <a:r>
              <a:rPr lang="el-GR" sz="2400" dirty="0"/>
              <a:t>"</a:t>
            </a:r>
            <a:r>
              <a:rPr lang="el-GR" sz="2400" dirty="0" err="1"/>
              <a:t>φυσιολογικότητα</a:t>
            </a:r>
            <a:r>
              <a:rPr lang="el-GR" sz="2400" dirty="0"/>
              <a:t>" στον άνθρωπο είναι το </a:t>
            </a:r>
            <a:r>
              <a:rPr lang="el-GR" sz="2400" dirty="0" smtClean="0"/>
              <a:t>αποτέλεσμα μιας συμπεριφοράς </a:t>
            </a:r>
            <a:r>
              <a:rPr lang="el-GR" sz="2400" dirty="0"/>
              <a:t>ενός ψυχικά υγιή, </a:t>
            </a:r>
            <a:r>
              <a:rPr lang="el-GR" sz="2400" dirty="0" smtClean="0"/>
              <a:t>ακόμα και </a:t>
            </a:r>
            <a:r>
              <a:rPr lang="el-GR" sz="2400" dirty="0"/>
              <a:t>η αναφορά των τίτλων των </a:t>
            </a:r>
            <a:r>
              <a:rPr lang="el-GR" sz="2400" dirty="0" smtClean="0"/>
              <a:t>μελετών </a:t>
            </a:r>
            <a:r>
              <a:rPr lang="el-GR" sz="2400" dirty="0"/>
              <a:t>και </a:t>
            </a:r>
            <a:r>
              <a:rPr lang="el-GR" sz="2400" dirty="0" smtClean="0"/>
              <a:t>συγγραμμάτων </a:t>
            </a:r>
            <a:r>
              <a:rPr lang="el-GR" sz="2400" dirty="0"/>
              <a:t>που έχουν γραφεί γύρω από το θέμα αυτό, θα </a:t>
            </a:r>
            <a:r>
              <a:rPr lang="el-GR" sz="2400" dirty="0" smtClean="0"/>
              <a:t>γέμιζε </a:t>
            </a:r>
            <a:r>
              <a:rPr lang="el-GR" sz="2400" dirty="0"/>
              <a:t>ένα πολυσέλιδο βιβλίο. </a:t>
            </a:r>
            <a:endParaRPr lang="el-GR" sz="2400" dirty="0" smtClean="0"/>
          </a:p>
          <a:p>
            <a:pPr algn="just">
              <a:buNone/>
            </a:pPr>
            <a:r>
              <a:rPr lang="el-GR" sz="2400" dirty="0"/>
              <a:t>	</a:t>
            </a:r>
          </a:p>
          <a:p>
            <a:pPr algn="just"/>
            <a:endParaRPr lang="el-GR" sz="24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6162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sz="3200" dirty="0" smtClean="0"/>
              <a:t>Ψυχική Υγεία - Ψυχική Νόσος - Φυσιολογικότητα </a:t>
            </a:r>
            <a:br>
              <a:rPr lang="el-GR" sz="3200" dirty="0" smtClean="0"/>
            </a:br>
            <a:r>
              <a:rPr lang="el-GR" sz="3200" dirty="0" smtClean="0"/>
              <a:t>(Ορισμός, κριτήρια, βασικές έννοιες) (ΙΙΙ)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54461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l-GR" sz="2400" b="1" dirty="0">
                <a:solidFill>
                  <a:schemeClr val="accent3">
                    <a:lumMod val="50000"/>
                  </a:schemeClr>
                </a:solidFill>
              </a:rPr>
              <a:t>Γ. Η Έννοια της </a:t>
            </a:r>
            <a:r>
              <a:rPr lang="el-GR" sz="2400" b="1" dirty="0" err="1">
                <a:solidFill>
                  <a:schemeClr val="accent3">
                    <a:lumMod val="50000"/>
                  </a:schemeClr>
                </a:solidFill>
              </a:rPr>
              <a:t>Φυσιολογικότητας</a:t>
            </a:r>
            <a:r>
              <a:rPr lang="el-GR" sz="2400" b="1" dirty="0">
                <a:solidFill>
                  <a:schemeClr val="accent3">
                    <a:lumMod val="50000"/>
                  </a:schemeClr>
                </a:solidFill>
              </a:rPr>
              <a:t> στον Άνθρωπο (συνέχεια)</a:t>
            </a:r>
          </a:p>
          <a:p>
            <a:r>
              <a:rPr lang="el-GR" sz="2400" dirty="0" smtClean="0"/>
              <a:t>Το </a:t>
            </a:r>
            <a:r>
              <a:rPr lang="el-GR" sz="2400" dirty="0"/>
              <a:t>τί είναι "</a:t>
            </a:r>
            <a:r>
              <a:rPr lang="el-GR" sz="2400" dirty="0" smtClean="0"/>
              <a:t>φυσιολογικό</a:t>
            </a:r>
            <a:r>
              <a:rPr lang="el-GR" sz="2400" dirty="0"/>
              <a:t>" και τί όχι, όσο αφορά την ανθρώπινη </a:t>
            </a:r>
            <a:r>
              <a:rPr lang="el-GR" sz="2400" dirty="0" smtClean="0"/>
              <a:t>συμπεριφορά, είναι εξάλλου </a:t>
            </a:r>
            <a:r>
              <a:rPr lang="el-GR" sz="2400" dirty="0"/>
              <a:t>ένα </a:t>
            </a:r>
            <a:r>
              <a:rPr lang="el-GR" sz="2400" dirty="0" smtClean="0"/>
              <a:t>ερώτημα </a:t>
            </a:r>
            <a:r>
              <a:rPr lang="el-GR" sz="2400" dirty="0"/>
              <a:t>που </a:t>
            </a:r>
            <a:r>
              <a:rPr lang="el-GR" sz="2400" dirty="0" smtClean="0"/>
              <a:t>με </a:t>
            </a:r>
            <a:r>
              <a:rPr lang="el-GR" sz="2400" dirty="0"/>
              <a:t>την απάντησή του ασχολούνται και </a:t>
            </a:r>
            <a:r>
              <a:rPr lang="el-GR" sz="2400" dirty="0" smtClean="0"/>
              <a:t>επιστήμες όπως </a:t>
            </a:r>
            <a:r>
              <a:rPr lang="el-GR" sz="2400" dirty="0"/>
              <a:t>η φιλοσοφία, η κοινωνιολογία, η βιολογία κ.ά. </a:t>
            </a:r>
            <a:r>
              <a:rPr lang="el-GR" sz="2400" dirty="0" smtClean="0"/>
              <a:t>στην </a:t>
            </a:r>
            <a:r>
              <a:rPr lang="el-GR" sz="2400" dirty="0"/>
              <a:t>ίδια την ψυχιατρική οι </a:t>
            </a:r>
            <a:r>
              <a:rPr lang="el-GR" sz="2400" dirty="0" smtClean="0"/>
              <a:t>"γνώμες" </a:t>
            </a:r>
            <a:r>
              <a:rPr lang="el-GR" sz="2400" dirty="0"/>
              <a:t>ποικίλλουν, από την "απουσία κάθε φυσιολογικής </a:t>
            </a:r>
            <a:r>
              <a:rPr lang="el-GR" sz="2400" dirty="0" smtClean="0"/>
              <a:t>ανθρώπινης συμπεριφοράς.</a:t>
            </a:r>
          </a:p>
          <a:p>
            <a:r>
              <a:rPr lang="el-GR" sz="2400" dirty="0" smtClean="0"/>
              <a:t>Αυτό οφείλεται φυσικά </a:t>
            </a:r>
            <a:r>
              <a:rPr lang="el-GR" sz="2400" dirty="0"/>
              <a:t>στην </a:t>
            </a:r>
            <a:r>
              <a:rPr lang="el-GR" sz="2400" dirty="0" smtClean="0"/>
              <a:t>απομάκρυνση </a:t>
            </a:r>
            <a:r>
              <a:rPr lang="el-GR" sz="2400" dirty="0"/>
              <a:t>του ανθρώπου από τη φύση του και τον εθελούσιο </a:t>
            </a:r>
            <a:r>
              <a:rPr lang="el-GR" sz="2400" dirty="0" smtClean="0"/>
              <a:t>εγκλεισμό του </a:t>
            </a:r>
            <a:r>
              <a:rPr lang="el-GR" sz="2400" dirty="0"/>
              <a:t>στον ζωολογικό κήπο των πόλεων" - και κατ' ακολουθία όλοι </a:t>
            </a:r>
            <a:r>
              <a:rPr lang="el-GR" sz="2400" dirty="0" smtClean="0"/>
              <a:t>είμαστε </a:t>
            </a:r>
            <a:r>
              <a:rPr lang="el-GR" sz="2400" dirty="0"/>
              <a:t>λίγο-πολύ "ψυχικά άρρωστοι" - </a:t>
            </a:r>
            <a:r>
              <a:rPr lang="el-GR" sz="2400" dirty="0" smtClean="0"/>
              <a:t>μέχρι </a:t>
            </a:r>
            <a:r>
              <a:rPr lang="el-GR" sz="2400" dirty="0"/>
              <a:t>και το ότι "δεν υπάρχει ψυχική ασθένεια" και ότι "οι ψυχικά άρρωστοι δεν είναι τίποτε άλλο παρά </a:t>
            </a:r>
            <a:r>
              <a:rPr lang="el-GR" sz="2400" dirty="0" smtClean="0"/>
              <a:t>διαβαθμίσεις </a:t>
            </a:r>
            <a:r>
              <a:rPr lang="el-GR" sz="2400" dirty="0"/>
              <a:t>του φυσιολογικού κάτω από </a:t>
            </a:r>
            <a:r>
              <a:rPr lang="el-GR" sz="2400" dirty="0" smtClean="0"/>
              <a:t>ορισμένες </a:t>
            </a:r>
            <a:r>
              <a:rPr lang="el-GR" sz="2400" dirty="0"/>
              <a:t>ιδιαίτερες συνθήκες</a:t>
            </a:r>
            <a:r>
              <a:rPr lang="el-GR" sz="2400" dirty="0" smtClean="0"/>
              <a:t>".</a:t>
            </a:r>
            <a:endParaRPr lang="el-GR" sz="24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558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sz="3200" dirty="0" smtClean="0"/>
              <a:t>Ψυχική Υγεία - Ψυχική Νόσος - Φυσιολογικότητα </a:t>
            </a:r>
            <a:br>
              <a:rPr lang="el-GR" sz="3200" dirty="0" smtClean="0"/>
            </a:br>
            <a:r>
              <a:rPr lang="el-GR" sz="3200" dirty="0" smtClean="0"/>
              <a:t>(Ορισμός, κριτήρια, βασικές έννοιες) (ΙΙΙ)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l-GR" sz="2400" b="1" dirty="0">
                <a:solidFill>
                  <a:schemeClr val="accent3">
                    <a:lumMod val="50000"/>
                  </a:schemeClr>
                </a:solidFill>
              </a:rPr>
              <a:t>Γ. Η Έννοια της </a:t>
            </a:r>
            <a:r>
              <a:rPr lang="el-GR" sz="2400" b="1" dirty="0" err="1">
                <a:solidFill>
                  <a:schemeClr val="accent3">
                    <a:lumMod val="50000"/>
                  </a:schemeClr>
                </a:solidFill>
              </a:rPr>
              <a:t>Φυσιολογικότητας</a:t>
            </a:r>
            <a:r>
              <a:rPr lang="el-GR" sz="2400" b="1" dirty="0">
                <a:solidFill>
                  <a:schemeClr val="accent3">
                    <a:lumMod val="50000"/>
                  </a:schemeClr>
                </a:solidFill>
              </a:rPr>
              <a:t> στον Άνθρωπο (συνέχεια)</a:t>
            </a:r>
          </a:p>
          <a:p>
            <a:r>
              <a:rPr lang="el-GR" sz="2400" dirty="0" smtClean="0"/>
              <a:t>Παρόλα </a:t>
            </a:r>
            <a:r>
              <a:rPr lang="el-GR" sz="2400" dirty="0"/>
              <a:t>αυτά στην </a:t>
            </a:r>
            <a:r>
              <a:rPr lang="el-GR" sz="2400" dirty="0" smtClean="0"/>
              <a:t>καθημερινότητα χρησιμοποιούνται </a:t>
            </a:r>
            <a:r>
              <a:rPr lang="el-GR" sz="2400" dirty="0"/>
              <a:t>διάφορες έννοιες του φυσιολογικού από τις οποίες για την πράξη οι περισσότερο αξιόλογες είναι: </a:t>
            </a:r>
          </a:p>
          <a:p>
            <a:pPr lvl="1"/>
            <a:r>
              <a:rPr lang="el-GR" sz="2400" dirty="0"/>
              <a:t>Το </a:t>
            </a:r>
            <a:r>
              <a:rPr lang="el-GR" sz="2400" b="1" dirty="0"/>
              <a:t>ιδανικά φυσιολογικό</a:t>
            </a:r>
            <a:r>
              <a:rPr lang="el-GR" sz="2400" dirty="0"/>
              <a:t>, που ταυτίζεται στην ψυχαναλυτική γλώσσα </a:t>
            </a:r>
            <a:r>
              <a:rPr lang="el-GR" sz="2400" dirty="0" smtClean="0"/>
              <a:t>με </a:t>
            </a:r>
            <a:r>
              <a:rPr lang="el-GR" sz="2400" dirty="0"/>
              <a:t>την έννοια του "ιδανικού ΕΓΩ", για το οποίο γίνεται αναφορά στα στάδια της </a:t>
            </a:r>
            <a:r>
              <a:rPr lang="el-GR" sz="2400" dirty="0" smtClean="0"/>
              <a:t>ψυχοκινητικής </a:t>
            </a:r>
            <a:r>
              <a:rPr lang="el-GR" sz="2400" dirty="0"/>
              <a:t>εξέλιξης. </a:t>
            </a:r>
          </a:p>
          <a:p>
            <a:pPr lvl="1"/>
            <a:r>
              <a:rPr lang="el-GR" sz="2400" dirty="0"/>
              <a:t>Το </a:t>
            </a:r>
            <a:r>
              <a:rPr lang="el-GR" sz="2400" b="1" dirty="0"/>
              <a:t>ηθικά φυσιολογικό</a:t>
            </a:r>
            <a:r>
              <a:rPr lang="el-GR" sz="2400" dirty="0"/>
              <a:t>, που τους κανόνες και αξίες του καθορίζουν ο κοινωνικός περίγυρος, η οικογένεια, τα επικρατούντα ήθη και </a:t>
            </a:r>
            <a:r>
              <a:rPr lang="el-GR" sz="2400" dirty="0" smtClean="0"/>
              <a:t>έθιμα</a:t>
            </a:r>
            <a:r>
              <a:rPr lang="el-GR" sz="2400" dirty="0"/>
              <a:t>, διάφορες </a:t>
            </a:r>
            <a:r>
              <a:rPr lang="el-GR" sz="2400" dirty="0" smtClean="0"/>
              <a:t>μόδες </a:t>
            </a:r>
            <a:r>
              <a:rPr lang="el-GR" sz="2400" dirty="0" err="1"/>
              <a:t>κ.τ.λ</a:t>
            </a:r>
            <a:r>
              <a:rPr lang="el-GR" sz="2400" dirty="0"/>
              <a:t> ..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034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sz="3200" dirty="0" smtClean="0"/>
              <a:t>Ψυχική Υγεία - Ψυχική Νόσος - Φυσιολογικότητα </a:t>
            </a:r>
            <a:br>
              <a:rPr lang="el-GR" sz="3200" dirty="0" smtClean="0"/>
            </a:br>
            <a:r>
              <a:rPr lang="el-GR" sz="3200" dirty="0" smtClean="0"/>
              <a:t>(Ορισμός, κριτήρια, βασικές έννοιες) (ΙΙΙ)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l-GR" sz="2400" b="1" dirty="0">
                <a:solidFill>
                  <a:schemeClr val="accent3">
                    <a:lumMod val="50000"/>
                  </a:schemeClr>
                </a:solidFill>
              </a:rPr>
              <a:t>Γ. Η Έννοια της </a:t>
            </a:r>
            <a:r>
              <a:rPr lang="el-GR" sz="2400" b="1" dirty="0" err="1">
                <a:solidFill>
                  <a:schemeClr val="accent3">
                    <a:lumMod val="50000"/>
                  </a:schemeClr>
                </a:solidFill>
              </a:rPr>
              <a:t>Φυσιολογικότητας</a:t>
            </a:r>
            <a:r>
              <a:rPr lang="el-GR" sz="2400" b="1" dirty="0">
                <a:solidFill>
                  <a:schemeClr val="accent3">
                    <a:lumMod val="50000"/>
                  </a:schemeClr>
                </a:solidFill>
              </a:rPr>
              <a:t> στον Άνθρωπο (συνέχεια)</a:t>
            </a:r>
          </a:p>
          <a:p>
            <a:r>
              <a:rPr lang="el-GR" sz="2400" dirty="0" smtClean="0"/>
              <a:t>Το </a:t>
            </a:r>
            <a:r>
              <a:rPr lang="el-GR" sz="2400" b="1" dirty="0"/>
              <a:t>στατιστικά φυσιολογικό</a:t>
            </a:r>
            <a:r>
              <a:rPr lang="el-GR" sz="2400" dirty="0"/>
              <a:t>, που καθορίζεται από τις αξίες και τον τρόπο λειτουργίας της πλειονότητας των </a:t>
            </a:r>
            <a:r>
              <a:rPr lang="el-GR" sz="2400" dirty="0" smtClean="0"/>
              <a:t>μελών μιας </a:t>
            </a:r>
            <a:r>
              <a:rPr lang="el-GR" sz="2400" dirty="0"/>
              <a:t>κοινωνικής </a:t>
            </a:r>
            <a:r>
              <a:rPr lang="el-GR" sz="2400" dirty="0" smtClean="0"/>
              <a:t>ομάδας. Τα μέλη </a:t>
            </a:r>
            <a:r>
              <a:rPr lang="el-GR" sz="2400" dirty="0"/>
              <a:t>της κοινωνίας </a:t>
            </a:r>
            <a:r>
              <a:rPr lang="el-GR" sz="2400" dirty="0" smtClean="0"/>
              <a:t>κατανέμονται </a:t>
            </a:r>
            <a:r>
              <a:rPr lang="el-GR" sz="2400" dirty="0"/>
              <a:t>σε </a:t>
            </a:r>
            <a:r>
              <a:rPr lang="el-GR" sz="2400" dirty="0" smtClean="0"/>
              <a:t>μία κωδωνοειδή καμπύλη </a:t>
            </a:r>
            <a:r>
              <a:rPr lang="el-GR" sz="2400" dirty="0"/>
              <a:t>και ό, τι είναι προς το κέντρο της </a:t>
            </a:r>
            <a:r>
              <a:rPr lang="el-GR" sz="2400" dirty="0" err="1" smtClean="0"/>
              <a:t>καπμύλης</a:t>
            </a:r>
            <a:r>
              <a:rPr lang="el-GR" sz="2400" dirty="0" smtClean="0"/>
              <a:t> </a:t>
            </a:r>
            <a:r>
              <a:rPr lang="el-GR" sz="2400" dirty="0"/>
              <a:t>θεωρείται φυσιολογικό ενώ </a:t>
            </a:r>
            <a:r>
              <a:rPr lang="el-GR" sz="2400" dirty="0" err="1" smtClean="0"/>
              <a:t>ό,τι</a:t>
            </a:r>
            <a:r>
              <a:rPr lang="el-GR" sz="2400" dirty="0" smtClean="0"/>
              <a:t> </a:t>
            </a:r>
            <a:r>
              <a:rPr lang="el-GR" sz="2400" dirty="0"/>
              <a:t>βρίσκεται προς τα άκρα θεωρείται παθολογικό </a:t>
            </a:r>
            <a:r>
              <a:rPr lang="el-GR" sz="2400" dirty="0" smtClean="0"/>
              <a:t>(καμπύλη </a:t>
            </a:r>
            <a:r>
              <a:rPr lang="el-GR" sz="2400" dirty="0"/>
              <a:t>του </a:t>
            </a:r>
            <a:r>
              <a:rPr lang="el-GR" sz="2400" dirty="0" err="1"/>
              <a:t>Gauss</a:t>
            </a:r>
            <a:r>
              <a:rPr lang="el-GR" sz="2400" dirty="0"/>
              <a:t>). </a:t>
            </a:r>
          </a:p>
          <a:p>
            <a:r>
              <a:rPr lang="el-GR" sz="2400" dirty="0"/>
              <a:t>Το </a:t>
            </a:r>
            <a:r>
              <a:rPr lang="el-GR" sz="2400" b="1" dirty="0"/>
              <a:t>κοινωνικά φυσιολογικό </a:t>
            </a:r>
            <a:r>
              <a:rPr lang="el-GR" sz="2400" dirty="0"/>
              <a:t>π</a:t>
            </a:r>
            <a:r>
              <a:rPr lang="el-GR" sz="2400" dirty="0" smtClean="0"/>
              <a:t>ου </a:t>
            </a:r>
            <a:r>
              <a:rPr lang="el-GR" sz="2400" dirty="0"/>
              <a:t>καθορίζεται από τις κοινωνικές αξίες που επικρατούν σε κάποια συγκεκριμένη κοινωνία </a:t>
            </a:r>
          </a:p>
          <a:p>
            <a:r>
              <a:rPr lang="el-GR" sz="2400" dirty="0"/>
              <a:t>Τέλος, το </a:t>
            </a:r>
            <a:r>
              <a:rPr lang="el-GR" sz="2400" b="1" dirty="0"/>
              <a:t>εμπειρικά ή κλινικά φυσιολογικό</a:t>
            </a:r>
            <a:r>
              <a:rPr lang="el-GR" sz="2400" dirty="0"/>
              <a:t>, που καθορίζει καλύτερα απ' οτιδήποτε άλλο τη </a:t>
            </a:r>
            <a:r>
              <a:rPr lang="el-GR" sz="2400" dirty="0" err="1"/>
              <a:t>φ</a:t>
            </a:r>
            <a:r>
              <a:rPr lang="el-GR" sz="2400" dirty="0" err="1" smtClean="0"/>
              <a:t>υσιολογικότητα</a:t>
            </a:r>
            <a:r>
              <a:rPr lang="el-GR" sz="2400" dirty="0" smtClean="0"/>
              <a:t>. </a:t>
            </a:r>
            <a:endParaRPr lang="el-GR" sz="2400" dirty="0"/>
          </a:p>
          <a:p>
            <a:pPr>
              <a:buNone/>
            </a:pPr>
            <a:endParaRPr lang="el-GR" sz="2400" dirty="0"/>
          </a:p>
          <a:p>
            <a:endParaRPr lang="el-GR" sz="24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729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55847dc38133fa7ae7e02a157cb47a8c5c18c6e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1391</TotalTime>
  <Words>1630</Words>
  <Application>Microsoft Office PowerPoint</Application>
  <PresentationFormat>Προβολή στην οθόνη (4:3)</PresentationFormat>
  <Paragraphs>140</Paragraphs>
  <Slides>20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20</vt:i4>
      </vt:variant>
    </vt:vector>
  </HeadingPairs>
  <TitlesOfParts>
    <vt:vector size="22" baseType="lpstr">
      <vt:lpstr>OC_template_updated</vt:lpstr>
      <vt:lpstr>1_OC_template_updated</vt:lpstr>
      <vt:lpstr>Ψυχιατρική</vt:lpstr>
      <vt:lpstr>Ψυχική Υγεία - Ψυχική Νόσος - Φυσιολογικότητα  (Ορισμός, κριτήρια, βασικές έννοιες) (Ι)</vt:lpstr>
      <vt:lpstr>Ψυχική Υγεία - Ψυχική Νόσος - Φυσιολογικότητα  (Ορισμός, κριτήρια, βασικές έννοιες) (Ι)</vt:lpstr>
      <vt:lpstr>Ψυχική Υγεία - Ψυχική Νόσος - Φυσιολογικότητα  (Ορισμός, κριτήρια, βασικές έννοιες) (ΙΙ)</vt:lpstr>
      <vt:lpstr>Ψυχική Υγεία - Ψυχική Νόσος - Φυσιολογικότητα  (Ορισμός, κριτήρια, βασικές έννοιες) (ΙΙ)</vt:lpstr>
      <vt:lpstr>Ψυχική Υγεία - Ψυχική Νόσος - Φυσιολογικότητα  (Ορισμός, κριτήρια, βασικές έννοιες) (ΙΙΙ)</vt:lpstr>
      <vt:lpstr>Ψυχική Υγεία - Ψυχική Νόσος - Φυσιολογικότητα  (Ορισμός, κριτήρια, βασικές έννοιες) (ΙΙΙ)</vt:lpstr>
      <vt:lpstr>Ψυχική Υγεία - Ψυχική Νόσος - Φυσιολογικότητα  (Ορισμός, κριτήρια, βασικές έννοιες) (ΙΙΙ)</vt:lpstr>
      <vt:lpstr>Ψυχική Υγεία - Ψυχική Νόσος - Φυσιολογικότητα  (Ορισμός, κριτήρια, βασικές έννοιες) (ΙΙΙ)</vt:lpstr>
      <vt:lpstr>Κριτήρια (Ι)</vt:lpstr>
      <vt:lpstr>Κριτήρια (ΙΙ)</vt:lpstr>
      <vt:lpstr>Κριτήρια (ΙΙΙ)</vt:lpstr>
      <vt:lpstr>Κριτήρια (ΙV)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fkaram2</cp:lastModifiedBy>
  <cp:revision>159</cp:revision>
  <dcterms:created xsi:type="dcterms:W3CDTF">2013-03-04T13:35:19Z</dcterms:created>
  <dcterms:modified xsi:type="dcterms:W3CDTF">2015-08-28T10:27:20Z</dcterms:modified>
</cp:coreProperties>
</file>