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125"/>
  </p:notesMasterIdLst>
  <p:handoutMasterIdLst>
    <p:handoutMasterId r:id="rId126"/>
  </p:handoutMasterIdLst>
  <p:sldIdLst>
    <p:sldId id="480" r:id="rId4"/>
    <p:sldId id="323" r:id="rId5"/>
    <p:sldId id="324" r:id="rId6"/>
    <p:sldId id="325" r:id="rId7"/>
    <p:sldId id="326" r:id="rId8"/>
    <p:sldId id="327" r:id="rId9"/>
    <p:sldId id="328" r:id="rId10"/>
    <p:sldId id="329" r:id="rId11"/>
    <p:sldId id="330" r:id="rId12"/>
    <p:sldId id="331" r:id="rId13"/>
    <p:sldId id="333" r:id="rId14"/>
    <p:sldId id="332"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 id="387" r:id="rId69"/>
    <p:sldId id="388" r:id="rId70"/>
    <p:sldId id="389" r:id="rId71"/>
    <p:sldId id="390" r:id="rId72"/>
    <p:sldId id="391" r:id="rId73"/>
    <p:sldId id="392" r:id="rId74"/>
    <p:sldId id="393" r:id="rId75"/>
    <p:sldId id="394" r:id="rId76"/>
    <p:sldId id="395" r:id="rId77"/>
    <p:sldId id="396" r:id="rId78"/>
    <p:sldId id="397" r:id="rId79"/>
    <p:sldId id="398" r:id="rId80"/>
    <p:sldId id="474" r:id="rId81"/>
    <p:sldId id="399" r:id="rId82"/>
    <p:sldId id="400" r:id="rId83"/>
    <p:sldId id="401" r:id="rId84"/>
    <p:sldId id="402" r:id="rId85"/>
    <p:sldId id="403" r:id="rId86"/>
    <p:sldId id="404" r:id="rId87"/>
    <p:sldId id="405" r:id="rId88"/>
    <p:sldId id="406" r:id="rId89"/>
    <p:sldId id="407" r:id="rId90"/>
    <p:sldId id="408" r:id="rId91"/>
    <p:sldId id="409" r:id="rId92"/>
    <p:sldId id="410" r:id="rId93"/>
    <p:sldId id="411" r:id="rId94"/>
    <p:sldId id="412" r:id="rId95"/>
    <p:sldId id="479" r:id="rId96"/>
    <p:sldId id="413" r:id="rId97"/>
    <p:sldId id="414" r:id="rId98"/>
    <p:sldId id="415" r:id="rId99"/>
    <p:sldId id="416" r:id="rId100"/>
    <p:sldId id="417" r:id="rId101"/>
    <p:sldId id="418" r:id="rId102"/>
    <p:sldId id="419" r:id="rId103"/>
    <p:sldId id="421" r:id="rId104"/>
    <p:sldId id="422" r:id="rId105"/>
    <p:sldId id="423" r:id="rId106"/>
    <p:sldId id="424" r:id="rId107"/>
    <p:sldId id="425" r:id="rId108"/>
    <p:sldId id="426" r:id="rId109"/>
    <p:sldId id="427" r:id="rId110"/>
    <p:sldId id="428" r:id="rId111"/>
    <p:sldId id="429" r:id="rId112"/>
    <p:sldId id="477" r:id="rId113"/>
    <p:sldId id="430" r:id="rId114"/>
    <p:sldId id="476" r:id="rId115"/>
    <p:sldId id="432" r:id="rId116"/>
    <p:sldId id="257" r:id="rId117"/>
    <p:sldId id="262" r:id="rId118"/>
    <p:sldId id="264" r:id="rId119"/>
    <p:sldId id="320" r:id="rId120"/>
    <p:sldId id="321" r:id="rId121"/>
    <p:sldId id="266" r:id="rId122"/>
    <p:sldId id="478" r:id="rId123"/>
    <p:sldId id="261" r:id="rId124"/>
  </p:sldIdLst>
  <p:sldSz cx="9144000" cy="6858000" type="screen4x3"/>
  <p:notesSz cx="7104063" cy="10234613"/>
  <p:custDataLst>
    <p:tags r:id="rId127"/>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0" autoAdjust="0"/>
    <p:restoredTop sz="90171" autoAdjust="0"/>
  </p:normalViewPr>
  <p:slideViewPr>
    <p:cSldViewPr>
      <p:cViewPr varScale="1">
        <p:scale>
          <a:sx n="101" d="100"/>
          <a:sy n="101" d="100"/>
        </p:scale>
        <p:origin x="-183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15/10/2015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15/10/2015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0"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110</a:t>
            </a:fld>
            <a:endParaRPr lang="el-GR"/>
          </a:p>
        </p:txBody>
      </p:sp>
    </p:spTree>
    <p:extLst>
      <p:ext uri="{BB962C8B-B14F-4D97-AF65-F5344CB8AC3E}">
        <p14:creationId xmlns:p14="http://schemas.microsoft.com/office/powerpoint/2010/main" val="13996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0"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111</a:t>
            </a:fld>
            <a:endParaRPr lang="el-GR"/>
          </a:p>
        </p:txBody>
      </p:sp>
    </p:spTree>
    <p:extLst>
      <p:ext uri="{BB962C8B-B14F-4D97-AF65-F5344CB8AC3E}">
        <p14:creationId xmlns:p14="http://schemas.microsoft.com/office/powerpoint/2010/main" val="139962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113</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115</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116</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118</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119</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120</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a:p>
        </p:txBody>
      </p:sp>
    </p:spTree>
    <p:extLst>
      <p:ext uri="{BB962C8B-B14F-4D97-AF65-F5344CB8AC3E}">
        <p14:creationId xmlns:p14="http://schemas.microsoft.com/office/powerpoint/2010/main" val="1415658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a:t>
            </a:fld>
            <a:endParaRPr lang="el-GR"/>
          </a:p>
        </p:txBody>
      </p:sp>
    </p:spTree>
    <p:extLst>
      <p:ext uri="{BB962C8B-B14F-4D97-AF65-F5344CB8AC3E}">
        <p14:creationId xmlns:p14="http://schemas.microsoft.com/office/powerpoint/2010/main" val="224005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a:p>
        </p:txBody>
      </p:sp>
    </p:spTree>
    <p:extLst>
      <p:ext uri="{BB962C8B-B14F-4D97-AF65-F5344CB8AC3E}">
        <p14:creationId xmlns:p14="http://schemas.microsoft.com/office/powerpoint/2010/main" val="1203834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a:p>
        </p:txBody>
      </p:sp>
    </p:spTree>
    <p:extLst>
      <p:ext uri="{BB962C8B-B14F-4D97-AF65-F5344CB8AC3E}">
        <p14:creationId xmlns:p14="http://schemas.microsoft.com/office/powerpoint/2010/main" val="116615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15</a:t>
            </a:fld>
            <a:endParaRPr lang="el-GR"/>
          </a:p>
        </p:txBody>
      </p:sp>
    </p:spTree>
    <p:extLst>
      <p:ext uri="{BB962C8B-B14F-4D97-AF65-F5344CB8AC3E}">
        <p14:creationId xmlns:p14="http://schemas.microsoft.com/office/powerpoint/2010/main" val="179372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72</a:t>
            </a:fld>
            <a:endParaRPr lang="el-GR"/>
          </a:p>
        </p:txBody>
      </p:sp>
    </p:spTree>
    <p:extLst>
      <p:ext uri="{BB962C8B-B14F-4D97-AF65-F5344CB8AC3E}">
        <p14:creationId xmlns:p14="http://schemas.microsoft.com/office/powerpoint/2010/main" val="144300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94</a:t>
            </a:fld>
            <a:endParaRPr lang="el-GR"/>
          </a:p>
        </p:txBody>
      </p:sp>
    </p:spTree>
    <p:extLst>
      <p:ext uri="{BB962C8B-B14F-4D97-AF65-F5344CB8AC3E}">
        <p14:creationId xmlns:p14="http://schemas.microsoft.com/office/powerpoint/2010/main" val="2590359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109</a:t>
            </a:fld>
            <a:endParaRPr lang="el-GR"/>
          </a:p>
        </p:txBody>
      </p:sp>
    </p:spTree>
    <p:extLst>
      <p:ext uri="{BB962C8B-B14F-4D97-AF65-F5344CB8AC3E}">
        <p14:creationId xmlns:p14="http://schemas.microsoft.com/office/powerpoint/2010/main" val="193893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43852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510177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39127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952726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832227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087027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0574415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746766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3406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300"/>
            </a:lvl1pPr>
            <a:lvl2pPr marL="742950" indent="-382588">
              <a:lnSpc>
                <a:spcPct val="110000"/>
              </a:lnSpc>
              <a:spcBef>
                <a:spcPts val="1200"/>
              </a:spcBef>
              <a:buFont typeface="Courier New" panose="02070309020205020404" pitchFamily="49" charset="0"/>
              <a:buChar char="o"/>
              <a:defRPr sz="2300"/>
            </a:lvl2pPr>
            <a:lvl3pPr marL="1143000" indent="-228600">
              <a:lnSpc>
                <a:spcPct val="110000"/>
              </a:lnSpc>
              <a:spcBef>
                <a:spcPts val="1200"/>
              </a:spcBef>
              <a:buFont typeface="Calibri" panose="020F0502020204030204" pitchFamily="34" charset="0"/>
              <a:buChar char="−"/>
              <a:defRPr sz="2300"/>
            </a:lvl3pPr>
            <a:lvl4pPr>
              <a:lnSpc>
                <a:spcPct val="110000"/>
              </a:lnSpc>
              <a:spcBef>
                <a:spcPts val="1200"/>
              </a:spcBef>
              <a:defRPr sz="2300"/>
            </a:lvl4pPr>
            <a:lvl5pPr>
              <a:lnSpc>
                <a:spcPct val="110000"/>
              </a:lnSpc>
              <a:spcBef>
                <a:spcPts val="1200"/>
              </a:spcBef>
              <a:defRPr sz="23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74438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271768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spcBef>
                <a:spcPts val="1200"/>
              </a:spcBef>
              <a:defRPr sz="2400"/>
            </a:lvl1pPr>
            <a:lvl2pPr marL="742950" indent="-285750">
              <a:buFont typeface="Courier New" panose="02070309020205020404" pitchFamily="49" charset="0"/>
              <a:buChar char="o"/>
              <a:defRPr sz="2200"/>
            </a:lvl2pPr>
            <a:lvl3pPr marL="1143000" indent="-228600">
              <a:buFont typeface="Calibri" panose="020F0502020204030204"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3611524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2570316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336329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337297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448790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075679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8791505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996160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648965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45764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8513648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Gray346.png"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commons.wikimedia.org/wiki/User:Pngbot"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healthtap.com/user_questions/49773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healthtap.com/user_questions/497733"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3" Type="http://schemas.openxmlformats.org/officeDocument/2006/relationships/image" Target="../media/image48.jpeg"/><Relationship Id="rId7" Type="http://schemas.openxmlformats.org/officeDocument/2006/relationships/hyperlink" Target="https://commons.wikimedia.org/wiki/User:Dennis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ommons.wikimedia.org/wiki/File:Valgus.jpg" TargetMode="External"/><Relationship Id="rId5" Type="http://schemas.openxmlformats.org/officeDocument/2006/relationships/hyperlink" Target="http://www.eurospine2013.eu/spine/euarthritis/2669-treatment-for-arthritis-in-knees-knee-26-years-old/" TargetMode="External"/><Relationship Id="rId4" Type="http://schemas.openxmlformats.org/officeDocument/2006/relationships/image" Target="../media/image49.jpeg"/></Relationships>
</file>

<file path=ppt/slides/_rels/slide1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publicdomain/zero/1.0/deed.en" TargetMode="External"/><Relationship Id="rId5" Type="http://schemas.openxmlformats.org/officeDocument/2006/relationships/hyperlink" Target="https://commons.wikimedia.org/wiki/User:St%C3%BCndle" TargetMode="External"/><Relationship Id="rId4" Type="http://schemas.openxmlformats.org/officeDocument/2006/relationships/hyperlink" Target="https://commons.wikimedia.org/wiki/File:Genu_valgum.svg"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Gray350.png"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commons.wikimedia.org/wiki/User:Pngbo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ommons.wikimedia.org/wiki/User:CFCF" TargetMode="External"/><Relationship Id="rId4" Type="http://schemas.openxmlformats.org/officeDocument/2006/relationships/hyperlink" Target="https://commons.wikimedia.org/wiki/File:Sobo_1909_222.p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bonesmart.org/forum/threads/mua-for-extension-problems.7537/"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Blausen_0597_KneeAnatomy_Side.png" TargetMode="External"/><Relationship Id="rId3" Type="http://schemas.openxmlformats.org/officeDocument/2006/relationships/image" Target="../media/image5.jpe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ommons.wikimedia.org/wiki/User:Hellerhoff" TargetMode="External"/><Relationship Id="rId5" Type="http://schemas.openxmlformats.org/officeDocument/2006/relationships/hyperlink" Target="https://commons.wikimedia.org/wiki/File:Knie-roentgen-r-seite.jpg" TargetMode="External"/><Relationship Id="rId10" Type="http://schemas.openxmlformats.org/officeDocument/2006/relationships/hyperlink" Target="http://creativecommons.org/licenses/by/3.0/deed.en" TargetMode="External"/><Relationship Id="rId4" Type="http://schemas.openxmlformats.org/officeDocument/2006/relationships/image" Target="../media/image6.png"/><Relationship Id="rId9" Type="http://schemas.openxmlformats.org/officeDocument/2006/relationships/hyperlink" Target="https://commons.wikimedia.org/wiki/User:BruceBlau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ki/User:Pngbot" TargetMode="External"/><Relationship Id="rId3" Type="http://schemas.openxmlformats.org/officeDocument/2006/relationships/image" Target="../media/image7.png"/><Relationship Id="rId7" Type="http://schemas.openxmlformats.org/officeDocument/2006/relationships/hyperlink" Target="https://commons.wikimedia.org/wiki/File:Gray259.p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ommons.wikimedia.org/wiki/User:File_Upload_Bot_(Magnus_Manske)" TargetMode="External"/><Relationship Id="rId5" Type="http://schemas.openxmlformats.org/officeDocument/2006/relationships/hyperlink" Target="https://commons.wikimedia.org/wiki/File:Gray258.png"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cnx.org/contents/4770f844-6eb0-40bf-96c1-888459ce5219@4/Anatomy-of-Selected-Synovial-J"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image" Target="../media/image9.jpeg"/><Relationship Id="rId7" Type="http://schemas.openxmlformats.org/officeDocument/2006/relationships/hyperlink" Target="https://www.flickr.com/photos/rswatsk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lickr.com/photos/rswatski/4849501442/sizes/l" TargetMode="External"/><Relationship Id="rId5" Type="http://schemas.openxmlformats.org/officeDocument/2006/relationships/image" Target="../media/image10.jpeg"/><Relationship Id="rId4" Type="http://schemas.openxmlformats.org/officeDocument/2006/relationships/hyperlink" Target="http://www.kidport.com/reflib/science/humanbody/skeletalsystem/Knee.ht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rjointdoc.com/medial-collateral-ligament-lateral-collateral-ligament.html"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commons.wikimedia.org/wiki/File:Knee_diagram.svg"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commons.wikimedia.org/w/index.php?title=User:John_Holmes_II&amp;action=edit&amp;redlink=1"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commons.wikimedia.org/wiki/File:Legamenti_crociati.jpg"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commons.wikimedia.org/w/index.php?title=User:Lucarm84&amp;action=edit&amp;redlink=1"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commons.wikimedia.org/wiki/File:Gray352.p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mmons.wikimedia.org/wiki/User:Pngbot" TargetMode="External"/><Relationship Id="rId5" Type="http://schemas.openxmlformats.org/officeDocument/2006/relationships/hyperlink" Target="https://commons.wikimedia.org/wiki/File:Gray351.png" TargetMode="Externa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ommons.wikimedia.org/wiki/User:Migas" TargetMode="External"/><Relationship Id="rId4" Type="http://schemas.openxmlformats.org/officeDocument/2006/relationships/hyperlink" Target="https://commons.wikimedia.org/wiki/File:Quadriceps.png"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commons.wikimedia.org/wiki/File:Quadriceps_3D.gif" TargetMode="External"/><Relationship Id="rId2" Type="http://schemas.openxmlformats.org/officeDocument/2006/relationships/image" Target="../media/image35.gif"/><Relationship Id="rId1" Type="http://schemas.openxmlformats.org/officeDocument/2006/relationships/slideLayout" Target="../slideLayouts/slideLayout2.xml"/><Relationship Id="rId5" Type="http://schemas.openxmlformats.org/officeDocument/2006/relationships/hyperlink" Target="http://creativecommons.org/licenses/by-sa/2.1/jp/deed.en" TargetMode="External"/><Relationship Id="rId4" Type="http://schemas.openxmlformats.org/officeDocument/2006/relationships/hyperlink" Target="https://commons.wikimedia.org/wiki/User:CFC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Gray345.png"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commons.wikimedia.org/wiki/User:Pngbot"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commons.wikimedia.org/wiki/File:Knee_Biomechanics.JPG" TargetMode="External"/><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s://commons.wikimedia.org/wiki/User:File_Upload_Bot_(Magnus_Manske)"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738a2420-a409-4190-89d1-2d89d4496a4b@4/Bones_of_the_Lower_Limb"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a:t>
            </a:r>
            <a:r>
              <a:rPr lang="en-US" sz="3600" b="1" dirty="0" smtClean="0">
                <a:solidFill>
                  <a:schemeClr val="tx1"/>
                </a:solidFill>
                <a:latin typeface="+mn-lt"/>
              </a:rPr>
              <a:t>I </a:t>
            </a:r>
            <a:r>
              <a:rPr lang="el-GR" sz="3600" b="1" dirty="0" smtClean="0">
                <a:solidFill>
                  <a:schemeClr val="tx1"/>
                </a:solidFill>
                <a:latin typeface="+mn-lt"/>
              </a:rPr>
              <a:t>(Θ)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3999" cy="1752600"/>
          </a:xfrm>
        </p:spPr>
        <p:txBody>
          <a:bodyPr>
            <a:normAutofit/>
          </a:bodyPr>
          <a:lstStyle/>
          <a:p>
            <a:pPr>
              <a:spcBef>
                <a:spcPts val="0"/>
              </a:spcBef>
              <a:spcAft>
                <a:spcPts val="1200"/>
              </a:spcAft>
            </a:pPr>
            <a:r>
              <a:rPr lang="el-GR" sz="2600" b="1" dirty="0" smtClean="0"/>
              <a:t>Ενότητα </a:t>
            </a:r>
            <a:r>
              <a:rPr lang="en-US" sz="2600" b="1" dirty="0" smtClean="0"/>
              <a:t>8</a:t>
            </a:r>
            <a:r>
              <a:rPr lang="el-GR" sz="2600" dirty="0" smtClean="0"/>
              <a:t>:</a:t>
            </a:r>
            <a:r>
              <a:rPr lang="en-US" sz="2600" dirty="0" smtClean="0"/>
              <a:t> </a:t>
            </a:r>
            <a:r>
              <a:rPr lang="el-GR" sz="2600" dirty="0"/>
              <a:t>Άρθρωση γόνατος</a:t>
            </a:r>
            <a:endParaRPr lang="en-US" sz="2600" dirty="0" smtClean="0"/>
          </a:p>
          <a:p>
            <a:pPr>
              <a:spcBef>
                <a:spcPts val="0"/>
              </a:spcBef>
              <a:spcAft>
                <a:spcPts val="1200"/>
              </a:spcAft>
            </a:pPr>
            <a:r>
              <a:rPr lang="el-GR" sz="2200" dirty="0" err="1" smtClean="0"/>
              <a:t>Παλίνα</a:t>
            </a:r>
            <a:r>
              <a:rPr lang="el-GR" sz="2200" dirty="0" smtClean="0"/>
              <a:t> </a:t>
            </a:r>
            <a:r>
              <a:rPr lang="el-GR" sz="2200" dirty="0" err="1"/>
              <a:t>Καρακασίδου</a:t>
            </a:r>
            <a:r>
              <a:rPr lang="el-GR" sz="2200" dirty="0"/>
              <a:t>, </a:t>
            </a:r>
            <a:r>
              <a:rPr lang="en-US" sz="2200" dirty="0"/>
              <a:t>PT, OMT, </a:t>
            </a:r>
            <a:r>
              <a:rPr lang="en-US" sz="2200" dirty="0" err="1"/>
              <a:t>MManipTher</a:t>
            </a:r>
            <a:r>
              <a:rPr lang="en-US" sz="2200" dirty="0"/>
              <a:t>, </a:t>
            </a:r>
            <a:r>
              <a:rPr lang="en-US" sz="2200" dirty="0">
                <a:solidFill>
                  <a:prstClr val="black"/>
                </a:solidFill>
              </a:rPr>
              <a:t>MSc</a:t>
            </a:r>
            <a:r>
              <a:rPr lang="en-US" sz="2200" dirty="0" smtClean="0"/>
              <a:t>, </a:t>
            </a:r>
            <a:r>
              <a:rPr lang="en-US" sz="2200" dirty="0"/>
              <a:t>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139609148"/>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85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Ενίσχυση αρθρικού θυλάκου </a:t>
            </a:r>
            <a:r>
              <a:rPr lang="el-GR" sz="3000" b="0" dirty="0" smtClean="0"/>
              <a:t>3/4</a:t>
            </a:r>
            <a:endParaRPr lang="el-GR" dirty="0"/>
          </a:p>
        </p:txBody>
      </p:sp>
      <p:sp>
        <p:nvSpPr>
          <p:cNvPr id="4" name="Content Placeholder 3"/>
          <p:cNvSpPr>
            <a:spLocks noGrp="1"/>
          </p:cNvSpPr>
          <p:nvPr>
            <p:ph sz="half" idx="4294967295"/>
          </p:nvPr>
        </p:nvSpPr>
        <p:spPr>
          <a:xfrm>
            <a:off x="4283968" y="1628800"/>
            <a:ext cx="4614664" cy="4752528"/>
          </a:xfrm>
        </p:spPr>
        <p:txBody>
          <a:bodyPr>
            <a:normAutofit/>
          </a:bodyPr>
          <a:lstStyle/>
          <a:p>
            <a:pPr>
              <a:spcBef>
                <a:spcPts val="1200"/>
              </a:spcBef>
            </a:pPr>
            <a:r>
              <a:rPr lang="el-GR" sz="2400" dirty="0" smtClean="0"/>
              <a:t>Η οπίσθια επιφάνεια του θυλάκου ενισχύεται από:</a:t>
            </a:r>
          </a:p>
          <a:p>
            <a:pPr>
              <a:spcBef>
                <a:spcPts val="1200"/>
              </a:spcBef>
              <a:buFont typeface="Wingdings" pitchFamily="2" charset="2"/>
              <a:buChar char="ü"/>
            </a:pPr>
            <a:r>
              <a:rPr lang="el-GR" sz="2400" dirty="0" smtClean="0"/>
              <a:t>Λοξό ιγνυακό σύνδεσμο</a:t>
            </a:r>
            <a:r>
              <a:rPr lang="en-US" sz="2400" dirty="0" smtClean="0"/>
              <a:t>.</a:t>
            </a:r>
            <a:endParaRPr lang="el-GR" sz="2400" dirty="0" smtClean="0"/>
          </a:p>
          <a:p>
            <a:pPr>
              <a:spcBef>
                <a:spcPts val="1200"/>
              </a:spcBef>
              <a:buFont typeface="Wingdings" pitchFamily="2" charset="2"/>
              <a:buChar char="ü"/>
            </a:pPr>
            <a:r>
              <a:rPr lang="el-GR" sz="2400" dirty="0" smtClean="0"/>
              <a:t>Τοξοειδή ιγνυακό σύνδεσμο</a:t>
            </a:r>
            <a:r>
              <a:rPr lang="en-US" sz="2400" dirty="0" smtClean="0"/>
              <a:t>.</a:t>
            </a:r>
            <a:endParaRPr lang="el-GR" sz="2400" dirty="0" smtClean="0"/>
          </a:p>
          <a:p>
            <a:pPr>
              <a:spcBef>
                <a:spcPts val="1200"/>
              </a:spcBef>
              <a:buFont typeface="Wingdings" pitchFamily="2" charset="2"/>
              <a:buChar char="ü"/>
            </a:pPr>
            <a:r>
              <a:rPr lang="el-GR" sz="2400" dirty="0" smtClean="0"/>
              <a:t>Ιγνυακό μυ</a:t>
            </a:r>
            <a:r>
              <a:rPr lang="en-US" sz="2400" dirty="0" smtClean="0"/>
              <a:t>.</a:t>
            </a:r>
            <a:endParaRPr lang="el-GR" sz="2400" dirty="0" smtClean="0"/>
          </a:p>
          <a:p>
            <a:pPr>
              <a:spcBef>
                <a:spcPts val="1200"/>
              </a:spcBef>
              <a:buFont typeface="Wingdings" pitchFamily="2" charset="2"/>
              <a:buChar char="ü"/>
            </a:pPr>
            <a:r>
              <a:rPr lang="el-GR" sz="2400" dirty="0" smtClean="0"/>
              <a:t>Γαστροκνήμιο μυ</a:t>
            </a:r>
            <a:r>
              <a:rPr lang="en-US" sz="2400" dirty="0" smtClean="0"/>
              <a:t>.</a:t>
            </a:r>
            <a:endParaRPr lang="el-GR" sz="2400" dirty="0" smtClean="0"/>
          </a:p>
          <a:p>
            <a:pPr>
              <a:spcBef>
                <a:spcPts val="1200"/>
              </a:spcBef>
              <a:buFont typeface="Wingdings" pitchFamily="2" charset="2"/>
              <a:buChar char="ü"/>
            </a:pPr>
            <a:r>
              <a:rPr lang="el-GR" sz="2400" dirty="0" err="1" smtClean="0"/>
              <a:t>Ισχιοκνημιαίους</a:t>
            </a:r>
            <a:r>
              <a:rPr lang="el-GR" sz="2400" dirty="0" smtClean="0"/>
              <a:t> μύες (ιδιαίτερα από τις ίνες συνδετικού ιστού που επεκτείνονται από τον </a:t>
            </a:r>
            <a:r>
              <a:rPr lang="el-GR" sz="2400" dirty="0" err="1" smtClean="0"/>
              <a:t>ημιϋμενώδη</a:t>
            </a:r>
            <a:r>
              <a:rPr lang="el-GR" sz="2400" dirty="0" smtClean="0"/>
              <a:t>)</a:t>
            </a:r>
            <a:r>
              <a:rPr lang="en-US" sz="2400" dirty="0" smtClean="0"/>
              <a:t>.</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pic>
        <p:nvPicPr>
          <p:cNvPr id="6146" name="Picture 2" descr="File:Gray3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3028950" cy="52387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31201" y="6294793"/>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Gray346</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41683696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Γενικοί παράγοντες που αυξάνουν την προς τα έξω έλξη της επιγονατίδας </a:t>
            </a:r>
            <a:r>
              <a:rPr lang="el-GR" sz="3000" b="0" dirty="0" smtClean="0"/>
              <a:t>3/3</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99</a:t>
            </a:fld>
            <a:endParaRPr lang="el-GR"/>
          </a:p>
        </p:txBody>
      </p:sp>
      <p:sp>
        <p:nvSpPr>
          <p:cNvPr id="6" name="Θέση περιεχομένου 5"/>
          <p:cNvSpPr>
            <a:spLocks noGrp="1"/>
          </p:cNvSpPr>
          <p:nvPr>
            <p:ph idx="1"/>
          </p:nvPr>
        </p:nvSpPr>
        <p:spPr>
          <a:xfrm>
            <a:off x="457200" y="1412776"/>
            <a:ext cx="8229600" cy="4824536"/>
          </a:xfrm>
        </p:spPr>
        <p:txBody>
          <a:bodyPr>
            <a:normAutofit/>
          </a:bodyPr>
          <a:lstStyle/>
          <a:p>
            <a:r>
              <a:rPr lang="el-GR" sz="2400" dirty="0"/>
              <a:t>Η έσω στροφή του μηριαίου μπορεί να προκληθεί λόγω:</a:t>
            </a:r>
          </a:p>
          <a:p>
            <a:pPr>
              <a:buFont typeface="Wingdings" pitchFamily="2" charset="2"/>
              <a:buChar char="ü"/>
            </a:pPr>
            <a:r>
              <a:rPr lang="el-GR" sz="2400" dirty="0"/>
              <a:t>Αδυναμίας των έξω στροφέων του ισχίου.</a:t>
            </a:r>
          </a:p>
          <a:p>
            <a:pPr>
              <a:buFont typeface="Wingdings" pitchFamily="2" charset="2"/>
              <a:buChar char="ü"/>
            </a:pPr>
            <a:r>
              <a:rPr lang="el-GR" sz="2400" dirty="0"/>
              <a:t>Βράχυνσης των έσω στροφέων.</a:t>
            </a:r>
          </a:p>
          <a:p>
            <a:pPr>
              <a:buFont typeface="Wingdings" pitchFamily="2" charset="2"/>
              <a:buChar char="ü"/>
            </a:pPr>
            <a:r>
              <a:rPr lang="el-GR" sz="2400" dirty="0"/>
              <a:t>Αντιστάθμισης της </a:t>
            </a:r>
            <a:r>
              <a:rPr lang="el-GR" sz="2400" dirty="0" smtClean="0"/>
              <a:t>υπέρμετρης πρόσθιας </a:t>
            </a:r>
            <a:r>
              <a:rPr lang="el-GR" sz="2400" dirty="0"/>
              <a:t>συστροφής του ισχίου.</a:t>
            </a:r>
          </a:p>
          <a:p>
            <a:pPr>
              <a:buFont typeface="Wingdings" pitchFamily="2" charset="2"/>
              <a:buChar char="ü"/>
            </a:pPr>
            <a:r>
              <a:rPr lang="el-GR" sz="2400" dirty="0"/>
              <a:t>Υπέρμετρης έξω συστροφής της κνήμης.</a:t>
            </a:r>
          </a:p>
          <a:p>
            <a:endParaRPr lang="el-GR" sz="2400" dirty="0"/>
          </a:p>
        </p:txBody>
      </p:sp>
    </p:spTree>
    <p:extLst>
      <p:ext uri="{BB962C8B-B14F-4D97-AF65-F5344CB8AC3E}">
        <p14:creationId xmlns:p14="http://schemas.microsoft.com/office/powerpoint/2010/main" val="38174880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t>Λειτουργικός ρόλος επιγονατίδας </a:t>
            </a:r>
            <a:r>
              <a:rPr lang="el-GR" sz="3000" b="0" dirty="0" smtClean="0"/>
              <a:t>1/2</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100</a:t>
            </a:fld>
            <a:endParaRPr lang="el-GR"/>
          </a:p>
        </p:txBody>
      </p:sp>
      <p:sp>
        <p:nvSpPr>
          <p:cNvPr id="3" name="Θέση περιεχομένου 2"/>
          <p:cNvSpPr>
            <a:spLocks noGrp="1"/>
          </p:cNvSpPr>
          <p:nvPr>
            <p:ph idx="1"/>
          </p:nvPr>
        </p:nvSpPr>
        <p:spPr/>
        <p:txBody>
          <a:bodyPr/>
          <a:lstStyle/>
          <a:p>
            <a:r>
              <a:rPr lang="el-GR" dirty="0"/>
              <a:t>Σε ορισμένες παθολογικές καταστάσεις απαιτείται η αφαίρεση της επιγονατίδας.</a:t>
            </a:r>
          </a:p>
          <a:p>
            <a:r>
              <a:rPr lang="el-GR" dirty="0"/>
              <a:t>Η μείωση του εσωτερικού μοχλοβραχίονα έχει ορισμένες λειτουργικές επιπτώσεις:</a:t>
            </a:r>
          </a:p>
          <a:p>
            <a:pPr>
              <a:buFont typeface="Wingdings" pitchFamily="2" charset="2"/>
              <a:buChar char="ü"/>
            </a:pPr>
            <a:r>
              <a:rPr lang="el-GR" dirty="0"/>
              <a:t>Μειώνεται η εσωτερική ροπή κατά 19% (αν και η υπερτροφία του </a:t>
            </a:r>
            <a:r>
              <a:rPr lang="el-GR" dirty="0" err="1"/>
              <a:t>τετρακεφάλου</a:t>
            </a:r>
            <a:r>
              <a:rPr lang="el-GR" dirty="0"/>
              <a:t> ή η </a:t>
            </a:r>
            <a:r>
              <a:rPr lang="el-GR" dirty="0" err="1"/>
              <a:t>νευρο</a:t>
            </a:r>
            <a:r>
              <a:rPr lang="el-GR" dirty="0"/>
              <a:t>-μυϊκή προσαρμογή μπορεί να μειώσει αυτό το έλλειμμα).</a:t>
            </a:r>
          </a:p>
          <a:p>
            <a:pPr>
              <a:buFont typeface="Wingdings" pitchFamily="2" charset="2"/>
              <a:buChar char="ü"/>
            </a:pPr>
            <a:r>
              <a:rPr lang="el-GR" dirty="0"/>
              <a:t>Το άτομο θα πρέπει να αυξήσει κατά 23.5% την </a:t>
            </a:r>
            <a:r>
              <a:rPr lang="el-GR" dirty="0" err="1"/>
              <a:t>εκτατική</a:t>
            </a:r>
            <a:r>
              <a:rPr lang="el-GR" dirty="0"/>
              <a:t> ροπή για να ανταποκριθεί στης καθημερινές απαιτήσεις με αποτέλεσμα να αυξηθούν οι φορτίσεις στην </a:t>
            </a:r>
            <a:r>
              <a:rPr lang="el-GR" dirty="0" err="1"/>
              <a:t>κνημομηριαία</a:t>
            </a:r>
            <a:r>
              <a:rPr lang="el-GR" dirty="0"/>
              <a:t> άρθρωση δημιουργώντας φθορά στον αρθρικό χόνδρο.</a:t>
            </a:r>
          </a:p>
          <a:p>
            <a:endParaRPr lang="el-GR" dirty="0"/>
          </a:p>
        </p:txBody>
      </p:sp>
    </p:spTree>
    <p:extLst>
      <p:ext uri="{BB962C8B-B14F-4D97-AF65-F5344CB8AC3E}">
        <p14:creationId xmlns:p14="http://schemas.microsoft.com/office/powerpoint/2010/main" val="3129107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Λειτουργικός ρόλος επιγονατίδας </a:t>
            </a:r>
            <a:r>
              <a:rPr lang="el-GR" sz="3000" b="0" dirty="0" smtClean="0"/>
              <a:t>2/2</a:t>
            </a:r>
            <a:endParaRPr lang="el-GR" sz="3600" dirty="0"/>
          </a:p>
        </p:txBody>
      </p:sp>
      <p:sp>
        <p:nvSpPr>
          <p:cNvPr id="6" name="Content Placeholder 5"/>
          <p:cNvSpPr>
            <a:spLocks noGrp="1"/>
          </p:cNvSpPr>
          <p:nvPr>
            <p:ph idx="1"/>
          </p:nvPr>
        </p:nvSpPr>
        <p:spPr/>
        <p:txBody>
          <a:bodyPr>
            <a:normAutofit/>
          </a:bodyPr>
          <a:lstStyle/>
          <a:p>
            <a:r>
              <a:rPr lang="el-GR" dirty="0" smtClean="0"/>
              <a:t>Άρα, ο ρόλος της επιγονατίδας είναι να μειώσει το μέγεθος της δύναμης του </a:t>
            </a:r>
            <a:r>
              <a:rPr lang="el-GR" dirty="0" err="1" smtClean="0"/>
              <a:t>τετρακεφάλου</a:t>
            </a:r>
            <a:r>
              <a:rPr lang="el-GR" dirty="0" smtClean="0"/>
              <a:t> που απαιτείται για τις καθημερινές δραστηριότητες.</a:t>
            </a:r>
          </a:p>
          <a:p>
            <a:r>
              <a:rPr lang="el-GR" dirty="0" smtClean="0"/>
              <a:t>Η μείωση των απαιτήσεων, μειώνει έμμεσα τις συμπιεστικές δυνάμεις που εφαρμόζονται στους μηνίσκους και τους αρθρικούς χόνδρους.</a:t>
            </a:r>
          </a:p>
          <a:p>
            <a:r>
              <a:rPr lang="el-GR" dirty="0" smtClean="0"/>
              <a:t>Στο πέρασμα των χρόνων, η μείωση των συμπιεστικών δυνάμεων περιορίζει την μηχανική φθορά του γόνατος.</a:t>
            </a:r>
          </a:p>
          <a:p>
            <a:pPr>
              <a:buFont typeface="Wingdings" pitchFamily="2" charset="2"/>
              <a:buChar char="ü"/>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101</a:t>
            </a:fld>
            <a:endParaRPr lang="el-GR"/>
          </a:p>
        </p:txBody>
      </p:sp>
    </p:spTree>
    <p:extLst>
      <p:ext uri="{BB962C8B-B14F-4D97-AF65-F5344CB8AC3E}">
        <p14:creationId xmlns:p14="http://schemas.microsoft.com/office/powerpoint/2010/main" val="42907721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Καμπτήρες μύες γόνατος</a:t>
            </a:r>
            <a:endParaRPr lang="el-GR" sz="3600" dirty="0"/>
          </a:p>
        </p:txBody>
      </p:sp>
      <p:sp>
        <p:nvSpPr>
          <p:cNvPr id="6" name="Content Placeholder 5"/>
          <p:cNvSpPr>
            <a:spLocks noGrp="1"/>
          </p:cNvSpPr>
          <p:nvPr>
            <p:ph idx="1"/>
          </p:nvPr>
        </p:nvSpPr>
        <p:spPr/>
        <p:txBody>
          <a:bodyPr>
            <a:normAutofit/>
          </a:bodyPr>
          <a:lstStyle/>
          <a:p>
            <a:r>
              <a:rPr lang="el-GR" dirty="0" err="1" smtClean="0"/>
              <a:t>Ημιϋμενώδης</a:t>
            </a:r>
            <a:r>
              <a:rPr lang="el-GR" dirty="0" smtClean="0"/>
              <a:t> και </a:t>
            </a:r>
            <a:r>
              <a:rPr lang="el-GR" dirty="0" err="1" smtClean="0"/>
              <a:t>ημιτενοντώδης</a:t>
            </a:r>
            <a:r>
              <a:rPr lang="el-GR" dirty="0" smtClean="0"/>
              <a:t>: κάμψη και έσω στροφή του γόνατος.</a:t>
            </a:r>
          </a:p>
          <a:p>
            <a:r>
              <a:rPr lang="el-GR" dirty="0" smtClean="0"/>
              <a:t>Δικέφαλος μηριαίος: κάμψη και έξω στροφή του γόνατος.</a:t>
            </a:r>
          </a:p>
          <a:p>
            <a:r>
              <a:rPr lang="el-GR" dirty="0" smtClean="0"/>
              <a:t>Ραπτικός και ισχνός προσαγωγός: κάμψη και έσω στροφή του γόνατος.</a:t>
            </a:r>
          </a:p>
          <a:p>
            <a:r>
              <a:rPr lang="el-GR" dirty="0" smtClean="0"/>
              <a:t>Ιγνυακός: κάμψη και έσω στροφή του γόνατος.</a:t>
            </a:r>
          </a:p>
          <a:p>
            <a:r>
              <a:rPr lang="el-GR" dirty="0" err="1" smtClean="0"/>
              <a:t>Γαστροκνήμιος</a:t>
            </a:r>
            <a:r>
              <a:rPr lang="el-GR" dirty="0" smtClean="0"/>
              <a:t> και πελματικός μυς.</a:t>
            </a:r>
          </a:p>
          <a:p>
            <a:r>
              <a:rPr lang="el-GR" dirty="0" smtClean="0"/>
              <a:t>Ο ΤΠΠ γίνεται καμπτήρας του γόνατος μετά τις 90</a:t>
            </a:r>
            <a:r>
              <a:rPr lang="el-GR" baseline="30000" dirty="0" smtClean="0"/>
              <a:t>ο</a:t>
            </a:r>
            <a:r>
              <a:rPr lang="el-GR" dirty="0" smtClean="0"/>
              <a:t>.</a:t>
            </a:r>
          </a:p>
          <a:p>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102</a:t>
            </a:fld>
            <a:endParaRPr lang="el-GR"/>
          </a:p>
        </p:txBody>
      </p:sp>
    </p:spTree>
    <p:extLst>
      <p:ext uri="{BB962C8B-B14F-4D97-AF65-F5344CB8AC3E}">
        <p14:creationId xmlns:p14="http://schemas.microsoft.com/office/powerpoint/2010/main" val="13527594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Έλεγχος </a:t>
            </a:r>
            <a:r>
              <a:rPr lang="el-GR" dirty="0" err="1" smtClean="0"/>
              <a:t>οστεοκινηματικής</a:t>
            </a:r>
            <a:r>
              <a:rPr lang="el-GR" dirty="0" smtClean="0"/>
              <a:t> του γόνατος σε κλειστή κινητική αλυσίδα </a:t>
            </a:r>
            <a:r>
              <a:rPr lang="el-GR" sz="3000" b="0" dirty="0" smtClean="0"/>
              <a:t>1/3</a:t>
            </a:r>
            <a:endParaRPr lang="el-GR" sz="3000" b="0" dirty="0"/>
          </a:p>
        </p:txBody>
      </p:sp>
      <p:sp>
        <p:nvSpPr>
          <p:cNvPr id="4" name="Content Placeholder 3"/>
          <p:cNvSpPr>
            <a:spLocks noGrp="1"/>
          </p:cNvSpPr>
          <p:nvPr>
            <p:ph idx="1"/>
          </p:nvPr>
        </p:nvSpPr>
        <p:spPr>
          <a:xfrm>
            <a:off x="457200" y="1340768"/>
            <a:ext cx="8229600" cy="4896544"/>
          </a:xfrm>
        </p:spPr>
        <p:txBody>
          <a:bodyPr>
            <a:normAutofit/>
          </a:bodyPr>
          <a:lstStyle/>
          <a:p>
            <a:r>
              <a:rPr lang="el-GR" dirty="0" smtClean="0"/>
              <a:t>Είναι πολύπλοκος, διότι οι </a:t>
            </a:r>
            <a:r>
              <a:rPr lang="el-GR" dirty="0" err="1" smtClean="0"/>
              <a:t>διαρθρικοί</a:t>
            </a:r>
            <a:r>
              <a:rPr lang="el-GR" dirty="0" smtClean="0"/>
              <a:t> μύες θα πρέπει να ελέγχουν ταυτόχρονα την κίνηση του γόνατος και του ισχίου.</a:t>
            </a:r>
          </a:p>
          <a:p>
            <a:r>
              <a:rPr lang="el-GR" dirty="0" smtClean="0"/>
              <a:t>Π.χ., ο ραπτικός θα πρέπει ταυτόχρονα να ελέγχει 5 βαθμούς ελευθερίας: 2 στο γόνατο και 3 στο ισχίο.</a:t>
            </a:r>
          </a:p>
          <a:p>
            <a:r>
              <a:rPr lang="el-GR" dirty="0" smtClean="0"/>
              <a:t>Η σταθερότητα και ο έλεγχος του γόνατος απαιτεί την συνεργασία των παθητικών και δυναμικών δομών ιδιαίτερα σε μεγάλης ταχύτητας κινήσεις.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103</a:t>
            </a:fld>
            <a:endParaRPr lang="el-GR"/>
          </a:p>
        </p:txBody>
      </p:sp>
    </p:spTree>
    <p:extLst>
      <p:ext uri="{BB962C8B-B14F-4D97-AF65-F5344CB8AC3E}">
        <p14:creationId xmlns:p14="http://schemas.microsoft.com/office/powerpoint/2010/main" val="3113062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nee rotation.tif"/>
          <p:cNvPicPr>
            <a:picLocks noGrp="1" noChangeAspect="1"/>
          </p:cNvPicPr>
          <p:nvPr>
            <p:ph idx="1"/>
          </p:nvPr>
        </p:nvPicPr>
        <p:blipFill>
          <a:blip r:embed="rId2" cstate="print"/>
          <a:stretch>
            <a:fillRect/>
          </a:stretch>
        </p:blipFill>
        <p:spPr>
          <a:xfrm>
            <a:off x="179512" y="1484784"/>
            <a:ext cx="4039985" cy="2722418"/>
          </a:xfrm>
        </p:spPr>
      </p:pic>
      <p:sp>
        <p:nvSpPr>
          <p:cNvPr id="4" name="Content Placeholder 3"/>
          <p:cNvSpPr>
            <a:spLocks noGrp="1"/>
          </p:cNvSpPr>
          <p:nvPr>
            <p:ph sz="half" idx="4294967295"/>
          </p:nvPr>
        </p:nvSpPr>
        <p:spPr>
          <a:xfrm>
            <a:off x="4211960" y="1484784"/>
            <a:ext cx="4932040" cy="4525963"/>
          </a:xfrm>
        </p:spPr>
        <p:txBody>
          <a:bodyPr>
            <a:normAutofit/>
          </a:bodyPr>
          <a:lstStyle/>
          <a:p>
            <a:pPr>
              <a:lnSpc>
                <a:spcPct val="110000"/>
              </a:lnSpc>
              <a:spcBef>
                <a:spcPts val="1200"/>
              </a:spcBef>
            </a:pPr>
            <a:r>
              <a:rPr lang="el-GR" sz="2300" dirty="0" smtClean="0"/>
              <a:t>Όπως φαίνεται στην εικόνα, ένα άτομο τρέχει για να πιάσει μία μπάλα.</a:t>
            </a:r>
          </a:p>
          <a:p>
            <a:pPr>
              <a:lnSpc>
                <a:spcPct val="110000"/>
              </a:lnSpc>
              <a:spcBef>
                <a:spcPts val="1200"/>
              </a:spcBef>
            </a:pPr>
            <a:r>
              <a:rPr lang="el-GR" sz="2300" dirty="0" smtClean="0"/>
              <a:t>Το δεξί πόδι σταθερό στο έδαφος και το δεξί μηριαίο, η λεκάνη, ο κορμός και το κεφάλι στρίβουν αριστερά.</a:t>
            </a:r>
          </a:p>
          <a:p>
            <a:pPr>
              <a:lnSpc>
                <a:spcPct val="110000"/>
              </a:lnSpc>
              <a:spcBef>
                <a:spcPts val="1200"/>
              </a:spcBef>
            </a:pPr>
            <a:r>
              <a:rPr lang="el-GR" sz="2300" dirty="0" smtClean="0"/>
              <a:t>Παρατηρήστε την διαγώνια ροή των ενεργοποιημένων μυών από το κεφάλι έως την περόνη.</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104</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dirty="0" smtClean="0"/>
              <a:t>Έλεγχος </a:t>
            </a:r>
            <a:r>
              <a:rPr lang="el-GR" dirty="0" err="1" smtClean="0"/>
              <a:t>οστεοκινηματικής</a:t>
            </a:r>
            <a:r>
              <a:rPr lang="el-GR" dirty="0" smtClean="0"/>
              <a:t> του γόνατος σε κλειστή κινητική αλυσίδα </a:t>
            </a:r>
            <a:r>
              <a:rPr lang="el-GR" sz="3000" b="0" dirty="0"/>
              <a:t>2</a:t>
            </a:r>
            <a:r>
              <a:rPr lang="el-GR" sz="3000" b="0" dirty="0" smtClean="0"/>
              <a:t>/3</a:t>
            </a:r>
            <a:endParaRPr lang="el-GR" sz="3000" b="0" dirty="0"/>
          </a:p>
        </p:txBody>
      </p:sp>
      <p:sp>
        <p:nvSpPr>
          <p:cNvPr id="6" name="Ορθογώνιο 5"/>
          <p:cNvSpPr/>
          <p:nvPr/>
        </p:nvSpPr>
        <p:spPr>
          <a:xfrm>
            <a:off x="107504" y="4350295"/>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2358314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nee rotation.tif"/>
          <p:cNvPicPr>
            <a:picLocks noGrp="1" noChangeAspect="1"/>
          </p:cNvPicPr>
          <p:nvPr>
            <p:ph idx="1"/>
          </p:nvPr>
        </p:nvPicPr>
        <p:blipFill>
          <a:blip r:embed="rId2" cstate="print"/>
          <a:stretch>
            <a:fillRect/>
          </a:stretch>
        </p:blipFill>
        <p:spPr>
          <a:xfrm>
            <a:off x="107504" y="1556792"/>
            <a:ext cx="4488022" cy="3024336"/>
          </a:xfrm>
        </p:spPr>
      </p:pic>
      <p:sp>
        <p:nvSpPr>
          <p:cNvPr id="4" name="Content Placeholder 3"/>
          <p:cNvSpPr>
            <a:spLocks noGrp="1"/>
          </p:cNvSpPr>
          <p:nvPr>
            <p:ph sz="half" idx="4294967295"/>
          </p:nvPr>
        </p:nvSpPr>
        <p:spPr>
          <a:xfrm>
            <a:off x="4427984" y="1600200"/>
            <a:ext cx="4716016" cy="5043488"/>
          </a:xfrm>
        </p:spPr>
        <p:txBody>
          <a:bodyPr>
            <a:normAutofit/>
          </a:bodyPr>
          <a:lstStyle/>
          <a:p>
            <a:pPr>
              <a:spcBef>
                <a:spcPts val="1200"/>
              </a:spcBef>
            </a:pPr>
            <a:r>
              <a:rPr lang="el-GR" sz="2200" dirty="0" smtClean="0"/>
              <a:t>Η βραχεία κεφαλή του δικεφάλου επιταχύνει την έσω στροφή του μηριαίου.</a:t>
            </a:r>
          </a:p>
          <a:p>
            <a:pPr>
              <a:spcBef>
                <a:spcPts val="1200"/>
              </a:spcBef>
            </a:pPr>
            <a:r>
              <a:rPr lang="el-GR" sz="2200" dirty="0" smtClean="0"/>
              <a:t>Οι μύες του </a:t>
            </a:r>
            <a:r>
              <a:rPr lang="el-GR" sz="2200" dirty="0" err="1" smtClean="0"/>
              <a:t>χήνειου</a:t>
            </a:r>
            <a:r>
              <a:rPr lang="el-GR" sz="2200" dirty="0" smtClean="0"/>
              <a:t> πόδα όχι μόνο επιβραδύνουν την έσω στροφή του μηριαίου, αλλά με την παθητική τους τάση βοηθούν στην σταθερότητα της έσω επιφάνειας του γόνατος βοηθώντας τον έσω πλάγιο σύνδεσμο.</a:t>
            </a:r>
          </a:p>
          <a:p>
            <a:pPr>
              <a:spcBef>
                <a:spcPts val="1200"/>
              </a:spcBef>
            </a:pPr>
            <a:r>
              <a:rPr lang="el-GR" sz="2200" dirty="0" smtClean="0"/>
              <a:t>Επιπλέον, ο ιγνυακός βοηθά στην επιβράδυνση της έξω στροφής του γόνατος.</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105</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dirty="0" smtClean="0"/>
              <a:t>Έλεγχος </a:t>
            </a:r>
            <a:r>
              <a:rPr lang="el-GR" dirty="0" err="1" smtClean="0"/>
              <a:t>οστεοκινηματικής</a:t>
            </a:r>
            <a:r>
              <a:rPr lang="el-GR" dirty="0" smtClean="0"/>
              <a:t> του γόνατος σε κλειστή κινητική αλυσίδα </a:t>
            </a:r>
            <a:r>
              <a:rPr lang="el-GR" sz="3000" b="0" dirty="0"/>
              <a:t>3</a:t>
            </a:r>
            <a:r>
              <a:rPr lang="el-GR" sz="3000" b="0" dirty="0" smtClean="0"/>
              <a:t>/3</a:t>
            </a:r>
            <a:endParaRPr lang="el-GR" sz="3000" b="0" dirty="0"/>
          </a:p>
        </p:txBody>
      </p:sp>
      <p:sp>
        <p:nvSpPr>
          <p:cNvPr id="6" name="Ορθογώνιο 5"/>
          <p:cNvSpPr/>
          <p:nvPr/>
        </p:nvSpPr>
        <p:spPr>
          <a:xfrm>
            <a:off x="0" y="4653136"/>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12942225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smtClean="0"/>
              <a:t>Μέγιστη ροπή καμπτήρων μυών</a:t>
            </a:r>
            <a:r>
              <a:rPr lang="el-GR" dirty="0" smtClean="0"/>
              <a:t> </a:t>
            </a:r>
            <a:endParaRPr lang="el-GR" dirty="0"/>
          </a:p>
        </p:txBody>
      </p:sp>
      <p:pic>
        <p:nvPicPr>
          <p:cNvPr id="5" name="Content Placeholder 4" descr="Knee flexor torques.tif"/>
          <p:cNvPicPr>
            <a:picLocks noGrp="1" noChangeAspect="1"/>
          </p:cNvPicPr>
          <p:nvPr>
            <p:ph idx="1"/>
          </p:nvPr>
        </p:nvPicPr>
        <p:blipFill>
          <a:blip r:embed="rId2"/>
          <a:stretch>
            <a:fillRect/>
          </a:stretch>
        </p:blipFill>
        <p:spPr>
          <a:xfrm>
            <a:off x="179570" y="1315033"/>
            <a:ext cx="3889332" cy="3827003"/>
          </a:xfrm>
        </p:spPr>
      </p:pic>
      <p:sp>
        <p:nvSpPr>
          <p:cNvPr id="4" name="Content Placeholder 3"/>
          <p:cNvSpPr>
            <a:spLocks noGrp="1"/>
          </p:cNvSpPr>
          <p:nvPr>
            <p:ph sz="half" idx="4294967295"/>
          </p:nvPr>
        </p:nvSpPr>
        <p:spPr>
          <a:xfrm>
            <a:off x="4067944" y="1484784"/>
            <a:ext cx="4495800" cy="5257800"/>
          </a:xfrm>
        </p:spPr>
        <p:txBody>
          <a:bodyPr>
            <a:normAutofit/>
          </a:bodyPr>
          <a:lstStyle/>
          <a:p>
            <a:pPr>
              <a:spcBef>
                <a:spcPts val="1200"/>
              </a:spcBef>
            </a:pPr>
            <a:r>
              <a:rPr lang="el-GR" sz="2300" dirty="0" smtClean="0"/>
              <a:t>Οι καμπτήρες του γόνατος παράγουν την μέγιστη ροπή τους στις πρώτες 20</a:t>
            </a:r>
            <a:r>
              <a:rPr lang="el-GR" sz="2300" baseline="30000" dirty="0" smtClean="0"/>
              <a:t>ο</a:t>
            </a:r>
            <a:r>
              <a:rPr lang="el-GR" sz="2300" dirty="0" smtClean="0"/>
              <a:t> κάμψης γόνατος με το ισχίο σε έκταση.</a:t>
            </a:r>
          </a:p>
          <a:p>
            <a:pPr>
              <a:spcBef>
                <a:spcPts val="1200"/>
              </a:spcBef>
            </a:pPr>
            <a:r>
              <a:rPr lang="el-GR" sz="2300" dirty="0" smtClean="0"/>
              <a:t>Στο διάγραμμα φαίνεται ότι η μέγιστη ροπή των καμπτήρων αναπτύσσεται όταν αυτοί βρίσκονται σε σχετική διάταση παρ’ όλο που ο μέγιστος μοχλοβραχίονάς τους είναι μεταξύ 50</a:t>
            </a:r>
            <a:r>
              <a:rPr lang="el-GR" sz="2300" baseline="30000" dirty="0" smtClean="0"/>
              <a:t>ο</a:t>
            </a:r>
            <a:r>
              <a:rPr lang="el-GR" sz="2300" dirty="0" smtClean="0"/>
              <a:t> έως 90</a:t>
            </a:r>
            <a:r>
              <a:rPr lang="el-GR" sz="2300" baseline="30000" dirty="0" smtClean="0"/>
              <a:t>ο</a:t>
            </a:r>
            <a:r>
              <a:rPr lang="el-GR" sz="2300" dirty="0" smtClean="0"/>
              <a:t>.</a:t>
            </a:r>
          </a:p>
          <a:p>
            <a:pPr>
              <a:spcBef>
                <a:spcPts val="1200"/>
              </a:spcBef>
            </a:pPr>
            <a:r>
              <a:rPr lang="el-GR" sz="2300" dirty="0" smtClean="0"/>
              <a:t>Η ροπή αυξάνει με την κάμψη του ισχίου.</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106</a:t>
            </a:fld>
            <a:endParaRPr lang="el-GR"/>
          </a:p>
        </p:txBody>
      </p:sp>
      <p:sp>
        <p:nvSpPr>
          <p:cNvPr id="6" name="Ορθογώνιο 5"/>
          <p:cNvSpPr/>
          <p:nvPr/>
        </p:nvSpPr>
        <p:spPr>
          <a:xfrm>
            <a:off x="35496" y="5229199"/>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28157634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Φόρτιση της </a:t>
            </a:r>
            <a:r>
              <a:rPr lang="el-GR" dirty="0" err="1" smtClean="0"/>
              <a:t>κνημομηριαίας</a:t>
            </a:r>
            <a:r>
              <a:rPr lang="el-GR" dirty="0" smtClean="0"/>
              <a:t> άρθρωσης – </a:t>
            </a:r>
            <a:r>
              <a:rPr lang="el-GR" sz="3000" b="0" dirty="0" smtClean="0"/>
              <a:t>Μετωπιαίο επίπεδο 1/5</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107</a:t>
            </a:fld>
            <a:endParaRPr lang="el-GR" dirty="0"/>
          </a:p>
        </p:txBody>
      </p:sp>
      <p:sp>
        <p:nvSpPr>
          <p:cNvPr id="6" name="Θέση περιεχομένου 5"/>
          <p:cNvSpPr>
            <a:spLocks noGrp="1"/>
          </p:cNvSpPr>
          <p:nvPr>
            <p:ph idx="1"/>
          </p:nvPr>
        </p:nvSpPr>
        <p:spPr>
          <a:xfrm>
            <a:off x="457200" y="1268760"/>
            <a:ext cx="8291264" cy="5400600"/>
          </a:xfrm>
        </p:spPr>
        <p:txBody>
          <a:bodyPr>
            <a:normAutofit lnSpcReduction="10000"/>
          </a:bodyPr>
          <a:lstStyle/>
          <a:p>
            <a:pPr>
              <a:lnSpc>
                <a:spcPct val="125000"/>
              </a:lnSpc>
            </a:pPr>
            <a:r>
              <a:rPr lang="el-GR" dirty="0"/>
              <a:t>Κατά την αρχική φάση στήριξης, η δύναμη αντίδρασης του εδάφους προσανατολίζεται από την έξω επιφάνεια της φτέρνας προς το έσω διαμέρισμα του γόνατος και εν συνεχεία προς το κέντρο βάρους του σώματος.</a:t>
            </a:r>
          </a:p>
          <a:p>
            <a:pPr>
              <a:lnSpc>
                <a:spcPct val="125000"/>
              </a:lnSpc>
            </a:pPr>
            <a:r>
              <a:rPr lang="el-GR" dirty="0"/>
              <a:t>Σε κάθε βήμα, η δύναμη αντίδρασης του εδάφους παράγει ραιβές ροπές στο γόνατο.</a:t>
            </a:r>
          </a:p>
          <a:p>
            <a:pPr>
              <a:lnSpc>
                <a:spcPct val="125000"/>
              </a:lnSpc>
            </a:pPr>
            <a:r>
              <a:rPr lang="el-GR" dirty="0"/>
              <a:t>Αυτό έχει σαν αποτέλεσμα να φορτίζεται περισσότερο το έσω διαμέρισμα του γόνατος.</a:t>
            </a:r>
          </a:p>
          <a:p>
            <a:pPr>
              <a:lnSpc>
                <a:spcPct val="125000"/>
              </a:lnSpc>
            </a:pPr>
            <a:r>
              <a:rPr lang="el-GR" dirty="0"/>
              <a:t>Καθ’ όλη την διάρκεια της ζωής ενός ατόμου, αυτή η ραιβή ροπή απορροφάται από την τάση των εξωτερικών δομών του γόνατος και τα περισσότερα άτομα αντέχουν αυτήν την ασύμμετρη φόρτιση του γόνατος</a:t>
            </a:r>
            <a:r>
              <a:rPr lang="el-GR" dirty="0" smtClean="0"/>
              <a:t>.</a:t>
            </a:r>
            <a:endParaRPr lang="el-GR" dirty="0"/>
          </a:p>
        </p:txBody>
      </p:sp>
    </p:spTree>
    <p:extLst>
      <p:ext uri="{BB962C8B-B14F-4D97-AF65-F5344CB8AC3E}">
        <p14:creationId xmlns:p14="http://schemas.microsoft.com/office/powerpoint/2010/main" val="42911204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4211960" y="1600200"/>
            <a:ext cx="4932040" cy="4525963"/>
          </a:xfrm>
        </p:spPr>
        <p:txBody>
          <a:bodyPr>
            <a:normAutofit/>
          </a:bodyPr>
          <a:lstStyle/>
          <a:p>
            <a:pPr>
              <a:lnSpc>
                <a:spcPct val="110000"/>
              </a:lnSpc>
              <a:spcBef>
                <a:spcPts val="1200"/>
              </a:spcBef>
            </a:pPr>
            <a:r>
              <a:rPr lang="el-GR" sz="2300" dirty="0" smtClean="0"/>
              <a:t>Σε ορισμένα άτομα, η ασύμμετρη φόρτιση του γόνατος οδηγεί σε εκφύλιση του χόνδρου.</a:t>
            </a:r>
          </a:p>
          <a:p>
            <a:pPr>
              <a:lnSpc>
                <a:spcPct val="110000"/>
              </a:lnSpc>
              <a:spcBef>
                <a:spcPts val="1200"/>
              </a:spcBef>
            </a:pPr>
            <a:r>
              <a:rPr lang="el-GR" sz="2300" dirty="0" smtClean="0"/>
              <a:t>Η λέπτυνση του χόνδρου και του μηνίσκου οδηγεί προοδευτικά σε ραιβό γόνατο αυξάνοντας επιπλέον την συμπίεση και φθορά του έσω διαμερίσματος.</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108</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dirty="0" smtClean="0"/>
              <a:t>Φόρτιση της </a:t>
            </a:r>
            <a:r>
              <a:rPr lang="el-GR" dirty="0" err="1" smtClean="0"/>
              <a:t>κνημομηριαίας</a:t>
            </a:r>
            <a:r>
              <a:rPr lang="el-GR" dirty="0" smtClean="0"/>
              <a:t> άρθρωσης – </a:t>
            </a:r>
            <a:r>
              <a:rPr lang="el-GR" sz="3000" b="0" dirty="0" smtClean="0"/>
              <a:t>Μετωπιαίο επίπεδο 2/5</a:t>
            </a:r>
            <a:endParaRPr lang="el-GR" sz="3000" b="0" dirty="0"/>
          </a:p>
        </p:txBody>
      </p:sp>
      <p:sp>
        <p:nvSpPr>
          <p:cNvPr id="2" name="Ορθογώνιο 1"/>
          <p:cNvSpPr/>
          <p:nvPr/>
        </p:nvSpPr>
        <p:spPr>
          <a:xfrm>
            <a:off x="240642" y="6298287"/>
            <a:ext cx="4137315" cy="276999"/>
          </a:xfrm>
          <a:prstGeom prst="rect">
            <a:avLst/>
          </a:prstGeom>
        </p:spPr>
        <p:txBody>
          <a:bodyPr wrap="square">
            <a:spAutoFit/>
          </a:bodyPr>
          <a:lstStyle/>
          <a:p>
            <a:pPr algn="ctr"/>
            <a:r>
              <a:rPr lang="en-US" sz="1200" dirty="0" smtClean="0">
                <a:latin typeface="+mn-lt"/>
                <a:hlinkClick r:id="rId2"/>
              </a:rPr>
              <a:t>healthtap.com</a:t>
            </a:r>
            <a:endParaRPr lang="el-GR" sz="1200" dirty="0">
              <a:latin typeface="+mn-lt"/>
            </a:endParaRPr>
          </a:p>
        </p:txBody>
      </p:sp>
      <p:pic>
        <p:nvPicPr>
          <p:cNvPr id="1026" name="Picture 2" descr="https://edc2.healthtap.com/ht-staging/user_answer/avatars/754710/large/open-uri20121219-30492-w4u2sr.jpeg?1386644782"/>
          <p:cNvPicPr>
            <a:picLocks noChangeAspect="1" noChangeArrowheads="1"/>
          </p:cNvPicPr>
          <p:nvPr/>
        </p:nvPicPr>
        <p:blipFill rotWithShape="1">
          <a:blip r:embed="rId3">
            <a:extLst>
              <a:ext uri="{28A0092B-C50C-407E-A947-70E740481C1C}">
                <a14:useLocalDpi xmlns:a14="http://schemas.microsoft.com/office/drawing/2010/main" val="0"/>
              </a:ext>
            </a:extLst>
          </a:blip>
          <a:srcRect l="57440"/>
          <a:stretch/>
        </p:blipFill>
        <p:spPr bwMode="auto">
          <a:xfrm>
            <a:off x="899592" y="1628798"/>
            <a:ext cx="2819416" cy="452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568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Ενίσχυση αρθρικού θυλάκου </a:t>
            </a:r>
            <a:r>
              <a:rPr lang="el-GR" sz="3000" b="0" dirty="0" smtClean="0"/>
              <a:t>4/4</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sp>
        <p:nvSpPr>
          <p:cNvPr id="6" name="Θέση περιεχομένου 5"/>
          <p:cNvSpPr>
            <a:spLocks noGrp="1"/>
          </p:cNvSpPr>
          <p:nvPr>
            <p:ph idx="1"/>
          </p:nvPr>
        </p:nvSpPr>
        <p:spPr/>
        <p:txBody>
          <a:bodyPr>
            <a:normAutofit/>
          </a:bodyPr>
          <a:lstStyle/>
          <a:p>
            <a:r>
              <a:rPr lang="el-GR" sz="2400" dirty="0"/>
              <a:t>Το πρόσθιο 1/3 της έσω επιφάνειας του αρθρικού θυλάκου είναι λεπτό και ενισχύεται από τον έσω </a:t>
            </a:r>
            <a:r>
              <a:rPr lang="el-GR" sz="2400" dirty="0" err="1"/>
              <a:t>καθεκτικό</a:t>
            </a:r>
            <a:r>
              <a:rPr lang="el-GR" sz="2400" dirty="0"/>
              <a:t> σύνδεσμο.</a:t>
            </a:r>
          </a:p>
          <a:p>
            <a:r>
              <a:rPr lang="el-GR" sz="2400" dirty="0"/>
              <a:t>Το μέσο 1/3 ενισχύεται κυρίως από τις </a:t>
            </a:r>
            <a:r>
              <a:rPr lang="el-GR" sz="2400" dirty="0" err="1"/>
              <a:t>επιπολής</a:t>
            </a:r>
            <a:r>
              <a:rPr lang="el-GR" sz="2400" dirty="0"/>
              <a:t> και εν τω </a:t>
            </a:r>
            <a:r>
              <a:rPr lang="el-GR" sz="2400" dirty="0" err="1"/>
              <a:t>βάθει</a:t>
            </a:r>
            <a:r>
              <a:rPr lang="el-GR" sz="2400" dirty="0"/>
              <a:t> ίνες του έσω πλάγιου συνδέσμου.</a:t>
            </a:r>
          </a:p>
          <a:p>
            <a:r>
              <a:rPr lang="el-GR" sz="2400" dirty="0"/>
              <a:t>Το οπίσθιο 1/3 είναι σχετικά παχύ και ενισχύεται από τους τένοντες των μυών του </a:t>
            </a:r>
            <a:r>
              <a:rPr lang="el-GR" sz="2400" dirty="0" err="1"/>
              <a:t>χήνειου</a:t>
            </a:r>
            <a:r>
              <a:rPr lang="el-GR" sz="2400" dirty="0"/>
              <a:t> πόδα.</a:t>
            </a:r>
          </a:p>
          <a:p>
            <a:endParaRPr lang="el-GR" sz="2400" dirty="0"/>
          </a:p>
        </p:txBody>
      </p:sp>
    </p:spTree>
    <p:extLst>
      <p:ext uri="{BB962C8B-B14F-4D97-AF65-F5344CB8AC3E}">
        <p14:creationId xmlns:p14="http://schemas.microsoft.com/office/powerpoint/2010/main" val="35340060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427984" y="2357430"/>
            <a:ext cx="4392488" cy="2786082"/>
          </a:xfrm>
        </p:spPr>
        <p:txBody>
          <a:bodyPr/>
          <a:lstStyle/>
          <a:p>
            <a:r>
              <a:rPr lang="el-GR" dirty="0" smtClean="0"/>
              <a:t>Υπέρμετρη </a:t>
            </a:r>
            <a:r>
              <a:rPr lang="el-GR" dirty="0" err="1" smtClean="0"/>
              <a:t>βλαισότητα</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109</a:t>
            </a:fld>
            <a:endParaRPr lang="el-GR"/>
          </a:p>
        </p:txBody>
      </p:sp>
      <p:pic>
        <p:nvPicPr>
          <p:cNvPr id="2050" name="Picture 2" descr="https://edc2.healthtap.com/ht-staging/user_answer/avatars/754710/large/open-uri20121219-30492-w4u2sr.jpeg?1386644782"/>
          <p:cNvPicPr>
            <a:picLocks noChangeAspect="1" noChangeArrowheads="1"/>
          </p:cNvPicPr>
          <p:nvPr/>
        </p:nvPicPr>
        <p:blipFill rotWithShape="1">
          <a:blip r:embed="rId3">
            <a:extLst>
              <a:ext uri="{28A0092B-C50C-407E-A947-70E740481C1C}">
                <a14:useLocalDpi xmlns:a14="http://schemas.microsoft.com/office/drawing/2010/main" val="0"/>
              </a:ext>
            </a:extLst>
          </a:blip>
          <a:srcRect r="39264"/>
          <a:stretch/>
        </p:blipFill>
        <p:spPr bwMode="auto">
          <a:xfrm>
            <a:off x="539552" y="1556792"/>
            <a:ext cx="3584089" cy="4032448"/>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62938" y="5747655"/>
            <a:ext cx="4137315" cy="276999"/>
          </a:xfrm>
          <a:prstGeom prst="rect">
            <a:avLst/>
          </a:prstGeom>
        </p:spPr>
        <p:txBody>
          <a:bodyPr wrap="square">
            <a:spAutoFit/>
          </a:bodyPr>
          <a:lstStyle/>
          <a:p>
            <a:pPr algn="ctr"/>
            <a:r>
              <a:rPr lang="en-US" sz="1200" dirty="0" smtClean="0">
                <a:latin typeface="+mn-lt"/>
                <a:hlinkClick r:id="rId4"/>
              </a:rPr>
              <a:t>healthtap.com</a:t>
            </a:r>
            <a:endParaRPr lang="el-GR" sz="1200" dirty="0">
              <a:latin typeface="+mn-lt"/>
            </a:endParaRPr>
          </a:p>
        </p:txBody>
      </p:sp>
      <p:sp>
        <p:nvSpPr>
          <p:cNvPr id="7" name="Title 1"/>
          <p:cNvSpPr>
            <a:spLocks noGrp="1"/>
          </p:cNvSpPr>
          <p:nvPr>
            <p:ph type="title"/>
          </p:nvPr>
        </p:nvSpPr>
        <p:spPr>
          <a:xfrm>
            <a:off x="467544" y="116632"/>
            <a:ext cx="8229600" cy="1008112"/>
          </a:xfrm>
        </p:spPr>
        <p:txBody>
          <a:bodyPr>
            <a:noAutofit/>
          </a:bodyPr>
          <a:lstStyle/>
          <a:p>
            <a:r>
              <a:rPr lang="el-GR" dirty="0" smtClean="0"/>
              <a:t>Φόρτιση της </a:t>
            </a:r>
            <a:r>
              <a:rPr lang="el-GR" dirty="0" err="1" smtClean="0"/>
              <a:t>κνημομηριαίας</a:t>
            </a:r>
            <a:r>
              <a:rPr lang="el-GR" dirty="0" smtClean="0"/>
              <a:t> άρθρωσης – </a:t>
            </a:r>
            <a:r>
              <a:rPr lang="el-GR" sz="3000" b="0" dirty="0" smtClean="0"/>
              <a:t>Μετωπιαίο επίπεδο </a:t>
            </a:r>
            <a:r>
              <a:rPr lang="el-GR" sz="3000" b="0" dirty="0"/>
              <a:t>3</a:t>
            </a:r>
            <a:r>
              <a:rPr lang="el-GR" sz="3000" b="0" dirty="0" smtClean="0"/>
              <a:t>/5</a:t>
            </a:r>
            <a:endParaRPr lang="el-GR" sz="3000" b="0" dirty="0"/>
          </a:p>
        </p:txBody>
      </p:sp>
    </p:spTree>
    <p:extLst>
      <p:ext uri="{BB962C8B-B14F-4D97-AF65-F5344CB8AC3E}">
        <p14:creationId xmlns:p14="http://schemas.microsoft.com/office/powerpoint/2010/main" val="2009643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395536" y="1412776"/>
            <a:ext cx="8748464" cy="5445224"/>
          </a:xfrm>
        </p:spPr>
        <p:txBody>
          <a:bodyPr>
            <a:normAutofit/>
          </a:bodyPr>
          <a:lstStyle/>
          <a:p>
            <a:pPr>
              <a:lnSpc>
                <a:spcPct val="130000"/>
              </a:lnSpc>
              <a:spcBef>
                <a:spcPts val="1200"/>
              </a:spcBef>
            </a:pPr>
            <a:r>
              <a:rPr lang="el-GR" sz="2300" dirty="0" smtClean="0"/>
              <a:t>Αρκετοί παράγοντες οδηγούν στην υπέρμετρη </a:t>
            </a:r>
            <a:r>
              <a:rPr lang="el-GR" sz="2300" dirty="0" err="1" smtClean="0"/>
              <a:t>βλαισότητα</a:t>
            </a:r>
            <a:r>
              <a:rPr lang="el-GR" sz="2300" dirty="0" smtClean="0"/>
              <a:t>:</a:t>
            </a:r>
          </a:p>
          <a:p>
            <a:pPr>
              <a:lnSpc>
                <a:spcPct val="130000"/>
              </a:lnSpc>
              <a:spcBef>
                <a:spcPts val="1200"/>
              </a:spcBef>
              <a:buFont typeface="Wingdings" pitchFamily="2" charset="2"/>
              <a:buChar char="ü"/>
            </a:pPr>
            <a:r>
              <a:rPr lang="el-GR" sz="2300" dirty="0" smtClean="0"/>
              <a:t>Προηγούμενη κάκωση.</a:t>
            </a:r>
          </a:p>
          <a:p>
            <a:pPr>
              <a:lnSpc>
                <a:spcPct val="130000"/>
              </a:lnSpc>
              <a:spcBef>
                <a:spcPts val="1200"/>
              </a:spcBef>
              <a:buFont typeface="Wingdings" pitchFamily="2" charset="2"/>
              <a:buChar char="ü"/>
            </a:pPr>
            <a:r>
              <a:rPr lang="el-GR" sz="2300" dirty="0" smtClean="0"/>
              <a:t>Γενετική προδιάθεση.</a:t>
            </a:r>
          </a:p>
          <a:p>
            <a:pPr>
              <a:lnSpc>
                <a:spcPct val="130000"/>
              </a:lnSpc>
              <a:spcBef>
                <a:spcPts val="1200"/>
              </a:spcBef>
              <a:buFont typeface="Wingdings" pitchFamily="2" charset="2"/>
              <a:buChar char="ü"/>
            </a:pPr>
            <a:r>
              <a:rPr lang="el-GR" sz="2300" dirty="0" smtClean="0"/>
              <a:t>Μεγάλος δείκτης μάζας σώματος.</a:t>
            </a:r>
          </a:p>
          <a:p>
            <a:pPr>
              <a:lnSpc>
                <a:spcPct val="130000"/>
              </a:lnSpc>
              <a:spcBef>
                <a:spcPts val="1200"/>
              </a:spcBef>
              <a:buFont typeface="Wingdings" pitchFamily="2" charset="2"/>
              <a:buChar char="ü"/>
            </a:pPr>
            <a:r>
              <a:rPr lang="el-GR" sz="2300" dirty="0" smtClean="0"/>
              <a:t>Χαλαροί σύνδεσμοι.</a:t>
            </a:r>
          </a:p>
        </p:txBody>
      </p:sp>
      <p:sp>
        <p:nvSpPr>
          <p:cNvPr id="3" name="Θέση αριθμού διαφάνειας 2"/>
          <p:cNvSpPr>
            <a:spLocks noGrp="1"/>
          </p:cNvSpPr>
          <p:nvPr>
            <p:ph type="sldNum" sz="quarter" idx="12"/>
          </p:nvPr>
        </p:nvSpPr>
        <p:spPr>
          <a:xfrm>
            <a:off x="6553200" y="6448251"/>
            <a:ext cx="2133600" cy="365125"/>
          </a:xfrm>
        </p:spPr>
        <p:txBody>
          <a:bodyPr/>
          <a:lstStyle/>
          <a:p>
            <a:pPr>
              <a:defRPr/>
            </a:pPr>
            <a:fld id="{7E55E3B3-0445-4CFC-BED8-763D4409E61F}" type="slidenum">
              <a:rPr lang="el-GR" smtClean="0"/>
              <a:pPr>
                <a:defRPr/>
              </a:pPr>
              <a:t>110</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dirty="0" smtClean="0"/>
              <a:t>Φόρτιση της </a:t>
            </a:r>
            <a:r>
              <a:rPr lang="el-GR" dirty="0" err="1" smtClean="0"/>
              <a:t>κνημομηριαίας</a:t>
            </a:r>
            <a:r>
              <a:rPr lang="el-GR" dirty="0" smtClean="0"/>
              <a:t> άρθρωσης – </a:t>
            </a:r>
            <a:r>
              <a:rPr lang="el-GR" sz="3000" b="0" dirty="0" smtClean="0"/>
              <a:t>Μετωπιαίο επίπεδο 4/5</a:t>
            </a:r>
            <a:endParaRPr lang="el-GR" sz="3000" b="0" dirty="0"/>
          </a:p>
        </p:txBody>
      </p:sp>
      <p:pic>
        <p:nvPicPr>
          <p:cNvPr id="17410" name="Picture 2" descr="File:Valg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012981"/>
            <a:ext cx="3396343" cy="4528457"/>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eurospine2013.eu/images/arthritis-helpline-sprue-celiac-j1q.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701" t="9853" r="8000" b="10219"/>
          <a:stretch/>
        </p:blipFill>
        <p:spPr bwMode="auto">
          <a:xfrm>
            <a:off x="971600" y="4509120"/>
            <a:ext cx="2952328" cy="2124652"/>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p:cNvSpPr/>
          <p:nvPr/>
        </p:nvSpPr>
        <p:spPr>
          <a:xfrm>
            <a:off x="1367644" y="6566854"/>
            <a:ext cx="2160240" cy="276999"/>
          </a:xfrm>
          <a:prstGeom prst="rect">
            <a:avLst/>
          </a:prstGeom>
        </p:spPr>
        <p:txBody>
          <a:bodyPr wrap="square">
            <a:spAutoFit/>
          </a:bodyPr>
          <a:lstStyle/>
          <a:p>
            <a:pPr algn="ctr"/>
            <a:r>
              <a:rPr lang="en-US" sz="1200" dirty="0" smtClean="0">
                <a:latin typeface="+mn-lt"/>
                <a:hlinkClick r:id="rId5"/>
              </a:rPr>
              <a:t>eurospine2013.eu</a:t>
            </a:r>
            <a:endParaRPr lang="el-GR" sz="1200" dirty="0">
              <a:latin typeface="+mn-lt"/>
            </a:endParaRPr>
          </a:p>
        </p:txBody>
      </p:sp>
      <p:sp>
        <p:nvSpPr>
          <p:cNvPr id="9" name="Rectangle 7"/>
          <p:cNvSpPr/>
          <p:nvPr/>
        </p:nvSpPr>
        <p:spPr>
          <a:xfrm>
            <a:off x="5989543" y="6310605"/>
            <a:ext cx="2289447"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6"/>
              </a:rPr>
              <a:t>Valgus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7" tooltip="User:Denniss"/>
              </a:rPr>
              <a:t>Denniss</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8"/>
              </a:rPr>
              <a:t>CC BY-SA 3.0</a:t>
            </a:r>
            <a:endParaRPr lang="en-US" sz="1200" dirty="0">
              <a:solidFill>
                <a:prstClr val="black"/>
              </a:solidFill>
              <a:latin typeface="+mn-lt"/>
            </a:endParaRPr>
          </a:p>
        </p:txBody>
      </p:sp>
    </p:spTree>
    <p:extLst>
      <p:ext uri="{BB962C8B-B14F-4D97-AF65-F5344CB8AC3E}">
        <p14:creationId xmlns:p14="http://schemas.microsoft.com/office/powerpoint/2010/main" val="21685621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File:Genu valgum.svg"/>
          <p:cNvPicPr>
            <a:picLocks noChangeAspect="1" noChangeArrowheads="1"/>
          </p:cNvPicPr>
          <p:nvPr/>
        </p:nvPicPr>
        <p:blipFill rotWithShape="1">
          <a:blip r:embed="rId3">
            <a:extLst>
              <a:ext uri="{28A0092B-C50C-407E-A947-70E740481C1C}">
                <a14:useLocalDpi xmlns:a14="http://schemas.microsoft.com/office/drawing/2010/main" val="0"/>
              </a:ext>
            </a:extLst>
          </a:blip>
          <a:srcRect l="22957" r="33254"/>
          <a:stretch/>
        </p:blipFill>
        <p:spPr bwMode="auto">
          <a:xfrm>
            <a:off x="323528" y="908720"/>
            <a:ext cx="2160240" cy="601948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4294967295"/>
          </p:nvPr>
        </p:nvSpPr>
        <p:spPr>
          <a:xfrm>
            <a:off x="3131840" y="1412776"/>
            <a:ext cx="5904656" cy="3240360"/>
          </a:xfrm>
        </p:spPr>
        <p:txBody>
          <a:bodyPr>
            <a:normAutofit/>
          </a:bodyPr>
          <a:lstStyle/>
          <a:p>
            <a:pPr>
              <a:lnSpc>
                <a:spcPct val="130000"/>
              </a:lnSpc>
              <a:spcBef>
                <a:spcPts val="1200"/>
              </a:spcBef>
            </a:pPr>
            <a:r>
              <a:rPr lang="el-GR" sz="2400" dirty="0" smtClean="0"/>
              <a:t>Η </a:t>
            </a:r>
            <a:r>
              <a:rPr lang="el-GR" sz="2400" dirty="0" err="1" smtClean="0"/>
              <a:t>βλαισότητα</a:t>
            </a:r>
            <a:r>
              <a:rPr lang="el-GR" sz="2400" dirty="0" smtClean="0"/>
              <a:t> μπορεί να προκληθεί ή να επιταθεί λόγω:</a:t>
            </a:r>
          </a:p>
          <a:p>
            <a:pPr>
              <a:lnSpc>
                <a:spcPct val="130000"/>
              </a:lnSpc>
              <a:spcBef>
                <a:spcPts val="1200"/>
              </a:spcBef>
              <a:buFont typeface="Wingdings" pitchFamily="2" charset="2"/>
              <a:buChar char="ü"/>
            </a:pPr>
            <a:r>
              <a:rPr lang="el-GR" sz="2400" dirty="0" smtClean="0"/>
              <a:t>Μη φυσιολογική ευθυγράμμιση των οστών (π.χ., ραιβό ισχίο).</a:t>
            </a:r>
          </a:p>
          <a:p>
            <a:pPr>
              <a:lnSpc>
                <a:spcPct val="130000"/>
              </a:lnSpc>
              <a:spcBef>
                <a:spcPts val="1200"/>
              </a:spcBef>
              <a:buFont typeface="Wingdings" pitchFamily="2" charset="2"/>
              <a:buChar char="ü"/>
            </a:pPr>
            <a:r>
              <a:rPr lang="el-GR" sz="2400" dirty="0" smtClean="0"/>
              <a:t>Μυϊκή αδυναμία.</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111</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dirty="0" smtClean="0"/>
              <a:t>Φόρτιση της </a:t>
            </a:r>
            <a:r>
              <a:rPr lang="el-GR" dirty="0" err="1" smtClean="0"/>
              <a:t>κνημομηριαίας</a:t>
            </a:r>
            <a:r>
              <a:rPr lang="el-GR" dirty="0" smtClean="0"/>
              <a:t> άρθρωσης – </a:t>
            </a:r>
            <a:r>
              <a:rPr lang="el-GR" sz="3000" b="0" dirty="0" smtClean="0"/>
              <a:t>Μετωπιαίο επίπεδο 5/5</a:t>
            </a:r>
            <a:endParaRPr lang="el-GR" sz="3000" b="0" dirty="0"/>
          </a:p>
        </p:txBody>
      </p:sp>
      <p:sp>
        <p:nvSpPr>
          <p:cNvPr id="6" name="Rectangle 7"/>
          <p:cNvSpPr/>
          <p:nvPr/>
        </p:nvSpPr>
        <p:spPr>
          <a:xfrm>
            <a:off x="2483768" y="6165304"/>
            <a:ext cx="2289447"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Genu </a:t>
            </a:r>
            <a:r>
              <a:rPr lang="en-US" sz="1200" dirty="0" err="1" smtClean="0">
                <a:latin typeface="+mn-lt"/>
                <a:hlinkClick r:id="rId4"/>
              </a:rPr>
              <a:t>valgum</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5" tooltip="User:Stündle"/>
              </a:rPr>
              <a:t>Stündle</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6"/>
              </a:rPr>
              <a:t>CC0 1.0</a:t>
            </a:r>
            <a:endParaRPr lang="en-US" sz="1200" dirty="0">
              <a:latin typeface="+mn-lt"/>
            </a:endParaRPr>
          </a:p>
        </p:txBody>
      </p:sp>
    </p:spTree>
    <p:extLst>
      <p:ext uri="{BB962C8B-B14F-4D97-AF65-F5344CB8AC3E}">
        <p14:creationId xmlns:p14="http://schemas.microsoft.com/office/powerpoint/2010/main" val="258146492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52128"/>
          </a:xfrm>
        </p:spPr>
        <p:txBody>
          <a:bodyPr>
            <a:noAutofit/>
          </a:bodyPr>
          <a:lstStyle/>
          <a:p>
            <a:r>
              <a:rPr lang="el-GR" dirty="0" smtClean="0"/>
              <a:t>Φόρτιση της </a:t>
            </a:r>
            <a:r>
              <a:rPr lang="el-GR" dirty="0" err="1" smtClean="0"/>
              <a:t>κνημομηριαίας</a:t>
            </a:r>
            <a:r>
              <a:rPr lang="el-GR" dirty="0" smtClean="0"/>
              <a:t> άρθρωσης – Οβελιαίο επίπεδο</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112</a:t>
            </a:fld>
            <a:endParaRPr lang="el-GR"/>
          </a:p>
        </p:txBody>
      </p:sp>
      <p:sp>
        <p:nvSpPr>
          <p:cNvPr id="4" name="Θέση περιεχομένου 3"/>
          <p:cNvSpPr>
            <a:spLocks noGrp="1"/>
          </p:cNvSpPr>
          <p:nvPr>
            <p:ph idx="1"/>
          </p:nvPr>
        </p:nvSpPr>
        <p:spPr>
          <a:xfrm>
            <a:off x="467544" y="1628800"/>
            <a:ext cx="8229600" cy="4680520"/>
          </a:xfrm>
        </p:spPr>
        <p:txBody>
          <a:bodyPr>
            <a:normAutofit/>
          </a:bodyPr>
          <a:lstStyle/>
          <a:p>
            <a:r>
              <a:rPr lang="el-GR" sz="2400" dirty="0"/>
              <a:t>Υπερέκταση του γόνατος μεγαλύτερη των 10</a:t>
            </a:r>
            <a:r>
              <a:rPr lang="el-GR" sz="2400" baseline="30000" dirty="0"/>
              <a:t>ο</a:t>
            </a:r>
            <a:r>
              <a:rPr lang="el-GR" sz="2400" dirty="0"/>
              <a:t>, ονομάζεται κοίλο γόνατο.</a:t>
            </a:r>
          </a:p>
          <a:p>
            <a:r>
              <a:rPr lang="el-GR" sz="2400" dirty="0"/>
              <a:t>Σε ελαφρές περιπτώσεις μπορεί να οφείλεται στην χαλαρότητα των οπίσθιων δομών του γόνατος</a:t>
            </a:r>
            <a:r>
              <a:rPr lang="el-GR" sz="2400" dirty="0" smtClean="0"/>
              <a:t>.</a:t>
            </a:r>
            <a:endParaRPr lang="el-GR" sz="2400" dirty="0"/>
          </a:p>
        </p:txBody>
      </p:sp>
    </p:spTree>
    <p:extLst>
      <p:ext uri="{BB962C8B-B14F-4D97-AF65-F5344CB8AC3E}">
        <p14:creationId xmlns:p14="http://schemas.microsoft.com/office/powerpoint/2010/main" val="25671134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err="1"/>
              <a:t>Παλίνα</a:t>
            </a:r>
            <a:r>
              <a:rPr lang="el-GR" sz="2000" dirty="0"/>
              <a:t> </a:t>
            </a:r>
            <a:r>
              <a:rPr lang="el-GR" sz="2000" dirty="0" err="1"/>
              <a:t>Καρακασίδου</a:t>
            </a:r>
            <a:r>
              <a:rPr lang="el-GR" sz="2000" dirty="0"/>
              <a:t> 2014</a:t>
            </a:r>
            <a:r>
              <a:rPr lang="el-GR" sz="2000" dirty="0" smtClean="0"/>
              <a:t>. </a:t>
            </a:r>
            <a:r>
              <a:rPr lang="el-GR" sz="2000" dirty="0" err="1"/>
              <a:t>Παλίνα</a:t>
            </a:r>
            <a:r>
              <a:rPr lang="el-GR" sz="2000" dirty="0"/>
              <a:t> </a:t>
            </a:r>
            <a:r>
              <a:rPr lang="el-GR" sz="2000" dirty="0" err="1"/>
              <a:t>Καρακασίδου</a:t>
            </a:r>
            <a:r>
              <a:rPr lang="el-GR" sz="2000" dirty="0"/>
              <a:t>. «Κινησιολογία </a:t>
            </a:r>
            <a:r>
              <a:rPr lang="el-GR" sz="2000" dirty="0" smtClean="0"/>
              <a:t>Ι</a:t>
            </a:r>
            <a:r>
              <a:rPr lang="en-US" sz="2000" dirty="0" smtClean="0"/>
              <a:t>I</a:t>
            </a:r>
            <a:r>
              <a:rPr lang="el-GR" sz="2000" dirty="0" smtClean="0"/>
              <a:t> </a:t>
            </a:r>
            <a:r>
              <a:rPr lang="el-GR" sz="2000" dirty="0"/>
              <a:t>(Θ). </a:t>
            </a:r>
            <a:r>
              <a:rPr lang="el-GR" sz="2000" dirty="0" smtClean="0"/>
              <a:t>Ενότητα </a:t>
            </a:r>
            <a:r>
              <a:rPr lang="en-US" sz="2000" dirty="0" smtClean="0"/>
              <a:t>8:</a:t>
            </a:r>
            <a:r>
              <a:rPr lang="el-GR" sz="2000" dirty="0"/>
              <a:t> Άρθρωση γόνατος».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54417625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7123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Προσθιοπίσθια σταθερότητα</a:t>
            </a:r>
            <a:endParaRPr lang="el-GR" dirty="0"/>
          </a:p>
        </p:txBody>
      </p:sp>
      <p:pic>
        <p:nvPicPr>
          <p:cNvPr id="5" name="Content Placeholder 4" descr="Knee-147.tif"/>
          <p:cNvPicPr>
            <a:picLocks noGrp="1" noChangeAspect="1"/>
          </p:cNvPicPr>
          <p:nvPr>
            <p:ph idx="1"/>
          </p:nvPr>
        </p:nvPicPr>
        <p:blipFill>
          <a:blip r:embed="rId2" cstate="print"/>
          <a:stretch>
            <a:fillRect/>
          </a:stretch>
        </p:blipFill>
        <p:spPr>
          <a:xfrm>
            <a:off x="323528" y="1052736"/>
            <a:ext cx="1873537" cy="5040313"/>
          </a:xfrm>
        </p:spPr>
      </p:pic>
      <p:sp>
        <p:nvSpPr>
          <p:cNvPr id="4" name="Content Placeholder 3"/>
          <p:cNvSpPr>
            <a:spLocks noGrp="1"/>
          </p:cNvSpPr>
          <p:nvPr>
            <p:ph sz="quarter" idx="4294967295"/>
          </p:nvPr>
        </p:nvSpPr>
        <p:spPr>
          <a:xfrm>
            <a:off x="2571750" y="1412776"/>
            <a:ext cx="6572250" cy="5268912"/>
          </a:xfrm>
        </p:spPr>
        <p:txBody>
          <a:bodyPr>
            <a:normAutofit/>
          </a:bodyPr>
          <a:lstStyle/>
          <a:p>
            <a:pPr>
              <a:lnSpc>
                <a:spcPct val="110000"/>
              </a:lnSpc>
              <a:spcBef>
                <a:spcPts val="1200"/>
              </a:spcBef>
            </a:pPr>
            <a:r>
              <a:rPr lang="el-GR" sz="2400" dirty="0" smtClean="0"/>
              <a:t>Οπίσθιος αρθρικός θύλακος κυρίως οι </a:t>
            </a:r>
            <a:r>
              <a:rPr lang="el-GR" sz="2400" dirty="0" err="1" smtClean="0"/>
              <a:t>κονδυλικές</a:t>
            </a:r>
            <a:r>
              <a:rPr lang="el-GR" sz="2400" dirty="0" smtClean="0"/>
              <a:t> πλάκες (1)</a:t>
            </a:r>
            <a:r>
              <a:rPr lang="en-US" sz="2400" dirty="0" smtClean="0"/>
              <a:t>.</a:t>
            </a:r>
            <a:endParaRPr lang="el-GR" sz="2400" dirty="0" smtClean="0"/>
          </a:p>
          <a:p>
            <a:pPr>
              <a:lnSpc>
                <a:spcPct val="110000"/>
              </a:lnSpc>
              <a:spcBef>
                <a:spcPts val="1200"/>
              </a:spcBef>
            </a:pPr>
            <a:r>
              <a:rPr lang="el-GR" sz="2400" dirty="0" smtClean="0"/>
              <a:t>Τοξοειδής σύνδεσμος με τις 3 δεσμίδες του (2, 3, 4)</a:t>
            </a:r>
            <a:r>
              <a:rPr lang="en-US" sz="2400" dirty="0" smtClean="0"/>
              <a:t>.</a:t>
            </a:r>
            <a:endParaRPr lang="el-GR" sz="2400" dirty="0" smtClean="0"/>
          </a:p>
          <a:p>
            <a:pPr>
              <a:lnSpc>
                <a:spcPct val="110000"/>
              </a:lnSpc>
              <a:spcBef>
                <a:spcPts val="1200"/>
              </a:spcBef>
            </a:pPr>
            <a:r>
              <a:rPr lang="el-GR" sz="2400" dirty="0" smtClean="0"/>
              <a:t>Λοξό ιγνυακό σύνδεσμο (5) που είναι τμήμα του </a:t>
            </a:r>
            <a:r>
              <a:rPr lang="el-GR" sz="2400" dirty="0" err="1" smtClean="0"/>
              <a:t>ημιϋμενώδους</a:t>
            </a:r>
            <a:r>
              <a:rPr lang="en-US" sz="2400" dirty="0" smtClean="0"/>
              <a:t>.</a:t>
            </a:r>
            <a:endParaRPr lang="el-GR" sz="2400" dirty="0" smtClean="0"/>
          </a:p>
          <a:p>
            <a:pPr>
              <a:lnSpc>
                <a:spcPct val="110000"/>
              </a:lnSpc>
              <a:spcBef>
                <a:spcPts val="1200"/>
              </a:spcBef>
            </a:pPr>
            <a:r>
              <a:rPr lang="el-GR" sz="2400" dirty="0" smtClean="0"/>
              <a:t>Πλάγιοι σύνδεσμοι (7, 8)</a:t>
            </a:r>
            <a:r>
              <a:rPr lang="en-US" sz="2400" dirty="0" smtClean="0"/>
              <a:t>.</a:t>
            </a:r>
            <a:endParaRPr lang="el-GR" sz="2400" dirty="0" smtClean="0"/>
          </a:p>
          <a:p>
            <a:pPr>
              <a:lnSpc>
                <a:spcPct val="110000"/>
              </a:lnSpc>
              <a:spcBef>
                <a:spcPts val="1200"/>
              </a:spcBef>
            </a:pPr>
            <a:r>
              <a:rPr lang="el-GR" sz="2400" dirty="0" smtClean="0"/>
              <a:t>Οπίσθιος χιαστός σύνδεσμος</a:t>
            </a:r>
            <a:r>
              <a:rPr lang="en-US" sz="2400" dirty="0" smtClean="0"/>
              <a:t>.</a:t>
            </a:r>
            <a:endParaRPr lang="el-GR" sz="2400" dirty="0" smtClean="0"/>
          </a:p>
          <a:p>
            <a:pPr>
              <a:lnSpc>
                <a:spcPct val="110000"/>
              </a:lnSpc>
              <a:spcBef>
                <a:spcPts val="1200"/>
              </a:spcBef>
            </a:pPr>
            <a:r>
              <a:rPr lang="el-GR" sz="2400" dirty="0" smtClean="0"/>
              <a:t>Καμπτήρες μύες του γόνατος</a:t>
            </a:r>
            <a:r>
              <a:rPr lang="en-US" sz="2400" dirty="0" smtClean="0"/>
              <a:t>.</a:t>
            </a:r>
            <a:endParaRPr lang="el-GR" sz="24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
        <p:nvSpPr>
          <p:cNvPr id="6" name="Ορθογώνιο 5"/>
          <p:cNvSpPr/>
          <p:nvPr/>
        </p:nvSpPr>
        <p:spPr>
          <a:xfrm>
            <a:off x="107504" y="6165304"/>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27757162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dirty="0" smtClean="0"/>
              <a:t>2010.</a:t>
            </a:r>
          </a:p>
          <a:p>
            <a:r>
              <a:rPr lang="el-GR" sz="2000" dirty="0" err="1"/>
              <a:t>Kapandji</a:t>
            </a:r>
            <a:r>
              <a:rPr lang="el-GR" sz="2000" dirty="0"/>
              <a:t>, IA.: Η Λειτουργική Ανατομική των Αρθρώσεων, Τόμοι 1,2,3. Αθήνα: Ιατρικές Εκδόσεις Π.Χ. Πασχαλίδης, </a:t>
            </a:r>
            <a:r>
              <a:rPr lang="el-GR" sz="2000" dirty="0" smtClean="0"/>
              <a:t>2001</a:t>
            </a:r>
            <a:r>
              <a:rPr lang="en-US" sz="2000" dirty="0" smtClean="0"/>
              <a:t>.</a:t>
            </a:r>
            <a:endParaRPr lang="el-GR" sz="2000" dirty="0"/>
          </a:p>
        </p:txBody>
      </p:sp>
    </p:spTree>
    <p:extLst>
      <p:ext uri="{BB962C8B-B14F-4D97-AF65-F5344CB8AC3E}">
        <p14:creationId xmlns:p14="http://schemas.microsoft.com/office/powerpoint/2010/main" val="310923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Ορογόνοι θύλακες </a:t>
            </a:r>
            <a:r>
              <a:rPr lang="el-GR" sz="3000" b="0" dirty="0" smtClean="0"/>
              <a:t>1/2</a:t>
            </a:r>
            <a:endParaRPr lang="el-GR" sz="30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
        <p:nvSpPr>
          <p:cNvPr id="3" name="Θέση περιεχομένου 2"/>
          <p:cNvSpPr>
            <a:spLocks noGrp="1"/>
          </p:cNvSpPr>
          <p:nvPr>
            <p:ph idx="1"/>
          </p:nvPr>
        </p:nvSpPr>
        <p:spPr/>
        <p:txBody>
          <a:bodyPr>
            <a:normAutofit/>
          </a:bodyPr>
          <a:lstStyle/>
          <a:p>
            <a:r>
              <a:rPr lang="el-GR" sz="2400" dirty="0"/>
              <a:t>Στην περιοχή της άρθρωσης του γόνατος υπάρχουν 14 ορογόνοι θύλακες που παρεμβάλλονται μεταξύ των ιστών για να μειώσουν τις τριβές.</a:t>
            </a:r>
          </a:p>
          <a:p>
            <a:r>
              <a:rPr lang="el-GR" sz="2400" dirty="0"/>
              <a:t>Κάποιο από τους ορογόνους θυλάκους αποτελούν την επέκταση του αρθρικού υμένα όπως είναι ο </a:t>
            </a:r>
            <a:r>
              <a:rPr lang="el-GR" sz="2400" dirty="0" err="1"/>
              <a:t>υπερ</a:t>
            </a:r>
            <a:r>
              <a:rPr lang="el-GR" sz="2400" dirty="0"/>
              <a:t>-</a:t>
            </a:r>
            <a:r>
              <a:rPr lang="el-GR" sz="2400" dirty="0" err="1"/>
              <a:t>επιγονατιδικός</a:t>
            </a:r>
            <a:r>
              <a:rPr lang="el-GR" sz="2400" dirty="0"/>
              <a:t> ορογόνος θύλακος.</a:t>
            </a:r>
          </a:p>
          <a:p>
            <a:endParaRPr lang="el-GR" sz="2400" dirty="0"/>
          </a:p>
        </p:txBody>
      </p:sp>
    </p:spTree>
    <p:extLst>
      <p:ext uri="{BB962C8B-B14F-4D97-AF65-F5344CB8AC3E}">
        <p14:creationId xmlns:p14="http://schemas.microsoft.com/office/powerpoint/2010/main" val="258665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Ορογόνοι θύλακες </a:t>
            </a:r>
            <a:r>
              <a:rPr lang="el-GR" sz="3000" b="0" dirty="0" smtClean="0"/>
              <a:t>2/2</a:t>
            </a:r>
            <a:endParaRPr lang="el-GR" dirty="0"/>
          </a:p>
        </p:txBody>
      </p:sp>
      <p:graphicFrame>
        <p:nvGraphicFramePr>
          <p:cNvPr id="7" name="Content Placeholder 6"/>
          <p:cNvGraphicFramePr>
            <a:graphicFrameLocks noGrp="1"/>
          </p:cNvGraphicFramePr>
          <p:nvPr>
            <p:ph idx="1"/>
          </p:nvPr>
        </p:nvGraphicFramePr>
        <p:xfrm>
          <a:off x="457200" y="1196975"/>
          <a:ext cx="8229600" cy="5552540"/>
        </p:xfrm>
        <a:graphic>
          <a:graphicData uri="http://schemas.openxmlformats.org/drawingml/2006/table">
            <a:tbl>
              <a:tblPr firstRow="1" bandRow="1">
                <a:tableStyleId>{5C22544A-7EE6-4342-B048-85BDC9FD1C3A}</a:tableStyleId>
              </a:tblPr>
              <a:tblGrid>
                <a:gridCol w="4114800"/>
                <a:gridCol w="4114800"/>
              </a:tblGrid>
              <a:tr h="416976">
                <a:tc>
                  <a:txBody>
                    <a:bodyPr/>
                    <a:lstStyle/>
                    <a:p>
                      <a:r>
                        <a:rPr lang="el-GR" dirty="0" smtClean="0"/>
                        <a:t>Περιοχή</a:t>
                      </a:r>
                      <a:endParaRPr lang="el-GR" dirty="0"/>
                    </a:p>
                  </a:txBody>
                  <a:tcPr marL="82296" marR="82296"/>
                </a:tc>
                <a:tc>
                  <a:txBody>
                    <a:bodyPr/>
                    <a:lstStyle/>
                    <a:p>
                      <a:r>
                        <a:rPr lang="el-GR" dirty="0" smtClean="0"/>
                        <a:t>Παραδείγματα</a:t>
                      </a:r>
                      <a:endParaRPr lang="el-GR" dirty="0"/>
                    </a:p>
                  </a:txBody>
                  <a:tcPr marL="82296" marR="82296"/>
                </a:tc>
              </a:tr>
              <a:tr h="1336606">
                <a:tc>
                  <a:txBody>
                    <a:bodyPr/>
                    <a:lstStyle/>
                    <a:p>
                      <a:r>
                        <a:rPr lang="el-GR" dirty="0" smtClean="0"/>
                        <a:t>Σύνδεσμοι και τένοντες</a:t>
                      </a:r>
                      <a:endParaRPr lang="el-GR" dirty="0"/>
                    </a:p>
                  </a:txBody>
                  <a:tcPr marL="82296" marR="82296"/>
                </a:tc>
                <a:tc>
                  <a:txBody>
                    <a:bodyPr/>
                    <a:lstStyle/>
                    <a:p>
                      <a:r>
                        <a:rPr lang="el-GR" dirty="0" smtClean="0"/>
                        <a:t>Μεταξύ</a:t>
                      </a:r>
                      <a:r>
                        <a:rPr lang="el-GR" baseline="0" dirty="0" smtClean="0"/>
                        <a:t> δικεφάλου μηριαίου &amp; έξω πλάγιου συνδέσμου</a:t>
                      </a:r>
                    </a:p>
                    <a:p>
                      <a:r>
                        <a:rPr lang="el-GR" baseline="0" dirty="0" smtClean="0"/>
                        <a:t>Μεταξύ των τενόντων του </a:t>
                      </a:r>
                      <a:r>
                        <a:rPr lang="el-GR" baseline="0" dirty="0" err="1" smtClean="0"/>
                        <a:t>χήνειου</a:t>
                      </a:r>
                      <a:r>
                        <a:rPr lang="el-GR" baseline="0" dirty="0" smtClean="0"/>
                        <a:t> πόδα και του έσω πλάγιου συνδέσμου</a:t>
                      </a:r>
                      <a:endParaRPr lang="el-GR" dirty="0"/>
                    </a:p>
                  </a:txBody>
                  <a:tcPr marL="82296" marR="82296"/>
                </a:tc>
              </a:tr>
              <a:tr h="719712">
                <a:tc>
                  <a:txBody>
                    <a:bodyPr/>
                    <a:lstStyle/>
                    <a:p>
                      <a:r>
                        <a:rPr lang="el-GR" dirty="0" smtClean="0"/>
                        <a:t>Μύες και</a:t>
                      </a:r>
                      <a:r>
                        <a:rPr lang="el-GR" baseline="0" dirty="0" smtClean="0"/>
                        <a:t> αρθρικός θύλακος</a:t>
                      </a:r>
                      <a:endParaRPr lang="el-GR" dirty="0"/>
                    </a:p>
                  </a:txBody>
                  <a:tcPr marL="82296" marR="82296"/>
                </a:tc>
                <a:tc>
                  <a:txBody>
                    <a:bodyPr/>
                    <a:lstStyle/>
                    <a:p>
                      <a:r>
                        <a:rPr lang="el-GR" dirty="0" smtClean="0"/>
                        <a:t>Μεταξύ της έσω κεφαλής του</a:t>
                      </a:r>
                      <a:r>
                        <a:rPr lang="el-GR" baseline="0" dirty="0" smtClean="0"/>
                        <a:t> γαστροκνημίου και του αρθρικού θυλάκου</a:t>
                      </a:r>
                      <a:endParaRPr lang="el-GR" dirty="0"/>
                    </a:p>
                  </a:txBody>
                  <a:tcPr marL="82296" marR="82296"/>
                </a:tc>
              </a:tr>
              <a:tr h="719712">
                <a:tc>
                  <a:txBody>
                    <a:bodyPr/>
                    <a:lstStyle/>
                    <a:p>
                      <a:r>
                        <a:rPr lang="el-GR" dirty="0" smtClean="0"/>
                        <a:t>Οστά και δέρμα</a:t>
                      </a:r>
                      <a:endParaRPr lang="el-GR" dirty="0"/>
                    </a:p>
                  </a:txBody>
                  <a:tcPr marL="82296" marR="82296"/>
                </a:tc>
                <a:tc>
                  <a:txBody>
                    <a:bodyPr/>
                    <a:lstStyle/>
                    <a:p>
                      <a:r>
                        <a:rPr lang="el-GR" dirty="0" err="1" smtClean="0"/>
                        <a:t>Επι</a:t>
                      </a:r>
                      <a:r>
                        <a:rPr lang="el-GR" dirty="0" smtClean="0"/>
                        <a:t>-</a:t>
                      </a:r>
                      <a:r>
                        <a:rPr lang="el-GR" dirty="0" err="1" smtClean="0"/>
                        <a:t>επιγονατιδικός</a:t>
                      </a:r>
                      <a:r>
                        <a:rPr lang="el-GR" dirty="0" smtClean="0"/>
                        <a:t> ορογόνος θύλακας μεταξύ δέρματος και επιγονατίδας</a:t>
                      </a:r>
                      <a:endParaRPr lang="el-GR" dirty="0"/>
                    </a:p>
                  </a:txBody>
                  <a:tcPr marL="82296" marR="82296"/>
                </a:tc>
              </a:tr>
              <a:tr h="719712">
                <a:tc>
                  <a:txBody>
                    <a:bodyPr/>
                    <a:lstStyle/>
                    <a:p>
                      <a:r>
                        <a:rPr lang="el-GR" dirty="0" smtClean="0"/>
                        <a:t>Τένοντες και οστά</a:t>
                      </a:r>
                      <a:endParaRPr lang="el-GR" dirty="0"/>
                    </a:p>
                  </a:txBody>
                  <a:tcPr marL="82296" marR="82296"/>
                </a:tc>
                <a:tc>
                  <a:txBody>
                    <a:bodyPr/>
                    <a:lstStyle/>
                    <a:p>
                      <a:r>
                        <a:rPr lang="el-GR" dirty="0" smtClean="0"/>
                        <a:t>Μεταξύ του </a:t>
                      </a:r>
                      <a:r>
                        <a:rPr lang="el-GR" dirty="0" err="1" smtClean="0"/>
                        <a:t>ημιϋμενώδους</a:t>
                      </a:r>
                      <a:r>
                        <a:rPr lang="el-GR" baseline="0" dirty="0" smtClean="0"/>
                        <a:t> και έσω κνημιαίου κονδύλου</a:t>
                      </a:r>
                      <a:endParaRPr lang="el-GR" dirty="0"/>
                    </a:p>
                  </a:txBody>
                  <a:tcPr marL="82296" marR="82296"/>
                </a:tc>
              </a:tr>
              <a:tr h="416976">
                <a:tc>
                  <a:txBody>
                    <a:bodyPr/>
                    <a:lstStyle/>
                    <a:p>
                      <a:r>
                        <a:rPr lang="el-GR" dirty="0" smtClean="0"/>
                        <a:t>Οστά και μύες</a:t>
                      </a:r>
                      <a:endParaRPr lang="el-GR" dirty="0"/>
                    </a:p>
                  </a:txBody>
                  <a:tcPr marL="82296" marR="82296"/>
                </a:tc>
                <a:tc>
                  <a:txBody>
                    <a:bodyPr/>
                    <a:lstStyle/>
                    <a:p>
                      <a:r>
                        <a:rPr lang="el-GR" dirty="0" err="1" smtClean="0"/>
                        <a:t>Υπερ</a:t>
                      </a:r>
                      <a:r>
                        <a:rPr lang="el-GR" dirty="0" smtClean="0"/>
                        <a:t>-</a:t>
                      </a:r>
                      <a:r>
                        <a:rPr lang="el-GR" dirty="0" err="1" smtClean="0"/>
                        <a:t>επιγονατιδικός</a:t>
                      </a:r>
                      <a:r>
                        <a:rPr lang="el-GR" dirty="0" smtClean="0"/>
                        <a:t> ορογόνος θύλακος</a:t>
                      </a:r>
                      <a:endParaRPr lang="el-GR" dirty="0"/>
                    </a:p>
                  </a:txBody>
                  <a:tcPr marL="82296" marR="82296"/>
                </a:tc>
              </a:tr>
              <a:tr h="1028158">
                <a:tc>
                  <a:txBody>
                    <a:bodyPr/>
                    <a:lstStyle/>
                    <a:p>
                      <a:r>
                        <a:rPr lang="el-GR" dirty="0" smtClean="0"/>
                        <a:t>Οστά και σύνδεσμοι</a:t>
                      </a:r>
                      <a:endParaRPr lang="el-GR" dirty="0"/>
                    </a:p>
                  </a:txBody>
                  <a:tcPr marL="82296" marR="82296"/>
                </a:tc>
                <a:tc>
                  <a:txBody>
                    <a:bodyPr/>
                    <a:lstStyle/>
                    <a:p>
                      <a:r>
                        <a:rPr lang="el-GR" dirty="0" smtClean="0"/>
                        <a:t>Εν τω </a:t>
                      </a:r>
                      <a:r>
                        <a:rPr lang="el-GR" dirty="0" err="1" smtClean="0"/>
                        <a:t>βάθει</a:t>
                      </a:r>
                      <a:r>
                        <a:rPr lang="el-GR" dirty="0" smtClean="0"/>
                        <a:t> </a:t>
                      </a:r>
                      <a:r>
                        <a:rPr lang="el-GR" dirty="0" err="1" smtClean="0"/>
                        <a:t>υποεπιγονατιδικός</a:t>
                      </a:r>
                      <a:r>
                        <a:rPr lang="el-GR" dirty="0" smtClean="0"/>
                        <a:t> ορογόνος θύλακος μεταξύ του </a:t>
                      </a:r>
                      <a:r>
                        <a:rPr lang="el-GR" dirty="0" err="1" smtClean="0"/>
                        <a:t>επιγονατιδικού</a:t>
                      </a:r>
                      <a:r>
                        <a:rPr lang="el-GR" baseline="0" dirty="0" smtClean="0"/>
                        <a:t> συνδέσμου και κνήμης</a:t>
                      </a:r>
                      <a:endParaRPr lang="el-GR" dirty="0"/>
                    </a:p>
                  </a:txBody>
                  <a:tcPr marL="82296" marR="82296"/>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spTree>
    <p:extLst>
      <p:ext uri="{BB962C8B-B14F-4D97-AF65-F5344CB8AC3E}">
        <p14:creationId xmlns:p14="http://schemas.microsoft.com/office/powerpoint/2010/main" val="3956779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Λιπώδες σώμα</a:t>
            </a:r>
            <a:endParaRPr lang="el-GR" dirty="0"/>
          </a:p>
        </p:txBody>
      </p:sp>
      <p:sp>
        <p:nvSpPr>
          <p:cNvPr id="4" name="Content Placeholder 3"/>
          <p:cNvSpPr>
            <a:spLocks noGrp="1"/>
          </p:cNvSpPr>
          <p:nvPr>
            <p:ph sz="half" idx="4294967295"/>
          </p:nvPr>
        </p:nvSpPr>
        <p:spPr>
          <a:xfrm>
            <a:off x="4139952" y="1340768"/>
            <a:ext cx="4857750" cy="5114925"/>
          </a:xfrm>
        </p:spPr>
        <p:txBody>
          <a:bodyPr>
            <a:normAutofit/>
          </a:bodyPr>
          <a:lstStyle/>
          <a:p>
            <a:pPr>
              <a:lnSpc>
                <a:spcPct val="110000"/>
              </a:lnSpc>
              <a:spcBef>
                <a:spcPts val="1200"/>
              </a:spcBef>
            </a:pPr>
            <a:r>
              <a:rPr lang="el-GR" sz="2400" dirty="0" smtClean="0"/>
              <a:t>Τα λιπώδη σώματα, όπως και οι ορογόνοι θύλακες περιορίζουν τις τριβές</a:t>
            </a:r>
            <a:r>
              <a:rPr lang="en-US" sz="2400" dirty="0" smtClean="0"/>
              <a:t>.</a:t>
            </a:r>
            <a:endParaRPr lang="el-GR" sz="2400" dirty="0" smtClean="0"/>
          </a:p>
          <a:p>
            <a:pPr>
              <a:lnSpc>
                <a:spcPct val="110000"/>
              </a:lnSpc>
              <a:spcBef>
                <a:spcPts val="1200"/>
              </a:spcBef>
            </a:pPr>
            <a:r>
              <a:rPr lang="el-GR" sz="2400" dirty="0" smtClean="0"/>
              <a:t>Το </a:t>
            </a:r>
            <a:r>
              <a:rPr lang="el-GR" sz="2400" dirty="0" err="1" smtClean="0"/>
              <a:t>υποεπιγονατιδικό</a:t>
            </a:r>
            <a:r>
              <a:rPr lang="el-GR" sz="2400" dirty="0" smtClean="0"/>
              <a:t> λιπώδες σώμα έχει σχήμα κυλινδρικό και βρίσκεται κάτω και πίσω από τον </a:t>
            </a:r>
            <a:r>
              <a:rPr lang="el-GR" sz="2400" dirty="0" err="1" smtClean="0"/>
              <a:t>επιγονατιδικό</a:t>
            </a:r>
            <a:r>
              <a:rPr lang="el-GR" sz="2400" dirty="0" smtClean="0"/>
              <a:t> σύνδεσμο</a:t>
            </a:r>
            <a:r>
              <a:rPr lang="en-US" sz="2400" dirty="0" smtClean="0"/>
              <a:t>.</a:t>
            </a:r>
            <a:endParaRPr lang="el-GR" sz="2400" dirty="0" smtClean="0"/>
          </a:p>
          <a:p>
            <a:pPr>
              <a:lnSpc>
                <a:spcPct val="110000"/>
              </a:lnSpc>
              <a:spcBef>
                <a:spcPts val="1200"/>
              </a:spcBef>
            </a:pPr>
            <a:r>
              <a:rPr lang="el-GR" sz="2400" dirty="0" smtClean="0"/>
              <a:t>Συνδέεται με ινώδεις ταινίες με τον εγκάρσιο σύνδεσμο των μηνίσκων</a:t>
            </a:r>
            <a:r>
              <a:rPr lang="en-US" sz="2400" dirty="0" smtClean="0"/>
              <a:t>.</a:t>
            </a:r>
            <a:endParaRPr lang="el-GR" sz="24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pic>
        <p:nvPicPr>
          <p:cNvPr id="7170" name="Picture 2" descr="File:Gray3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440055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483768" y="6063960"/>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Gray350</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0697583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Κνημομηριαία</a:t>
            </a:r>
            <a:r>
              <a:rPr lang="el-GR" dirty="0" smtClean="0"/>
              <a:t> άρθρωση</a:t>
            </a:r>
            <a:endParaRPr lang="el-GR" dirty="0"/>
          </a:p>
        </p:txBody>
      </p:sp>
      <p:sp>
        <p:nvSpPr>
          <p:cNvPr id="4" name="Content Placeholder 3"/>
          <p:cNvSpPr>
            <a:spLocks noGrp="1"/>
          </p:cNvSpPr>
          <p:nvPr>
            <p:ph sz="half" idx="4294967295"/>
          </p:nvPr>
        </p:nvSpPr>
        <p:spPr>
          <a:xfrm>
            <a:off x="4078849" y="1484784"/>
            <a:ext cx="5065151" cy="5184576"/>
          </a:xfrm>
        </p:spPr>
        <p:txBody>
          <a:bodyPr>
            <a:normAutofit fontScale="70000" lnSpcReduction="20000"/>
          </a:bodyPr>
          <a:lstStyle/>
          <a:p>
            <a:pPr>
              <a:lnSpc>
                <a:spcPct val="130000"/>
              </a:lnSpc>
              <a:spcBef>
                <a:spcPts val="1200"/>
              </a:spcBef>
            </a:pPr>
            <a:r>
              <a:rPr lang="el-GR" dirty="0" smtClean="0"/>
              <a:t>Ανήκει στις </a:t>
            </a:r>
            <a:r>
              <a:rPr lang="el-GR" dirty="0" err="1" smtClean="0"/>
              <a:t>γίγγλυμες</a:t>
            </a:r>
            <a:r>
              <a:rPr lang="el-GR" dirty="0" smtClean="0"/>
              <a:t> αρθρώσεις, εν τούτοις μοιάζει περισσότερο με κονδυλοειδείς</a:t>
            </a:r>
            <a:r>
              <a:rPr lang="en-US" dirty="0" smtClean="0"/>
              <a:t>.</a:t>
            </a:r>
            <a:endParaRPr lang="el-GR" dirty="0" smtClean="0"/>
          </a:p>
          <a:p>
            <a:pPr>
              <a:lnSpc>
                <a:spcPct val="130000"/>
              </a:lnSpc>
              <a:spcBef>
                <a:spcPts val="1200"/>
              </a:spcBef>
            </a:pPr>
            <a:r>
              <a:rPr lang="el-GR" dirty="0" smtClean="0"/>
              <a:t>Οι μεγάλοι κόνδυλοι του μηριαίου οστού εφάπτονται με σχετικά μικρότερες </a:t>
            </a:r>
            <a:r>
              <a:rPr lang="el-GR" dirty="0" err="1" smtClean="0"/>
              <a:t>κνημιαίες</a:t>
            </a:r>
            <a:r>
              <a:rPr lang="el-GR" dirty="0" smtClean="0"/>
              <a:t> </a:t>
            </a:r>
            <a:r>
              <a:rPr lang="el-GR" dirty="0" err="1" smtClean="0"/>
              <a:t>γλήνες</a:t>
            </a:r>
            <a:r>
              <a:rPr lang="en-US" dirty="0" smtClean="0"/>
              <a:t>.</a:t>
            </a:r>
            <a:endParaRPr lang="el-GR" dirty="0" smtClean="0"/>
          </a:p>
          <a:p>
            <a:pPr>
              <a:lnSpc>
                <a:spcPct val="130000"/>
              </a:lnSpc>
              <a:spcBef>
                <a:spcPts val="1200"/>
              </a:spcBef>
            </a:pPr>
            <a:r>
              <a:rPr lang="el-GR" dirty="0" smtClean="0"/>
              <a:t>Η έσω αρθρική επιφάνεια της κνήμης είναι ελλειψοειδής, ενώ η έξω είναι μικρότερη και σχεδόν στρογγυλή</a:t>
            </a:r>
            <a:r>
              <a:rPr lang="en-US" dirty="0" smtClean="0"/>
              <a:t>.</a:t>
            </a:r>
            <a:endParaRPr lang="el-GR" dirty="0" smtClean="0"/>
          </a:p>
          <a:p>
            <a:pPr>
              <a:lnSpc>
                <a:spcPct val="130000"/>
              </a:lnSpc>
              <a:spcBef>
                <a:spcPts val="1200"/>
              </a:spcBef>
            </a:pPr>
            <a:r>
              <a:rPr lang="el-GR" dirty="0" smtClean="0"/>
              <a:t>Επιπλέον, η έσω αρθρική επιφάνεια είναι ελαφρώς κοίλη, ενώ η έξω είναι επίπεδη ή ελαφρώς κυρτή</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pic>
        <p:nvPicPr>
          <p:cNvPr id="8194" name="Picture 2" descr="File:Sobo 1909 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02" y="1484784"/>
            <a:ext cx="4078850" cy="41764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1020407" y="5704792"/>
            <a:ext cx="216024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4"/>
              </a:rPr>
              <a:t>Sobo 1909 </a:t>
            </a:r>
            <a:r>
              <a:rPr lang="en-US" sz="1200" dirty="0" smtClean="0">
                <a:latin typeface="+mn-lt"/>
                <a:hlinkClick r:id="rId4"/>
              </a:rPr>
              <a:t>222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CFCF"/>
              </a:rPr>
              <a:t>CFCF</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1083626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600" dirty="0" smtClean="0"/>
              <a:t>Οστεοκινηματική </a:t>
            </a:r>
            <a:r>
              <a:rPr lang="el-GR" sz="3600" dirty="0" err="1" smtClean="0"/>
              <a:t>κνημομηριαίας</a:t>
            </a:r>
            <a:r>
              <a:rPr lang="el-GR" sz="3600" dirty="0" smtClean="0"/>
              <a:t> άρθρωσης</a:t>
            </a:r>
            <a:endParaRPr lang="el-GR" sz="3600" dirty="0"/>
          </a:p>
        </p:txBody>
      </p:sp>
      <p:sp>
        <p:nvSpPr>
          <p:cNvPr id="3" name="Content Placeholder 2"/>
          <p:cNvSpPr>
            <a:spLocks noGrp="1"/>
          </p:cNvSpPr>
          <p:nvPr>
            <p:ph idx="1"/>
          </p:nvPr>
        </p:nvSpPr>
        <p:spPr/>
        <p:txBody>
          <a:bodyPr>
            <a:normAutofit/>
          </a:bodyPr>
          <a:lstStyle/>
          <a:p>
            <a:r>
              <a:rPr lang="el-GR" dirty="0" smtClean="0"/>
              <a:t>Η </a:t>
            </a:r>
            <a:r>
              <a:rPr lang="el-GR" dirty="0" err="1" smtClean="0"/>
              <a:t>κνημομηριαία</a:t>
            </a:r>
            <a:r>
              <a:rPr lang="el-GR" dirty="0" smtClean="0"/>
              <a:t> άρθρωση έχει 2 βαθμούς ελευθερίας</a:t>
            </a:r>
            <a:r>
              <a:rPr lang="en-US" dirty="0" smtClean="0"/>
              <a:t>.</a:t>
            </a:r>
          </a:p>
          <a:p>
            <a:r>
              <a:rPr lang="el-GR" dirty="0" smtClean="0"/>
              <a:t>Ο ένας είναι στο οβελιαίο επίπεδο και ο άλλος στο εγκάρσιο, εφ’ όσον το γόνατο είναι λυγισμένο</a:t>
            </a:r>
            <a:r>
              <a:rPr lang="en-US" dirty="0" smtClean="0"/>
              <a:t>.</a:t>
            </a:r>
            <a:endParaRPr lang="el-GR" dirty="0" smtClean="0"/>
          </a:p>
          <a:p>
            <a:r>
              <a:rPr lang="el-GR" dirty="0" smtClean="0"/>
              <a:t>Αυτές οι κινήσεις γίνονται είτε σε ανοιχτή, είτε σε κλειστή κινητική αλυσίδα</a:t>
            </a:r>
            <a:r>
              <a:rPr lang="en-US" dirty="0" smtClean="0"/>
              <a:t>.</a:t>
            </a:r>
            <a:endParaRPr lang="el-GR" dirty="0" smtClean="0"/>
          </a:p>
          <a:p>
            <a:r>
              <a:rPr lang="el-GR" dirty="0" smtClean="0"/>
              <a:t>Επιπλέον, γίνονται κινήσεις και στο μετωπιαίο επίπεδο της τάξεως των 6</a:t>
            </a:r>
            <a:r>
              <a:rPr lang="el-GR" baseline="30000" dirty="0" smtClean="0"/>
              <a:t>ο</a:t>
            </a:r>
            <a:r>
              <a:rPr lang="el-GR" dirty="0" smtClean="0"/>
              <a:t> έως 7</a:t>
            </a:r>
            <a:r>
              <a:rPr lang="el-GR" baseline="30000" dirty="0" smtClean="0"/>
              <a:t>ο</a:t>
            </a:r>
            <a:r>
              <a:rPr lang="el-GR" dirty="0" smtClean="0"/>
              <a:t>, αλλά μόνο παθητικά</a:t>
            </a:r>
            <a:r>
              <a:rPr lang="en-US" dirty="0" smtClean="0"/>
              <a:t>.</a:t>
            </a:r>
            <a:endParaRPr lang="el-GR" dirty="0" smtClean="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Tree>
    <p:extLst>
      <p:ext uri="{BB962C8B-B14F-4D97-AF65-F5344CB8AC3E}">
        <p14:creationId xmlns:p14="http://schemas.microsoft.com/office/powerpoint/2010/main" val="3522068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Οστεοκινηματική – Κάμψη / Έκταση </a:t>
            </a:r>
            <a:r>
              <a:rPr lang="el-GR" sz="3000" b="0" dirty="0" smtClean="0"/>
              <a:t>1/2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
        <p:nvSpPr>
          <p:cNvPr id="6" name="Θέση περιεχομένου 5"/>
          <p:cNvSpPr>
            <a:spLocks noGrp="1"/>
          </p:cNvSpPr>
          <p:nvPr>
            <p:ph idx="1"/>
          </p:nvPr>
        </p:nvSpPr>
        <p:spPr/>
        <p:txBody>
          <a:bodyPr/>
          <a:lstStyle/>
          <a:p>
            <a:r>
              <a:rPr lang="el-GR" dirty="0"/>
              <a:t>Η κάμψη-έκταση γίνονται γύρω από τον μετωπιαίο άξονα.</a:t>
            </a:r>
          </a:p>
          <a:p>
            <a:r>
              <a:rPr lang="el-GR" dirty="0"/>
              <a:t>Η τροχιά της κίνησης ποικίλλει, ανάλογα με την ηλικία και το γένος.</a:t>
            </a:r>
          </a:p>
          <a:p>
            <a:r>
              <a:rPr lang="el-GR" dirty="0"/>
              <a:t>Γενικά είναι μεταξύ </a:t>
            </a:r>
            <a:r>
              <a:rPr lang="el-GR" dirty="0" smtClean="0"/>
              <a:t>130</a:t>
            </a:r>
            <a:r>
              <a:rPr lang="el-GR" baseline="30000" dirty="0" smtClean="0"/>
              <a:t>ο</a:t>
            </a:r>
            <a:r>
              <a:rPr lang="el-GR" dirty="0" smtClean="0"/>
              <a:t> </a:t>
            </a:r>
            <a:r>
              <a:rPr lang="el-GR" dirty="0"/>
              <a:t>έως </a:t>
            </a:r>
            <a:r>
              <a:rPr lang="el-GR" dirty="0" smtClean="0"/>
              <a:t>150</a:t>
            </a:r>
            <a:r>
              <a:rPr lang="el-GR" baseline="30000" dirty="0" smtClean="0"/>
              <a:t>ο</a:t>
            </a:r>
            <a:r>
              <a:rPr lang="el-GR" dirty="0" smtClean="0"/>
              <a:t> </a:t>
            </a:r>
            <a:r>
              <a:rPr lang="el-GR" dirty="0"/>
              <a:t>για την κάμψη και </a:t>
            </a:r>
            <a:r>
              <a:rPr lang="el-GR" dirty="0" smtClean="0"/>
              <a:t>5</a:t>
            </a:r>
            <a:r>
              <a:rPr lang="el-GR" baseline="30000" dirty="0" smtClean="0"/>
              <a:t>ο</a:t>
            </a:r>
            <a:r>
              <a:rPr lang="el-GR" dirty="0" smtClean="0"/>
              <a:t> </a:t>
            </a:r>
            <a:r>
              <a:rPr lang="el-GR" dirty="0"/>
              <a:t>έως </a:t>
            </a:r>
            <a:r>
              <a:rPr lang="el-GR" dirty="0" smtClean="0"/>
              <a:t>10</a:t>
            </a:r>
            <a:r>
              <a:rPr lang="el-GR" baseline="30000" dirty="0" smtClean="0"/>
              <a:t>ο</a:t>
            </a:r>
            <a:r>
              <a:rPr lang="el-GR" dirty="0" smtClean="0"/>
              <a:t>  </a:t>
            </a:r>
            <a:r>
              <a:rPr lang="el-GR" dirty="0"/>
              <a:t>για την έκταση (από την ανατομική θέση).</a:t>
            </a:r>
          </a:p>
          <a:p>
            <a:endParaRPr lang="el-GR" dirty="0"/>
          </a:p>
        </p:txBody>
      </p:sp>
      <p:pic>
        <p:nvPicPr>
          <p:cNvPr id="9218" name="Picture 2" desc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645024"/>
            <a:ext cx="3048000" cy="219075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2369840" y="5830949"/>
            <a:ext cx="4572000" cy="276999"/>
          </a:xfrm>
          <a:prstGeom prst="rect">
            <a:avLst/>
          </a:prstGeom>
        </p:spPr>
        <p:txBody>
          <a:bodyPr>
            <a:spAutoFit/>
          </a:bodyPr>
          <a:lstStyle/>
          <a:p>
            <a:pPr algn="ctr"/>
            <a:r>
              <a:rPr lang="en-US" sz="1200" dirty="0" smtClean="0">
                <a:latin typeface="+mn-lt"/>
                <a:hlinkClick r:id="rId3"/>
              </a:rPr>
              <a:t>bonesmart.org</a:t>
            </a:r>
            <a:endParaRPr lang="el-GR" sz="1200" dirty="0">
              <a:latin typeface="+mn-lt"/>
            </a:endParaRPr>
          </a:p>
        </p:txBody>
      </p:sp>
    </p:spTree>
    <p:extLst>
      <p:ext uri="{BB962C8B-B14F-4D97-AF65-F5344CB8AC3E}">
        <p14:creationId xmlns:p14="http://schemas.microsoft.com/office/powerpoint/2010/main" val="40118049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Οστεοκινηματική</a:t>
            </a:r>
            <a:r>
              <a:rPr lang="el-GR" dirty="0"/>
              <a:t> – Κάμψη / Έκταση </a:t>
            </a:r>
            <a:r>
              <a:rPr lang="el-GR" sz="3000" b="0" dirty="0" smtClean="0"/>
              <a:t>2/2</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
        <p:nvSpPr>
          <p:cNvPr id="6" name="Θέση περιεχομένου 5"/>
          <p:cNvSpPr>
            <a:spLocks noGrp="1"/>
          </p:cNvSpPr>
          <p:nvPr>
            <p:ph idx="1"/>
          </p:nvPr>
        </p:nvSpPr>
        <p:spPr>
          <a:xfrm>
            <a:off x="457200" y="1196752"/>
            <a:ext cx="8229600" cy="5544616"/>
          </a:xfrm>
        </p:spPr>
        <p:txBody>
          <a:bodyPr>
            <a:normAutofit lnSpcReduction="10000"/>
          </a:bodyPr>
          <a:lstStyle/>
          <a:p>
            <a:r>
              <a:rPr lang="el-GR" sz="2400" dirty="0"/>
              <a:t>Ο άξονας κίνησης της άρθρωσης δεν είναι σταθερός, αλλά κινείται μαζί με τους μηριαίους κονδύλους</a:t>
            </a:r>
            <a:r>
              <a:rPr lang="en-US" sz="2400" dirty="0"/>
              <a:t>.</a:t>
            </a:r>
            <a:endParaRPr lang="el-GR" sz="2400" dirty="0"/>
          </a:p>
          <a:p>
            <a:r>
              <a:rPr lang="el-GR" sz="2400" dirty="0"/>
              <a:t>Η μετατόπισή του έχει </a:t>
            </a:r>
            <a:r>
              <a:rPr lang="el-GR" sz="2400" dirty="0" err="1"/>
              <a:t>εμβιομηχανική</a:t>
            </a:r>
            <a:r>
              <a:rPr lang="el-GR" sz="2400" dirty="0"/>
              <a:t> και κλινική σημασία:</a:t>
            </a:r>
          </a:p>
          <a:p>
            <a:pPr marL="514350" indent="-514350">
              <a:buFont typeface="+mj-lt"/>
              <a:buAutoNum type="arabicPeriod"/>
            </a:pPr>
            <a:r>
              <a:rPr lang="el-GR" sz="2400" dirty="0"/>
              <a:t>Αλλάζει το μήκος του εσωτερικού μοχλοβραχίονα των </a:t>
            </a:r>
            <a:r>
              <a:rPr lang="el-GR" sz="2400" dirty="0" err="1"/>
              <a:t>καμπτήρων</a:t>
            </a:r>
            <a:r>
              <a:rPr lang="el-GR" sz="2400" dirty="0"/>
              <a:t> και </a:t>
            </a:r>
            <a:r>
              <a:rPr lang="el-GR" sz="2400" dirty="0" err="1"/>
              <a:t>εκτεινόντων</a:t>
            </a:r>
            <a:r>
              <a:rPr lang="el-GR" sz="2400" dirty="0"/>
              <a:t> μυών</a:t>
            </a:r>
            <a:r>
              <a:rPr lang="en-US" sz="2400" dirty="0"/>
              <a:t>.</a:t>
            </a:r>
            <a:endParaRPr lang="el-GR" sz="2400" dirty="0"/>
          </a:p>
          <a:p>
            <a:pPr marL="514350" indent="-514350">
              <a:buFont typeface="+mj-lt"/>
              <a:buAutoNum type="arabicPeriod"/>
            </a:pPr>
            <a:r>
              <a:rPr lang="el-GR" sz="2400" dirty="0"/>
              <a:t>Τα εξωτερικά εργαλεία που εφαρμόζονται στο γόνατο, όπως είναι το γωνιόμετρο, το </a:t>
            </a:r>
            <a:r>
              <a:rPr lang="el-GR" sz="2400" dirty="0" err="1"/>
              <a:t>ισοκινητικό</a:t>
            </a:r>
            <a:r>
              <a:rPr lang="el-GR" sz="2400" dirty="0"/>
              <a:t> δυναμόμετρο ή οι αρθρωτοί νάρθηκες, λειτουργούν σαν έμβολο, τρίβοντας και γδέρνοντας το δέρμα</a:t>
            </a:r>
            <a:r>
              <a:rPr lang="en-US" sz="2400" dirty="0"/>
              <a:t>.</a:t>
            </a:r>
            <a:endParaRPr lang="el-GR" sz="2400" dirty="0"/>
          </a:p>
          <a:p>
            <a:pPr marL="514350" indent="-514350">
              <a:buFont typeface="Wingdings" pitchFamily="2" charset="2"/>
              <a:buChar char="ü"/>
            </a:pPr>
            <a:r>
              <a:rPr lang="el-GR" sz="2400" dirty="0"/>
              <a:t>Για να μειωθεί αυτό το αποτέλεσμα, θα πρέπει ο σταθερός άξονας του εξωτερικού εργαλείου να προσαρμόζεται όσο το δυνατόν στον κατά ‘προσέγγιση’ άξονα στροφής του γόνατος που είναι κοντά στον έξω κνημιαίο κόνδυλο</a:t>
            </a:r>
            <a:r>
              <a:rPr lang="en-US" sz="2400" dirty="0" smtClean="0"/>
              <a:t>.</a:t>
            </a:r>
            <a:endParaRPr lang="el-GR" sz="2400" dirty="0"/>
          </a:p>
        </p:txBody>
      </p:sp>
    </p:spTree>
    <p:extLst>
      <p:ext uri="{BB962C8B-B14F-4D97-AF65-F5344CB8AC3E}">
        <p14:creationId xmlns:p14="http://schemas.microsoft.com/office/powerpoint/2010/main" val="3950312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l-GR" dirty="0" smtClean="0"/>
              <a:t>Άρθρωση γόνατος</a:t>
            </a:r>
            <a:endParaRPr lang="el-GR" dirty="0"/>
          </a:p>
        </p:txBody>
      </p:sp>
      <p:pic>
        <p:nvPicPr>
          <p:cNvPr id="1028" name="Picture 4" descr="File:Knie-roentgen-r-se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5151"/>
            <a:ext cx="2899226" cy="35083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pic>
        <p:nvPicPr>
          <p:cNvPr id="9" name="Picture 2" descr="File:Blausen 0597 KneeAnatomy Si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81123"/>
            <a:ext cx="6120680" cy="4590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378158" y="3551389"/>
            <a:ext cx="2599277"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5"/>
              </a:rPr>
              <a:t>Knie-roentgen-r-</a:t>
            </a:r>
            <a:r>
              <a:rPr lang="en-US" sz="1200" dirty="0" err="1" smtClean="0">
                <a:latin typeface="+mn-lt"/>
                <a:hlinkClick r:id="rId5"/>
              </a:rPr>
              <a:t>seite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6" tooltip="User:Hellerhoff"/>
              </a:rPr>
              <a:t>Hellerhoff</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7"/>
              </a:rPr>
              <a:t>CC BY-SA 3.0</a:t>
            </a:r>
            <a:endParaRPr lang="en-US" sz="1200" dirty="0">
              <a:solidFill>
                <a:prstClr val="black"/>
              </a:solidFill>
              <a:latin typeface="+mn-lt"/>
            </a:endParaRPr>
          </a:p>
        </p:txBody>
      </p:sp>
      <p:sp>
        <p:nvSpPr>
          <p:cNvPr id="11" name="Rectangle 7"/>
          <p:cNvSpPr/>
          <p:nvPr/>
        </p:nvSpPr>
        <p:spPr>
          <a:xfrm>
            <a:off x="1625620" y="6271633"/>
            <a:ext cx="2869440"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8"/>
              </a:rPr>
              <a:t>Blausen 0597 </a:t>
            </a:r>
            <a:r>
              <a:rPr lang="en-US" sz="1200" dirty="0" err="1">
                <a:latin typeface="+mn-lt"/>
                <a:hlinkClick r:id="rId8"/>
              </a:rPr>
              <a:t>KneeAnatomy</a:t>
            </a:r>
            <a:r>
              <a:rPr lang="en-US" sz="1200" dirty="0">
                <a:latin typeface="+mn-lt"/>
                <a:hlinkClick r:id="rId8"/>
              </a:rPr>
              <a:t> </a:t>
            </a:r>
            <a:r>
              <a:rPr lang="en-US" sz="1200" dirty="0" smtClean="0">
                <a:latin typeface="+mn-lt"/>
                <a:hlinkClick r:id="rId8"/>
              </a:rPr>
              <a:t>Side</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9" tooltip="User:BruceBlaus"/>
              </a:rPr>
              <a:t>BruceBlaus</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10"/>
              </a:rPr>
              <a:t>CC BY 3.0</a:t>
            </a:r>
            <a:endParaRPr lang="en-US" sz="1200" dirty="0">
              <a:latin typeface="+mn-lt"/>
            </a:endParaRPr>
          </a:p>
        </p:txBody>
      </p:sp>
    </p:spTree>
    <p:extLst>
      <p:ext uri="{BB962C8B-B14F-4D97-AF65-F5344CB8AC3E}">
        <p14:creationId xmlns:p14="http://schemas.microsoft.com/office/powerpoint/2010/main" val="1056478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600" dirty="0" smtClean="0"/>
              <a:t>Οστεοκινηματική – Έσω/Έξω στροφή</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
        <p:nvSpPr>
          <p:cNvPr id="3" name="Θέση περιεχομένου 2"/>
          <p:cNvSpPr>
            <a:spLocks noGrp="1"/>
          </p:cNvSpPr>
          <p:nvPr>
            <p:ph idx="1"/>
          </p:nvPr>
        </p:nvSpPr>
        <p:spPr/>
        <p:txBody>
          <a:bodyPr/>
          <a:lstStyle/>
          <a:p>
            <a:r>
              <a:rPr lang="el-GR" sz="2400" dirty="0"/>
              <a:t>Οι στροφές του γόνατος γίνονται γύρω από τον κατακόρυφο άξονα, καλούνται και αξονικές στροφές</a:t>
            </a:r>
            <a:r>
              <a:rPr lang="en-US" sz="2400" dirty="0"/>
              <a:t>.</a:t>
            </a:r>
            <a:endParaRPr lang="el-GR" sz="2400" dirty="0"/>
          </a:p>
          <a:p>
            <a:r>
              <a:rPr lang="el-GR" sz="2400" dirty="0"/>
              <a:t>Οι τροχιές της κίνησης αυξάνουν με την κάμψη του γόνατος</a:t>
            </a:r>
            <a:r>
              <a:rPr lang="en-US" sz="2400" dirty="0"/>
              <a:t>.</a:t>
            </a:r>
            <a:endParaRPr lang="el-GR" sz="2400" dirty="0"/>
          </a:p>
          <a:p>
            <a:r>
              <a:rPr lang="el-GR" sz="2400" dirty="0"/>
              <a:t>Στις 90</a:t>
            </a:r>
            <a:r>
              <a:rPr lang="el-GR" sz="2400" baseline="30000" dirty="0"/>
              <a:t>ο</a:t>
            </a:r>
            <a:r>
              <a:rPr lang="el-GR" sz="2400" dirty="0"/>
              <a:t> κάμψης, οι συνολική τροχιά της αξονικής στροφής είναι ~ 40</a:t>
            </a:r>
            <a:r>
              <a:rPr lang="el-GR" sz="2400" baseline="30000" dirty="0"/>
              <a:t>ο</a:t>
            </a:r>
            <a:r>
              <a:rPr lang="el-GR" sz="2400" dirty="0"/>
              <a:t> – 45</a:t>
            </a:r>
            <a:r>
              <a:rPr lang="el-GR" sz="2400" baseline="30000" dirty="0"/>
              <a:t>ο</a:t>
            </a:r>
            <a:r>
              <a:rPr lang="el-GR" sz="2400" dirty="0"/>
              <a:t> με μεγαλύτερη την έξω στροφή (αναλογία 2:1)</a:t>
            </a:r>
            <a:r>
              <a:rPr lang="en-US" sz="2400" dirty="0" smtClean="0"/>
              <a:t>.</a:t>
            </a:r>
            <a:endParaRPr lang="el-GR" sz="2400" dirty="0"/>
          </a:p>
        </p:txBody>
      </p:sp>
    </p:spTree>
    <p:extLst>
      <p:ext uri="{BB962C8B-B14F-4D97-AF65-F5344CB8AC3E}">
        <p14:creationId xmlns:p14="http://schemas.microsoft.com/office/powerpoint/2010/main" val="168692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Αυτόματη στροφή της κνήμης </a:t>
            </a:r>
            <a:r>
              <a:rPr lang="el-GR" sz="3000" b="0" dirty="0" smtClean="0"/>
              <a:t>1/3</a:t>
            </a:r>
            <a:endParaRPr lang="el-GR" sz="3000" b="0" dirty="0"/>
          </a:p>
        </p:txBody>
      </p:sp>
      <p:sp>
        <p:nvSpPr>
          <p:cNvPr id="6" name="Content Placeholder 5"/>
          <p:cNvSpPr>
            <a:spLocks noGrp="1"/>
          </p:cNvSpPr>
          <p:nvPr>
            <p:ph idx="1"/>
          </p:nvPr>
        </p:nvSpPr>
        <p:spPr>
          <a:xfrm>
            <a:off x="457200" y="1196752"/>
            <a:ext cx="8435280" cy="5616624"/>
          </a:xfrm>
        </p:spPr>
        <p:txBody>
          <a:bodyPr>
            <a:normAutofit lnSpcReduction="10000"/>
          </a:bodyPr>
          <a:lstStyle/>
          <a:p>
            <a:r>
              <a:rPr lang="el-GR" dirty="0" smtClean="0"/>
              <a:t>Έχει παρατηρηθεί ότι, όταν εκτείνεται το γόνατο και για τουλάχιστον τις τελευταίες  30</a:t>
            </a:r>
            <a:r>
              <a:rPr lang="el-GR" baseline="30000" dirty="0" smtClean="0"/>
              <a:t>ο</a:t>
            </a:r>
            <a:r>
              <a:rPr lang="el-GR" dirty="0" smtClean="0"/>
              <a:t>, η κνήμη στρέφεται προς τα έξω</a:t>
            </a:r>
            <a:r>
              <a:rPr lang="en-US" dirty="0" smtClean="0"/>
              <a:t>.</a:t>
            </a:r>
            <a:endParaRPr lang="el-GR" dirty="0" smtClean="0"/>
          </a:p>
          <a:p>
            <a:r>
              <a:rPr lang="el-GR" dirty="0" smtClean="0"/>
              <a:t>Αυτή η στροφή συνδέεται μηχανικά με την κίνηση κάμψης/έκτασης του γόνατος (συζευγμένη) και δεν μπορεί να γίνει ανεξάρτητα</a:t>
            </a:r>
            <a:r>
              <a:rPr lang="en-US" dirty="0" smtClean="0"/>
              <a:t>.</a:t>
            </a:r>
            <a:endParaRPr lang="el-GR" dirty="0" smtClean="0"/>
          </a:p>
          <a:p>
            <a:r>
              <a:rPr lang="el-GR" dirty="0" smtClean="0"/>
              <a:t>Για να κλειδώσει το γόνατο στην έκταση, απαιτούνται ~ 10</a:t>
            </a:r>
            <a:r>
              <a:rPr lang="el-GR" baseline="30000" dirty="0" smtClean="0"/>
              <a:t>ο</a:t>
            </a:r>
            <a:r>
              <a:rPr lang="el-GR" dirty="0" smtClean="0"/>
              <a:t> έξω στροφής</a:t>
            </a:r>
            <a:r>
              <a:rPr lang="en-US" dirty="0" smtClean="0"/>
              <a:t>.</a:t>
            </a:r>
            <a:endParaRPr lang="el-GR" dirty="0" smtClean="0"/>
          </a:p>
          <a:p>
            <a:r>
              <a:rPr lang="el-GR" dirty="0" smtClean="0"/>
              <a:t>Η σύζευξη της έξω στροφής και της έκτασης αυξάνει την συνολική επιφάνεια επαφής σε ενήλικα γόνατα:</a:t>
            </a:r>
          </a:p>
          <a:p>
            <a:pPr>
              <a:buFont typeface="Wingdings" pitchFamily="2" charset="2"/>
              <a:buChar char="ü"/>
            </a:pPr>
            <a:r>
              <a:rPr lang="el-GR" dirty="0" smtClean="0"/>
              <a:t>Στην έσω </a:t>
            </a:r>
            <a:r>
              <a:rPr lang="el-GR" dirty="0" err="1" smtClean="0"/>
              <a:t>κνημομηριαία</a:t>
            </a:r>
            <a:r>
              <a:rPr lang="el-GR" dirty="0" smtClean="0"/>
              <a:t> άρθρωση στα ~ 375 </a:t>
            </a:r>
            <a:r>
              <a:rPr lang="en-US" dirty="0" smtClean="0"/>
              <a:t>mm</a:t>
            </a:r>
            <a:r>
              <a:rPr lang="en-US" baseline="30000" dirty="0" smtClean="0"/>
              <a:t>2</a:t>
            </a:r>
            <a:endParaRPr lang="el-GR" dirty="0" smtClean="0"/>
          </a:p>
          <a:p>
            <a:pPr>
              <a:buFont typeface="Wingdings" pitchFamily="2" charset="2"/>
              <a:buChar char="ü"/>
            </a:pPr>
            <a:r>
              <a:rPr lang="el-GR" dirty="0" smtClean="0"/>
              <a:t>Στην έξω </a:t>
            </a:r>
            <a:r>
              <a:rPr lang="el-GR" dirty="0" err="1" smtClean="0"/>
              <a:t>κνημομηριαία</a:t>
            </a:r>
            <a:r>
              <a:rPr lang="el-GR" dirty="0" smtClean="0"/>
              <a:t> άρθρωση στα ~ 275 </a:t>
            </a:r>
            <a:r>
              <a:rPr lang="en-US" dirty="0" smtClean="0"/>
              <a:t>mm</a:t>
            </a:r>
            <a:r>
              <a:rPr lang="en-US" baseline="30000" dirty="0" smtClean="0"/>
              <a:t>2</a:t>
            </a:r>
            <a:endParaRPr lang="el-GR" baseline="30000" dirty="0" smtClean="0"/>
          </a:p>
          <a:p>
            <a:r>
              <a:rPr lang="el-GR" dirty="0" smtClean="0"/>
              <a:t>Η τελική θέση της έκτασης αυξάνει το ταίριασμα των αρθρικών επιφανειών και προάγει την σταθερότητα του γόνατος</a:t>
            </a:r>
            <a:r>
              <a:rPr lang="en-US" dirty="0" smtClean="0"/>
              <a:t>.</a:t>
            </a:r>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Tree>
    <p:extLst>
      <p:ext uri="{BB962C8B-B14F-4D97-AF65-F5344CB8AC3E}">
        <p14:creationId xmlns:p14="http://schemas.microsoft.com/office/powerpoint/2010/main" val="240158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Αυτόματη στροφή της κνήμης </a:t>
            </a:r>
            <a:r>
              <a:rPr lang="el-GR" sz="3000" b="0" dirty="0" smtClean="0"/>
              <a:t>2/3</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
        <p:nvSpPr>
          <p:cNvPr id="3" name="Θέση περιεχομένου 2"/>
          <p:cNvSpPr>
            <a:spLocks noGrp="1"/>
          </p:cNvSpPr>
          <p:nvPr>
            <p:ph idx="1"/>
          </p:nvPr>
        </p:nvSpPr>
        <p:spPr/>
        <p:txBody>
          <a:bodyPr/>
          <a:lstStyle/>
          <a:p>
            <a:r>
              <a:rPr lang="el-GR" dirty="0"/>
              <a:t>Ο μηχανισμός της αυτόματης στροφής οφείλεται σε 3 παράγοντες:</a:t>
            </a:r>
          </a:p>
          <a:p>
            <a:r>
              <a:rPr lang="el-GR" dirty="0"/>
              <a:t>Το σχήμα του έσω μηριαίου κονδύλου.</a:t>
            </a:r>
          </a:p>
          <a:p>
            <a:r>
              <a:rPr lang="el-GR" dirty="0"/>
              <a:t>Η παθητική τάση που αναπτύσσεται στον πρόσθιο χιαστό σύνδεσμο.</a:t>
            </a:r>
          </a:p>
          <a:p>
            <a:r>
              <a:rPr lang="el-GR" dirty="0"/>
              <a:t>Η ελαφρά προς τα έξω έλξη του </a:t>
            </a:r>
            <a:r>
              <a:rPr lang="el-GR" dirty="0" err="1"/>
              <a:t>τετρακεφάλου</a:t>
            </a:r>
            <a:r>
              <a:rPr lang="el-GR" dirty="0" smtClean="0"/>
              <a:t>.</a:t>
            </a:r>
            <a:endParaRPr lang="el-GR" dirty="0"/>
          </a:p>
        </p:txBody>
      </p:sp>
    </p:spTree>
    <p:extLst>
      <p:ext uri="{BB962C8B-B14F-4D97-AF65-F5344CB8AC3E}">
        <p14:creationId xmlns:p14="http://schemas.microsoft.com/office/powerpoint/2010/main" val="3846625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Αυτόματη στροφή της κνήμης </a:t>
            </a:r>
            <a:r>
              <a:rPr lang="el-GR" sz="3000" b="0" dirty="0" smtClean="0"/>
              <a:t>3/3</a:t>
            </a:r>
            <a:endParaRPr lang="el-GR" sz="3600" dirty="0"/>
          </a:p>
        </p:txBody>
      </p:sp>
      <p:pic>
        <p:nvPicPr>
          <p:cNvPr id="5" name="Content Placeholder 6" descr="Screw-home rotation B.tif"/>
          <p:cNvPicPr>
            <a:picLocks noGrp="1" noChangeAspect="1"/>
          </p:cNvPicPr>
          <p:nvPr>
            <p:ph idx="1"/>
          </p:nvPr>
        </p:nvPicPr>
        <p:blipFill>
          <a:blip r:embed="rId2"/>
          <a:stretch>
            <a:fillRect/>
          </a:stretch>
        </p:blipFill>
        <p:spPr>
          <a:xfrm>
            <a:off x="35496" y="1124744"/>
            <a:ext cx="3125933" cy="3384376"/>
          </a:xfrm>
          <a:ln>
            <a:solidFill>
              <a:schemeClr val="tx1"/>
            </a:solidFill>
          </a:ln>
        </p:spPr>
      </p:pic>
      <p:sp>
        <p:nvSpPr>
          <p:cNvPr id="4" name="Content Placeholder 3"/>
          <p:cNvSpPr>
            <a:spLocks noGrp="1"/>
          </p:cNvSpPr>
          <p:nvPr>
            <p:ph sz="half" idx="4294967295"/>
          </p:nvPr>
        </p:nvSpPr>
        <p:spPr>
          <a:xfrm>
            <a:off x="3131840" y="1143000"/>
            <a:ext cx="6146477" cy="5715000"/>
          </a:xfrm>
        </p:spPr>
        <p:txBody>
          <a:bodyPr>
            <a:normAutofit/>
          </a:bodyPr>
          <a:lstStyle/>
          <a:p>
            <a:pPr>
              <a:spcBef>
                <a:spcPts val="1200"/>
              </a:spcBef>
            </a:pPr>
            <a:r>
              <a:rPr lang="el-GR" sz="2200" dirty="0" smtClean="0"/>
              <a:t>Τα 2 βέλη της εικόνας δείχνουν την πορεία της κνήμης πάνω στους μηριαίους κονδύλους κατά την διάρκεια των τελευταίων 90</a:t>
            </a:r>
            <a:r>
              <a:rPr lang="el-GR" sz="2200" baseline="30000" dirty="0" smtClean="0"/>
              <a:t>ο</a:t>
            </a:r>
            <a:r>
              <a:rPr lang="el-GR" sz="2200" dirty="0" smtClean="0"/>
              <a:t> έκτασης</a:t>
            </a:r>
            <a:r>
              <a:rPr lang="en-US" sz="2200" dirty="0" smtClean="0"/>
              <a:t>.</a:t>
            </a:r>
            <a:endParaRPr lang="el-GR" sz="2200" dirty="0" smtClean="0"/>
          </a:p>
          <a:p>
            <a:pPr>
              <a:spcBef>
                <a:spcPts val="1200"/>
              </a:spcBef>
            </a:pPr>
            <a:r>
              <a:rPr lang="el-GR" sz="2200" dirty="0" smtClean="0"/>
              <a:t>Η αρθρική επιφάνεια του έσω μηριαίου κονδύλου κυρτώνει προς τα έξω κατά ~ 30</a:t>
            </a:r>
            <a:r>
              <a:rPr lang="el-GR" sz="2200" baseline="30000" dirty="0" smtClean="0"/>
              <a:t>ο</a:t>
            </a:r>
            <a:r>
              <a:rPr lang="el-GR" sz="2200" dirty="0" smtClean="0"/>
              <a:t> καθώς πλησιάζει την </a:t>
            </a:r>
            <a:r>
              <a:rPr lang="el-GR" sz="2200" dirty="0" err="1" smtClean="0"/>
              <a:t>μεσογλήνια</a:t>
            </a:r>
            <a:r>
              <a:rPr lang="el-GR" sz="2200" dirty="0" smtClean="0"/>
              <a:t> αύλακα</a:t>
            </a:r>
            <a:r>
              <a:rPr lang="en-US" sz="2200" dirty="0" smtClean="0"/>
              <a:t>.</a:t>
            </a:r>
            <a:endParaRPr lang="el-GR" sz="2200" dirty="0" smtClean="0"/>
          </a:p>
          <a:p>
            <a:pPr>
              <a:spcBef>
                <a:spcPts val="1200"/>
              </a:spcBef>
            </a:pPr>
            <a:r>
              <a:rPr lang="el-GR" sz="2200" dirty="0" smtClean="0"/>
              <a:t>Καθώς ο έσω μηριαίος κόνδυλος προβάλλει περισσότερο προς τα εμπρός απ’ ότι ο έξω, η κνήμη αναγκάζεται να ‘ακολουθήσει’ την προς τα έξω πορεία του έσω μηριαίου κονδύλου στην πλήρη έκταση</a:t>
            </a:r>
            <a:r>
              <a:rPr lang="en-US" sz="2200" dirty="0" smtClean="0"/>
              <a:t>.</a:t>
            </a:r>
            <a:endParaRPr lang="el-GR" sz="2200" dirty="0" smtClean="0"/>
          </a:p>
          <a:p>
            <a:pPr>
              <a:spcBef>
                <a:spcPts val="1200"/>
              </a:spcBef>
            </a:pPr>
            <a:r>
              <a:rPr lang="el-GR" sz="2200" dirty="0" smtClean="0"/>
              <a:t>Στην κλειστή κινητική αλυσίδα, το μηριαίο ακολουθεί την προς τα έσω κυκλική πορεία, με τελικό αποτέλεσμα την έξω στροφή της κνήμης στην πλήρη έκταση</a:t>
            </a:r>
            <a:r>
              <a:rPr lang="en-US" sz="2200" dirty="0" smtClean="0"/>
              <a:t>.</a:t>
            </a: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sp>
        <p:nvSpPr>
          <p:cNvPr id="6" name="Ορθογώνιο 5"/>
          <p:cNvSpPr/>
          <p:nvPr/>
        </p:nvSpPr>
        <p:spPr>
          <a:xfrm>
            <a:off x="30033" y="4577577"/>
            <a:ext cx="2880320" cy="600164"/>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100" dirty="0" smtClean="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40066183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3600" dirty="0" err="1" smtClean="0"/>
              <a:t>Αρθροκινηματική</a:t>
            </a:r>
            <a:r>
              <a:rPr lang="el-GR" sz="3600" dirty="0" smtClean="0"/>
              <a:t> </a:t>
            </a:r>
            <a:r>
              <a:rPr lang="el-GR" sz="3000" b="0" dirty="0" smtClean="0"/>
              <a:t>1/3</a:t>
            </a:r>
            <a:endParaRPr lang="el-GR" sz="30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sp>
        <p:nvSpPr>
          <p:cNvPr id="3" name="Θέση περιεχομένου 2"/>
          <p:cNvSpPr>
            <a:spLocks noGrp="1"/>
          </p:cNvSpPr>
          <p:nvPr>
            <p:ph idx="1"/>
          </p:nvPr>
        </p:nvSpPr>
        <p:spPr>
          <a:xfrm>
            <a:off x="457200" y="1196752"/>
            <a:ext cx="8229600" cy="5400600"/>
          </a:xfrm>
        </p:spPr>
        <p:txBody>
          <a:bodyPr/>
          <a:lstStyle/>
          <a:p>
            <a:pPr>
              <a:lnSpc>
                <a:spcPct val="120000"/>
              </a:lnSpc>
            </a:pPr>
            <a:r>
              <a:rPr lang="el-GR" dirty="0"/>
              <a:t>Κατά την έκταση στην ανοιχτή κινητική αλυσίδα, η κνήμη κυλίεται και ολισθαίνει κοιλιακά πάνω στους μηριαίους κονδύλους και οι μηνίσκοι έλκονται προς τα εμπρός από τον τετρακέφαλο</a:t>
            </a:r>
            <a:r>
              <a:rPr lang="en-US" dirty="0"/>
              <a:t>.</a:t>
            </a:r>
            <a:endParaRPr lang="el-GR" dirty="0"/>
          </a:p>
          <a:p>
            <a:pPr>
              <a:lnSpc>
                <a:spcPct val="120000"/>
              </a:lnSpc>
            </a:pPr>
            <a:r>
              <a:rPr lang="el-GR" dirty="0"/>
              <a:t>Ενώ, στην κλειστή κινητική αλυσίδα, το μηριαίο κυλίεται κοιλιακά και ολισθαίνει ραχιαία πάνω στην </a:t>
            </a:r>
            <a:r>
              <a:rPr lang="el-GR" dirty="0" err="1"/>
              <a:t>κνημιαίες</a:t>
            </a:r>
            <a:r>
              <a:rPr lang="el-GR" dirty="0"/>
              <a:t> </a:t>
            </a:r>
            <a:r>
              <a:rPr lang="el-GR" dirty="0" err="1"/>
              <a:t>γλήνες</a:t>
            </a:r>
            <a:r>
              <a:rPr lang="en-US" dirty="0"/>
              <a:t>.</a:t>
            </a:r>
            <a:endParaRPr lang="el-GR" dirty="0"/>
          </a:p>
          <a:p>
            <a:pPr>
              <a:lnSpc>
                <a:spcPct val="120000"/>
              </a:lnSpc>
              <a:buFont typeface="Wingdings" pitchFamily="2" charset="2"/>
              <a:buChar char="ü"/>
            </a:pPr>
            <a:r>
              <a:rPr lang="el-GR" dirty="0"/>
              <a:t>Ο τετρακέφαλος κατευθύνει την κύλιση των μηριαίων κονδύλων και σταθεροποιεί τους μηνίσκους εναντίον της οριζόντιας </a:t>
            </a:r>
            <a:r>
              <a:rPr lang="el-GR" dirty="0" err="1"/>
              <a:t>διατμητικής</a:t>
            </a:r>
            <a:r>
              <a:rPr lang="el-GR" dirty="0"/>
              <a:t> δύναμης που προκαλείται από την ολίσθηση του μηριαίου</a:t>
            </a:r>
            <a:r>
              <a:rPr lang="en-US" dirty="0" smtClean="0"/>
              <a:t>.</a:t>
            </a:r>
            <a:endParaRPr lang="el-GR" dirty="0"/>
          </a:p>
        </p:txBody>
      </p:sp>
    </p:spTree>
    <p:extLst>
      <p:ext uri="{BB962C8B-B14F-4D97-AF65-F5344CB8AC3E}">
        <p14:creationId xmlns:p14="http://schemas.microsoft.com/office/powerpoint/2010/main" val="23598999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Αρθροκινηματική</a:t>
            </a:r>
            <a:r>
              <a:rPr lang="el-GR" dirty="0"/>
              <a:t> </a:t>
            </a:r>
            <a:r>
              <a:rPr lang="el-GR" sz="3000" b="0" dirty="0" smtClean="0"/>
              <a:t>2/3</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sp>
        <p:nvSpPr>
          <p:cNvPr id="6" name="Θέση περιεχομένου 5"/>
          <p:cNvSpPr>
            <a:spLocks noGrp="1"/>
          </p:cNvSpPr>
          <p:nvPr>
            <p:ph idx="1"/>
          </p:nvPr>
        </p:nvSpPr>
        <p:spPr>
          <a:xfrm>
            <a:off x="457200" y="1196752"/>
            <a:ext cx="8229600" cy="5400600"/>
          </a:xfrm>
        </p:spPr>
        <p:txBody>
          <a:bodyPr>
            <a:normAutofit/>
          </a:bodyPr>
          <a:lstStyle/>
          <a:p>
            <a:pPr>
              <a:lnSpc>
                <a:spcPct val="130000"/>
              </a:lnSpc>
            </a:pPr>
            <a:r>
              <a:rPr lang="el-GR" dirty="0"/>
              <a:t>Κατά την κάμψη του γόνατος στην ανοιχτή και κλειστή αλυσίδα, </a:t>
            </a:r>
            <a:r>
              <a:rPr lang="el-GR" dirty="0" smtClean="0"/>
              <a:t>συμβαίνουν οι αντίθετες κινήσεις από αυτές της έκτασης</a:t>
            </a:r>
            <a:r>
              <a:rPr lang="en-US" dirty="0" smtClean="0"/>
              <a:t>.</a:t>
            </a:r>
            <a:endParaRPr lang="el-GR" dirty="0"/>
          </a:p>
          <a:p>
            <a:pPr>
              <a:lnSpc>
                <a:spcPct val="130000"/>
              </a:lnSpc>
            </a:pPr>
            <a:r>
              <a:rPr lang="el-GR" dirty="0"/>
              <a:t>Επειδή στην πλήρη έκταση το γόνατο είναι κλειδωμένο, για να ξεκινήσει η κάμψη του θα πρέπει να ξεκλειδώσει με την ενέργεια του ιγνυακού μυός</a:t>
            </a:r>
            <a:r>
              <a:rPr lang="en-US" dirty="0"/>
              <a:t>.</a:t>
            </a:r>
            <a:endParaRPr lang="el-GR" dirty="0"/>
          </a:p>
          <a:p>
            <a:pPr>
              <a:lnSpc>
                <a:spcPct val="130000"/>
              </a:lnSpc>
            </a:pPr>
            <a:r>
              <a:rPr lang="el-GR" dirty="0"/>
              <a:t>Στην ανοιχτή κινητική αλυσίδα, ο ιγνυακός στρέφει την κνήμη προς τα έσω για να ξεκλειδώσει το γόνατο</a:t>
            </a:r>
            <a:r>
              <a:rPr lang="en-US" dirty="0"/>
              <a:t>.</a:t>
            </a:r>
            <a:endParaRPr lang="el-GR" dirty="0"/>
          </a:p>
          <a:p>
            <a:pPr>
              <a:lnSpc>
                <a:spcPct val="130000"/>
              </a:lnSpc>
            </a:pPr>
            <a:r>
              <a:rPr lang="el-GR" dirty="0"/>
              <a:t>Στην κλειστή κινητική αλυσίδα, ο ιγνυακός στρέφει το μηριαίο προς τα έξω για να ξεκλειδώσει το γόνατο</a:t>
            </a:r>
            <a:r>
              <a:rPr lang="en-US" dirty="0" smtClean="0"/>
              <a:t>.</a:t>
            </a:r>
            <a:endParaRPr lang="el-GR" dirty="0"/>
          </a:p>
        </p:txBody>
      </p:sp>
    </p:spTree>
    <p:extLst>
      <p:ext uri="{BB962C8B-B14F-4D97-AF65-F5344CB8AC3E}">
        <p14:creationId xmlns:p14="http://schemas.microsoft.com/office/powerpoint/2010/main" val="2453367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err="1"/>
              <a:t>Αρθροκινηματική</a:t>
            </a:r>
            <a:r>
              <a:rPr lang="el-GR" dirty="0"/>
              <a:t> </a:t>
            </a:r>
            <a:r>
              <a:rPr lang="el-GR" sz="3000" b="0" dirty="0" smtClean="0"/>
              <a:t>3/3</a:t>
            </a:r>
            <a:endParaRPr lang="el-GR" sz="3600" dirty="0"/>
          </a:p>
        </p:txBody>
      </p:sp>
      <p:sp>
        <p:nvSpPr>
          <p:cNvPr id="5" name="Content Placeholder 4"/>
          <p:cNvSpPr>
            <a:spLocks noGrp="1"/>
          </p:cNvSpPr>
          <p:nvPr>
            <p:ph idx="1"/>
          </p:nvPr>
        </p:nvSpPr>
        <p:spPr/>
        <p:txBody>
          <a:bodyPr>
            <a:normAutofit/>
          </a:bodyPr>
          <a:lstStyle/>
          <a:p>
            <a:r>
              <a:rPr lang="el-GR" dirty="0" smtClean="0"/>
              <a:t>Για να γίνει αξονική στροφή μεταξύ κνήμης και μηριαίου, θα πρέπει το γόνατο να βρίσκεται σε κάμψη</a:t>
            </a:r>
            <a:r>
              <a:rPr lang="en-US" dirty="0" smtClean="0"/>
              <a:t>.</a:t>
            </a:r>
            <a:endParaRPr lang="el-GR" dirty="0" smtClean="0"/>
          </a:p>
          <a:p>
            <a:r>
              <a:rPr lang="el-GR" dirty="0" smtClean="0"/>
              <a:t>Σε αυτήν την θέση, </a:t>
            </a:r>
            <a:r>
              <a:rPr lang="el-GR" dirty="0" err="1" smtClean="0"/>
              <a:t>ενδαρθρικά</a:t>
            </a:r>
            <a:r>
              <a:rPr lang="el-GR" dirty="0" smtClean="0"/>
              <a:t> γίνεται κυρίως συστροφή μεταξύ μηνίσκων και αρθρικών επιφανειών της κνήμης και μηριαίων κονδύλων</a:t>
            </a:r>
            <a:r>
              <a:rPr lang="en-US" dirty="0" smtClean="0"/>
              <a:t>.</a:t>
            </a:r>
            <a:endParaRPr lang="el-GR" dirty="0" smtClean="0"/>
          </a:p>
          <a:p>
            <a:r>
              <a:rPr lang="el-GR" dirty="0" smtClean="0"/>
              <a:t>Η αξονική στροφή του μηριαίου πάνω στην κνήμη παραμορφώνει ελαφρώς τους μηνίσκους καθώς αυτοί συμπιέζονται μεταξύ των συστρεφομένων μηριαίων κονδύλων</a:t>
            </a:r>
            <a:r>
              <a:rPr lang="en-US" dirty="0" smtClean="0"/>
              <a:t>.</a:t>
            </a:r>
            <a:endParaRPr lang="el-GR" dirty="0" smtClean="0"/>
          </a:p>
          <a:p>
            <a:r>
              <a:rPr lang="el-GR" dirty="0" smtClean="0"/>
              <a:t>Οι μηνίσκοι σταθεροποιούνται με την ενεργητική συστολή του ιγνυακού και του </a:t>
            </a:r>
            <a:r>
              <a:rPr lang="el-GR" dirty="0" err="1" smtClean="0"/>
              <a:t>ημιϋμενώδους</a:t>
            </a:r>
            <a:r>
              <a:rPr lang="el-GR" dirty="0" smtClean="0"/>
              <a:t> μυός που έμμεσα συνδέονται με αυτούς</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extLst>
      <p:ext uri="{BB962C8B-B14F-4D97-AF65-F5344CB8AC3E}">
        <p14:creationId xmlns:p14="http://schemas.microsoft.com/office/powerpoint/2010/main" val="1820121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400" dirty="0" smtClean="0"/>
              <a:t>Αρθροκινηματική κατά την έσω/έξω στροφή </a:t>
            </a:r>
            <a:r>
              <a:rPr lang="el-GR" sz="3000" b="0" dirty="0" smtClean="0"/>
              <a:t>1/4</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sp>
        <p:nvSpPr>
          <p:cNvPr id="6" name="Θέση περιεχομένου 5"/>
          <p:cNvSpPr>
            <a:spLocks noGrp="1"/>
          </p:cNvSpPr>
          <p:nvPr>
            <p:ph idx="1"/>
          </p:nvPr>
        </p:nvSpPr>
        <p:spPr/>
        <p:txBody>
          <a:bodyPr>
            <a:normAutofit/>
          </a:bodyPr>
          <a:lstStyle/>
          <a:p>
            <a:r>
              <a:rPr lang="el-GR" sz="2400" dirty="0"/>
              <a:t>Κατά την έξω στροφή της κνήμης, ο έξω μηριαίος κόνδυλος μετακινείται προς τα εμπρός, ενώ ο έσω προς τα πίσω</a:t>
            </a:r>
            <a:r>
              <a:rPr lang="en-US" sz="2400" dirty="0"/>
              <a:t>.</a:t>
            </a:r>
            <a:endParaRPr lang="el-GR" sz="2400" dirty="0"/>
          </a:p>
          <a:p>
            <a:r>
              <a:rPr lang="el-GR" sz="2400" dirty="0"/>
              <a:t>Κατά την έσω στροφή συμβαίνουν τα αντίθετα</a:t>
            </a:r>
            <a:r>
              <a:rPr lang="en-US" sz="2400" dirty="0"/>
              <a:t>.</a:t>
            </a:r>
            <a:endParaRPr lang="el-GR" sz="2400" dirty="0"/>
          </a:p>
          <a:p>
            <a:endParaRPr lang="el-GR" sz="2400" dirty="0"/>
          </a:p>
        </p:txBody>
      </p:sp>
    </p:spTree>
    <p:extLst>
      <p:ext uri="{BB962C8B-B14F-4D97-AF65-F5344CB8AC3E}">
        <p14:creationId xmlns:p14="http://schemas.microsoft.com/office/powerpoint/2010/main" val="416139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r>
              <a:rPr lang="el-GR" sz="3400" dirty="0" err="1"/>
              <a:t>Αρθροκινηματική</a:t>
            </a:r>
            <a:r>
              <a:rPr lang="el-GR" sz="3400" dirty="0"/>
              <a:t> κατά την έσω/έξω στροφή </a:t>
            </a:r>
            <a:r>
              <a:rPr lang="el-GR" sz="3000" b="0" dirty="0" smtClean="0"/>
              <a:t>2/4</a:t>
            </a:r>
            <a:endParaRPr lang="el-GR" sz="2800" dirty="0"/>
          </a:p>
        </p:txBody>
      </p:sp>
      <p:pic>
        <p:nvPicPr>
          <p:cNvPr id="5" name="Content Placeholder 4" descr="Knee-69.tif"/>
          <p:cNvPicPr>
            <a:picLocks noGrp="1" noChangeAspect="1"/>
          </p:cNvPicPr>
          <p:nvPr>
            <p:ph idx="1"/>
          </p:nvPr>
        </p:nvPicPr>
        <p:blipFill>
          <a:blip r:embed="rId2" cstate="print"/>
          <a:stretch>
            <a:fillRect/>
          </a:stretch>
        </p:blipFill>
        <p:spPr>
          <a:xfrm>
            <a:off x="467543" y="980728"/>
            <a:ext cx="5466761" cy="2736304"/>
          </a:xfrm>
          <a:ln>
            <a:solidFill>
              <a:schemeClr val="tx1"/>
            </a:solidFill>
          </a:ln>
        </p:spPr>
      </p:pic>
      <p:sp>
        <p:nvSpPr>
          <p:cNvPr id="4" name="Content Placeholder 3"/>
          <p:cNvSpPr>
            <a:spLocks noGrp="1"/>
          </p:cNvSpPr>
          <p:nvPr>
            <p:ph sz="quarter" idx="4294967295"/>
          </p:nvPr>
        </p:nvSpPr>
        <p:spPr>
          <a:xfrm>
            <a:off x="395536" y="3789040"/>
            <a:ext cx="8640960" cy="2992760"/>
          </a:xfrm>
        </p:spPr>
        <p:txBody>
          <a:bodyPr>
            <a:normAutofit/>
          </a:bodyPr>
          <a:lstStyle/>
          <a:p>
            <a:r>
              <a:rPr lang="el-GR" sz="2300" dirty="0" smtClean="0"/>
              <a:t>Ο έσω</a:t>
            </a:r>
            <a:r>
              <a:rPr lang="en-US" sz="2300" dirty="0" smtClean="0"/>
              <a:t> </a:t>
            </a:r>
            <a:r>
              <a:rPr lang="el-GR" sz="2300" dirty="0" smtClean="0"/>
              <a:t>μηριαίος κόνδυλος κινείται σχετικά λίγο </a:t>
            </a:r>
            <a:r>
              <a:rPr lang="en-US" sz="2300" dirty="0" smtClean="0"/>
              <a:t>(l).</a:t>
            </a:r>
            <a:endParaRPr lang="el-GR" sz="2300" dirty="0" smtClean="0"/>
          </a:p>
          <a:p>
            <a:r>
              <a:rPr lang="el-GR" sz="2300" dirty="0" smtClean="0"/>
              <a:t>Ο έξω κόνδυλος κινείται σε περίπου διπλάσια απόσταση (</a:t>
            </a:r>
            <a:r>
              <a:rPr lang="en-US" sz="2300" dirty="0" smtClean="0"/>
              <a:t>L).</a:t>
            </a:r>
            <a:endParaRPr lang="el-GR" sz="2300" dirty="0" smtClean="0"/>
          </a:p>
          <a:p>
            <a:pPr>
              <a:buFont typeface="Wingdings" pitchFamily="2" charset="2"/>
              <a:buChar char="ü"/>
            </a:pPr>
            <a:r>
              <a:rPr lang="el-GR" sz="2300" dirty="0" smtClean="0"/>
              <a:t>Καθώς κινείται </a:t>
            </a:r>
            <a:r>
              <a:rPr lang="el-GR" sz="2300" dirty="0" err="1" smtClean="0"/>
              <a:t>προσθιοπίσθια</a:t>
            </a:r>
            <a:r>
              <a:rPr lang="el-GR" sz="2300" dirty="0" smtClean="0"/>
              <a:t>,</a:t>
            </a:r>
            <a:r>
              <a:rPr lang="en-US" sz="2300" dirty="0" smtClean="0"/>
              <a:t> </a:t>
            </a:r>
            <a:r>
              <a:rPr lang="el-GR" sz="2300" dirty="0" smtClean="0"/>
              <a:t>‘σκαρφαλώνει’ στην πρόσθια κεκλιμένη επιφάνεια του κνημιαίου κονδύλου μέχρι να φτάσει στην κορυφή, και μετά κατεβαίνει  στην οπίσθια κεκλιμένη επιφάνεια</a:t>
            </a:r>
            <a:r>
              <a:rPr lang="en-US" sz="2300" dirty="0" smtClean="0"/>
              <a:t>.</a:t>
            </a:r>
            <a:endParaRPr lang="el-GR" sz="2300" dirty="0" smtClean="0"/>
          </a:p>
          <a:p>
            <a:pPr>
              <a:buFont typeface="Wingdings" pitchFamily="2" charset="2"/>
              <a:buChar char="ü"/>
            </a:pPr>
            <a:r>
              <a:rPr lang="el-GR" sz="2300" dirty="0" smtClean="0"/>
              <a:t>Έτσι ο έξω μηριαίος κόνδυλος μεταβάλλει του υψόμετρό του κατά (ε)</a:t>
            </a:r>
            <a:r>
              <a:rPr lang="en-US" sz="2300" dirty="0" smtClean="0"/>
              <a:t>.</a:t>
            </a:r>
            <a:endParaRPr lang="el-GR" sz="23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
        <p:nvSpPr>
          <p:cNvPr id="6" name="Ορθογώνιο 5"/>
          <p:cNvSpPr/>
          <p:nvPr/>
        </p:nvSpPr>
        <p:spPr>
          <a:xfrm>
            <a:off x="5868144" y="3068960"/>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1373954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r>
              <a:rPr lang="el-GR" sz="3400" dirty="0" err="1"/>
              <a:t>Αρθροκινηματική</a:t>
            </a:r>
            <a:r>
              <a:rPr lang="el-GR" sz="3400" dirty="0"/>
              <a:t> κατά την έσω/έξω στροφή </a:t>
            </a:r>
            <a:r>
              <a:rPr lang="el-GR" sz="3000" b="0" dirty="0" smtClean="0"/>
              <a:t>3/4</a:t>
            </a:r>
            <a:endParaRPr lang="el-GR" sz="2800" dirty="0"/>
          </a:p>
        </p:txBody>
      </p:sp>
      <p:pic>
        <p:nvPicPr>
          <p:cNvPr id="5" name="Content Placeholder 4" descr="Knee-69.tif"/>
          <p:cNvPicPr>
            <a:picLocks noGrp="1" noChangeAspect="1"/>
          </p:cNvPicPr>
          <p:nvPr>
            <p:ph idx="1"/>
          </p:nvPr>
        </p:nvPicPr>
        <p:blipFill>
          <a:blip r:embed="rId2" cstate="print"/>
          <a:stretch>
            <a:fillRect/>
          </a:stretch>
        </p:blipFill>
        <p:spPr>
          <a:xfrm>
            <a:off x="0" y="1339806"/>
            <a:ext cx="3886200" cy="1945178"/>
          </a:xfrm>
        </p:spPr>
      </p:pic>
      <p:sp>
        <p:nvSpPr>
          <p:cNvPr id="4" name="Content Placeholder 3"/>
          <p:cNvSpPr>
            <a:spLocks noGrp="1"/>
          </p:cNvSpPr>
          <p:nvPr>
            <p:ph sz="quarter" idx="4294967295"/>
          </p:nvPr>
        </p:nvSpPr>
        <p:spPr>
          <a:xfrm>
            <a:off x="3563888" y="1124744"/>
            <a:ext cx="5580112" cy="3581003"/>
          </a:xfrm>
        </p:spPr>
        <p:txBody>
          <a:bodyPr>
            <a:normAutofit/>
          </a:bodyPr>
          <a:lstStyle/>
          <a:p>
            <a:r>
              <a:rPr lang="el-GR" sz="2200" dirty="0" smtClean="0"/>
              <a:t>Η διαφορά στην </a:t>
            </a:r>
            <a:r>
              <a:rPr lang="el-GR" sz="2200" dirty="0" err="1" smtClean="0"/>
              <a:t>προσθιοπίσθια</a:t>
            </a:r>
            <a:r>
              <a:rPr lang="el-GR" sz="2200" dirty="0" smtClean="0"/>
              <a:t> κίνηση των μηριαίων κονδύλων οφείλεται στο σχήμα των κνημιαίων </a:t>
            </a:r>
            <a:r>
              <a:rPr lang="el-GR" sz="2200" dirty="0" err="1" smtClean="0"/>
              <a:t>γληνών</a:t>
            </a:r>
            <a:r>
              <a:rPr lang="el-GR" sz="2200" dirty="0" smtClean="0"/>
              <a:t> το οποίο αντικατοπτρίζεται από τη διαμόρφωση των </a:t>
            </a:r>
            <a:r>
              <a:rPr lang="el-GR" sz="2200" dirty="0" err="1" smtClean="0"/>
              <a:t>μεσοκονδυλίων</a:t>
            </a:r>
            <a:r>
              <a:rPr lang="el-GR" sz="2200" dirty="0" smtClean="0"/>
              <a:t> ακανθών</a:t>
            </a:r>
            <a:r>
              <a:rPr lang="en-US" sz="2200" dirty="0" smtClean="0"/>
              <a:t>.</a:t>
            </a:r>
            <a:endParaRPr lang="el-GR" sz="2200" dirty="0" smtClean="0"/>
          </a:p>
          <a:p>
            <a:r>
              <a:rPr lang="el-GR" sz="2200" dirty="0" smtClean="0"/>
              <a:t>Η οριζόντια τομή αυτών των ακανθών στο επίπεδο ΧΧ΄ δείχνει ότι η έξω μοίρα της έξω άκανθας είναι κυρτή </a:t>
            </a:r>
            <a:r>
              <a:rPr lang="el-GR" sz="2200" dirty="0" err="1" smtClean="0"/>
              <a:t>προσθιοπίσθια</a:t>
            </a:r>
            <a:r>
              <a:rPr lang="el-GR" sz="2200" dirty="0" smtClean="0"/>
              <a:t>, ενώ η έσω μοίρα της έσω άκανθας είναι κοίλη</a:t>
            </a:r>
            <a:r>
              <a:rPr lang="en-US" sz="2200" dirty="0" smtClean="0"/>
              <a:t>.</a:t>
            </a:r>
            <a:endParaRPr lang="el-GR" sz="22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
        <p:nvSpPr>
          <p:cNvPr id="6" name="Ορθογώνιο 5"/>
          <p:cNvSpPr/>
          <p:nvPr/>
        </p:nvSpPr>
        <p:spPr>
          <a:xfrm>
            <a:off x="267341" y="4365104"/>
            <a:ext cx="8784976" cy="2259080"/>
          </a:xfrm>
          <a:prstGeom prst="rect">
            <a:avLst/>
          </a:prstGeom>
        </p:spPr>
        <p:txBody>
          <a:bodyPr wrap="square">
            <a:spAutoFit/>
          </a:bodyPr>
          <a:lstStyle/>
          <a:p>
            <a:pPr marL="342900" lvl="0" indent="-342900" fontAlgn="auto">
              <a:spcBef>
                <a:spcPct val="20000"/>
              </a:spcBef>
              <a:spcAft>
                <a:spcPts val="0"/>
              </a:spcAft>
              <a:buFont typeface="Arial" pitchFamily="34" charset="0"/>
              <a:buChar char="•"/>
            </a:pPr>
            <a:r>
              <a:rPr lang="el-GR" sz="2200" dirty="0">
                <a:solidFill>
                  <a:prstClr val="black"/>
                </a:solidFill>
                <a:latin typeface="Calibri"/>
              </a:rPr>
              <a:t>Επιπλέον η έσω άκανθα είναι σαφώς ψηλότερη από την </a:t>
            </a:r>
            <a:r>
              <a:rPr lang="el-GR" sz="2200" dirty="0" smtClean="0">
                <a:solidFill>
                  <a:prstClr val="black"/>
                </a:solidFill>
                <a:latin typeface="Calibri"/>
              </a:rPr>
              <a:t>έξω</a:t>
            </a:r>
            <a:r>
              <a:rPr lang="en-US" sz="2200" dirty="0" smtClean="0">
                <a:solidFill>
                  <a:prstClr val="black"/>
                </a:solidFill>
                <a:latin typeface="Calibri"/>
              </a:rPr>
              <a:t>.</a:t>
            </a:r>
          </a:p>
          <a:p>
            <a:pPr marL="342900" lvl="0" indent="-342900" fontAlgn="auto">
              <a:spcBef>
                <a:spcPct val="20000"/>
              </a:spcBef>
              <a:spcAft>
                <a:spcPts val="0"/>
              </a:spcAft>
              <a:buFont typeface="Arial" pitchFamily="34" charset="0"/>
              <a:buChar char="•"/>
            </a:pPr>
            <a:r>
              <a:rPr lang="el-GR" sz="2200" dirty="0" smtClean="0">
                <a:solidFill>
                  <a:prstClr val="black"/>
                </a:solidFill>
                <a:latin typeface="Calibri"/>
              </a:rPr>
              <a:t>Έτσι</a:t>
            </a:r>
            <a:r>
              <a:rPr lang="el-GR" sz="2200" dirty="0">
                <a:solidFill>
                  <a:prstClr val="black"/>
                </a:solidFill>
                <a:latin typeface="Calibri"/>
              </a:rPr>
              <a:t>, κατά την στροφή μπλοκάρεται ο έσω μηριαίος κόνδυλος πάνω στην έσω άκανθα του επάρματος, ενώ ο έξω κόνδυλος κινείται πιο </a:t>
            </a:r>
            <a:r>
              <a:rPr lang="el-GR" sz="2200" dirty="0" smtClean="0">
                <a:solidFill>
                  <a:prstClr val="black"/>
                </a:solidFill>
                <a:latin typeface="Calibri"/>
              </a:rPr>
              <a:t>ελεύθερα</a:t>
            </a:r>
            <a:r>
              <a:rPr lang="en-US" sz="2200" dirty="0" smtClean="0">
                <a:solidFill>
                  <a:prstClr val="black"/>
                </a:solidFill>
                <a:latin typeface="Calibri"/>
              </a:rPr>
              <a:t>.</a:t>
            </a:r>
            <a:endParaRPr lang="el-GR" sz="2200" dirty="0">
              <a:solidFill>
                <a:prstClr val="black"/>
              </a:solidFill>
              <a:latin typeface="Calibri"/>
            </a:endParaRPr>
          </a:p>
          <a:p>
            <a:pPr marL="342900" lvl="0" indent="-342900" fontAlgn="auto">
              <a:spcBef>
                <a:spcPct val="20000"/>
              </a:spcBef>
              <a:spcAft>
                <a:spcPts val="0"/>
              </a:spcAft>
              <a:buFont typeface="Arial" pitchFamily="34" charset="0"/>
              <a:buChar char="•"/>
            </a:pPr>
            <a:r>
              <a:rPr lang="el-GR" sz="2200" dirty="0">
                <a:solidFill>
                  <a:prstClr val="black"/>
                </a:solidFill>
                <a:latin typeface="Calibri"/>
              </a:rPr>
              <a:t>Αυτό έχει σαν αποτέλεσμα να μεταφέρεται ο άξονας κίνησης της στροφής προς την έσω άκανθα του </a:t>
            </a:r>
            <a:r>
              <a:rPr lang="el-GR" sz="2200" dirty="0" err="1">
                <a:solidFill>
                  <a:prstClr val="black"/>
                </a:solidFill>
                <a:latin typeface="Calibri"/>
              </a:rPr>
              <a:t>μεσογλήνιου</a:t>
            </a:r>
            <a:r>
              <a:rPr lang="el-GR" sz="2200" dirty="0">
                <a:solidFill>
                  <a:prstClr val="black"/>
                </a:solidFill>
                <a:latin typeface="Calibri"/>
              </a:rPr>
              <a:t> </a:t>
            </a:r>
            <a:r>
              <a:rPr lang="el-GR" sz="2200" dirty="0" smtClean="0">
                <a:solidFill>
                  <a:prstClr val="black"/>
                </a:solidFill>
                <a:latin typeface="Calibri"/>
              </a:rPr>
              <a:t>επάρματος</a:t>
            </a:r>
            <a:r>
              <a:rPr lang="en-US" sz="2200" dirty="0" smtClean="0">
                <a:solidFill>
                  <a:prstClr val="black"/>
                </a:solidFill>
                <a:latin typeface="Calibri"/>
              </a:rPr>
              <a:t>.</a:t>
            </a:r>
            <a:endParaRPr lang="el-GR" sz="2200" dirty="0">
              <a:solidFill>
                <a:prstClr val="black"/>
              </a:solidFill>
              <a:latin typeface="Calibri"/>
            </a:endParaRPr>
          </a:p>
        </p:txBody>
      </p:sp>
      <p:sp>
        <p:nvSpPr>
          <p:cNvPr id="7" name="Ορθογώνιο 6"/>
          <p:cNvSpPr/>
          <p:nvPr/>
        </p:nvSpPr>
        <p:spPr>
          <a:xfrm>
            <a:off x="179512" y="3212976"/>
            <a:ext cx="3029259" cy="600164"/>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24785520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Gray25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851193"/>
            <a:ext cx="2211491" cy="60212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l-GR" dirty="0" smtClean="0"/>
              <a:t>Άρθρωση του γόνατος – Οστά </a:t>
            </a:r>
            <a:r>
              <a:rPr lang="el-GR" sz="3000" b="0" dirty="0" smtClean="0"/>
              <a:t>1/2</a:t>
            </a:r>
            <a:endParaRPr lang="el-GR" sz="3000" b="0" dirty="0"/>
          </a:p>
        </p:txBody>
      </p:sp>
      <p:sp>
        <p:nvSpPr>
          <p:cNvPr id="6" name="Text Placeholder 5"/>
          <p:cNvSpPr>
            <a:spLocks noGrp="1"/>
          </p:cNvSpPr>
          <p:nvPr>
            <p:ph type="body" idx="4294967295"/>
          </p:nvPr>
        </p:nvSpPr>
        <p:spPr>
          <a:xfrm>
            <a:off x="107504" y="980728"/>
            <a:ext cx="1800200" cy="639762"/>
          </a:xfrm>
        </p:spPr>
        <p:txBody>
          <a:bodyPr>
            <a:normAutofit/>
          </a:bodyPr>
          <a:lstStyle/>
          <a:p>
            <a:pPr marL="0" indent="0" algn="ctr">
              <a:buNone/>
            </a:pPr>
            <a:r>
              <a:rPr lang="el-GR" sz="2200" b="1" dirty="0" smtClean="0"/>
              <a:t>Πρόσθια όψη</a:t>
            </a:r>
            <a:endParaRPr lang="el-GR" sz="2200" b="1" dirty="0"/>
          </a:p>
        </p:txBody>
      </p:sp>
      <p:sp>
        <p:nvSpPr>
          <p:cNvPr id="8" name="Text Placeholder 7"/>
          <p:cNvSpPr>
            <a:spLocks noGrp="1"/>
          </p:cNvSpPr>
          <p:nvPr>
            <p:ph type="body" sz="quarter" idx="4294967295"/>
          </p:nvPr>
        </p:nvSpPr>
        <p:spPr>
          <a:xfrm>
            <a:off x="4139952" y="980728"/>
            <a:ext cx="2740967" cy="639762"/>
          </a:xfrm>
        </p:spPr>
        <p:txBody>
          <a:bodyPr>
            <a:normAutofit/>
          </a:bodyPr>
          <a:lstStyle/>
          <a:p>
            <a:pPr marL="0" indent="0" algn="ctr">
              <a:buNone/>
            </a:pPr>
            <a:r>
              <a:rPr lang="el-GR" sz="2200" b="1" dirty="0" smtClean="0"/>
              <a:t>Οπίσθια όψη</a:t>
            </a:r>
            <a:endParaRPr lang="el-GR"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pic>
        <p:nvPicPr>
          <p:cNvPr id="2052" name="Picture 4" descr="File:Gray25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808129"/>
            <a:ext cx="2088232" cy="60326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p:cNvSpPr/>
          <p:nvPr/>
        </p:nvSpPr>
        <p:spPr>
          <a:xfrm>
            <a:off x="35496" y="5589240"/>
            <a:ext cx="273630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5"/>
              </a:rPr>
              <a:t>Gray258</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6" tooltip="User:File Upload Bot (Magnus Manske)"/>
              </a:rPr>
              <a:t>File Upload Bot (Magnus </a:t>
            </a:r>
            <a:r>
              <a:rPr lang="en-US" sz="1200" dirty="0" err="1">
                <a:latin typeface="+mn-lt"/>
                <a:hlinkClick r:id="rId6" tooltip="User:File Upload Bot (Magnus Manske)"/>
              </a:rPr>
              <a:t>Manske</a:t>
            </a:r>
            <a:r>
              <a:rPr lang="en-US" sz="1200" dirty="0">
                <a:latin typeface="+mn-lt"/>
                <a:hlinkClick r:id="rId6" tooltip="User:File Upload Bot (Magnus Manske)"/>
              </a:rPr>
              <a: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
        <p:nvSpPr>
          <p:cNvPr id="11" name="Rectangle 7"/>
          <p:cNvSpPr/>
          <p:nvPr/>
        </p:nvSpPr>
        <p:spPr>
          <a:xfrm>
            <a:off x="4860032" y="5589239"/>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7"/>
              </a:rPr>
              <a:t>Gray259</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8"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837619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Autofit/>
          </a:bodyPr>
          <a:lstStyle/>
          <a:p>
            <a:r>
              <a:rPr lang="el-GR" sz="3400" dirty="0" err="1"/>
              <a:t>Αρθροκινηματική</a:t>
            </a:r>
            <a:r>
              <a:rPr lang="el-GR" sz="3400" dirty="0"/>
              <a:t> κατά την έσω/έξω στροφή </a:t>
            </a:r>
            <a:r>
              <a:rPr lang="el-GR" sz="3000" b="0" dirty="0" smtClean="0"/>
              <a:t>4/4</a:t>
            </a:r>
            <a:endParaRPr lang="el-GR" sz="28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sp>
        <p:nvSpPr>
          <p:cNvPr id="7" name="Θέση περιεχομένου 6"/>
          <p:cNvSpPr>
            <a:spLocks noGrp="1"/>
          </p:cNvSpPr>
          <p:nvPr>
            <p:ph idx="1"/>
          </p:nvPr>
        </p:nvSpPr>
        <p:spPr/>
        <p:txBody>
          <a:bodyPr>
            <a:normAutofit/>
          </a:bodyPr>
          <a:lstStyle/>
          <a:p>
            <a:r>
              <a:rPr lang="el-GR" sz="2400" dirty="0"/>
              <a:t>Ως αποτέλεσμα αυτών των δύο χαρακτηριστικών, η έσω άκανθα προβάλλει ως προπέτασμα κόντρα στο οποίο χτυπά ο έσω μηριαίος </a:t>
            </a:r>
            <a:r>
              <a:rPr lang="el-GR" sz="2400" dirty="0" smtClean="0"/>
              <a:t>κόνδυλος, </a:t>
            </a:r>
            <a:r>
              <a:rPr lang="el-GR" sz="2400" dirty="0"/>
              <a:t>ενώ ο έξω κόνδυλος κινείται πιο ελεύθερα πάνω στην αντίστοιχη άκανθα</a:t>
            </a:r>
            <a:r>
              <a:rPr lang="en-US" sz="2400" dirty="0"/>
              <a:t>.</a:t>
            </a:r>
            <a:endParaRPr lang="el-GR" sz="2400" dirty="0"/>
          </a:p>
          <a:p>
            <a:r>
              <a:rPr lang="el-GR" sz="2400" dirty="0"/>
              <a:t>Επομένως, ο πραγματικός άξονας της αξονικής στροφής δεν περνά ανάμεσα από τις δύο άκανθες, αλλά μέσω της έσω άκανθας</a:t>
            </a:r>
            <a:r>
              <a:rPr lang="en-US" sz="2400" dirty="0" smtClean="0"/>
              <a:t>.</a:t>
            </a:r>
            <a:endParaRPr lang="el-GR" sz="2400" dirty="0"/>
          </a:p>
        </p:txBody>
      </p:sp>
    </p:spTree>
    <p:extLst>
      <p:ext uri="{BB962C8B-B14F-4D97-AF65-F5344CB8AC3E}">
        <p14:creationId xmlns:p14="http://schemas.microsoft.com/office/powerpoint/2010/main" val="1645755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3600" dirty="0" smtClean="0"/>
              <a:t>Μηνίσκοι</a:t>
            </a:r>
            <a:r>
              <a:rPr lang="el-GR" dirty="0" smtClean="0"/>
              <a:t> </a:t>
            </a:r>
            <a:r>
              <a:rPr lang="el-GR" sz="3000" b="0" dirty="0" smtClean="0"/>
              <a:t>1/4</a:t>
            </a:r>
            <a:endParaRPr lang="el-GR" sz="3000" b="0" dirty="0"/>
          </a:p>
        </p:txBody>
      </p:sp>
      <p:sp>
        <p:nvSpPr>
          <p:cNvPr id="5" name="Content Placeholder 4"/>
          <p:cNvSpPr>
            <a:spLocks noGrp="1"/>
          </p:cNvSpPr>
          <p:nvPr>
            <p:ph idx="1"/>
          </p:nvPr>
        </p:nvSpPr>
        <p:spPr>
          <a:xfrm>
            <a:off x="251520" y="1052736"/>
            <a:ext cx="8712968" cy="2376264"/>
          </a:xfrm>
        </p:spPr>
        <p:txBody>
          <a:bodyPr>
            <a:normAutofit/>
          </a:bodyPr>
          <a:lstStyle/>
          <a:p>
            <a:pPr>
              <a:lnSpc>
                <a:spcPct val="100000"/>
              </a:lnSpc>
              <a:spcBef>
                <a:spcPts val="600"/>
              </a:spcBef>
            </a:pPr>
            <a:r>
              <a:rPr lang="el-GR" sz="2000" dirty="0" smtClean="0"/>
              <a:t>Οι μηνίσκοι, που είναι </a:t>
            </a:r>
            <a:r>
              <a:rPr lang="el-GR" sz="2000" dirty="0" err="1" smtClean="0"/>
              <a:t>ινοχόνδρινες</a:t>
            </a:r>
            <a:r>
              <a:rPr lang="el-GR" sz="2000" dirty="0" smtClean="0"/>
              <a:t> ημισελινοειδείς δομές, παρεμβάλλονται μεταξύ των αρθρικών επιφανειών του γόνατος</a:t>
            </a:r>
            <a:r>
              <a:rPr lang="en-US" sz="2000" dirty="0" smtClean="0"/>
              <a:t>.</a:t>
            </a:r>
            <a:endParaRPr lang="el-GR" sz="2000" dirty="0" smtClean="0"/>
          </a:p>
          <a:p>
            <a:pPr>
              <a:lnSpc>
                <a:spcPct val="100000"/>
              </a:lnSpc>
              <a:spcBef>
                <a:spcPts val="600"/>
              </a:spcBef>
            </a:pPr>
            <a:r>
              <a:rPr lang="el-GR" sz="2000" dirty="0" smtClean="0"/>
              <a:t>Διαμορφώνουν το σχήμα των αρθρικών επιφανειών της κνήμης σε κοίλες, ιδιαίτερα την έξω</a:t>
            </a:r>
            <a:r>
              <a:rPr lang="en-US" sz="2000" dirty="0" smtClean="0"/>
              <a:t>.</a:t>
            </a:r>
            <a:endParaRPr lang="el-GR" sz="2000" dirty="0" smtClean="0"/>
          </a:p>
          <a:p>
            <a:pPr>
              <a:lnSpc>
                <a:spcPct val="100000"/>
              </a:lnSpc>
              <a:spcBef>
                <a:spcPts val="600"/>
              </a:spcBef>
            </a:pPr>
            <a:r>
              <a:rPr lang="el-GR" sz="2000" dirty="0" smtClean="0"/>
              <a:t>Με τα πρόσθια και οπίσθια κέρατα σταθεροποιούνται πάνω στην κνήμη στην </a:t>
            </a:r>
            <a:r>
              <a:rPr lang="el-GR" sz="2000" dirty="0" err="1" smtClean="0"/>
              <a:t>μεσοκονδύλια</a:t>
            </a:r>
            <a:r>
              <a:rPr lang="el-GR" sz="2000" dirty="0" smtClean="0"/>
              <a:t> περιοχή</a:t>
            </a:r>
            <a:r>
              <a:rPr lang="en-US" sz="2000" dirty="0" smtClean="0"/>
              <a:t>.</a:t>
            </a:r>
            <a:endParaRPr lang="el-GR" sz="20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pic>
        <p:nvPicPr>
          <p:cNvPr id="10246" name="Picture 6" descr="This image shows the different views of the knee joint. The top, left panel shows the sagittal view of the right knee joint. The top, left panel shows the superior view of the right tibia, identifying the ligaments. The bottom, right panel shows the anterior view of the right knee."/>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b="56803"/>
          <a:stretch/>
        </p:blipFill>
        <p:spPr bwMode="auto">
          <a:xfrm>
            <a:off x="3851920" y="2852936"/>
            <a:ext cx="5184576" cy="3434004"/>
          </a:xfrm>
          <a:prstGeom prst="rect">
            <a:avLst/>
          </a:prstGeom>
          <a:noFill/>
          <a:extLst>
            <a:ext uri="{909E8E84-426E-40DD-AFC4-6F175D3DCCD1}">
              <a14:hiddenFill xmlns:a14="http://schemas.microsoft.com/office/drawing/2010/main">
                <a:solidFill>
                  <a:srgbClr val="FFFFFF"/>
                </a:solidFill>
              </a14:hiddenFill>
            </a:ext>
          </a:extLst>
        </p:spPr>
      </p:pic>
      <p:sp>
        <p:nvSpPr>
          <p:cNvPr id="10" name="Ορθογώνιο 9"/>
          <p:cNvSpPr/>
          <p:nvPr/>
        </p:nvSpPr>
        <p:spPr>
          <a:xfrm>
            <a:off x="3995936" y="6095037"/>
            <a:ext cx="3906784" cy="646331"/>
          </a:xfrm>
          <a:prstGeom prst="rect">
            <a:avLst/>
          </a:prstGeom>
        </p:spPr>
        <p:txBody>
          <a:bodyPr wrap="square">
            <a:spAutoFit/>
          </a:bodyPr>
          <a:lstStyle/>
          <a:p>
            <a:r>
              <a:rPr lang="en-US" sz="1200" dirty="0">
                <a:latin typeface="+mn-lt"/>
              </a:rPr>
              <a:t>© 28 </a:t>
            </a:r>
            <a:r>
              <a:rPr lang="en-US" sz="1200" dirty="0" err="1">
                <a:latin typeface="+mn-lt"/>
              </a:rPr>
              <a:t>Ιουν</a:t>
            </a:r>
            <a:r>
              <a:rPr lang="en-US" sz="1200" dirty="0">
                <a:latin typeface="+mn-lt"/>
              </a:rPr>
              <a:t> 2013 </a:t>
            </a:r>
            <a:r>
              <a:rPr lang="en-US" sz="1200" dirty="0" err="1">
                <a:latin typeface="+mn-lt"/>
              </a:rPr>
              <a:t>OpenStax</a:t>
            </a:r>
            <a:r>
              <a:rPr lang="en-US" sz="1200" dirty="0">
                <a:latin typeface="+mn-lt"/>
              </a:rPr>
              <a:t> College. </a:t>
            </a:r>
            <a:r>
              <a:rPr lang="en-US" sz="1200" dirty="0">
                <a:latin typeface="+mn-lt"/>
                <a:hlinkClick r:id="rId3"/>
              </a:rPr>
              <a:t>Textbook content </a:t>
            </a:r>
            <a:r>
              <a:rPr lang="en-US" sz="1200" dirty="0">
                <a:latin typeface="+mn-lt"/>
              </a:rPr>
              <a:t>produced by </a:t>
            </a:r>
            <a:r>
              <a:rPr lang="en-US" sz="1200" dirty="0" err="1">
                <a:latin typeface="+mn-lt"/>
              </a:rPr>
              <a:t>OpenStax</a:t>
            </a:r>
            <a:r>
              <a:rPr lang="en-US" sz="1200" dirty="0">
                <a:latin typeface="+mn-lt"/>
              </a:rPr>
              <a:t> College is licensed under a Creative Commons Attribution License 3.0 license.</a:t>
            </a:r>
            <a:endParaRPr lang="el-GR" sz="1200" dirty="0">
              <a:latin typeface="+mn-lt"/>
            </a:endParaRPr>
          </a:p>
        </p:txBody>
      </p:sp>
      <p:sp>
        <p:nvSpPr>
          <p:cNvPr id="12" name="Ορθογώνιο 11"/>
          <p:cNvSpPr/>
          <p:nvPr/>
        </p:nvSpPr>
        <p:spPr>
          <a:xfrm>
            <a:off x="251520" y="3140968"/>
            <a:ext cx="3600400" cy="3554819"/>
          </a:xfrm>
          <a:prstGeom prst="rect">
            <a:avLst/>
          </a:prstGeom>
        </p:spPr>
        <p:txBody>
          <a:bodyPr wrap="square">
            <a:spAutoFit/>
          </a:bodyPr>
          <a:lstStyle/>
          <a:p>
            <a:pPr marL="342900" lvl="0" indent="-342900" fontAlgn="auto">
              <a:spcBef>
                <a:spcPts val="600"/>
              </a:spcBef>
              <a:spcAft>
                <a:spcPts val="0"/>
              </a:spcAft>
              <a:buFont typeface="Arial" pitchFamily="34" charset="0"/>
              <a:buChar char="•"/>
            </a:pPr>
            <a:r>
              <a:rPr lang="el-GR" sz="2000" dirty="0">
                <a:solidFill>
                  <a:prstClr val="black"/>
                </a:solidFill>
                <a:latin typeface="Calibri"/>
              </a:rPr>
              <a:t>Η περιφέρεια των μηνίσκων </a:t>
            </a:r>
            <a:r>
              <a:rPr lang="el-GR" sz="2000" dirty="0" err="1">
                <a:solidFill>
                  <a:prstClr val="black"/>
                </a:solidFill>
                <a:latin typeface="Calibri"/>
              </a:rPr>
              <a:t>προσφύεται</a:t>
            </a:r>
            <a:r>
              <a:rPr lang="el-GR" sz="2000" dirty="0">
                <a:solidFill>
                  <a:prstClr val="black"/>
                </a:solidFill>
                <a:latin typeface="Calibri"/>
              </a:rPr>
              <a:t> στην κνήμη και στον αρθρικό θύλακο μέσω των στεφανιαίων συνδέσμων</a:t>
            </a:r>
            <a:r>
              <a:rPr lang="en-US" sz="2000" dirty="0">
                <a:solidFill>
                  <a:prstClr val="black"/>
                </a:solidFill>
                <a:latin typeface="Calibri"/>
              </a:rPr>
              <a:t>.</a:t>
            </a:r>
            <a:endParaRPr lang="el-GR" sz="2000" dirty="0">
              <a:solidFill>
                <a:prstClr val="black"/>
              </a:solidFill>
              <a:latin typeface="Calibri"/>
            </a:endParaRPr>
          </a:p>
          <a:p>
            <a:pPr marL="342900" lvl="0" indent="-342900" fontAlgn="auto">
              <a:spcBef>
                <a:spcPts val="600"/>
              </a:spcBef>
              <a:spcAft>
                <a:spcPts val="0"/>
              </a:spcAft>
              <a:buFont typeface="Arial" pitchFamily="34" charset="0"/>
              <a:buChar char="•"/>
            </a:pPr>
            <a:r>
              <a:rPr lang="el-GR" sz="2000" dirty="0">
                <a:solidFill>
                  <a:prstClr val="black"/>
                </a:solidFill>
                <a:latin typeface="Calibri"/>
              </a:rPr>
              <a:t>Οι σύνδεσμοι αυτοί είναι σχετικά χαλαροί και επιτρέπουν στους μηνίσκους, ιδιαίτερα στον έξω μηνίσκο, να κινούνται ελεύθερα στις κινήσεις του γόνατος</a:t>
            </a:r>
            <a:r>
              <a:rPr lang="en-US" sz="2000" dirty="0">
                <a:solidFill>
                  <a:prstClr val="black"/>
                </a:solidFill>
                <a:latin typeface="Calibri"/>
              </a:rPr>
              <a:t>.</a:t>
            </a:r>
            <a:endParaRPr lang="el-GR" sz="2000" dirty="0">
              <a:solidFill>
                <a:prstClr val="black"/>
              </a:solidFill>
              <a:latin typeface="Calibri"/>
            </a:endParaRPr>
          </a:p>
        </p:txBody>
      </p:sp>
    </p:spTree>
    <p:extLst>
      <p:ext uri="{BB962C8B-B14F-4D97-AF65-F5344CB8AC3E}">
        <p14:creationId xmlns:p14="http://schemas.microsoft.com/office/powerpoint/2010/main" val="3659903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Μηνίσκοι </a:t>
            </a:r>
            <a:r>
              <a:rPr lang="el-GR" sz="3000" b="0" dirty="0" smtClean="0"/>
              <a:t>2/4</a:t>
            </a:r>
            <a:endParaRPr lang="el-GR" sz="3600" dirty="0"/>
          </a:p>
        </p:txBody>
      </p:sp>
      <p:sp>
        <p:nvSpPr>
          <p:cNvPr id="7" name="Content Placeholder 6"/>
          <p:cNvSpPr>
            <a:spLocks noGrp="1"/>
          </p:cNvSpPr>
          <p:nvPr>
            <p:ph idx="1"/>
          </p:nvPr>
        </p:nvSpPr>
        <p:spPr/>
        <p:txBody>
          <a:bodyPr>
            <a:normAutofit/>
          </a:bodyPr>
          <a:lstStyle/>
          <a:p>
            <a:r>
              <a:rPr lang="el-GR" dirty="0" smtClean="0"/>
              <a:t>Τα πρόσθια κέρατα των μηνίσκων συνδέονται μεταξύ τους με έναν λεπτό εγκάρσιο σύνδεσμο</a:t>
            </a:r>
            <a:r>
              <a:rPr lang="en-US" dirty="0" smtClean="0"/>
              <a:t>.</a:t>
            </a:r>
            <a:endParaRPr lang="el-GR" dirty="0" smtClean="0"/>
          </a:p>
          <a:p>
            <a:r>
              <a:rPr lang="el-GR" dirty="0" smtClean="0"/>
              <a:t>Ο έσω πλάγιος σύνδεσμος συνδέεται μέσω των εν τω </a:t>
            </a:r>
            <a:r>
              <a:rPr lang="el-GR" dirty="0" err="1" smtClean="0"/>
              <a:t>βάθει</a:t>
            </a:r>
            <a:r>
              <a:rPr lang="el-GR" dirty="0" smtClean="0"/>
              <a:t> ινών του στο περιφερικό χείλος του έσω μηνίσκου</a:t>
            </a:r>
            <a:r>
              <a:rPr lang="en-US" dirty="0" smtClean="0"/>
              <a:t>.</a:t>
            </a:r>
            <a:endParaRPr lang="el-GR" dirty="0" smtClean="0"/>
          </a:p>
          <a:p>
            <a:r>
              <a:rPr lang="el-GR" dirty="0" smtClean="0"/>
              <a:t>Αυτόνομες ίνες του οπίσθιου χιαστού συνδέσμου προσφύονται στο οπίσθιο κέρας του έξω μηνίσκου (</a:t>
            </a:r>
            <a:r>
              <a:rPr lang="el-GR" dirty="0" err="1" smtClean="0"/>
              <a:t>μηνισκο</a:t>
            </a:r>
            <a:r>
              <a:rPr lang="el-GR" dirty="0" smtClean="0"/>
              <a:t>-μηριαίος σύνδεσμος) και ίνες από το πρόσθιο χιαστό που προσφύονται στο πρόσθιο κέρας του έσω μηνίσκου</a:t>
            </a:r>
            <a:r>
              <a:rPr lang="en-US" dirty="0" smtClean="0"/>
              <a:t>.</a:t>
            </a:r>
            <a:endParaRPr lang="el-GR"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spTree>
    <p:extLst>
      <p:ext uri="{BB962C8B-B14F-4D97-AF65-F5344CB8AC3E}">
        <p14:creationId xmlns:p14="http://schemas.microsoft.com/office/powerpoint/2010/main" val="162422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Μηνίσκοι </a:t>
            </a:r>
            <a:r>
              <a:rPr lang="el-GR" sz="3000" b="0" dirty="0" smtClean="0"/>
              <a:t>3/4</a:t>
            </a:r>
            <a:endParaRPr lang="el-GR" sz="3600" dirty="0"/>
          </a:p>
        </p:txBody>
      </p:sp>
      <p:sp>
        <p:nvSpPr>
          <p:cNvPr id="3" name="Content Placeholder 2"/>
          <p:cNvSpPr>
            <a:spLocks noGrp="1"/>
          </p:cNvSpPr>
          <p:nvPr>
            <p:ph idx="1"/>
          </p:nvPr>
        </p:nvSpPr>
        <p:spPr>
          <a:xfrm>
            <a:off x="457200" y="1196752"/>
            <a:ext cx="8507288" cy="5661248"/>
          </a:xfrm>
        </p:spPr>
        <p:txBody>
          <a:bodyPr>
            <a:normAutofit fontScale="92500" lnSpcReduction="10000"/>
          </a:bodyPr>
          <a:lstStyle/>
          <a:p>
            <a:r>
              <a:rPr lang="el-GR" dirty="0" smtClean="0"/>
              <a:t>Ορισμένοι μύες προσφύονται δευτερευόντως στους μηνίσκους βοηθώντας στην σταθερότητά τους</a:t>
            </a:r>
            <a:r>
              <a:rPr lang="en-US" dirty="0" smtClean="0"/>
              <a:t>.</a:t>
            </a:r>
            <a:endParaRPr lang="el-GR" dirty="0" smtClean="0"/>
          </a:p>
          <a:p>
            <a:pPr>
              <a:buFont typeface="Wingdings" pitchFamily="2" charset="2"/>
              <a:buChar char="Ø"/>
            </a:pPr>
            <a:r>
              <a:rPr lang="el-GR" dirty="0" smtClean="0"/>
              <a:t>Ο τετρακέφαλος συνδέεται με τους μηνίσκους μέσω:</a:t>
            </a:r>
          </a:p>
          <a:p>
            <a:pPr>
              <a:buFont typeface="Wingdings" pitchFamily="2" charset="2"/>
              <a:buChar char="ü"/>
            </a:pPr>
            <a:r>
              <a:rPr lang="el-GR" dirty="0" smtClean="0"/>
              <a:t>Των ινωδών ταινιών που φέρονται από τις έξω επιφάνειες της επιγονατίδας προς τα έξω όρια του κάθε μηνίσκου (</a:t>
            </a:r>
            <a:r>
              <a:rPr lang="el-GR" dirty="0" err="1" smtClean="0"/>
              <a:t>μηνισκο</a:t>
            </a:r>
            <a:r>
              <a:rPr lang="el-GR" dirty="0" smtClean="0"/>
              <a:t>-</a:t>
            </a:r>
            <a:r>
              <a:rPr lang="el-GR" dirty="0" err="1" smtClean="0"/>
              <a:t>επιγονατιδικές</a:t>
            </a:r>
            <a:r>
              <a:rPr lang="el-GR" dirty="0" smtClean="0"/>
              <a:t> ίνες) και </a:t>
            </a:r>
          </a:p>
          <a:p>
            <a:pPr>
              <a:buFont typeface="Wingdings" pitchFamily="2" charset="2"/>
              <a:buChar char="ü"/>
            </a:pPr>
            <a:r>
              <a:rPr lang="el-GR" dirty="0" smtClean="0"/>
              <a:t>Μέσω των ταινιών που φέρονται από το </a:t>
            </a:r>
            <a:r>
              <a:rPr lang="el-GR" dirty="0" err="1" smtClean="0"/>
              <a:t>υποεπιγονατιδικό</a:t>
            </a:r>
            <a:r>
              <a:rPr lang="el-GR" dirty="0" smtClean="0"/>
              <a:t> λιπώδες σώμα προς τον εγκάρσιο σύνδεσμο των δύο μηνίσκων</a:t>
            </a:r>
            <a:r>
              <a:rPr lang="en-US" dirty="0" smtClean="0"/>
              <a:t>.</a:t>
            </a:r>
            <a:endParaRPr lang="el-GR" dirty="0" smtClean="0"/>
          </a:p>
          <a:p>
            <a:pPr>
              <a:buFont typeface="Wingdings" pitchFamily="2" charset="2"/>
              <a:buChar char="Ø"/>
            </a:pPr>
            <a:r>
              <a:rPr lang="el-GR" dirty="0" smtClean="0"/>
              <a:t>Ο </a:t>
            </a:r>
            <a:r>
              <a:rPr lang="el-GR" dirty="0" err="1" smtClean="0"/>
              <a:t>ημιϋμενώδης</a:t>
            </a:r>
            <a:r>
              <a:rPr lang="el-GR" dirty="0" smtClean="0"/>
              <a:t> συνδέεται και με τους δύο μηνίσκους (άλλοι θεωρούν ότι συνδέεται με τον έσω μηνίσκο), ενώ ο ιγνυακός μυς συνδέεται με τον έξω μηνίσκο</a:t>
            </a:r>
            <a:r>
              <a:rPr lang="en-US" dirty="0" smtClean="0"/>
              <a:t>.</a:t>
            </a:r>
            <a:endParaRPr lang="el-GR" dirty="0" smtClean="0"/>
          </a:p>
          <a:p>
            <a:r>
              <a:rPr lang="el-GR" dirty="0" smtClean="0"/>
              <a:t>Η περιφέρεια των μηνίσκων </a:t>
            </a:r>
            <a:r>
              <a:rPr lang="el-GR" dirty="0" err="1" smtClean="0"/>
              <a:t>αιματώνεται</a:t>
            </a:r>
            <a:r>
              <a:rPr lang="el-GR" dirty="0" smtClean="0"/>
              <a:t> από τα αγγεία του αρθρικού υμένα και του αρθρικού θυλάκου, ενώ το κεντρικό τμήμα τους δεν </a:t>
            </a:r>
            <a:r>
              <a:rPr lang="el-GR" dirty="0" err="1" smtClean="0"/>
              <a:t>αιματώνεται</a:t>
            </a:r>
            <a:r>
              <a:rPr lang="en-US" dirty="0" smtClean="0"/>
              <a:t>.</a:t>
            </a:r>
            <a:endParaRPr lang="el-GR"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spTree>
    <p:extLst>
      <p:ext uri="{BB962C8B-B14F-4D97-AF65-F5344CB8AC3E}">
        <p14:creationId xmlns:p14="http://schemas.microsoft.com/office/powerpoint/2010/main" val="6743476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Μηνίσκοι </a:t>
            </a:r>
            <a:r>
              <a:rPr lang="el-GR" sz="3000" b="0" dirty="0" smtClean="0"/>
              <a:t>4/4</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sp>
        <p:nvSpPr>
          <p:cNvPr id="6" name="Θέση περιεχομένου 5"/>
          <p:cNvSpPr>
            <a:spLocks noGrp="1"/>
          </p:cNvSpPr>
          <p:nvPr>
            <p:ph idx="1"/>
          </p:nvPr>
        </p:nvSpPr>
        <p:spPr/>
        <p:txBody>
          <a:bodyPr/>
          <a:lstStyle/>
          <a:p>
            <a:r>
              <a:rPr lang="el-GR" dirty="0"/>
              <a:t>Οι δύο μηνίσκοι έχουν διαφορετικό σχήμα και διαφορετικό τρόπο πρόσφυσης στην κνήμη.</a:t>
            </a:r>
          </a:p>
          <a:p>
            <a:r>
              <a:rPr lang="el-GR" dirty="0"/>
              <a:t>Ο έσω μηνίσκος έχει οβάλ σχήμα με την εξωτερική περιφέρειά του να </a:t>
            </a:r>
            <a:r>
              <a:rPr lang="el-GR" dirty="0" err="1"/>
              <a:t>προσφύεται</a:t>
            </a:r>
            <a:r>
              <a:rPr lang="el-GR" dirty="0"/>
              <a:t> στον έσω πλάγιο σύνδεσμο και στον αρθρικό θύλακο.</a:t>
            </a:r>
          </a:p>
          <a:p>
            <a:r>
              <a:rPr lang="el-GR" dirty="0"/>
              <a:t>Ο έξω μηνίσκος είναι πιο στρογγυλός με την εξωτερική περιφέρεια να </a:t>
            </a:r>
            <a:r>
              <a:rPr lang="el-GR" dirty="0" err="1"/>
              <a:t>προσφύεται</a:t>
            </a:r>
            <a:r>
              <a:rPr lang="el-GR" dirty="0"/>
              <a:t> στον αρθρικό θύλακο.</a:t>
            </a:r>
          </a:p>
          <a:p>
            <a:r>
              <a:rPr lang="el-GR" dirty="0"/>
              <a:t>Ο τένοντας του ιγνυακού μυός περνά μεταξύ του έξω πλάγιου συνδέσμου και της εξωτερικής περιφέρειας του έξω μηνίσκου</a:t>
            </a:r>
            <a:r>
              <a:rPr lang="el-GR" dirty="0" smtClean="0"/>
              <a:t>.</a:t>
            </a:r>
            <a:endParaRPr lang="el-GR" dirty="0"/>
          </a:p>
        </p:txBody>
      </p:sp>
    </p:spTree>
    <p:extLst>
      <p:ext uri="{BB962C8B-B14F-4D97-AF65-F5344CB8AC3E}">
        <p14:creationId xmlns:p14="http://schemas.microsoft.com/office/powerpoint/2010/main" val="37075100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Μηνίσκοι – Λειτουργία </a:t>
            </a:r>
            <a:r>
              <a:rPr lang="el-GR" sz="3000" b="0" dirty="0" smtClean="0"/>
              <a:t>1/3</a:t>
            </a:r>
            <a:endParaRPr lang="el-GR" sz="3000" b="0" dirty="0"/>
          </a:p>
        </p:txBody>
      </p:sp>
      <p:sp>
        <p:nvSpPr>
          <p:cNvPr id="6" name="Content Placeholder 5"/>
          <p:cNvSpPr>
            <a:spLocks noGrp="1"/>
          </p:cNvSpPr>
          <p:nvPr>
            <p:ph idx="1"/>
          </p:nvPr>
        </p:nvSpPr>
        <p:spPr>
          <a:xfrm>
            <a:off x="457200" y="1196752"/>
            <a:ext cx="8435280" cy="5040560"/>
          </a:xfrm>
        </p:spPr>
        <p:txBody>
          <a:bodyPr>
            <a:normAutofit/>
          </a:bodyPr>
          <a:lstStyle/>
          <a:p>
            <a:r>
              <a:rPr lang="el-GR" dirty="0" smtClean="0"/>
              <a:t>Η κύρια λειτουργία των μηνίσκων είναι η μείωση των συμπιεστικών φορτίων στην </a:t>
            </a:r>
            <a:r>
              <a:rPr lang="el-GR" dirty="0" err="1" smtClean="0"/>
              <a:t>κνημομηριαία</a:t>
            </a:r>
            <a:r>
              <a:rPr lang="el-GR" dirty="0" smtClean="0"/>
              <a:t> άρθρωση</a:t>
            </a:r>
            <a:r>
              <a:rPr lang="en-US" dirty="0" smtClean="0"/>
              <a:t>.</a:t>
            </a:r>
            <a:endParaRPr lang="el-GR" dirty="0" smtClean="0"/>
          </a:p>
          <a:p>
            <a:r>
              <a:rPr lang="el-GR" dirty="0" smtClean="0"/>
              <a:t>Επιπλέον, οι μηνίσκοι:</a:t>
            </a:r>
          </a:p>
          <a:p>
            <a:pPr marL="514350" indent="-514350">
              <a:buFont typeface="+mj-lt"/>
              <a:buAutoNum type="arabicPeriod"/>
            </a:pPr>
            <a:r>
              <a:rPr lang="el-GR" dirty="0" smtClean="0"/>
              <a:t>Σταθεροποιούν την άρθρωση κατά την διάρκεια των κινήσεων του γόνατος</a:t>
            </a:r>
            <a:r>
              <a:rPr lang="en-US" dirty="0" smtClean="0"/>
              <a:t>.</a:t>
            </a:r>
            <a:endParaRPr lang="el-GR" dirty="0" smtClean="0"/>
          </a:p>
          <a:p>
            <a:pPr marL="514350" indent="-514350">
              <a:buFont typeface="+mj-lt"/>
              <a:buAutoNum type="arabicPeriod"/>
            </a:pPr>
            <a:r>
              <a:rPr lang="el-GR" dirty="0" smtClean="0"/>
              <a:t>Βοηθούν στην διατροφή των αρθρικών χόνδρων</a:t>
            </a:r>
            <a:r>
              <a:rPr lang="en-US" dirty="0" smtClean="0"/>
              <a:t>.</a:t>
            </a:r>
            <a:endParaRPr lang="el-GR" dirty="0" smtClean="0"/>
          </a:p>
          <a:p>
            <a:pPr marL="514350" indent="-514350">
              <a:buFont typeface="+mj-lt"/>
              <a:buAutoNum type="arabicPeriod"/>
            </a:pPr>
            <a:r>
              <a:rPr lang="el-GR" dirty="0" smtClean="0"/>
              <a:t>Παρέχουν ιδιοδεκτικότητα</a:t>
            </a:r>
            <a:r>
              <a:rPr lang="en-US" dirty="0" smtClean="0"/>
              <a:t>.</a:t>
            </a:r>
            <a:endParaRPr lang="el-GR" dirty="0" smtClean="0"/>
          </a:p>
          <a:p>
            <a:pPr marL="514350" indent="-514350">
              <a:buFont typeface="+mj-lt"/>
              <a:buAutoNum type="arabicPeriod"/>
            </a:pPr>
            <a:r>
              <a:rPr lang="el-GR" dirty="0" smtClean="0"/>
              <a:t>Βοηθούν στην καθοδήγηση της </a:t>
            </a:r>
            <a:r>
              <a:rPr lang="el-GR" dirty="0" err="1" smtClean="0"/>
              <a:t>αρθροκινηματικής</a:t>
            </a:r>
            <a:r>
              <a:rPr lang="el-GR" dirty="0" smtClean="0"/>
              <a:t> του γόνατος</a:t>
            </a:r>
            <a:r>
              <a:rPr lang="en-US"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Tree>
    <p:extLst>
      <p:ext uri="{BB962C8B-B14F-4D97-AF65-F5344CB8AC3E}">
        <p14:creationId xmlns:p14="http://schemas.microsoft.com/office/powerpoint/2010/main" val="23625015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fontScale="90000"/>
          </a:bodyPr>
          <a:lstStyle/>
          <a:p>
            <a:r>
              <a:rPr lang="el-GR" sz="3800" dirty="0" smtClean="0"/>
              <a:t>Κινήσεις μηνίσκων κατά την κάμψη/έκταση </a:t>
            </a:r>
            <a:r>
              <a:rPr lang="el-GR" sz="3300" b="0" dirty="0" smtClean="0"/>
              <a:t>1/2</a:t>
            </a:r>
            <a:endParaRPr lang="el-GR" sz="3300" b="0" dirty="0"/>
          </a:p>
        </p:txBody>
      </p:sp>
      <p:pic>
        <p:nvPicPr>
          <p:cNvPr id="5" name="Content Placeholder 4" descr="Knee-91.tif"/>
          <p:cNvPicPr>
            <a:picLocks noGrp="1" noChangeAspect="1"/>
          </p:cNvPicPr>
          <p:nvPr>
            <p:ph idx="1"/>
          </p:nvPr>
        </p:nvPicPr>
        <p:blipFill>
          <a:blip r:embed="rId2"/>
          <a:stretch>
            <a:fillRect/>
          </a:stretch>
        </p:blipFill>
        <p:spPr>
          <a:xfrm>
            <a:off x="1216145" y="1124744"/>
            <a:ext cx="6941578" cy="2609888"/>
          </a:xfrm>
        </p:spPr>
      </p:pic>
      <p:sp>
        <p:nvSpPr>
          <p:cNvPr id="4" name="Content Placeholder 3"/>
          <p:cNvSpPr>
            <a:spLocks noGrp="1"/>
          </p:cNvSpPr>
          <p:nvPr>
            <p:ph sz="half" idx="4294967295"/>
          </p:nvPr>
        </p:nvSpPr>
        <p:spPr>
          <a:xfrm>
            <a:off x="0" y="3789040"/>
            <a:ext cx="8942334" cy="2643187"/>
          </a:xfrm>
        </p:spPr>
        <p:txBody>
          <a:bodyPr>
            <a:normAutofit/>
          </a:bodyPr>
          <a:lstStyle/>
          <a:p>
            <a:pPr>
              <a:lnSpc>
                <a:spcPct val="110000"/>
              </a:lnSpc>
              <a:spcBef>
                <a:spcPts val="1200"/>
              </a:spcBef>
            </a:pPr>
            <a:r>
              <a:rPr lang="el-GR" sz="2400" dirty="0" smtClean="0"/>
              <a:t>Η κίνηση των μηνίσκων οφείλονται σε παθητικούς και ενεργητικούς παράγοντες</a:t>
            </a:r>
            <a:r>
              <a:rPr lang="en-US" sz="2400" dirty="0" smtClean="0"/>
              <a:t>.</a:t>
            </a:r>
            <a:endParaRPr lang="el-GR" sz="2400" dirty="0" smtClean="0"/>
          </a:p>
          <a:p>
            <a:pPr>
              <a:lnSpc>
                <a:spcPct val="110000"/>
              </a:lnSpc>
              <a:spcBef>
                <a:spcPts val="1200"/>
              </a:spcBef>
            </a:pPr>
            <a:r>
              <a:rPr lang="el-GR" sz="2400" dirty="0" smtClean="0"/>
              <a:t>Παθητικός παράγοντας: οι μηριαίοι κόνδυλοι ωθούν τους μηνίσκους (που είναι σφηνοειδείς) προς την κατεύθυνση της κίνησης</a:t>
            </a:r>
            <a:r>
              <a:rPr lang="en-US" sz="2400" dirty="0" smtClean="0"/>
              <a:t>.</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
        <p:nvSpPr>
          <p:cNvPr id="6" name="Ορθογώνιο 5"/>
          <p:cNvSpPr/>
          <p:nvPr/>
        </p:nvSpPr>
        <p:spPr>
          <a:xfrm>
            <a:off x="1547664" y="3344276"/>
            <a:ext cx="3744416" cy="430887"/>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1775952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400" dirty="0"/>
              <a:t>Κινήσεις μηνίσκων κατά την κάμψη/έκταση </a:t>
            </a:r>
            <a:r>
              <a:rPr lang="el-GR" sz="3000" b="0" dirty="0" smtClean="0"/>
              <a:t>2/2</a:t>
            </a:r>
            <a:endParaRPr lang="el-GR" sz="3600" dirty="0"/>
          </a:p>
        </p:txBody>
      </p:sp>
      <p:pic>
        <p:nvPicPr>
          <p:cNvPr id="5" name="Content Placeholder 4" descr="Knee-95.tif"/>
          <p:cNvPicPr>
            <a:picLocks noGrp="1" noChangeAspect="1"/>
          </p:cNvPicPr>
          <p:nvPr>
            <p:ph idx="1"/>
          </p:nvPr>
        </p:nvPicPr>
        <p:blipFill>
          <a:blip r:embed="rId2" cstate="print"/>
          <a:stretch>
            <a:fillRect/>
          </a:stretch>
        </p:blipFill>
        <p:spPr>
          <a:xfrm>
            <a:off x="4211960" y="836712"/>
            <a:ext cx="4800600" cy="2219498"/>
          </a:xfrm>
        </p:spPr>
      </p:pic>
      <p:sp>
        <p:nvSpPr>
          <p:cNvPr id="4" name="Content Placeholder 3"/>
          <p:cNvSpPr>
            <a:spLocks noGrp="1"/>
          </p:cNvSpPr>
          <p:nvPr>
            <p:ph sz="quarter" idx="4294967295"/>
          </p:nvPr>
        </p:nvSpPr>
        <p:spPr>
          <a:xfrm>
            <a:off x="412426" y="1772816"/>
            <a:ext cx="8712968" cy="4869160"/>
          </a:xfrm>
        </p:spPr>
        <p:txBody>
          <a:bodyPr>
            <a:normAutofit/>
          </a:bodyPr>
          <a:lstStyle/>
          <a:p>
            <a:pPr>
              <a:spcBef>
                <a:spcPts val="1200"/>
              </a:spcBef>
            </a:pPr>
            <a:r>
              <a:rPr lang="el-GR" sz="2200" dirty="0" smtClean="0"/>
              <a:t>Ενεργητικός μηχανισμός:</a:t>
            </a:r>
          </a:p>
          <a:p>
            <a:pPr>
              <a:spcBef>
                <a:spcPts val="1200"/>
              </a:spcBef>
              <a:buFont typeface="Wingdings" pitchFamily="2" charset="2"/>
              <a:buChar char="Ø"/>
            </a:pPr>
            <a:r>
              <a:rPr lang="el-GR" sz="2200" dirty="0" smtClean="0"/>
              <a:t>Κατά την έκταση:</a:t>
            </a:r>
          </a:p>
          <a:p>
            <a:pPr>
              <a:spcBef>
                <a:spcPts val="1200"/>
              </a:spcBef>
              <a:buFont typeface="Wingdings" pitchFamily="2" charset="2"/>
              <a:buChar char="ü"/>
            </a:pPr>
            <a:r>
              <a:rPr lang="el-GR" sz="2200" dirty="0" smtClean="0"/>
              <a:t>Οι μηνίσκοι έλκονται προς τα εμπρός από τις </a:t>
            </a:r>
            <a:r>
              <a:rPr lang="el-GR" sz="2200" dirty="0" err="1" smtClean="0"/>
              <a:t>μηνισκο</a:t>
            </a:r>
            <a:r>
              <a:rPr lang="el-GR" sz="2200" dirty="0" smtClean="0"/>
              <a:t>-</a:t>
            </a:r>
            <a:r>
              <a:rPr lang="el-GR" sz="2200" dirty="0" err="1" smtClean="0"/>
              <a:t>επιγονατιδικές</a:t>
            </a:r>
            <a:r>
              <a:rPr lang="el-GR" sz="2200" dirty="0" smtClean="0"/>
              <a:t> ίνες (1)</a:t>
            </a:r>
            <a:r>
              <a:rPr lang="en-US" sz="2200" dirty="0" smtClean="0"/>
              <a:t>.</a:t>
            </a:r>
            <a:endParaRPr lang="el-GR" sz="2200" dirty="0" smtClean="0"/>
          </a:p>
          <a:p>
            <a:pPr>
              <a:spcBef>
                <a:spcPts val="1200"/>
              </a:spcBef>
              <a:buFont typeface="Wingdings" pitchFamily="2" charset="2"/>
              <a:buChar char="ü"/>
            </a:pPr>
            <a:r>
              <a:rPr lang="el-GR" sz="2200" dirty="0" smtClean="0"/>
              <a:t>Ο έξω μηνίσκος έλκεται προς τα εμπρός από τον </a:t>
            </a:r>
            <a:r>
              <a:rPr lang="el-GR" sz="2200" dirty="0" err="1" smtClean="0"/>
              <a:t>μηνισκο</a:t>
            </a:r>
            <a:r>
              <a:rPr lang="el-GR" sz="2200" dirty="0" smtClean="0"/>
              <a:t>-μηριαίο σύνδεσμο (2)</a:t>
            </a:r>
            <a:r>
              <a:rPr lang="en-US" sz="2200" dirty="0" smtClean="0"/>
              <a:t>.</a:t>
            </a:r>
            <a:endParaRPr lang="el-GR" sz="2200" dirty="0" smtClean="0"/>
          </a:p>
          <a:p>
            <a:pPr>
              <a:spcBef>
                <a:spcPts val="1200"/>
              </a:spcBef>
              <a:buFont typeface="Wingdings" pitchFamily="2" charset="2"/>
              <a:buChar char="Ø"/>
            </a:pPr>
            <a:r>
              <a:rPr lang="el-GR" sz="2200" dirty="0" smtClean="0"/>
              <a:t>Κατά την κάμψη: </a:t>
            </a:r>
          </a:p>
          <a:p>
            <a:pPr>
              <a:spcBef>
                <a:spcPts val="1200"/>
              </a:spcBef>
              <a:buFont typeface="Wingdings" pitchFamily="2" charset="2"/>
              <a:buChar char="ü"/>
            </a:pPr>
            <a:r>
              <a:rPr lang="el-GR" sz="2200" dirty="0" smtClean="0"/>
              <a:t>Το οπίσθιο κέρας του έσω μηνίσκου έλκεται προς τα πίσω από τον </a:t>
            </a:r>
            <a:r>
              <a:rPr lang="el-GR" sz="2200" dirty="0" err="1" smtClean="0"/>
              <a:t>ημιϋμενώδη</a:t>
            </a:r>
            <a:r>
              <a:rPr lang="el-GR" sz="2200" dirty="0" smtClean="0"/>
              <a:t> μυ (3), ενώ το πρόσθιο κέρας του έσω μηνίσκου έλκεται προς τα εμπρός από τον πρόσθιο χιαστό σύνδεσμο (4)</a:t>
            </a:r>
            <a:r>
              <a:rPr lang="en-US" sz="2200" dirty="0" smtClean="0"/>
              <a:t>.</a:t>
            </a:r>
            <a:endParaRPr lang="el-GR" sz="2200" dirty="0" smtClean="0"/>
          </a:p>
          <a:p>
            <a:pPr>
              <a:spcBef>
                <a:spcPts val="1200"/>
              </a:spcBef>
              <a:buFont typeface="Wingdings" pitchFamily="2" charset="2"/>
              <a:buChar char="ü"/>
            </a:pPr>
            <a:r>
              <a:rPr lang="el-GR" sz="2200" dirty="0" smtClean="0"/>
              <a:t>Ο έξω μηνίσκος συμπαρασύρεται προς τα πίσω από τον ιγνυακό μυ (5)</a:t>
            </a:r>
            <a:r>
              <a:rPr lang="en-US" sz="2200" dirty="0" smtClean="0"/>
              <a:t>.</a:t>
            </a:r>
            <a:endParaRPr lang="el-GR" sz="2200"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Tree>
    <p:extLst>
      <p:ext uri="{BB962C8B-B14F-4D97-AF65-F5344CB8AC3E}">
        <p14:creationId xmlns:p14="http://schemas.microsoft.com/office/powerpoint/2010/main" val="1932599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600" dirty="0" smtClean="0"/>
              <a:t>Κινήσεις μηνίσκων κατά την έσω/έξω στροφή</a:t>
            </a:r>
            <a:endParaRPr lang="el-GR" sz="3600" dirty="0"/>
          </a:p>
        </p:txBody>
      </p:sp>
      <p:pic>
        <p:nvPicPr>
          <p:cNvPr id="5" name="Content Placeholder 4" descr="Knee-100.tif"/>
          <p:cNvPicPr>
            <a:picLocks noGrp="1" noChangeAspect="1"/>
          </p:cNvPicPr>
          <p:nvPr>
            <p:ph idx="1"/>
          </p:nvPr>
        </p:nvPicPr>
        <p:blipFill>
          <a:blip r:embed="rId2" cstate="print"/>
          <a:stretch>
            <a:fillRect/>
          </a:stretch>
        </p:blipFill>
        <p:spPr>
          <a:xfrm>
            <a:off x="871782" y="2132856"/>
            <a:ext cx="7421344" cy="2324179"/>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sp>
        <p:nvSpPr>
          <p:cNvPr id="6" name="Ορθογώνιο 5"/>
          <p:cNvSpPr/>
          <p:nvPr/>
        </p:nvSpPr>
        <p:spPr>
          <a:xfrm>
            <a:off x="1403648" y="4653136"/>
            <a:ext cx="3851920" cy="430887"/>
          </a:xfrm>
          <a:prstGeom prst="rect">
            <a:avLst/>
          </a:prstGeom>
        </p:spPr>
        <p:txBody>
          <a:bodyPr wrap="square">
            <a:spAutoFit/>
          </a:bodyPr>
          <a:lstStyle/>
          <a:p>
            <a:r>
              <a:rPr lang="el-GR" sz="1100" dirty="0" smtClean="0">
                <a:latin typeface="+mn-lt"/>
              </a:rPr>
              <a:t>©</a:t>
            </a:r>
            <a:r>
              <a:rPr lang="el-GR" sz="1100" dirty="0" err="1" smtClean="0">
                <a:latin typeface="+mn-lt"/>
              </a:rPr>
              <a:t>Kapandji</a:t>
            </a:r>
            <a:r>
              <a:rPr lang="el-GR" sz="1100" dirty="0">
                <a:latin typeface="+mn-lt"/>
              </a:rPr>
              <a:t>, IA.: Η Λειτουργική Ανατομική των Αρθρώσεων, Τόμοι 1,2,3. Αθήνα: Ιατρικές Εκδόσεις Π.Χ. Πασχαλίδης, 2001</a:t>
            </a:r>
          </a:p>
        </p:txBody>
      </p:sp>
    </p:spTree>
    <p:extLst>
      <p:ext uri="{BB962C8B-B14F-4D97-AF65-F5344CB8AC3E}">
        <p14:creationId xmlns:p14="http://schemas.microsoft.com/office/powerpoint/2010/main" val="1818252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Μηνίσκοι – Λειτουργία </a:t>
            </a:r>
            <a:r>
              <a:rPr lang="el-GR" sz="3000" b="0" dirty="0" smtClean="0"/>
              <a:t>2/3</a:t>
            </a:r>
            <a:endParaRPr lang="el-GR" sz="3600" dirty="0"/>
          </a:p>
        </p:txBody>
      </p:sp>
      <p:sp>
        <p:nvSpPr>
          <p:cNvPr id="3" name="Content Placeholder 2"/>
          <p:cNvSpPr>
            <a:spLocks noGrp="1"/>
          </p:cNvSpPr>
          <p:nvPr>
            <p:ph idx="1"/>
          </p:nvPr>
        </p:nvSpPr>
        <p:spPr/>
        <p:txBody>
          <a:bodyPr>
            <a:normAutofit/>
          </a:bodyPr>
          <a:lstStyle/>
          <a:p>
            <a:r>
              <a:rPr lang="el-GR" dirty="0" smtClean="0"/>
              <a:t>Κατά την βάδιση, οι συμπιεστικές δυνάμεις στο γόνατο φτάνουν τις 2.5 έως 3 φορές το βάρος του σώματος και κατά το ανέβασμα στις σκάλες ξεπερνούν τις 4 φορές το βάρος του σώματος</a:t>
            </a:r>
            <a:r>
              <a:rPr lang="en-US" dirty="0" smtClean="0"/>
              <a:t>.</a:t>
            </a:r>
            <a:endParaRPr lang="el-GR" dirty="0" smtClean="0"/>
          </a:p>
          <a:p>
            <a:r>
              <a:rPr lang="el-GR" dirty="0" smtClean="0"/>
              <a:t>Οι μηνίσκοι μειώνουν σημαντικά την πίεση (δύναμη ανά μονάδα επιφανείας) στις αρθρικές επιφάνειες μέσω του τριπλασιασμού της επιφάνειας επαφής των μηριαίων κονδύλων με την κνήμη</a:t>
            </a:r>
            <a:r>
              <a:rPr lang="en-US" dirty="0" smtClean="0"/>
              <a:t>.</a:t>
            </a:r>
            <a:endParaRPr lang="el-GR" dirty="0" smtClean="0"/>
          </a:p>
          <a:p>
            <a:r>
              <a:rPr lang="el-GR" dirty="0" smtClean="0"/>
              <a:t>Αυτή η μέθοδος άμβλυνσης της πίεσης είναι σημαντική για την υγεία και προστασία των αρθρικών επιφανειών</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spTree>
    <p:extLst>
      <p:ext uri="{BB962C8B-B14F-4D97-AF65-F5344CB8AC3E}">
        <p14:creationId xmlns:p14="http://schemas.microsoft.com/office/powerpoint/2010/main" val="4081616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Άρθρωση του γόνατος – Οστά </a:t>
            </a:r>
            <a:r>
              <a:rPr lang="el-GR" sz="3000" b="0" dirty="0" smtClean="0"/>
              <a:t>2/2</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pic>
        <p:nvPicPr>
          <p:cNvPr id="3074" name="Picture 2" descr="Knee bones and joint - Lateral or Side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73191"/>
            <a:ext cx="3456049" cy="47903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251520" y="6248345"/>
            <a:ext cx="3457040" cy="276999"/>
          </a:xfrm>
          <a:prstGeom prst="rect">
            <a:avLst/>
          </a:prstGeom>
        </p:spPr>
        <p:txBody>
          <a:bodyPr wrap="square">
            <a:spAutoFit/>
          </a:bodyPr>
          <a:lstStyle/>
          <a:p>
            <a:pPr algn="ctr"/>
            <a:r>
              <a:rPr lang="en-US" sz="1200" dirty="0" smtClean="0">
                <a:latin typeface="+mn-lt"/>
                <a:hlinkClick r:id="rId4"/>
              </a:rPr>
              <a:t>kidport.com</a:t>
            </a:r>
            <a:endParaRPr lang="el-GR" sz="1200" dirty="0">
              <a:latin typeface="+mn-lt"/>
            </a:endParaRPr>
          </a:p>
        </p:txBody>
      </p:sp>
      <p:pic>
        <p:nvPicPr>
          <p:cNvPr id="3076" name="Picture 4" descr="https://farm5.staticflickr.com/4099/4849501442_916501ff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1373191"/>
            <a:ext cx="5279668" cy="37485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5186099" y="5188873"/>
            <a:ext cx="2467294"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6"/>
              </a:rPr>
              <a:t>Patella</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7"/>
              </a:rPr>
              <a:t>Rob </a:t>
            </a:r>
            <a:r>
              <a:rPr lang="en-US" sz="1200" dirty="0" err="1">
                <a:latin typeface="+mn-lt"/>
                <a:hlinkClick r:id="rId7"/>
              </a:rPr>
              <a:t>Swatski</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8"/>
              </a:rPr>
              <a:t>CC BY-NC 2.0</a:t>
            </a:r>
            <a:endParaRPr lang="en-US" sz="1200" dirty="0">
              <a:latin typeface="+mn-lt"/>
            </a:endParaRPr>
          </a:p>
        </p:txBody>
      </p:sp>
    </p:spTree>
    <p:extLst>
      <p:ext uri="{BB962C8B-B14F-4D97-AF65-F5344CB8AC3E}">
        <p14:creationId xmlns:p14="http://schemas.microsoft.com/office/powerpoint/2010/main" val="41823209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Μηνίσκοι – Λειτουργία </a:t>
            </a:r>
            <a:r>
              <a:rPr lang="el-GR" sz="3000" b="0" dirty="0" smtClean="0"/>
              <a:t>3/3</a:t>
            </a:r>
            <a:endParaRPr lang="el-GR" sz="3600" dirty="0"/>
          </a:p>
        </p:txBody>
      </p:sp>
      <p:sp>
        <p:nvSpPr>
          <p:cNvPr id="3" name="Content Placeholder 2"/>
          <p:cNvSpPr>
            <a:spLocks noGrp="1"/>
          </p:cNvSpPr>
          <p:nvPr>
            <p:ph idx="1"/>
          </p:nvPr>
        </p:nvSpPr>
        <p:spPr>
          <a:xfrm>
            <a:off x="457200" y="1196752"/>
            <a:ext cx="8651304" cy="5544616"/>
          </a:xfrm>
        </p:spPr>
        <p:txBody>
          <a:bodyPr>
            <a:normAutofit fontScale="92500" lnSpcReduction="10000"/>
          </a:bodyPr>
          <a:lstStyle/>
          <a:p>
            <a:r>
              <a:rPr lang="el-GR" dirty="0" smtClean="0"/>
              <a:t>Η πλήρης </a:t>
            </a:r>
            <a:r>
              <a:rPr lang="el-GR" dirty="0" err="1" smtClean="0"/>
              <a:t>εκτομή</a:t>
            </a:r>
            <a:r>
              <a:rPr lang="el-GR" dirty="0" smtClean="0"/>
              <a:t> του έξω μηνίσκου έδειξε ότι αυξάνει την πίεση επαφής του γόνατος κατά 230%, με αποτέλεσμα να αυξάνεται ο κίνδυνος ανάπτυξης οστεοαρθρίτιδας</a:t>
            </a:r>
            <a:r>
              <a:rPr lang="en-US" dirty="0" smtClean="0"/>
              <a:t>.</a:t>
            </a:r>
            <a:endParaRPr lang="el-GR" dirty="0" smtClean="0"/>
          </a:p>
          <a:p>
            <a:r>
              <a:rPr lang="el-GR" dirty="0" smtClean="0"/>
              <a:t>Ακόμα και η ρήξη ή η μερική </a:t>
            </a:r>
            <a:r>
              <a:rPr lang="el-GR" dirty="0" err="1" smtClean="0"/>
              <a:t>μηνισκεκτομή</a:t>
            </a:r>
            <a:r>
              <a:rPr lang="el-GR" dirty="0" smtClean="0"/>
              <a:t> αυξάνει σημαντικά τις τοπικές φορτίσεις, που πιστεύεται ότι αυξάνει τον κίνδυνο φθοράς των αρθρικών επιφανειών</a:t>
            </a:r>
            <a:r>
              <a:rPr lang="en-US" dirty="0" smtClean="0"/>
              <a:t>.</a:t>
            </a:r>
            <a:endParaRPr lang="el-GR" dirty="0" smtClean="0"/>
          </a:p>
          <a:p>
            <a:r>
              <a:rPr lang="el-GR" dirty="0" smtClean="0"/>
              <a:t>Σε κάθε βήμα του κύκλου της βάδισης, οι μηνίσκοι παραμορφώνονται περιφερικά καθώς συμπιέζονται</a:t>
            </a:r>
            <a:r>
              <a:rPr lang="en-US" dirty="0" smtClean="0"/>
              <a:t>.</a:t>
            </a:r>
            <a:endParaRPr lang="el-GR" dirty="0" smtClean="0"/>
          </a:p>
          <a:p>
            <a:r>
              <a:rPr lang="el-GR" dirty="0" smtClean="0"/>
              <a:t>Αυτός ο μηχανισμός επιτρέπει στις συμπιεστικές δυνάμεις να απορροφώνται ως περιφερική παραμόρφωση μέσω του κάθε μηνίσκου (στεφανιαίο </a:t>
            </a:r>
            <a:r>
              <a:rPr lang="en-US" dirty="0" smtClean="0"/>
              <a:t>stress).</a:t>
            </a:r>
          </a:p>
          <a:p>
            <a:r>
              <a:rPr lang="el-GR" dirty="0" smtClean="0"/>
              <a:t>Οι μελέτες δείχνουν ότι η κάκωση του οπίσθιου κέρατος του έσω μηνίσκου μειώνει την ικανότητά του να ανθίσταται στο στεφανιαίο </a:t>
            </a:r>
            <a:r>
              <a:rPr lang="en-US" dirty="0" smtClean="0"/>
              <a:t>stress</a:t>
            </a:r>
            <a:r>
              <a:rPr lang="el-GR" dirty="0" smtClean="0"/>
              <a:t>, με αποτέλεσμα να χάνει την ικανότητά του να προστατέψει τις αρθρικές επιφάνειες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Tree>
    <p:extLst>
      <p:ext uri="{BB962C8B-B14F-4D97-AF65-F5344CB8AC3E}">
        <p14:creationId xmlns:p14="http://schemas.microsoft.com/office/powerpoint/2010/main" val="19846755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Μηνίσκοι – Μηχανισμός κακώσεων </a:t>
            </a:r>
            <a:r>
              <a:rPr lang="el-GR" sz="3000" b="0" dirty="0" smtClean="0"/>
              <a:t>1/2</a:t>
            </a:r>
            <a:endParaRPr lang="el-GR" sz="3000" b="0" dirty="0"/>
          </a:p>
        </p:txBody>
      </p:sp>
      <p:sp>
        <p:nvSpPr>
          <p:cNvPr id="3" name="Content Placeholder 2"/>
          <p:cNvSpPr>
            <a:spLocks noGrp="1"/>
          </p:cNvSpPr>
          <p:nvPr>
            <p:ph idx="1"/>
          </p:nvPr>
        </p:nvSpPr>
        <p:spPr/>
        <p:txBody>
          <a:bodyPr>
            <a:normAutofit/>
          </a:bodyPr>
          <a:lstStyle/>
          <a:p>
            <a:r>
              <a:rPr lang="el-GR" dirty="0" smtClean="0"/>
              <a:t>Οι ρήξεις μηνίσκων είναι οι πλέον συνήθεις κακώσεις του γόνατος που συμβαίνουν συχνά στους αθλητές και στον γενικό πληθυσμό</a:t>
            </a:r>
            <a:r>
              <a:rPr lang="en-US" dirty="0" smtClean="0"/>
              <a:t>.</a:t>
            </a:r>
            <a:endParaRPr lang="el-GR" dirty="0" smtClean="0"/>
          </a:p>
          <a:p>
            <a:r>
              <a:rPr lang="el-GR" dirty="0" smtClean="0"/>
              <a:t>Το 50% των οξέων κακώσεων του πρόσθιου χιαστού συνδέσμου συνοδεύονται με την ταυτόχρονη κάκωση των μηνίσκων</a:t>
            </a:r>
            <a:r>
              <a:rPr lang="en-US" dirty="0" smtClean="0"/>
              <a:t>.</a:t>
            </a:r>
            <a:endParaRPr lang="el-GR" dirty="0" smtClean="0"/>
          </a:p>
          <a:p>
            <a:r>
              <a:rPr lang="el-GR" dirty="0" smtClean="0"/>
              <a:t>Γενικά, η κάκωση των μηνίσκων γίνεται με δυναμική στροφή του μηριαίου πάνω σε ελαφρώς </a:t>
            </a:r>
            <a:r>
              <a:rPr lang="el-GR" dirty="0" err="1" smtClean="0"/>
              <a:t>κεκαμένη</a:t>
            </a:r>
            <a:r>
              <a:rPr lang="el-GR" dirty="0" smtClean="0"/>
              <a:t> κνήμη υπό φόρτιση</a:t>
            </a:r>
            <a:r>
              <a:rPr lang="en-US" dirty="0" smtClean="0"/>
              <a:t>.</a:t>
            </a:r>
            <a:endParaRPr lang="el-GR" dirty="0" smtClean="0"/>
          </a:p>
          <a:p>
            <a:r>
              <a:rPr lang="el-GR" dirty="0" smtClean="0"/>
              <a:t>Η αξονική συστροφή στο συμπιεσμένο γόνατο μπορεί να συνθλίψει και να αποκολλήσει τους μηνίσκους με αποτέλεσμα να μπλοκάρει μηχανικά το γόνατο</a:t>
            </a:r>
            <a:r>
              <a:rPr lang="en-US" dirty="0" smtClean="0"/>
              <a:t>.</a:t>
            </a:r>
            <a:endParaRPr lang="el-GR"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15728232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Μηνίσκοι – Μηχανισμός κακώσεων </a:t>
            </a:r>
            <a:r>
              <a:rPr lang="el-GR" sz="3000" b="0" dirty="0" smtClean="0"/>
              <a:t>2/2</a:t>
            </a:r>
            <a:endParaRPr lang="el-GR" sz="3600" dirty="0"/>
          </a:p>
        </p:txBody>
      </p:sp>
      <p:sp>
        <p:nvSpPr>
          <p:cNvPr id="3" name="Content Placeholder 2"/>
          <p:cNvSpPr>
            <a:spLocks noGrp="1"/>
          </p:cNvSpPr>
          <p:nvPr>
            <p:ph idx="1"/>
          </p:nvPr>
        </p:nvSpPr>
        <p:spPr/>
        <p:txBody>
          <a:bodyPr>
            <a:normAutofit/>
          </a:bodyPr>
          <a:lstStyle/>
          <a:p>
            <a:r>
              <a:rPr lang="el-GR" dirty="0" smtClean="0"/>
              <a:t>Ο έσω μηνίσκος τραυματίζεται κατά 50% περισσότερο από τον έξω</a:t>
            </a:r>
            <a:r>
              <a:rPr lang="en-US" dirty="0" smtClean="0"/>
              <a:t>.</a:t>
            </a:r>
            <a:endParaRPr lang="el-GR" dirty="0" smtClean="0"/>
          </a:p>
          <a:p>
            <a:r>
              <a:rPr lang="el-GR" dirty="0" smtClean="0"/>
              <a:t>Ο μηχανισμός τραυματισμού του συχνά περιλαμβάνει αξονική στροφή με εφαρμογή εξωτερικής δύναμης στην έξω επιφάνεια του γόνατος</a:t>
            </a:r>
            <a:r>
              <a:rPr lang="en-US" dirty="0" smtClean="0"/>
              <a:t>.</a:t>
            </a:r>
            <a:endParaRPr lang="el-GR" dirty="0" smtClean="0"/>
          </a:p>
          <a:p>
            <a:r>
              <a:rPr lang="el-GR" dirty="0" smtClean="0"/>
              <a:t>Αυτή η εξωτερική δύναμη (δύναμη </a:t>
            </a:r>
            <a:r>
              <a:rPr lang="el-GR" dirty="0" err="1" smtClean="0"/>
              <a:t>βλαισότητας</a:t>
            </a:r>
            <a:r>
              <a:rPr lang="el-GR" dirty="0" smtClean="0"/>
              <a:t>) προκαλεί υπερβολική τάση στον έσω πλάγιο σύνδεσμο και στον </a:t>
            </a:r>
            <a:r>
              <a:rPr lang="el-GR" dirty="0" err="1" smtClean="0"/>
              <a:t>οπισθιο</a:t>
            </a:r>
            <a:r>
              <a:rPr lang="el-GR" dirty="0" smtClean="0"/>
              <a:t>-έσω αρθρικό θύλακο</a:t>
            </a:r>
            <a:r>
              <a:rPr lang="en-US" dirty="0" smtClean="0"/>
              <a:t>.</a:t>
            </a:r>
            <a:endParaRPr lang="el-GR" dirty="0" smtClean="0"/>
          </a:p>
          <a:p>
            <a:r>
              <a:rPr lang="el-GR" dirty="0" smtClean="0"/>
              <a:t>Επειδή αυτές οι δομές συνδέονται ανατομικά με τον έσω μηνίσκο</a:t>
            </a:r>
            <a:r>
              <a:rPr lang="en-US" dirty="0" smtClean="0"/>
              <a:t>, </a:t>
            </a:r>
            <a:r>
              <a:rPr lang="el-GR" dirty="0" smtClean="0"/>
              <a:t>η μεγάλη δύναμη </a:t>
            </a:r>
            <a:r>
              <a:rPr lang="el-GR" dirty="0" err="1" smtClean="0"/>
              <a:t>βλαισότητας</a:t>
            </a:r>
            <a:r>
              <a:rPr lang="el-GR" dirty="0" smtClean="0"/>
              <a:t> μπορεί να τραυματίσει έμμεσα τον έσω μηνίσκο</a:t>
            </a:r>
            <a:r>
              <a:rPr lang="en-US" dirty="0" smtClean="0"/>
              <a:t>.</a:t>
            </a:r>
            <a:endParaRPr lang="el-GR" dirty="0" smtClean="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val="8084832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Πλάγιοι σύνδεσμοι – Έσω πλάγιος </a:t>
            </a:r>
            <a:endParaRPr lang="el-GR" sz="3600" dirty="0"/>
          </a:p>
        </p:txBody>
      </p:sp>
      <p:sp>
        <p:nvSpPr>
          <p:cNvPr id="5" name="Content Placeholder 4"/>
          <p:cNvSpPr>
            <a:spLocks noGrp="1"/>
          </p:cNvSpPr>
          <p:nvPr>
            <p:ph sz="half" idx="4294967295"/>
          </p:nvPr>
        </p:nvSpPr>
        <p:spPr>
          <a:xfrm>
            <a:off x="3347865" y="1268760"/>
            <a:ext cx="5796136" cy="5589240"/>
          </a:xfrm>
        </p:spPr>
        <p:txBody>
          <a:bodyPr>
            <a:normAutofit fontScale="62500" lnSpcReduction="20000"/>
          </a:bodyPr>
          <a:lstStyle/>
          <a:p>
            <a:pPr>
              <a:lnSpc>
                <a:spcPct val="120000"/>
              </a:lnSpc>
              <a:spcBef>
                <a:spcPts val="1200"/>
              </a:spcBef>
            </a:pPr>
            <a:r>
              <a:rPr lang="el-GR" dirty="0" smtClean="0"/>
              <a:t>Είναι μία φαρδιά επίπεδη δομή που διασχίζει την έσω επιφάνεια του γόνατος</a:t>
            </a:r>
            <a:r>
              <a:rPr lang="en-US" dirty="0" smtClean="0"/>
              <a:t>.</a:t>
            </a:r>
            <a:endParaRPr lang="el-GR" dirty="0" smtClean="0"/>
          </a:p>
          <a:p>
            <a:pPr>
              <a:lnSpc>
                <a:spcPct val="120000"/>
              </a:lnSpc>
              <a:spcBef>
                <a:spcPts val="1200"/>
              </a:spcBef>
            </a:pPr>
            <a:r>
              <a:rPr lang="el-GR" dirty="0" smtClean="0"/>
              <a:t>Έχει </a:t>
            </a:r>
            <a:r>
              <a:rPr lang="el-GR" dirty="0" err="1" smtClean="0"/>
              <a:t>επιπολής</a:t>
            </a:r>
            <a:r>
              <a:rPr lang="el-GR" dirty="0" smtClean="0"/>
              <a:t> και εν τω </a:t>
            </a:r>
            <a:r>
              <a:rPr lang="el-GR" dirty="0" err="1" smtClean="0"/>
              <a:t>βάθει</a:t>
            </a:r>
            <a:r>
              <a:rPr lang="el-GR" dirty="0" smtClean="0"/>
              <a:t> ίνες</a:t>
            </a:r>
            <a:r>
              <a:rPr lang="en-US" dirty="0" smtClean="0"/>
              <a:t>.</a:t>
            </a:r>
            <a:endParaRPr lang="el-GR" dirty="0" smtClean="0"/>
          </a:p>
          <a:p>
            <a:pPr>
              <a:lnSpc>
                <a:spcPct val="120000"/>
              </a:lnSpc>
              <a:spcBef>
                <a:spcPts val="1200"/>
              </a:spcBef>
            </a:pPr>
            <a:r>
              <a:rPr lang="el-GR" dirty="0" smtClean="0"/>
              <a:t>Το </a:t>
            </a:r>
            <a:r>
              <a:rPr lang="el-GR" dirty="0" err="1" smtClean="0"/>
              <a:t>επιπολής</a:t>
            </a:r>
            <a:r>
              <a:rPr lang="el-GR" dirty="0" smtClean="0"/>
              <a:t> τμήμα του:</a:t>
            </a:r>
          </a:p>
          <a:p>
            <a:pPr>
              <a:lnSpc>
                <a:spcPct val="120000"/>
              </a:lnSpc>
              <a:spcBef>
                <a:spcPts val="1200"/>
              </a:spcBef>
              <a:buFont typeface="Wingdings" pitchFamily="2" charset="2"/>
              <a:buChar char="ü"/>
            </a:pPr>
            <a:r>
              <a:rPr lang="el-GR" dirty="0" smtClean="0"/>
              <a:t>Αποτελείται από καλά σχηματισμένες παράλληλες ίνες μήκους ~ 10 </a:t>
            </a:r>
            <a:r>
              <a:rPr lang="en-US" dirty="0" smtClean="0"/>
              <a:t>cm.</a:t>
            </a:r>
            <a:endParaRPr lang="el-GR" dirty="0" smtClean="0"/>
          </a:p>
          <a:p>
            <a:pPr>
              <a:lnSpc>
                <a:spcPct val="120000"/>
              </a:lnSpc>
              <a:spcBef>
                <a:spcPts val="1200"/>
              </a:spcBef>
              <a:buFont typeface="Wingdings" pitchFamily="2" charset="2"/>
              <a:buChar char="ü"/>
            </a:pPr>
            <a:r>
              <a:rPr lang="el-GR" dirty="0" smtClean="0"/>
              <a:t>Κατά την πορεία του από τον έσω μηριαίο κόνδυλο προς την κνήμη συνδέεται με τον έσω </a:t>
            </a:r>
            <a:r>
              <a:rPr lang="el-GR" dirty="0" err="1" smtClean="0"/>
              <a:t>καθεκτικό</a:t>
            </a:r>
            <a:r>
              <a:rPr lang="el-GR" dirty="0" smtClean="0"/>
              <a:t> σύνδεσμο της επιγονατίδας</a:t>
            </a:r>
            <a:r>
              <a:rPr lang="en-US" dirty="0" smtClean="0"/>
              <a:t>.</a:t>
            </a:r>
            <a:endParaRPr lang="el-GR" dirty="0" smtClean="0"/>
          </a:p>
          <a:p>
            <a:pPr>
              <a:lnSpc>
                <a:spcPct val="120000"/>
              </a:lnSpc>
              <a:spcBef>
                <a:spcPts val="1200"/>
              </a:spcBef>
            </a:pPr>
            <a:r>
              <a:rPr lang="el-GR" dirty="0" smtClean="0"/>
              <a:t>Το εν’ τω </a:t>
            </a:r>
            <a:r>
              <a:rPr lang="el-GR" dirty="0" err="1" smtClean="0"/>
              <a:t>βάθει</a:t>
            </a:r>
            <a:r>
              <a:rPr lang="el-GR" dirty="0" smtClean="0"/>
              <a:t> τμήμα του:</a:t>
            </a:r>
          </a:p>
          <a:p>
            <a:pPr>
              <a:lnSpc>
                <a:spcPct val="120000"/>
              </a:lnSpc>
              <a:spcBef>
                <a:spcPts val="1200"/>
              </a:spcBef>
              <a:buFont typeface="Wingdings" pitchFamily="2" charset="2"/>
              <a:buChar char="ü"/>
            </a:pPr>
            <a:r>
              <a:rPr lang="el-GR" dirty="0" smtClean="0"/>
              <a:t>Αποτελείται από βραχύτερες και λοξότερες ίνες</a:t>
            </a:r>
            <a:r>
              <a:rPr lang="en-US" dirty="0" smtClean="0"/>
              <a:t>.</a:t>
            </a:r>
            <a:endParaRPr lang="el-GR" dirty="0" smtClean="0"/>
          </a:p>
          <a:p>
            <a:pPr>
              <a:lnSpc>
                <a:spcPct val="120000"/>
              </a:lnSpc>
              <a:spcBef>
                <a:spcPts val="1200"/>
              </a:spcBef>
              <a:buFont typeface="Wingdings" pitchFamily="2" charset="2"/>
              <a:buChar char="ü"/>
            </a:pPr>
            <a:r>
              <a:rPr lang="el-GR" dirty="0" err="1" smtClean="0"/>
              <a:t>Προσφύεται</a:t>
            </a:r>
            <a:r>
              <a:rPr lang="el-GR" dirty="0" smtClean="0"/>
              <a:t> στο </a:t>
            </a:r>
            <a:r>
              <a:rPr lang="el-GR" dirty="0" err="1" smtClean="0"/>
              <a:t>οπισθιοέσω</a:t>
            </a:r>
            <a:r>
              <a:rPr lang="el-GR" dirty="0" smtClean="0"/>
              <a:t> τμήμα του αρθρικού θυλάκου, στον έσω μηνίσκο και στον τένοντα του </a:t>
            </a:r>
            <a:r>
              <a:rPr lang="el-GR" dirty="0" err="1" smtClean="0"/>
              <a:t>ημιϋμενώδους</a:t>
            </a:r>
            <a:r>
              <a:rPr lang="el-GR" dirty="0" smtClean="0"/>
              <a:t> μυός</a:t>
            </a:r>
            <a:r>
              <a:rPr lang="en-US" dirty="0" smtClean="0"/>
              <a:t>.</a:t>
            </a:r>
          </a:p>
          <a:p>
            <a:pPr>
              <a:lnSpc>
                <a:spcPct val="120000"/>
              </a:lnSpc>
              <a:spcBef>
                <a:spcPts val="1200"/>
              </a:spcBef>
            </a:pP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pic>
        <p:nvPicPr>
          <p:cNvPr id="11270" name="Picture 6" descr="Medial Collateral Ligament (MCL) &amp; Lateral Collateral Ligament (LCL) Tear, Rockville, Maryland"/>
          <p:cNvPicPr>
            <a:picLocks noChangeAspect="1" noChangeArrowheads="1"/>
          </p:cNvPicPr>
          <p:nvPr/>
        </p:nvPicPr>
        <p:blipFill rotWithShape="1">
          <a:blip r:embed="rId2">
            <a:extLst>
              <a:ext uri="{28A0092B-C50C-407E-A947-70E740481C1C}">
                <a14:useLocalDpi xmlns:a14="http://schemas.microsoft.com/office/drawing/2010/main" val="0"/>
              </a:ext>
            </a:extLst>
          </a:blip>
          <a:srcRect l="6191" t="2536" r="52612" b="2901"/>
          <a:stretch/>
        </p:blipFill>
        <p:spPr bwMode="auto">
          <a:xfrm>
            <a:off x="107504" y="1052736"/>
            <a:ext cx="3240360" cy="4156955"/>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7505" y="5445224"/>
            <a:ext cx="3240360" cy="276999"/>
          </a:xfrm>
          <a:prstGeom prst="rect">
            <a:avLst/>
          </a:prstGeom>
        </p:spPr>
        <p:txBody>
          <a:bodyPr wrap="square">
            <a:spAutoFit/>
          </a:bodyPr>
          <a:lstStyle/>
          <a:p>
            <a:pPr algn="ctr"/>
            <a:r>
              <a:rPr lang="en-US" sz="1200" dirty="0" smtClean="0">
                <a:latin typeface="+mn-lt"/>
                <a:hlinkClick r:id="rId3"/>
              </a:rPr>
              <a:t>yourjointdoc.com</a:t>
            </a:r>
            <a:endParaRPr lang="el-GR" sz="1200" dirty="0">
              <a:latin typeface="+mn-lt"/>
            </a:endParaRPr>
          </a:p>
        </p:txBody>
      </p:sp>
    </p:spTree>
    <p:extLst>
      <p:ext uri="{BB962C8B-B14F-4D97-AF65-F5344CB8AC3E}">
        <p14:creationId xmlns:p14="http://schemas.microsoft.com/office/powerpoint/2010/main" val="1652037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Πλάγιοι σύνδεσμοι – Έξω πλάγιος </a:t>
            </a:r>
            <a:endParaRPr lang="el-GR" sz="3600" dirty="0"/>
          </a:p>
        </p:txBody>
      </p:sp>
      <p:sp>
        <p:nvSpPr>
          <p:cNvPr id="4" name="Content Placeholder 3"/>
          <p:cNvSpPr>
            <a:spLocks noGrp="1"/>
          </p:cNvSpPr>
          <p:nvPr>
            <p:ph sz="half" idx="4294967295"/>
          </p:nvPr>
        </p:nvSpPr>
        <p:spPr>
          <a:xfrm>
            <a:off x="5321139" y="1294395"/>
            <a:ext cx="3816424" cy="4680520"/>
          </a:xfrm>
        </p:spPr>
        <p:txBody>
          <a:bodyPr>
            <a:normAutofit/>
          </a:bodyPr>
          <a:lstStyle/>
          <a:p>
            <a:pPr>
              <a:lnSpc>
                <a:spcPct val="110000"/>
              </a:lnSpc>
              <a:spcBef>
                <a:spcPts val="1200"/>
              </a:spcBef>
            </a:pPr>
            <a:r>
              <a:rPr lang="el-GR" sz="2400" dirty="0" smtClean="0"/>
              <a:t>Είναι μία στρογγυλή ισχυρή χορδή που προσανατολίζεται σχεδόν κάθετα μεταξύ του έξω μηριαίου κονδύλου και κεφαλής της περόνης</a:t>
            </a:r>
            <a:r>
              <a:rPr lang="en-US" sz="2400" dirty="0" smtClean="0"/>
              <a:t>.</a:t>
            </a:r>
            <a:endParaRPr lang="el-GR" sz="2400" dirty="0" smtClean="0"/>
          </a:p>
          <a:p>
            <a:pPr>
              <a:lnSpc>
                <a:spcPct val="110000"/>
              </a:lnSpc>
              <a:spcBef>
                <a:spcPts val="1200"/>
              </a:spcBef>
            </a:pPr>
            <a:r>
              <a:rPr lang="el-GR" sz="2400" dirty="0" smtClean="0"/>
              <a:t>Στην περιοχή της κατάφυσής του μπλέκεται με τον τένοντα του δικεφάλου μηριαίου</a:t>
            </a:r>
            <a:r>
              <a:rPr lang="en-US" sz="2400" dirty="0" smtClean="0"/>
              <a:t>.</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pic>
        <p:nvPicPr>
          <p:cNvPr id="12290" name="Picture 2" descr="File:Knee diagram.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5290907" cy="48245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241297" y="6174269"/>
            <a:ext cx="2808312"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Knee </a:t>
            </a:r>
            <a:r>
              <a:rPr lang="en-US" sz="1200" dirty="0" smtClean="0">
                <a:latin typeface="+mn-lt"/>
                <a:hlinkClick r:id="rId3"/>
              </a:rPr>
              <a:t>diagram</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John Holmes II (page does not exist)"/>
              </a:rPr>
              <a:t>John Holmes II</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9243302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Πλάγιοι σύνδεσμοι – Λειτουργία </a:t>
            </a:r>
            <a:r>
              <a:rPr lang="el-GR" sz="3000" b="0" dirty="0" smtClean="0"/>
              <a:t>1/5</a:t>
            </a:r>
            <a:endParaRPr lang="el-GR" sz="3000" b="0" dirty="0"/>
          </a:p>
        </p:txBody>
      </p:sp>
      <p:sp>
        <p:nvSpPr>
          <p:cNvPr id="5" name="Content Placeholder 4"/>
          <p:cNvSpPr>
            <a:spLocks noGrp="1"/>
          </p:cNvSpPr>
          <p:nvPr>
            <p:ph idx="1"/>
          </p:nvPr>
        </p:nvSpPr>
        <p:spPr/>
        <p:txBody>
          <a:bodyPr>
            <a:normAutofit/>
          </a:bodyPr>
          <a:lstStyle/>
          <a:p>
            <a:r>
              <a:rPr lang="el-GR" dirty="0" smtClean="0"/>
              <a:t>Η κύρια λειτουργία των πλάγιων συνδέσμων είναι ο περιορισμός των υπέρμετρων κινήσεων στο μετωπιαίο επίπεδο</a:t>
            </a:r>
            <a:r>
              <a:rPr lang="en-US" dirty="0" smtClean="0"/>
              <a:t>.</a:t>
            </a:r>
            <a:endParaRPr lang="el-GR" dirty="0" smtClean="0"/>
          </a:p>
          <a:p>
            <a:r>
              <a:rPr lang="el-GR" dirty="0" smtClean="0"/>
              <a:t>Με το γόνατο σε έκταση:</a:t>
            </a:r>
          </a:p>
          <a:p>
            <a:pPr>
              <a:buFont typeface="Wingdings" pitchFamily="2" charset="2"/>
              <a:buChar char="ü"/>
            </a:pPr>
            <a:r>
              <a:rPr lang="el-GR" dirty="0" smtClean="0"/>
              <a:t>Οι </a:t>
            </a:r>
            <a:r>
              <a:rPr lang="el-GR" dirty="0" err="1" smtClean="0"/>
              <a:t>επιπολής</a:t>
            </a:r>
            <a:r>
              <a:rPr lang="el-GR" dirty="0" smtClean="0"/>
              <a:t> ίνες του έσω πλάγιου συνδέσμου εμποδίζουν την απαγωγή της κνήμης (εφαρμογή δύναμης </a:t>
            </a:r>
            <a:r>
              <a:rPr lang="el-GR" dirty="0" err="1" smtClean="0"/>
              <a:t>βλαισότητας</a:t>
            </a:r>
            <a:r>
              <a:rPr lang="el-GR" dirty="0" smtClean="0"/>
              <a:t>)</a:t>
            </a:r>
            <a:r>
              <a:rPr lang="en-US" dirty="0" smtClean="0"/>
              <a:t>.</a:t>
            </a:r>
            <a:endParaRPr lang="el-GR" dirty="0" smtClean="0"/>
          </a:p>
          <a:p>
            <a:pPr>
              <a:buFont typeface="Wingdings" pitchFamily="2" charset="2"/>
              <a:buChar char="ü"/>
            </a:pPr>
            <a:r>
              <a:rPr lang="el-GR" dirty="0" smtClean="0"/>
              <a:t>Ο έξω πλάγιος σύνδεσμος προβάλλει αντίσταση στην εφαρμογή δύναμης </a:t>
            </a:r>
            <a:r>
              <a:rPr lang="el-GR" dirty="0" err="1" smtClean="0"/>
              <a:t>ραιβότητας</a:t>
            </a:r>
            <a:r>
              <a:rPr lang="en-US" dirty="0" smtClean="0"/>
              <a:t>.</a:t>
            </a:r>
            <a:endParaRPr lang="el-GR" dirty="0" smtClean="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Tree>
    <p:extLst>
      <p:ext uri="{BB962C8B-B14F-4D97-AF65-F5344CB8AC3E}">
        <p14:creationId xmlns:p14="http://schemas.microsoft.com/office/powerpoint/2010/main" val="30564231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200" dirty="0" smtClean="0"/>
              <a:t>Δομές που προβάλλουν αντίσταση στις δυνάμεις </a:t>
            </a:r>
            <a:r>
              <a:rPr lang="el-GR" sz="3200" dirty="0" err="1" smtClean="0"/>
              <a:t>βλαισότητας</a:t>
            </a:r>
            <a:r>
              <a:rPr lang="el-GR" sz="3200" dirty="0" smtClean="0"/>
              <a:t> και </a:t>
            </a:r>
            <a:r>
              <a:rPr lang="el-GR" sz="3200" dirty="0" err="1" smtClean="0"/>
              <a:t>ραιβότητας</a:t>
            </a:r>
            <a:endParaRPr lang="el-GR" sz="3200" dirty="0"/>
          </a:p>
        </p:txBody>
      </p:sp>
      <p:graphicFrame>
        <p:nvGraphicFramePr>
          <p:cNvPr id="4" name="Content Placeholder 3"/>
          <p:cNvGraphicFramePr>
            <a:graphicFrameLocks noGrp="1"/>
          </p:cNvGraphicFramePr>
          <p:nvPr>
            <p:ph idx="1"/>
          </p:nvPr>
        </p:nvGraphicFramePr>
        <p:xfrm>
          <a:off x="214281" y="1196975"/>
          <a:ext cx="8715438" cy="4942840"/>
        </p:xfrm>
        <a:graphic>
          <a:graphicData uri="http://schemas.openxmlformats.org/drawingml/2006/table">
            <a:tbl>
              <a:tblPr firstRow="1" bandRow="1">
                <a:tableStyleId>{5C22544A-7EE6-4342-B048-85BDC9FD1C3A}</a:tableStyleId>
              </a:tblPr>
              <a:tblGrid>
                <a:gridCol w="1634126"/>
                <a:gridCol w="3080783"/>
                <a:gridCol w="4000529"/>
              </a:tblGrid>
              <a:tr h="370840">
                <a:tc>
                  <a:txBody>
                    <a:bodyPr/>
                    <a:lstStyle/>
                    <a:p>
                      <a:endParaRPr lang="el-GR" dirty="0"/>
                    </a:p>
                  </a:txBody>
                  <a:tcPr marL="82296" marR="82296"/>
                </a:tc>
                <a:tc>
                  <a:txBody>
                    <a:bodyPr/>
                    <a:lstStyle/>
                    <a:p>
                      <a:r>
                        <a:rPr lang="el-GR" dirty="0" smtClean="0"/>
                        <a:t>Δύναμη </a:t>
                      </a:r>
                      <a:r>
                        <a:rPr lang="el-GR" dirty="0" err="1" smtClean="0"/>
                        <a:t>βλαισότητας</a:t>
                      </a:r>
                      <a:endParaRPr lang="el-GR" dirty="0"/>
                    </a:p>
                  </a:txBody>
                  <a:tcPr marL="82296" marR="82296"/>
                </a:tc>
                <a:tc>
                  <a:txBody>
                    <a:bodyPr/>
                    <a:lstStyle/>
                    <a:p>
                      <a:r>
                        <a:rPr lang="el-GR" dirty="0" smtClean="0"/>
                        <a:t>Δύναμη </a:t>
                      </a:r>
                      <a:r>
                        <a:rPr lang="el-GR" dirty="0" err="1" smtClean="0"/>
                        <a:t>ραιβότητας</a:t>
                      </a:r>
                      <a:endParaRPr lang="el-GR" dirty="0"/>
                    </a:p>
                  </a:txBody>
                  <a:tcPr marL="82296" marR="82296"/>
                </a:tc>
              </a:tr>
              <a:tr h="370840">
                <a:tc>
                  <a:txBody>
                    <a:bodyPr/>
                    <a:lstStyle/>
                    <a:p>
                      <a:r>
                        <a:rPr lang="el-GR" dirty="0" smtClean="0"/>
                        <a:t>Κύριες</a:t>
                      </a:r>
                      <a:r>
                        <a:rPr lang="el-GR" baseline="0" dirty="0" smtClean="0"/>
                        <a:t> δομές</a:t>
                      </a:r>
                      <a:endParaRPr lang="el-GR" dirty="0"/>
                    </a:p>
                  </a:txBody>
                  <a:tcPr marL="82296" marR="82296"/>
                </a:tc>
                <a:tc>
                  <a:txBody>
                    <a:bodyPr/>
                    <a:lstStyle/>
                    <a:p>
                      <a:r>
                        <a:rPr lang="el-GR" dirty="0" smtClean="0"/>
                        <a:t>Έσω</a:t>
                      </a:r>
                      <a:r>
                        <a:rPr lang="el-GR" baseline="0" dirty="0" smtClean="0"/>
                        <a:t> πλάγιος σύνδεσμος κυρίως οι </a:t>
                      </a:r>
                      <a:r>
                        <a:rPr lang="el-GR" baseline="0" dirty="0" err="1" smtClean="0"/>
                        <a:t>επιπολής</a:t>
                      </a:r>
                      <a:r>
                        <a:rPr lang="el-GR" baseline="0" dirty="0" smtClean="0"/>
                        <a:t> ίνες</a:t>
                      </a:r>
                      <a:endParaRPr lang="el-GR" dirty="0"/>
                    </a:p>
                  </a:txBody>
                  <a:tcPr marL="82296" marR="82296"/>
                </a:tc>
                <a:tc>
                  <a:txBody>
                    <a:bodyPr/>
                    <a:lstStyle/>
                    <a:p>
                      <a:r>
                        <a:rPr lang="el-GR" dirty="0" smtClean="0"/>
                        <a:t>Έξω</a:t>
                      </a:r>
                      <a:r>
                        <a:rPr lang="el-GR" baseline="0" dirty="0" smtClean="0"/>
                        <a:t> πλάγιος σύνδεσμος</a:t>
                      </a:r>
                      <a:endParaRPr lang="el-GR" dirty="0"/>
                    </a:p>
                  </a:txBody>
                  <a:tcPr marL="82296" marR="82296"/>
                </a:tc>
              </a:tr>
              <a:tr h="370840">
                <a:tc>
                  <a:txBody>
                    <a:bodyPr/>
                    <a:lstStyle/>
                    <a:p>
                      <a:r>
                        <a:rPr lang="el-GR" dirty="0" smtClean="0"/>
                        <a:t>Δευτερεύουσες</a:t>
                      </a:r>
                      <a:r>
                        <a:rPr lang="el-GR" baseline="0" dirty="0" smtClean="0"/>
                        <a:t> δομές</a:t>
                      </a:r>
                      <a:endParaRPr lang="el-GR" dirty="0"/>
                    </a:p>
                  </a:txBody>
                  <a:tcPr marL="82296" marR="82296"/>
                </a:tc>
                <a:tc>
                  <a:txBody>
                    <a:bodyPr/>
                    <a:lstStyle/>
                    <a:p>
                      <a:pPr marL="342900" indent="-342900">
                        <a:buFont typeface="+mj-lt"/>
                        <a:buAutoNum type="arabicPeriod"/>
                      </a:pPr>
                      <a:r>
                        <a:rPr lang="el-GR" dirty="0" err="1" smtClean="0"/>
                        <a:t>Οπισθιοέσω</a:t>
                      </a:r>
                      <a:r>
                        <a:rPr lang="el-GR" baseline="0" dirty="0" smtClean="0"/>
                        <a:t> αρθρικός θύλακος μαζί με τον τένοντα του </a:t>
                      </a:r>
                      <a:r>
                        <a:rPr lang="el-GR" baseline="0" dirty="0" err="1" smtClean="0"/>
                        <a:t>ημιϋμενώδους</a:t>
                      </a:r>
                      <a:endParaRPr lang="el-GR" baseline="0" dirty="0" smtClean="0"/>
                    </a:p>
                    <a:p>
                      <a:pPr marL="342900" indent="-342900">
                        <a:buFont typeface="+mj-lt"/>
                        <a:buAutoNum type="arabicPeriod"/>
                      </a:pPr>
                      <a:r>
                        <a:rPr lang="el-GR" baseline="0" dirty="0" smtClean="0"/>
                        <a:t>Χιαστοί σύνδεσμοι</a:t>
                      </a:r>
                    </a:p>
                    <a:p>
                      <a:pPr marL="342900" indent="-342900">
                        <a:buFont typeface="+mj-lt"/>
                        <a:buAutoNum type="arabicPeriod"/>
                      </a:pPr>
                      <a:r>
                        <a:rPr lang="el-GR" dirty="0" smtClean="0"/>
                        <a:t>Επαφή</a:t>
                      </a:r>
                      <a:r>
                        <a:rPr lang="el-GR" baseline="0" dirty="0" smtClean="0"/>
                        <a:t> των αρθρικών επιφανειών έξω διαμερίσματος</a:t>
                      </a:r>
                    </a:p>
                    <a:p>
                      <a:pPr marL="342900" indent="-342900">
                        <a:buFont typeface="+mj-lt"/>
                        <a:buAutoNum type="arabicPeriod"/>
                      </a:pPr>
                      <a:r>
                        <a:rPr lang="el-GR" baseline="0" dirty="0" smtClean="0"/>
                        <a:t>Συμπίεση έξω μηνίσκου</a:t>
                      </a:r>
                    </a:p>
                    <a:p>
                      <a:pPr marL="342900" indent="-342900">
                        <a:buFont typeface="+mj-lt"/>
                        <a:buAutoNum type="arabicPeriod"/>
                      </a:pPr>
                      <a:r>
                        <a:rPr lang="el-GR" baseline="0" dirty="0" smtClean="0"/>
                        <a:t>Τένοντες του </a:t>
                      </a:r>
                      <a:r>
                        <a:rPr lang="el-GR" baseline="0" dirty="0" err="1" smtClean="0"/>
                        <a:t>χήνειου</a:t>
                      </a:r>
                      <a:r>
                        <a:rPr lang="el-GR" baseline="0" dirty="0" smtClean="0"/>
                        <a:t> πόδα</a:t>
                      </a:r>
                    </a:p>
                    <a:p>
                      <a:pPr marL="342900" indent="-342900">
                        <a:buFont typeface="+mj-lt"/>
                        <a:buAutoNum type="arabicPeriod"/>
                      </a:pPr>
                      <a:r>
                        <a:rPr lang="el-GR" baseline="0" dirty="0" smtClean="0"/>
                        <a:t>Έσω κεφαλή γαστροκνημίου</a:t>
                      </a:r>
                    </a:p>
                  </a:txBody>
                  <a:tcPr marL="82296" marR="82296"/>
                </a:tc>
                <a:tc>
                  <a:txBody>
                    <a:bodyPr/>
                    <a:lstStyle/>
                    <a:p>
                      <a:pPr marL="342900" indent="-342900">
                        <a:buFont typeface="+mj-lt"/>
                        <a:buAutoNum type="arabicPeriod"/>
                      </a:pPr>
                      <a:r>
                        <a:rPr lang="el-GR" dirty="0" smtClean="0"/>
                        <a:t>Τοξοειδές</a:t>
                      </a:r>
                      <a:r>
                        <a:rPr lang="el-GR" baseline="0" dirty="0" smtClean="0"/>
                        <a:t> σύμπλεγμα συμπεριλαμβανομένου του έξω πλάγιου συνδέσμου, </a:t>
                      </a:r>
                      <a:r>
                        <a:rPr lang="el-GR" baseline="0" dirty="0" err="1" smtClean="0"/>
                        <a:t>οπιοσθιοέξω</a:t>
                      </a:r>
                      <a:r>
                        <a:rPr lang="el-GR" baseline="0" dirty="0" smtClean="0"/>
                        <a:t> αρθρικού θυλάκου, τένοντα ιγνυακού και τοξοειδή ιγνυακού συνδέσμου</a:t>
                      </a:r>
                    </a:p>
                    <a:p>
                      <a:pPr marL="342900" indent="-342900">
                        <a:buFont typeface="+mj-lt"/>
                        <a:buAutoNum type="arabicPeriod"/>
                      </a:pPr>
                      <a:r>
                        <a:rPr lang="el-GR" baseline="0" dirty="0" err="1" smtClean="0"/>
                        <a:t>Λαγονοκνημιαία</a:t>
                      </a:r>
                      <a:r>
                        <a:rPr lang="el-GR" baseline="0" dirty="0" smtClean="0"/>
                        <a:t> ταινία</a:t>
                      </a:r>
                    </a:p>
                    <a:p>
                      <a:pPr marL="342900" indent="-342900">
                        <a:buFont typeface="+mj-lt"/>
                        <a:buAutoNum type="arabicPeriod"/>
                      </a:pPr>
                      <a:r>
                        <a:rPr lang="el-GR" baseline="0" dirty="0" smtClean="0"/>
                        <a:t>Τένοντας δικεφάλου μηριαίου μυός</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l-GR" dirty="0" smtClean="0"/>
                        <a:t>Επαφή</a:t>
                      </a:r>
                      <a:r>
                        <a:rPr lang="el-GR" baseline="0" dirty="0" smtClean="0"/>
                        <a:t> των αρθρικών επιφανειών έσω διαμερίσματος</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l-GR" baseline="0" dirty="0" smtClean="0"/>
                        <a:t>Συμπίεση έσω μηνίσκου</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l-GR" baseline="0" dirty="0" smtClean="0"/>
                        <a:t>Χιαστοί σύνδεσμοι</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l-GR" baseline="0" dirty="0" smtClean="0"/>
                        <a:t>Έξω κεφαλή γαστροκνημίου</a:t>
                      </a:r>
                    </a:p>
                    <a:p>
                      <a:pPr marL="342900" indent="-342900">
                        <a:buFont typeface="+mj-lt"/>
                        <a:buAutoNum type="arabicPeriod"/>
                      </a:pPr>
                      <a:endParaRPr lang="el-GR"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val="31374143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Πλάγιοι σύνδεσμοι – Λειτουργία </a:t>
            </a:r>
            <a:r>
              <a:rPr lang="el-GR" sz="3000" b="0" dirty="0" smtClean="0"/>
              <a:t>2/5</a:t>
            </a:r>
            <a:endParaRPr lang="el-GR" sz="3600" dirty="0"/>
          </a:p>
        </p:txBody>
      </p:sp>
      <p:sp>
        <p:nvSpPr>
          <p:cNvPr id="3" name="Content Placeholder 2"/>
          <p:cNvSpPr>
            <a:spLocks noGrp="1"/>
          </p:cNvSpPr>
          <p:nvPr>
            <p:ph idx="1"/>
          </p:nvPr>
        </p:nvSpPr>
        <p:spPr>
          <a:xfrm>
            <a:off x="457200" y="1071546"/>
            <a:ext cx="8435280" cy="5786454"/>
          </a:xfrm>
        </p:spPr>
        <p:txBody>
          <a:bodyPr>
            <a:normAutofit/>
          </a:bodyPr>
          <a:lstStyle/>
          <a:p>
            <a:r>
              <a:rPr lang="el-GR" dirty="0" smtClean="0"/>
              <a:t>Η δευτερεύουσα λειτουργία των πλάγιων συνδέσμων είναι η παροχή γενικής σταθερότητας του γόνατος καθ' όλη την τροχιά των κινήσεων στο οβελιαίο επίπεδο</a:t>
            </a:r>
            <a:r>
              <a:rPr lang="en-US" dirty="0" smtClean="0"/>
              <a:t>.</a:t>
            </a:r>
            <a:endParaRPr lang="el-GR" dirty="0" smtClean="0"/>
          </a:p>
          <a:p>
            <a:r>
              <a:rPr lang="el-GR" dirty="0" smtClean="0"/>
              <a:t>Αν και ορισμένες ίνες των συνδέσμων βρίσκονται σε τάση σε όλη την τροχιά της κάμψης και έκτασης, οι περισσότερες ίνες βρίσκονται τοποθετημένες πίσω από τον μετωπιαίο άξονα και επομένως διατείνονται κατά την πλήρη έκταση</a:t>
            </a:r>
            <a:r>
              <a:rPr lang="en-US" dirty="0" smtClean="0"/>
              <a:t>.</a:t>
            </a:r>
            <a:endParaRPr lang="el-GR" dirty="0" smtClean="0"/>
          </a:p>
          <a:p>
            <a:r>
              <a:rPr lang="el-GR" dirty="0" smtClean="0"/>
              <a:t>Άλλες δομές που διατείνονται κατά την πλήρη έκταση είναι:</a:t>
            </a:r>
          </a:p>
          <a:p>
            <a:pPr marL="514350" indent="-514350">
              <a:buFont typeface="Wingdings" pitchFamily="2" charset="2"/>
              <a:buChar char="ü"/>
            </a:pPr>
            <a:r>
              <a:rPr lang="el-GR" dirty="0" smtClean="0"/>
              <a:t>Ο </a:t>
            </a:r>
            <a:r>
              <a:rPr lang="el-GR" dirty="0" err="1" smtClean="0"/>
              <a:t>οπισθιο</a:t>
            </a:r>
            <a:r>
              <a:rPr lang="en-US" dirty="0"/>
              <a:t>-</a:t>
            </a:r>
            <a:r>
              <a:rPr lang="el-GR" dirty="0" smtClean="0"/>
              <a:t>έσω αρθρικός θύλακος</a:t>
            </a:r>
            <a:r>
              <a:rPr lang="en-US" dirty="0" smtClean="0"/>
              <a:t>.</a:t>
            </a:r>
            <a:endParaRPr lang="el-GR" dirty="0" smtClean="0"/>
          </a:p>
          <a:p>
            <a:pPr marL="514350" indent="-514350">
              <a:buFont typeface="Wingdings" pitchFamily="2" charset="2"/>
              <a:buChar char="ü"/>
            </a:pPr>
            <a:r>
              <a:rPr lang="el-GR" dirty="0" smtClean="0"/>
              <a:t>Ο λοξός ιγνυακός σύνδεσμος</a:t>
            </a:r>
            <a:r>
              <a:rPr lang="en-US" dirty="0" smtClean="0"/>
              <a:t>.</a:t>
            </a:r>
            <a:endParaRPr lang="el-GR" dirty="0" smtClean="0"/>
          </a:p>
          <a:p>
            <a:pPr marL="514350" indent="-514350">
              <a:buFont typeface="Wingdings" pitchFamily="2" charset="2"/>
              <a:buChar char="ü"/>
            </a:pPr>
            <a:r>
              <a:rPr lang="el-GR" dirty="0" smtClean="0"/>
              <a:t>Οι καμπτήρες μύες του γόνατος</a:t>
            </a:r>
            <a:r>
              <a:rPr lang="en-US" dirty="0" smtClean="0"/>
              <a:t>.</a:t>
            </a:r>
            <a:endParaRPr lang="el-GR" dirty="0" smtClean="0"/>
          </a:p>
          <a:p>
            <a:pPr marL="514350" indent="-514350">
              <a:buFont typeface="Wingdings" pitchFamily="2" charset="2"/>
              <a:buChar char="ü"/>
            </a:pPr>
            <a:r>
              <a:rPr lang="el-GR" dirty="0" smtClean="0"/>
              <a:t>Ο πρόσθιος χιαστός σύνδεσμος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Tree>
    <p:extLst>
      <p:ext uri="{BB962C8B-B14F-4D97-AF65-F5344CB8AC3E}">
        <p14:creationId xmlns:p14="http://schemas.microsoft.com/office/powerpoint/2010/main" val="2163544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t>Πλάγιοι σύνδεσμοι – Λειτουργία </a:t>
            </a:r>
            <a:r>
              <a:rPr lang="el-GR" sz="3000" b="0" dirty="0" smtClean="0"/>
              <a:t>3/5</a:t>
            </a:r>
            <a:endParaRPr lang="el-GR" sz="3600" dirty="0"/>
          </a:p>
        </p:txBody>
      </p:sp>
      <p:pic>
        <p:nvPicPr>
          <p:cNvPr id="7" name="Content Placeholder 6" descr="Lateral collateral ligaments.tif"/>
          <p:cNvPicPr>
            <a:picLocks noGrp="1" noChangeAspect="1"/>
          </p:cNvPicPr>
          <p:nvPr>
            <p:ph idx="1"/>
          </p:nvPr>
        </p:nvPicPr>
        <p:blipFill>
          <a:blip r:embed="rId2"/>
          <a:stretch>
            <a:fillRect/>
          </a:stretch>
        </p:blipFill>
        <p:spPr>
          <a:xfrm>
            <a:off x="107503" y="1412776"/>
            <a:ext cx="4433131" cy="3240360"/>
          </a:xfrm>
          <a:ln>
            <a:solidFill>
              <a:schemeClr val="tx1"/>
            </a:solidFill>
          </a:ln>
        </p:spPr>
      </p:pic>
      <p:sp>
        <p:nvSpPr>
          <p:cNvPr id="6" name="Content Placeholder 5"/>
          <p:cNvSpPr>
            <a:spLocks noGrp="1"/>
          </p:cNvSpPr>
          <p:nvPr>
            <p:ph sz="half" idx="4294967295"/>
          </p:nvPr>
        </p:nvSpPr>
        <p:spPr>
          <a:xfrm>
            <a:off x="4499992" y="1412776"/>
            <a:ext cx="4176464" cy="4968552"/>
          </a:xfrm>
        </p:spPr>
        <p:txBody>
          <a:bodyPr>
            <a:normAutofit/>
          </a:bodyPr>
          <a:lstStyle/>
          <a:p>
            <a:pPr>
              <a:lnSpc>
                <a:spcPct val="110000"/>
              </a:lnSpc>
              <a:spcBef>
                <a:spcPts val="1200"/>
              </a:spcBef>
            </a:pPr>
            <a:r>
              <a:rPr lang="el-GR" sz="2400" dirty="0" smtClean="0"/>
              <a:t>Στην εικόνα φαίνονται αυτές οι δομές που είναι σχετικά χαλαρές στην κάμψη και </a:t>
            </a:r>
            <a:r>
              <a:rPr lang="el-GR" sz="2400" dirty="0" err="1" smtClean="0"/>
              <a:t>διατεταμένες</a:t>
            </a:r>
            <a:r>
              <a:rPr lang="el-GR" sz="2400" dirty="0" smtClean="0"/>
              <a:t> στην έκταση</a:t>
            </a:r>
            <a:r>
              <a:rPr lang="en-US" sz="2400" dirty="0" smtClean="0"/>
              <a:t>.</a:t>
            </a:r>
            <a:endParaRPr lang="el-GR" sz="2400" dirty="0" smtClean="0"/>
          </a:p>
          <a:p>
            <a:pPr>
              <a:lnSpc>
                <a:spcPct val="110000"/>
              </a:lnSpc>
              <a:spcBef>
                <a:spcPts val="1200"/>
              </a:spcBef>
            </a:pPr>
            <a:r>
              <a:rPr lang="el-GR" sz="2400" dirty="0" smtClean="0"/>
              <a:t>Κατά την έκταση, η αυτόματη στροφή της κνήμης επιμηκύνει τους συνδέσμους κατά ~ 20% σε σχέση με το μήκος τους κατά την πλήρη κάμψη</a:t>
            </a:r>
            <a:r>
              <a:rPr lang="en-US" sz="2400" dirty="0" smtClean="0"/>
              <a:t>.</a:t>
            </a:r>
            <a:endParaRPr lang="el-GR" sz="24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sp>
        <p:nvSpPr>
          <p:cNvPr id="8" name="Ορθογώνιο 7"/>
          <p:cNvSpPr/>
          <p:nvPr/>
        </p:nvSpPr>
        <p:spPr>
          <a:xfrm>
            <a:off x="179512" y="4653136"/>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26390054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Πλάγιοι σύνδεσμοι – Λειτουργία </a:t>
            </a:r>
            <a:r>
              <a:rPr lang="el-GR" sz="3000" b="0" dirty="0" smtClean="0"/>
              <a:t>4/5</a:t>
            </a:r>
            <a:endParaRPr lang="el-GR" sz="3600" dirty="0"/>
          </a:p>
        </p:txBody>
      </p:sp>
      <p:sp>
        <p:nvSpPr>
          <p:cNvPr id="6" name="Content Placeholder 5"/>
          <p:cNvSpPr>
            <a:spLocks noGrp="1"/>
          </p:cNvSpPr>
          <p:nvPr>
            <p:ph idx="1"/>
          </p:nvPr>
        </p:nvSpPr>
        <p:spPr/>
        <p:txBody>
          <a:bodyPr>
            <a:normAutofit/>
          </a:bodyPr>
          <a:lstStyle/>
          <a:p>
            <a:r>
              <a:rPr lang="el-GR" dirty="0" smtClean="0"/>
              <a:t>Αν και είναι πολύ σημαντικοί </a:t>
            </a:r>
            <a:r>
              <a:rPr lang="el-GR" dirty="0" err="1" smtClean="0"/>
              <a:t>σταθεροποιοί</a:t>
            </a:r>
            <a:r>
              <a:rPr lang="el-GR" dirty="0" smtClean="0"/>
              <a:t> στην πλήρη έκταση, ο έσω πλάγιος σύνδεσμος και ο </a:t>
            </a:r>
            <a:r>
              <a:rPr lang="el-GR" dirty="0" err="1" smtClean="0"/>
              <a:t>οπισθιοέσω</a:t>
            </a:r>
            <a:r>
              <a:rPr lang="el-GR" dirty="0" smtClean="0"/>
              <a:t> αρθρικός θύλακος είναι ιδιαίτερα επιρρεπείς σε κακώσεις από βλαισές δυνάμεις που εφαρμόζονται στο γόνατο με τον άκρο πόδα σταθεροποιημένο στο έδαφος</a:t>
            </a:r>
            <a:r>
              <a:rPr lang="en-US" dirty="0" smtClean="0"/>
              <a:t>.</a:t>
            </a:r>
            <a:endParaRPr lang="el-GR" dirty="0" smtClean="0"/>
          </a:p>
          <a:p>
            <a:r>
              <a:rPr lang="el-GR" dirty="0" smtClean="0"/>
              <a:t>Διότι, οι εν τω </a:t>
            </a:r>
            <a:r>
              <a:rPr lang="el-GR" dirty="0" err="1" smtClean="0"/>
              <a:t>βάθει</a:t>
            </a:r>
            <a:r>
              <a:rPr lang="el-GR" dirty="0" smtClean="0"/>
              <a:t> ίνες του συνδέσμου είναι βραχύτερες από τις </a:t>
            </a:r>
            <a:r>
              <a:rPr lang="el-GR" dirty="0" err="1" smtClean="0"/>
              <a:t>επιπολής</a:t>
            </a:r>
            <a:r>
              <a:rPr lang="el-GR" dirty="0" smtClean="0"/>
              <a:t>, και επομένως υφίστανται μεγαλύτερη διάταση κατά την εφαρμογή βλαισών δυνάμεων</a:t>
            </a:r>
            <a:r>
              <a:rPr lang="en-US" dirty="0" smtClean="0"/>
              <a:t>.</a:t>
            </a:r>
            <a:endParaRPr lang="el-GR" dirty="0" smtClean="0"/>
          </a:p>
          <a:p>
            <a:r>
              <a:rPr lang="el-GR" dirty="0" smtClean="0"/>
              <a:t>Αυτός είναι ο κύριος λόγος που οι εν τω </a:t>
            </a:r>
            <a:r>
              <a:rPr lang="el-GR" dirty="0" err="1" smtClean="0"/>
              <a:t>βάθει</a:t>
            </a:r>
            <a:r>
              <a:rPr lang="el-GR" dirty="0" smtClean="0"/>
              <a:t> ίνες του τραυματίζονται συχνότερα απ' ότι οι </a:t>
            </a:r>
            <a:r>
              <a:rPr lang="el-GR" dirty="0" err="1" smtClean="0"/>
              <a:t>επιπολής</a:t>
            </a:r>
            <a:r>
              <a:rPr lang="en-US"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Tree>
    <p:extLst>
      <p:ext uri="{BB962C8B-B14F-4D97-AF65-F5344CB8AC3E}">
        <p14:creationId xmlns:p14="http://schemas.microsoft.com/office/powerpoint/2010/main" val="3622872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Γωνίες του γόνατος</a:t>
            </a:r>
            <a:endParaRPr lang="el-GR" dirty="0"/>
          </a:p>
        </p:txBody>
      </p:sp>
      <p:grpSp>
        <p:nvGrpSpPr>
          <p:cNvPr id="39" name="Ομάδα 38"/>
          <p:cNvGrpSpPr/>
          <p:nvPr/>
        </p:nvGrpSpPr>
        <p:grpSpPr>
          <a:xfrm>
            <a:off x="827584" y="1412776"/>
            <a:ext cx="7488832" cy="4451360"/>
            <a:chOff x="304728" y="1412776"/>
            <a:chExt cx="7488832" cy="4451360"/>
          </a:xfrm>
        </p:grpSpPr>
        <p:grpSp>
          <p:nvGrpSpPr>
            <p:cNvPr id="34" name="Ομάδα 33"/>
            <p:cNvGrpSpPr/>
            <p:nvPr/>
          </p:nvGrpSpPr>
          <p:grpSpPr>
            <a:xfrm>
              <a:off x="304728" y="1412776"/>
              <a:ext cx="7488832" cy="3771699"/>
              <a:chOff x="323528" y="1916833"/>
              <a:chExt cx="7488832" cy="3771699"/>
            </a:xfrm>
          </p:grpSpPr>
          <p:grpSp>
            <p:nvGrpSpPr>
              <p:cNvPr id="24" name="Ομάδα 23"/>
              <p:cNvGrpSpPr/>
              <p:nvPr/>
            </p:nvGrpSpPr>
            <p:grpSpPr>
              <a:xfrm>
                <a:off x="323528" y="1916833"/>
                <a:ext cx="7488832" cy="3771699"/>
                <a:chOff x="323528" y="3573016"/>
                <a:chExt cx="4238625" cy="2418709"/>
              </a:xfrm>
            </p:grpSpPr>
            <p:pic>
              <p:nvPicPr>
                <p:cNvPr id="3074" name="Picture 2" descr="https://40.media.tumblr.com/tumblr_meh86kMJOu1r02h3eo1_500.jpg"/>
                <p:cNvPicPr>
                  <a:picLocks noChangeAspect="1" noChangeArrowheads="1"/>
                </p:cNvPicPr>
                <p:nvPr/>
              </p:nvPicPr>
              <p:blipFill rotWithShape="1">
                <a:blip r:embed="rId2">
                  <a:extLst>
                    <a:ext uri="{28A0092B-C50C-407E-A947-70E740481C1C}">
                      <a14:useLocalDpi xmlns:a14="http://schemas.microsoft.com/office/drawing/2010/main" val="0"/>
                    </a:ext>
                  </a:extLst>
                </a:blip>
                <a:srcRect t="1" b="27860"/>
                <a:stretch/>
              </p:blipFill>
              <p:spPr bwMode="auto">
                <a:xfrm>
                  <a:off x="323528" y="3573016"/>
                  <a:ext cx="4238625" cy="241870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Ευθεία γραμμή σύνδεσης 3"/>
                <p:cNvCxnSpPr/>
                <p:nvPr/>
              </p:nvCxnSpPr>
              <p:spPr>
                <a:xfrm>
                  <a:off x="755576" y="3717032"/>
                  <a:ext cx="144016" cy="792088"/>
                </a:xfrm>
                <a:prstGeom prst="line">
                  <a:avLst/>
                </a:prstGeom>
                <a:ln w="19050">
                  <a:solidFill>
                    <a:srgbClr val="82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755576" y="4509120"/>
                  <a:ext cx="144016" cy="936104"/>
                </a:xfrm>
                <a:prstGeom prst="line">
                  <a:avLst/>
                </a:prstGeom>
                <a:ln w="19050">
                  <a:solidFill>
                    <a:srgbClr val="82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p:cNvCxnSpPr/>
                <p:nvPr/>
              </p:nvCxnSpPr>
              <p:spPr>
                <a:xfrm>
                  <a:off x="2051720" y="3573016"/>
                  <a:ext cx="108012" cy="936104"/>
                </a:xfrm>
                <a:prstGeom prst="line">
                  <a:avLst/>
                </a:prstGeom>
                <a:ln w="19050">
                  <a:solidFill>
                    <a:srgbClr val="82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2159732" y="4509120"/>
                  <a:ext cx="36004" cy="936104"/>
                </a:xfrm>
                <a:prstGeom prst="line">
                  <a:avLst/>
                </a:prstGeom>
                <a:ln w="19050">
                  <a:solidFill>
                    <a:srgbClr val="8200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flipH="1">
                  <a:off x="3455876" y="3645024"/>
                  <a:ext cx="36004" cy="1008112"/>
                </a:xfrm>
                <a:prstGeom prst="line">
                  <a:avLst/>
                </a:prstGeom>
                <a:ln w="19050">
                  <a:solidFill>
                    <a:srgbClr val="82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3455876" y="4653136"/>
                  <a:ext cx="252028" cy="864096"/>
                </a:xfrm>
                <a:prstGeom prst="line">
                  <a:avLst/>
                </a:prstGeom>
                <a:ln w="19050">
                  <a:solidFill>
                    <a:srgbClr val="820000"/>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TextBox 32"/>
                  <p:cNvSpPr txBox="1"/>
                  <p:nvPr/>
                </p:nvSpPr>
                <p:spPr>
                  <a:xfrm>
                    <a:off x="6303067" y="3159646"/>
                    <a:ext cx="1176861" cy="369332"/>
                  </a:xfrm>
                  <a:prstGeom prst="rect">
                    <a:avLst/>
                  </a:prstGeom>
                  <a:solidFill>
                    <a:schemeClr val="bg1"/>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l-GR" b="1" i="1" smtClean="0">
                              <a:latin typeface="Cambria Math"/>
                              <a:ea typeface="Cambria Math"/>
                            </a:rPr>
                            <m:t>&gt;≈</m:t>
                          </m:r>
                          <m:sSup>
                            <m:sSupPr>
                              <m:ctrlPr>
                                <a:rPr lang="el-GR" b="1" i="1" smtClean="0">
                                  <a:latin typeface="Cambria Math"/>
                                  <a:ea typeface="Cambria Math"/>
                                </a:rPr>
                              </m:ctrlPr>
                            </m:sSupPr>
                            <m:e>
                              <m:r>
                                <a:rPr lang="el-GR" b="1" i="1" smtClean="0">
                                  <a:latin typeface="Cambria Math"/>
                                  <a:ea typeface="Cambria Math"/>
                                </a:rPr>
                                <m:t>𝟏𝟖𝟎</m:t>
                              </m:r>
                            </m:e>
                            <m:sup>
                              <m:r>
                                <a:rPr lang="el-GR" b="1" i="0" smtClean="0">
                                  <a:latin typeface="Cambria Math"/>
                                  <a:ea typeface="Cambria Math"/>
                                </a:rPr>
                                <m:t>𝛐</m:t>
                              </m:r>
                            </m:sup>
                          </m:sSup>
                        </m:oMath>
                      </m:oMathPara>
                    </a14:m>
                    <a:endParaRPr lang="el-GR"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6303067" y="3159646"/>
                    <a:ext cx="1176861" cy="369332"/>
                  </a:xfrm>
                  <a:prstGeom prst="rect">
                    <a:avLst/>
                  </a:prstGeom>
                  <a:blipFill rotWithShape="1">
                    <a:blip r:embed="rId3"/>
                    <a:stretch>
                      <a:fillRect/>
                    </a:stretch>
                  </a:blipFill>
                  <a:ln>
                    <a:solidFill>
                      <a:schemeClr val="tx1"/>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619672" y="3159646"/>
                    <a:ext cx="1176861" cy="369332"/>
                  </a:xfrm>
                  <a:prstGeom prst="rect">
                    <a:avLst/>
                  </a:prstGeom>
                  <a:solidFill>
                    <a:schemeClr val="bg1"/>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l-GR" b="1" i="1" smtClean="0">
                              <a:latin typeface="Cambria Math"/>
                              <a:ea typeface="Cambria Math"/>
                            </a:rPr>
                            <m:t>&lt;≈</m:t>
                          </m:r>
                          <m:sSup>
                            <m:sSupPr>
                              <m:ctrlPr>
                                <a:rPr lang="el-GR" b="1" i="1" smtClean="0">
                                  <a:latin typeface="Cambria Math"/>
                                  <a:ea typeface="Cambria Math"/>
                                </a:rPr>
                              </m:ctrlPr>
                            </m:sSupPr>
                            <m:e>
                              <m:r>
                                <a:rPr lang="el-GR" b="1" i="1" smtClean="0">
                                  <a:latin typeface="Cambria Math"/>
                                  <a:ea typeface="Cambria Math"/>
                                </a:rPr>
                                <m:t>𝟏𝟔𝟓</m:t>
                              </m:r>
                            </m:e>
                            <m:sup>
                              <m:r>
                                <a:rPr lang="el-GR" b="1" i="0" smtClean="0">
                                  <a:latin typeface="Cambria Math"/>
                                  <a:ea typeface="Cambria Math"/>
                                </a:rPr>
                                <m:t>𝛐</m:t>
                              </m:r>
                            </m:sup>
                          </m:sSup>
                        </m:oMath>
                      </m:oMathPara>
                    </a14:m>
                    <a:endParaRPr lang="el-GR" b="1" dirty="0"/>
                  </a:p>
                </p:txBody>
              </p:sp>
            </mc:Choice>
            <mc:Fallback xmlns="">
              <p:sp>
                <p:nvSpPr>
                  <p:cNvPr id="35" name="TextBox 34"/>
                  <p:cNvSpPr txBox="1">
                    <a:spLocks noRot="1" noChangeAspect="1" noMove="1" noResize="1" noEditPoints="1" noAdjustHandles="1" noChangeArrowheads="1" noChangeShapeType="1" noTextEdit="1"/>
                  </p:cNvSpPr>
                  <p:nvPr/>
                </p:nvSpPr>
                <p:spPr>
                  <a:xfrm>
                    <a:off x="1619672" y="3159646"/>
                    <a:ext cx="1176861" cy="369332"/>
                  </a:xfrm>
                  <a:prstGeom prst="rect">
                    <a:avLst/>
                  </a:prstGeom>
                  <a:blipFill rotWithShape="1">
                    <a:blip r:embed="rId4"/>
                    <a:stretch>
                      <a:fillRect/>
                    </a:stretch>
                  </a:blipFill>
                  <a:ln>
                    <a:solidFill>
                      <a:schemeClr val="tx1"/>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923928" y="3159646"/>
                    <a:ext cx="1515030" cy="369332"/>
                  </a:xfrm>
                  <a:prstGeom prst="rect">
                    <a:avLst/>
                  </a:prstGeom>
                  <a:solidFill>
                    <a:schemeClr val="bg1"/>
                  </a:solid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l-GR" b="1" i="1" smtClean="0">
                                  <a:latin typeface="Cambria Math"/>
                                  <a:ea typeface="Cambria Math"/>
                                </a:rPr>
                              </m:ctrlPr>
                            </m:sSupPr>
                            <m:e>
                              <m:r>
                                <a:rPr lang="el-GR" b="1" i="1" smtClean="0">
                                  <a:latin typeface="Cambria Math"/>
                                  <a:ea typeface="Cambria Math"/>
                                </a:rPr>
                                <m:t>𝟏𝟕𝟎</m:t>
                              </m:r>
                            </m:e>
                            <m:sup>
                              <m:r>
                                <a:rPr lang="el-GR" b="1" i="0" smtClean="0">
                                  <a:latin typeface="Cambria Math"/>
                                  <a:ea typeface="Cambria Math"/>
                                </a:rPr>
                                <m:t>𝛐</m:t>
                              </m:r>
                            </m:sup>
                          </m:sSup>
                          <m:sSup>
                            <m:sSupPr>
                              <m:ctrlPr>
                                <a:rPr lang="el-GR" b="1" i="1">
                                  <a:latin typeface="Cambria Math"/>
                                  <a:ea typeface="Cambria Math"/>
                                </a:rPr>
                              </m:ctrlPr>
                            </m:sSupPr>
                            <m:e>
                              <m:r>
                                <a:rPr lang="el-GR" b="1" i="1" smtClean="0">
                                  <a:latin typeface="Cambria Math"/>
                                  <a:ea typeface="Cambria Math"/>
                                </a:rPr>
                                <m:t>−</m:t>
                              </m:r>
                              <m:r>
                                <a:rPr lang="el-GR" b="1" i="1">
                                  <a:latin typeface="Cambria Math"/>
                                  <a:ea typeface="Cambria Math"/>
                                </a:rPr>
                                <m:t>𝟏</m:t>
                              </m:r>
                              <m:r>
                                <a:rPr lang="el-GR" b="1" i="1" smtClean="0">
                                  <a:latin typeface="Cambria Math"/>
                                  <a:ea typeface="Cambria Math"/>
                                </a:rPr>
                                <m:t>𝟕𝟓</m:t>
                              </m:r>
                            </m:e>
                            <m:sup>
                              <m:r>
                                <a:rPr lang="el-GR" b="1">
                                  <a:latin typeface="Cambria Math"/>
                                  <a:ea typeface="Cambria Math"/>
                                </a:rPr>
                                <m:t>𝛐</m:t>
                              </m:r>
                            </m:sup>
                          </m:sSup>
                        </m:oMath>
                      </m:oMathPara>
                    </a14:m>
                    <a:endParaRPr lang="el-GR" b="1" dirty="0"/>
                  </a:p>
                </p:txBody>
              </p:sp>
            </mc:Choice>
            <mc:Fallback xmlns="">
              <p:sp>
                <p:nvSpPr>
                  <p:cNvPr id="36" name="TextBox 35"/>
                  <p:cNvSpPr txBox="1">
                    <a:spLocks noRot="1" noChangeAspect="1" noMove="1" noResize="1" noEditPoints="1" noAdjustHandles="1" noChangeArrowheads="1" noChangeShapeType="1" noTextEdit="1"/>
                  </p:cNvSpPr>
                  <p:nvPr/>
                </p:nvSpPr>
                <p:spPr>
                  <a:xfrm>
                    <a:off x="3923928" y="3159646"/>
                    <a:ext cx="1515030" cy="369332"/>
                  </a:xfrm>
                  <a:prstGeom prst="rect">
                    <a:avLst/>
                  </a:prstGeom>
                  <a:blipFill rotWithShape="1">
                    <a:blip r:embed="rId5"/>
                    <a:stretch>
                      <a:fillRect/>
                    </a:stretch>
                  </a:blipFill>
                  <a:ln>
                    <a:solidFill>
                      <a:schemeClr val="tx1"/>
                    </a:solidFill>
                  </a:ln>
                </p:spPr>
                <p:txBody>
                  <a:bodyPr/>
                  <a:lstStyle/>
                  <a:p>
                    <a:r>
                      <a:rPr lang="el-GR">
                        <a:noFill/>
                      </a:rPr>
                      <a:t> </a:t>
                    </a:r>
                  </a:p>
                </p:txBody>
              </p:sp>
            </mc:Fallback>
          </mc:AlternateContent>
        </p:grpSp>
        <p:sp>
          <p:nvSpPr>
            <p:cNvPr id="37" name="TextBox 36"/>
            <p:cNvSpPr txBox="1"/>
            <p:nvPr/>
          </p:nvSpPr>
          <p:spPr>
            <a:xfrm>
              <a:off x="3595267" y="5218123"/>
              <a:ext cx="899605" cy="369332"/>
            </a:xfrm>
            <a:prstGeom prst="rect">
              <a:avLst/>
            </a:prstGeom>
            <a:noFill/>
          </p:spPr>
          <p:txBody>
            <a:bodyPr wrap="none" rtlCol="0">
              <a:spAutoFit/>
            </a:bodyPr>
            <a:lstStyle/>
            <a:p>
              <a:pPr algn="ctr"/>
              <a:r>
                <a:rPr lang="en-US" b="1" dirty="0" smtClean="0">
                  <a:latin typeface="+mn-lt"/>
                </a:rPr>
                <a:t>Normal</a:t>
              </a:r>
              <a:endParaRPr lang="el-GR" b="1" dirty="0">
                <a:latin typeface="+mn-lt"/>
              </a:endParaRPr>
            </a:p>
          </p:txBody>
        </p:sp>
        <p:sp>
          <p:nvSpPr>
            <p:cNvPr id="38" name="TextBox 37"/>
            <p:cNvSpPr txBox="1"/>
            <p:nvPr/>
          </p:nvSpPr>
          <p:spPr>
            <a:xfrm>
              <a:off x="899592" y="5217805"/>
              <a:ext cx="1579279" cy="646331"/>
            </a:xfrm>
            <a:prstGeom prst="rect">
              <a:avLst/>
            </a:prstGeom>
            <a:noFill/>
          </p:spPr>
          <p:txBody>
            <a:bodyPr wrap="none" rtlCol="0">
              <a:spAutoFit/>
            </a:bodyPr>
            <a:lstStyle/>
            <a:p>
              <a:pPr algn="ctr"/>
              <a:r>
                <a:rPr lang="en-US" b="1" dirty="0" smtClean="0">
                  <a:latin typeface="+mn-lt"/>
                </a:rPr>
                <a:t>Genu </a:t>
              </a:r>
              <a:r>
                <a:rPr lang="en-US" b="1" dirty="0" err="1" smtClean="0">
                  <a:latin typeface="+mn-lt"/>
                </a:rPr>
                <a:t>valgum</a:t>
              </a:r>
              <a:r>
                <a:rPr lang="en-US" b="1" dirty="0" smtClean="0">
                  <a:latin typeface="+mn-lt"/>
                </a:rPr>
                <a:t> </a:t>
              </a:r>
            </a:p>
            <a:p>
              <a:pPr algn="ctr"/>
              <a:r>
                <a:rPr lang="en-US" b="1" dirty="0" smtClean="0">
                  <a:latin typeface="+mn-lt"/>
                </a:rPr>
                <a:t>(knock – knee)</a:t>
              </a:r>
              <a:endParaRPr lang="el-GR" b="1" dirty="0">
                <a:latin typeface="+mn-lt"/>
              </a:endParaRPr>
            </a:p>
          </p:txBody>
        </p:sp>
        <p:sp>
          <p:nvSpPr>
            <p:cNvPr id="40" name="TextBox 39"/>
            <p:cNvSpPr txBox="1"/>
            <p:nvPr/>
          </p:nvSpPr>
          <p:spPr>
            <a:xfrm>
              <a:off x="5902594" y="5198663"/>
              <a:ext cx="1412374" cy="646331"/>
            </a:xfrm>
            <a:prstGeom prst="rect">
              <a:avLst/>
            </a:prstGeom>
            <a:noFill/>
          </p:spPr>
          <p:txBody>
            <a:bodyPr wrap="none" rtlCol="0">
              <a:spAutoFit/>
            </a:bodyPr>
            <a:lstStyle/>
            <a:p>
              <a:pPr algn="ctr"/>
              <a:r>
                <a:rPr lang="en-US" b="1" dirty="0" smtClean="0">
                  <a:latin typeface="+mn-lt"/>
                </a:rPr>
                <a:t>Genu </a:t>
              </a:r>
              <a:r>
                <a:rPr lang="en-US" b="1" dirty="0" err="1" smtClean="0">
                  <a:latin typeface="+mn-lt"/>
                </a:rPr>
                <a:t>varum</a:t>
              </a:r>
              <a:r>
                <a:rPr lang="en-US" b="1" dirty="0" smtClean="0">
                  <a:latin typeface="+mn-lt"/>
                </a:rPr>
                <a:t> </a:t>
              </a:r>
            </a:p>
            <a:p>
              <a:pPr algn="ctr"/>
              <a:r>
                <a:rPr lang="en-US" b="1" dirty="0" smtClean="0">
                  <a:latin typeface="+mn-lt"/>
                </a:rPr>
                <a:t>(bow– leg)</a:t>
              </a:r>
              <a:endParaRPr lang="el-GR" b="1" dirty="0">
                <a:latin typeface="+mn-lt"/>
              </a:endParaRPr>
            </a:p>
          </p:txBody>
        </p:sp>
      </p:grpSp>
      <p:sp>
        <p:nvSpPr>
          <p:cNvPr id="41" name="Θέση αριθμού διαφάνειας 40"/>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Tree>
    <p:extLst>
      <p:ext uri="{BB962C8B-B14F-4D97-AF65-F5344CB8AC3E}">
        <p14:creationId xmlns:p14="http://schemas.microsoft.com/office/powerpoint/2010/main" val="1485866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Πλάγιοι σύνδεσμοι – Λειτουργία </a:t>
            </a:r>
            <a:r>
              <a:rPr lang="el-GR" sz="3000" b="0" dirty="0" smtClean="0"/>
              <a:t>5/5</a:t>
            </a:r>
            <a:endParaRPr lang="el-GR" sz="3600" dirty="0"/>
          </a:p>
        </p:txBody>
      </p:sp>
      <p:sp>
        <p:nvSpPr>
          <p:cNvPr id="3" name="Content Placeholder 2"/>
          <p:cNvSpPr>
            <a:spLocks noGrp="1"/>
          </p:cNvSpPr>
          <p:nvPr>
            <p:ph idx="1"/>
          </p:nvPr>
        </p:nvSpPr>
        <p:spPr/>
        <p:txBody>
          <a:bodyPr>
            <a:normAutofit/>
          </a:bodyPr>
          <a:lstStyle/>
          <a:p>
            <a:r>
              <a:rPr lang="el-GR" dirty="0" smtClean="0"/>
              <a:t>Επιπλέον, οι πλάγιοι σύνδεσμοι παρέχουν αντίσταση σε υπέρμετρη έσω και έξω στροφή</a:t>
            </a:r>
            <a:r>
              <a:rPr lang="en-US" dirty="0" smtClean="0"/>
              <a:t>.</a:t>
            </a:r>
            <a:endParaRPr lang="el-GR" dirty="0" smtClean="0"/>
          </a:p>
          <a:p>
            <a:r>
              <a:rPr lang="el-GR" dirty="0" smtClean="0"/>
              <a:t>Η διάταση των </a:t>
            </a:r>
            <a:r>
              <a:rPr lang="el-GR" dirty="0" err="1" smtClean="0"/>
              <a:t>επιπολής</a:t>
            </a:r>
            <a:r>
              <a:rPr lang="el-GR" dirty="0" smtClean="0"/>
              <a:t> ινών του έσω πλάγιου συνδέσμου κατά την έξω στροφή του γόνατος είναι η πλέον εμφανής</a:t>
            </a:r>
            <a:r>
              <a:rPr lang="en-US" dirty="0" smtClean="0"/>
              <a:t>.</a:t>
            </a:r>
            <a:endParaRPr lang="el-GR" dirty="0" smtClean="0"/>
          </a:p>
          <a:p>
            <a:r>
              <a:rPr lang="el-GR" dirty="0" smtClean="0"/>
              <a:t>Εάν σταθεροποιηθεί ο άκρος πόδας στο έδαφος και στραφεί απότομα ο μηρός μαζί με τον υπερκείμενο κορμό προς τα έσω, μπορεί να τραυματιστούν οι </a:t>
            </a:r>
            <a:r>
              <a:rPr lang="el-GR" dirty="0" err="1" smtClean="0"/>
              <a:t>επιπολής</a:t>
            </a:r>
            <a:r>
              <a:rPr lang="el-GR" dirty="0" smtClean="0"/>
              <a:t> ίνες του έσω πλάγιου συνδέσμου, όπως συμβαίνει σε αγωνίσματα επαφής</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Tree>
    <p:extLst>
      <p:ext uri="{BB962C8B-B14F-4D97-AF65-F5344CB8AC3E}">
        <p14:creationId xmlns:p14="http://schemas.microsoft.com/office/powerpoint/2010/main" val="28835559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dirty="0" smtClean="0"/>
              <a:t>Λειτουργία συνδέσμων και μηχανισμός κακώσεων</a:t>
            </a:r>
            <a:endParaRPr lang="el-GR"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8420497"/>
              </p:ext>
            </p:extLst>
          </p:nvPr>
        </p:nvGraphicFramePr>
        <p:xfrm>
          <a:off x="179512" y="1196975"/>
          <a:ext cx="8856983" cy="5582920"/>
        </p:xfrm>
        <a:graphic>
          <a:graphicData uri="http://schemas.openxmlformats.org/drawingml/2006/table">
            <a:tbl>
              <a:tblPr firstRow="1" bandRow="1">
                <a:tableStyleId>{5C22544A-7EE6-4342-B048-85BDC9FD1C3A}</a:tableStyleId>
              </a:tblPr>
              <a:tblGrid>
                <a:gridCol w="2352621"/>
                <a:gridCol w="3552034"/>
                <a:gridCol w="2952328"/>
              </a:tblGrid>
              <a:tr h="370840">
                <a:tc>
                  <a:txBody>
                    <a:bodyPr/>
                    <a:lstStyle/>
                    <a:p>
                      <a:r>
                        <a:rPr lang="el-GR" dirty="0" smtClean="0"/>
                        <a:t>Δομή </a:t>
                      </a:r>
                      <a:endParaRPr lang="el-GR" dirty="0"/>
                    </a:p>
                  </a:txBody>
                  <a:tcPr marL="82296" marR="82296"/>
                </a:tc>
                <a:tc>
                  <a:txBody>
                    <a:bodyPr/>
                    <a:lstStyle/>
                    <a:p>
                      <a:r>
                        <a:rPr lang="el-GR" dirty="0" smtClean="0"/>
                        <a:t>Λειτουργία</a:t>
                      </a:r>
                      <a:endParaRPr lang="el-GR" dirty="0"/>
                    </a:p>
                  </a:txBody>
                  <a:tcPr marL="82296" marR="82296"/>
                </a:tc>
                <a:tc>
                  <a:txBody>
                    <a:bodyPr/>
                    <a:lstStyle/>
                    <a:p>
                      <a:r>
                        <a:rPr lang="el-GR" dirty="0" smtClean="0"/>
                        <a:t>Κοινός μηχανισμός</a:t>
                      </a:r>
                      <a:r>
                        <a:rPr lang="el-GR" baseline="0" dirty="0" smtClean="0"/>
                        <a:t> κάκωσης</a:t>
                      </a:r>
                      <a:endParaRPr lang="el-GR" dirty="0"/>
                    </a:p>
                  </a:txBody>
                  <a:tcPr marL="82296" marR="82296"/>
                </a:tc>
              </a:tr>
              <a:tr h="370840">
                <a:tc>
                  <a:txBody>
                    <a:bodyPr/>
                    <a:lstStyle/>
                    <a:p>
                      <a:r>
                        <a:rPr lang="el-GR" dirty="0" smtClean="0"/>
                        <a:t>Έσω</a:t>
                      </a:r>
                      <a:r>
                        <a:rPr lang="el-GR" baseline="0" dirty="0" smtClean="0"/>
                        <a:t> πλάγιος σύνδεσμος (και </a:t>
                      </a:r>
                      <a:r>
                        <a:rPr lang="el-GR" baseline="0" dirty="0" err="1" smtClean="0"/>
                        <a:t>οπισθιοέσω</a:t>
                      </a:r>
                      <a:r>
                        <a:rPr lang="el-GR" baseline="0" dirty="0" smtClean="0"/>
                        <a:t> αρθρικός θύλακος</a:t>
                      </a:r>
                      <a:endParaRPr lang="el-GR" dirty="0"/>
                    </a:p>
                  </a:txBody>
                  <a:tcPr marL="82296" marR="82296"/>
                </a:tc>
                <a:tc>
                  <a:txBody>
                    <a:bodyPr/>
                    <a:lstStyle/>
                    <a:p>
                      <a:pPr marL="342900" indent="-342900">
                        <a:buFont typeface="+mj-lt"/>
                        <a:buAutoNum type="arabicPeriod"/>
                      </a:pPr>
                      <a:r>
                        <a:rPr lang="el-GR" dirty="0" smtClean="0"/>
                        <a:t>Ανθίσταται στις βλαισές δυνάμεις</a:t>
                      </a:r>
                    </a:p>
                    <a:p>
                      <a:pPr marL="342900" indent="-342900">
                        <a:buFont typeface="+mj-lt"/>
                        <a:buAutoNum type="arabicPeriod"/>
                      </a:pPr>
                      <a:r>
                        <a:rPr lang="el-GR" dirty="0" smtClean="0"/>
                        <a:t>Ανθίστανται στην έκταση</a:t>
                      </a:r>
                    </a:p>
                    <a:p>
                      <a:pPr marL="342900" indent="-342900">
                        <a:buFont typeface="+mj-lt"/>
                        <a:buAutoNum type="arabicPeriod"/>
                      </a:pPr>
                      <a:r>
                        <a:rPr lang="el-GR" dirty="0" smtClean="0"/>
                        <a:t>Ανθίστανται</a:t>
                      </a:r>
                      <a:r>
                        <a:rPr lang="el-GR" baseline="0" dirty="0" smtClean="0"/>
                        <a:t> στις υπέρμετρες αξονικές στροφές ιδιαίτερα στην έξω </a:t>
                      </a:r>
                      <a:endParaRPr lang="el-GR" dirty="0"/>
                    </a:p>
                  </a:txBody>
                  <a:tcPr marL="82296" marR="82296"/>
                </a:tc>
                <a:tc>
                  <a:txBody>
                    <a:bodyPr/>
                    <a:lstStyle/>
                    <a:p>
                      <a:pPr marL="342900" indent="-342900">
                        <a:buFont typeface="+mj-lt"/>
                        <a:buAutoNum type="arabicPeriod"/>
                      </a:pPr>
                      <a:r>
                        <a:rPr lang="el-GR" dirty="0" smtClean="0"/>
                        <a:t>Εφαρμογή βλαισών δυνάμεων με σταθερό τον άκρο πόδα</a:t>
                      </a:r>
                    </a:p>
                    <a:p>
                      <a:pPr marL="342900" indent="-342900">
                        <a:buFont typeface="+mj-lt"/>
                        <a:buAutoNum type="arabicPeriod"/>
                      </a:pPr>
                      <a:r>
                        <a:rPr lang="el-GR" dirty="0" smtClean="0"/>
                        <a:t>Σοβαρή </a:t>
                      </a:r>
                      <a:r>
                        <a:rPr lang="el-GR" baseline="0" dirty="0" smtClean="0"/>
                        <a:t>υπερέκταση του γόνατος</a:t>
                      </a:r>
                    </a:p>
                  </a:txBody>
                  <a:tcPr marL="82296" marR="82296"/>
                </a:tc>
              </a:tr>
              <a:tr h="370840">
                <a:tc>
                  <a:txBody>
                    <a:bodyPr/>
                    <a:lstStyle/>
                    <a:p>
                      <a:r>
                        <a:rPr lang="el-GR" dirty="0" smtClean="0"/>
                        <a:t>Έξω</a:t>
                      </a:r>
                      <a:r>
                        <a:rPr lang="el-GR" baseline="0" dirty="0" smtClean="0"/>
                        <a:t> πλάγιος σύνδεσμος</a:t>
                      </a:r>
                      <a:endParaRPr lang="el-GR" dirty="0"/>
                    </a:p>
                  </a:txBody>
                  <a:tcPr marL="82296" marR="82296"/>
                </a:tc>
                <a:tc>
                  <a:txBody>
                    <a:bodyPr/>
                    <a:lstStyle/>
                    <a:p>
                      <a:pPr marL="342900" indent="-342900">
                        <a:buFont typeface="+mj-lt"/>
                        <a:buAutoNum type="arabicPeriod"/>
                      </a:pPr>
                      <a:r>
                        <a:rPr lang="el-GR" dirty="0" smtClean="0"/>
                        <a:t>Ανθίσταται στις ραιβές δυνάμεις</a:t>
                      </a:r>
                    </a:p>
                    <a:p>
                      <a:pPr marL="342900" indent="-342900">
                        <a:buFont typeface="+mj-lt"/>
                        <a:buAutoNum type="arabicPeriod"/>
                      </a:pPr>
                      <a:r>
                        <a:rPr lang="el-GR" dirty="0" smtClean="0"/>
                        <a:t>Ανθίστανται στην έκταση</a:t>
                      </a:r>
                    </a:p>
                    <a:p>
                      <a:pPr marL="342900" indent="-342900">
                        <a:buFont typeface="+mj-lt"/>
                        <a:buAutoNum type="arabicPeriod"/>
                      </a:pPr>
                      <a:r>
                        <a:rPr lang="el-GR" dirty="0" smtClean="0"/>
                        <a:t>Ανθίστανται</a:t>
                      </a:r>
                      <a:r>
                        <a:rPr lang="el-GR" baseline="0" dirty="0" smtClean="0"/>
                        <a:t> στις υπέρμετρες αξονικές στροφές</a:t>
                      </a:r>
                      <a:endParaRPr lang="el-GR" dirty="0"/>
                    </a:p>
                  </a:txBody>
                  <a:tcPr marL="82296" marR="82296"/>
                </a:tc>
                <a:tc>
                  <a:txBody>
                    <a:bodyPr/>
                    <a:lstStyle/>
                    <a:p>
                      <a:pPr marL="342900" indent="-342900">
                        <a:buFont typeface="+mj-lt"/>
                        <a:buAutoNum type="arabicPeriod"/>
                      </a:pPr>
                      <a:r>
                        <a:rPr lang="el-GR" dirty="0" smtClean="0"/>
                        <a:t>Εφαρμογή ραιβών δυνάμεων με σταθερό τον άκρο πόδα</a:t>
                      </a:r>
                    </a:p>
                    <a:p>
                      <a:pPr marL="342900" indent="-342900">
                        <a:buFont typeface="+mj-lt"/>
                        <a:buAutoNum type="arabicPeriod"/>
                      </a:pPr>
                      <a:r>
                        <a:rPr lang="el-GR" dirty="0" smtClean="0"/>
                        <a:t>Σοβαρή </a:t>
                      </a:r>
                      <a:r>
                        <a:rPr lang="el-GR" baseline="0" dirty="0" smtClean="0"/>
                        <a:t>υπερέκταση του γόνατος</a:t>
                      </a:r>
                    </a:p>
                    <a:p>
                      <a:pPr marL="342900" indent="-342900">
                        <a:buFont typeface="+mj-lt"/>
                        <a:buAutoNum type="arabicPeriod"/>
                      </a:pPr>
                      <a:endParaRPr lang="el-GR" baseline="0" dirty="0" smtClean="0"/>
                    </a:p>
                  </a:txBody>
                  <a:tcPr marL="82296" marR="82296"/>
                </a:tc>
              </a:tr>
              <a:tr h="370840">
                <a:tc>
                  <a:txBody>
                    <a:bodyPr/>
                    <a:lstStyle/>
                    <a:p>
                      <a:r>
                        <a:rPr lang="el-GR" dirty="0" smtClean="0"/>
                        <a:t>Οπίσθιος</a:t>
                      </a:r>
                      <a:r>
                        <a:rPr lang="el-GR" baseline="0" dirty="0" smtClean="0"/>
                        <a:t> θύλακος</a:t>
                      </a:r>
                      <a:endParaRPr lang="el-GR" dirty="0"/>
                    </a:p>
                  </a:txBody>
                  <a:tcPr marL="82296" marR="82296"/>
                </a:tc>
                <a:tc>
                  <a:txBody>
                    <a:bodyPr/>
                    <a:lstStyle/>
                    <a:p>
                      <a:pPr marL="342900" indent="-342900">
                        <a:buFont typeface="+mj-lt"/>
                        <a:buAutoNum type="arabicPeriod"/>
                      </a:pPr>
                      <a:r>
                        <a:rPr lang="el-GR" dirty="0" smtClean="0"/>
                        <a:t>Ανθίσταται</a:t>
                      </a:r>
                      <a:r>
                        <a:rPr lang="el-GR" baseline="0" dirty="0" smtClean="0"/>
                        <a:t> στην έκταση</a:t>
                      </a:r>
                    </a:p>
                    <a:p>
                      <a:pPr marL="342900" indent="-342900">
                        <a:buFont typeface="+mj-lt"/>
                        <a:buAutoNum type="arabicPeriod"/>
                      </a:pPr>
                      <a:r>
                        <a:rPr lang="el-GR" baseline="0" dirty="0" smtClean="0"/>
                        <a:t>Ο λοξός ιγνυακός ανθίσταται στην έξω στροφή</a:t>
                      </a:r>
                    </a:p>
                    <a:p>
                      <a:pPr marL="342900" indent="-342900">
                        <a:buFont typeface="+mj-lt"/>
                        <a:buAutoNum type="arabicPeriod"/>
                      </a:pPr>
                      <a:r>
                        <a:rPr lang="el-GR" baseline="0" dirty="0" smtClean="0"/>
                        <a:t>Ο </a:t>
                      </a:r>
                      <a:r>
                        <a:rPr lang="el-GR" baseline="0" dirty="0" err="1" smtClean="0"/>
                        <a:t>οπισθιοέξω</a:t>
                      </a:r>
                      <a:r>
                        <a:rPr lang="el-GR" baseline="0" dirty="0" smtClean="0"/>
                        <a:t> θύλακος ανθίσταται στις ραιβές δυνάμεις</a:t>
                      </a:r>
                      <a:endParaRPr lang="el-GR" dirty="0"/>
                    </a:p>
                  </a:txBody>
                  <a:tcPr marL="82296" marR="82296"/>
                </a:tc>
                <a:tc>
                  <a:txBody>
                    <a:bodyPr/>
                    <a:lstStyle/>
                    <a:p>
                      <a:pPr marL="342900" indent="-342900">
                        <a:buFont typeface="+mj-lt"/>
                        <a:buAutoNum type="arabicPeriod"/>
                      </a:pPr>
                      <a:endParaRPr lang="el-GR" baseline="0" dirty="0" smtClean="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Tree>
    <p:extLst>
      <p:ext uri="{BB962C8B-B14F-4D97-AF65-F5344CB8AC3E}">
        <p14:creationId xmlns:p14="http://schemas.microsoft.com/office/powerpoint/2010/main" val="4215039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1920" y="116632"/>
            <a:ext cx="5292080" cy="908720"/>
          </a:xfrm>
        </p:spPr>
        <p:txBody>
          <a:bodyPr>
            <a:normAutofit/>
          </a:bodyPr>
          <a:lstStyle/>
          <a:p>
            <a:r>
              <a:rPr lang="el-GR" sz="3600" dirty="0" smtClean="0"/>
              <a:t>Χιαστοί σύνδεσμοι </a:t>
            </a:r>
            <a:r>
              <a:rPr lang="el-GR" sz="3000" b="0" dirty="0" smtClean="0"/>
              <a:t>1/2</a:t>
            </a:r>
            <a:endParaRPr lang="el-GR" sz="3000" b="0" dirty="0"/>
          </a:p>
        </p:txBody>
      </p:sp>
      <p:sp>
        <p:nvSpPr>
          <p:cNvPr id="6" name="Content Placeholder 5"/>
          <p:cNvSpPr>
            <a:spLocks noGrp="1"/>
          </p:cNvSpPr>
          <p:nvPr>
            <p:ph sz="half" idx="4294967295"/>
          </p:nvPr>
        </p:nvSpPr>
        <p:spPr>
          <a:xfrm>
            <a:off x="4283968" y="1196752"/>
            <a:ext cx="4680520" cy="5643562"/>
          </a:xfrm>
        </p:spPr>
        <p:txBody>
          <a:bodyPr>
            <a:normAutofit/>
          </a:bodyPr>
          <a:lstStyle/>
          <a:p>
            <a:r>
              <a:rPr lang="el-GR" sz="2200" dirty="0" smtClean="0"/>
              <a:t>Είναι </a:t>
            </a:r>
            <a:r>
              <a:rPr lang="el-GR" sz="2200" dirty="0" err="1" smtClean="0"/>
              <a:t>ενδαρθρικοί</a:t>
            </a:r>
            <a:r>
              <a:rPr lang="el-GR" sz="2200" dirty="0" smtClean="0"/>
              <a:t>, αλλά </a:t>
            </a:r>
            <a:r>
              <a:rPr lang="el-GR" sz="2200" dirty="0" err="1" smtClean="0"/>
              <a:t>εξωυμενικοί</a:t>
            </a:r>
            <a:r>
              <a:rPr lang="en-US" sz="2200" dirty="0" smtClean="0"/>
              <a:t>.</a:t>
            </a:r>
            <a:endParaRPr lang="el-GR" sz="2200" dirty="0" smtClean="0"/>
          </a:p>
          <a:p>
            <a:r>
              <a:rPr lang="el-GR" sz="2200" dirty="0" err="1" smtClean="0"/>
              <a:t>Αιματώνονται</a:t>
            </a:r>
            <a:r>
              <a:rPr lang="el-GR" sz="2200" dirty="0" smtClean="0"/>
              <a:t> από μικρά αγγεία που βρίσκονται στον αρθρικό υμένα και στους παρακείμενους ιστούς</a:t>
            </a:r>
            <a:r>
              <a:rPr lang="en-US" sz="2200" dirty="0" smtClean="0"/>
              <a:t>.</a:t>
            </a:r>
            <a:endParaRPr lang="el-GR" sz="2200" dirty="0" smtClean="0"/>
          </a:p>
          <a:p>
            <a:r>
              <a:rPr lang="el-GR" sz="2200" dirty="0" smtClean="0"/>
              <a:t>Είναι </a:t>
            </a:r>
            <a:r>
              <a:rPr lang="el-GR" sz="2200" dirty="0" err="1" smtClean="0"/>
              <a:t>παχείς</a:t>
            </a:r>
            <a:r>
              <a:rPr lang="el-GR" sz="2200" dirty="0" smtClean="0"/>
              <a:t> και ισχυροί, γεγονός που αντικατοπτρίζει την σημαντικότητά τους στην </a:t>
            </a:r>
            <a:r>
              <a:rPr lang="el-GR" sz="2200" dirty="0" err="1" smtClean="0"/>
              <a:t>πολυεπίπεδη</a:t>
            </a:r>
            <a:r>
              <a:rPr lang="el-GR" sz="2200" dirty="0" smtClean="0"/>
              <a:t> σταθερότητα που παρέχουν στο γόνατο</a:t>
            </a:r>
            <a:r>
              <a:rPr lang="en-US" sz="2200" dirty="0" smtClean="0"/>
              <a:t>.</a:t>
            </a:r>
            <a:endParaRPr lang="el-GR" sz="2200" dirty="0" smtClean="0"/>
          </a:p>
          <a:p>
            <a:r>
              <a:rPr lang="el-GR" sz="2200" dirty="0" smtClean="0"/>
              <a:t>Ανθίστανται σε όλες τις υπέρμετρες κινήσεις του γόνατος</a:t>
            </a:r>
            <a:r>
              <a:rPr lang="en-US" sz="2200" dirty="0" smtClean="0"/>
              <a:t>.</a:t>
            </a:r>
            <a:endParaRPr lang="el-GR" sz="2200" dirty="0" smtClean="0"/>
          </a:p>
        </p:txBody>
      </p:sp>
      <p:sp>
        <p:nvSpPr>
          <p:cNvPr id="2" name="Θέση αριθμού διαφάνειας 1"/>
          <p:cNvSpPr>
            <a:spLocks noGrp="1"/>
          </p:cNvSpPr>
          <p:nvPr>
            <p:ph type="sldNum" sz="quarter" idx="12"/>
          </p:nvPr>
        </p:nvSpPr>
        <p:spPr>
          <a:xfrm>
            <a:off x="6553200" y="6448251"/>
            <a:ext cx="2133600" cy="365125"/>
          </a:xfrm>
        </p:spPr>
        <p:txBody>
          <a:bodyPr/>
          <a:lstStyle/>
          <a:p>
            <a:pPr>
              <a:defRPr/>
            </a:pPr>
            <a:fld id="{7E55E3B3-0445-4CFC-BED8-763D4409E61F}" type="slidenum">
              <a:rPr lang="el-GR" smtClean="0"/>
              <a:pPr>
                <a:defRPr/>
              </a:pPr>
              <a:t>51</a:t>
            </a:fld>
            <a:endParaRPr lang="el-GR"/>
          </a:p>
        </p:txBody>
      </p:sp>
      <p:pic>
        <p:nvPicPr>
          <p:cNvPr id="13314" name="Picture 2" descr="File:Legamenti crocia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829721"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435113" y="5445224"/>
            <a:ext cx="7708887" cy="1175706"/>
          </a:xfrm>
          <a:prstGeom prst="rect">
            <a:avLst/>
          </a:prstGeom>
        </p:spPr>
        <p:txBody>
          <a:bodyPr wrap="square">
            <a:spAutoFit/>
          </a:bodyPr>
          <a:lstStyle/>
          <a:p>
            <a:pPr marL="342900" lvl="0" indent="-342900" fontAlgn="auto">
              <a:spcBef>
                <a:spcPct val="20000"/>
              </a:spcBef>
              <a:spcAft>
                <a:spcPts val="0"/>
              </a:spcAft>
              <a:buFont typeface="Arial" pitchFamily="34" charset="0"/>
              <a:buChar char="•"/>
            </a:pPr>
            <a:r>
              <a:rPr lang="el-GR" sz="2200" dirty="0">
                <a:solidFill>
                  <a:prstClr val="black"/>
                </a:solidFill>
                <a:latin typeface="Calibri"/>
              </a:rPr>
              <a:t>Η σημαντικότερη λειτουργία τους είναι η αντίσταση που προβάλλουν στις πρόσθιες και οπίσθιες </a:t>
            </a:r>
            <a:r>
              <a:rPr lang="el-GR" sz="2200" dirty="0" err="1">
                <a:solidFill>
                  <a:prstClr val="black"/>
                </a:solidFill>
                <a:latin typeface="Calibri"/>
              </a:rPr>
              <a:t>διατμητικές</a:t>
            </a:r>
            <a:r>
              <a:rPr lang="el-GR" sz="2200" dirty="0">
                <a:solidFill>
                  <a:prstClr val="black"/>
                </a:solidFill>
                <a:latin typeface="Calibri"/>
              </a:rPr>
              <a:t> δυνάμεις</a:t>
            </a:r>
            <a:r>
              <a:rPr lang="en-US" sz="2200" dirty="0">
                <a:solidFill>
                  <a:prstClr val="black"/>
                </a:solidFill>
                <a:latin typeface="Calibri"/>
              </a:rPr>
              <a:t>.</a:t>
            </a:r>
            <a:endParaRPr lang="el-GR" sz="2200" dirty="0">
              <a:solidFill>
                <a:prstClr val="black"/>
              </a:solidFill>
              <a:latin typeface="Calibri"/>
            </a:endParaRPr>
          </a:p>
          <a:p>
            <a:pPr marL="342900" lvl="0" indent="-342900" fontAlgn="auto">
              <a:spcBef>
                <a:spcPct val="20000"/>
              </a:spcBef>
              <a:spcAft>
                <a:spcPts val="0"/>
              </a:spcAft>
              <a:buFont typeface="Arial" pitchFamily="34" charset="0"/>
              <a:buChar char="•"/>
            </a:pPr>
            <a:r>
              <a:rPr lang="el-GR" sz="2200" dirty="0">
                <a:solidFill>
                  <a:prstClr val="black"/>
                </a:solidFill>
                <a:latin typeface="Calibri"/>
              </a:rPr>
              <a:t>Επιπλέον, κατευθύνουν την </a:t>
            </a:r>
            <a:r>
              <a:rPr lang="el-GR" sz="2200" dirty="0" err="1">
                <a:solidFill>
                  <a:prstClr val="black"/>
                </a:solidFill>
                <a:latin typeface="Calibri"/>
              </a:rPr>
              <a:t>αρθροκινηματική</a:t>
            </a:r>
            <a:r>
              <a:rPr lang="el-GR" sz="2200" dirty="0">
                <a:solidFill>
                  <a:prstClr val="black"/>
                </a:solidFill>
                <a:latin typeface="Calibri"/>
              </a:rPr>
              <a:t> του γόνατος</a:t>
            </a:r>
            <a:r>
              <a:rPr lang="en-US" sz="2200" dirty="0">
                <a:solidFill>
                  <a:prstClr val="black"/>
                </a:solidFill>
                <a:latin typeface="Calibri"/>
              </a:rPr>
              <a:t>.</a:t>
            </a:r>
            <a:endParaRPr lang="el-GR" sz="2200" dirty="0">
              <a:solidFill>
                <a:prstClr val="black"/>
              </a:solidFill>
              <a:latin typeface="Calibri"/>
            </a:endParaRPr>
          </a:p>
        </p:txBody>
      </p:sp>
      <p:sp>
        <p:nvSpPr>
          <p:cNvPr id="8" name="Rectangle 7"/>
          <p:cNvSpPr/>
          <p:nvPr/>
        </p:nvSpPr>
        <p:spPr>
          <a:xfrm>
            <a:off x="618208" y="4767535"/>
            <a:ext cx="2808312"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Legamenti </a:t>
            </a:r>
            <a:r>
              <a:rPr lang="en-US" sz="1200" dirty="0" err="1" smtClean="0">
                <a:latin typeface="+mn-lt"/>
                <a:hlinkClick r:id="rId3"/>
              </a:rPr>
              <a:t>crociati</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smtClean="0">
                <a:latin typeface="+mn-lt"/>
                <a:hlinkClick r:id="rId4" tooltip="User:Lucarm84 (page does not exist)"/>
              </a:rPr>
              <a:t>Lucarm84</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1357287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Χιαστοί σύνδεσμοι </a:t>
            </a:r>
            <a:r>
              <a:rPr lang="el-GR" sz="3000" b="0" dirty="0" smtClean="0"/>
              <a:t>2/2</a:t>
            </a:r>
            <a:endParaRPr lang="el-GR" sz="3600" dirty="0"/>
          </a:p>
        </p:txBody>
      </p:sp>
      <p:sp>
        <p:nvSpPr>
          <p:cNvPr id="5" name="Content Placeholder 4"/>
          <p:cNvSpPr>
            <a:spLocks noGrp="1"/>
          </p:cNvSpPr>
          <p:nvPr>
            <p:ph idx="1"/>
          </p:nvPr>
        </p:nvSpPr>
        <p:spPr/>
        <p:txBody>
          <a:bodyPr>
            <a:normAutofit/>
          </a:bodyPr>
          <a:lstStyle/>
          <a:p>
            <a:r>
              <a:rPr lang="el-GR" dirty="0" smtClean="0"/>
              <a:t>Επειδή οι χιαστοί σύνδεσμοι περιέχουν </a:t>
            </a:r>
            <a:r>
              <a:rPr lang="el-GR" dirty="0" err="1" smtClean="0"/>
              <a:t>μηχανοϋποδοχείς</a:t>
            </a:r>
            <a:r>
              <a:rPr lang="el-GR" dirty="0" smtClean="0"/>
              <a:t> που παρέχουν πληροφορίες στον νευρικό ιστό για την κατάσταση του γόνατος, βοηθούν:</a:t>
            </a:r>
          </a:p>
          <a:p>
            <a:pPr>
              <a:buFont typeface="Wingdings" pitchFamily="2" charset="2"/>
              <a:buChar char="ü"/>
            </a:pPr>
            <a:r>
              <a:rPr lang="el-GR" dirty="0" smtClean="0"/>
              <a:t>Στην ιδιοδεκτικότητα που βοηθά στον έλεγχο της κίνησης</a:t>
            </a:r>
            <a:r>
              <a:rPr lang="en-US" dirty="0" smtClean="0"/>
              <a:t>.</a:t>
            </a:r>
            <a:endParaRPr lang="el-GR" dirty="0" smtClean="0"/>
          </a:p>
          <a:p>
            <a:pPr>
              <a:buFont typeface="Wingdings" pitchFamily="2" charset="2"/>
              <a:buChar char="ü"/>
            </a:pPr>
            <a:r>
              <a:rPr lang="el-GR" dirty="0" smtClean="0"/>
              <a:t>Πιθανώς να έχουν προφυλακτικό ρόλο μέσω της αντανακλαστικού περιορισμού της μυϊκής ενέργειας που μπορεί να δημιουργήσει μεγάλες και δυνητικά επιζήμιες παραμορφώσεις του πρόσθιου χιαστού συνδέσμου</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spTree>
    <p:extLst>
      <p:ext uri="{BB962C8B-B14F-4D97-AF65-F5344CB8AC3E}">
        <p14:creationId xmlns:p14="http://schemas.microsoft.com/office/powerpoint/2010/main" val="8148450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Πρόσθιος χιαστός σύνδεσμος </a:t>
            </a:r>
            <a:r>
              <a:rPr lang="el-GR" sz="3000" b="0" dirty="0" smtClean="0"/>
              <a:t>1/5</a:t>
            </a:r>
            <a:endParaRPr lang="el-GR" sz="3000" b="0" dirty="0"/>
          </a:p>
        </p:txBody>
      </p:sp>
      <p:sp>
        <p:nvSpPr>
          <p:cNvPr id="3" name="Content Placeholder 2"/>
          <p:cNvSpPr>
            <a:spLocks noGrp="1"/>
          </p:cNvSpPr>
          <p:nvPr>
            <p:ph idx="1"/>
          </p:nvPr>
        </p:nvSpPr>
        <p:spPr/>
        <p:txBody>
          <a:bodyPr>
            <a:normAutofit/>
          </a:bodyPr>
          <a:lstStyle/>
          <a:p>
            <a:r>
              <a:rPr lang="el-GR" sz="2400" dirty="0" smtClean="0"/>
              <a:t>Οι κολλαγόνες ίνες του συνδέσμου συστρέφονται μεταξύ τους σχηματίζοντας δύο ακαθόριστες ελικοειδείς δεσμίδες</a:t>
            </a:r>
            <a:r>
              <a:rPr lang="en-US" sz="2400" dirty="0" smtClean="0"/>
              <a:t>.</a:t>
            </a:r>
            <a:endParaRPr lang="el-GR" sz="2400" dirty="0" smtClean="0"/>
          </a:p>
          <a:p>
            <a:r>
              <a:rPr lang="el-GR" sz="2400" dirty="0" smtClean="0"/>
              <a:t>Οι δεσμίδες αυτές συνήθως αναφέρονται ως </a:t>
            </a:r>
            <a:r>
              <a:rPr lang="el-GR" sz="2400" dirty="0" err="1" smtClean="0"/>
              <a:t>προσθιο</a:t>
            </a:r>
            <a:r>
              <a:rPr lang="el-GR" sz="2400" dirty="0" smtClean="0"/>
              <a:t>-έσω και </a:t>
            </a:r>
            <a:r>
              <a:rPr lang="el-GR" sz="2400" dirty="0" err="1" smtClean="0"/>
              <a:t>οπισθιο</a:t>
            </a:r>
            <a:r>
              <a:rPr lang="el-GR" sz="2400" dirty="0" smtClean="0"/>
              <a:t>-έξω δεσμίδα, ονομασία ανάλογη με την θέση πρόσφυσής τους στην κνήμη</a:t>
            </a:r>
            <a:r>
              <a:rPr lang="en-US" sz="2400" dirty="0" smtClean="0"/>
              <a:t>.</a:t>
            </a:r>
            <a:endParaRPr lang="el-GR" sz="2400"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spTree>
    <p:extLst>
      <p:ext uri="{BB962C8B-B14F-4D97-AF65-F5344CB8AC3E}">
        <p14:creationId xmlns:p14="http://schemas.microsoft.com/office/powerpoint/2010/main" val="3095817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t>Πρόσθιος χιαστός σύνδεσμος </a:t>
            </a:r>
            <a:r>
              <a:rPr lang="el-GR" sz="3000" b="0" dirty="0" smtClean="0"/>
              <a:t>2/5</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sp>
        <p:nvSpPr>
          <p:cNvPr id="3" name="Θέση περιεχομένου 2"/>
          <p:cNvSpPr>
            <a:spLocks noGrp="1"/>
          </p:cNvSpPr>
          <p:nvPr>
            <p:ph idx="1"/>
          </p:nvPr>
        </p:nvSpPr>
        <p:spPr/>
        <p:txBody>
          <a:bodyPr>
            <a:normAutofit/>
          </a:bodyPr>
          <a:lstStyle/>
          <a:p>
            <a:r>
              <a:rPr lang="el-GR" sz="2400" dirty="0"/>
              <a:t>Καθώς κάμπτεται το γόνατο, η τάση και ο προσανατολισμός του συνδέσμου αλλάζει</a:t>
            </a:r>
            <a:r>
              <a:rPr lang="en-US" sz="2400" dirty="0"/>
              <a:t>.</a:t>
            </a:r>
            <a:endParaRPr lang="el-GR" sz="2400" dirty="0"/>
          </a:p>
          <a:p>
            <a:r>
              <a:rPr lang="el-GR" sz="2400" dirty="0"/>
              <a:t>Αν και ορισμένες ίνες του συνδέσμου παραμένουν σε τάση σε όλες τις κινήσεις του οβελιαίου επιπέδου, οι περισσότερες ίνες του (ιδιαίτερα της </a:t>
            </a:r>
            <a:r>
              <a:rPr lang="el-GR" sz="2400" dirty="0" err="1"/>
              <a:t>οπισθιο</a:t>
            </a:r>
            <a:r>
              <a:rPr lang="el-GR" sz="2400" dirty="0"/>
              <a:t>-έξω δεσμίδας) διατείνονται καθώς το γόνατο πλησιάζει στην έκταση</a:t>
            </a:r>
            <a:r>
              <a:rPr lang="en-US" sz="2400" dirty="0"/>
              <a:t>.</a:t>
            </a:r>
            <a:endParaRPr lang="el-GR" sz="2400" dirty="0"/>
          </a:p>
          <a:p>
            <a:endParaRPr lang="el-GR" sz="2400" dirty="0"/>
          </a:p>
        </p:txBody>
      </p:sp>
    </p:spTree>
    <p:extLst>
      <p:ext uri="{BB962C8B-B14F-4D97-AF65-F5344CB8AC3E}">
        <p14:creationId xmlns:p14="http://schemas.microsoft.com/office/powerpoint/2010/main" val="3128010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Πρόσθιος χιαστός σύνδεσμος </a:t>
            </a:r>
            <a:r>
              <a:rPr lang="el-GR" sz="3000" b="0" dirty="0" smtClean="0"/>
              <a:t>3/5</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sp>
        <p:nvSpPr>
          <p:cNvPr id="7" name="Θέση περιεχομένου 6"/>
          <p:cNvSpPr>
            <a:spLocks noGrp="1"/>
          </p:cNvSpPr>
          <p:nvPr>
            <p:ph idx="1"/>
          </p:nvPr>
        </p:nvSpPr>
        <p:spPr/>
        <p:txBody>
          <a:bodyPr/>
          <a:lstStyle/>
          <a:p>
            <a:r>
              <a:rPr lang="el-GR" sz="2400" dirty="0"/>
              <a:t>Στις τελευταίες </a:t>
            </a:r>
            <a:r>
              <a:rPr lang="en-US" sz="2400" dirty="0"/>
              <a:t>50</a:t>
            </a:r>
            <a:r>
              <a:rPr lang="en-US" sz="2400" baseline="30000" dirty="0"/>
              <a:t>o</a:t>
            </a:r>
            <a:r>
              <a:rPr lang="en-US" sz="2400" dirty="0"/>
              <a:t> – 60</a:t>
            </a:r>
            <a:r>
              <a:rPr lang="en-US" sz="2400" baseline="30000" dirty="0"/>
              <a:t>o</a:t>
            </a:r>
            <a:r>
              <a:rPr lang="el-GR" sz="2400" dirty="0"/>
              <a:t> έκτασης του γόνατος, η συστολή του </a:t>
            </a:r>
            <a:r>
              <a:rPr lang="el-GR" sz="2400" dirty="0" err="1"/>
              <a:t>τετρακεφάλου</a:t>
            </a:r>
            <a:r>
              <a:rPr lang="el-GR" sz="2400" dirty="0"/>
              <a:t> έλκει την κνήμη προς τα εμπρός προκαλώντας κοιλιακή ολίσθηση της κνήμης και </a:t>
            </a:r>
            <a:r>
              <a:rPr lang="el-GR" sz="2400" dirty="0" err="1"/>
              <a:t>διατείνοντας</a:t>
            </a:r>
            <a:r>
              <a:rPr lang="el-GR" sz="2400" dirty="0"/>
              <a:t> τον πρόσθιο χιαστό σύνδεσμο</a:t>
            </a:r>
            <a:r>
              <a:rPr lang="en-US" sz="2400" dirty="0"/>
              <a:t>.</a:t>
            </a:r>
            <a:endParaRPr lang="el-GR" sz="2400" dirty="0"/>
          </a:p>
          <a:p>
            <a:r>
              <a:rPr lang="el-GR" sz="2400" dirty="0"/>
              <a:t>Η τάση που αναπτύσσεται στον σύνδεσμο βοηθά στον περιορισμό της κοιλιακής ολίσθησης της κνήμης</a:t>
            </a:r>
            <a:r>
              <a:rPr lang="en-US" sz="2400" dirty="0"/>
              <a:t>.</a:t>
            </a:r>
          </a:p>
          <a:p>
            <a:r>
              <a:rPr lang="el-GR" sz="2400" dirty="0"/>
              <a:t>Μία από τις κλινικές δοκιμασίες που γίνονται για τον έλεγχο της χαλαρότητας του πρόσθιου χιαστού συνδέσμου είναι η κοιλιακή ολίσθηση της κνήμης με το γόνατο σε κάμψη 90</a:t>
            </a:r>
            <a:r>
              <a:rPr lang="el-GR" sz="2400" baseline="30000" dirty="0"/>
              <a:t>ο</a:t>
            </a:r>
            <a:r>
              <a:rPr lang="el-GR" sz="2400" dirty="0"/>
              <a:t>.</a:t>
            </a:r>
          </a:p>
          <a:p>
            <a:endParaRPr lang="el-GR" dirty="0"/>
          </a:p>
        </p:txBody>
      </p:sp>
    </p:spTree>
    <p:extLst>
      <p:ext uri="{BB962C8B-B14F-4D97-AF65-F5344CB8AC3E}">
        <p14:creationId xmlns:p14="http://schemas.microsoft.com/office/powerpoint/2010/main" val="20226994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Πρόσθιος χιαστός σύνδεσμος </a:t>
            </a:r>
            <a:r>
              <a:rPr lang="el-GR" sz="3000" b="0" dirty="0" smtClean="0"/>
              <a:t>4/5</a:t>
            </a:r>
            <a:endParaRPr lang="el-GR" sz="36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56</a:t>
            </a:fld>
            <a:endParaRPr lang="el-GR"/>
          </a:p>
        </p:txBody>
      </p:sp>
      <p:sp>
        <p:nvSpPr>
          <p:cNvPr id="4" name="Θέση περιεχομένου 3"/>
          <p:cNvSpPr>
            <a:spLocks noGrp="1"/>
          </p:cNvSpPr>
          <p:nvPr>
            <p:ph idx="1"/>
          </p:nvPr>
        </p:nvSpPr>
        <p:spPr/>
        <p:txBody>
          <a:bodyPr/>
          <a:lstStyle/>
          <a:p>
            <a:r>
              <a:rPr lang="el-GR" sz="2400" dirty="0"/>
              <a:t>Σε φυσιολογικά γόνατα, ο πρόσθιος χιαστός σύνδεσμος παρέχει το 85% της συνολικής παθητικής αντίστασης στην πρόσθια μετατόπιση της κνήμης</a:t>
            </a:r>
            <a:r>
              <a:rPr lang="en-US" sz="2400" dirty="0"/>
              <a:t>.</a:t>
            </a:r>
            <a:endParaRPr lang="el-GR" sz="2400" dirty="0"/>
          </a:p>
          <a:p>
            <a:r>
              <a:rPr lang="el-GR" sz="2400" dirty="0" smtClean="0"/>
              <a:t>Η </a:t>
            </a:r>
            <a:r>
              <a:rPr lang="el-GR" sz="2400" dirty="0"/>
              <a:t>πρόσθια μετατόπιση της κνήμης </a:t>
            </a:r>
            <a:r>
              <a:rPr lang="el-GR" sz="2400" dirty="0" smtClean="0"/>
              <a:t>κατά </a:t>
            </a:r>
            <a:r>
              <a:rPr lang="el-GR" sz="2400" dirty="0"/>
              <a:t>8 </a:t>
            </a:r>
            <a:r>
              <a:rPr lang="en-US" sz="2400" dirty="0"/>
              <a:t>mm </a:t>
            </a:r>
            <a:r>
              <a:rPr lang="el-GR" sz="2400" dirty="0"/>
              <a:t>μεγαλύτερη απ' ότι στο άλλο γόνατο υποδεικνύει πιθανή ρήξη του συνδέσμου</a:t>
            </a:r>
            <a:r>
              <a:rPr lang="en-US" sz="2400" dirty="0"/>
              <a:t>.</a:t>
            </a:r>
            <a:endParaRPr lang="el-GR" sz="2400" dirty="0"/>
          </a:p>
          <a:p>
            <a:r>
              <a:rPr lang="el-GR" sz="2400" dirty="0"/>
              <a:t>Ο σπασμός στους </a:t>
            </a:r>
            <a:r>
              <a:rPr lang="el-GR" sz="2400" dirty="0" err="1"/>
              <a:t>ισχιοκνημιαίους</a:t>
            </a:r>
            <a:r>
              <a:rPr lang="el-GR" sz="2400" dirty="0"/>
              <a:t> μπορεί να περιορίσει την πρόσθια ολίσθηση της κνήμης με αποτέλεσμα να υποκρύψει την ρήξη του </a:t>
            </a:r>
            <a:r>
              <a:rPr lang="el-GR" sz="2400" dirty="0" smtClean="0"/>
              <a:t>συνδέσμου</a:t>
            </a:r>
            <a:r>
              <a:rPr lang="en-US" sz="2400" dirty="0" smtClean="0"/>
              <a:t>.</a:t>
            </a:r>
            <a:endParaRPr lang="el-GR" sz="2400" dirty="0"/>
          </a:p>
          <a:p>
            <a:endParaRPr lang="el-GR" dirty="0"/>
          </a:p>
        </p:txBody>
      </p:sp>
    </p:spTree>
    <p:extLst>
      <p:ext uri="{BB962C8B-B14F-4D97-AF65-F5344CB8AC3E}">
        <p14:creationId xmlns:p14="http://schemas.microsoft.com/office/powerpoint/2010/main" val="3070273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Πρόσθιος χιαστός σύνδεσμος </a:t>
            </a:r>
            <a:r>
              <a:rPr lang="el-GR" sz="3000" b="0" dirty="0" smtClean="0"/>
              <a:t>5/5</a:t>
            </a:r>
            <a:endParaRPr lang="el-GR" sz="3600" dirty="0"/>
          </a:p>
        </p:txBody>
      </p:sp>
      <p:sp>
        <p:nvSpPr>
          <p:cNvPr id="6" name="Content Placeholder 5"/>
          <p:cNvSpPr>
            <a:spLocks noGrp="1"/>
          </p:cNvSpPr>
          <p:nvPr>
            <p:ph idx="1"/>
          </p:nvPr>
        </p:nvSpPr>
        <p:spPr/>
        <p:txBody>
          <a:bodyPr>
            <a:normAutofit/>
          </a:bodyPr>
          <a:lstStyle/>
          <a:p>
            <a:r>
              <a:rPr lang="el-GR" dirty="0" smtClean="0"/>
              <a:t>Κλινικά, ο τετρακέφαλος αναφέρεται ως ανταγωνιστής του πρόσθιου χιαστού συνδέσμου, διότι η συστολή του </a:t>
            </a:r>
            <a:r>
              <a:rPr lang="el-GR" dirty="0" err="1" smtClean="0"/>
              <a:t>τετρακεφάλου</a:t>
            </a:r>
            <a:r>
              <a:rPr lang="el-GR" dirty="0" smtClean="0"/>
              <a:t> </a:t>
            </a:r>
            <a:r>
              <a:rPr lang="el-GR" dirty="0" err="1" smtClean="0"/>
              <a:t>διατείνει</a:t>
            </a:r>
            <a:r>
              <a:rPr lang="el-GR" dirty="0" smtClean="0"/>
              <a:t> σχεδόν όλες τις ίνες του συνδέσμου όταν το γόνατο βρίσκεται σε ελαφρά κάμψη</a:t>
            </a:r>
            <a:r>
              <a:rPr lang="en-US" dirty="0" smtClean="0"/>
              <a:t>.</a:t>
            </a:r>
            <a:endParaRPr lang="el-GR" dirty="0" smtClean="0"/>
          </a:p>
          <a:p>
            <a:r>
              <a:rPr lang="el-GR" dirty="0" smtClean="0"/>
              <a:t>Οι μελέτες έδειξαν ότι στις </a:t>
            </a:r>
            <a:r>
              <a:rPr lang="en-US" dirty="0" smtClean="0"/>
              <a:t>15</a:t>
            </a:r>
            <a:r>
              <a:rPr lang="en-US" baseline="30000" dirty="0" smtClean="0"/>
              <a:t>o </a:t>
            </a:r>
            <a:r>
              <a:rPr lang="el-GR" dirty="0" smtClean="0"/>
              <a:t>κάμψης, η μέγιστη ισομετρική συστολή του </a:t>
            </a:r>
            <a:r>
              <a:rPr lang="el-GR" dirty="0" err="1" smtClean="0"/>
              <a:t>τετρακεφάλου</a:t>
            </a:r>
            <a:r>
              <a:rPr lang="el-GR" dirty="0" smtClean="0"/>
              <a:t> παραμορφώνει κατά 4.4% τον σύνδεσμο</a:t>
            </a:r>
            <a:r>
              <a:rPr lang="en-US" dirty="0" smtClean="0"/>
              <a:t>.</a:t>
            </a:r>
            <a:endParaRPr lang="el-GR" dirty="0" smtClean="0"/>
          </a:p>
          <a:p>
            <a:r>
              <a:rPr lang="el-GR" dirty="0" smtClean="0"/>
              <a:t>Η ικανότητα του </a:t>
            </a:r>
            <a:r>
              <a:rPr lang="el-GR" dirty="0" err="1" smtClean="0"/>
              <a:t>τετρακεφάλου</a:t>
            </a:r>
            <a:r>
              <a:rPr lang="el-GR" dirty="0" smtClean="0"/>
              <a:t> να παραμορφώνει τον σύνδεσμο είναι μεγαλύτερη στην πλήρη έκταση</a:t>
            </a:r>
            <a:r>
              <a:rPr lang="en-US"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spTree>
    <p:extLst>
      <p:ext uri="{BB962C8B-B14F-4D97-AF65-F5344CB8AC3E}">
        <p14:creationId xmlns:p14="http://schemas.microsoft.com/office/powerpoint/2010/main" val="9720556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Μηχανισμός κάκωσης πρόσθιου χιαστού</a:t>
            </a:r>
            <a:endParaRPr lang="el-GR" sz="3600" dirty="0"/>
          </a:p>
        </p:txBody>
      </p:sp>
      <p:pic>
        <p:nvPicPr>
          <p:cNvPr id="5" name="Content Placeholder 4" descr="Anterior cruciate ligament rupture.tif"/>
          <p:cNvPicPr>
            <a:picLocks noGrp="1" noChangeAspect="1"/>
          </p:cNvPicPr>
          <p:nvPr>
            <p:ph idx="1"/>
          </p:nvPr>
        </p:nvPicPr>
        <p:blipFill>
          <a:blip r:embed="rId2" cstate="print"/>
          <a:stretch>
            <a:fillRect/>
          </a:stretch>
        </p:blipFill>
        <p:spPr>
          <a:xfrm>
            <a:off x="18639" y="1268760"/>
            <a:ext cx="3520178" cy="3729616"/>
          </a:xfrm>
        </p:spPr>
      </p:pic>
      <p:sp>
        <p:nvSpPr>
          <p:cNvPr id="4" name="Content Placeholder 3"/>
          <p:cNvSpPr>
            <a:spLocks noGrp="1"/>
          </p:cNvSpPr>
          <p:nvPr>
            <p:ph sz="half" idx="4294967295"/>
          </p:nvPr>
        </p:nvSpPr>
        <p:spPr>
          <a:xfrm>
            <a:off x="3419872" y="1340768"/>
            <a:ext cx="5724129" cy="5517232"/>
          </a:xfrm>
        </p:spPr>
        <p:txBody>
          <a:bodyPr>
            <a:normAutofit fontScale="70000" lnSpcReduction="20000"/>
          </a:bodyPr>
          <a:lstStyle/>
          <a:p>
            <a:pPr>
              <a:lnSpc>
                <a:spcPct val="120000"/>
              </a:lnSpc>
            </a:pPr>
            <a:r>
              <a:rPr lang="el-GR" dirty="0" smtClean="0"/>
              <a:t>Νεαρή υγιής γυναίκα προσγειώνεται στο έδαφος μετά από άλμα</a:t>
            </a:r>
            <a:r>
              <a:rPr lang="en-US" dirty="0" smtClean="0"/>
              <a:t>.</a:t>
            </a:r>
            <a:endParaRPr lang="el-GR" dirty="0" smtClean="0"/>
          </a:p>
          <a:p>
            <a:pPr>
              <a:lnSpc>
                <a:spcPct val="120000"/>
              </a:lnSpc>
            </a:pPr>
            <a:r>
              <a:rPr lang="el-GR" dirty="0" smtClean="0"/>
              <a:t>Ο δεξής άκρος πόδας σταθεροποιείται στο έδαφος, ενώ το δεξί ισχίο προσάγεται και στρέφεται προς τα έσω, θέση που συμβάλλει σε υπέρμετρη </a:t>
            </a:r>
            <a:r>
              <a:rPr lang="el-GR" dirty="0" err="1" smtClean="0"/>
              <a:t>βλαισότητα</a:t>
            </a:r>
            <a:r>
              <a:rPr lang="el-GR" dirty="0" smtClean="0"/>
              <a:t> του γόνατος και έξω στροφή της κνήμης</a:t>
            </a:r>
            <a:r>
              <a:rPr lang="en-US" dirty="0" smtClean="0"/>
              <a:t>.</a:t>
            </a:r>
            <a:endParaRPr lang="el-GR" dirty="0" smtClean="0"/>
          </a:p>
          <a:p>
            <a:pPr>
              <a:lnSpc>
                <a:spcPct val="120000"/>
              </a:lnSpc>
            </a:pPr>
            <a:r>
              <a:rPr lang="el-GR" dirty="0" smtClean="0"/>
              <a:t>Η μειωμένη ενεργοποίηση των απαγωγών και έξω στροφέων του ισχίου συμβάλουν σε αυτήν την θέση του ισχίου</a:t>
            </a:r>
            <a:r>
              <a:rPr lang="en-US" dirty="0" smtClean="0"/>
              <a:t>.</a:t>
            </a:r>
            <a:endParaRPr lang="el-GR" dirty="0" smtClean="0"/>
          </a:p>
          <a:p>
            <a:pPr>
              <a:lnSpc>
                <a:spcPct val="120000"/>
              </a:lnSpc>
            </a:pPr>
            <a:r>
              <a:rPr lang="el-GR" dirty="0" smtClean="0"/>
              <a:t>Ο τετρακέφαλος συστέλλεται πολύ δυνατά μετατοπίζοντας προς τα έξω την επιγονατίδα</a:t>
            </a:r>
            <a:r>
              <a:rPr lang="en-US" dirty="0" smtClean="0"/>
              <a:t>.</a:t>
            </a:r>
            <a:endParaRPr lang="el-GR" dirty="0" smtClean="0"/>
          </a:p>
          <a:p>
            <a:pPr>
              <a:lnSpc>
                <a:spcPct val="120000"/>
              </a:lnSpc>
            </a:pPr>
            <a:r>
              <a:rPr lang="el-GR" dirty="0" smtClean="0"/>
              <a:t>Ο πρόσθιος χιαστός σύνδεσμος διατείνεται υπέρμετρα και τραυματίζεται</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sp>
        <p:nvSpPr>
          <p:cNvPr id="6" name="Ορθογώνιο 5"/>
          <p:cNvSpPr/>
          <p:nvPr/>
        </p:nvSpPr>
        <p:spPr>
          <a:xfrm>
            <a:off x="12593" y="5085184"/>
            <a:ext cx="3420305" cy="646331"/>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3873676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Αρθρικός θύλακος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pic>
        <p:nvPicPr>
          <p:cNvPr id="9" name="Picture 2" descr="File:Gray3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98562"/>
            <a:ext cx="4105275" cy="523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File:Gray35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998562"/>
            <a:ext cx="4714875" cy="4762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1049283" y="6237312"/>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5"/>
              </a:rPr>
              <a:t>Gray351</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6"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
        <p:nvSpPr>
          <p:cNvPr id="12" name="Rectangle 7"/>
          <p:cNvSpPr/>
          <p:nvPr/>
        </p:nvSpPr>
        <p:spPr>
          <a:xfrm>
            <a:off x="5602555" y="5878659"/>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7"/>
              </a:rPr>
              <a:t>Gray352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6"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30456549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Οπίσθιος χιαστός σύνδεσμος </a:t>
            </a:r>
            <a:r>
              <a:rPr lang="el-GR" sz="3000" b="0" dirty="0" smtClean="0"/>
              <a:t>1/2</a:t>
            </a:r>
            <a:endParaRPr lang="el-GR" sz="3000" b="0" dirty="0"/>
          </a:p>
        </p:txBody>
      </p:sp>
      <p:sp>
        <p:nvSpPr>
          <p:cNvPr id="9" name="Content Placeholder 8"/>
          <p:cNvSpPr>
            <a:spLocks noGrp="1"/>
          </p:cNvSpPr>
          <p:nvPr>
            <p:ph idx="1"/>
          </p:nvPr>
        </p:nvSpPr>
        <p:spPr/>
        <p:txBody>
          <a:bodyPr>
            <a:normAutofit/>
          </a:bodyPr>
          <a:lstStyle/>
          <a:p>
            <a:r>
              <a:rPr lang="el-GR" dirty="0" smtClean="0"/>
              <a:t>Περιγράφεται ως να έχει δύο κυρίως δεσμίδες: την </a:t>
            </a:r>
            <a:r>
              <a:rPr lang="el-GR" dirty="0" err="1" smtClean="0"/>
              <a:t>προσθιοέξω</a:t>
            </a:r>
            <a:r>
              <a:rPr lang="el-GR" dirty="0" smtClean="0"/>
              <a:t> δεσμίδα (μεγαλύτερη) και την </a:t>
            </a:r>
            <a:r>
              <a:rPr lang="el-GR" dirty="0" err="1" smtClean="0"/>
              <a:t>οπισθιοέσω</a:t>
            </a:r>
            <a:r>
              <a:rPr lang="el-GR" dirty="0" smtClean="0"/>
              <a:t> δεσμίδα (μικρότερη).</a:t>
            </a:r>
          </a:p>
          <a:p>
            <a:r>
              <a:rPr lang="el-GR" dirty="0" smtClean="0"/>
              <a:t>Άλλοι ερευνητές αναφέρουν πως αποτελείται από 4 δεσμίδες</a:t>
            </a:r>
            <a:r>
              <a:rPr lang="en-US" dirty="0" smtClean="0"/>
              <a:t>.</a:t>
            </a:r>
            <a:endParaRPr lang="el-GR" dirty="0" smtClean="0"/>
          </a:p>
          <a:p>
            <a:r>
              <a:rPr lang="el-GR" dirty="0" smtClean="0"/>
              <a:t>Ορισμένες ίνες του διατείνονται και στην κάμψη και στην έκταση</a:t>
            </a:r>
            <a:r>
              <a:rPr lang="en-US" dirty="0" smtClean="0"/>
              <a:t>.</a:t>
            </a:r>
            <a:endParaRPr lang="el-GR" dirty="0" smtClean="0"/>
          </a:p>
          <a:p>
            <a:r>
              <a:rPr lang="el-GR" dirty="0" smtClean="0"/>
              <a:t>Οι περισσότερες ίνες διατείνονται στην κάμψη του γόνατος</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spTree>
    <p:extLst>
      <p:ext uri="{BB962C8B-B14F-4D97-AF65-F5344CB8AC3E}">
        <p14:creationId xmlns:p14="http://schemas.microsoft.com/office/powerpoint/2010/main" val="3529591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Οπίσθιος χιαστός σύνδεσμος </a:t>
            </a:r>
            <a:r>
              <a:rPr lang="el-GR" sz="3000" b="0" dirty="0" smtClean="0"/>
              <a:t>2/2</a:t>
            </a:r>
            <a:endParaRPr lang="el-GR" sz="3600" dirty="0"/>
          </a:p>
        </p:txBody>
      </p:sp>
      <p:pic>
        <p:nvPicPr>
          <p:cNvPr id="5" name="Content Placeholder 4" descr="Posterior cruciate ligament.tif"/>
          <p:cNvPicPr>
            <a:picLocks noGrp="1" noChangeAspect="1"/>
          </p:cNvPicPr>
          <p:nvPr>
            <p:ph idx="1"/>
          </p:nvPr>
        </p:nvPicPr>
        <p:blipFill>
          <a:blip r:embed="rId2" cstate="print"/>
          <a:stretch>
            <a:fillRect/>
          </a:stretch>
        </p:blipFill>
        <p:spPr>
          <a:xfrm>
            <a:off x="794036" y="1556792"/>
            <a:ext cx="7555929" cy="4104456"/>
          </a:xfr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sp>
        <p:nvSpPr>
          <p:cNvPr id="6" name="Ορθογώνιο 5"/>
          <p:cNvSpPr/>
          <p:nvPr/>
        </p:nvSpPr>
        <p:spPr>
          <a:xfrm>
            <a:off x="827584" y="5820072"/>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42014712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Λειτουργία χιαστών συνδέσμων και μηχανισμός κάκωσης</a:t>
            </a:r>
            <a:r>
              <a:rPr lang="en-US" dirty="0" smtClean="0"/>
              <a:t> </a:t>
            </a:r>
            <a:r>
              <a:rPr lang="en-US" sz="3000" b="0" dirty="0" smtClean="0"/>
              <a:t>1/2</a:t>
            </a:r>
            <a:endParaRPr lang="el-GR" sz="3000"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0967664"/>
              </p:ext>
            </p:extLst>
          </p:nvPr>
        </p:nvGraphicFramePr>
        <p:xfrm>
          <a:off x="457200" y="1196975"/>
          <a:ext cx="8229600" cy="5059680"/>
        </p:xfrm>
        <a:graphic>
          <a:graphicData uri="http://schemas.openxmlformats.org/drawingml/2006/table">
            <a:tbl>
              <a:tblPr firstRow="1" bandRow="1">
                <a:tableStyleId>{5C22544A-7EE6-4342-B048-85BDC9FD1C3A}</a:tableStyleId>
              </a:tblPr>
              <a:tblGrid>
                <a:gridCol w="2026568"/>
                <a:gridCol w="3024336"/>
                <a:gridCol w="3178696"/>
              </a:tblGrid>
              <a:tr h="370840">
                <a:tc>
                  <a:txBody>
                    <a:bodyPr/>
                    <a:lstStyle/>
                    <a:p>
                      <a:r>
                        <a:rPr lang="el-GR" sz="2000" dirty="0" smtClean="0"/>
                        <a:t>Δομή </a:t>
                      </a:r>
                      <a:endParaRPr lang="el-GR" sz="2000" dirty="0"/>
                    </a:p>
                  </a:txBody>
                  <a:tcPr marL="82296" marR="82296"/>
                </a:tc>
                <a:tc>
                  <a:txBody>
                    <a:bodyPr/>
                    <a:lstStyle/>
                    <a:p>
                      <a:r>
                        <a:rPr lang="el-GR" sz="2000" dirty="0" smtClean="0"/>
                        <a:t>Λειτουργία</a:t>
                      </a:r>
                      <a:endParaRPr lang="el-GR" sz="2000" dirty="0"/>
                    </a:p>
                  </a:txBody>
                  <a:tcPr marL="82296" marR="82296"/>
                </a:tc>
                <a:tc>
                  <a:txBody>
                    <a:bodyPr/>
                    <a:lstStyle/>
                    <a:p>
                      <a:r>
                        <a:rPr lang="el-GR" sz="2000" dirty="0" smtClean="0"/>
                        <a:t>Κοινός μηχανισμός</a:t>
                      </a:r>
                      <a:r>
                        <a:rPr lang="el-GR" sz="2000" baseline="0" dirty="0" smtClean="0"/>
                        <a:t> κάκωσης</a:t>
                      </a:r>
                      <a:endParaRPr lang="el-GR" sz="2000" dirty="0"/>
                    </a:p>
                  </a:txBody>
                  <a:tcPr marL="82296" marR="82296"/>
                </a:tc>
              </a:tr>
              <a:tr h="370840">
                <a:tc>
                  <a:txBody>
                    <a:bodyPr/>
                    <a:lstStyle/>
                    <a:p>
                      <a:r>
                        <a:rPr lang="el-GR" sz="2000" dirty="0" smtClean="0"/>
                        <a:t>Πρόσθιος</a:t>
                      </a:r>
                      <a:r>
                        <a:rPr lang="el-GR" sz="2000" baseline="0" dirty="0" smtClean="0"/>
                        <a:t> χιαστός σύνδεσμος</a:t>
                      </a:r>
                      <a:endParaRPr lang="el-GR" sz="2000" dirty="0"/>
                    </a:p>
                  </a:txBody>
                  <a:tcPr marL="82296" marR="82296"/>
                </a:tc>
                <a:tc>
                  <a:txBody>
                    <a:bodyPr/>
                    <a:lstStyle/>
                    <a:p>
                      <a:pPr marL="342900" indent="-342900">
                        <a:buFont typeface="+mj-lt"/>
                        <a:buAutoNum type="arabicPeriod"/>
                      </a:pPr>
                      <a:r>
                        <a:rPr lang="el-GR" sz="2000" dirty="0" smtClean="0"/>
                        <a:t>Οι περισσότερες ίνες ανθίστανται στην έκταση</a:t>
                      </a:r>
                      <a:r>
                        <a:rPr lang="el-GR" sz="2000" baseline="0" dirty="0" smtClean="0"/>
                        <a:t> (στην κοιλιακή μετατόπιση της κνήμης ή στην ραχιαία μετατόπιση του μηριαίου</a:t>
                      </a:r>
                    </a:p>
                    <a:p>
                      <a:pPr marL="342900" indent="-342900">
                        <a:buFont typeface="+mj-lt"/>
                        <a:buAutoNum type="arabicPeriod"/>
                      </a:pPr>
                      <a:r>
                        <a:rPr lang="el-GR" sz="2000" baseline="0" dirty="0" smtClean="0"/>
                        <a:t>Ανθίσταται στις ραιβές και βλαισές δυνάμεις</a:t>
                      </a:r>
                    </a:p>
                    <a:p>
                      <a:pPr marL="342900" indent="-342900">
                        <a:buFont typeface="+mj-lt"/>
                        <a:buAutoNum type="arabicPeriod"/>
                      </a:pPr>
                      <a:r>
                        <a:rPr lang="el-GR" sz="2000" baseline="0" dirty="0" smtClean="0"/>
                        <a:t>Ανθίσταται στις αξονικές στροφές</a:t>
                      </a:r>
                    </a:p>
                  </a:txBody>
                  <a:tcPr marL="82296" marR="82296"/>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l-GR" sz="2000" dirty="0" smtClean="0"/>
                        <a:t>Εφαρμογή βλαισών δυνάμεων με σταθερό τον άκρο πόδα</a:t>
                      </a:r>
                    </a:p>
                    <a:p>
                      <a:pPr marL="342900" indent="-342900">
                        <a:buFont typeface="+mj-lt"/>
                        <a:buAutoNum type="arabicPeriod"/>
                      </a:pPr>
                      <a:r>
                        <a:rPr lang="el-GR" sz="2000" dirty="0" smtClean="0"/>
                        <a:t>Υπέρμετρη</a:t>
                      </a:r>
                      <a:r>
                        <a:rPr lang="el-GR" sz="2000" baseline="0" dirty="0" smtClean="0"/>
                        <a:t> αξονική στροφή (έσω και έξω) με σταθερό τον άκρο πόδα</a:t>
                      </a:r>
                    </a:p>
                    <a:p>
                      <a:pPr marL="342900" indent="-342900">
                        <a:buFont typeface="+mj-lt"/>
                        <a:buAutoNum type="arabicPeriod"/>
                      </a:pPr>
                      <a:r>
                        <a:rPr lang="el-GR" sz="2000" baseline="0" dirty="0" smtClean="0"/>
                        <a:t>Οποιοσδήποτε συνδυασμός των ανωτέρω, ιδιαίτερα όταν συστέλλεται δυνατά ο τετρακέφαλος και το γόνατο βρίσκεται σε πλήρη έκταση ή κοντά στην πλήρη έκταση</a:t>
                      </a:r>
                    </a:p>
                    <a:p>
                      <a:pPr marL="342900" indent="-342900">
                        <a:buFont typeface="+mj-lt"/>
                        <a:buAutoNum type="arabicPeriod"/>
                      </a:pPr>
                      <a:r>
                        <a:rPr lang="el-GR" sz="2000" baseline="0" dirty="0" smtClean="0"/>
                        <a:t>Σοβαρή υπερέκταση</a:t>
                      </a:r>
                      <a:endParaRPr lang="el-GR" sz="2000"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spTree>
    <p:extLst>
      <p:ext uri="{BB962C8B-B14F-4D97-AF65-F5344CB8AC3E}">
        <p14:creationId xmlns:p14="http://schemas.microsoft.com/office/powerpoint/2010/main" val="9896212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smtClean="0"/>
              <a:t>Λειτουργία χιαστών συνδέσμων και μηχανισμός κάκωσης</a:t>
            </a:r>
            <a:r>
              <a:rPr lang="en-US" dirty="0" smtClean="0"/>
              <a:t> </a:t>
            </a:r>
            <a:r>
              <a:rPr lang="en-US" sz="3000" b="0" dirty="0" smtClean="0"/>
              <a:t>2/2</a:t>
            </a:r>
            <a:endParaRPr lang="el-G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6353730"/>
              </p:ext>
            </p:extLst>
          </p:nvPr>
        </p:nvGraphicFramePr>
        <p:xfrm>
          <a:off x="446855" y="1412776"/>
          <a:ext cx="8229601" cy="4851400"/>
        </p:xfrm>
        <a:graphic>
          <a:graphicData uri="http://schemas.openxmlformats.org/drawingml/2006/table">
            <a:tbl>
              <a:tblPr firstRow="1" bandRow="1">
                <a:tableStyleId>{5C22544A-7EE6-4342-B048-85BDC9FD1C3A}</a:tableStyleId>
              </a:tblPr>
              <a:tblGrid>
                <a:gridCol w="1810544"/>
                <a:gridCol w="2448272"/>
                <a:gridCol w="3970785"/>
              </a:tblGrid>
              <a:tr h="370840">
                <a:tc>
                  <a:txBody>
                    <a:bodyPr/>
                    <a:lstStyle/>
                    <a:p>
                      <a:r>
                        <a:rPr lang="el-GR" dirty="0" smtClean="0"/>
                        <a:t>Δομή </a:t>
                      </a:r>
                      <a:endParaRPr lang="el-GR" dirty="0"/>
                    </a:p>
                  </a:txBody>
                  <a:tcPr marL="82296" marR="82296"/>
                </a:tc>
                <a:tc>
                  <a:txBody>
                    <a:bodyPr/>
                    <a:lstStyle/>
                    <a:p>
                      <a:r>
                        <a:rPr lang="el-GR" dirty="0" smtClean="0"/>
                        <a:t>Λειτουργία</a:t>
                      </a:r>
                      <a:endParaRPr lang="el-GR" dirty="0"/>
                    </a:p>
                  </a:txBody>
                  <a:tcPr marL="82296" marR="82296"/>
                </a:tc>
                <a:tc>
                  <a:txBody>
                    <a:bodyPr/>
                    <a:lstStyle/>
                    <a:p>
                      <a:r>
                        <a:rPr lang="el-GR" dirty="0" smtClean="0"/>
                        <a:t>Κοινός μηχανισμός</a:t>
                      </a:r>
                      <a:r>
                        <a:rPr lang="el-GR" baseline="0" dirty="0" smtClean="0"/>
                        <a:t> κάκωσης</a:t>
                      </a:r>
                      <a:endParaRPr lang="el-GR" dirty="0"/>
                    </a:p>
                  </a:txBody>
                  <a:tcPr marL="82296" marR="82296"/>
                </a:tc>
              </a:tr>
              <a:tr h="370840">
                <a:tc>
                  <a:txBody>
                    <a:bodyPr/>
                    <a:lstStyle/>
                    <a:p>
                      <a:pPr fontAlgn="t"/>
                      <a:r>
                        <a:rPr lang="el-GR" b="0" dirty="0" smtClean="0"/>
                        <a:t>Οπίσθιος χιαστός σύνδεσμος</a:t>
                      </a:r>
                    </a:p>
                  </a:txBody>
                  <a:tcPr marL="82296" marR="82296"/>
                </a:tc>
                <a:tc>
                  <a:txBody>
                    <a:bodyPr/>
                    <a:lstStyle/>
                    <a:p>
                      <a:pPr marL="342900" indent="-342900" fontAlgn="t">
                        <a:buFont typeface="+mj-lt"/>
                        <a:buAutoNum type="arabicPeriod"/>
                      </a:pPr>
                      <a:r>
                        <a:rPr lang="el-GR" b="0" dirty="0" smtClean="0"/>
                        <a:t>Οι περισσότερες ίνες ανθίστανται στην κάμψη (ραχιαία μετατόπιση της κνήμης ή κοιλιακή μετατόπιση του μηριαίου)</a:t>
                      </a:r>
                    </a:p>
                    <a:p>
                      <a:pPr marL="342900" indent="-342900" fontAlgn="t">
                        <a:buFont typeface="+mj-lt"/>
                        <a:buAutoNum type="arabicPeriod"/>
                      </a:pPr>
                      <a:r>
                        <a:rPr lang="el-GR" b="0" dirty="0" smtClean="0"/>
                        <a:t>Ανθίσταται στις ραιβές και βλαισές δυνάμεις</a:t>
                      </a:r>
                    </a:p>
                    <a:p>
                      <a:pPr marL="342900" indent="-342900" fontAlgn="t">
                        <a:buFont typeface="+mj-lt"/>
                        <a:buAutoNum type="arabicPeriod"/>
                      </a:pPr>
                      <a:r>
                        <a:rPr lang="el-GR" b="0" dirty="0" smtClean="0"/>
                        <a:t>Ανθίσταται στις αξονικές στροφές</a:t>
                      </a:r>
                    </a:p>
                  </a:txBody>
                  <a:tcPr marL="82296" marR="82296"/>
                </a:tc>
                <a:tc>
                  <a:txBody>
                    <a:bodyPr/>
                    <a:lstStyle/>
                    <a:p>
                      <a:pPr marL="342900" indent="-342900" fontAlgn="t">
                        <a:buFont typeface="+mj-lt"/>
                        <a:buAutoNum type="arabicPeriod"/>
                      </a:pPr>
                      <a:r>
                        <a:rPr lang="el-GR" b="0" dirty="0" smtClean="0"/>
                        <a:t>Πτώση πάνω σε πλήρως </a:t>
                      </a:r>
                      <a:r>
                        <a:rPr lang="el-GR" b="0" dirty="0" err="1" smtClean="0"/>
                        <a:t>κεκαμένο</a:t>
                      </a:r>
                      <a:r>
                        <a:rPr lang="el-GR" b="0" dirty="0" smtClean="0"/>
                        <a:t> γόνατο (με την ποδοκνημική σε πλήρη πελματιαία</a:t>
                      </a:r>
                      <a:r>
                        <a:rPr lang="el-GR" b="0" baseline="0" dirty="0" smtClean="0"/>
                        <a:t> κάμψη) έτσι ώστε το άνω άκρο της κνήμης να έρθει πρώτο σε επαφή με το έδαφος</a:t>
                      </a:r>
                    </a:p>
                    <a:p>
                      <a:pPr marL="342900" indent="-342900" fontAlgn="t">
                        <a:buFont typeface="+mj-lt"/>
                        <a:buAutoNum type="arabicPeriod"/>
                      </a:pPr>
                      <a:r>
                        <a:rPr lang="el-GR" b="0" baseline="0" dirty="0" smtClean="0"/>
                        <a:t>Οποιοδήποτε γεγονός που φέρνει την κνήμη σε ραχιαία μετατόπιση ή τον μηρό σε κοιλιακή, ιδιαίτερα όταν το γόνατο είναι </a:t>
                      </a:r>
                      <a:r>
                        <a:rPr lang="el-GR" b="0" baseline="0" dirty="0" err="1" smtClean="0"/>
                        <a:t>κεκαμένο</a:t>
                      </a:r>
                      <a:endParaRPr lang="el-GR" b="0" baseline="0" dirty="0" smtClean="0"/>
                    </a:p>
                    <a:p>
                      <a:pPr marL="342900" indent="-342900" fontAlgn="t">
                        <a:buFont typeface="+mj-lt"/>
                        <a:buAutoNum type="arabicPeriod"/>
                      </a:pPr>
                      <a:r>
                        <a:rPr lang="el-GR" b="0" baseline="0" dirty="0" smtClean="0"/>
                        <a:t>Μεγάλη αξονική στροφή ή βλαισές/ραιβές δυνάμεις που εφαρμόζονται στο </a:t>
                      </a:r>
                      <a:r>
                        <a:rPr lang="el-GR" b="0" baseline="0" dirty="0" err="1" smtClean="0"/>
                        <a:t>κεκαμένο</a:t>
                      </a:r>
                      <a:r>
                        <a:rPr lang="el-GR" b="0" baseline="0" dirty="0" smtClean="0"/>
                        <a:t> γόνατο με σταθερό τον άκρο πόδα</a:t>
                      </a:r>
                    </a:p>
                    <a:p>
                      <a:pPr marL="342900" indent="-342900" fontAlgn="t">
                        <a:buFont typeface="+mj-lt"/>
                        <a:buAutoNum type="arabicPeriod"/>
                      </a:pPr>
                      <a:r>
                        <a:rPr lang="el-GR" b="0" dirty="0" smtClean="0"/>
                        <a:t>Σοβαρή υπερέκταση που προκαλεί μεγάλο άνοιγμα του οπίσθιου τμήματος του γόνατος</a:t>
                      </a:r>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spTree>
    <p:extLst>
      <p:ext uri="{BB962C8B-B14F-4D97-AF65-F5344CB8AC3E}">
        <p14:creationId xmlns:p14="http://schemas.microsoft.com/office/powerpoint/2010/main" val="32052801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err="1" smtClean="0"/>
              <a:t>Επιγονατιδομηριαία</a:t>
            </a:r>
            <a:r>
              <a:rPr lang="el-GR" sz="3600" dirty="0" smtClean="0"/>
              <a:t> άρθρωση </a:t>
            </a:r>
            <a:r>
              <a:rPr lang="el-GR" sz="3000" b="0" dirty="0" smtClean="0"/>
              <a:t>1/3</a:t>
            </a:r>
            <a:endParaRPr lang="el-GR" sz="3000" b="0" dirty="0"/>
          </a:p>
        </p:txBody>
      </p:sp>
      <p:sp>
        <p:nvSpPr>
          <p:cNvPr id="3" name="Content Placeholder 2"/>
          <p:cNvSpPr>
            <a:spLocks noGrp="1"/>
          </p:cNvSpPr>
          <p:nvPr>
            <p:ph idx="1"/>
          </p:nvPr>
        </p:nvSpPr>
        <p:spPr/>
        <p:txBody>
          <a:bodyPr>
            <a:normAutofit/>
          </a:bodyPr>
          <a:lstStyle/>
          <a:p>
            <a:r>
              <a:rPr lang="el-GR" dirty="0" smtClean="0"/>
              <a:t>Η άρθρωση σταθεροποιείται από τον τετρακέφαλο, το ταίριασμα των αρθρικών επιφανειών, τις ίνες του </a:t>
            </a:r>
            <a:r>
              <a:rPr lang="el-GR" dirty="0" err="1" smtClean="0"/>
              <a:t>καθεκτικού</a:t>
            </a:r>
            <a:r>
              <a:rPr lang="el-GR" dirty="0" smtClean="0"/>
              <a:t> συνδέσμου και τον αρθρικό θύλακο</a:t>
            </a:r>
            <a:r>
              <a:rPr lang="en-US" dirty="0" smtClean="0"/>
              <a:t>.</a:t>
            </a:r>
            <a:endParaRPr lang="el-GR" dirty="0" smtClean="0"/>
          </a:p>
          <a:p>
            <a:r>
              <a:rPr lang="el-GR" dirty="0" smtClean="0"/>
              <a:t>Η μη φυσιολογική κινηματική και η πιθανή αστάθεια της άρθρωσης είναι συνήθεις και συχνά εμπλέκονται με χρόνιο πόνο στην πρόσθια επιφάνεια του γόνατος και οστεοαρθρίτιδα</a:t>
            </a:r>
            <a:r>
              <a:rPr lang="en-US" dirty="0" smtClean="0"/>
              <a:t>.</a:t>
            </a:r>
            <a:endParaRPr lang="el-GR" dirty="0" smtClean="0"/>
          </a:p>
          <a:p>
            <a:r>
              <a:rPr lang="el-GR" dirty="0" smtClean="0"/>
              <a:t>Καθώς το γόνατο κάμπτεται και εκτείνεται, η επιγονατίδα ολισθαίνει πάνω στην </a:t>
            </a:r>
            <a:r>
              <a:rPr lang="el-GR" dirty="0" err="1" smtClean="0"/>
              <a:t>μεσοκονδύλια</a:t>
            </a:r>
            <a:r>
              <a:rPr lang="el-GR" dirty="0" smtClean="0"/>
              <a:t> αύλακα του μηριαίου</a:t>
            </a:r>
            <a:r>
              <a:rPr lang="en-US"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spTree>
    <p:extLst>
      <p:ext uri="{BB962C8B-B14F-4D97-AF65-F5344CB8AC3E}">
        <p14:creationId xmlns:p14="http://schemas.microsoft.com/office/powerpoint/2010/main" val="7885454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err="1"/>
              <a:t>Επιγονατιδομηριαία</a:t>
            </a:r>
            <a:r>
              <a:rPr lang="el-GR" dirty="0"/>
              <a:t> άρθρωση </a:t>
            </a:r>
            <a:r>
              <a:rPr lang="el-GR" sz="3000" b="0" dirty="0" smtClean="0"/>
              <a:t>2/3</a:t>
            </a:r>
            <a:endParaRPr lang="el-GR" sz="3600" dirty="0"/>
          </a:p>
        </p:txBody>
      </p:sp>
      <p:sp>
        <p:nvSpPr>
          <p:cNvPr id="6" name="Content Placeholder 5"/>
          <p:cNvSpPr>
            <a:spLocks noGrp="1"/>
          </p:cNvSpPr>
          <p:nvPr>
            <p:ph idx="1"/>
          </p:nvPr>
        </p:nvSpPr>
        <p:spPr/>
        <p:txBody>
          <a:bodyPr>
            <a:normAutofit/>
          </a:bodyPr>
          <a:lstStyle/>
          <a:p>
            <a:r>
              <a:rPr lang="el-GR" dirty="0" smtClean="0"/>
              <a:t>Κατά την ανοιχτή κινητική αλυσίδα (κίνηση της κνήμης πάνω σε σταθερό μηριαίο), η επιγονατίδα ολισθαίνει στην σχετικά σταθερή </a:t>
            </a:r>
            <a:r>
              <a:rPr lang="el-GR" dirty="0" err="1" smtClean="0"/>
              <a:t>μεσοκονδύλια</a:t>
            </a:r>
            <a:r>
              <a:rPr lang="el-GR" dirty="0" smtClean="0"/>
              <a:t> αύλακα</a:t>
            </a:r>
            <a:r>
              <a:rPr lang="en-US" dirty="0" smtClean="0"/>
              <a:t>.</a:t>
            </a:r>
            <a:endParaRPr lang="el-GR" dirty="0" smtClean="0"/>
          </a:p>
          <a:p>
            <a:pPr>
              <a:buFont typeface="Wingdings" pitchFamily="2" charset="2"/>
              <a:buChar char="ü"/>
            </a:pPr>
            <a:r>
              <a:rPr lang="el-GR" dirty="0" smtClean="0"/>
              <a:t>Επειδή η επιγονατίδα συνδέεται με την κνήμη μέσω του </a:t>
            </a:r>
            <a:r>
              <a:rPr lang="el-GR" dirty="0" err="1" smtClean="0"/>
              <a:t>επιγονατιδικού</a:t>
            </a:r>
            <a:r>
              <a:rPr lang="el-GR" dirty="0" smtClean="0"/>
              <a:t> συνδέσμου, ακολουθεί την κατεύθυνση της κνήμης κατά την κάμψη του γόνατος</a:t>
            </a:r>
            <a:r>
              <a:rPr lang="en-US" dirty="0" smtClean="0"/>
              <a:t>.</a:t>
            </a:r>
            <a:endParaRPr lang="el-GR" dirty="0" smtClean="0"/>
          </a:p>
          <a:p>
            <a:r>
              <a:rPr lang="el-GR" dirty="0" smtClean="0"/>
              <a:t>Σε κλειστή κινητική αλυσίδα (βαθύ κάθισμα), η </a:t>
            </a:r>
            <a:r>
              <a:rPr lang="el-GR" dirty="0" err="1" smtClean="0"/>
              <a:t>μεσοκονδύλια</a:t>
            </a:r>
            <a:r>
              <a:rPr lang="el-GR" dirty="0" smtClean="0"/>
              <a:t> αύλακα ολισθαίνει πάνω στην σχετικά σταθερή επιγονατίδα</a:t>
            </a:r>
            <a:r>
              <a:rPr lang="en-US" dirty="0" smtClean="0"/>
              <a:t>.</a:t>
            </a:r>
            <a:endParaRPr lang="el-GR" dirty="0" smtClean="0"/>
          </a:p>
          <a:p>
            <a:pPr>
              <a:buFont typeface="Wingdings" pitchFamily="2" charset="2"/>
              <a:buChar char="ü"/>
            </a:pPr>
            <a:r>
              <a:rPr lang="el-GR" dirty="0" smtClean="0"/>
              <a:t>Επειδή η κνήμη είναι σχετικά σταθερή, η επιγονατίδα συγκρατείται στην θέση της από τον </a:t>
            </a:r>
            <a:r>
              <a:rPr lang="el-GR" dirty="0" err="1" smtClean="0"/>
              <a:t>επιγονατιδικό</a:t>
            </a:r>
            <a:r>
              <a:rPr lang="el-GR" dirty="0" smtClean="0"/>
              <a:t> τένοντα</a:t>
            </a:r>
            <a:r>
              <a:rPr lang="en-US" dirty="0" smtClean="0"/>
              <a:t>.</a:t>
            </a:r>
            <a:r>
              <a:rPr lang="el-GR" dirty="0" smtClean="0"/>
              <a:t> </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spTree>
    <p:extLst>
      <p:ext uri="{BB962C8B-B14F-4D97-AF65-F5344CB8AC3E}">
        <p14:creationId xmlns:p14="http://schemas.microsoft.com/office/powerpoint/2010/main" val="26114886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err="1"/>
              <a:t>Επιγονατιδομηριαία</a:t>
            </a:r>
            <a:r>
              <a:rPr lang="el-GR" dirty="0"/>
              <a:t> άρθρωση </a:t>
            </a:r>
            <a:r>
              <a:rPr lang="el-GR" sz="3000" b="0" dirty="0" smtClean="0"/>
              <a:t>3/3</a:t>
            </a:r>
            <a:endParaRPr lang="el-GR" sz="3600" dirty="0"/>
          </a:p>
        </p:txBody>
      </p:sp>
      <p:sp>
        <p:nvSpPr>
          <p:cNvPr id="6" name="Content Placeholder 5"/>
          <p:cNvSpPr>
            <a:spLocks noGrp="1"/>
          </p:cNvSpPr>
          <p:nvPr>
            <p:ph idx="1"/>
          </p:nvPr>
        </p:nvSpPr>
        <p:spPr/>
        <p:txBody>
          <a:bodyPr>
            <a:normAutofit/>
          </a:bodyPr>
          <a:lstStyle/>
          <a:p>
            <a:r>
              <a:rPr lang="el-GR" sz="2400" dirty="0" smtClean="0"/>
              <a:t>Οι </a:t>
            </a:r>
            <a:r>
              <a:rPr lang="en-US" sz="2400" dirty="0" smtClean="0"/>
              <a:t>in vivo </a:t>
            </a:r>
            <a:r>
              <a:rPr lang="el-GR" sz="2400" dirty="0" smtClean="0"/>
              <a:t>και </a:t>
            </a:r>
            <a:r>
              <a:rPr lang="en-US" sz="2400" dirty="0" smtClean="0"/>
              <a:t>in vitro</a:t>
            </a:r>
            <a:r>
              <a:rPr lang="el-GR" sz="2400" dirty="0" smtClean="0"/>
              <a:t> μελέτες από τις μαγνητικές τομογραφίες και τις ακτινοσκοπήσεις του γόνατος περιέγραψαν την κινηματική και την επιφάνεια επαφής της επιγονατίδας με την </a:t>
            </a:r>
            <a:r>
              <a:rPr lang="el-GR" sz="2400" dirty="0" err="1" smtClean="0"/>
              <a:t>μεσοκονδύλια</a:t>
            </a:r>
            <a:r>
              <a:rPr lang="el-GR" sz="2400" dirty="0" smtClean="0"/>
              <a:t> αύλακα κατά την κάμψη και έκταση του γόνατος</a:t>
            </a:r>
            <a:r>
              <a:rPr lang="en-US" sz="2400" dirty="0" smtClean="0"/>
              <a:t>.</a:t>
            </a:r>
            <a:endParaRPr 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spTree>
    <p:extLst>
      <p:ext uri="{BB962C8B-B14F-4D97-AF65-F5344CB8AC3E}">
        <p14:creationId xmlns:p14="http://schemas.microsoft.com/office/powerpoint/2010/main" val="36278378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Επιφάνεια επαφής </a:t>
            </a:r>
            <a:r>
              <a:rPr lang="el-GR" sz="3000" b="0" dirty="0" smtClean="0"/>
              <a:t>1/4</a:t>
            </a:r>
            <a:endParaRPr lang="el-GR" sz="3000" b="0" dirty="0"/>
          </a:p>
        </p:txBody>
      </p:sp>
      <p:pic>
        <p:nvPicPr>
          <p:cNvPr id="5" name="Content Placeholder 4" descr="Patellafemoral kinematics.tif"/>
          <p:cNvPicPr>
            <a:picLocks noGrp="1" noChangeAspect="1"/>
          </p:cNvPicPr>
          <p:nvPr>
            <p:ph idx="1"/>
          </p:nvPr>
        </p:nvPicPr>
        <p:blipFill>
          <a:blip r:embed="rId2" cstate="print"/>
          <a:stretch>
            <a:fillRect/>
          </a:stretch>
        </p:blipFill>
        <p:spPr>
          <a:xfrm>
            <a:off x="106119" y="1268760"/>
            <a:ext cx="4039985" cy="1629295"/>
          </a:xfrm>
          <a:ln>
            <a:solidFill>
              <a:schemeClr val="tx1"/>
            </a:solidFill>
          </a:ln>
        </p:spPr>
      </p:pic>
      <p:sp>
        <p:nvSpPr>
          <p:cNvPr id="4" name="Content Placeholder 3"/>
          <p:cNvSpPr>
            <a:spLocks noGrp="1"/>
          </p:cNvSpPr>
          <p:nvPr>
            <p:ph sz="half" idx="4294967295"/>
          </p:nvPr>
        </p:nvSpPr>
        <p:spPr>
          <a:xfrm>
            <a:off x="4146104" y="1143000"/>
            <a:ext cx="4818384" cy="5715000"/>
          </a:xfrm>
        </p:spPr>
        <p:txBody>
          <a:bodyPr>
            <a:normAutofit/>
          </a:bodyPr>
          <a:lstStyle/>
          <a:p>
            <a:pPr>
              <a:spcBef>
                <a:spcPts val="1200"/>
              </a:spcBef>
            </a:pPr>
            <a:r>
              <a:rPr lang="el-GR" sz="2300" dirty="0" smtClean="0"/>
              <a:t>Στις 135</a:t>
            </a:r>
            <a:r>
              <a:rPr lang="el-GR" sz="2300" baseline="30000" dirty="0" smtClean="0"/>
              <a:t>ο</a:t>
            </a:r>
            <a:r>
              <a:rPr lang="el-GR" sz="2300" dirty="0" smtClean="0"/>
              <a:t> κάμψης του γόνατος, η επιγονατίδα εφάπτεται με την αύλακα κυρίως με τον άνω πόλο της (Α)</a:t>
            </a:r>
            <a:r>
              <a:rPr lang="en-US" sz="2300" dirty="0" smtClean="0"/>
              <a:t>.</a:t>
            </a:r>
            <a:endParaRPr lang="el-GR" sz="2300" dirty="0" smtClean="0"/>
          </a:p>
          <a:p>
            <a:pPr>
              <a:spcBef>
                <a:spcPts val="1200"/>
              </a:spcBef>
            </a:pPr>
            <a:r>
              <a:rPr lang="el-GR" sz="2300" dirty="0" smtClean="0"/>
              <a:t>Σε αυτήν την θέση (σχεδόν πλήρης κάμψη), η επιγονατίδα βρίσκεται κάτω από τους μηριαίους κονδύλους γεφυρώνοντας την </a:t>
            </a:r>
            <a:r>
              <a:rPr lang="el-GR" sz="2300" dirty="0" err="1" smtClean="0"/>
              <a:t>μεσοκονδύλια</a:t>
            </a:r>
            <a:r>
              <a:rPr lang="el-GR" sz="2300" dirty="0" smtClean="0"/>
              <a:t> αύλακα του μηριαίου (πορεία επιγονατίδας: </a:t>
            </a:r>
            <a:r>
              <a:rPr lang="en-US" sz="2300" dirty="0" smtClean="0"/>
              <a:t>D</a:t>
            </a:r>
            <a:r>
              <a:rPr lang="el-GR" sz="2300" dirty="0" smtClean="0"/>
              <a:t>)</a:t>
            </a:r>
            <a:r>
              <a:rPr lang="en-US" sz="2300" dirty="0" smtClean="0"/>
              <a:t>.</a:t>
            </a:r>
            <a:endParaRPr lang="el-GR" sz="2300" dirty="0" smtClean="0"/>
          </a:p>
          <a:p>
            <a:pPr>
              <a:spcBef>
                <a:spcPts val="1200"/>
              </a:spcBef>
              <a:buFont typeface="Wingdings" pitchFamily="2" charset="2"/>
              <a:buChar char="ü"/>
            </a:pPr>
            <a:r>
              <a:rPr lang="el-GR" sz="2300" dirty="0" smtClean="0"/>
              <a:t>Τα πλάγια των αρθρικών της επιφανειών </a:t>
            </a:r>
            <a:r>
              <a:rPr lang="en-US" sz="2300" dirty="0" smtClean="0"/>
              <a:t>(odd facet) </a:t>
            </a:r>
            <a:r>
              <a:rPr lang="el-GR" sz="2300" dirty="0" smtClean="0"/>
              <a:t>εφάπτονται με το μηριαίο (επαφή αρθρικής επιφάνειας επιγονατίδας: Ε)</a:t>
            </a:r>
            <a:r>
              <a:rPr lang="en-US" sz="2300" dirty="0" smtClean="0"/>
              <a:t>.</a:t>
            </a:r>
            <a:endParaRPr lang="el-GR" sz="2300" dirty="0"/>
          </a:p>
        </p:txBody>
      </p:sp>
      <p:pic>
        <p:nvPicPr>
          <p:cNvPr id="6" name="Content Placeholder 4" descr="Patella sliding.tif"/>
          <p:cNvPicPr>
            <a:picLocks noChangeAspect="1"/>
          </p:cNvPicPr>
          <p:nvPr/>
        </p:nvPicPr>
        <p:blipFill>
          <a:blip r:embed="rId3" cstate="print"/>
          <a:stretch>
            <a:fillRect/>
          </a:stretch>
        </p:blipFill>
        <p:spPr>
          <a:xfrm>
            <a:off x="107504" y="3284984"/>
            <a:ext cx="4038600" cy="2137602"/>
          </a:xfrm>
          <a:prstGeom prst="rect">
            <a:avLst/>
          </a:prstGeo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sp>
        <p:nvSpPr>
          <p:cNvPr id="7" name="Ορθογώνιο 6"/>
          <p:cNvSpPr/>
          <p:nvPr/>
        </p:nvSpPr>
        <p:spPr>
          <a:xfrm>
            <a:off x="107504" y="5525378"/>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35697405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Επιφάνεια επαφής </a:t>
            </a:r>
            <a:r>
              <a:rPr lang="el-GR" sz="3000" b="0" dirty="0" smtClean="0"/>
              <a:t>2/4</a:t>
            </a:r>
            <a:endParaRPr lang="el-GR" sz="3600" dirty="0"/>
          </a:p>
        </p:txBody>
      </p:sp>
      <p:pic>
        <p:nvPicPr>
          <p:cNvPr id="5" name="Content Placeholder 4" descr="Patella sliding.tif"/>
          <p:cNvPicPr>
            <a:picLocks noGrp="1" noChangeAspect="1"/>
          </p:cNvPicPr>
          <p:nvPr>
            <p:ph idx="1"/>
          </p:nvPr>
        </p:nvPicPr>
        <p:blipFill>
          <a:blip r:embed="rId2" cstate="print"/>
          <a:stretch>
            <a:fillRect/>
          </a:stretch>
        </p:blipFill>
        <p:spPr>
          <a:xfrm>
            <a:off x="0" y="3324647"/>
            <a:ext cx="4039985" cy="2136371"/>
          </a:xfrm>
          <a:ln>
            <a:solidFill>
              <a:schemeClr val="tx1"/>
            </a:solidFill>
          </a:ln>
        </p:spPr>
      </p:pic>
      <p:sp>
        <p:nvSpPr>
          <p:cNvPr id="4" name="Content Placeholder 3"/>
          <p:cNvSpPr>
            <a:spLocks noGrp="1"/>
          </p:cNvSpPr>
          <p:nvPr>
            <p:ph sz="half" idx="4294967295"/>
          </p:nvPr>
        </p:nvSpPr>
        <p:spPr>
          <a:xfrm>
            <a:off x="3995936" y="908720"/>
            <a:ext cx="5148064" cy="6000750"/>
          </a:xfrm>
        </p:spPr>
        <p:txBody>
          <a:bodyPr>
            <a:normAutofit fontScale="70000" lnSpcReduction="20000"/>
          </a:bodyPr>
          <a:lstStyle/>
          <a:p>
            <a:pPr>
              <a:lnSpc>
                <a:spcPct val="120000"/>
              </a:lnSpc>
            </a:pPr>
            <a:r>
              <a:rPr lang="el-GR" dirty="0" smtClean="0"/>
              <a:t>Καθώς εκτείνεται το γόνατο προς τις 90</a:t>
            </a:r>
            <a:r>
              <a:rPr lang="el-GR" baseline="30000" dirty="0" smtClean="0"/>
              <a:t>ο</a:t>
            </a:r>
            <a:r>
              <a:rPr lang="el-GR" dirty="0" smtClean="0"/>
              <a:t>, η κύρια περιοχή επαφής της επιγονατίδας αρχίζει να μετακινείται προς τον κάτω πόλο της (Β)</a:t>
            </a:r>
            <a:r>
              <a:rPr lang="en-US" dirty="0" smtClean="0"/>
              <a:t>.</a:t>
            </a:r>
            <a:endParaRPr lang="el-GR" dirty="0" smtClean="0"/>
          </a:p>
          <a:p>
            <a:pPr>
              <a:lnSpc>
                <a:spcPct val="120000"/>
              </a:lnSpc>
            </a:pPr>
            <a:r>
              <a:rPr lang="el-GR" dirty="0" smtClean="0"/>
              <a:t>Μεταξύ 90</a:t>
            </a:r>
            <a:r>
              <a:rPr lang="el-GR" baseline="30000" dirty="0" smtClean="0"/>
              <a:t>ο</a:t>
            </a:r>
            <a:r>
              <a:rPr lang="el-GR" dirty="0" smtClean="0"/>
              <a:t> και 60</a:t>
            </a:r>
            <a:r>
              <a:rPr lang="el-GR" baseline="30000" dirty="0" smtClean="0"/>
              <a:t>ο</a:t>
            </a:r>
            <a:r>
              <a:rPr lang="el-GR" dirty="0" smtClean="0"/>
              <a:t> κάμψης, η επαφή της επιγονατίδας με τους μηριαίους κονδύλους είναι η μεγαλύτερη</a:t>
            </a:r>
            <a:r>
              <a:rPr lang="en-US" dirty="0" smtClean="0"/>
              <a:t>.</a:t>
            </a:r>
            <a:endParaRPr lang="el-GR" dirty="0" smtClean="0"/>
          </a:p>
          <a:p>
            <a:pPr>
              <a:lnSpc>
                <a:spcPct val="120000"/>
              </a:lnSpc>
            </a:pPr>
            <a:r>
              <a:rPr lang="el-GR" dirty="0" smtClean="0"/>
              <a:t>Όμως, ακόμα και αυτή η μέγιστη επιφάνεια επαφής αποτελεί το 1/3 της συνολικής αρθρικής επιφάνειας της επιγονατίδας</a:t>
            </a:r>
            <a:r>
              <a:rPr lang="en-US" dirty="0" smtClean="0"/>
              <a:t>.</a:t>
            </a:r>
            <a:endParaRPr lang="el-GR" dirty="0" smtClean="0"/>
          </a:p>
          <a:p>
            <a:pPr>
              <a:lnSpc>
                <a:spcPct val="120000"/>
              </a:lnSpc>
            </a:pPr>
            <a:r>
              <a:rPr lang="el-GR" dirty="0" smtClean="0"/>
              <a:t>Σε αυτήν την τροχιά, η πίεση (συμπιεστική δύναμη ανά μονάδα επιφανείας) στην </a:t>
            </a:r>
            <a:r>
              <a:rPr lang="el-GR" dirty="0" err="1" smtClean="0"/>
              <a:t>επιγονατιδομηριαία</a:t>
            </a:r>
            <a:r>
              <a:rPr lang="el-GR" dirty="0" smtClean="0"/>
              <a:t> άρθρωση μπορεί να αυξηθεί σε υψηλά επίπεδα με την δυνατή συστολή του </a:t>
            </a:r>
            <a:r>
              <a:rPr lang="el-GR" dirty="0" err="1" smtClean="0"/>
              <a:t>τετρακεφάλου</a:t>
            </a:r>
            <a:r>
              <a:rPr lang="en-US" dirty="0" smtClean="0"/>
              <a:t>.</a:t>
            </a:r>
            <a:endParaRPr lang="el-GR" dirty="0"/>
          </a:p>
        </p:txBody>
      </p:sp>
      <p:pic>
        <p:nvPicPr>
          <p:cNvPr id="6" name="Content Placeholder 4" descr="Patellafemoral kinematics.tif"/>
          <p:cNvPicPr>
            <a:picLocks noChangeAspect="1"/>
          </p:cNvPicPr>
          <p:nvPr/>
        </p:nvPicPr>
        <p:blipFill>
          <a:blip r:embed="rId3" cstate="print"/>
          <a:stretch>
            <a:fillRect/>
          </a:stretch>
        </p:blipFill>
        <p:spPr>
          <a:xfrm>
            <a:off x="0" y="1412776"/>
            <a:ext cx="4211960" cy="1699143"/>
          </a:xfrm>
          <a:prstGeom prst="rect">
            <a:avLst/>
          </a:prstGeo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67</a:t>
            </a:fld>
            <a:endParaRPr lang="el-GR" dirty="0"/>
          </a:p>
        </p:txBody>
      </p:sp>
      <p:sp>
        <p:nvSpPr>
          <p:cNvPr id="7" name="Ορθογώνιο 6"/>
          <p:cNvSpPr/>
          <p:nvPr/>
        </p:nvSpPr>
        <p:spPr>
          <a:xfrm>
            <a:off x="0" y="5559623"/>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260035541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Επιφάνεια επαφής </a:t>
            </a:r>
            <a:r>
              <a:rPr lang="el-GR" sz="3000" b="0" dirty="0" smtClean="0"/>
              <a:t>3/4</a:t>
            </a:r>
            <a:endParaRPr lang="el-GR" sz="3600" dirty="0"/>
          </a:p>
        </p:txBody>
      </p:sp>
      <p:pic>
        <p:nvPicPr>
          <p:cNvPr id="5" name="Content Placeholder 4" descr="Patella sliding.tif"/>
          <p:cNvPicPr>
            <a:picLocks noGrp="1" noChangeAspect="1"/>
          </p:cNvPicPr>
          <p:nvPr>
            <p:ph idx="1"/>
          </p:nvPr>
        </p:nvPicPr>
        <p:blipFill>
          <a:blip r:embed="rId2" cstate="print"/>
          <a:stretch>
            <a:fillRect/>
          </a:stretch>
        </p:blipFill>
        <p:spPr>
          <a:xfrm>
            <a:off x="40110" y="3356992"/>
            <a:ext cx="4039985" cy="2136371"/>
          </a:xfrm>
          <a:ln>
            <a:solidFill>
              <a:schemeClr val="tx1"/>
            </a:solidFill>
          </a:ln>
        </p:spPr>
      </p:pic>
      <p:sp>
        <p:nvSpPr>
          <p:cNvPr id="4" name="Content Placeholder 3"/>
          <p:cNvSpPr>
            <a:spLocks noGrp="1"/>
          </p:cNvSpPr>
          <p:nvPr>
            <p:ph sz="half" idx="4294967295"/>
          </p:nvPr>
        </p:nvSpPr>
        <p:spPr>
          <a:xfrm>
            <a:off x="4499992" y="928688"/>
            <a:ext cx="4572000" cy="5929312"/>
          </a:xfrm>
        </p:spPr>
        <p:txBody>
          <a:bodyPr>
            <a:normAutofit fontScale="70000" lnSpcReduction="20000"/>
          </a:bodyPr>
          <a:lstStyle/>
          <a:p>
            <a:pPr>
              <a:lnSpc>
                <a:spcPct val="120000"/>
              </a:lnSpc>
            </a:pPr>
            <a:r>
              <a:rPr lang="el-GR" dirty="0" smtClean="0"/>
              <a:t>Καθώς εκτείνεται το γόνατο στις 30</a:t>
            </a:r>
            <a:r>
              <a:rPr lang="el-GR" baseline="30000" dirty="0" smtClean="0"/>
              <a:t>ο</a:t>
            </a:r>
            <a:r>
              <a:rPr lang="el-GR" dirty="0" smtClean="0"/>
              <a:t> – 20</a:t>
            </a:r>
            <a:r>
              <a:rPr lang="el-GR" baseline="30000" dirty="0" smtClean="0"/>
              <a:t>ο </a:t>
            </a:r>
            <a:r>
              <a:rPr lang="el-GR" dirty="0" smtClean="0"/>
              <a:t>κάμψης , η επιγονατίδα εφάπτεται με τους κονδύλους κυρίως με τον κάτω πόλο της (</a:t>
            </a:r>
            <a:r>
              <a:rPr lang="en-US" dirty="0" smtClean="0"/>
              <a:t>C)</a:t>
            </a:r>
            <a:r>
              <a:rPr lang="en-US" dirty="0"/>
              <a:t>.</a:t>
            </a:r>
            <a:endParaRPr lang="en-US" dirty="0" smtClean="0"/>
          </a:p>
          <a:p>
            <a:pPr>
              <a:lnSpc>
                <a:spcPct val="120000"/>
              </a:lnSpc>
            </a:pPr>
            <a:r>
              <a:rPr lang="el-GR" dirty="0" smtClean="0"/>
              <a:t>Σε αυτήν τη τροχιά, η επιγονατίδα χάνει κατά πολύ την επαφή της με την </a:t>
            </a:r>
            <a:r>
              <a:rPr lang="el-GR" dirty="0" err="1" smtClean="0"/>
              <a:t>μεσοκονδύλια</a:t>
            </a:r>
            <a:r>
              <a:rPr lang="el-GR" dirty="0" smtClean="0"/>
              <a:t> αύλακα (Ε)</a:t>
            </a:r>
            <a:r>
              <a:rPr lang="en-US" dirty="0" smtClean="0"/>
              <a:t>.</a:t>
            </a:r>
            <a:endParaRPr lang="el-GR" dirty="0" smtClean="0"/>
          </a:p>
          <a:p>
            <a:pPr>
              <a:lnSpc>
                <a:spcPct val="120000"/>
              </a:lnSpc>
            </a:pPr>
            <a:r>
              <a:rPr lang="el-GR" dirty="0" smtClean="0"/>
              <a:t>Στην πλήρη έκταση, η επιγονατίδα βρίσκεται στην κεφαλική περιοχή της </a:t>
            </a:r>
            <a:r>
              <a:rPr lang="el-GR" dirty="0" err="1" smtClean="0"/>
              <a:t>μεσοκονδύλιας</a:t>
            </a:r>
            <a:r>
              <a:rPr lang="el-GR" dirty="0" smtClean="0"/>
              <a:t> αύλακας και πάνω στο </a:t>
            </a:r>
            <a:r>
              <a:rPr lang="el-GR" dirty="0" err="1" smtClean="0"/>
              <a:t>υποεπιγονατιδικό</a:t>
            </a:r>
            <a:r>
              <a:rPr lang="el-GR" dirty="0" smtClean="0"/>
              <a:t> λιπώδες σώμα</a:t>
            </a:r>
            <a:r>
              <a:rPr lang="en-US" dirty="0" smtClean="0"/>
              <a:t>.</a:t>
            </a:r>
            <a:endParaRPr lang="el-GR" dirty="0" smtClean="0"/>
          </a:p>
          <a:p>
            <a:pPr>
              <a:lnSpc>
                <a:spcPct val="120000"/>
              </a:lnSpc>
            </a:pPr>
            <a:r>
              <a:rPr lang="el-GR" dirty="0" smtClean="0"/>
              <a:t>Σε αυτήν την θέση και με χαλαρό τον τετρακέφαλο, η επιγονατίδα μπορεί να κινηθεί ελεύθερα (παθητικά)</a:t>
            </a:r>
            <a:r>
              <a:rPr lang="en-US" dirty="0" smtClean="0"/>
              <a:t>.</a:t>
            </a:r>
            <a:endParaRPr lang="el-GR" dirty="0"/>
          </a:p>
        </p:txBody>
      </p:sp>
      <p:pic>
        <p:nvPicPr>
          <p:cNvPr id="6" name="Content Placeholder 4" descr="Patellafemoral kinematics.tif"/>
          <p:cNvPicPr>
            <a:picLocks noChangeAspect="1"/>
          </p:cNvPicPr>
          <p:nvPr/>
        </p:nvPicPr>
        <p:blipFill>
          <a:blip r:embed="rId3" cstate="print"/>
          <a:stretch>
            <a:fillRect/>
          </a:stretch>
        </p:blipFill>
        <p:spPr>
          <a:xfrm>
            <a:off x="56067" y="1412776"/>
            <a:ext cx="4371917" cy="1763671"/>
          </a:xfrm>
          <a:prstGeom prst="rect">
            <a:avLst/>
          </a:prstGeo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sp>
        <p:nvSpPr>
          <p:cNvPr id="7" name="Ορθογώνιο 6"/>
          <p:cNvSpPr/>
          <p:nvPr/>
        </p:nvSpPr>
        <p:spPr>
          <a:xfrm>
            <a:off x="24052" y="5589240"/>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2673463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Αρθρικός θύλακος </a:t>
            </a:r>
            <a:endParaRPr lang="el-GR"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6097811"/>
              </p:ext>
            </p:extLst>
          </p:nvPr>
        </p:nvGraphicFramePr>
        <p:xfrm>
          <a:off x="251520" y="1052736"/>
          <a:ext cx="8676456" cy="5765800"/>
        </p:xfrm>
        <a:graphic>
          <a:graphicData uri="http://schemas.openxmlformats.org/drawingml/2006/table">
            <a:tbl>
              <a:tblPr firstRow="1" bandRow="1">
                <a:tableStyleId>{5C22544A-7EE6-4342-B048-85BDC9FD1C3A}</a:tableStyleId>
              </a:tblPr>
              <a:tblGrid>
                <a:gridCol w="2892152"/>
                <a:gridCol w="2892152"/>
                <a:gridCol w="2892152"/>
              </a:tblGrid>
              <a:tr h="370840">
                <a:tc>
                  <a:txBody>
                    <a:bodyPr/>
                    <a:lstStyle/>
                    <a:p>
                      <a:r>
                        <a:rPr lang="el-GR" dirty="0" smtClean="0"/>
                        <a:t>Περιοχή αρθρικού θυλάκου</a:t>
                      </a:r>
                      <a:endParaRPr lang="el-GR" dirty="0"/>
                    </a:p>
                  </a:txBody>
                  <a:tcPr marL="82296" marR="82296"/>
                </a:tc>
                <a:tc>
                  <a:txBody>
                    <a:bodyPr/>
                    <a:lstStyle/>
                    <a:p>
                      <a:r>
                        <a:rPr lang="el-GR" dirty="0" smtClean="0"/>
                        <a:t>Ενισχυτικός</a:t>
                      </a:r>
                      <a:r>
                        <a:rPr lang="el-GR" baseline="0" dirty="0" smtClean="0"/>
                        <a:t> σ</a:t>
                      </a:r>
                      <a:r>
                        <a:rPr lang="el-GR" dirty="0" smtClean="0"/>
                        <a:t>υνδετικός ιστός</a:t>
                      </a:r>
                      <a:endParaRPr lang="el-GR" dirty="0"/>
                    </a:p>
                  </a:txBody>
                  <a:tcPr marL="82296" marR="82296"/>
                </a:tc>
                <a:tc>
                  <a:txBody>
                    <a:bodyPr/>
                    <a:lstStyle/>
                    <a:p>
                      <a:r>
                        <a:rPr lang="el-GR" dirty="0" err="1" smtClean="0"/>
                        <a:t>Μυοτενόντια</a:t>
                      </a:r>
                      <a:r>
                        <a:rPr lang="el-GR" dirty="0" smtClean="0"/>
                        <a:t> ενίσχυση</a:t>
                      </a:r>
                      <a:endParaRPr lang="el-GR" dirty="0"/>
                    </a:p>
                  </a:txBody>
                  <a:tcPr marL="82296" marR="82296"/>
                </a:tc>
              </a:tr>
              <a:tr h="370840">
                <a:tc>
                  <a:txBody>
                    <a:bodyPr/>
                    <a:lstStyle/>
                    <a:p>
                      <a:r>
                        <a:rPr lang="el-GR" dirty="0" smtClean="0"/>
                        <a:t>Πρόσθιος</a:t>
                      </a:r>
                      <a:endParaRPr lang="el-GR" dirty="0"/>
                    </a:p>
                  </a:txBody>
                  <a:tcPr marL="82296" marR="82296"/>
                </a:tc>
                <a:tc>
                  <a:txBody>
                    <a:bodyPr/>
                    <a:lstStyle/>
                    <a:p>
                      <a:r>
                        <a:rPr lang="el-GR" dirty="0" err="1" smtClean="0"/>
                        <a:t>Επιγονατιδικός</a:t>
                      </a:r>
                      <a:r>
                        <a:rPr lang="el-GR" dirty="0" smtClean="0"/>
                        <a:t> τένοντας</a:t>
                      </a:r>
                      <a:endParaRPr lang="el-GR" dirty="0"/>
                    </a:p>
                  </a:txBody>
                  <a:tcPr marL="82296" marR="82296"/>
                </a:tc>
                <a:tc>
                  <a:txBody>
                    <a:bodyPr/>
                    <a:lstStyle/>
                    <a:p>
                      <a:r>
                        <a:rPr lang="el-GR" dirty="0" smtClean="0"/>
                        <a:t>Τετρακέφαλος</a:t>
                      </a:r>
                      <a:endParaRPr lang="el-GR" dirty="0"/>
                    </a:p>
                  </a:txBody>
                  <a:tcPr marL="82296" marR="82296"/>
                </a:tc>
              </a:tr>
              <a:tr h="370840">
                <a:tc>
                  <a:txBody>
                    <a:bodyPr/>
                    <a:lstStyle/>
                    <a:p>
                      <a:r>
                        <a:rPr lang="el-GR" dirty="0" smtClean="0"/>
                        <a:t>Έξω</a:t>
                      </a:r>
                      <a:endParaRPr lang="el-GR" dirty="0"/>
                    </a:p>
                  </a:txBody>
                  <a:tcPr marL="82296" marR="82296"/>
                </a:tc>
                <a:tc>
                  <a:txBody>
                    <a:bodyPr/>
                    <a:lstStyle/>
                    <a:p>
                      <a:r>
                        <a:rPr lang="el-GR" dirty="0" smtClean="0"/>
                        <a:t>Έξω πλάγιος σύνδεσμος</a:t>
                      </a:r>
                    </a:p>
                    <a:p>
                      <a:r>
                        <a:rPr lang="el-GR" dirty="0" smtClean="0"/>
                        <a:t>Έξω </a:t>
                      </a:r>
                      <a:r>
                        <a:rPr lang="el-GR" dirty="0" err="1" smtClean="0"/>
                        <a:t>καθεκτικός</a:t>
                      </a:r>
                      <a:r>
                        <a:rPr lang="el-GR" baseline="0" dirty="0" smtClean="0"/>
                        <a:t> σύνδεσμος επιγονατίδας</a:t>
                      </a:r>
                    </a:p>
                    <a:p>
                      <a:r>
                        <a:rPr lang="el-GR" baseline="0" dirty="0" err="1" smtClean="0"/>
                        <a:t>Λαγονοκνημιαία</a:t>
                      </a:r>
                      <a:r>
                        <a:rPr lang="el-GR" baseline="0" dirty="0" smtClean="0"/>
                        <a:t> ταινία</a:t>
                      </a:r>
                      <a:endParaRPr lang="el-GR" dirty="0"/>
                    </a:p>
                  </a:txBody>
                  <a:tcPr marL="82296" marR="82296"/>
                </a:tc>
                <a:tc>
                  <a:txBody>
                    <a:bodyPr/>
                    <a:lstStyle/>
                    <a:p>
                      <a:r>
                        <a:rPr lang="el-GR" dirty="0" smtClean="0"/>
                        <a:t>Δικέφαλος μηριαίος</a:t>
                      </a:r>
                    </a:p>
                    <a:p>
                      <a:r>
                        <a:rPr lang="el-GR" dirty="0" smtClean="0"/>
                        <a:t>Τένοντας ιγνυακού</a:t>
                      </a:r>
                    </a:p>
                    <a:p>
                      <a:r>
                        <a:rPr lang="el-GR" dirty="0" smtClean="0"/>
                        <a:t>Έξω</a:t>
                      </a:r>
                      <a:r>
                        <a:rPr lang="el-GR" baseline="0" dirty="0" smtClean="0"/>
                        <a:t> κεφαλή γαστροκνημίου</a:t>
                      </a:r>
                      <a:endParaRPr lang="el-GR" dirty="0"/>
                    </a:p>
                  </a:txBody>
                  <a:tcPr marL="82296" marR="82296"/>
                </a:tc>
              </a:tr>
              <a:tr h="370840">
                <a:tc>
                  <a:txBody>
                    <a:bodyPr/>
                    <a:lstStyle/>
                    <a:p>
                      <a:r>
                        <a:rPr lang="el-GR" dirty="0" smtClean="0"/>
                        <a:t>Οπίσθιος</a:t>
                      </a:r>
                      <a:endParaRPr lang="el-GR" dirty="0"/>
                    </a:p>
                  </a:txBody>
                  <a:tcPr marL="82296" marR="82296"/>
                </a:tc>
                <a:tc>
                  <a:txBody>
                    <a:bodyPr/>
                    <a:lstStyle/>
                    <a:p>
                      <a:r>
                        <a:rPr lang="el-GR" dirty="0" smtClean="0"/>
                        <a:t>Λοξός ιγνυακός</a:t>
                      </a:r>
                      <a:r>
                        <a:rPr lang="el-GR" baseline="0" dirty="0" smtClean="0"/>
                        <a:t> σύνδεσμος</a:t>
                      </a:r>
                    </a:p>
                    <a:p>
                      <a:r>
                        <a:rPr lang="el-GR" baseline="0" dirty="0" smtClean="0"/>
                        <a:t>Τοξοειδής ιγνυακός σύνδεσμος</a:t>
                      </a:r>
                      <a:endParaRPr lang="el-GR" dirty="0"/>
                    </a:p>
                  </a:txBody>
                  <a:tcPr marL="82296" marR="82296"/>
                </a:tc>
                <a:tc>
                  <a:txBody>
                    <a:bodyPr/>
                    <a:lstStyle/>
                    <a:p>
                      <a:r>
                        <a:rPr lang="el-GR" dirty="0" smtClean="0"/>
                        <a:t>Ιγνυακός</a:t>
                      </a:r>
                    </a:p>
                    <a:p>
                      <a:r>
                        <a:rPr lang="el-GR" dirty="0" err="1" smtClean="0"/>
                        <a:t>Γαστροκνήμιος</a:t>
                      </a:r>
                      <a:endParaRPr lang="el-GR" dirty="0" smtClean="0"/>
                    </a:p>
                    <a:p>
                      <a:r>
                        <a:rPr lang="el-GR" dirty="0" err="1" smtClean="0"/>
                        <a:t>Ισχιοκνημιαίοι</a:t>
                      </a:r>
                      <a:r>
                        <a:rPr lang="el-GR" dirty="0" smtClean="0"/>
                        <a:t> (ιδιαίτερα ο </a:t>
                      </a:r>
                      <a:r>
                        <a:rPr lang="el-GR" dirty="0" err="1" smtClean="0"/>
                        <a:t>ημιϋμενώδης</a:t>
                      </a:r>
                      <a:r>
                        <a:rPr lang="el-GR" dirty="0" smtClean="0"/>
                        <a:t>)</a:t>
                      </a:r>
                      <a:endParaRPr lang="el-GR" dirty="0"/>
                    </a:p>
                  </a:txBody>
                  <a:tcPr marL="82296" marR="82296"/>
                </a:tc>
              </a:tr>
              <a:tr h="370840">
                <a:tc>
                  <a:txBody>
                    <a:bodyPr/>
                    <a:lstStyle/>
                    <a:p>
                      <a:r>
                        <a:rPr lang="el-GR" dirty="0" err="1" smtClean="0"/>
                        <a:t>Οπισθιο</a:t>
                      </a:r>
                      <a:r>
                        <a:rPr lang="el-GR" dirty="0" smtClean="0"/>
                        <a:t>-έξω</a:t>
                      </a:r>
                      <a:endParaRPr lang="el-GR" dirty="0"/>
                    </a:p>
                  </a:txBody>
                  <a:tcPr marL="82296" marR="822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Τοξοειδής ιγνυακός σύνδεσμος</a:t>
                      </a:r>
                      <a:endParaRPr lang="el-GR" dirty="0" smtClean="0"/>
                    </a:p>
                    <a:p>
                      <a:r>
                        <a:rPr lang="el-GR" dirty="0" smtClean="0"/>
                        <a:t>Έξω πλάγιος σύνδεσμος</a:t>
                      </a:r>
                      <a:endParaRPr lang="el-GR" dirty="0"/>
                    </a:p>
                  </a:txBody>
                  <a:tcPr marL="82296" marR="82296"/>
                </a:tc>
                <a:tc>
                  <a:txBody>
                    <a:bodyPr/>
                    <a:lstStyle/>
                    <a:p>
                      <a:r>
                        <a:rPr lang="el-GR" dirty="0" smtClean="0"/>
                        <a:t>Τένοντας ιγνυακού</a:t>
                      </a:r>
                      <a:endParaRPr lang="el-GR" dirty="0"/>
                    </a:p>
                  </a:txBody>
                  <a:tcPr marL="82296" marR="82296"/>
                </a:tc>
              </a:tr>
              <a:tr h="370840">
                <a:tc>
                  <a:txBody>
                    <a:bodyPr/>
                    <a:lstStyle/>
                    <a:p>
                      <a:r>
                        <a:rPr lang="el-GR" dirty="0" smtClean="0"/>
                        <a:t>Έσω</a:t>
                      </a:r>
                      <a:endParaRPr lang="el-GR" dirty="0"/>
                    </a:p>
                  </a:txBody>
                  <a:tcPr marL="82296" marR="82296"/>
                </a:tc>
                <a:tc>
                  <a:txBody>
                    <a:bodyPr/>
                    <a:lstStyle/>
                    <a:p>
                      <a:r>
                        <a:rPr lang="el-GR" dirty="0" smtClean="0"/>
                        <a:t>Έσω </a:t>
                      </a:r>
                      <a:r>
                        <a:rPr lang="el-GR" dirty="0" err="1" smtClean="0"/>
                        <a:t>καθεκτικός</a:t>
                      </a:r>
                      <a:r>
                        <a:rPr lang="el-GR" dirty="0" smtClean="0"/>
                        <a:t> σύνδεσμος</a:t>
                      </a:r>
                    </a:p>
                    <a:p>
                      <a:r>
                        <a:rPr lang="el-GR" dirty="0" smtClean="0"/>
                        <a:t>Έσω πλάγιος σύνδεσμος</a:t>
                      </a:r>
                    </a:p>
                    <a:p>
                      <a:endParaRPr lang="el-GR" dirty="0"/>
                    </a:p>
                  </a:txBody>
                  <a:tcPr marL="82296" marR="82296"/>
                </a:tc>
                <a:tc>
                  <a:txBody>
                    <a:bodyPr/>
                    <a:lstStyle/>
                    <a:p>
                      <a:r>
                        <a:rPr lang="el-GR" dirty="0" smtClean="0"/>
                        <a:t>Επέκταση από τον τένοντα του </a:t>
                      </a:r>
                      <a:r>
                        <a:rPr lang="el-GR" dirty="0" err="1" smtClean="0"/>
                        <a:t>ημιϋμενώδους</a:t>
                      </a:r>
                      <a:endParaRPr lang="el-GR" dirty="0" smtClean="0"/>
                    </a:p>
                    <a:p>
                      <a:r>
                        <a:rPr lang="el-GR" dirty="0" smtClean="0"/>
                        <a:t>Τένοντες ραπτικού, ισχνού</a:t>
                      </a:r>
                      <a:r>
                        <a:rPr lang="el-GR" baseline="0" dirty="0" smtClean="0"/>
                        <a:t> προσαγωγού και </a:t>
                      </a:r>
                      <a:r>
                        <a:rPr lang="el-GR" baseline="0" dirty="0" err="1" smtClean="0"/>
                        <a:t>ημιτενοντώδους</a:t>
                      </a:r>
                      <a:endParaRPr lang="el-GR" dirty="0"/>
                    </a:p>
                  </a:txBody>
                  <a:tcPr marL="82296" marR="82296"/>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Tree>
    <p:extLst>
      <p:ext uri="{BB962C8B-B14F-4D97-AF65-F5344CB8AC3E}">
        <p14:creationId xmlns:p14="http://schemas.microsoft.com/office/powerpoint/2010/main" val="12905187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Επιφάνεια επαφής </a:t>
            </a:r>
            <a:r>
              <a:rPr lang="el-GR" sz="3000" b="0" dirty="0" smtClean="0"/>
              <a:t>4/4</a:t>
            </a:r>
            <a:endParaRPr lang="el-GR" sz="3600" dirty="0"/>
          </a:p>
        </p:txBody>
      </p:sp>
      <p:sp>
        <p:nvSpPr>
          <p:cNvPr id="6" name="Content Placeholder 5"/>
          <p:cNvSpPr>
            <a:spLocks noGrp="1"/>
          </p:cNvSpPr>
          <p:nvPr>
            <p:ph idx="1"/>
          </p:nvPr>
        </p:nvSpPr>
        <p:spPr/>
        <p:txBody>
          <a:bodyPr>
            <a:normAutofit/>
          </a:bodyPr>
          <a:lstStyle/>
          <a:p>
            <a:r>
              <a:rPr lang="el-GR" sz="2400" dirty="0" smtClean="0"/>
              <a:t>Η συνολικά μειωμένη επαφή της επιγονατίδας με την </a:t>
            </a:r>
            <a:r>
              <a:rPr lang="el-GR" sz="2400" dirty="0" err="1" smtClean="0"/>
              <a:t>μεσοκονδύλια</a:t>
            </a:r>
            <a:r>
              <a:rPr lang="el-GR" sz="2400" dirty="0" smtClean="0"/>
              <a:t> αύλακα στις 20</a:t>
            </a:r>
            <a:r>
              <a:rPr lang="el-GR" sz="2400" baseline="30000" dirty="0" smtClean="0"/>
              <a:t>ο</a:t>
            </a:r>
            <a:r>
              <a:rPr lang="el-GR" sz="2400" dirty="0" smtClean="0"/>
              <a:t> ή 30</a:t>
            </a:r>
            <a:r>
              <a:rPr lang="el-GR" sz="2400" baseline="30000" dirty="0" smtClean="0"/>
              <a:t>ο </a:t>
            </a:r>
            <a:r>
              <a:rPr lang="el-GR" sz="2400" dirty="0" smtClean="0"/>
              <a:t>κάμψης του γόνατος, μπορεί να εξηγήσει μερικώς τον λόγο για τον οποίο συμβαίνουν τα χρόνια προς τα έξω </a:t>
            </a:r>
            <a:r>
              <a:rPr lang="el-GR" sz="2400" dirty="0" err="1" smtClean="0"/>
              <a:t>εξαρθρήματα</a:t>
            </a:r>
            <a:r>
              <a:rPr lang="el-GR" sz="2400" dirty="0" smtClean="0"/>
              <a:t> της επιγονατίδας κοντά σε αυτές τις θέσεις της τροχιάς του γόνατος</a:t>
            </a:r>
            <a:r>
              <a:rPr lang="en-US" sz="2400" dirty="0" smtClean="0"/>
              <a:t>.</a:t>
            </a:r>
            <a:endParaRPr lang="el-GR" sz="24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spTree>
    <p:extLst>
      <p:ext uri="{BB962C8B-B14F-4D97-AF65-F5344CB8AC3E}">
        <p14:creationId xmlns:p14="http://schemas.microsoft.com/office/powerpoint/2010/main" val="37641727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Ενέργεια </a:t>
            </a:r>
            <a:r>
              <a:rPr lang="el-GR" dirty="0" smtClean="0"/>
              <a:t>και</a:t>
            </a:r>
            <a:r>
              <a:rPr lang="el-GR" sz="3600" dirty="0" smtClean="0"/>
              <a:t> </a:t>
            </a:r>
            <a:r>
              <a:rPr lang="el-GR" sz="3600" dirty="0" err="1" smtClean="0"/>
              <a:t>Εννεύρωση</a:t>
            </a:r>
            <a:r>
              <a:rPr lang="el-GR" sz="3600" dirty="0" smtClean="0"/>
              <a:t> των μυών</a:t>
            </a:r>
            <a:endParaRPr lang="el-GR"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4931743"/>
              </p:ext>
            </p:extLst>
          </p:nvPr>
        </p:nvGraphicFramePr>
        <p:xfrm>
          <a:off x="0" y="1072728"/>
          <a:ext cx="9108503" cy="5308600"/>
        </p:xfrm>
        <a:graphic>
          <a:graphicData uri="http://schemas.openxmlformats.org/drawingml/2006/table">
            <a:tbl>
              <a:tblPr firstRow="1" bandRow="1">
                <a:tableStyleId>{5C22544A-7EE6-4342-B048-85BDC9FD1C3A}</a:tableStyleId>
              </a:tblPr>
              <a:tblGrid>
                <a:gridCol w="2051720"/>
                <a:gridCol w="3915920"/>
                <a:gridCol w="2126806"/>
                <a:gridCol w="1014057"/>
              </a:tblGrid>
              <a:tr h="370840">
                <a:tc>
                  <a:txBody>
                    <a:bodyPr/>
                    <a:lstStyle/>
                    <a:p>
                      <a:r>
                        <a:rPr lang="el-GR" sz="1700" dirty="0" smtClean="0"/>
                        <a:t>Μυς</a:t>
                      </a:r>
                      <a:endParaRPr lang="el-GR" sz="1700" dirty="0"/>
                    </a:p>
                  </a:txBody>
                  <a:tcPr marL="81658" marR="81658"/>
                </a:tc>
                <a:tc>
                  <a:txBody>
                    <a:bodyPr/>
                    <a:lstStyle/>
                    <a:p>
                      <a:r>
                        <a:rPr lang="el-GR" sz="1700" dirty="0" smtClean="0"/>
                        <a:t>Ενέργεια</a:t>
                      </a:r>
                      <a:r>
                        <a:rPr lang="el-GR" sz="1700" baseline="0" dirty="0" smtClean="0"/>
                        <a:t> </a:t>
                      </a:r>
                      <a:endParaRPr lang="el-GR" sz="1700" dirty="0"/>
                    </a:p>
                  </a:txBody>
                  <a:tcPr marL="81658" marR="81658"/>
                </a:tc>
                <a:tc>
                  <a:txBody>
                    <a:bodyPr/>
                    <a:lstStyle/>
                    <a:p>
                      <a:r>
                        <a:rPr lang="el-GR" sz="1700" dirty="0" err="1" smtClean="0"/>
                        <a:t>Εννεύρωση</a:t>
                      </a:r>
                      <a:endParaRPr lang="el-GR" sz="1700" dirty="0"/>
                    </a:p>
                  </a:txBody>
                  <a:tcPr marL="81658" marR="81658"/>
                </a:tc>
                <a:tc>
                  <a:txBody>
                    <a:bodyPr/>
                    <a:lstStyle/>
                    <a:p>
                      <a:r>
                        <a:rPr lang="el-GR" sz="1700" dirty="0" smtClean="0"/>
                        <a:t>Πλέγμα</a:t>
                      </a:r>
                      <a:r>
                        <a:rPr lang="el-GR" sz="1700" baseline="0" dirty="0" smtClean="0"/>
                        <a:t> </a:t>
                      </a:r>
                      <a:endParaRPr lang="el-GR" sz="1700" dirty="0"/>
                    </a:p>
                  </a:txBody>
                  <a:tcPr marL="81658" marR="81658"/>
                </a:tc>
              </a:tr>
              <a:tr h="370840">
                <a:tc>
                  <a:txBody>
                    <a:bodyPr/>
                    <a:lstStyle/>
                    <a:p>
                      <a:r>
                        <a:rPr lang="el-GR" sz="1700" dirty="0" smtClean="0"/>
                        <a:t>Ραπτικός</a:t>
                      </a:r>
                      <a:endParaRPr lang="el-GR" sz="1700" dirty="0"/>
                    </a:p>
                  </a:txBody>
                  <a:tcPr marL="81658" marR="81658"/>
                </a:tc>
                <a:tc>
                  <a:txBody>
                    <a:bodyPr/>
                    <a:lstStyle/>
                    <a:p>
                      <a:r>
                        <a:rPr lang="el-GR" sz="1700" dirty="0" smtClean="0"/>
                        <a:t>Κάμψη, έξω στροφή και απαγωγή ισχίου</a:t>
                      </a:r>
                    </a:p>
                    <a:p>
                      <a:r>
                        <a:rPr lang="el-GR" sz="1700" dirty="0" smtClean="0"/>
                        <a:t>Κάμψη και έσω στροφή</a:t>
                      </a:r>
                      <a:r>
                        <a:rPr lang="el-GR" sz="1700" baseline="0" dirty="0" smtClean="0"/>
                        <a:t> γόνατος</a:t>
                      </a:r>
                      <a:endParaRPr lang="el-GR" sz="1700" dirty="0"/>
                    </a:p>
                  </a:txBody>
                  <a:tcPr marL="81658" marR="81658"/>
                </a:tc>
                <a:tc>
                  <a:txBody>
                    <a:bodyPr/>
                    <a:lstStyle/>
                    <a:p>
                      <a:r>
                        <a:rPr lang="el-GR" sz="1700" dirty="0" smtClean="0"/>
                        <a:t>Μηριαίο</a:t>
                      </a:r>
                      <a:endParaRPr lang="el-GR" sz="1700" dirty="0"/>
                    </a:p>
                  </a:txBody>
                  <a:tcPr marL="81658" marR="81658"/>
                </a:tc>
                <a:tc>
                  <a:txBody>
                    <a:bodyPr/>
                    <a:lstStyle/>
                    <a:p>
                      <a:r>
                        <a:rPr lang="el-GR" sz="1700" dirty="0" smtClean="0"/>
                        <a:t>Οσφυϊκό </a:t>
                      </a:r>
                      <a:endParaRPr lang="el-GR" sz="1700" dirty="0"/>
                    </a:p>
                  </a:txBody>
                  <a:tcPr marL="81658" marR="81658"/>
                </a:tc>
              </a:tr>
              <a:tr h="370840">
                <a:tc>
                  <a:txBody>
                    <a:bodyPr/>
                    <a:lstStyle/>
                    <a:p>
                      <a:r>
                        <a:rPr lang="el-GR" sz="1700" dirty="0" smtClean="0"/>
                        <a:t>Ισχνός προσαγωγός</a:t>
                      </a:r>
                      <a:endParaRPr lang="el-GR" sz="1700" dirty="0"/>
                    </a:p>
                  </a:txBody>
                  <a:tcPr marL="81658" marR="81658"/>
                </a:tc>
                <a:tc>
                  <a:txBody>
                    <a:bodyPr/>
                    <a:lstStyle/>
                    <a:p>
                      <a:r>
                        <a:rPr lang="el-GR" sz="1700" dirty="0" smtClean="0"/>
                        <a:t>Κάμψη και προσαγωγή ισχίου</a:t>
                      </a:r>
                    </a:p>
                    <a:p>
                      <a:r>
                        <a:rPr lang="el-GR" sz="1700" dirty="0" smtClean="0"/>
                        <a:t>Κάμψη και έσω στροφή γόνατος</a:t>
                      </a:r>
                      <a:endParaRPr lang="el-GR" sz="1700" dirty="0"/>
                    </a:p>
                  </a:txBody>
                  <a:tcPr marL="81658" marR="81658"/>
                </a:tc>
                <a:tc>
                  <a:txBody>
                    <a:bodyPr/>
                    <a:lstStyle/>
                    <a:p>
                      <a:r>
                        <a:rPr lang="el-GR" sz="1700" dirty="0" err="1" smtClean="0"/>
                        <a:t>Θυροειδές</a:t>
                      </a:r>
                      <a:r>
                        <a:rPr lang="el-GR" sz="1700" dirty="0" smtClean="0"/>
                        <a:t> </a:t>
                      </a:r>
                      <a:endParaRPr lang="el-GR" sz="1700" dirty="0"/>
                    </a:p>
                  </a:txBody>
                  <a:tcPr marL="81658" marR="81658"/>
                </a:tc>
                <a:tc>
                  <a:txBody>
                    <a:bodyPr/>
                    <a:lstStyle/>
                    <a:p>
                      <a:r>
                        <a:rPr lang="el-GR" sz="1700" dirty="0" smtClean="0"/>
                        <a:t>Οσφυϊκό</a:t>
                      </a:r>
                      <a:endParaRPr lang="el-GR" sz="1700" dirty="0"/>
                    </a:p>
                  </a:txBody>
                  <a:tcPr marL="81658" marR="81658"/>
                </a:tc>
              </a:tr>
              <a:tr h="370840">
                <a:tc>
                  <a:txBody>
                    <a:bodyPr/>
                    <a:lstStyle/>
                    <a:p>
                      <a:r>
                        <a:rPr lang="el-GR" sz="1700" dirty="0" smtClean="0"/>
                        <a:t>Ορθός μηριαίος</a:t>
                      </a:r>
                    </a:p>
                    <a:p>
                      <a:endParaRPr lang="el-GR" sz="1700" dirty="0" smtClean="0"/>
                    </a:p>
                    <a:p>
                      <a:r>
                        <a:rPr lang="el-GR" sz="1700" dirty="0" smtClean="0"/>
                        <a:t>Πλατύς</a:t>
                      </a:r>
                      <a:r>
                        <a:rPr lang="el-GR" sz="1700" baseline="0" dirty="0" smtClean="0"/>
                        <a:t> μύες</a:t>
                      </a:r>
                      <a:endParaRPr lang="el-GR" sz="1700" dirty="0"/>
                    </a:p>
                  </a:txBody>
                  <a:tcPr marL="81658" marR="81658"/>
                </a:tc>
                <a:tc>
                  <a:txBody>
                    <a:bodyPr/>
                    <a:lstStyle/>
                    <a:p>
                      <a:r>
                        <a:rPr lang="el-GR" sz="1700" dirty="0" smtClean="0"/>
                        <a:t>Κάμψη ισχίου &amp; έκταση γόνατος</a:t>
                      </a:r>
                    </a:p>
                    <a:p>
                      <a:endParaRPr lang="el-GR" sz="1700" dirty="0" smtClean="0"/>
                    </a:p>
                    <a:p>
                      <a:r>
                        <a:rPr lang="el-GR" sz="1700" dirty="0" smtClean="0"/>
                        <a:t>Έκταση γόνατος</a:t>
                      </a:r>
                      <a:endParaRPr lang="el-GR" sz="1700" dirty="0"/>
                    </a:p>
                  </a:txBody>
                  <a:tcPr marL="81658" marR="81658"/>
                </a:tc>
                <a:tc>
                  <a:txBody>
                    <a:bodyPr/>
                    <a:lstStyle/>
                    <a:p>
                      <a:r>
                        <a:rPr lang="el-GR" sz="1700" dirty="0" smtClean="0"/>
                        <a:t>Μηριαίο</a:t>
                      </a:r>
                      <a:endParaRPr lang="el-GR" sz="1700" dirty="0"/>
                    </a:p>
                  </a:txBody>
                  <a:tcPr marL="81658" marR="81658"/>
                </a:tc>
                <a:tc>
                  <a:txBody>
                    <a:bodyPr/>
                    <a:lstStyle/>
                    <a:p>
                      <a:r>
                        <a:rPr lang="el-GR" sz="1700" dirty="0" smtClean="0"/>
                        <a:t>Οσφυϊκό</a:t>
                      </a:r>
                      <a:endParaRPr lang="el-GR" sz="1700" dirty="0"/>
                    </a:p>
                  </a:txBody>
                  <a:tcPr marL="81658" marR="81658"/>
                </a:tc>
              </a:tr>
              <a:tr h="370840">
                <a:tc>
                  <a:txBody>
                    <a:bodyPr/>
                    <a:lstStyle/>
                    <a:p>
                      <a:r>
                        <a:rPr lang="el-GR" sz="1700" dirty="0" smtClean="0"/>
                        <a:t>Ιγνυακός</a:t>
                      </a:r>
                      <a:endParaRPr lang="el-GR" sz="1700" dirty="0"/>
                    </a:p>
                  </a:txBody>
                  <a:tcPr marL="81658" marR="81658"/>
                </a:tc>
                <a:tc>
                  <a:txBody>
                    <a:bodyPr/>
                    <a:lstStyle/>
                    <a:p>
                      <a:r>
                        <a:rPr lang="el-GR" sz="1700" dirty="0" smtClean="0"/>
                        <a:t>Κάμψη και έσω στροφή γόνατος</a:t>
                      </a:r>
                      <a:endParaRPr lang="el-GR" sz="1700" dirty="0"/>
                    </a:p>
                  </a:txBody>
                  <a:tcPr marL="81658" marR="81658"/>
                </a:tc>
                <a:tc>
                  <a:txBody>
                    <a:bodyPr/>
                    <a:lstStyle/>
                    <a:p>
                      <a:r>
                        <a:rPr lang="el-GR" sz="1700" dirty="0" smtClean="0"/>
                        <a:t>Κνημιαίο</a:t>
                      </a:r>
                      <a:endParaRPr lang="el-GR" sz="1700" dirty="0"/>
                    </a:p>
                  </a:txBody>
                  <a:tcPr marL="81658" marR="81658"/>
                </a:tc>
                <a:tc>
                  <a:txBody>
                    <a:bodyPr/>
                    <a:lstStyle/>
                    <a:p>
                      <a:r>
                        <a:rPr lang="el-GR" sz="1700" dirty="0" smtClean="0"/>
                        <a:t>Ιερό</a:t>
                      </a:r>
                      <a:endParaRPr lang="el-GR" sz="1700" dirty="0"/>
                    </a:p>
                  </a:txBody>
                  <a:tcPr marL="81658" marR="81658"/>
                </a:tc>
              </a:tr>
              <a:tr h="370840">
                <a:tc>
                  <a:txBody>
                    <a:bodyPr/>
                    <a:lstStyle/>
                    <a:p>
                      <a:r>
                        <a:rPr lang="el-GR" sz="1700" dirty="0" err="1" smtClean="0"/>
                        <a:t>Ημιϋμενώδης</a:t>
                      </a:r>
                      <a:r>
                        <a:rPr lang="el-GR" sz="1700" dirty="0" smtClean="0"/>
                        <a:t> και</a:t>
                      </a:r>
                    </a:p>
                    <a:p>
                      <a:r>
                        <a:rPr lang="el-GR" sz="1700" dirty="0" err="1" smtClean="0"/>
                        <a:t>Ημιτενοντώδης</a:t>
                      </a:r>
                      <a:r>
                        <a:rPr lang="el-GR" sz="1700" dirty="0" smtClean="0"/>
                        <a:t> </a:t>
                      </a:r>
                      <a:endParaRPr lang="el-GR" sz="1700" dirty="0"/>
                    </a:p>
                  </a:txBody>
                  <a:tcPr marL="81658" marR="81658"/>
                </a:tc>
                <a:tc>
                  <a:txBody>
                    <a:bodyPr/>
                    <a:lstStyle/>
                    <a:p>
                      <a:r>
                        <a:rPr lang="el-GR" sz="1700" dirty="0" smtClean="0"/>
                        <a:t>Έκταση ισχίου</a:t>
                      </a:r>
                    </a:p>
                    <a:p>
                      <a:pPr marL="0" marR="0" indent="0" algn="l" defTabSz="914400" rtl="0" eaLnBrk="1" fontAlgn="auto" latinLnBrk="0" hangingPunct="1">
                        <a:lnSpc>
                          <a:spcPct val="100000"/>
                        </a:lnSpc>
                        <a:spcBef>
                          <a:spcPts val="0"/>
                        </a:spcBef>
                        <a:spcAft>
                          <a:spcPts val="0"/>
                        </a:spcAft>
                        <a:buClrTx/>
                        <a:buSzTx/>
                        <a:buFontTx/>
                        <a:buNone/>
                        <a:tabLst/>
                        <a:defRPr/>
                      </a:pPr>
                      <a:r>
                        <a:rPr lang="el-GR" sz="1700" dirty="0" smtClean="0"/>
                        <a:t>Κάμψη και έσω στροφή γόνατος</a:t>
                      </a:r>
                    </a:p>
                  </a:txBody>
                  <a:tcPr marL="81658" marR="81658"/>
                </a:tc>
                <a:tc>
                  <a:txBody>
                    <a:bodyPr/>
                    <a:lstStyle/>
                    <a:p>
                      <a:r>
                        <a:rPr lang="el-GR" sz="1700" dirty="0" smtClean="0"/>
                        <a:t>Ισχιακό (κνημιαίο)</a:t>
                      </a:r>
                      <a:endParaRPr lang="el-GR" sz="1700" dirty="0"/>
                    </a:p>
                  </a:txBody>
                  <a:tcPr marL="81658" marR="81658"/>
                </a:tc>
                <a:tc>
                  <a:txBody>
                    <a:bodyPr/>
                    <a:lstStyle/>
                    <a:p>
                      <a:r>
                        <a:rPr lang="el-GR" sz="1700" dirty="0" smtClean="0"/>
                        <a:t>Ιερό</a:t>
                      </a:r>
                    </a:p>
                    <a:p>
                      <a:endParaRPr lang="el-GR" sz="1700" dirty="0" smtClean="0"/>
                    </a:p>
                  </a:txBody>
                  <a:tcPr marL="81658" marR="81658"/>
                </a:tc>
              </a:tr>
              <a:tr h="370840">
                <a:tc>
                  <a:txBody>
                    <a:bodyPr/>
                    <a:lstStyle/>
                    <a:p>
                      <a:r>
                        <a:rPr lang="el-GR" sz="1700" dirty="0" smtClean="0"/>
                        <a:t>Δικέφαλος μηριαίος</a:t>
                      </a:r>
                      <a:r>
                        <a:rPr lang="el-GR" sz="1700" baseline="0" dirty="0" smtClean="0"/>
                        <a:t> (μακρά κεφαλή)</a:t>
                      </a:r>
                    </a:p>
                    <a:p>
                      <a:r>
                        <a:rPr lang="el-GR" sz="1700" baseline="0" dirty="0" smtClean="0"/>
                        <a:t>Δικέφαλος μηριαίος</a:t>
                      </a:r>
                    </a:p>
                    <a:p>
                      <a:r>
                        <a:rPr lang="el-GR" sz="1700" baseline="0" dirty="0" smtClean="0"/>
                        <a:t>(βραχεία κεφαλή)</a:t>
                      </a:r>
                      <a:endParaRPr lang="el-GR" sz="1700" dirty="0"/>
                    </a:p>
                  </a:txBody>
                  <a:tcPr marL="81658" marR="816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700" dirty="0" smtClean="0"/>
                        <a:t>Έκταση</a:t>
                      </a:r>
                      <a:r>
                        <a:rPr lang="el-GR" sz="1700" baseline="0" dirty="0" smtClean="0"/>
                        <a:t> ισχίου &amp; κάμψη και έξω στροφή γόνατος</a:t>
                      </a:r>
                    </a:p>
                    <a:p>
                      <a:pPr marL="0" marR="0" indent="0" algn="l" defTabSz="914400" rtl="0" eaLnBrk="1" fontAlgn="auto" latinLnBrk="0" hangingPunct="1">
                        <a:lnSpc>
                          <a:spcPct val="100000"/>
                        </a:lnSpc>
                        <a:spcBef>
                          <a:spcPts val="0"/>
                        </a:spcBef>
                        <a:spcAft>
                          <a:spcPts val="0"/>
                        </a:spcAft>
                        <a:buClrTx/>
                        <a:buSzTx/>
                        <a:buFontTx/>
                        <a:buNone/>
                        <a:tabLst/>
                        <a:defRPr/>
                      </a:pPr>
                      <a:r>
                        <a:rPr lang="el-GR" sz="1700" baseline="0" dirty="0" smtClean="0"/>
                        <a:t>Κάμψη και έξω στροφή γόνατος</a:t>
                      </a:r>
                      <a:endParaRPr lang="el-GR" sz="1700" dirty="0" smtClean="0"/>
                    </a:p>
                  </a:txBody>
                  <a:tcPr marL="81658" marR="81658"/>
                </a:tc>
                <a:tc>
                  <a:txBody>
                    <a:bodyPr/>
                    <a:lstStyle/>
                    <a:p>
                      <a:r>
                        <a:rPr lang="el-GR" sz="1700" dirty="0" smtClean="0"/>
                        <a:t>Ισχιακό (κνημιαίο)</a:t>
                      </a:r>
                    </a:p>
                    <a:p>
                      <a:r>
                        <a:rPr lang="el-GR" sz="1700" dirty="0" smtClean="0"/>
                        <a:t>Ισχιακό (κοινό </a:t>
                      </a:r>
                      <a:r>
                        <a:rPr lang="el-GR" sz="1700" dirty="0" err="1" smtClean="0"/>
                        <a:t>περονιαίο</a:t>
                      </a:r>
                      <a:r>
                        <a:rPr lang="el-GR" sz="1700" dirty="0" smtClean="0"/>
                        <a:t>)</a:t>
                      </a:r>
                      <a:endParaRPr lang="el-GR" sz="1700" dirty="0"/>
                    </a:p>
                  </a:txBody>
                  <a:tcPr marL="81658" marR="81658"/>
                </a:tc>
                <a:tc>
                  <a:txBody>
                    <a:bodyPr/>
                    <a:lstStyle/>
                    <a:p>
                      <a:r>
                        <a:rPr lang="el-GR" sz="1700" dirty="0" smtClean="0"/>
                        <a:t>Ιερό</a:t>
                      </a:r>
                      <a:endParaRPr lang="el-GR" sz="1700" dirty="0"/>
                    </a:p>
                  </a:txBody>
                  <a:tcPr marL="81658" marR="81658"/>
                </a:tc>
              </a:tr>
              <a:tr h="370840">
                <a:tc>
                  <a:txBody>
                    <a:bodyPr/>
                    <a:lstStyle/>
                    <a:p>
                      <a:r>
                        <a:rPr lang="el-GR" sz="1700" dirty="0" err="1" smtClean="0"/>
                        <a:t>Γαστροκνήμιος</a:t>
                      </a:r>
                      <a:endParaRPr lang="el-GR" sz="1700" dirty="0"/>
                    </a:p>
                  </a:txBody>
                  <a:tcPr marL="81658" marR="816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700" dirty="0" smtClean="0"/>
                        <a:t>Κάμψη γόνατος και πελματιαία κάμψη ΠΚ</a:t>
                      </a:r>
                    </a:p>
                  </a:txBody>
                  <a:tcPr marL="81658" marR="81658"/>
                </a:tc>
                <a:tc>
                  <a:txBody>
                    <a:bodyPr/>
                    <a:lstStyle/>
                    <a:p>
                      <a:r>
                        <a:rPr lang="el-GR" sz="1700" dirty="0" smtClean="0"/>
                        <a:t>Κνημιαίο</a:t>
                      </a:r>
                      <a:endParaRPr lang="el-GR" sz="1700" dirty="0"/>
                    </a:p>
                  </a:txBody>
                  <a:tcPr marL="81658" marR="81658"/>
                </a:tc>
                <a:tc>
                  <a:txBody>
                    <a:bodyPr/>
                    <a:lstStyle/>
                    <a:p>
                      <a:r>
                        <a:rPr lang="el-GR" sz="1700" dirty="0" smtClean="0"/>
                        <a:t>Ιερό</a:t>
                      </a:r>
                      <a:endParaRPr lang="el-GR" sz="1700" dirty="0"/>
                    </a:p>
                  </a:txBody>
                  <a:tcPr marL="81658" marR="81658"/>
                </a:tc>
              </a:tr>
              <a:tr h="370840">
                <a:tc>
                  <a:txBody>
                    <a:bodyPr/>
                    <a:lstStyle/>
                    <a:p>
                      <a:r>
                        <a:rPr lang="el-GR" sz="1700" dirty="0" smtClean="0"/>
                        <a:t>Πελματικός</a:t>
                      </a:r>
                      <a:endParaRPr lang="el-GR" sz="1700" dirty="0"/>
                    </a:p>
                  </a:txBody>
                  <a:tcPr marL="81658" marR="816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700" dirty="0" smtClean="0"/>
                        <a:t>Κάμψη γόνατος και πελματιαία κάμψη ΠΚ</a:t>
                      </a:r>
                    </a:p>
                  </a:txBody>
                  <a:tcPr marL="81658" marR="8165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700" dirty="0" smtClean="0"/>
                        <a:t>Κνημιαίο</a:t>
                      </a:r>
                    </a:p>
                  </a:txBody>
                  <a:tcPr marL="81658" marR="81658"/>
                </a:tc>
                <a:tc>
                  <a:txBody>
                    <a:bodyPr/>
                    <a:lstStyle/>
                    <a:p>
                      <a:r>
                        <a:rPr lang="el-GR" sz="1700" dirty="0" smtClean="0"/>
                        <a:t>Ιερό </a:t>
                      </a:r>
                      <a:endParaRPr lang="el-GR" sz="1700" dirty="0"/>
                    </a:p>
                  </a:txBody>
                  <a:tcPr marL="81658" marR="81658"/>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spTree>
    <p:extLst>
      <p:ext uri="{BB962C8B-B14F-4D97-AF65-F5344CB8AC3E}">
        <p14:creationId xmlns:p14="http://schemas.microsoft.com/office/powerpoint/2010/main" val="21545413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Τετρακέφαλος μυς </a:t>
            </a:r>
            <a:r>
              <a:rPr lang="el-GR" sz="3000" b="0" dirty="0" smtClean="0"/>
              <a:t>1/5</a:t>
            </a:r>
            <a:endParaRPr lang="el-GR" sz="3000" b="0" dirty="0"/>
          </a:p>
        </p:txBody>
      </p:sp>
      <p:sp>
        <p:nvSpPr>
          <p:cNvPr id="3" name="Content Placeholder 2"/>
          <p:cNvSpPr>
            <a:spLocks noGrp="1"/>
          </p:cNvSpPr>
          <p:nvPr>
            <p:ph idx="1"/>
          </p:nvPr>
        </p:nvSpPr>
        <p:spPr/>
        <p:txBody>
          <a:bodyPr>
            <a:normAutofit/>
          </a:bodyPr>
          <a:lstStyle/>
          <a:p>
            <a:r>
              <a:rPr lang="el-GR" dirty="0" smtClean="0"/>
              <a:t>Αποτελείται από 4 κεφαλές:</a:t>
            </a:r>
          </a:p>
          <a:p>
            <a:pPr>
              <a:buFont typeface="Wingdings" pitchFamily="2" charset="2"/>
              <a:buChar char="ü"/>
            </a:pPr>
            <a:r>
              <a:rPr lang="el-GR" dirty="0" smtClean="0"/>
              <a:t>3 </a:t>
            </a:r>
            <a:r>
              <a:rPr lang="el-GR" dirty="0" err="1" smtClean="0"/>
              <a:t>μονοαθρικούς</a:t>
            </a:r>
            <a:r>
              <a:rPr lang="el-GR" dirty="0" smtClean="0"/>
              <a:t> μύες: έσω, έξω και μέσο πλατύ.</a:t>
            </a:r>
          </a:p>
          <a:p>
            <a:pPr>
              <a:buFont typeface="Wingdings" pitchFamily="2" charset="2"/>
              <a:buChar char="ü"/>
            </a:pPr>
            <a:r>
              <a:rPr lang="el-GR" dirty="0" smtClean="0"/>
              <a:t>1 </a:t>
            </a:r>
            <a:r>
              <a:rPr lang="el-GR" dirty="0" err="1" smtClean="0"/>
              <a:t>διαρθρικό</a:t>
            </a:r>
            <a:r>
              <a:rPr lang="el-GR" dirty="0" smtClean="0"/>
              <a:t> μυ: ορθό μηριαίο.</a:t>
            </a:r>
          </a:p>
          <a:p>
            <a:r>
              <a:rPr lang="el-GR" dirty="0" smtClean="0"/>
              <a:t>Είναι ένας ισχυρός μυς με εγκάρσια διατομή 148 </a:t>
            </a:r>
            <a:r>
              <a:rPr lang="en-US" dirty="0" smtClean="0"/>
              <a:t>cm</a:t>
            </a:r>
            <a:r>
              <a:rPr lang="en-US" baseline="30000" dirty="0" smtClean="0"/>
              <a:t>2</a:t>
            </a:r>
            <a:r>
              <a:rPr lang="el-GR" dirty="0" smtClean="0"/>
              <a:t>.</a:t>
            </a:r>
          </a:p>
          <a:p>
            <a:r>
              <a:rPr lang="el-GR" dirty="0" smtClean="0"/>
              <a:t>Καθώς βραχύνεται κατά 8</a:t>
            </a:r>
            <a:r>
              <a:rPr lang="en-US" dirty="0" smtClean="0"/>
              <a:t> cm </a:t>
            </a:r>
            <a:r>
              <a:rPr lang="el-GR" dirty="0" smtClean="0"/>
              <a:t>αναπτύσσει δύναμη 42 </a:t>
            </a:r>
            <a:r>
              <a:rPr lang="en-US" dirty="0" smtClean="0"/>
              <a:t>kg</a:t>
            </a:r>
            <a:r>
              <a:rPr lang="el-GR" dirty="0" smtClean="0"/>
              <a:t>.</a:t>
            </a:r>
          </a:p>
          <a:p>
            <a:r>
              <a:rPr lang="el-GR" dirty="0" smtClean="0"/>
              <a:t>Είναι 3 φορές πιο ισχυρός από τους καμπτήρες του γόνατος.</a:t>
            </a:r>
          </a:p>
          <a:p>
            <a:r>
              <a:rPr lang="el-GR" dirty="0" smtClean="0"/>
              <a:t>Η ομάδα των </a:t>
            </a:r>
            <a:r>
              <a:rPr lang="el-GR" dirty="0" err="1" smtClean="0"/>
              <a:t>πλατέων</a:t>
            </a:r>
            <a:r>
              <a:rPr lang="el-GR" dirty="0" smtClean="0"/>
              <a:t> μυών παράγουν ~ 80% της συνολικής </a:t>
            </a:r>
            <a:r>
              <a:rPr lang="el-GR" dirty="0" err="1" smtClean="0"/>
              <a:t>εκτατικής</a:t>
            </a:r>
            <a:r>
              <a:rPr lang="el-GR" dirty="0" smtClean="0"/>
              <a:t> ροπής στο γόνατο και ο ορθός το 20%.</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spTree>
    <p:extLst>
      <p:ext uri="{BB962C8B-B14F-4D97-AF65-F5344CB8AC3E}">
        <p14:creationId xmlns:p14="http://schemas.microsoft.com/office/powerpoint/2010/main" val="1799976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3768" y="116632"/>
            <a:ext cx="6213376" cy="908720"/>
          </a:xfrm>
        </p:spPr>
        <p:txBody>
          <a:bodyPr>
            <a:normAutofit/>
          </a:bodyPr>
          <a:lstStyle/>
          <a:p>
            <a:r>
              <a:rPr lang="el-GR" dirty="0"/>
              <a:t>Τετρακέφαλος μυς </a:t>
            </a:r>
            <a:r>
              <a:rPr lang="el-GR" sz="3000" b="0" dirty="0" smtClean="0"/>
              <a:t>2/5</a:t>
            </a:r>
            <a:endParaRPr lang="el-GR" sz="3600" dirty="0"/>
          </a:p>
        </p:txBody>
      </p:sp>
      <p:sp>
        <p:nvSpPr>
          <p:cNvPr id="6" name="Content Placeholder 5"/>
          <p:cNvSpPr>
            <a:spLocks noGrp="1"/>
          </p:cNvSpPr>
          <p:nvPr>
            <p:ph sz="half" idx="4294967295"/>
          </p:nvPr>
        </p:nvSpPr>
        <p:spPr>
          <a:xfrm>
            <a:off x="2987824" y="1056537"/>
            <a:ext cx="6156176" cy="5252783"/>
          </a:xfrm>
        </p:spPr>
        <p:txBody>
          <a:bodyPr>
            <a:normAutofit/>
          </a:bodyPr>
          <a:lstStyle/>
          <a:p>
            <a:r>
              <a:rPr lang="el-GR" sz="2200" dirty="0" smtClean="0"/>
              <a:t>Έξω πλατύς</a:t>
            </a:r>
          </a:p>
          <a:p>
            <a:pPr>
              <a:buFont typeface="Wingdings" pitchFamily="2" charset="2"/>
              <a:buChar char="ü"/>
            </a:pPr>
            <a:r>
              <a:rPr lang="el-GR" sz="2200" dirty="0" smtClean="0"/>
              <a:t>Έκφυση: </a:t>
            </a:r>
            <a:r>
              <a:rPr lang="el-GR" sz="2200" dirty="0" err="1" smtClean="0"/>
              <a:t>μεσοτροχαντήρια</a:t>
            </a:r>
            <a:r>
              <a:rPr lang="el-GR" sz="2200" dirty="0" smtClean="0"/>
              <a:t> γραμμή, πρόσθιο και κάτω τμήμα μεγάλου </a:t>
            </a:r>
            <a:r>
              <a:rPr lang="el-GR" sz="2200" dirty="0" err="1" smtClean="0"/>
              <a:t>τροχαντήρα</a:t>
            </a:r>
            <a:r>
              <a:rPr lang="el-GR" sz="2200" dirty="0" smtClean="0"/>
              <a:t>, έξω περιοχή γλουτιαίου </a:t>
            </a:r>
            <a:r>
              <a:rPr lang="el-GR" sz="2200" dirty="0" err="1" smtClean="0"/>
              <a:t>τραχίσματος</a:t>
            </a:r>
            <a:r>
              <a:rPr lang="el-GR" sz="2200" dirty="0" smtClean="0"/>
              <a:t> και έξω χείλος τραχείας γραμμής.</a:t>
            </a:r>
          </a:p>
          <a:p>
            <a:r>
              <a:rPr lang="el-GR" sz="2200" dirty="0" smtClean="0"/>
              <a:t>Έσω πλατύς</a:t>
            </a:r>
          </a:p>
          <a:p>
            <a:pPr>
              <a:buFont typeface="Wingdings" pitchFamily="2" charset="2"/>
              <a:buChar char="ü"/>
            </a:pPr>
            <a:r>
              <a:rPr lang="el-GR" sz="2200" dirty="0" smtClean="0"/>
              <a:t>Έκφυση: κάτω τμήμα </a:t>
            </a:r>
            <a:r>
              <a:rPr lang="el-GR" sz="2200" dirty="0" err="1" smtClean="0"/>
              <a:t>μεσοτροχαντήριας</a:t>
            </a:r>
            <a:r>
              <a:rPr lang="el-GR" sz="2200" dirty="0" smtClean="0"/>
              <a:t> γραμμής, έσω χείλος τραχείας γραμμής, έσω </a:t>
            </a:r>
            <a:r>
              <a:rPr lang="el-GR" sz="2200" dirty="0" err="1" smtClean="0"/>
              <a:t>υπερκονδύλια</a:t>
            </a:r>
            <a:r>
              <a:rPr lang="el-GR" sz="2200" dirty="0" smtClean="0"/>
              <a:t> γραμμή, ίνες από τον μεγάλο προσαγωγό.</a:t>
            </a:r>
          </a:p>
          <a:p>
            <a:r>
              <a:rPr lang="el-GR" sz="2200" dirty="0" smtClean="0"/>
              <a:t>Μέσος πλατύς</a:t>
            </a:r>
          </a:p>
          <a:p>
            <a:pPr>
              <a:buFont typeface="Wingdings" pitchFamily="2" charset="2"/>
              <a:buChar char="ü"/>
            </a:pPr>
            <a:r>
              <a:rPr lang="el-GR" sz="2200" dirty="0" smtClean="0"/>
              <a:t>Έκφυση: </a:t>
            </a:r>
            <a:r>
              <a:rPr lang="el-GR" sz="2200" dirty="0" err="1" smtClean="0"/>
              <a:t>προσθιο</a:t>
            </a:r>
            <a:r>
              <a:rPr lang="el-GR" sz="2200" dirty="0" smtClean="0"/>
              <a:t>-έξω 2/3 της </a:t>
            </a:r>
            <a:r>
              <a:rPr lang="el-GR" sz="2200" dirty="0" err="1" smtClean="0"/>
              <a:t>διάφυσης</a:t>
            </a:r>
            <a:r>
              <a:rPr lang="el-GR" sz="2200" dirty="0" smtClean="0"/>
              <a:t> του μηριαίου.</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pic>
        <p:nvPicPr>
          <p:cNvPr id="11" name="Picture 2" descr="File:Quadrice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3395"/>
            <a:ext cx="2664296" cy="65946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231740" y="6236415"/>
            <a:ext cx="1944216"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4"/>
              </a:rPr>
              <a:t>Quadriceps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5" tooltip="User:Migas"/>
              </a:rPr>
              <a:t>Migas</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5354845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Τετρακέφαλος μυς </a:t>
            </a:r>
            <a:r>
              <a:rPr lang="el-GR" sz="3000" b="0" dirty="0" smtClean="0"/>
              <a:t>3/5</a:t>
            </a:r>
            <a:endParaRPr lang="el-GR" sz="3600" dirty="0"/>
          </a:p>
        </p:txBody>
      </p:sp>
      <p:sp>
        <p:nvSpPr>
          <p:cNvPr id="3" name="Content Placeholder 2"/>
          <p:cNvSpPr>
            <a:spLocks noGrp="1"/>
          </p:cNvSpPr>
          <p:nvPr>
            <p:ph idx="1"/>
          </p:nvPr>
        </p:nvSpPr>
        <p:spPr/>
        <p:txBody>
          <a:bodyPr>
            <a:normAutofit lnSpcReduction="10000"/>
          </a:bodyPr>
          <a:lstStyle/>
          <a:p>
            <a:r>
              <a:rPr lang="el-GR" dirty="0" smtClean="0"/>
              <a:t>Όλες οι κεφαλές ενώνονται για να σχηματίσουν τον δυνατό τένοντα του </a:t>
            </a:r>
            <a:r>
              <a:rPr lang="el-GR" dirty="0" err="1" smtClean="0"/>
              <a:t>τετρακεφάλου</a:t>
            </a:r>
            <a:r>
              <a:rPr lang="el-GR" dirty="0" smtClean="0"/>
              <a:t> που </a:t>
            </a:r>
            <a:r>
              <a:rPr lang="el-GR" dirty="0" err="1" smtClean="0"/>
              <a:t>προσφύεται</a:t>
            </a:r>
            <a:r>
              <a:rPr lang="el-GR" dirty="0" smtClean="0"/>
              <a:t> στην βάση και στα πλάγια της επιγονατίδας και εν συνεχεία στο κνημιαίο κύρτωμα.</a:t>
            </a:r>
          </a:p>
          <a:p>
            <a:r>
              <a:rPr lang="el-GR" dirty="0" smtClean="0"/>
              <a:t>Ο έξω πλατύς και ο έσω πλατύς προσφύονται στον αρθρικό θύλακο και στους μηνίσκους μέσω των ινών των </a:t>
            </a:r>
            <a:r>
              <a:rPr lang="el-GR" dirty="0" err="1" smtClean="0"/>
              <a:t>καθεκτικών</a:t>
            </a:r>
            <a:r>
              <a:rPr lang="el-GR" dirty="0" smtClean="0"/>
              <a:t> συνδέσμων.</a:t>
            </a:r>
          </a:p>
          <a:p>
            <a:r>
              <a:rPr lang="el-GR" dirty="0" smtClean="0"/>
              <a:t>Το σύνολο των δομών που αποτελείται από τον τετρακέφαλο μυ, τον τένοντά του, την επιγονατίδα και τον </a:t>
            </a:r>
            <a:r>
              <a:rPr lang="el-GR" dirty="0" err="1" smtClean="0"/>
              <a:t>επιγονατιδικό</a:t>
            </a:r>
            <a:r>
              <a:rPr lang="el-GR" dirty="0" smtClean="0"/>
              <a:t> τένοντα ονομάζεται </a:t>
            </a:r>
            <a:r>
              <a:rPr lang="el-GR" dirty="0" err="1" smtClean="0"/>
              <a:t>εκτατικός</a:t>
            </a:r>
            <a:r>
              <a:rPr lang="el-GR" dirty="0" smtClean="0"/>
              <a:t> μηχανισμός του γόνατος.</a:t>
            </a:r>
          </a:p>
          <a:p>
            <a:r>
              <a:rPr lang="el-GR" dirty="0" smtClean="0"/>
              <a:t>Αν και ο έξω πλατύς έχει την μεγαλύτερη εγκάρσια διατομή απ’ όλες τις κεφαλές, ο έσω πλατύς εκτείνεται χαμηλότερα προς το γόνατος.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spTree>
    <p:extLst>
      <p:ext uri="{BB962C8B-B14F-4D97-AF65-F5344CB8AC3E}">
        <p14:creationId xmlns:p14="http://schemas.microsoft.com/office/powerpoint/2010/main" val="15093339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Τετρακέφαλος μυς </a:t>
            </a:r>
            <a:r>
              <a:rPr lang="el-GR" sz="3000" b="0" dirty="0" smtClean="0"/>
              <a:t>4/5</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74</a:t>
            </a:fld>
            <a:endParaRPr lang="el-GR" dirty="0"/>
          </a:p>
        </p:txBody>
      </p:sp>
      <p:sp>
        <p:nvSpPr>
          <p:cNvPr id="9" name="Θέση περιεχομένου 8"/>
          <p:cNvSpPr>
            <a:spLocks noGrp="1"/>
          </p:cNvSpPr>
          <p:nvPr>
            <p:ph idx="1"/>
          </p:nvPr>
        </p:nvSpPr>
        <p:spPr/>
        <p:txBody>
          <a:bodyPr>
            <a:normAutofit lnSpcReduction="10000"/>
          </a:bodyPr>
          <a:lstStyle/>
          <a:p>
            <a:r>
              <a:rPr lang="el-GR" sz="2400" dirty="0"/>
              <a:t>Ο έσω πλατύς αποτελείται από ίνες που έχουν 2 ξεχωριστές κατευθύνσεις.</a:t>
            </a:r>
          </a:p>
          <a:p>
            <a:r>
              <a:rPr lang="el-GR" sz="2400" dirty="0"/>
              <a:t>Οι πλέον περιφερικές ίνες του είναι λοξές (λοξός έσω πλατύς) και προσεγγίζουν από τα έσω την επιγονατίδα υπό γωνία 50</a:t>
            </a:r>
            <a:r>
              <a:rPr lang="el-GR" sz="2400" baseline="30000" dirty="0"/>
              <a:t>ο</a:t>
            </a:r>
            <a:r>
              <a:rPr lang="el-GR" sz="2400" dirty="0"/>
              <a:t>-55</a:t>
            </a:r>
            <a:r>
              <a:rPr lang="el-GR" sz="2400" baseline="30000" dirty="0"/>
              <a:t>ο</a:t>
            </a:r>
            <a:r>
              <a:rPr lang="el-GR" sz="2400" dirty="0"/>
              <a:t>.</a:t>
            </a:r>
          </a:p>
          <a:p>
            <a:r>
              <a:rPr lang="el-GR" sz="2400" dirty="0"/>
              <a:t>Οι υπόλοιπες ίνες είναι πιο επιμήκεις (μακρός έσω πλατύς) προσεγγίζουν την επιγονατίδα υπό γωνία 15</a:t>
            </a:r>
            <a:r>
              <a:rPr lang="el-GR" sz="2400" baseline="30000" dirty="0"/>
              <a:t>ο</a:t>
            </a:r>
            <a:r>
              <a:rPr lang="el-GR" sz="2400" dirty="0"/>
              <a:t>-18</a:t>
            </a:r>
            <a:r>
              <a:rPr lang="el-GR" sz="2400" baseline="30000" dirty="0"/>
              <a:t>ο</a:t>
            </a:r>
            <a:r>
              <a:rPr lang="el-GR" sz="2400" dirty="0"/>
              <a:t>.</a:t>
            </a:r>
          </a:p>
          <a:p>
            <a:r>
              <a:rPr lang="el-GR" sz="2400" dirty="0"/>
              <a:t>Οι λοξές ίνες αποτελούν μόνο το 30% της συνολικής εγκάρσιας διατομής του έσω πλατύ, όμως, έχουν πολύ μεγάλη σημασία για την σταθερότητα και τον προσανατολισμό της επιγονατίδας καθώς αυτή ολισθαίνει στην </a:t>
            </a:r>
            <a:r>
              <a:rPr lang="el-GR" sz="2400" dirty="0" err="1"/>
              <a:t>μεσοκονδύλια</a:t>
            </a:r>
            <a:r>
              <a:rPr lang="el-GR" sz="2400" dirty="0"/>
              <a:t> αύλακα</a:t>
            </a:r>
            <a:r>
              <a:rPr lang="el-GR" sz="2400" dirty="0" smtClean="0"/>
              <a:t>.</a:t>
            </a:r>
            <a:endParaRPr lang="el-GR" sz="2400" dirty="0"/>
          </a:p>
        </p:txBody>
      </p:sp>
    </p:spTree>
    <p:extLst>
      <p:ext uri="{BB962C8B-B14F-4D97-AF65-F5344CB8AC3E}">
        <p14:creationId xmlns:p14="http://schemas.microsoft.com/office/powerpoint/2010/main" val="19552832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Τετρακέφαλος μυς </a:t>
            </a:r>
            <a:r>
              <a:rPr lang="el-GR" sz="3000" b="0" dirty="0" smtClean="0"/>
              <a:t>5/5</a:t>
            </a:r>
            <a:endParaRPr lang="el-GR" sz="3600" dirty="0"/>
          </a:p>
        </p:txBody>
      </p:sp>
      <p:sp>
        <p:nvSpPr>
          <p:cNvPr id="4" name="Content Placeholder 3"/>
          <p:cNvSpPr>
            <a:spLocks noGrp="1"/>
          </p:cNvSpPr>
          <p:nvPr>
            <p:ph sz="half" idx="4294967295"/>
          </p:nvPr>
        </p:nvSpPr>
        <p:spPr>
          <a:xfrm>
            <a:off x="4427984" y="1214438"/>
            <a:ext cx="4248472" cy="5643562"/>
          </a:xfrm>
        </p:spPr>
        <p:txBody>
          <a:bodyPr>
            <a:normAutofit/>
          </a:bodyPr>
          <a:lstStyle/>
          <a:p>
            <a:pPr>
              <a:lnSpc>
                <a:spcPct val="110000"/>
              </a:lnSpc>
              <a:spcBef>
                <a:spcPts val="1200"/>
              </a:spcBef>
            </a:pPr>
            <a:r>
              <a:rPr lang="el-GR" sz="2300" dirty="0" smtClean="0"/>
              <a:t>Ο μέσος πλατύς κείται κάτω από τον ορθό μηριαίο.</a:t>
            </a:r>
          </a:p>
          <a:p>
            <a:pPr>
              <a:lnSpc>
                <a:spcPct val="110000"/>
              </a:lnSpc>
              <a:spcBef>
                <a:spcPts val="1200"/>
              </a:spcBef>
            </a:pPr>
            <a:r>
              <a:rPr lang="el-GR" sz="2300" dirty="0" smtClean="0"/>
              <a:t>Κάτω από τον μέσο πλατύ βρίσκεται δύσκολα οριζόμενος </a:t>
            </a:r>
            <a:r>
              <a:rPr lang="el-GR" sz="2300" dirty="0" err="1" smtClean="0"/>
              <a:t>υπομηρίδιος</a:t>
            </a:r>
            <a:r>
              <a:rPr lang="el-GR" sz="2300" dirty="0" smtClean="0"/>
              <a:t> μυς.</a:t>
            </a:r>
          </a:p>
          <a:p>
            <a:pPr>
              <a:lnSpc>
                <a:spcPct val="110000"/>
              </a:lnSpc>
              <a:spcBef>
                <a:spcPts val="1200"/>
              </a:spcBef>
            </a:pPr>
            <a:r>
              <a:rPr lang="el-GR" sz="2300" dirty="0" smtClean="0"/>
              <a:t>Αυτός αποτελείται από ελάχιστες ίνες και </a:t>
            </a:r>
            <a:r>
              <a:rPr lang="el-GR" sz="2300" dirty="0" err="1" smtClean="0"/>
              <a:t>καταφύεται</a:t>
            </a:r>
            <a:r>
              <a:rPr lang="el-GR" sz="2300" dirty="0" smtClean="0"/>
              <a:t> στον </a:t>
            </a:r>
            <a:r>
              <a:rPr lang="el-GR" sz="2300" dirty="0" err="1" smtClean="0"/>
              <a:t>υπερεπιγονατιδικό</a:t>
            </a:r>
            <a:r>
              <a:rPr lang="el-GR" sz="2300" dirty="0" smtClean="0"/>
              <a:t> ορογόνο θύλακο.</a:t>
            </a:r>
          </a:p>
          <a:p>
            <a:pPr>
              <a:lnSpc>
                <a:spcPct val="110000"/>
              </a:lnSpc>
              <a:spcBef>
                <a:spcPts val="1200"/>
              </a:spcBef>
            </a:pPr>
            <a:r>
              <a:rPr lang="el-GR" sz="2300" dirty="0" smtClean="0"/>
              <a:t>Η ενέργειά του έλκει κεντρικά τον θύλακο κατά την έκταση του γόνατος.</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pic>
        <p:nvPicPr>
          <p:cNvPr id="6" name="Picture 4" descr="https://upload.wikimedia.org/wikipedia/commons/3/3d/Quadriceps_3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3960440" cy="39604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996900" y="5399816"/>
            <a:ext cx="261369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Quadriceps </a:t>
            </a:r>
            <a:r>
              <a:rPr lang="en-US" sz="1200" dirty="0" smtClean="0">
                <a:latin typeface="+mn-lt"/>
                <a:hlinkClick r:id="rId3"/>
              </a:rPr>
              <a:t>3D</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CFCF"/>
              </a:rPr>
              <a:t>CFCF</a:t>
            </a:r>
            <a:r>
              <a:rPr lang="el-GR" sz="1200" dirty="0" smtClean="0">
                <a:solidFill>
                  <a:prstClr val="black">
                    <a:lumMod val="75000"/>
                    <a:lumOff val="25000"/>
                  </a:prstClr>
                </a:solidFill>
                <a:latin typeface="+mn-lt"/>
              </a:rPr>
              <a:t> διαθέσιμο με άδεια </a:t>
            </a:r>
            <a:r>
              <a:rPr lang="en-US" sz="1200" dirty="0">
                <a:latin typeface="+mn-lt"/>
                <a:hlinkClick r:id="rId5"/>
              </a:rPr>
              <a:t>CC BY-SA 2.1 JP</a:t>
            </a:r>
            <a:endParaRPr lang="en-US" sz="1200" dirty="0">
              <a:latin typeface="+mn-lt"/>
            </a:endParaRPr>
          </a:p>
        </p:txBody>
      </p:sp>
    </p:spTree>
    <p:extLst>
      <p:ext uri="{BB962C8B-B14F-4D97-AF65-F5344CB8AC3E}">
        <p14:creationId xmlns:p14="http://schemas.microsoft.com/office/powerpoint/2010/main" val="41100842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Τετρακέφαλος μυς – Λειτουργία </a:t>
            </a:r>
            <a:r>
              <a:rPr lang="el-GR" sz="3000" b="0" dirty="0" smtClean="0"/>
              <a:t>1/2</a:t>
            </a:r>
            <a:endParaRPr lang="el-GR" sz="3000" b="0" dirty="0"/>
          </a:p>
        </p:txBody>
      </p:sp>
      <p:sp>
        <p:nvSpPr>
          <p:cNvPr id="6" name="Content Placeholder 5"/>
          <p:cNvSpPr>
            <a:spLocks noGrp="1"/>
          </p:cNvSpPr>
          <p:nvPr>
            <p:ph idx="1"/>
          </p:nvPr>
        </p:nvSpPr>
        <p:spPr>
          <a:xfrm>
            <a:off x="457200" y="1196752"/>
            <a:ext cx="8686800" cy="5661248"/>
          </a:xfrm>
        </p:spPr>
        <p:txBody>
          <a:bodyPr>
            <a:noAutofit/>
          </a:bodyPr>
          <a:lstStyle/>
          <a:p>
            <a:pPr>
              <a:lnSpc>
                <a:spcPct val="120000"/>
              </a:lnSpc>
              <a:spcBef>
                <a:spcPts val="600"/>
              </a:spcBef>
            </a:pPr>
            <a:r>
              <a:rPr lang="el-GR" dirty="0" smtClean="0"/>
              <a:t>Γενικά, ο μυς παράγει τριπλάσιες ροπές από αυτές που παράγουν οι καμπτήρες του γόνατος.</a:t>
            </a:r>
          </a:p>
          <a:p>
            <a:pPr>
              <a:lnSpc>
                <a:spcPct val="120000"/>
              </a:lnSpc>
              <a:spcBef>
                <a:spcPts val="600"/>
              </a:spcBef>
            </a:pPr>
            <a:r>
              <a:rPr lang="el-GR" dirty="0" smtClean="0"/>
              <a:t>Μέσω της ισομετρικής, </a:t>
            </a:r>
            <a:r>
              <a:rPr lang="el-GR" dirty="0" err="1" smtClean="0"/>
              <a:t>μειομετρικής</a:t>
            </a:r>
            <a:r>
              <a:rPr lang="el-GR" dirty="0" smtClean="0"/>
              <a:t> και πλειομετρικής συστολής, αυτές οι </a:t>
            </a:r>
            <a:r>
              <a:rPr lang="el-GR" dirty="0" err="1" smtClean="0"/>
              <a:t>εκτατικές</a:t>
            </a:r>
            <a:r>
              <a:rPr lang="el-GR" dirty="0" smtClean="0"/>
              <a:t> ροπές χρησιμοποιούνται για την εκτέλεση διαφόρων λειτουργιών της καθημερινής ζωής.</a:t>
            </a:r>
          </a:p>
          <a:p>
            <a:pPr>
              <a:lnSpc>
                <a:spcPct val="120000"/>
              </a:lnSpc>
              <a:spcBef>
                <a:spcPts val="600"/>
              </a:spcBef>
            </a:pPr>
            <a:r>
              <a:rPr lang="el-GR" dirty="0" smtClean="0"/>
              <a:t>Με την ισομετρική συστολή σταθεροποιεί και βοηθά στην προστασία του γόνατος.</a:t>
            </a:r>
          </a:p>
          <a:p>
            <a:pPr>
              <a:lnSpc>
                <a:spcPct val="120000"/>
              </a:lnSpc>
              <a:spcBef>
                <a:spcPts val="600"/>
              </a:spcBef>
            </a:pPr>
            <a:r>
              <a:rPr lang="el-GR" dirty="0" smtClean="0"/>
              <a:t>Με την </a:t>
            </a:r>
            <a:r>
              <a:rPr lang="el-GR" dirty="0" err="1" smtClean="0"/>
              <a:t>μειομετρική</a:t>
            </a:r>
            <a:r>
              <a:rPr lang="el-GR" dirty="0" smtClean="0"/>
              <a:t> συστολή:</a:t>
            </a:r>
          </a:p>
          <a:p>
            <a:pPr>
              <a:lnSpc>
                <a:spcPct val="120000"/>
              </a:lnSpc>
              <a:spcBef>
                <a:spcPts val="600"/>
              </a:spcBef>
              <a:buFont typeface="Wingdings" pitchFamily="2" charset="2"/>
              <a:buChar char="ü"/>
            </a:pPr>
            <a:r>
              <a:rPr lang="el-GR" dirty="0" smtClean="0"/>
              <a:t>Επιταχύνει την έκταση του γόνατος, λειτουργία που χρησιμοποιείται κατά την ανύψωση του κέντρου βάρους, όπως σήκωμα από την καρέκλα.</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76</a:t>
            </a:fld>
            <a:endParaRPr lang="el-GR"/>
          </a:p>
        </p:txBody>
      </p:sp>
    </p:spTree>
    <p:extLst>
      <p:ext uri="{BB962C8B-B14F-4D97-AF65-F5344CB8AC3E}">
        <p14:creationId xmlns:p14="http://schemas.microsoft.com/office/powerpoint/2010/main" val="23368541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sz="3600" dirty="0" smtClean="0"/>
              <a:t>Τετρακέφαλος μυς – Λειτουργία </a:t>
            </a:r>
            <a:r>
              <a:rPr lang="el-GR" sz="3000" b="0" dirty="0"/>
              <a:t>2</a:t>
            </a:r>
            <a:r>
              <a:rPr lang="el-GR" sz="3000" b="0" dirty="0" smtClean="0"/>
              <a:t>/2</a:t>
            </a:r>
            <a:endParaRPr lang="el-GR" sz="3000" b="0" dirty="0"/>
          </a:p>
        </p:txBody>
      </p:sp>
      <p:sp>
        <p:nvSpPr>
          <p:cNvPr id="6" name="Content Placeholder 5"/>
          <p:cNvSpPr>
            <a:spLocks noGrp="1"/>
          </p:cNvSpPr>
          <p:nvPr>
            <p:ph idx="1"/>
          </p:nvPr>
        </p:nvSpPr>
        <p:spPr>
          <a:xfrm>
            <a:off x="457200" y="1196752"/>
            <a:ext cx="8686800" cy="5661248"/>
          </a:xfrm>
        </p:spPr>
        <p:txBody>
          <a:bodyPr>
            <a:noAutofit/>
          </a:bodyPr>
          <a:lstStyle/>
          <a:p>
            <a:pPr>
              <a:lnSpc>
                <a:spcPct val="120000"/>
              </a:lnSpc>
              <a:spcBef>
                <a:spcPts val="600"/>
              </a:spcBef>
            </a:pPr>
            <a:r>
              <a:rPr lang="el-GR" dirty="0" smtClean="0"/>
              <a:t>Με την </a:t>
            </a:r>
            <a:r>
              <a:rPr lang="el-GR" dirty="0" err="1" smtClean="0"/>
              <a:t>πλειομετρική</a:t>
            </a:r>
            <a:r>
              <a:rPr lang="el-GR" dirty="0" smtClean="0"/>
              <a:t> συστολή:</a:t>
            </a:r>
          </a:p>
          <a:p>
            <a:pPr>
              <a:lnSpc>
                <a:spcPct val="120000"/>
              </a:lnSpc>
              <a:spcBef>
                <a:spcPts val="600"/>
              </a:spcBef>
              <a:buFont typeface="Wingdings" pitchFamily="2" charset="2"/>
              <a:buChar char="ü"/>
            </a:pPr>
            <a:r>
              <a:rPr lang="el-GR" dirty="0" smtClean="0"/>
              <a:t>Ελέγχει τον ρυθμό της καθόδου του κέντρου βάρους του σώματος, όπως κατά το κάθισμα στην καρέκλα ή βαθύ κάθισμα.</a:t>
            </a:r>
          </a:p>
          <a:p>
            <a:pPr>
              <a:lnSpc>
                <a:spcPct val="120000"/>
              </a:lnSpc>
              <a:spcBef>
                <a:spcPts val="600"/>
              </a:spcBef>
              <a:buFont typeface="Wingdings" pitchFamily="2" charset="2"/>
              <a:buChar char="ü"/>
            </a:pPr>
            <a:r>
              <a:rPr lang="el-GR" dirty="0" smtClean="0"/>
              <a:t>Απορροφά τους κραδασμούς (λειτουργεί σαν ελατήριο αμβλύνοντας τις φορτίσεις κατά την βάδιση, κατά την προσγείωση μετά από άλμα).</a:t>
            </a:r>
          </a:p>
          <a:p>
            <a:pPr>
              <a:lnSpc>
                <a:spcPct val="120000"/>
              </a:lnSpc>
              <a:spcBef>
                <a:spcPts val="600"/>
              </a:spcBef>
              <a:buFont typeface="Wingdings" pitchFamily="2" charset="2"/>
              <a:buChar char="ü"/>
            </a:pPr>
            <a:r>
              <a:rPr lang="el-GR" dirty="0" smtClean="0"/>
              <a:t>Γενικά, επιβραδύνει την κάμψη του γόνατος.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77</a:t>
            </a:fld>
            <a:endParaRPr lang="el-GR"/>
          </a:p>
        </p:txBody>
      </p:sp>
    </p:spTree>
    <p:extLst>
      <p:ext uri="{BB962C8B-B14F-4D97-AF65-F5344CB8AC3E}">
        <p14:creationId xmlns:p14="http://schemas.microsoft.com/office/powerpoint/2010/main" val="17473967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Τετρακέφαλος – Ροπές </a:t>
            </a:r>
            <a:endParaRPr lang="el-GR" sz="3600" dirty="0"/>
          </a:p>
        </p:txBody>
      </p:sp>
      <p:sp>
        <p:nvSpPr>
          <p:cNvPr id="3" name="Content Placeholder 2"/>
          <p:cNvSpPr>
            <a:spLocks noGrp="1"/>
          </p:cNvSpPr>
          <p:nvPr>
            <p:ph idx="1"/>
          </p:nvPr>
        </p:nvSpPr>
        <p:spPr/>
        <p:txBody>
          <a:bodyPr>
            <a:normAutofit/>
          </a:bodyPr>
          <a:lstStyle/>
          <a:p>
            <a:r>
              <a:rPr lang="el-GR" dirty="0" smtClean="0"/>
              <a:t>Σε πολλές δραστηριότητες στο γόνατο δρουν εξωτερικές (</a:t>
            </a:r>
            <a:r>
              <a:rPr lang="el-GR" dirty="0" err="1" smtClean="0"/>
              <a:t>καμπτικές</a:t>
            </a:r>
            <a:r>
              <a:rPr lang="el-GR" dirty="0" smtClean="0"/>
              <a:t>) ροπές.</a:t>
            </a:r>
          </a:p>
          <a:p>
            <a:r>
              <a:rPr lang="el-GR" dirty="0" smtClean="0"/>
              <a:t>Αυτές οι ροπές ισούνται με την εξωτερική δύναμη επί τον μοχλοβραχίονα της δύναμης.</a:t>
            </a:r>
          </a:p>
          <a:p>
            <a:r>
              <a:rPr lang="el-GR" dirty="0" smtClean="0"/>
              <a:t>Οι εξωτερικές ροπές θα πρέπει να εξισορροπηθούν ή να υπερνικηθούν από τις εσωτερικές ροπές που είναι το γινόμενο της δύναμης του μυός επί τον μοχλοβραχίονά του.</a:t>
            </a:r>
          </a:p>
          <a:p>
            <a:r>
              <a:rPr lang="el-GR" dirty="0" smtClean="0"/>
              <a:t>Είναι πολύ σημαντικό να κατανοηθεί το πώς αυτές οι αντίθετες ροπές προκαλούνται και λειτουργικά αλληλεπιδρούν.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78</a:t>
            </a:fld>
            <a:endParaRPr lang="el-GR"/>
          </a:p>
        </p:txBody>
      </p:sp>
    </p:spTree>
    <p:extLst>
      <p:ext uri="{BB962C8B-B14F-4D97-AF65-F5344CB8AC3E}">
        <p14:creationId xmlns:p14="http://schemas.microsoft.com/office/powerpoint/2010/main" val="3546278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Ενίσχυση αρθρικού θυλάκου </a:t>
            </a:r>
            <a:r>
              <a:rPr lang="el-GR" sz="3000" b="0" dirty="0" smtClean="0"/>
              <a:t>1/4</a:t>
            </a:r>
            <a:endParaRPr lang="el-GR" sz="3000" b="0" dirty="0"/>
          </a:p>
        </p:txBody>
      </p:sp>
      <p:sp>
        <p:nvSpPr>
          <p:cNvPr id="4" name="Content Placeholder 3"/>
          <p:cNvSpPr>
            <a:spLocks noGrp="1"/>
          </p:cNvSpPr>
          <p:nvPr>
            <p:ph sz="half" idx="4294967295"/>
          </p:nvPr>
        </p:nvSpPr>
        <p:spPr>
          <a:xfrm>
            <a:off x="3851920" y="1412776"/>
            <a:ext cx="5112568" cy="4525963"/>
          </a:xfrm>
        </p:spPr>
        <p:txBody>
          <a:bodyPr>
            <a:normAutofit/>
          </a:bodyPr>
          <a:lstStyle/>
          <a:p>
            <a:pPr>
              <a:lnSpc>
                <a:spcPct val="110000"/>
              </a:lnSpc>
              <a:spcBef>
                <a:spcPts val="1200"/>
              </a:spcBef>
            </a:pPr>
            <a:r>
              <a:rPr lang="el-GR" sz="2300" dirty="0" smtClean="0"/>
              <a:t>Η πρόσθια επιφάνεια του αρθρικού θυλάκου ενισχύεται από:</a:t>
            </a:r>
          </a:p>
          <a:p>
            <a:pPr>
              <a:lnSpc>
                <a:spcPct val="110000"/>
              </a:lnSpc>
              <a:spcBef>
                <a:spcPts val="1200"/>
              </a:spcBef>
              <a:buFont typeface="Wingdings" pitchFamily="2" charset="2"/>
              <a:buChar char="ü"/>
            </a:pPr>
            <a:r>
              <a:rPr lang="el-GR" sz="2300" dirty="0" smtClean="0"/>
              <a:t>Τον τετρακέφαλο μυ</a:t>
            </a:r>
            <a:r>
              <a:rPr lang="en-US" sz="2300" dirty="0" smtClean="0"/>
              <a:t>.</a:t>
            </a:r>
            <a:endParaRPr lang="el-GR" sz="2300" dirty="0" smtClean="0"/>
          </a:p>
          <a:p>
            <a:pPr>
              <a:lnSpc>
                <a:spcPct val="110000"/>
              </a:lnSpc>
              <a:spcBef>
                <a:spcPts val="1200"/>
              </a:spcBef>
              <a:buFont typeface="Wingdings" pitchFamily="2" charset="2"/>
              <a:buChar char="ü"/>
            </a:pPr>
            <a:r>
              <a:rPr lang="el-GR" sz="2300" dirty="0" smtClean="0"/>
              <a:t>Τον έσω και έξω </a:t>
            </a:r>
            <a:r>
              <a:rPr lang="el-GR" sz="2300" dirty="0" err="1" smtClean="0"/>
              <a:t>καθεκτικό</a:t>
            </a:r>
            <a:r>
              <a:rPr lang="el-GR" sz="2300" dirty="0" smtClean="0"/>
              <a:t> σύνδεσμο</a:t>
            </a:r>
            <a:r>
              <a:rPr lang="en-US" sz="2300" dirty="0" smtClean="0"/>
              <a:t>.</a:t>
            </a:r>
            <a:endParaRPr lang="el-GR" sz="2300" dirty="0" smtClean="0"/>
          </a:p>
          <a:p>
            <a:pPr>
              <a:lnSpc>
                <a:spcPct val="110000"/>
              </a:lnSpc>
              <a:spcBef>
                <a:spcPts val="1200"/>
              </a:spcBef>
            </a:pPr>
            <a:r>
              <a:rPr lang="el-GR" sz="2300" dirty="0" smtClean="0"/>
              <a:t>Οι ίνες του </a:t>
            </a:r>
            <a:r>
              <a:rPr lang="el-GR" sz="2300" dirty="0" err="1" smtClean="0"/>
              <a:t>καθεκτικού</a:t>
            </a:r>
            <a:r>
              <a:rPr lang="el-GR" sz="2300" dirty="0" smtClean="0"/>
              <a:t> συνδέσμου αποτελούν την επέκταση του συνδετικού ιστού που καλύπτει τον έσω και έξω πλατύ μυ καθώς και ίνες από την </a:t>
            </a:r>
            <a:r>
              <a:rPr lang="el-GR" sz="2300" dirty="0" err="1" smtClean="0"/>
              <a:t>λαγονοκνημιαία</a:t>
            </a:r>
            <a:r>
              <a:rPr lang="el-GR" sz="2300" dirty="0" smtClean="0"/>
              <a:t> ταινία</a:t>
            </a:r>
            <a:r>
              <a:rPr lang="en-US" sz="2300" dirty="0" smtClean="0"/>
              <a:t>.</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pic>
        <p:nvPicPr>
          <p:cNvPr id="5122" name="Picture 2" descr="File:Gray3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6712"/>
            <a:ext cx="2880320" cy="60006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99792" y="6279703"/>
            <a:ext cx="2221715"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Gray345</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18936542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sz="3600" dirty="0" smtClean="0"/>
              <a:t>Τετρακέφαλος μυς – Εξωτερικές ροπές </a:t>
            </a:r>
            <a:r>
              <a:rPr lang="el-GR" sz="3000" b="0" dirty="0" smtClean="0"/>
              <a:t>1/5</a:t>
            </a:r>
            <a:endParaRPr lang="el-GR" sz="3000" b="0" dirty="0"/>
          </a:p>
        </p:txBody>
      </p:sp>
      <p:sp>
        <p:nvSpPr>
          <p:cNvPr id="3" name="Content Placeholder 2"/>
          <p:cNvSpPr>
            <a:spLocks noGrp="1"/>
          </p:cNvSpPr>
          <p:nvPr>
            <p:ph idx="1"/>
          </p:nvPr>
        </p:nvSpPr>
        <p:spPr/>
        <p:txBody>
          <a:bodyPr/>
          <a:lstStyle/>
          <a:p>
            <a:r>
              <a:rPr lang="el-GR" dirty="0" smtClean="0"/>
              <a:t>Πολλές ασκήσεις που σχεδιάζονται για την ενδυνάμωση του </a:t>
            </a:r>
            <a:r>
              <a:rPr lang="el-GR" dirty="0" err="1" smtClean="0"/>
              <a:t>τετρακεφάλου</a:t>
            </a:r>
            <a:r>
              <a:rPr lang="el-GR" dirty="0" smtClean="0"/>
              <a:t> βασίζονται στις εξωτερικές ροπές που δημιουργούνται από την έλξη της βαρύτητας.</a:t>
            </a:r>
          </a:p>
          <a:p>
            <a:r>
              <a:rPr lang="el-GR" dirty="0" smtClean="0"/>
              <a:t>Το μέγεθος των εξωτερικών ροπών εξαρτάται από την γωνία στην οποία βρίσκεται το γόνατο.</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spTree>
    <p:extLst>
      <p:ext uri="{BB962C8B-B14F-4D97-AF65-F5344CB8AC3E}">
        <p14:creationId xmlns:p14="http://schemas.microsoft.com/office/powerpoint/2010/main" val="32824769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Τετρακέφαλος μυς – Εξωτερικές ροπές </a:t>
            </a:r>
            <a:r>
              <a:rPr lang="el-GR" sz="3000" b="0" dirty="0" smtClean="0"/>
              <a:t>2/5</a:t>
            </a:r>
            <a:endParaRPr lang="el-GR" sz="3600" dirty="0"/>
          </a:p>
        </p:txBody>
      </p:sp>
      <p:pic>
        <p:nvPicPr>
          <p:cNvPr id="5" name="Content Placeholder 4" descr="Tibia on femoral extension.tif"/>
          <p:cNvPicPr>
            <a:picLocks noGrp="1" noChangeAspect="1"/>
          </p:cNvPicPr>
          <p:nvPr>
            <p:ph idx="1"/>
          </p:nvPr>
        </p:nvPicPr>
        <p:blipFill>
          <a:blip r:embed="rId2" cstate="print"/>
          <a:stretch>
            <a:fillRect/>
          </a:stretch>
        </p:blipFill>
        <p:spPr>
          <a:xfrm>
            <a:off x="33594" y="1196752"/>
            <a:ext cx="4039985" cy="1608513"/>
          </a:xfrm>
          <a:ln>
            <a:solidFill>
              <a:schemeClr val="tx1"/>
            </a:solidFill>
          </a:ln>
        </p:spPr>
      </p:pic>
      <p:sp>
        <p:nvSpPr>
          <p:cNvPr id="4" name="Content Placeholder 3"/>
          <p:cNvSpPr>
            <a:spLocks noGrp="1"/>
          </p:cNvSpPr>
          <p:nvPr>
            <p:ph sz="half" idx="4294967295"/>
          </p:nvPr>
        </p:nvSpPr>
        <p:spPr>
          <a:xfrm>
            <a:off x="4072194" y="1143000"/>
            <a:ext cx="5071806" cy="5357813"/>
          </a:xfrm>
        </p:spPr>
        <p:txBody>
          <a:bodyPr>
            <a:normAutofit/>
          </a:bodyPr>
          <a:lstStyle/>
          <a:p>
            <a:pPr>
              <a:lnSpc>
                <a:spcPct val="110000"/>
              </a:lnSpc>
              <a:spcBef>
                <a:spcPts val="1200"/>
              </a:spcBef>
            </a:pPr>
            <a:r>
              <a:rPr lang="el-GR" sz="2400" dirty="0" smtClean="0"/>
              <a:t>Κατά την έκταση του γόνατος:</a:t>
            </a:r>
          </a:p>
          <a:p>
            <a:pPr>
              <a:lnSpc>
                <a:spcPct val="110000"/>
              </a:lnSpc>
              <a:spcBef>
                <a:spcPts val="1200"/>
              </a:spcBef>
              <a:buFont typeface="Wingdings" pitchFamily="2" charset="2"/>
              <a:buChar char="ü"/>
            </a:pPr>
            <a:r>
              <a:rPr lang="el-GR" sz="2400" dirty="0" smtClean="0"/>
              <a:t>Στην ανοιχτή κινητική αλυσίδα, ο μοχλοβραχίονας της εξωτερικής δύναμης προοδευτικά αυξάνεται από τις 0 έως τις 90</a:t>
            </a:r>
            <a:r>
              <a:rPr lang="el-GR" sz="2400" baseline="30000" dirty="0" smtClean="0"/>
              <a:t>ο</a:t>
            </a:r>
            <a:r>
              <a:rPr lang="el-GR" sz="2400" dirty="0" smtClean="0"/>
              <a:t>.</a:t>
            </a:r>
          </a:p>
          <a:p>
            <a:pPr>
              <a:lnSpc>
                <a:spcPct val="110000"/>
              </a:lnSpc>
              <a:spcBef>
                <a:spcPts val="1200"/>
              </a:spcBef>
              <a:buFont typeface="Wingdings" pitchFamily="2" charset="2"/>
              <a:buChar char="ü"/>
            </a:pPr>
            <a:r>
              <a:rPr lang="el-GR" sz="2400" dirty="0" smtClean="0"/>
              <a:t>Στην κλειστή κινητική αλυσίδα ο μοχλοβραχίονας της εξωτερικής δύναμης προοδευτικά μειώνεται από τις 90</a:t>
            </a:r>
            <a:r>
              <a:rPr lang="el-GR" sz="2400" baseline="30000" dirty="0" smtClean="0"/>
              <a:t>ο</a:t>
            </a:r>
            <a:r>
              <a:rPr lang="el-GR" sz="2400" dirty="0" smtClean="0"/>
              <a:t> έως τις 0.</a:t>
            </a:r>
            <a:endParaRPr lang="el-GR" sz="2400" dirty="0"/>
          </a:p>
        </p:txBody>
      </p:sp>
      <p:pic>
        <p:nvPicPr>
          <p:cNvPr id="6" name="Content Placeholder 4" descr="Femoral on tibia extension.tif"/>
          <p:cNvPicPr>
            <a:picLocks noChangeAspect="1"/>
          </p:cNvPicPr>
          <p:nvPr/>
        </p:nvPicPr>
        <p:blipFill>
          <a:blip r:embed="rId3" cstate="print"/>
          <a:stretch>
            <a:fillRect/>
          </a:stretch>
        </p:blipFill>
        <p:spPr>
          <a:xfrm>
            <a:off x="33594" y="2996952"/>
            <a:ext cx="4038600" cy="3293803"/>
          </a:xfrm>
          <a:prstGeom prst="rect">
            <a:avLst/>
          </a:prstGeo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sp>
        <p:nvSpPr>
          <p:cNvPr id="7" name="Ορθογώνιο 6"/>
          <p:cNvSpPr/>
          <p:nvPr/>
        </p:nvSpPr>
        <p:spPr>
          <a:xfrm>
            <a:off x="11359" y="6396335"/>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42302992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Τετρακέφαλος μυς – Εξωτερικές ροπές </a:t>
            </a:r>
            <a:r>
              <a:rPr lang="el-GR" sz="3000" b="0" dirty="0" smtClean="0"/>
              <a:t>3/5</a:t>
            </a:r>
            <a:endParaRPr lang="el-GR" sz="3600" dirty="0"/>
          </a:p>
        </p:txBody>
      </p:sp>
      <p:pic>
        <p:nvPicPr>
          <p:cNvPr id="7" name="Content Placeholder 4" descr="External torque.tif"/>
          <p:cNvPicPr>
            <a:picLocks noGrp="1" noChangeAspect="1"/>
          </p:cNvPicPr>
          <p:nvPr>
            <p:ph idx="1"/>
          </p:nvPr>
        </p:nvPicPr>
        <p:blipFill>
          <a:blip r:embed="rId2"/>
          <a:stretch>
            <a:fillRect/>
          </a:stretch>
        </p:blipFill>
        <p:spPr>
          <a:xfrm>
            <a:off x="0" y="1510099"/>
            <a:ext cx="4972994" cy="3388677"/>
          </a:xfrm>
        </p:spPr>
      </p:pic>
      <p:sp>
        <p:nvSpPr>
          <p:cNvPr id="4" name="Content Placeholder 3"/>
          <p:cNvSpPr>
            <a:spLocks noGrp="1"/>
          </p:cNvSpPr>
          <p:nvPr>
            <p:ph sz="half" idx="4294967295"/>
          </p:nvPr>
        </p:nvSpPr>
        <p:spPr>
          <a:xfrm>
            <a:off x="4788023" y="1352682"/>
            <a:ext cx="4032449" cy="5500687"/>
          </a:xfrm>
        </p:spPr>
        <p:txBody>
          <a:bodyPr>
            <a:normAutofit/>
          </a:bodyPr>
          <a:lstStyle/>
          <a:p>
            <a:r>
              <a:rPr lang="el-GR" sz="2300" dirty="0" smtClean="0"/>
              <a:t>Στην κλειστή κινητική αλυσίδα, οι εξωτερικές ροπές είναι σχετικά μεγάλες όταν το γόνατο βρίσκεται στις 90</a:t>
            </a:r>
            <a:r>
              <a:rPr lang="el-GR" sz="2300" baseline="30000" dirty="0" smtClean="0"/>
              <a:t>ο</a:t>
            </a:r>
            <a:r>
              <a:rPr lang="el-GR" sz="2300" dirty="0" smtClean="0"/>
              <a:t>-45</a:t>
            </a:r>
            <a:r>
              <a:rPr lang="el-GR" sz="2300" baseline="30000" dirty="0" smtClean="0"/>
              <a:t>ο</a:t>
            </a:r>
            <a:r>
              <a:rPr lang="el-GR" sz="2300" dirty="0" smtClean="0"/>
              <a:t>.</a:t>
            </a:r>
          </a:p>
          <a:p>
            <a:r>
              <a:rPr lang="el-GR" sz="2300" dirty="0" smtClean="0"/>
              <a:t>Στην ανοιχτή κινητική αλυσίδα, οι εξωτερικές ροπές είναι μεγάλες όταν το γόνατο βρίσκεται στις 45</a:t>
            </a:r>
            <a:r>
              <a:rPr lang="el-GR" sz="2300" baseline="30000" dirty="0" smtClean="0"/>
              <a:t>ο</a:t>
            </a:r>
            <a:r>
              <a:rPr lang="el-GR" sz="2300" dirty="0" smtClean="0"/>
              <a:t>-0.</a:t>
            </a:r>
          </a:p>
          <a:p>
            <a:r>
              <a:rPr lang="el-GR" sz="2300" dirty="0" smtClean="0"/>
              <a:t>Επομένως, το γόνατο σε αυτές τις τροχιές δέχεται μεγάλα </a:t>
            </a:r>
            <a:r>
              <a:rPr lang="en-US" sz="2300" dirty="0" smtClean="0"/>
              <a:t>stress</a:t>
            </a:r>
            <a:r>
              <a:rPr lang="el-GR" sz="2300" dirty="0" smtClean="0"/>
              <a:t>.</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81</a:t>
            </a:fld>
            <a:endParaRPr lang="el-GR"/>
          </a:p>
        </p:txBody>
      </p:sp>
      <p:sp>
        <p:nvSpPr>
          <p:cNvPr id="6" name="Ορθογώνιο 5"/>
          <p:cNvSpPr/>
          <p:nvPr/>
        </p:nvSpPr>
        <p:spPr>
          <a:xfrm>
            <a:off x="179512" y="4914266"/>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9469441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6632"/>
            <a:ext cx="9144000" cy="908720"/>
          </a:xfrm>
        </p:spPr>
        <p:txBody>
          <a:bodyPr>
            <a:normAutofit/>
          </a:bodyPr>
          <a:lstStyle/>
          <a:p>
            <a:r>
              <a:rPr lang="el-GR" dirty="0"/>
              <a:t>Τετρακέφαλος μυς – Εξωτερικές ροπές </a:t>
            </a:r>
            <a:r>
              <a:rPr lang="el-GR" sz="3000" b="0" dirty="0" smtClean="0"/>
              <a:t>4/5</a:t>
            </a:r>
            <a:endParaRPr lang="el-GR" sz="3600" dirty="0"/>
          </a:p>
        </p:txBody>
      </p:sp>
      <p:sp>
        <p:nvSpPr>
          <p:cNvPr id="6" name="Content Placeholder 5"/>
          <p:cNvSpPr>
            <a:spLocks noGrp="1"/>
          </p:cNvSpPr>
          <p:nvPr>
            <p:ph idx="1"/>
          </p:nvPr>
        </p:nvSpPr>
        <p:spPr/>
        <p:txBody>
          <a:bodyPr>
            <a:normAutofit/>
          </a:bodyPr>
          <a:lstStyle/>
          <a:p>
            <a:r>
              <a:rPr lang="el-GR" dirty="0" smtClean="0"/>
              <a:t>Κλινικά, αυτά τα </a:t>
            </a:r>
            <a:r>
              <a:rPr lang="en-US" dirty="0" smtClean="0"/>
              <a:t>stress</a:t>
            </a:r>
            <a:r>
              <a:rPr lang="el-GR" dirty="0" smtClean="0"/>
              <a:t> μπορεί να είναι εν δυνάμει επιβλαβή ή θεραπευτικά ανάλογα με το ιατρικό ιστορικό του ασθενούς.</a:t>
            </a:r>
          </a:p>
          <a:p>
            <a:r>
              <a:rPr lang="el-GR" dirty="0" smtClean="0"/>
              <a:t>Π.χ.:</a:t>
            </a:r>
          </a:p>
          <a:p>
            <a:pPr>
              <a:buFont typeface="Wingdings" pitchFamily="2" charset="2"/>
              <a:buChar char="ü"/>
            </a:pPr>
            <a:r>
              <a:rPr lang="el-GR" dirty="0" smtClean="0"/>
              <a:t>Σε ασθενείς με πόνο στην </a:t>
            </a:r>
            <a:r>
              <a:rPr lang="el-GR" dirty="0" err="1" smtClean="0"/>
              <a:t>επιγονατιδομηριαία</a:t>
            </a:r>
            <a:r>
              <a:rPr lang="el-GR" dirty="0" smtClean="0"/>
              <a:t> άρθρωση ή με επώδυνη αρθρίτιδα του γόνατος αποφεύγονται αυτές οι ασκήσεις.</a:t>
            </a:r>
          </a:p>
          <a:p>
            <a:pPr>
              <a:buFont typeface="Wingdings" pitchFamily="2" charset="2"/>
              <a:buChar char="ü"/>
            </a:pPr>
            <a:r>
              <a:rPr lang="el-GR" dirty="0" smtClean="0"/>
              <a:t>Ενώ σε απολύτως υγιείς ή σε υψηλών απαιτήσεων αθλητές στα τελευταία στάδια αποκατάστασης του μετεγχειρητικού πρόσθιου χιαστού συνδέσμου, οι ασκήσεις αυτές μπορεί να είναι ωφέλιμες.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82</a:t>
            </a:fld>
            <a:endParaRPr lang="el-GR"/>
          </a:p>
        </p:txBody>
      </p:sp>
    </p:spTree>
    <p:extLst>
      <p:ext uri="{BB962C8B-B14F-4D97-AF65-F5344CB8AC3E}">
        <p14:creationId xmlns:p14="http://schemas.microsoft.com/office/powerpoint/2010/main" val="31421036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Τετρακέφαλος μυς – Εξωτερικές ροπές </a:t>
            </a:r>
            <a:r>
              <a:rPr lang="el-GR" sz="3000" b="0" dirty="0" smtClean="0"/>
              <a:t>5/5</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83</a:t>
            </a:fld>
            <a:endParaRPr lang="el-GR"/>
          </a:p>
        </p:txBody>
      </p:sp>
      <p:sp>
        <p:nvSpPr>
          <p:cNvPr id="7" name="Θέση περιεχομένου 6"/>
          <p:cNvSpPr>
            <a:spLocks noGrp="1"/>
          </p:cNvSpPr>
          <p:nvPr>
            <p:ph idx="1"/>
          </p:nvPr>
        </p:nvSpPr>
        <p:spPr>
          <a:xfrm>
            <a:off x="457200" y="1196752"/>
            <a:ext cx="8075240" cy="5040560"/>
          </a:xfrm>
        </p:spPr>
        <p:txBody>
          <a:bodyPr>
            <a:normAutofit/>
          </a:bodyPr>
          <a:lstStyle/>
          <a:p>
            <a:r>
              <a:rPr lang="el-GR" sz="2400" dirty="0"/>
              <a:t>Για να μειωθούν οι εξωτερικές ροπές μπορούν να ακολουθηθούν διάφορες στρατηγικές, π.χ.:</a:t>
            </a:r>
          </a:p>
          <a:p>
            <a:pPr>
              <a:buFont typeface="Wingdings" pitchFamily="2" charset="2"/>
              <a:buChar char="ü"/>
            </a:pPr>
            <a:r>
              <a:rPr lang="el-GR" sz="2400" dirty="0"/>
              <a:t>Να γίνει η κίνηση σε ανοιχτή κινητική αλυσίδα μεταξύ των 90</a:t>
            </a:r>
            <a:r>
              <a:rPr lang="el-GR" sz="2400" baseline="30000" dirty="0"/>
              <a:t>ο</a:t>
            </a:r>
            <a:r>
              <a:rPr lang="el-GR" sz="2400" dirty="0"/>
              <a:t>-45</a:t>
            </a:r>
            <a:r>
              <a:rPr lang="el-GR" sz="2400" baseline="30000" dirty="0"/>
              <a:t>ο</a:t>
            </a:r>
            <a:r>
              <a:rPr lang="el-GR" sz="2400" dirty="0"/>
              <a:t>.</a:t>
            </a:r>
          </a:p>
          <a:p>
            <a:pPr>
              <a:buFont typeface="Wingdings" pitchFamily="2" charset="2"/>
              <a:buChar char="ü"/>
            </a:pPr>
            <a:r>
              <a:rPr lang="el-GR" sz="2400" dirty="0"/>
              <a:t>Να γίνει η κίνηση σε κλειστή κινητική αλυσίδα μεταξύ των 45</a:t>
            </a:r>
            <a:r>
              <a:rPr lang="el-GR" sz="2400" baseline="30000" dirty="0"/>
              <a:t>ο</a:t>
            </a:r>
            <a:r>
              <a:rPr lang="el-GR" sz="2400" dirty="0"/>
              <a:t>-0</a:t>
            </a:r>
            <a:r>
              <a:rPr lang="el-GR" sz="2400" dirty="0" smtClean="0"/>
              <a:t>.</a:t>
            </a:r>
            <a:endParaRPr lang="el-GR" sz="2400" dirty="0"/>
          </a:p>
        </p:txBody>
      </p:sp>
    </p:spTree>
    <p:extLst>
      <p:ext uri="{BB962C8B-B14F-4D97-AF65-F5344CB8AC3E}">
        <p14:creationId xmlns:p14="http://schemas.microsoft.com/office/powerpoint/2010/main" val="473332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Τετρακέφαλος μυς – Εσωτερικές ροπές</a:t>
            </a:r>
            <a:endParaRPr lang="el-GR" sz="3600" dirty="0"/>
          </a:p>
        </p:txBody>
      </p:sp>
      <p:pic>
        <p:nvPicPr>
          <p:cNvPr id="5" name="Content Placeholder 4" descr="Knee extensors torque.tif"/>
          <p:cNvPicPr>
            <a:picLocks noGrp="1" noChangeAspect="1"/>
          </p:cNvPicPr>
          <p:nvPr>
            <p:ph idx="1"/>
          </p:nvPr>
        </p:nvPicPr>
        <p:blipFill>
          <a:blip r:embed="rId2"/>
          <a:stretch>
            <a:fillRect/>
          </a:stretch>
        </p:blipFill>
        <p:spPr>
          <a:xfrm>
            <a:off x="107504" y="1389046"/>
            <a:ext cx="3672408" cy="3547212"/>
          </a:xfrm>
          <a:ln>
            <a:solidFill>
              <a:schemeClr val="tx1"/>
            </a:solidFill>
          </a:ln>
        </p:spPr>
      </p:pic>
      <p:sp>
        <p:nvSpPr>
          <p:cNvPr id="4" name="Content Placeholder 3"/>
          <p:cNvSpPr>
            <a:spLocks noGrp="1"/>
          </p:cNvSpPr>
          <p:nvPr>
            <p:ph sz="half" idx="4294967295"/>
          </p:nvPr>
        </p:nvSpPr>
        <p:spPr>
          <a:xfrm>
            <a:off x="3779912" y="1340768"/>
            <a:ext cx="5400600" cy="5141168"/>
          </a:xfrm>
        </p:spPr>
        <p:txBody>
          <a:bodyPr>
            <a:noAutofit/>
          </a:bodyPr>
          <a:lstStyle/>
          <a:p>
            <a:pPr>
              <a:spcBef>
                <a:spcPts val="1200"/>
              </a:spcBef>
            </a:pPr>
            <a:r>
              <a:rPr lang="el-GR" sz="2200" dirty="0" smtClean="0"/>
              <a:t>Γενικά, οι μέγιστες εσωτερικές ροπές παράγονται μεταξύ 45</a:t>
            </a:r>
            <a:r>
              <a:rPr lang="el-GR" sz="2200" baseline="30000" dirty="0" smtClean="0"/>
              <a:t>ο</a:t>
            </a:r>
            <a:r>
              <a:rPr lang="el-GR" sz="2200" dirty="0" smtClean="0"/>
              <a:t> και 70</a:t>
            </a:r>
            <a:r>
              <a:rPr lang="el-GR" sz="2200" baseline="30000" dirty="0" smtClean="0"/>
              <a:t>ο</a:t>
            </a:r>
            <a:r>
              <a:rPr lang="el-GR" sz="2200" dirty="0" smtClean="0"/>
              <a:t> κάμψης του γόνατος, με μικρότερες ροπές να παράγονται σε σχεδόν πλήρη κάμψη ή έκταση.</a:t>
            </a:r>
          </a:p>
          <a:p>
            <a:pPr>
              <a:spcBef>
                <a:spcPts val="1200"/>
              </a:spcBef>
            </a:pPr>
            <a:r>
              <a:rPr lang="el-GR" sz="2200" dirty="0" smtClean="0"/>
              <a:t>Στο διάγραμμα φαίνεται ότι η μέγιστη προσπάθεια ισομετρικής συστολής του </a:t>
            </a:r>
            <a:r>
              <a:rPr lang="el-GR" sz="2200" dirty="0" err="1" smtClean="0"/>
              <a:t>τετρακεφάλου</a:t>
            </a:r>
            <a:r>
              <a:rPr lang="el-GR" sz="2200" dirty="0" smtClean="0"/>
              <a:t> παράγεται μεταξύ 80</a:t>
            </a:r>
            <a:r>
              <a:rPr lang="el-GR" sz="2200" baseline="30000" dirty="0" smtClean="0"/>
              <a:t>ο</a:t>
            </a:r>
            <a:r>
              <a:rPr lang="el-GR" sz="2200" dirty="0" smtClean="0"/>
              <a:t>-30</a:t>
            </a:r>
            <a:r>
              <a:rPr lang="el-GR" sz="2200" baseline="30000" dirty="0" smtClean="0"/>
              <a:t>ο</a:t>
            </a:r>
            <a:r>
              <a:rPr lang="el-GR" sz="2200" dirty="0" smtClean="0"/>
              <a:t> έκτασης και είναι της τάξεως του 90% της μέγιστης </a:t>
            </a:r>
            <a:r>
              <a:rPr lang="el-GR" sz="2200" dirty="0" err="1" smtClean="0"/>
              <a:t>εκτατικής</a:t>
            </a:r>
            <a:r>
              <a:rPr lang="el-GR" sz="2200" dirty="0" smtClean="0"/>
              <a:t> ροπής.</a:t>
            </a:r>
          </a:p>
          <a:p>
            <a:pPr>
              <a:spcBef>
                <a:spcPts val="1200"/>
              </a:spcBef>
            </a:pPr>
            <a:r>
              <a:rPr lang="el-GR" sz="2200" dirty="0" smtClean="0"/>
              <a:t>Καθώς το γόνατο πλησιάζει την πλήρη έκταση, η μέγιστη εσωτερική ροπή μειώνεται κατά 50%-70%.</a:t>
            </a:r>
          </a:p>
          <a:p>
            <a:pPr>
              <a:spcBef>
                <a:spcPts val="1200"/>
              </a:spcBef>
              <a:buNone/>
            </a:pPr>
            <a:endParaRPr lang="el-GR" sz="22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84</a:t>
            </a:fld>
            <a:endParaRPr lang="el-GR"/>
          </a:p>
        </p:txBody>
      </p:sp>
      <p:sp>
        <p:nvSpPr>
          <p:cNvPr id="6" name="Ορθογώνιο 5"/>
          <p:cNvSpPr/>
          <p:nvPr/>
        </p:nvSpPr>
        <p:spPr>
          <a:xfrm>
            <a:off x="0" y="5013176"/>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18840118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dirty="0" smtClean="0"/>
              <a:t>Τετρακέφαλος μυς – Εσωτερικές και Εξωτερικές ροπές</a:t>
            </a:r>
            <a:endParaRPr lang="el-GR" dirty="0"/>
          </a:p>
        </p:txBody>
      </p:sp>
      <p:pic>
        <p:nvPicPr>
          <p:cNvPr id="5" name="Content Placeholder 4" descr="External torque.tif"/>
          <p:cNvPicPr>
            <a:picLocks noGrp="1" noChangeAspect="1"/>
          </p:cNvPicPr>
          <p:nvPr>
            <p:ph idx="1"/>
          </p:nvPr>
        </p:nvPicPr>
        <p:blipFill>
          <a:blip r:embed="rId2"/>
          <a:stretch>
            <a:fillRect/>
          </a:stretch>
        </p:blipFill>
        <p:spPr>
          <a:xfrm>
            <a:off x="130407" y="4448588"/>
            <a:ext cx="3384826" cy="2306474"/>
          </a:xfrm>
        </p:spPr>
      </p:pic>
      <p:sp>
        <p:nvSpPr>
          <p:cNvPr id="4" name="Content Placeholder 3"/>
          <p:cNvSpPr>
            <a:spLocks noGrp="1"/>
          </p:cNvSpPr>
          <p:nvPr>
            <p:ph sz="half" idx="4294967295"/>
          </p:nvPr>
        </p:nvSpPr>
        <p:spPr>
          <a:xfrm>
            <a:off x="3995937" y="1214438"/>
            <a:ext cx="4824535" cy="5643562"/>
          </a:xfrm>
        </p:spPr>
        <p:txBody>
          <a:bodyPr>
            <a:normAutofit/>
          </a:bodyPr>
          <a:lstStyle/>
          <a:p>
            <a:pPr>
              <a:lnSpc>
                <a:spcPct val="110000"/>
              </a:lnSpc>
              <a:spcBef>
                <a:spcPts val="1200"/>
              </a:spcBef>
            </a:pPr>
            <a:r>
              <a:rPr lang="el-GR" sz="2300" dirty="0" smtClean="0"/>
              <a:t>Η περιοχή της τροχιάς που οι εσωτερικές ροπές μειώνονται ταιριάζει με την περιοχή της τροχιάς που οι εξωτερικές ροπές μειώνονται μόνο στην κλειστή κινητική αλυσίδα.</a:t>
            </a:r>
          </a:p>
          <a:p>
            <a:pPr>
              <a:lnSpc>
                <a:spcPct val="110000"/>
              </a:lnSpc>
              <a:spcBef>
                <a:spcPts val="1200"/>
              </a:spcBef>
            </a:pPr>
            <a:r>
              <a:rPr lang="el-GR" sz="2300" dirty="0" smtClean="0"/>
              <a:t>Αυτός είναι ένας από τους λόγους που οι ασκήσεις κλειστής κινητικής αλυσίδας είναι τόσο δημοφιλείς.</a:t>
            </a:r>
            <a:endParaRPr lang="el-GR" sz="2300" dirty="0"/>
          </a:p>
        </p:txBody>
      </p:sp>
      <p:pic>
        <p:nvPicPr>
          <p:cNvPr id="6" name="Content Placeholder 4" descr="Knee extensors torque.tif"/>
          <p:cNvPicPr>
            <a:picLocks noChangeAspect="1"/>
          </p:cNvPicPr>
          <p:nvPr/>
        </p:nvPicPr>
        <p:blipFill>
          <a:blip r:embed="rId3"/>
          <a:stretch>
            <a:fillRect/>
          </a:stretch>
        </p:blipFill>
        <p:spPr>
          <a:xfrm>
            <a:off x="107504" y="1196752"/>
            <a:ext cx="3366607" cy="3251836"/>
          </a:xfrm>
          <a:prstGeom prst="rect">
            <a:avLst/>
          </a:prstGeo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85</a:t>
            </a:fld>
            <a:endParaRPr lang="el-GR"/>
          </a:p>
        </p:txBody>
      </p:sp>
      <p:sp>
        <p:nvSpPr>
          <p:cNvPr id="7" name="Ορθογώνιο 6"/>
          <p:cNvSpPr/>
          <p:nvPr/>
        </p:nvSpPr>
        <p:spPr>
          <a:xfrm>
            <a:off x="3347864" y="6153544"/>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8819793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Λειτουργικός ρόλος επιγονατίδας </a:t>
            </a:r>
            <a:r>
              <a:rPr lang="el-GR" sz="3000" b="0" dirty="0" smtClean="0"/>
              <a:t>1/2</a:t>
            </a:r>
            <a:endParaRPr lang="el-GR" sz="3000" b="0" dirty="0"/>
          </a:p>
        </p:txBody>
      </p:sp>
      <p:sp>
        <p:nvSpPr>
          <p:cNvPr id="4" name="Content Placeholder 3"/>
          <p:cNvSpPr>
            <a:spLocks noGrp="1"/>
          </p:cNvSpPr>
          <p:nvPr>
            <p:ph sz="half" idx="4294967295"/>
          </p:nvPr>
        </p:nvSpPr>
        <p:spPr>
          <a:xfrm>
            <a:off x="683568" y="4149080"/>
            <a:ext cx="7986612" cy="2522145"/>
          </a:xfrm>
        </p:spPr>
        <p:txBody>
          <a:bodyPr>
            <a:normAutofit fontScale="92500"/>
          </a:bodyPr>
          <a:lstStyle/>
          <a:p>
            <a:pPr>
              <a:lnSpc>
                <a:spcPct val="110000"/>
              </a:lnSpc>
              <a:spcBef>
                <a:spcPts val="1200"/>
              </a:spcBef>
            </a:pPr>
            <a:r>
              <a:rPr lang="el-GR" sz="2300" dirty="0" smtClean="0"/>
              <a:t>Η επιγονατίδα λειτουργεί σαν ένα οστάριο που αυξάνει τον μοχλοβραχίονα του </a:t>
            </a:r>
            <a:r>
              <a:rPr lang="el-GR" sz="2300" dirty="0" err="1" smtClean="0"/>
              <a:t>τετρακεφάλου</a:t>
            </a:r>
            <a:r>
              <a:rPr lang="el-GR" sz="2300" dirty="0" smtClean="0"/>
              <a:t>.</a:t>
            </a:r>
          </a:p>
          <a:p>
            <a:pPr>
              <a:lnSpc>
                <a:spcPct val="110000"/>
              </a:lnSpc>
              <a:spcBef>
                <a:spcPts val="1200"/>
              </a:spcBef>
            </a:pPr>
            <a:r>
              <a:rPr lang="el-GR" sz="2300" dirty="0" smtClean="0"/>
              <a:t>Εξ ορισμού, ο εσωτερικός </a:t>
            </a:r>
            <a:r>
              <a:rPr lang="el-GR" sz="2300" dirty="0" err="1" smtClean="0"/>
              <a:t>εκτατικός</a:t>
            </a:r>
            <a:r>
              <a:rPr lang="el-GR" sz="2300" dirty="0" smtClean="0"/>
              <a:t> μοχλοβραχίονας του γόνατος είναι η κάθετη απόσταση της γραμμής δύναμης του μυός από τον μετωπιαίο άξονα κίνησης.</a:t>
            </a:r>
          </a:p>
          <a:p>
            <a:pPr>
              <a:lnSpc>
                <a:spcPct val="110000"/>
              </a:lnSpc>
              <a:spcBef>
                <a:spcPts val="1200"/>
              </a:spcBef>
            </a:pPr>
            <a:r>
              <a:rPr lang="el-GR" sz="2300" dirty="0" smtClean="0"/>
              <a:t>Επομένως, η επιγονατίδα αυξάνει την </a:t>
            </a:r>
            <a:r>
              <a:rPr lang="el-GR" sz="2300" dirty="0" err="1" smtClean="0"/>
              <a:t>εκτατική</a:t>
            </a:r>
            <a:r>
              <a:rPr lang="el-GR" sz="2300" dirty="0" smtClean="0"/>
              <a:t> ροπή του γόνατος.</a:t>
            </a:r>
            <a:endParaRPr lang="el-GR" sz="23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86</a:t>
            </a:fld>
            <a:endParaRPr lang="el-GR"/>
          </a:p>
        </p:txBody>
      </p:sp>
      <p:pic>
        <p:nvPicPr>
          <p:cNvPr id="15362" name="Picture 2" descr="File:Knee Biomechan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809"/>
            <a:ext cx="6978352" cy="33147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6880871" y="3472000"/>
            <a:ext cx="2289447" cy="646331"/>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Knee </a:t>
            </a:r>
            <a:r>
              <a:rPr lang="en-US" sz="1200" dirty="0" smtClean="0">
                <a:latin typeface="+mn-lt"/>
                <a:hlinkClick r:id="rId3"/>
              </a:rPr>
              <a:t>Biomechanics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4" tooltip="User:File Upload Bot (Magnus Manske)"/>
              </a:rPr>
              <a:t>File Upload Bot (Magnus </a:t>
            </a:r>
            <a:r>
              <a:rPr lang="en-US" sz="1200" dirty="0" err="1">
                <a:latin typeface="+mn-lt"/>
                <a:hlinkClick r:id="rId4" tooltip="User:File Upload Bot (Magnus Manske)"/>
              </a:rPr>
              <a:t>Manske</a:t>
            </a:r>
            <a:r>
              <a:rPr lang="en-US" sz="1200" dirty="0">
                <a:latin typeface="+mn-lt"/>
                <a:hlinkClick r:id="rId4" tooltip="User:File Upload Bot (Magnus Manske)"/>
              </a:rPr>
              <a:t>)</a:t>
            </a:r>
            <a:r>
              <a:rPr lang="en-US"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solidFill>
                  <a:prstClr val="black"/>
                </a:solidFill>
                <a:latin typeface="+mn-lt"/>
                <a:hlinkClick r:id="rId5"/>
              </a:rPr>
              <a:t>CC BY-SA 3.0</a:t>
            </a:r>
            <a:endParaRPr lang="en-US" sz="1200" dirty="0">
              <a:solidFill>
                <a:prstClr val="black"/>
              </a:solidFill>
              <a:latin typeface="+mn-lt"/>
            </a:endParaRPr>
          </a:p>
        </p:txBody>
      </p:sp>
    </p:spTree>
    <p:extLst>
      <p:ext uri="{BB962C8B-B14F-4D97-AF65-F5344CB8AC3E}">
        <p14:creationId xmlns:p14="http://schemas.microsoft.com/office/powerpoint/2010/main" val="30912657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Λειτουργικός ρόλος επιγονατίδας </a:t>
            </a:r>
            <a:r>
              <a:rPr lang="el-GR" sz="3000" b="0" dirty="0" smtClean="0"/>
              <a:t>2/2</a:t>
            </a:r>
            <a:endParaRPr lang="el-GR" sz="3600" dirty="0"/>
          </a:p>
        </p:txBody>
      </p:sp>
      <p:pic>
        <p:nvPicPr>
          <p:cNvPr id="5" name="Content Placeholder 4" descr="Knee extensors torque.tif"/>
          <p:cNvPicPr>
            <a:picLocks noGrp="1" noChangeAspect="1"/>
          </p:cNvPicPr>
          <p:nvPr>
            <p:ph idx="1"/>
          </p:nvPr>
        </p:nvPicPr>
        <p:blipFill>
          <a:blip r:embed="rId2"/>
          <a:stretch>
            <a:fillRect/>
          </a:stretch>
        </p:blipFill>
        <p:spPr>
          <a:xfrm>
            <a:off x="107504" y="1412776"/>
            <a:ext cx="3434712" cy="3317620"/>
          </a:xfrm>
          <a:prstGeom prst="rect">
            <a:avLst/>
          </a:prstGeom>
        </p:spPr>
      </p:pic>
      <p:sp>
        <p:nvSpPr>
          <p:cNvPr id="4" name="Content Placeholder 3"/>
          <p:cNvSpPr>
            <a:spLocks noGrp="1"/>
          </p:cNvSpPr>
          <p:nvPr>
            <p:ph sz="half" idx="4294967295"/>
          </p:nvPr>
        </p:nvSpPr>
        <p:spPr>
          <a:xfrm>
            <a:off x="3563888" y="1340768"/>
            <a:ext cx="5472608" cy="5328592"/>
          </a:xfrm>
        </p:spPr>
        <p:txBody>
          <a:bodyPr>
            <a:normAutofit/>
          </a:bodyPr>
          <a:lstStyle/>
          <a:p>
            <a:pPr>
              <a:spcBef>
                <a:spcPts val="1200"/>
              </a:spcBef>
            </a:pPr>
            <a:r>
              <a:rPr lang="el-GR" sz="2200" dirty="0" smtClean="0"/>
              <a:t>Ο </a:t>
            </a:r>
            <a:r>
              <a:rPr lang="el-GR" sz="2200" dirty="0" err="1" smtClean="0"/>
              <a:t>εκτατικός</a:t>
            </a:r>
            <a:r>
              <a:rPr lang="el-GR" sz="2200" dirty="0" smtClean="0"/>
              <a:t> εσωτερικός μοχλοβραχίονας αλλάζει καθ’ όλη την τροχιά της κίνησης.</a:t>
            </a:r>
          </a:p>
          <a:p>
            <a:pPr>
              <a:spcBef>
                <a:spcPts val="1200"/>
              </a:spcBef>
            </a:pPr>
            <a:r>
              <a:rPr lang="el-GR" sz="2200" dirty="0" smtClean="0"/>
              <a:t>Οι περισσότερες μελέτες αναφέρουν ότι ο μοχλοβραχίονας είναι μεγαλύτερος μεταξύ 20</a:t>
            </a:r>
            <a:r>
              <a:rPr lang="el-GR" sz="2200" baseline="30000" dirty="0" smtClean="0"/>
              <a:t>ο</a:t>
            </a:r>
            <a:r>
              <a:rPr lang="el-GR" sz="2200" dirty="0" smtClean="0"/>
              <a:t> έως 60</a:t>
            </a:r>
            <a:r>
              <a:rPr lang="el-GR" sz="2200" baseline="30000" dirty="0" smtClean="0"/>
              <a:t>ο</a:t>
            </a:r>
            <a:r>
              <a:rPr lang="el-GR" sz="2200" dirty="0" smtClean="0"/>
              <a:t>.</a:t>
            </a:r>
          </a:p>
          <a:p>
            <a:pPr>
              <a:spcBef>
                <a:spcPts val="1200"/>
              </a:spcBef>
            </a:pPr>
            <a:r>
              <a:rPr lang="el-GR" sz="2200" dirty="0" smtClean="0"/>
              <a:t>Το γεγονός αυτό εξηγεί μερικώς το γιατί είναι τόσο μεγάλες οι </a:t>
            </a:r>
            <a:r>
              <a:rPr lang="el-GR" sz="2200" dirty="0" err="1" smtClean="0"/>
              <a:t>εκτατικές</a:t>
            </a:r>
            <a:r>
              <a:rPr lang="el-GR" sz="2200" dirty="0" smtClean="0"/>
              <a:t> ροπές στην ίδια τροχιά κίνησης.</a:t>
            </a:r>
          </a:p>
          <a:p>
            <a:pPr>
              <a:spcBef>
                <a:spcPts val="1200"/>
              </a:spcBef>
            </a:pPr>
            <a:r>
              <a:rPr lang="el-GR" sz="2200" dirty="0" smtClean="0"/>
              <a:t>Η μέγιστη </a:t>
            </a:r>
            <a:r>
              <a:rPr lang="el-GR" sz="2200" dirty="0" err="1" smtClean="0"/>
              <a:t>εκτατική</a:t>
            </a:r>
            <a:r>
              <a:rPr lang="el-GR" sz="2200" dirty="0" smtClean="0"/>
              <a:t> ροπή μειώνεται απότομα στις τελευταίες 30</a:t>
            </a:r>
            <a:r>
              <a:rPr lang="el-GR" sz="2200" baseline="30000" dirty="0" smtClean="0"/>
              <a:t>ο</a:t>
            </a:r>
            <a:r>
              <a:rPr lang="el-GR" sz="2200" dirty="0" smtClean="0"/>
              <a:t>, πιθανώς λόγω του συνδυασμού του μειωμένου μοχλοβραχίονα και του φυσιολογικού μειονεκτήματος του </a:t>
            </a:r>
            <a:r>
              <a:rPr lang="el-GR" sz="2200" dirty="0" err="1" smtClean="0"/>
              <a:t>τετρακεφάλου</a:t>
            </a:r>
            <a:r>
              <a:rPr lang="el-GR" sz="2200" dirty="0" smtClean="0"/>
              <a:t>.</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87</a:t>
            </a:fld>
            <a:endParaRPr lang="el-GR"/>
          </a:p>
        </p:txBody>
      </p:sp>
      <p:sp>
        <p:nvSpPr>
          <p:cNvPr id="6" name="Ορθογώνιο 5"/>
          <p:cNvSpPr/>
          <p:nvPr/>
        </p:nvSpPr>
        <p:spPr>
          <a:xfrm>
            <a:off x="107504" y="4869160"/>
            <a:ext cx="3456384" cy="646331"/>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387227078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sz="3600" dirty="0" smtClean="0"/>
              <a:t>Τετρακέφαλος μυς – Εσωτερικός μοχλοβραχίονας</a:t>
            </a:r>
            <a:endParaRPr lang="el-GR" sz="3600" dirty="0"/>
          </a:p>
        </p:txBody>
      </p:sp>
      <p:sp>
        <p:nvSpPr>
          <p:cNvPr id="6" name="Content Placeholder 5"/>
          <p:cNvSpPr>
            <a:spLocks noGrp="1"/>
          </p:cNvSpPr>
          <p:nvPr>
            <p:ph idx="1"/>
          </p:nvPr>
        </p:nvSpPr>
        <p:spPr>
          <a:xfrm>
            <a:off x="457200" y="1196752"/>
            <a:ext cx="8507288" cy="5661248"/>
          </a:xfrm>
        </p:spPr>
        <p:txBody>
          <a:bodyPr>
            <a:normAutofit lnSpcReduction="10000"/>
          </a:bodyPr>
          <a:lstStyle/>
          <a:p>
            <a:r>
              <a:rPr lang="el-GR" dirty="0" smtClean="0"/>
              <a:t>Υπάρχουν τουλάχιστον 3 παράγοντες που επηρεάζουν το μήκος του εσωτερικού </a:t>
            </a:r>
            <a:r>
              <a:rPr lang="el-GR" dirty="0" err="1" smtClean="0"/>
              <a:t>εκτατικού</a:t>
            </a:r>
            <a:r>
              <a:rPr lang="el-GR" dirty="0" smtClean="0"/>
              <a:t> μοχλοβραχίονα:</a:t>
            </a:r>
          </a:p>
          <a:p>
            <a:pPr marL="514350" indent="-514350">
              <a:buFont typeface="+mj-lt"/>
              <a:buAutoNum type="arabicPeriod"/>
            </a:pPr>
            <a:r>
              <a:rPr lang="el-GR" dirty="0" smtClean="0"/>
              <a:t>Σχήμα και θέση της επιγονατίδας.</a:t>
            </a:r>
          </a:p>
          <a:p>
            <a:pPr marL="514350" indent="-514350">
              <a:buFont typeface="+mj-lt"/>
              <a:buAutoNum type="arabicPeriod"/>
            </a:pPr>
            <a:r>
              <a:rPr lang="el-GR" dirty="0" smtClean="0"/>
              <a:t>Σχήμα του περιφερικού άκρου του μηριαίου οστού (συμπεριλαμβανομένου του βάθους της </a:t>
            </a:r>
            <a:r>
              <a:rPr lang="el-GR" dirty="0" err="1" smtClean="0"/>
              <a:t>μεσοκονδύλιας</a:t>
            </a:r>
            <a:r>
              <a:rPr lang="el-GR" dirty="0" smtClean="0"/>
              <a:t> αύλακας).</a:t>
            </a:r>
          </a:p>
          <a:p>
            <a:pPr marL="514350" indent="-514350">
              <a:buFont typeface="+mj-lt"/>
              <a:buAutoNum type="arabicPeriod"/>
            </a:pPr>
            <a:r>
              <a:rPr lang="el-GR" dirty="0" smtClean="0"/>
              <a:t>Μη σταθερός μετωπιαίος άξονας κίνησης.</a:t>
            </a:r>
          </a:p>
          <a:p>
            <a:pPr marL="514350" indent="-514350"/>
            <a:r>
              <a:rPr lang="el-GR" dirty="0" smtClean="0"/>
              <a:t>Είναι τεχνικά πολύ δύσκολο να απομονωθεί το αποτέλεσμα της αλλαγής του μοχλοβραχίονα με το αποτέλεσμα της αλλαγής του μήκος του μυός.</a:t>
            </a:r>
          </a:p>
          <a:p>
            <a:pPr marL="514350" indent="-514350"/>
            <a:r>
              <a:rPr lang="el-GR" dirty="0" smtClean="0"/>
              <a:t>Και οι δύο παράγοντες αλλάζουν ταυτόχρονα σε όλη την τροχιά της κίνησης, και οι δύο επηρεάζουν άμεσα ή έμμεσα την </a:t>
            </a:r>
            <a:r>
              <a:rPr lang="el-GR" dirty="0" err="1" smtClean="0"/>
              <a:t>εκτατική</a:t>
            </a:r>
            <a:r>
              <a:rPr lang="el-GR" dirty="0" smtClean="0"/>
              <a:t> ροπή.</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88</a:t>
            </a:fld>
            <a:endParaRPr lang="el-GR"/>
          </a:p>
        </p:txBody>
      </p:sp>
    </p:spTree>
    <p:extLst>
      <p:ext uri="{BB962C8B-B14F-4D97-AF65-F5344CB8AC3E}">
        <p14:creationId xmlns:p14="http://schemas.microsoft.com/office/powerpoint/2010/main" val="18583819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Ενίσχυση αρθρικού θυλάκου </a:t>
            </a:r>
            <a:r>
              <a:rPr lang="el-GR" sz="3000" b="0" dirty="0" smtClean="0"/>
              <a:t>2/4</a:t>
            </a:r>
            <a:endParaRPr lang="el-GR" sz="36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sp>
        <p:nvSpPr>
          <p:cNvPr id="6" name="Θέση περιεχομένου 5"/>
          <p:cNvSpPr>
            <a:spLocks noGrp="1"/>
          </p:cNvSpPr>
          <p:nvPr>
            <p:ph idx="1"/>
          </p:nvPr>
        </p:nvSpPr>
        <p:spPr>
          <a:xfrm>
            <a:off x="457200" y="1196752"/>
            <a:ext cx="8003232" cy="5040560"/>
          </a:xfrm>
        </p:spPr>
        <p:txBody>
          <a:bodyPr/>
          <a:lstStyle/>
          <a:p>
            <a:r>
              <a:rPr lang="el-GR" dirty="0"/>
              <a:t>Η έξω επιφάνεια του αρθρικού θυλάκου ενισχύεται από:</a:t>
            </a:r>
          </a:p>
          <a:p>
            <a:pPr lvl="1"/>
            <a:r>
              <a:rPr lang="el-GR" dirty="0"/>
              <a:t>Έξω πλάγιο σύνδεσμο.</a:t>
            </a:r>
          </a:p>
          <a:p>
            <a:pPr lvl="1"/>
            <a:r>
              <a:rPr lang="el-GR" dirty="0"/>
              <a:t>Έξω </a:t>
            </a:r>
            <a:r>
              <a:rPr lang="el-GR" dirty="0" err="1"/>
              <a:t>καθεκτικό</a:t>
            </a:r>
            <a:r>
              <a:rPr lang="el-GR" dirty="0"/>
              <a:t> σύνδεσμο.</a:t>
            </a:r>
          </a:p>
          <a:p>
            <a:pPr lvl="1"/>
            <a:r>
              <a:rPr lang="el-GR" dirty="0" err="1"/>
              <a:t>Λαγονοκνημιαία</a:t>
            </a:r>
            <a:r>
              <a:rPr lang="el-GR" dirty="0"/>
              <a:t> ταινία.</a:t>
            </a:r>
          </a:p>
          <a:p>
            <a:pPr lvl="1"/>
            <a:r>
              <a:rPr lang="el-GR" dirty="0"/>
              <a:t>Δικέφαλο μηριαίο μυ.</a:t>
            </a:r>
          </a:p>
          <a:p>
            <a:pPr lvl="1"/>
            <a:r>
              <a:rPr lang="el-GR" dirty="0"/>
              <a:t>Τένοντα ιγνυακού μυός.</a:t>
            </a:r>
          </a:p>
          <a:p>
            <a:pPr lvl="1"/>
            <a:r>
              <a:rPr lang="el-GR" dirty="0"/>
              <a:t>Έξω κεφαλή γαστροκνημίου.</a:t>
            </a:r>
          </a:p>
          <a:p>
            <a:pPr lvl="1"/>
            <a:endParaRPr lang="el-GR" dirty="0"/>
          </a:p>
          <a:p>
            <a:endParaRPr lang="el-GR" dirty="0"/>
          </a:p>
        </p:txBody>
      </p:sp>
    </p:spTree>
    <p:extLst>
      <p:ext uri="{BB962C8B-B14F-4D97-AF65-F5344CB8AC3E}">
        <p14:creationId xmlns:p14="http://schemas.microsoft.com/office/powerpoint/2010/main" val="26195048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1/7</a:t>
            </a:r>
            <a:endParaRPr lang="el-GR" sz="3000" b="0" dirty="0"/>
          </a:p>
        </p:txBody>
      </p:sp>
      <p:sp>
        <p:nvSpPr>
          <p:cNvPr id="3" name="Content Placeholder 2"/>
          <p:cNvSpPr>
            <a:spLocks noGrp="1"/>
          </p:cNvSpPr>
          <p:nvPr>
            <p:ph idx="1"/>
          </p:nvPr>
        </p:nvSpPr>
        <p:spPr>
          <a:xfrm>
            <a:off x="457200" y="1196752"/>
            <a:ext cx="8507288" cy="5661248"/>
          </a:xfrm>
        </p:spPr>
        <p:txBody>
          <a:bodyPr>
            <a:normAutofit lnSpcReduction="10000"/>
          </a:bodyPr>
          <a:lstStyle/>
          <a:p>
            <a:r>
              <a:rPr lang="el-GR" dirty="0" smtClean="0"/>
              <a:t>Η άρθρωση υπόκειται σε υψηλές φορτίσεις:</a:t>
            </a:r>
          </a:p>
          <a:p>
            <a:pPr>
              <a:buFont typeface="Wingdings" pitchFamily="2" charset="2"/>
              <a:buChar char="ü"/>
            </a:pPr>
            <a:r>
              <a:rPr lang="el-GR" dirty="0" smtClean="0"/>
              <a:t>Κατά την βάδιση σε επίπεδη επιφάνεια: 1.3 φορές το βάρους του σώματος.</a:t>
            </a:r>
          </a:p>
          <a:p>
            <a:pPr>
              <a:buFont typeface="Wingdings" pitchFamily="2" charset="2"/>
              <a:buChar char="ü"/>
            </a:pPr>
            <a:r>
              <a:rPr lang="el-GR" dirty="0" smtClean="0"/>
              <a:t>Κατά την ανύψωση τεντωμένου κάτω άκρου: 2.6 φορές το βάρους του σώματος.</a:t>
            </a:r>
          </a:p>
          <a:p>
            <a:pPr>
              <a:buFont typeface="Wingdings" pitchFamily="2" charset="2"/>
              <a:buChar char="ü"/>
            </a:pPr>
            <a:r>
              <a:rPr lang="el-GR" dirty="0" smtClean="0"/>
              <a:t>Κατά το ανέβασμα σκάλας: 3.3 φορές το βάρους του σώματος.</a:t>
            </a:r>
          </a:p>
          <a:p>
            <a:pPr>
              <a:buFont typeface="Wingdings" pitchFamily="2" charset="2"/>
              <a:buChar char="ü"/>
            </a:pPr>
            <a:r>
              <a:rPr lang="el-GR" dirty="0" smtClean="0"/>
              <a:t>Κατά το βαθύ κάθισμα: μέχρι 7.8 φορές το βάρους του σώματος.</a:t>
            </a:r>
          </a:p>
          <a:p>
            <a:r>
              <a:rPr lang="el-GR" dirty="0" smtClean="0"/>
              <a:t>Αν και αυτές οι συμπιεστικές δυνάμεις προέρχονται από την ενεργητική συστολή του </a:t>
            </a:r>
            <a:r>
              <a:rPr lang="el-GR" dirty="0" err="1" smtClean="0"/>
              <a:t>τετρακεφάλου</a:t>
            </a:r>
            <a:r>
              <a:rPr lang="el-GR" dirty="0" smtClean="0"/>
              <a:t>, το μέγεθός τους εξαρτάται από την γωνία κάμψης του γόνατος.</a:t>
            </a:r>
          </a:p>
          <a:p>
            <a:r>
              <a:rPr lang="el-GR" dirty="0" smtClean="0"/>
              <a:t>Επομένως, δύο είναι οι παράγοντες που είναι υπεύθυνοι για την συμπιεστική δύναμη στην </a:t>
            </a:r>
            <a:r>
              <a:rPr lang="el-GR" dirty="0" err="1" smtClean="0"/>
              <a:t>επιγονατιδομηριαία</a:t>
            </a:r>
            <a:r>
              <a:rPr lang="el-GR" dirty="0" smtClean="0"/>
              <a:t> άρθρωση: η δύναμη του </a:t>
            </a:r>
            <a:r>
              <a:rPr lang="el-GR" dirty="0" err="1" smtClean="0"/>
              <a:t>τετρακεφάλου</a:t>
            </a:r>
            <a:r>
              <a:rPr lang="el-GR" dirty="0" smtClean="0"/>
              <a:t> και η γωνία του γόνατος.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89</a:t>
            </a:fld>
            <a:endParaRPr lang="el-GR"/>
          </a:p>
        </p:txBody>
      </p:sp>
    </p:spTree>
    <p:extLst>
      <p:ext uri="{BB962C8B-B14F-4D97-AF65-F5344CB8AC3E}">
        <p14:creationId xmlns:p14="http://schemas.microsoft.com/office/powerpoint/2010/main" val="39992479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eep squat position.tif"/>
          <p:cNvPicPr>
            <a:picLocks noGrp="1" noChangeAspect="1"/>
          </p:cNvPicPr>
          <p:nvPr>
            <p:ph idx="1"/>
          </p:nvPr>
        </p:nvPicPr>
        <p:blipFill>
          <a:blip r:embed="rId2" cstate="print"/>
          <a:stretch>
            <a:fillRect/>
          </a:stretch>
        </p:blipFill>
        <p:spPr>
          <a:xfrm>
            <a:off x="107504" y="1484784"/>
            <a:ext cx="4039985" cy="3046615"/>
          </a:xfrm>
        </p:spPr>
      </p:pic>
      <p:sp>
        <p:nvSpPr>
          <p:cNvPr id="4" name="Content Placeholder 3"/>
          <p:cNvSpPr>
            <a:spLocks noGrp="1"/>
          </p:cNvSpPr>
          <p:nvPr>
            <p:ph sz="half" idx="4294967295"/>
          </p:nvPr>
        </p:nvSpPr>
        <p:spPr>
          <a:xfrm>
            <a:off x="4139952" y="1143000"/>
            <a:ext cx="5004048" cy="5715000"/>
          </a:xfrm>
        </p:spPr>
        <p:txBody>
          <a:bodyPr>
            <a:normAutofit fontScale="70000" lnSpcReduction="20000"/>
          </a:bodyPr>
          <a:lstStyle/>
          <a:p>
            <a:pPr>
              <a:lnSpc>
                <a:spcPct val="120000"/>
              </a:lnSpc>
              <a:spcBef>
                <a:spcPts val="1200"/>
              </a:spcBef>
            </a:pPr>
            <a:r>
              <a:rPr lang="el-GR" dirty="0" smtClean="0"/>
              <a:t>Η αλληλεπίδραση της συστολής του </a:t>
            </a:r>
            <a:r>
              <a:rPr lang="el-GR" dirty="0" err="1" smtClean="0"/>
              <a:t>τετρακεφάλου</a:t>
            </a:r>
            <a:r>
              <a:rPr lang="el-GR" dirty="0" smtClean="0"/>
              <a:t> και της γωνίας κάμψης του γόνατος φαίνεται στην εικόνα.</a:t>
            </a:r>
          </a:p>
          <a:p>
            <a:pPr>
              <a:lnSpc>
                <a:spcPct val="120000"/>
              </a:lnSpc>
              <a:spcBef>
                <a:spcPts val="1200"/>
              </a:spcBef>
            </a:pPr>
            <a:r>
              <a:rPr lang="el-GR" dirty="0" smtClean="0"/>
              <a:t>Η δύναμη του </a:t>
            </a:r>
            <a:r>
              <a:rPr lang="el-GR" dirty="0" err="1" smtClean="0"/>
              <a:t>εκτατικού</a:t>
            </a:r>
            <a:r>
              <a:rPr lang="el-GR" dirty="0" smtClean="0"/>
              <a:t> μηχανισμού μεταφέρεται περιφερικά μέσω του τένοντα του </a:t>
            </a:r>
            <a:r>
              <a:rPr lang="el-GR" dirty="0" err="1" smtClean="0"/>
              <a:t>τετρακεφάλου</a:t>
            </a:r>
            <a:r>
              <a:rPr lang="el-GR" dirty="0" smtClean="0"/>
              <a:t> (</a:t>
            </a:r>
            <a:r>
              <a:rPr lang="en-US" dirty="0" smtClean="0"/>
              <a:t>QT) </a:t>
            </a:r>
            <a:r>
              <a:rPr lang="el-GR" dirty="0" smtClean="0"/>
              <a:t>και του </a:t>
            </a:r>
            <a:r>
              <a:rPr lang="el-GR" dirty="0" err="1" smtClean="0"/>
              <a:t>επιγονατιδικού</a:t>
            </a:r>
            <a:r>
              <a:rPr lang="el-GR" dirty="0" smtClean="0"/>
              <a:t> τένοντα (ΡΤ).</a:t>
            </a:r>
          </a:p>
          <a:p>
            <a:pPr>
              <a:lnSpc>
                <a:spcPct val="120000"/>
              </a:lnSpc>
              <a:spcBef>
                <a:spcPts val="1200"/>
              </a:spcBef>
            </a:pPr>
            <a:r>
              <a:rPr lang="el-GR" dirty="0" smtClean="0"/>
              <a:t>Ο συνδυασμός αυτών των δυνάμεων μεταφέρεται ως συμπιεστική δύναμη (</a:t>
            </a:r>
            <a:r>
              <a:rPr lang="en-US" dirty="0" smtClean="0"/>
              <a:t>CF</a:t>
            </a:r>
            <a:r>
              <a:rPr lang="el-GR" dirty="0" smtClean="0"/>
              <a:t>)</a:t>
            </a:r>
            <a:r>
              <a:rPr lang="en-US" dirty="0" smtClean="0"/>
              <a:t> </a:t>
            </a:r>
            <a:r>
              <a:rPr lang="el-GR" dirty="0" smtClean="0"/>
              <a:t>στην </a:t>
            </a:r>
            <a:r>
              <a:rPr lang="el-GR" dirty="0" err="1" smtClean="0"/>
              <a:t>μεσοκονδύλια</a:t>
            </a:r>
            <a:r>
              <a:rPr lang="el-GR" dirty="0" smtClean="0"/>
              <a:t> αύλακα.</a:t>
            </a:r>
          </a:p>
          <a:p>
            <a:pPr>
              <a:lnSpc>
                <a:spcPct val="120000"/>
              </a:lnSpc>
              <a:spcBef>
                <a:spcPts val="1200"/>
              </a:spcBef>
            </a:pPr>
            <a:r>
              <a:rPr lang="el-GR" dirty="0" smtClean="0"/>
              <a:t>Καθώς αυξάνεται η κάμψη του γόνατος, μειώνεται η γωνία μεταξύ των </a:t>
            </a:r>
            <a:r>
              <a:rPr lang="en-US" dirty="0" smtClean="0"/>
              <a:t>QT</a:t>
            </a:r>
            <a:r>
              <a:rPr lang="el-GR" dirty="0" smtClean="0"/>
              <a:t> και ΡΤ με αποτέλεσμα να αυξάνεται και η </a:t>
            </a:r>
            <a:r>
              <a:rPr lang="en-US" dirty="0" smtClean="0"/>
              <a:t>CF</a:t>
            </a:r>
            <a:r>
              <a:rPr lang="el-GR"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90</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2/7</a:t>
            </a:r>
            <a:endParaRPr lang="el-GR" sz="3000" b="0" dirty="0"/>
          </a:p>
        </p:txBody>
      </p:sp>
      <p:sp>
        <p:nvSpPr>
          <p:cNvPr id="6" name="Ορθογώνιο 5"/>
          <p:cNvSpPr/>
          <p:nvPr/>
        </p:nvSpPr>
        <p:spPr>
          <a:xfrm>
            <a:off x="107504" y="4725144"/>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35155402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14348" y="1500174"/>
            <a:ext cx="7929618" cy="4643470"/>
          </a:xfrm>
        </p:spPr>
        <p:txBody>
          <a:bodyPr>
            <a:normAutofit/>
          </a:bodyPr>
          <a:lstStyle/>
          <a:p>
            <a:r>
              <a:rPr lang="el-GR" dirty="0" smtClean="0"/>
              <a:t>Η συμπιεστική δύναμη και η επιφάνειες επαφής της επιγονατίδας με τους μηριαίους κονδύλους αυξάνονται κατά την κάμψη του γόνατος, φτάνοντας το μέγιστο μεταξύ 60</a:t>
            </a:r>
            <a:r>
              <a:rPr lang="el-GR" baseline="30000" dirty="0" smtClean="0"/>
              <a:t>ο</a:t>
            </a:r>
            <a:r>
              <a:rPr lang="el-GR" dirty="0" smtClean="0"/>
              <a:t> και 90</a:t>
            </a:r>
            <a:r>
              <a:rPr lang="el-GR" baseline="30000" dirty="0" smtClean="0"/>
              <a:t>ο</a:t>
            </a:r>
            <a:r>
              <a:rPr lang="el-GR" dirty="0" smtClean="0"/>
              <a:t>.</a:t>
            </a:r>
          </a:p>
          <a:p>
            <a:r>
              <a:rPr lang="el-GR" dirty="0" smtClean="0"/>
              <a:t>Λόγω της αυξημένης συμπιεστικής δύναμης και λιγότερο αυξημένης επιφάνειας επαφής, το </a:t>
            </a:r>
            <a:r>
              <a:rPr lang="en-US" dirty="0" smtClean="0"/>
              <a:t>stress</a:t>
            </a:r>
            <a:r>
              <a:rPr lang="el-GR" dirty="0" smtClean="0"/>
              <a:t> (δύναμη / επιφάνεια) που αναπτύσσεται στην άρθρωση είναι πολύ μεγάλο στην τροχιά 60</a:t>
            </a:r>
            <a:r>
              <a:rPr lang="el-GR" baseline="30000" dirty="0" smtClean="0"/>
              <a:t>ο</a:t>
            </a:r>
            <a:r>
              <a:rPr lang="el-GR" dirty="0" smtClean="0"/>
              <a:t>-90</a:t>
            </a:r>
            <a:r>
              <a:rPr lang="el-GR" baseline="30000" dirty="0" smtClean="0"/>
              <a:t>ο</a:t>
            </a:r>
            <a:r>
              <a:rPr lang="el-GR" dirty="0" smtClean="0"/>
              <a:t> κάμψης του γόνατος.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91</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3/7</a:t>
            </a:r>
            <a:endParaRPr lang="el-GR" sz="3000" b="0" dirty="0"/>
          </a:p>
        </p:txBody>
      </p:sp>
    </p:spTree>
    <p:extLst>
      <p:ext uri="{BB962C8B-B14F-4D97-AF65-F5344CB8AC3E}">
        <p14:creationId xmlns:p14="http://schemas.microsoft.com/office/powerpoint/2010/main" val="62786952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14348" y="1428736"/>
            <a:ext cx="7929618" cy="4572032"/>
          </a:xfrm>
        </p:spPr>
        <p:txBody>
          <a:bodyPr>
            <a:normAutofit/>
          </a:bodyPr>
          <a:lstStyle/>
          <a:p>
            <a:r>
              <a:rPr lang="el-GR" dirty="0" smtClean="0"/>
              <a:t>Χωρίς την σχετικά αυξημένη επιφάνεια επαφής, το </a:t>
            </a:r>
            <a:r>
              <a:rPr lang="en-US" dirty="0" smtClean="0"/>
              <a:t>stress</a:t>
            </a:r>
            <a:r>
              <a:rPr lang="el-GR" dirty="0" smtClean="0"/>
              <a:t> μέσα στην άρθρωση θα ανερχόταν σε ανυπόφορα φυσιολογικά όρια.</a:t>
            </a:r>
          </a:p>
          <a:p>
            <a:r>
              <a:rPr lang="el-GR" dirty="0" smtClean="0"/>
              <a:t>Επομένως, η αυξημένη επιφάνεια επαφής, στην περιοχή που τα φορτία είναι πολύ μεγάλα, προστατεύει την άρθρωση από την εκφύλιση του αρθρικού χόνδρου.</a:t>
            </a:r>
          </a:p>
          <a:p>
            <a:r>
              <a:rPr lang="el-GR" dirty="0" smtClean="0"/>
              <a:t>Οι αρθρικές επιφάνειες με λιγότερο ταίριασμα υπόκεινται σε υψηλά </a:t>
            </a:r>
            <a:r>
              <a:rPr lang="en-US" dirty="0" smtClean="0"/>
              <a:t>stress</a:t>
            </a:r>
            <a:r>
              <a:rPr lang="el-GR" dirty="0" smtClean="0"/>
              <a:t> με αποτέλεσμα τον αυξημένο κίνδυνο εκφύλισης του χόνδρου και τον </a:t>
            </a:r>
            <a:r>
              <a:rPr lang="el-GR" dirty="0" err="1" smtClean="0"/>
              <a:t>επιγονατιδομηριαίο</a:t>
            </a:r>
            <a:r>
              <a:rPr lang="el-GR" dirty="0" smtClean="0"/>
              <a:t> πόνο.</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92</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4/7</a:t>
            </a:r>
            <a:endParaRPr lang="el-GR" sz="3000" b="0" dirty="0"/>
          </a:p>
        </p:txBody>
      </p:sp>
    </p:spTree>
    <p:extLst>
      <p:ext uri="{BB962C8B-B14F-4D97-AF65-F5344CB8AC3E}">
        <p14:creationId xmlns:p14="http://schemas.microsoft.com/office/powerpoint/2010/main" val="6278695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93</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5/7</a:t>
            </a:r>
            <a:endParaRPr lang="el-GR" sz="3000" b="0" dirty="0"/>
          </a:p>
        </p:txBody>
      </p:sp>
      <p:sp>
        <p:nvSpPr>
          <p:cNvPr id="2" name="Θέση περιεχομένου 1"/>
          <p:cNvSpPr>
            <a:spLocks noGrp="1"/>
          </p:cNvSpPr>
          <p:nvPr>
            <p:ph idx="1"/>
          </p:nvPr>
        </p:nvSpPr>
        <p:spPr>
          <a:xfrm>
            <a:off x="539552" y="1785926"/>
            <a:ext cx="8229600" cy="4667410"/>
          </a:xfrm>
        </p:spPr>
        <p:txBody>
          <a:bodyPr>
            <a:normAutofit/>
          </a:bodyPr>
          <a:lstStyle/>
          <a:p>
            <a:r>
              <a:rPr lang="el-GR" sz="2400" dirty="0"/>
              <a:t>Η συστολή του </a:t>
            </a:r>
            <a:r>
              <a:rPr lang="el-GR" sz="2400" dirty="0" err="1"/>
              <a:t>τετρακεφάλου</a:t>
            </a:r>
            <a:r>
              <a:rPr lang="el-GR" sz="2400" dirty="0"/>
              <a:t> δεν έλκει την επιγονατίδα μόνο κεφαλικά, αλλά και ελαφρώς προς τα έξω και ραχιαία.</a:t>
            </a:r>
          </a:p>
          <a:p>
            <a:r>
              <a:rPr lang="el-GR" sz="2400" dirty="0"/>
              <a:t>Η ελαφρώς προς τα έξω δύναμη δημιουργείται εν μέρει από τον μεγάλο έξω πλατύ.</a:t>
            </a:r>
          </a:p>
          <a:p>
            <a:endParaRPr lang="el-GR" sz="2400" dirty="0"/>
          </a:p>
        </p:txBody>
      </p:sp>
    </p:spTree>
    <p:extLst>
      <p:ext uri="{BB962C8B-B14F-4D97-AF65-F5344CB8AC3E}">
        <p14:creationId xmlns:p14="http://schemas.microsoft.com/office/powerpoint/2010/main" val="22799203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2643174" y="1500174"/>
            <a:ext cx="6500826" cy="5357826"/>
          </a:xfrm>
        </p:spPr>
        <p:txBody>
          <a:bodyPr>
            <a:normAutofit/>
          </a:bodyPr>
          <a:lstStyle/>
          <a:p>
            <a:r>
              <a:rPr lang="el-GR" sz="2200" dirty="0" smtClean="0"/>
              <a:t>Κλινικά, η γωνία υπό την οποία ο τετρακέφαλος έλκει την επιγονατίδα μετράται με την γωνία </a:t>
            </a:r>
            <a:r>
              <a:rPr lang="en-US" sz="2200" dirty="0" smtClean="0"/>
              <a:t>Q</a:t>
            </a:r>
            <a:r>
              <a:rPr lang="el-GR" sz="2200" dirty="0" smtClean="0"/>
              <a:t>.</a:t>
            </a:r>
          </a:p>
          <a:p>
            <a:r>
              <a:rPr lang="el-GR" sz="2200" dirty="0" smtClean="0"/>
              <a:t>Η γωνία </a:t>
            </a:r>
            <a:r>
              <a:rPr lang="en-US" sz="2200" dirty="0" smtClean="0"/>
              <a:t>Q</a:t>
            </a:r>
            <a:r>
              <a:rPr lang="el-GR" sz="2200" dirty="0" smtClean="0"/>
              <a:t> σχηματίζεται μεταξύ της γραμμής έλξης του </a:t>
            </a:r>
            <a:r>
              <a:rPr lang="el-GR" sz="2200" dirty="0" err="1" smtClean="0"/>
              <a:t>τετρακεφάλου</a:t>
            </a:r>
            <a:r>
              <a:rPr lang="el-GR" sz="2200" dirty="0" smtClean="0"/>
              <a:t> (συνδέει το κέντρο της επιγονατίδας με την ΠΑΛΑ) και της γραμμής του </a:t>
            </a:r>
            <a:r>
              <a:rPr lang="el-GR" sz="2200" dirty="0" err="1" smtClean="0"/>
              <a:t>επιγονατιδικού</a:t>
            </a:r>
            <a:r>
              <a:rPr lang="el-GR" sz="2200" dirty="0" smtClean="0"/>
              <a:t> τένοντα (συνδέει το κέντρο της επιγονατίδας με το κνημιαίο κύρτωμα).</a:t>
            </a:r>
          </a:p>
          <a:p>
            <a:r>
              <a:rPr lang="el-GR" sz="2200" dirty="0" smtClean="0"/>
              <a:t>Το μέγεθός της σε υγιείς ενήλικες κατά μέσο όρο είναι: 13</a:t>
            </a:r>
            <a:r>
              <a:rPr lang="el-GR" sz="2200" baseline="30000" dirty="0" smtClean="0"/>
              <a:t>ο</a:t>
            </a:r>
            <a:r>
              <a:rPr lang="el-GR" sz="2200" dirty="0" smtClean="0"/>
              <a:t>-15</a:t>
            </a:r>
            <a:r>
              <a:rPr lang="el-GR" sz="2200" baseline="30000" dirty="0" smtClean="0"/>
              <a:t>ο</a:t>
            </a:r>
            <a:r>
              <a:rPr lang="el-GR" sz="2200" dirty="0" smtClean="0"/>
              <a:t> (± 4.5</a:t>
            </a:r>
            <a:r>
              <a:rPr lang="el-GR" sz="2200" baseline="30000" dirty="0" smtClean="0"/>
              <a:t>ο</a:t>
            </a:r>
            <a:r>
              <a:rPr lang="el-GR" sz="2200" dirty="0" smtClean="0"/>
              <a:t>).</a:t>
            </a:r>
          </a:p>
          <a:p>
            <a:r>
              <a:rPr lang="el-GR" sz="2200" dirty="0" smtClean="0"/>
              <a:t>Η μέτρηση της γωνίας, παρ’ όλο που δεν έχει συσχετιστεί με την παθολογία της </a:t>
            </a:r>
            <a:r>
              <a:rPr lang="el-GR" sz="2200" dirty="0" err="1" smtClean="0"/>
              <a:t>επιγονατιδομηριαίας</a:t>
            </a:r>
            <a:r>
              <a:rPr lang="el-GR" sz="2200" dirty="0" smtClean="0"/>
              <a:t> άρθρωσης, εξακολουθεί να είναι δημοφιλής.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94</a:t>
            </a:fld>
            <a:endParaRPr lang="el-GR" dirty="0"/>
          </a:p>
        </p:txBody>
      </p:sp>
      <p:sp>
        <p:nvSpPr>
          <p:cNvPr id="7" name="Title 1"/>
          <p:cNvSpPr>
            <a:spLocks noGrp="1"/>
          </p:cNvSpPr>
          <p:nvPr>
            <p:ph type="title"/>
          </p:nvPr>
        </p:nvSpPr>
        <p:spPr>
          <a:xfrm>
            <a:off x="2555776" y="116632"/>
            <a:ext cx="6588224"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6/7</a:t>
            </a:r>
            <a:endParaRPr lang="el-GR" sz="3000" b="0" dirty="0"/>
          </a:p>
        </p:txBody>
      </p:sp>
      <p:pic>
        <p:nvPicPr>
          <p:cNvPr id="16386" name="Picture 2" descr="This figure shows the anterior view of the fem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90" y="116632"/>
            <a:ext cx="2442186" cy="604867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0" y="6202041"/>
            <a:ext cx="3444214" cy="646331"/>
          </a:xfrm>
          <a:prstGeom prst="rect">
            <a:avLst/>
          </a:prstGeom>
        </p:spPr>
        <p:txBody>
          <a:bodyPr wrap="square">
            <a:spAutoFit/>
          </a:bodyPr>
          <a:lstStyle/>
          <a:p>
            <a:r>
              <a:rPr lang="en-US" sz="1200" dirty="0">
                <a:latin typeface="+mn-lt"/>
              </a:rPr>
              <a:t>© 28 </a:t>
            </a:r>
            <a:r>
              <a:rPr lang="en-US" sz="1200" dirty="0" err="1">
                <a:latin typeface="+mn-lt"/>
              </a:rPr>
              <a:t>Ιουν</a:t>
            </a:r>
            <a:r>
              <a:rPr lang="en-US" sz="1200" dirty="0">
                <a:latin typeface="+mn-lt"/>
              </a:rPr>
              <a:t> 2013 </a:t>
            </a:r>
            <a:r>
              <a:rPr lang="en-US" sz="1200" dirty="0" err="1">
                <a:latin typeface="+mn-lt"/>
              </a:rPr>
              <a:t>OpenStax</a:t>
            </a:r>
            <a:r>
              <a:rPr lang="en-US" sz="1200" dirty="0">
                <a:latin typeface="+mn-lt"/>
              </a:rPr>
              <a:t> College. </a:t>
            </a:r>
            <a:r>
              <a:rPr lang="en-US" sz="1200" dirty="0">
                <a:latin typeface="+mn-lt"/>
                <a:hlinkClick r:id="rId4"/>
              </a:rPr>
              <a:t>Textbook content</a:t>
            </a:r>
            <a:r>
              <a:rPr lang="en-US" sz="1200" dirty="0">
                <a:latin typeface="+mn-lt"/>
              </a:rPr>
              <a:t> produced by </a:t>
            </a:r>
            <a:r>
              <a:rPr lang="en-US" sz="1200" dirty="0" err="1">
                <a:latin typeface="+mn-lt"/>
              </a:rPr>
              <a:t>OpenStax</a:t>
            </a:r>
            <a:r>
              <a:rPr lang="en-US" sz="1200" dirty="0">
                <a:latin typeface="+mn-lt"/>
              </a:rPr>
              <a:t> College is licensed under a </a:t>
            </a:r>
            <a:r>
              <a:rPr lang="en-US" sz="1200" dirty="0">
                <a:latin typeface="+mn-lt"/>
                <a:hlinkClick r:id="rId5"/>
              </a:rPr>
              <a:t>Creative Commons Attribution License 3.0</a:t>
            </a:r>
            <a:r>
              <a:rPr lang="en-US" sz="1200" dirty="0">
                <a:latin typeface="+mn-lt"/>
              </a:rPr>
              <a:t> license.</a:t>
            </a:r>
            <a:endParaRPr lang="el-GR" sz="1200" dirty="0">
              <a:latin typeface="+mn-lt"/>
            </a:endParaRPr>
          </a:p>
        </p:txBody>
      </p:sp>
    </p:spTree>
    <p:extLst>
      <p:ext uri="{BB962C8B-B14F-4D97-AF65-F5344CB8AC3E}">
        <p14:creationId xmlns:p14="http://schemas.microsoft.com/office/powerpoint/2010/main" val="19430426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95</a:t>
            </a:fld>
            <a:endParaRPr lang="el-GR"/>
          </a:p>
        </p:txBody>
      </p:sp>
      <p:sp>
        <p:nvSpPr>
          <p:cNvPr id="7" name="Title 1"/>
          <p:cNvSpPr>
            <a:spLocks noGrp="1"/>
          </p:cNvSpPr>
          <p:nvPr>
            <p:ph type="title"/>
          </p:nvPr>
        </p:nvSpPr>
        <p:spPr>
          <a:xfrm>
            <a:off x="467544" y="116632"/>
            <a:ext cx="8229600" cy="1008112"/>
          </a:xfrm>
        </p:spPr>
        <p:txBody>
          <a:bodyPr>
            <a:noAutofit/>
          </a:bodyPr>
          <a:lstStyle/>
          <a:p>
            <a:r>
              <a:rPr lang="el-GR" sz="3600" dirty="0" smtClean="0"/>
              <a:t>Κινηματική </a:t>
            </a:r>
            <a:r>
              <a:rPr lang="el-GR" sz="3600" dirty="0" err="1" smtClean="0"/>
              <a:t>επιγονατιδομηριαίας</a:t>
            </a:r>
            <a:r>
              <a:rPr lang="el-GR" sz="3600" dirty="0" smtClean="0"/>
              <a:t> άρθρωσης </a:t>
            </a:r>
            <a:r>
              <a:rPr lang="el-GR" sz="3000" b="0" dirty="0" smtClean="0"/>
              <a:t>7/7</a:t>
            </a:r>
            <a:endParaRPr lang="el-GR" sz="3000" b="0" dirty="0"/>
          </a:p>
        </p:txBody>
      </p:sp>
      <p:sp>
        <p:nvSpPr>
          <p:cNvPr id="2" name="Θέση περιεχομένου 1"/>
          <p:cNvSpPr>
            <a:spLocks noGrp="1"/>
          </p:cNvSpPr>
          <p:nvPr>
            <p:ph idx="1"/>
          </p:nvPr>
        </p:nvSpPr>
        <p:spPr>
          <a:xfrm>
            <a:off x="285720" y="1357298"/>
            <a:ext cx="8534752" cy="5384070"/>
          </a:xfrm>
        </p:spPr>
        <p:txBody>
          <a:bodyPr>
            <a:noAutofit/>
          </a:bodyPr>
          <a:lstStyle/>
          <a:p>
            <a:r>
              <a:rPr lang="el-GR" sz="2400" dirty="0"/>
              <a:t>Η ραχιαία έλξη </a:t>
            </a:r>
            <a:r>
              <a:rPr lang="el-GR" sz="2400" dirty="0" smtClean="0"/>
              <a:t>του </a:t>
            </a:r>
            <a:r>
              <a:rPr lang="el-GR" sz="2400" dirty="0" err="1" smtClean="0"/>
              <a:t>τετρακεφάλου</a:t>
            </a:r>
            <a:r>
              <a:rPr lang="el-GR" sz="2400" dirty="0" smtClean="0"/>
              <a:t> σταθεροποιεί </a:t>
            </a:r>
            <a:r>
              <a:rPr lang="el-GR" sz="2400" dirty="0"/>
              <a:t>την επιγονατίδα σε όλη την τροχιά της.</a:t>
            </a:r>
          </a:p>
          <a:p>
            <a:r>
              <a:rPr lang="el-GR" sz="2400" dirty="0"/>
              <a:t>Είναι μεγαλύτερη κατά την κάμψη του γόνατος, αλλά και στην πλήρη έκταση οι λοξές ίνες του έσω πλατύ έλκουν την επιγονατίδα ραχιαία.</a:t>
            </a:r>
          </a:p>
          <a:p>
            <a:r>
              <a:rPr lang="el-GR" sz="2400" dirty="0"/>
              <a:t>Αν και μικρή, η ραχιαία σταθεροποίηση της επιγονατίδας είναι πολύ σημαντική στην λειτουργία του γόνατος στις τελευταίες 20</a:t>
            </a:r>
            <a:r>
              <a:rPr lang="el-GR" sz="2400" baseline="30000" dirty="0"/>
              <a:t>ο</a:t>
            </a:r>
            <a:r>
              <a:rPr lang="el-GR" sz="2400" dirty="0"/>
              <a:t> έκτασης, διότι:</a:t>
            </a:r>
          </a:p>
          <a:p>
            <a:pPr>
              <a:buFont typeface="Wingdings" pitchFamily="2" charset="2"/>
              <a:buChar char="ü"/>
            </a:pPr>
            <a:r>
              <a:rPr lang="el-GR" sz="2400" dirty="0"/>
              <a:t>Η επιγονατίδα δεν βρίσκεται πλέον μέσα στην </a:t>
            </a:r>
            <a:r>
              <a:rPr lang="el-GR" sz="2400" dirty="0" err="1"/>
              <a:t>μεσοκονδύλια</a:t>
            </a:r>
            <a:r>
              <a:rPr lang="el-GR" sz="2400" dirty="0"/>
              <a:t> αύλακα.</a:t>
            </a:r>
          </a:p>
          <a:p>
            <a:pPr>
              <a:buFont typeface="Wingdings" pitchFamily="2" charset="2"/>
              <a:buChar char="ü"/>
            </a:pPr>
            <a:r>
              <a:rPr lang="el-GR" sz="2400" dirty="0"/>
              <a:t>Η συνολική συμπιεστική δύναμη του </a:t>
            </a:r>
            <a:r>
              <a:rPr lang="el-GR" sz="2400" dirty="0" err="1"/>
              <a:t>τετρακεφάλου</a:t>
            </a:r>
            <a:r>
              <a:rPr lang="el-GR" sz="2400" dirty="0"/>
              <a:t> είναι η μικρότερη δυνατή.</a:t>
            </a:r>
          </a:p>
          <a:p>
            <a:endParaRPr lang="el-GR" sz="2400" dirty="0"/>
          </a:p>
        </p:txBody>
      </p:sp>
    </p:spTree>
    <p:extLst>
      <p:ext uri="{BB962C8B-B14F-4D97-AF65-F5344CB8AC3E}">
        <p14:creationId xmlns:p14="http://schemas.microsoft.com/office/powerpoint/2010/main" val="23870923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52128"/>
          </a:xfrm>
        </p:spPr>
        <p:txBody>
          <a:bodyPr>
            <a:noAutofit/>
          </a:bodyPr>
          <a:lstStyle/>
          <a:p>
            <a:r>
              <a:rPr lang="el-GR" dirty="0" smtClean="0"/>
              <a:t>Τοπικοί παράγοντες που ανθίστανται στην προς τα έξω έλξη της επιγονατίδας</a:t>
            </a:r>
            <a:endParaRPr lang="el-GR" dirty="0"/>
          </a:p>
        </p:txBody>
      </p:sp>
      <p:pic>
        <p:nvPicPr>
          <p:cNvPr id="5" name="Content Placeholder 4" descr="Knee local force.tif"/>
          <p:cNvPicPr>
            <a:picLocks noGrp="1" noChangeAspect="1"/>
          </p:cNvPicPr>
          <p:nvPr>
            <p:ph idx="1"/>
          </p:nvPr>
        </p:nvPicPr>
        <p:blipFill>
          <a:blip r:embed="rId2"/>
          <a:stretch>
            <a:fillRect/>
          </a:stretch>
        </p:blipFill>
        <p:spPr>
          <a:xfrm>
            <a:off x="2087724" y="1700808"/>
            <a:ext cx="4968552" cy="4575942"/>
          </a:xfrm>
          <a:ln>
            <a:solidFill>
              <a:schemeClr val="tx1"/>
            </a:solidFill>
          </a:ln>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96</a:t>
            </a:fld>
            <a:endParaRPr lang="el-GR"/>
          </a:p>
        </p:txBody>
      </p:sp>
      <p:sp>
        <p:nvSpPr>
          <p:cNvPr id="6" name="Ορθογώνιο 5"/>
          <p:cNvSpPr/>
          <p:nvPr/>
        </p:nvSpPr>
        <p:spPr>
          <a:xfrm>
            <a:off x="2051720" y="6388573"/>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2512401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Γενικοί παράγοντες που αυξάνουν την προς τα έξω έλξη της επιγονατίδας </a:t>
            </a:r>
            <a:r>
              <a:rPr lang="el-GR" sz="3000" b="0" dirty="0" smtClean="0"/>
              <a:t>1/3</a:t>
            </a:r>
            <a:endParaRPr lang="el-GR" sz="3000" b="0" dirty="0"/>
          </a:p>
        </p:txBody>
      </p:sp>
      <p:sp>
        <p:nvSpPr>
          <p:cNvPr id="4" name="Content Placeholder 3"/>
          <p:cNvSpPr>
            <a:spLocks noGrp="1"/>
          </p:cNvSpPr>
          <p:nvPr>
            <p:ph sz="half" idx="4294967295"/>
          </p:nvPr>
        </p:nvSpPr>
        <p:spPr>
          <a:xfrm>
            <a:off x="4139953" y="1600200"/>
            <a:ext cx="5004048" cy="5257800"/>
          </a:xfrm>
        </p:spPr>
        <p:txBody>
          <a:bodyPr>
            <a:normAutofit/>
          </a:bodyPr>
          <a:lstStyle/>
          <a:p>
            <a:r>
              <a:rPr lang="el-GR" sz="2300" dirty="0" smtClean="0"/>
              <a:t>Υπέρμετρη </a:t>
            </a:r>
            <a:r>
              <a:rPr lang="el-GR" sz="2300" dirty="0" err="1" smtClean="0"/>
              <a:t>βλαισότητα</a:t>
            </a:r>
            <a:r>
              <a:rPr lang="el-GR" sz="2300" dirty="0" smtClean="0"/>
              <a:t> γόνατος που αυξάνει την γωνία </a:t>
            </a:r>
            <a:r>
              <a:rPr lang="en-US" sz="2300" dirty="0" smtClean="0"/>
              <a:t>Q</a:t>
            </a:r>
            <a:r>
              <a:rPr lang="el-GR" sz="2300" dirty="0" smtClean="0"/>
              <a:t>.</a:t>
            </a:r>
          </a:p>
          <a:p>
            <a:r>
              <a:rPr lang="el-GR" sz="2300" dirty="0" smtClean="0"/>
              <a:t>Η υπέρμετρη </a:t>
            </a:r>
            <a:r>
              <a:rPr lang="el-GR" sz="2300" dirty="0" err="1" smtClean="0"/>
              <a:t>βλαισότητα</a:t>
            </a:r>
            <a:r>
              <a:rPr lang="el-GR" sz="2300" dirty="0" smtClean="0"/>
              <a:t> μπορεί να προκληθεί:</a:t>
            </a:r>
          </a:p>
          <a:p>
            <a:pPr>
              <a:buFont typeface="Wingdings" pitchFamily="2" charset="2"/>
              <a:buChar char="ü"/>
            </a:pPr>
            <a:r>
              <a:rPr lang="el-GR" sz="2300" dirty="0" smtClean="0"/>
              <a:t>Από την χαλάρωση ή ρήξη του έσω πλάγιου συνδέσμου.</a:t>
            </a:r>
          </a:p>
          <a:p>
            <a:pPr>
              <a:buFont typeface="Wingdings" pitchFamily="2" charset="2"/>
              <a:buChar char="ü"/>
            </a:pPr>
            <a:r>
              <a:rPr lang="el-GR" sz="2300" dirty="0" smtClean="0"/>
              <a:t>Από την χρόνια προσαγωγή του ισχίου λόγω αδυναμίας απαγωγών μυών, βράχυνσης των προσαγωγών ή ραιβό ισχίο.</a:t>
            </a:r>
          </a:p>
          <a:p>
            <a:pPr>
              <a:buFont typeface="Wingdings" pitchFamily="2" charset="2"/>
              <a:buChar char="ü"/>
            </a:pPr>
            <a:r>
              <a:rPr lang="el-GR" sz="2300" dirty="0" smtClean="0"/>
              <a:t>Από τον πρηνισμό της </a:t>
            </a:r>
            <a:r>
              <a:rPr lang="el-GR" sz="2300" dirty="0" err="1" smtClean="0"/>
              <a:t>υπαστραγαλικής</a:t>
            </a:r>
            <a:r>
              <a:rPr lang="el-GR" sz="2300" dirty="0" smtClean="0"/>
              <a:t> άρθρωσης.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97</a:t>
            </a:fld>
            <a:endParaRPr lang="el-GR"/>
          </a:p>
        </p:txBody>
      </p:sp>
      <p:pic>
        <p:nvPicPr>
          <p:cNvPr id="7" name="Content Placeholder 4" descr="Bowstring force.tif"/>
          <p:cNvPicPr>
            <a:picLocks noChangeAspect="1"/>
          </p:cNvPicPr>
          <p:nvPr/>
        </p:nvPicPr>
        <p:blipFill>
          <a:blip r:embed="rId2" cstate="print"/>
          <a:stretch>
            <a:fillRect/>
          </a:stretch>
        </p:blipFill>
        <p:spPr>
          <a:xfrm>
            <a:off x="0" y="1628800"/>
            <a:ext cx="4039985" cy="2581102"/>
          </a:xfrm>
          <a:prstGeom prst="rect">
            <a:avLst/>
          </a:prstGeom>
        </p:spPr>
      </p:pic>
      <p:sp>
        <p:nvSpPr>
          <p:cNvPr id="6" name="Ορθογώνιο 5"/>
          <p:cNvSpPr/>
          <p:nvPr/>
        </p:nvSpPr>
        <p:spPr>
          <a:xfrm>
            <a:off x="6896" y="4280436"/>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17277699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dirty="0" smtClean="0"/>
              <a:t>Γενικοί παράγοντες που αυξάνουν την προς τα έξω έλξη της επιγονατίδας </a:t>
            </a:r>
            <a:r>
              <a:rPr lang="el-GR" sz="3000" b="0" dirty="0" smtClean="0"/>
              <a:t>2/3</a:t>
            </a:r>
            <a:endParaRPr lang="el-GR" sz="3600" dirty="0"/>
          </a:p>
        </p:txBody>
      </p:sp>
      <p:pic>
        <p:nvPicPr>
          <p:cNvPr id="5" name="Content Placeholder 4" descr="Bowstring force.tif"/>
          <p:cNvPicPr>
            <a:picLocks noGrp="1" noChangeAspect="1"/>
          </p:cNvPicPr>
          <p:nvPr>
            <p:ph idx="1"/>
          </p:nvPr>
        </p:nvPicPr>
        <p:blipFill>
          <a:blip r:embed="rId2" cstate="print"/>
          <a:stretch>
            <a:fillRect/>
          </a:stretch>
        </p:blipFill>
        <p:spPr>
          <a:xfrm>
            <a:off x="0" y="1628800"/>
            <a:ext cx="4039985" cy="2581102"/>
          </a:xfrm>
        </p:spPr>
      </p:pic>
      <p:sp>
        <p:nvSpPr>
          <p:cNvPr id="4" name="Content Placeholder 3"/>
          <p:cNvSpPr>
            <a:spLocks noGrp="1"/>
          </p:cNvSpPr>
          <p:nvPr>
            <p:ph sz="half" idx="4294967295"/>
          </p:nvPr>
        </p:nvSpPr>
        <p:spPr>
          <a:xfrm>
            <a:off x="4067945" y="1600200"/>
            <a:ext cx="4824535" cy="5257800"/>
          </a:xfrm>
        </p:spPr>
        <p:txBody>
          <a:bodyPr>
            <a:normAutofit/>
          </a:bodyPr>
          <a:lstStyle/>
          <a:p>
            <a:pPr>
              <a:lnSpc>
                <a:spcPct val="110000"/>
              </a:lnSpc>
              <a:spcBef>
                <a:spcPts val="1200"/>
              </a:spcBef>
            </a:pPr>
            <a:r>
              <a:rPr lang="el-GR" sz="2300" dirty="0" smtClean="0"/>
              <a:t>Υπέρμετρη έξω στροφή της κνήμης ή έσω στροφή του μηριαίου σε συνδυασμό με εφαρμοζόμενη δύναμη </a:t>
            </a:r>
            <a:r>
              <a:rPr lang="el-GR" sz="2300" dirty="0" err="1" smtClean="0"/>
              <a:t>βλαισότητας</a:t>
            </a:r>
            <a:r>
              <a:rPr lang="el-GR" sz="2300" dirty="0" smtClean="0"/>
              <a:t>.</a:t>
            </a:r>
          </a:p>
          <a:p>
            <a:pPr>
              <a:lnSpc>
                <a:spcPct val="110000"/>
              </a:lnSpc>
              <a:spcBef>
                <a:spcPts val="1200"/>
              </a:spcBef>
            </a:pPr>
            <a:r>
              <a:rPr lang="el-GR" sz="2300" dirty="0" smtClean="0"/>
              <a:t>Η υπέρμετρη έξω στροφή της κνήμης φέρνει το κνημιαίο κύρτωμα προς τα έξω με αποτέλεσμα να αυξηθεί η γωνία </a:t>
            </a:r>
            <a:r>
              <a:rPr lang="en-US" sz="2300" dirty="0" smtClean="0"/>
              <a:t>Q </a:t>
            </a:r>
            <a:r>
              <a:rPr lang="el-GR" sz="2300" dirty="0" smtClean="0"/>
              <a:t>και ως εκ τούτου, η προς τα έξω έλξη της επιγονατίδας.</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98</a:t>
            </a:fld>
            <a:endParaRPr lang="el-GR"/>
          </a:p>
        </p:txBody>
      </p:sp>
      <p:sp>
        <p:nvSpPr>
          <p:cNvPr id="6" name="Ορθογώνιο 5"/>
          <p:cNvSpPr/>
          <p:nvPr/>
        </p:nvSpPr>
        <p:spPr>
          <a:xfrm>
            <a:off x="79404" y="4263479"/>
            <a:ext cx="4248472" cy="461665"/>
          </a:xfrm>
          <a:prstGeom prst="rect">
            <a:avLst/>
          </a:prstGeom>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smtClean="0">
                <a:latin typeface="Calibri"/>
              </a:rPr>
              <a:t>© </a:t>
            </a:r>
            <a:r>
              <a:rPr lang="en-US" sz="1200" dirty="0" smtClean="0">
                <a:latin typeface="+mn-lt"/>
              </a:rPr>
              <a:t>Donald </a:t>
            </a:r>
            <a:r>
              <a:rPr lang="en-US" sz="1200" dirty="0">
                <a:latin typeface="+mn-lt"/>
              </a:rPr>
              <a:t>A. Neumann, “Kinesiology of the Musculoskeletal System: Foundations for Rehabilitation”, Mosby/Elsevier, 2010</a:t>
            </a:r>
            <a:endParaRPr lang="el-GR" sz="1200" dirty="0">
              <a:latin typeface="+mn-lt"/>
            </a:endParaRPr>
          </a:p>
        </p:txBody>
      </p:sp>
    </p:spTree>
    <p:extLst>
      <p:ext uri="{BB962C8B-B14F-4D97-AF65-F5344CB8AC3E}">
        <p14:creationId xmlns:p14="http://schemas.microsoft.com/office/powerpoint/2010/main" val="10119261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268863a85ded487f47f3bbfda933224d483ea29"/>
</p:tagLst>
</file>

<file path=ppt/theme/theme1.xml><?xml version="1.0" encoding="utf-8"?>
<a:theme xmlns:a="http://schemas.openxmlformats.org/drawingml/2006/main" name="template">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624</TotalTime>
  <Words>8877</Words>
  <Application>Microsoft Office PowerPoint</Application>
  <PresentationFormat>Προβολή στην οθόνη (4:3)</PresentationFormat>
  <Paragraphs>885</Paragraphs>
  <Slides>121</Slides>
  <Notes>18</Notes>
  <HiddenSlides>0</HiddenSlides>
  <MMClips>0</MMClips>
  <ScaleCrop>false</ScaleCrop>
  <HeadingPairs>
    <vt:vector size="4" baseType="variant">
      <vt:variant>
        <vt:lpstr>Θέμα</vt:lpstr>
      </vt:variant>
      <vt:variant>
        <vt:i4>3</vt:i4>
      </vt:variant>
      <vt:variant>
        <vt:lpstr>Τίτλοι διαφανειών</vt:lpstr>
      </vt:variant>
      <vt:variant>
        <vt:i4>121</vt:i4>
      </vt:variant>
    </vt:vector>
  </HeadingPairs>
  <TitlesOfParts>
    <vt:vector size="124" baseType="lpstr">
      <vt:lpstr>template</vt:lpstr>
      <vt:lpstr>1_OC_template_updated</vt:lpstr>
      <vt:lpstr>OC_template_updated</vt:lpstr>
      <vt:lpstr>Κινησιολογία ΙI (Θ)</vt:lpstr>
      <vt:lpstr>Άρθρωση γόνατος</vt:lpstr>
      <vt:lpstr>Άρθρωση του γόνατος – Οστά 1/2</vt:lpstr>
      <vt:lpstr>Άρθρωση του γόνατος – Οστά 2/2</vt:lpstr>
      <vt:lpstr>Γωνίες του γόνατος</vt:lpstr>
      <vt:lpstr>Αρθρικός θύλακος</vt:lpstr>
      <vt:lpstr>Αρθρικός θύλακος </vt:lpstr>
      <vt:lpstr>Ενίσχυση αρθρικού θυλάκου 1/4</vt:lpstr>
      <vt:lpstr>Ενίσχυση αρθρικού θυλάκου 2/4</vt:lpstr>
      <vt:lpstr>Ενίσχυση αρθρικού θυλάκου 3/4</vt:lpstr>
      <vt:lpstr>Ενίσχυση αρθρικού θυλάκου 4/4</vt:lpstr>
      <vt:lpstr>Προσθιοπίσθια σταθερότητα</vt:lpstr>
      <vt:lpstr>Ορογόνοι θύλακες 1/2</vt:lpstr>
      <vt:lpstr>Ορογόνοι θύλακες 2/2</vt:lpstr>
      <vt:lpstr>Λιπώδες σώμα</vt:lpstr>
      <vt:lpstr>Κνημομηριαία άρθρωση</vt:lpstr>
      <vt:lpstr>Οστεοκινηματική κνημομηριαίας άρθρωσης</vt:lpstr>
      <vt:lpstr>Οστεοκινηματική – Κάμψη / Έκταση 1/2</vt:lpstr>
      <vt:lpstr>Οστεοκινηματική – Κάμψη / Έκταση 2/2</vt:lpstr>
      <vt:lpstr>Οστεοκινηματική – Έσω/Έξω στροφή</vt:lpstr>
      <vt:lpstr>Αυτόματη στροφή της κνήμης 1/3</vt:lpstr>
      <vt:lpstr>Αυτόματη στροφή της κνήμης 2/3</vt:lpstr>
      <vt:lpstr>Αυτόματη στροφή της κνήμης 3/3</vt:lpstr>
      <vt:lpstr>Αρθροκινηματική 1/3</vt:lpstr>
      <vt:lpstr>Αρθροκινηματική 2/3</vt:lpstr>
      <vt:lpstr>Αρθροκινηματική 3/3</vt:lpstr>
      <vt:lpstr>Αρθροκινηματική κατά την έσω/έξω στροφή 1/4</vt:lpstr>
      <vt:lpstr>Αρθροκινηματική κατά την έσω/έξω στροφή 2/4</vt:lpstr>
      <vt:lpstr>Αρθροκινηματική κατά την έσω/έξω στροφή 3/4</vt:lpstr>
      <vt:lpstr>Αρθροκινηματική κατά την έσω/έξω στροφή 4/4</vt:lpstr>
      <vt:lpstr>Μηνίσκοι 1/4</vt:lpstr>
      <vt:lpstr>Μηνίσκοι 2/4</vt:lpstr>
      <vt:lpstr>Μηνίσκοι 3/4</vt:lpstr>
      <vt:lpstr>Μηνίσκοι 4/4</vt:lpstr>
      <vt:lpstr>Μηνίσκοι – Λειτουργία 1/3</vt:lpstr>
      <vt:lpstr>Κινήσεις μηνίσκων κατά την κάμψη/έκταση 1/2</vt:lpstr>
      <vt:lpstr>Κινήσεις μηνίσκων κατά την κάμψη/έκταση 2/2</vt:lpstr>
      <vt:lpstr>Κινήσεις μηνίσκων κατά την έσω/έξω στροφή</vt:lpstr>
      <vt:lpstr>Μηνίσκοι – Λειτουργία 2/3</vt:lpstr>
      <vt:lpstr>Μηνίσκοι – Λειτουργία 3/3</vt:lpstr>
      <vt:lpstr>Μηνίσκοι – Μηχανισμός κακώσεων 1/2</vt:lpstr>
      <vt:lpstr>Μηνίσκοι – Μηχανισμός κακώσεων 2/2</vt:lpstr>
      <vt:lpstr>Πλάγιοι σύνδεσμοι – Έσω πλάγιος </vt:lpstr>
      <vt:lpstr>Πλάγιοι σύνδεσμοι – Έξω πλάγιος </vt:lpstr>
      <vt:lpstr>Πλάγιοι σύνδεσμοι – Λειτουργία 1/5</vt:lpstr>
      <vt:lpstr>Δομές που προβάλλουν αντίσταση στις δυνάμεις βλαισότητας και ραιβότητας</vt:lpstr>
      <vt:lpstr>Πλάγιοι σύνδεσμοι – Λειτουργία 2/5</vt:lpstr>
      <vt:lpstr>Πλάγιοι σύνδεσμοι – Λειτουργία 3/5</vt:lpstr>
      <vt:lpstr>Πλάγιοι σύνδεσμοι – Λειτουργία 4/5</vt:lpstr>
      <vt:lpstr>Πλάγιοι σύνδεσμοι – Λειτουργία 5/5</vt:lpstr>
      <vt:lpstr>Λειτουργία συνδέσμων και μηχανισμός κακώσεων</vt:lpstr>
      <vt:lpstr>Χιαστοί σύνδεσμοι 1/2</vt:lpstr>
      <vt:lpstr>Χιαστοί σύνδεσμοι 2/2</vt:lpstr>
      <vt:lpstr>Πρόσθιος χιαστός σύνδεσμος 1/5</vt:lpstr>
      <vt:lpstr>Πρόσθιος χιαστός σύνδεσμος 2/5</vt:lpstr>
      <vt:lpstr>Πρόσθιος χιαστός σύνδεσμος 3/5</vt:lpstr>
      <vt:lpstr>Πρόσθιος χιαστός σύνδεσμος 4/5</vt:lpstr>
      <vt:lpstr>Πρόσθιος χιαστός σύνδεσμος 5/5</vt:lpstr>
      <vt:lpstr>Μηχανισμός κάκωσης πρόσθιου χιαστού</vt:lpstr>
      <vt:lpstr>Οπίσθιος χιαστός σύνδεσμος 1/2</vt:lpstr>
      <vt:lpstr>Οπίσθιος χιαστός σύνδεσμος 2/2</vt:lpstr>
      <vt:lpstr>Λειτουργία χιαστών συνδέσμων και μηχανισμός κάκωσης 1/2</vt:lpstr>
      <vt:lpstr>Λειτουργία χιαστών συνδέσμων και μηχανισμός κάκωσης 2/2</vt:lpstr>
      <vt:lpstr>Επιγονατιδομηριαία άρθρωση 1/3</vt:lpstr>
      <vt:lpstr>Επιγονατιδομηριαία άρθρωση 2/3</vt:lpstr>
      <vt:lpstr>Επιγονατιδομηριαία άρθρωση 3/3</vt:lpstr>
      <vt:lpstr>Επιφάνεια επαφής 1/4</vt:lpstr>
      <vt:lpstr>Επιφάνεια επαφής 2/4</vt:lpstr>
      <vt:lpstr>Επιφάνεια επαφής 3/4</vt:lpstr>
      <vt:lpstr>Επιφάνεια επαφής 4/4</vt:lpstr>
      <vt:lpstr>Ενέργεια και Εννεύρωση των μυών</vt:lpstr>
      <vt:lpstr>Τετρακέφαλος μυς 1/5</vt:lpstr>
      <vt:lpstr>Τετρακέφαλος μυς 2/5</vt:lpstr>
      <vt:lpstr>Τετρακέφαλος μυς 3/5</vt:lpstr>
      <vt:lpstr>Τετρακέφαλος μυς 4/5</vt:lpstr>
      <vt:lpstr>Τετρακέφαλος μυς 5/5</vt:lpstr>
      <vt:lpstr>Τετρακέφαλος μυς – Λειτουργία 1/2</vt:lpstr>
      <vt:lpstr>Τετρακέφαλος μυς – Λειτουργία 2/2</vt:lpstr>
      <vt:lpstr>Τετρακέφαλος – Ροπές </vt:lpstr>
      <vt:lpstr>Τετρακέφαλος μυς – Εξωτερικές ροπές 1/5</vt:lpstr>
      <vt:lpstr>Τετρακέφαλος μυς – Εξωτερικές ροπές 2/5</vt:lpstr>
      <vt:lpstr>Τετρακέφαλος μυς – Εξωτερικές ροπές 3/5</vt:lpstr>
      <vt:lpstr>Τετρακέφαλος μυς – Εξωτερικές ροπές 4/5</vt:lpstr>
      <vt:lpstr>Τετρακέφαλος μυς – Εξωτερικές ροπές 5/5</vt:lpstr>
      <vt:lpstr>Τετρακέφαλος μυς – Εσωτερικές ροπές</vt:lpstr>
      <vt:lpstr>Τετρακέφαλος μυς – Εσωτερικές και Εξωτερικές ροπές</vt:lpstr>
      <vt:lpstr>Λειτουργικός ρόλος επιγονατίδας 1/2</vt:lpstr>
      <vt:lpstr>Λειτουργικός ρόλος επιγονατίδας 2/2</vt:lpstr>
      <vt:lpstr>Τετρακέφαλος μυς – Εσωτερικός μοχλοβραχίονας</vt:lpstr>
      <vt:lpstr>Κινηματική επιγονατιδομηριαίας άρθρωσης 1/7</vt:lpstr>
      <vt:lpstr>Κινηματική επιγονατιδομηριαίας άρθρωσης 2/7</vt:lpstr>
      <vt:lpstr>Κινηματική επιγονατιδομηριαίας άρθρωσης 3/7</vt:lpstr>
      <vt:lpstr>Κινηματική επιγονατιδομηριαίας άρθρωσης 4/7</vt:lpstr>
      <vt:lpstr>Κινηματική επιγονατιδομηριαίας άρθρωσης 5/7</vt:lpstr>
      <vt:lpstr>Κινηματική επιγονατιδομηριαίας άρθρωσης 6/7</vt:lpstr>
      <vt:lpstr>Κινηματική επιγονατιδομηριαίας άρθρωσης 7/7</vt:lpstr>
      <vt:lpstr>Τοπικοί παράγοντες που ανθίστανται στην προς τα έξω έλξη της επιγονατίδας</vt:lpstr>
      <vt:lpstr>Γενικοί παράγοντες που αυξάνουν την προς τα έξω έλξη της επιγονατίδας 1/3</vt:lpstr>
      <vt:lpstr>Γενικοί παράγοντες που αυξάνουν την προς τα έξω έλξη της επιγονατίδας 2/3</vt:lpstr>
      <vt:lpstr>Γενικοί παράγοντες που αυξάνουν την προς τα έξω έλξη της επιγονατίδας 3/3</vt:lpstr>
      <vt:lpstr>Λειτουργικός ρόλος επιγονατίδας 1/2</vt:lpstr>
      <vt:lpstr>Λειτουργικός ρόλος επιγονατίδας 2/2</vt:lpstr>
      <vt:lpstr>Καμπτήρες μύες γόνατος</vt:lpstr>
      <vt:lpstr>Έλεγχος οστεοκινηματικής του γόνατος σε κλειστή κινητική αλυσίδα 1/3</vt:lpstr>
      <vt:lpstr>Έλεγχος οστεοκινηματικής του γόνατος σε κλειστή κινητική αλυσίδα 2/3</vt:lpstr>
      <vt:lpstr>Έλεγχος οστεοκινηματικής του γόνατος σε κλειστή κινητική αλυσίδα 3/3</vt:lpstr>
      <vt:lpstr>Μέγιστη ροπή καμπτήρων μυών </vt:lpstr>
      <vt:lpstr>Φόρτιση της κνημομηριαίας άρθρωσης – Μετωπιαίο επίπεδο 1/5</vt:lpstr>
      <vt:lpstr>Φόρτιση της κνημομηριαίας άρθρωσης – Μετωπιαίο επίπεδο 2/5</vt:lpstr>
      <vt:lpstr>Φόρτιση της κνημομηριαίας άρθρωσης – Μετωπιαίο επίπεδο 3/5</vt:lpstr>
      <vt:lpstr>Φόρτιση της κνημομηριαίας άρθρωσης – Μετωπιαίο επίπεδο 4/5</vt:lpstr>
      <vt:lpstr>Φόρτιση της κνημομηριαίας άρθρωσης – Μετωπιαίο επίπεδο 5/5</vt:lpstr>
      <vt:lpstr>Φόρτιση της κνημομηριαίας άρθρωσης – Οβελιαίο επίπεδο</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Κινησιολογία ΙI (Θ)</dc:title>
  <dc:creator>fkaram2</dc:creator>
  <cp:lastModifiedBy>fkaram2</cp:lastModifiedBy>
  <cp:revision>71</cp:revision>
  <dcterms:created xsi:type="dcterms:W3CDTF">2015-06-15T09:07:21Z</dcterms:created>
  <dcterms:modified xsi:type="dcterms:W3CDTF">2015-10-15T13:25:55Z</dcterms:modified>
</cp:coreProperties>
</file>