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22"/>
  </p:notesMasterIdLst>
  <p:handoutMasterIdLst>
    <p:handoutMasterId r:id="rId23"/>
  </p:handoutMasterIdLst>
  <p:sldIdLst>
    <p:sldId id="256" r:id="rId4"/>
    <p:sldId id="269" r:id="rId5"/>
    <p:sldId id="270" r:id="rId6"/>
    <p:sldId id="271" r:id="rId7"/>
    <p:sldId id="272" r:id="rId8"/>
    <p:sldId id="273" r:id="rId9"/>
    <p:sldId id="274" r:id="rId10"/>
    <p:sldId id="275" r:id="rId11"/>
    <p:sldId id="276" r:id="rId12"/>
    <p:sldId id="277" r:id="rId13"/>
    <p:sldId id="278" r:id="rId14"/>
    <p:sldId id="257" r:id="rId15"/>
    <p:sldId id="262" r:id="rId16"/>
    <p:sldId id="264" r:id="rId17"/>
    <p:sldId id="279" r:id="rId18"/>
    <p:sldId id="280" r:id="rId19"/>
    <p:sldId id="266" r:id="rId20"/>
    <p:sldId id="261" r:id="rId21"/>
  </p:sldIdLst>
  <p:sldSz cx="9144000" cy="6858000" type="screen4x3"/>
  <p:notesSz cx="7104063" cy="10234613"/>
  <p:custDataLst>
    <p:tags r:id="rId2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14</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697477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009784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312218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034136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900131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540133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6207088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81211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419439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2022525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1328687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0968425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8561341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6055555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3570348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4808890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8029531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7732627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916203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783730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76952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A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5164982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youtube.com/watch?v=-21jN0GJZwI" TargetMode="External"/><Relationship Id="rId1" Type="http://schemas.openxmlformats.org/officeDocument/2006/relationships/slideLayout" Target="../slideLayouts/slideLayout12.xml"/><Relationship Id="rId4" Type="http://schemas.openxmlformats.org/officeDocument/2006/relationships/hyperlink" Target="http://www.youtube.com/watch?v=1MP8wkXiz6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Χειρουργική Νοσηλευτική </a:t>
            </a:r>
            <a:r>
              <a:rPr lang="el-GR" sz="3600" b="1" dirty="0" smtClean="0">
                <a:solidFill>
                  <a:schemeClr val="tx1"/>
                </a:solidFill>
                <a:latin typeface="+mn-lt"/>
              </a:rPr>
              <a:t>ΙΙ (Ε)</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947048" cy="1752600"/>
          </a:xfrm>
        </p:spPr>
        <p:txBody>
          <a:bodyPr>
            <a:normAutofit fontScale="25000" lnSpcReduction="20000"/>
          </a:bodyPr>
          <a:lstStyle/>
          <a:p>
            <a:pPr>
              <a:spcBef>
                <a:spcPts val="0"/>
              </a:spcBef>
              <a:spcAft>
                <a:spcPts val="1200"/>
              </a:spcAft>
            </a:pPr>
            <a:r>
              <a:rPr lang="el-GR" sz="9600" b="1" dirty="0"/>
              <a:t>Ενότητα 4</a:t>
            </a:r>
            <a:r>
              <a:rPr lang="el-GR" sz="9600" b="1" dirty="0" smtClean="0"/>
              <a:t> </a:t>
            </a:r>
            <a:r>
              <a:rPr lang="el-GR" sz="9600" b="1" dirty="0"/>
              <a:t>: </a:t>
            </a:r>
            <a:r>
              <a:rPr lang="el-GR" sz="9600" dirty="0"/>
              <a:t>Φροντίδα και αφαίρεση καθετήρα κύστεως</a:t>
            </a:r>
            <a:endParaRPr lang="el-GR" sz="9600" dirty="0" smtClean="0"/>
          </a:p>
          <a:p>
            <a:pPr>
              <a:spcBef>
                <a:spcPts val="0"/>
              </a:spcBef>
              <a:spcAft>
                <a:spcPts val="1200"/>
              </a:spcAft>
            </a:pPr>
            <a:endParaRPr lang="el-GR" sz="8000" dirty="0" smtClean="0"/>
          </a:p>
          <a:p>
            <a:pPr>
              <a:spcBef>
                <a:spcPts val="0"/>
              </a:spcBef>
              <a:spcAft>
                <a:spcPts val="1200"/>
              </a:spcAft>
            </a:pPr>
            <a:r>
              <a:rPr lang="el-GR" sz="8800" dirty="0" smtClean="0"/>
              <a:t>Θεοδώρα </a:t>
            </a:r>
            <a:r>
              <a:rPr lang="el-GR" sz="8800" dirty="0"/>
              <a:t>Στρουμπούκη</a:t>
            </a:r>
          </a:p>
          <a:p>
            <a:pPr>
              <a:spcBef>
                <a:spcPts val="0"/>
              </a:spcBef>
              <a:spcAft>
                <a:spcPts val="1200"/>
              </a:spcAft>
            </a:pPr>
            <a:r>
              <a:rPr lang="el-GR" sz="8800" dirty="0"/>
              <a:t>Τμήμα Νοσηλευτικής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Αφαίρεση ουροκαθετήρα </a:t>
            </a:r>
            <a:r>
              <a:rPr lang="el-GR" sz="3200" b="0" dirty="0" smtClean="0"/>
              <a:t>(5 </a:t>
            </a:r>
            <a:r>
              <a:rPr lang="el-GR" sz="3200" b="0" dirty="0"/>
              <a:t>από 5) </a:t>
            </a:r>
            <a:endParaRPr lang="el-GR" dirty="0"/>
          </a:p>
        </p:txBody>
      </p:sp>
      <p:sp>
        <p:nvSpPr>
          <p:cNvPr id="3" name="Θέση περιεχομένου 2"/>
          <p:cNvSpPr>
            <a:spLocks noGrp="1"/>
          </p:cNvSpPr>
          <p:nvPr>
            <p:ph idx="1"/>
          </p:nvPr>
        </p:nvSpPr>
        <p:spPr/>
        <p:txBody>
          <a:bodyPr>
            <a:noAutofit/>
          </a:bodyPr>
          <a:lstStyle/>
          <a:p>
            <a:pPr lvl="0">
              <a:lnSpc>
                <a:spcPct val="114000"/>
              </a:lnSpc>
              <a:spcBef>
                <a:spcPts val="1200"/>
              </a:spcBef>
            </a:pPr>
            <a:r>
              <a:rPr lang="el-GR" sz="2400" dirty="0" smtClean="0"/>
              <a:t>Παρατηρούμε </a:t>
            </a:r>
            <a:r>
              <a:rPr lang="el-GR" sz="2400" dirty="0"/>
              <a:t>τα ούρα προσεκτικά για οποιαδήποτε παθολογικά στοιχεία.</a:t>
            </a:r>
          </a:p>
          <a:p>
            <a:pPr lvl="0">
              <a:lnSpc>
                <a:spcPct val="114000"/>
              </a:lnSpc>
              <a:spcBef>
                <a:spcPts val="1200"/>
              </a:spcBef>
            </a:pPr>
            <a:r>
              <a:rPr lang="el-GR" sz="2400" dirty="0"/>
              <a:t>Καταγράφουμε και αναφέρουμε ασυνήθιστα σημεία, όπως ενοχλήσεις, αίσθημα καύσου κατά την ούρηση, αιμορραγία και αλλαγές των ζωτικών σημείων, ιδιαίτερα της θερμοκρασίας του ασθενή. Είμαστε σε εγρήγορση για σημεία λοίμωξης, τα οποία πρέπει να αναφερθούν αμέσως.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2668689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Διαδικασία αφαίρεσης </a:t>
            </a:r>
            <a:r>
              <a:rPr lang="el-GR" dirty="0" smtClean="0"/>
              <a:t>ουροκαθετήρα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
        <p:nvSpPr>
          <p:cNvPr id="6" name="Ορθογώνιο 5"/>
          <p:cNvSpPr/>
          <p:nvPr/>
        </p:nvSpPr>
        <p:spPr>
          <a:xfrm>
            <a:off x="1683970" y="2060848"/>
            <a:ext cx="2672526" cy="369332"/>
          </a:xfrm>
          <a:prstGeom prst="rect">
            <a:avLst/>
          </a:prstGeom>
        </p:spPr>
        <p:txBody>
          <a:bodyPr wrap="none">
            <a:spAutoFit/>
          </a:bodyPr>
          <a:lstStyle/>
          <a:p>
            <a:r>
              <a:rPr lang="en-US" dirty="0">
                <a:solidFill>
                  <a:prstClr val="black"/>
                </a:solidFill>
                <a:hlinkClick r:id="rId2"/>
              </a:rPr>
              <a:t>Foley Catheter Removal</a:t>
            </a:r>
            <a:endParaRPr lang="en-US" dirty="0">
              <a:solidFill>
                <a:prstClr val="black"/>
              </a:solidFill>
            </a:endParaRPr>
          </a:p>
        </p:txBody>
      </p:sp>
      <p:pic>
        <p:nvPicPr>
          <p:cNvPr id="2050" name="Picture 2" descr="C:\Users\fkaram2\Desktop\Photo-Video-Film2-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2060848"/>
            <a:ext cx="429273" cy="429273"/>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1723091" y="3491623"/>
            <a:ext cx="2749471" cy="369332"/>
          </a:xfrm>
          <a:prstGeom prst="rect">
            <a:avLst/>
          </a:prstGeom>
        </p:spPr>
        <p:txBody>
          <a:bodyPr wrap="none">
            <a:spAutoFit/>
          </a:bodyPr>
          <a:lstStyle/>
          <a:p>
            <a:r>
              <a:rPr lang="en-US" dirty="0">
                <a:solidFill>
                  <a:prstClr val="black"/>
                </a:solidFill>
                <a:hlinkClick r:id="rId4"/>
              </a:rPr>
              <a:t>Foley Catheter- Removal</a:t>
            </a:r>
            <a:endParaRPr lang="en-US" dirty="0">
              <a:solidFill>
                <a:prstClr val="black"/>
              </a:solidFill>
            </a:endParaRPr>
          </a:p>
        </p:txBody>
      </p:sp>
      <p:pic>
        <p:nvPicPr>
          <p:cNvPr id="9" name="Picture 2" descr="C:\Users\fkaram2\Desktop\Photo-Video-Film2-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9221" y="3461652"/>
            <a:ext cx="429273" cy="429273"/>
          </a:xfrm>
          <a:prstGeom prst="rect">
            <a:avLst/>
          </a:prstGeom>
          <a:noFill/>
          <a:extLst>
            <a:ext uri="{909E8E84-426E-40DD-AFC4-6F175D3DCCD1}">
              <a14:hiddenFill xmlns:a14="http://schemas.microsoft.com/office/drawing/2010/main">
                <a:solidFill>
                  <a:srgbClr val="FFFFFF"/>
                </a:solidFill>
              </a14:hiddenFill>
            </a:ext>
          </a:extLst>
        </p:spPr>
      </p:pic>
      <p:sp>
        <p:nvSpPr>
          <p:cNvPr id="3" name="Αριστερό βέλος 2"/>
          <p:cNvSpPr/>
          <p:nvPr/>
        </p:nvSpPr>
        <p:spPr>
          <a:xfrm>
            <a:off x="4644007" y="1700808"/>
            <a:ext cx="4392489" cy="1152128"/>
          </a:xfrm>
          <a:prstGeom prst="leftArrow">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prstClr val="black"/>
                </a:solidFill>
              </a:rPr>
              <a:t>Αφαίρεση ουροκαθετήρα σε γυναίκα</a:t>
            </a:r>
          </a:p>
        </p:txBody>
      </p:sp>
      <p:sp>
        <p:nvSpPr>
          <p:cNvPr id="12" name="Αριστερό βέλος 11"/>
          <p:cNvSpPr/>
          <p:nvPr/>
        </p:nvSpPr>
        <p:spPr>
          <a:xfrm>
            <a:off x="4644007" y="3119433"/>
            <a:ext cx="4392489" cy="1152128"/>
          </a:xfrm>
          <a:prstGeom prst="leftArrow">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prstClr val="black"/>
                </a:solidFill>
              </a:rPr>
              <a:t>Αφαίρεση ουροκαθετήρα σε </a:t>
            </a:r>
            <a:r>
              <a:rPr lang="el-GR" sz="2000" dirty="0" smtClean="0">
                <a:solidFill>
                  <a:prstClr val="black"/>
                </a:solidFill>
              </a:rPr>
              <a:t>άνδρα</a:t>
            </a:r>
            <a:endParaRPr lang="el-GR" sz="2000" dirty="0">
              <a:solidFill>
                <a:prstClr val="black"/>
              </a:solidFill>
            </a:endParaRPr>
          </a:p>
        </p:txBody>
      </p:sp>
    </p:spTree>
    <p:extLst>
      <p:ext uri="{BB962C8B-B14F-4D97-AF65-F5344CB8AC3E}">
        <p14:creationId xmlns:p14="http://schemas.microsoft.com/office/powerpoint/2010/main" val="1589903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Θεοδώρα Στρουμπούκη 2014. Θεοδώρα Στρουμπούκη. </a:t>
            </a:r>
            <a:r>
              <a:rPr lang="el-GR" sz="2000" dirty="0" smtClean="0"/>
              <a:t>«Χειρουργική </a:t>
            </a:r>
            <a:r>
              <a:rPr lang="el-GR" sz="2000" dirty="0"/>
              <a:t>Νοσηλευτική </a:t>
            </a:r>
            <a:r>
              <a:rPr lang="el-GR" sz="2000" dirty="0" smtClean="0"/>
              <a:t>ΙΙ (Ε). </a:t>
            </a:r>
            <a:r>
              <a:rPr lang="el-GR" sz="2000" dirty="0" smtClean="0"/>
              <a:t>Ενότητα 4</a:t>
            </a:r>
            <a:r>
              <a:rPr lang="en-US" sz="2000" dirty="0" smtClean="0"/>
              <a:t>:</a:t>
            </a:r>
            <a:r>
              <a:rPr lang="el-GR" sz="2000" dirty="0" smtClean="0"/>
              <a:t> Φροντίδα και αφαίρεση καθετήρα κύστεως».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838604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510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a:t>
            </a:r>
            <a:r>
              <a:rPr lang="en-US" sz="2000" dirty="0"/>
              <a:t>Αναφοράς</a:t>
            </a:r>
            <a:endParaRPr lang="el-GR" sz="2000" dirty="0"/>
          </a:p>
          <a:p>
            <a:pPr lvl="1">
              <a:buFont typeface="Wingdings" panose="05000000000000000000" pitchFamily="2" charset="2"/>
              <a:buChar char="§"/>
            </a:pPr>
            <a:r>
              <a:rPr lang="el-GR" sz="2000" dirty="0"/>
              <a:t>το</a:t>
            </a:r>
            <a:r>
              <a:rPr lang="en-US" sz="2000" dirty="0"/>
              <a:t> </a:t>
            </a:r>
            <a:r>
              <a:rPr lang="el-GR" sz="2000" dirty="0"/>
              <a:t>Σημείωμα</a:t>
            </a:r>
            <a:r>
              <a:rPr lang="en-US" sz="2000" dirty="0"/>
              <a:t> Αδειοδότησης</a:t>
            </a:r>
            <a:endParaRPr lang="el-GR" sz="2000" dirty="0"/>
          </a:p>
          <a:p>
            <a:pPr lvl="1">
              <a:buFont typeface="Wingdings" panose="05000000000000000000" pitchFamily="2" charset="2"/>
              <a:buChar char="§"/>
            </a:pPr>
            <a:r>
              <a:rPr lang="el-GR" sz="2000" dirty="0" smtClean="0"/>
              <a:t>Τη δήλωση Διατήρησης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smtClean="0"/>
              <a:t>υπερσυνδέσμους.</a:t>
            </a:r>
            <a:endParaRPr lang="el-GR" sz="2400" dirty="0"/>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0" y="0"/>
            <a:ext cx="9144000" cy="1268760"/>
          </a:xfrm>
        </p:spPr>
        <p:txBody>
          <a:bodyPr>
            <a:noAutofit/>
          </a:bodyPr>
          <a:lstStyle/>
          <a:p>
            <a:r>
              <a:rPr lang="el-GR" sz="4000" dirty="0"/>
              <a:t>Εργαστήριο </a:t>
            </a:r>
            <a:br>
              <a:rPr lang="el-GR" sz="4000" dirty="0"/>
            </a:br>
            <a:r>
              <a:rPr lang="el-GR" sz="4000" dirty="0"/>
              <a:t>Χειρουργική Νοσηλευτική ΙΙ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
        <p:nvSpPr>
          <p:cNvPr id="7" name="2 - Θέση περιεχομένου"/>
          <p:cNvSpPr txBox="1">
            <a:spLocks/>
          </p:cNvSpPr>
          <p:nvPr/>
        </p:nvSpPr>
        <p:spPr>
          <a:xfrm>
            <a:off x="0" y="1628800"/>
            <a:ext cx="9144000" cy="13681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pitchFamily="2" charset="2"/>
              <a:buNone/>
              <a:defRPr/>
            </a:pPr>
            <a:r>
              <a:rPr lang="en-GB" sz="3600" b="1" dirty="0">
                <a:solidFill>
                  <a:srgbClr val="084077"/>
                </a:solidFill>
              </a:rPr>
              <a:t>«</a:t>
            </a:r>
            <a:r>
              <a:rPr lang="el-GR" sz="3600" b="1" dirty="0">
                <a:solidFill>
                  <a:srgbClr val="084077"/>
                </a:solidFill>
              </a:rPr>
              <a:t>Φροντίδα και αφαίρεση καθετήρα κύστεως</a:t>
            </a:r>
            <a:r>
              <a:rPr lang="en-GB" sz="3600" b="1" dirty="0">
                <a:solidFill>
                  <a:srgbClr val="084077"/>
                </a:solidFill>
              </a:rPr>
              <a:t>»</a:t>
            </a:r>
            <a:endParaRPr lang="el-GR" sz="3600" b="1" dirty="0">
              <a:solidFill>
                <a:srgbClr val="084077"/>
              </a:solidFill>
            </a:endParaRPr>
          </a:p>
        </p:txBody>
      </p:sp>
      <p:sp>
        <p:nvSpPr>
          <p:cNvPr id="9" name="Ορθογώνιο 5"/>
          <p:cNvSpPr/>
          <p:nvPr/>
        </p:nvSpPr>
        <p:spPr>
          <a:xfrm>
            <a:off x="695775" y="4725144"/>
            <a:ext cx="7752450" cy="1692771"/>
          </a:xfrm>
          <a:prstGeom prst="rect">
            <a:avLst/>
          </a:prstGeom>
          <a:ln>
            <a:solidFill>
              <a:srgbClr val="084077"/>
            </a:solidFill>
          </a:ln>
        </p:spPr>
        <p:txBody>
          <a:bodyPr wrap="square">
            <a:spAutoFit/>
          </a:bodyPr>
          <a:lstStyle/>
          <a:p>
            <a:pPr algn="ctr">
              <a:buFont typeface="Wingdings" pitchFamily="2" charset="2"/>
              <a:buNone/>
              <a:defRPr/>
            </a:pPr>
            <a:r>
              <a:rPr lang="el-GR" sz="2600" dirty="0">
                <a:solidFill>
                  <a:prstClr val="black"/>
                </a:solidFill>
                <a:latin typeface="Calibri"/>
              </a:rPr>
              <a:t>Διδάσκοντες:</a:t>
            </a:r>
          </a:p>
          <a:p>
            <a:pPr algn="ctr">
              <a:buFont typeface="Wingdings" pitchFamily="2" charset="2"/>
              <a:buNone/>
              <a:defRPr/>
            </a:pPr>
            <a:r>
              <a:rPr lang="el-GR" sz="2600" dirty="0">
                <a:solidFill>
                  <a:prstClr val="black"/>
                </a:solidFill>
                <a:latin typeface="Calibri"/>
              </a:rPr>
              <a:t>Στυλιανός Παρισσόπουλος, Μερόπη Μπουζίκα, Βασιλική Κουτσοπούλου, Γεωργία Τουλιά, Θεοδώρα Στρουμπούκη, Θεόδωρος Κατσούλας.</a:t>
            </a:r>
          </a:p>
        </p:txBody>
      </p:sp>
      <p:sp>
        <p:nvSpPr>
          <p:cNvPr id="10" name="Ορθογώνιο 5"/>
          <p:cNvSpPr/>
          <p:nvPr/>
        </p:nvSpPr>
        <p:spPr>
          <a:xfrm>
            <a:off x="1196752" y="3140968"/>
            <a:ext cx="6750496" cy="1200329"/>
          </a:xfrm>
          <a:prstGeom prst="rect">
            <a:avLst/>
          </a:prstGeom>
          <a:ln>
            <a:solidFill>
              <a:srgbClr val="084077"/>
            </a:solidFill>
          </a:ln>
        </p:spPr>
        <p:txBody>
          <a:bodyPr wrap="square">
            <a:spAutoFit/>
          </a:bodyPr>
          <a:lstStyle/>
          <a:p>
            <a:pPr algn="ctr"/>
            <a:r>
              <a:rPr lang="el-GR" sz="2400" dirty="0">
                <a:solidFill>
                  <a:prstClr val="black"/>
                </a:solidFill>
                <a:latin typeface="Calibri"/>
              </a:rPr>
              <a:t>Δ</a:t>
            </a:r>
            <a:r>
              <a:rPr lang="el-GR" sz="2400" dirty="0" smtClean="0">
                <a:solidFill>
                  <a:prstClr val="black"/>
                </a:solidFill>
                <a:latin typeface="Calibri"/>
              </a:rPr>
              <a:t>΄ εξάμηνο</a:t>
            </a:r>
          </a:p>
          <a:p>
            <a:pPr algn="ctr"/>
            <a:r>
              <a:rPr lang="el-GR" sz="2400" dirty="0" smtClean="0">
                <a:solidFill>
                  <a:prstClr val="black"/>
                </a:solidFill>
                <a:latin typeface="Calibri"/>
              </a:rPr>
              <a:t>Τμήμα </a:t>
            </a:r>
            <a:r>
              <a:rPr lang="en-US" sz="2400" dirty="0" smtClean="0">
                <a:solidFill>
                  <a:prstClr val="black"/>
                </a:solidFill>
                <a:latin typeface="Calibri"/>
              </a:rPr>
              <a:t> </a:t>
            </a:r>
            <a:r>
              <a:rPr lang="el-GR" sz="2400" dirty="0" smtClean="0">
                <a:solidFill>
                  <a:prstClr val="black"/>
                </a:solidFill>
                <a:latin typeface="Calibri"/>
              </a:rPr>
              <a:t>Νοσηλευτικής, ΤΕΙ Αθήνας</a:t>
            </a:r>
          </a:p>
          <a:p>
            <a:pPr algn="ctr"/>
            <a:r>
              <a:rPr lang="el-GR" sz="2400" dirty="0" smtClean="0">
                <a:solidFill>
                  <a:prstClr val="black"/>
                </a:solidFill>
                <a:latin typeface="Calibri"/>
              </a:rPr>
              <a:t>2013</a:t>
            </a:r>
          </a:p>
        </p:txBody>
      </p:sp>
    </p:spTree>
    <p:extLst>
      <p:ext uri="{BB962C8B-B14F-4D97-AF65-F5344CB8AC3E}">
        <p14:creationId xmlns:p14="http://schemas.microsoft.com/office/powerpoint/2010/main" val="279450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smtClean="0"/>
              <a:t>Φροντίδα ουρήθρας και περινέου</a:t>
            </a:r>
            <a:r>
              <a:rPr lang="en-US" sz="4400" dirty="0" smtClean="0"/>
              <a:t> </a:t>
            </a:r>
            <a:r>
              <a:rPr lang="el-GR" sz="3600" b="0" dirty="0"/>
              <a:t>(</a:t>
            </a:r>
            <a:r>
              <a:rPr lang="el-GR" sz="3600" b="0" dirty="0" smtClean="0"/>
              <a:t>1 από 3) </a:t>
            </a:r>
            <a:endParaRPr lang="el-GR" sz="3600" b="0" dirty="0"/>
          </a:p>
        </p:txBody>
      </p:sp>
      <p:sp>
        <p:nvSpPr>
          <p:cNvPr id="3" name="Θέση περιεχομένου 2"/>
          <p:cNvSpPr>
            <a:spLocks noGrp="1"/>
          </p:cNvSpPr>
          <p:nvPr>
            <p:ph idx="1"/>
          </p:nvPr>
        </p:nvSpPr>
        <p:spPr/>
        <p:txBody>
          <a:bodyPr>
            <a:noAutofit/>
          </a:bodyPr>
          <a:lstStyle/>
          <a:p>
            <a:pPr>
              <a:lnSpc>
                <a:spcPct val="114000"/>
              </a:lnSpc>
              <a:spcBef>
                <a:spcPts val="1200"/>
              </a:spcBef>
            </a:pPr>
            <a:r>
              <a:rPr lang="el-GR" sz="2400" dirty="0"/>
              <a:t>Ο κύριος σκοπός του καθαρισμού είναι η απομάκρυνση εκκρίσεων και η πρόληψη λοίμωξης από την είσοδο μικροβίων στο σημείο όπου ο καθετήρας εισέρχεται στο ουρηθρικό στόμιο</a:t>
            </a:r>
            <a:r>
              <a:rPr lang="el-GR" sz="2400" dirty="0" smtClean="0"/>
              <a:t>.</a:t>
            </a:r>
            <a:endParaRPr lang="el-GR" sz="2400" dirty="0"/>
          </a:p>
          <a:p>
            <a:pPr>
              <a:lnSpc>
                <a:spcPct val="114000"/>
              </a:lnSpc>
              <a:spcBef>
                <a:spcPts val="1200"/>
              </a:spcBef>
            </a:pPr>
            <a:r>
              <a:rPr lang="el-GR" sz="2400" dirty="0" smtClean="0"/>
              <a:t>Στο </a:t>
            </a:r>
            <a:r>
              <a:rPr lang="el-GR" sz="2400" dirty="0"/>
              <a:t>σημείο εξόδου του καθετήρα συμβαίνει πυώδης έκκριση και κρουστοποίηση. Η φροντίδα προλαμβάνει την είσοδο του εξιδρώματος στην ουρήθρα. Οι κρούστες που είναι αποτέλεσμα των αλάτων των ούρων, μπορούν να μπουν στη κύστη όταν αφαιρεθεί ο καθετήρας και να γίνουν πυρήνες για σχηματισμό λίθων</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193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pPr>
              <a:lnSpc>
                <a:spcPct val="114000"/>
              </a:lnSpc>
              <a:spcBef>
                <a:spcPts val="1200"/>
              </a:spcBef>
            </a:pPr>
            <a:r>
              <a:rPr lang="el-GR" sz="2400" dirty="0" smtClean="0"/>
              <a:t>Το πλύσιμο με σαπούνι και νερό έχει αποδειχτεί αποτελεσματική μέθοδος καθαρισμού αν και σε μερικά νοσοκομεία χρησιμοποιούνται καθαρές γάζες και διάλυμα χλωριούχου νατρίου 0,9%.</a:t>
            </a:r>
          </a:p>
          <a:p>
            <a:pPr>
              <a:lnSpc>
                <a:spcPct val="114000"/>
              </a:lnSpc>
              <a:spcBef>
                <a:spcPts val="1200"/>
              </a:spcBef>
            </a:pPr>
            <a:r>
              <a:rPr lang="el-GR" sz="2400" dirty="0" smtClean="0"/>
              <a:t>Θα πρέπει να γίνεται διδασκαλία στους ασθενείς, όταν αυτό είναι δυνατό, να φροντίζουν οι ίδιοι την υγιεινή της ουρήθρας και του περινέου τους, μειώνοντας έτσι τον κίνδυνο της διασταυρούμενης λοίμωξης. Δε θα πρέπει να χρησιμοποιούνται γαλακτώματα ή ταλκ μετά το καθαρισμό καθώς μπορούν να παγιδεύσουν μικρόβια στη περιοχή</a:t>
            </a:r>
            <a:r>
              <a:rPr lang="en-US" sz="2400" dirty="0"/>
              <a:t>.</a:t>
            </a:r>
            <a:endParaRPr lang="el-GR" sz="24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
        <p:nvSpPr>
          <p:cNvPr id="6" name="Τίτλος 1"/>
          <p:cNvSpPr>
            <a:spLocks noGrp="1"/>
          </p:cNvSpPr>
          <p:nvPr>
            <p:ph type="title"/>
          </p:nvPr>
        </p:nvSpPr>
        <p:spPr>
          <a:xfrm>
            <a:off x="0" y="116632"/>
            <a:ext cx="9144000" cy="908720"/>
          </a:xfrm>
        </p:spPr>
        <p:txBody>
          <a:bodyPr>
            <a:normAutofit fontScale="90000"/>
          </a:bodyPr>
          <a:lstStyle/>
          <a:p>
            <a:r>
              <a:rPr lang="el-GR" sz="4400" dirty="0" smtClean="0"/>
              <a:t>Φροντίδα ουρήθρας και περινέου</a:t>
            </a:r>
            <a:r>
              <a:rPr lang="en-US" sz="4400" dirty="0" smtClean="0"/>
              <a:t> </a:t>
            </a:r>
            <a:r>
              <a:rPr lang="el-GR" sz="3600" b="0" dirty="0" smtClean="0"/>
              <a:t>(</a:t>
            </a:r>
            <a:r>
              <a:rPr lang="el-GR" sz="3600" b="0" dirty="0"/>
              <a:t>2</a:t>
            </a:r>
            <a:r>
              <a:rPr lang="el-GR" sz="3600" b="0" dirty="0" smtClean="0"/>
              <a:t> από 3) </a:t>
            </a:r>
            <a:endParaRPr lang="el-GR" sz="3600" b="0" dirty="0"/>
          </a:p>
        </p:txBody>
      </p:sp>
    </p:spTree>
    <p:extLst>
      <p:ext uri="{BB962C8B-B14F-4D97-AF65-F5344CB8AC3E}">
        <p14:creationId xmlns:p14="http://schemas.microsoft.com/office/powerpoint/2010/main" val="2334148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a:lnSpc>
                <a:spcPct val="114000"/>
              </a:lnSpc>
            </a:pPr>
            <a:r>
              <a:rPr lang="el-GR" sz="2400" dirty="0"/>
              <a:t>Η υγιεινή της ουρήθρας και της περινεϊκής χώρας θα πρέπει να γίνεται μια φορά την ημέρα εκτός εάν υπάρχουν υπερβολικά πολλές εκκρίσεις. Πολλές φορές η περινεϊκή φροντίδα παραμελείται ή ανατίθεται σε λιγότερο εκπαιδευμένο προσωπικό. Ο ερεθισμός του δέρματος εάν δεν ανιχνευθεί και θεραπευθεί έγκαιρα, μπορεί να προκαλέσει σοβαρά έλκη πίεσης</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
        <p:nvSpPr>
          <p:cNvPr id="6" name="Τίτλος 1"/>
          <p:cNvSpPr>
            <a:spLocks noGrp="1"/>
          </p:cNvSpPr>
          <p:nvPr>
            <p:ph type="title"/>
          </p:nvPr>
        </p:nvSpPr>
        <p:spPr>
          <a:xfrm>
            <a:off x="0" y="116632"/>
            <a:ext cx="9144000" cy="908720"/>
          </a:xfrm>
        </p:spPr>
        <p:txBody>
          <a:bodyPr>
            <a:normAutofit fontScale="90000"/>
          </a:bodyPr>
          <a:lstStyle/>
          <a:p>
            <a:r>
              <a:rPr lang="el-GR" sz="4400" dirty="0" smtClean="0"/>
              <a:t>Φροντίδα ουρήθρας και περινέου</a:t>
            </a:r>
            <a:r>
              <a:rPr lang="en-US" sz="4400" dirty="0" smtClean="0"/>
              <a:t> </a:t>
            </a:r>
            <a:r>
              <a:rPr lang="el-GR" sz="3600" b="0" dirty="0" smtClean="0"/>
              <a:t>(3 από 3) </a:t>
            </a:r>
            <a:endParaRPr lang="el-GR" sz="3600" b="0" dirty="0"/>
          </a:p>
        </p:txBody>
      </p:sp>
    </p:spTree>
    <p:extLst>
      <p:ext uri="{BB962C8B-B14F-4D97-AF65-F5344CB8AC3E}">
        <p14:creationId xmlns:p14="http://schemas.microsoft.com/office/powerpoint/2010/main" val="3506954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Αφαίρεση ουροκαθετήρα </a:t>
            </a:r>
            <a:r>
              <a:rPr lang="el-GR" sz="3200" b="0" dirty="0" smtClean="0"/>
              <a:t>(1 από 5) </a:t>
            </a:r>
            <a:endParaRPr lang="el-GR" sz="3200" b="0" dirty="0"/>
          </a:p>
        </p:txBody>
      </p:sp>
      <p:sp>
        <p:nvSpPr>
          <p:cNvPr id="3" name="Θέση περιεχομένου 2"/>
          <p:cNvSpPr>
            <a:spLocks noGrp="1"/>
          </p:cNvSpPr>
          <p:nvPr>
            <p:ph idx="1"/>
          </p:nvPr>
        </p:nvSpPr>
        <p:spPr/>
        <p:txBody>
          <a:bodyPr>
            <a:noAutofit/>
          </a:bodyPr>
          <a:lstStyle/>
          <a:p>
            <a:pPr lvl="0">
              <a:lnSpc>
                <a:spcPct val="114000"/>
              </a:lnSpc>
              <a:spcBef>
                <a:spcPts val="1200"/>
              </a:spcBef>
            </a:pPr>
            <a:r>
              <a:rPr lang="el-GR" sz="2400" dirty="0"/>
              <a:t>Εξηγούμε στον ασθενή τη διαδικασία, καθώς μπορεί να φοβάται και να φαντάζεται πως είναι κάτι οδυνηρό, για να κερδίσουμε τη συγκατάθεση και τη συνεργασία του.</a:t>
            </a:r>
          </a:p>
          <a:p>
            <a:pPr lvl="0">
              <a:lnSpc>
                <a:spcPct val="114000"/>
              </a:lnSpc>
              <a:spcBef>
                <a:spcPts val="1200"/>
              </a:spcBef>
            </a:pPr>
            <a:r>
              <a:rPr lang="el-GR" sz="2400" dirty="0"/>
              <a:t>Εξασφαλίζουμε τη διατήρηση της ατομικότητας και της αξιοπρέπειας του σε όλη τη διαδικασία.</a:t>
            </a:r>
          </a:p>
          <a:p>
            <a:pPr lvl="0">
              <a:lnSpc>
                <a:spcPct val="114000"/>
              </a:lnSpc>
              <a:spcBef>
                <a:spcPts val="1200"/>
              </a:spcBef>
            </a:pPr>
            <a:r>
              <a:rPr lang="el-GR" sz="2400" dirty="0"/>
              <a:t>Τοποθετούμε τον ασθενή σε ύπτια θέση με τα γόνατα και τα ισχία λυγισμένα και σε ελαφρά απαγωγή.</a:t>
            </a:r>
          </a:p>
          <a:p>
            <a:pPr lvl="0">
              <a:lnSpc>
                <a:spcPct val="114000"/>
              </a:lnSpc>
              <a:spcBef>
                <a:spcPts val="1200"/>
              </a:spcBef>
            </a:pPr>
            <a:r>
              <a:rPr lang="el-GR" sz="2400" dirty="0"/>
              <a:t>Τοποθετούμε αδιάβροχο κάτω από τους γλουτούς του ασθενή και νεφροειδές ανάμεσα στους μηρούς του.</a:t>
            </a:r>
          </a:p>
          <a:p>
            <a:pPr lvl="0">
              <a:lnSpc>
                <a:spcPct val="114000"/>
              </a:lnSpc>
              <a:spcBef>
                <a:spcPts val="1200"/>
              </a:spcBef>
            </a:pPr>
            <a:r>
              <a:rPr lang="el-GR" sz="2400" dirty="0"/>
              <a:t>Πλένουμε και στεγνώνουμε επιμελώς τα χέρια μας</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349704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Αφαίρεση ουροκαθετήρα </a:t>
            </a:r>
            <a:r>
              <a:rPr lang="el-GR" sz="3200" b="0" dirty="0" smtClean="0"/>
              <a:t>(2 </a:t>
            </a:r>
            <a:r>
              <a:rPr lang="el-GR" sz="3200" b="0" dirty="0"/>
              <a:t>από 5) </a:t>
            </a:r>
            <a:endParaRPr lang="el-GR" dirty="0"/>
          </a:p>
        </p:txBody>
      </p:sp>
      <p:sp>
        <p:nvSpPr>
          <p:cNvPr id="3" name="Θέση περιεχομένου 2"/>
          <p:cNvSpPr>
            <a:spLocks noGrp="1"/>
          </p:cNvSpPr>
          <p:nvPr>
            <p:ph idx="1"/>
          </p:nvPr>
        </p:nvSpPr>
        <p:spPr/>
        <p:txBody>
          <a:bodyPr>
            <a:noAutofit/>
          </a:bodyPr>
          <a:lstStyle/>
          <a:p>
            <a:pPr lvl="0">
              <a:lnSpc>
                <a:spcPct val="114000"/>
              </a:lnSpc>
              <a:spcBef>
                <a:spcPts val="1200"/>
              </a:spcBef>
            </a:pPr>
            <a:r>
              <a:rPr lang="el-GR" sz="2400" dirty="0" smtClean="0"/>
              <a:t>Φοράμε </a:t>
            </a:r>
            <a:r>
              <a:rPr lang="el-GR" sz="2400" dirty="0"/>
              <a:t>γάντια μιας χρήσης.</a:t>
            </a:r>
          </a:p>
          <a:p>
            <a:pPr lvl="0">
              <a:lnSpc>
                <a:spcPct val="114000"/>
              </a:lnSpc>
              <a:spcBef>
                <a:spcPts val="1200"/>
              </a:spcBef>
            </a:pPr>
            <a:r>
              <a:rPr lang="el-GR" sz="2400" dirty="0"/>
              <a:t>Προσαρμόζουμε σύριγγα στο στόμιο του καθετήρα που αφορά στον αυλό του μπαλονιού και αναρροφούμε το υγρό που χρησιμοποιήθηκε κατά την εισαγωγή του καθετήρα για το φούσκωμά του.</a:t>
            </a:r>
          </a:p>
          <a:p>
            <a:pPr lvl="0">
              <a:lnSpc>
                <a:spcPct val="114000"/>
              </a:lnSpc>
              <a:spcBef>
                <a:spcPts val="1200"/>
              </a:spcBef>
            </a:pPr>
            <a:r>
              <a:rPr lang="el-GR" sz="2400" dirty="0"/>
              <a:t>Ζητάμε από τον ασθενή να πάρει αρκετές βαθιές αναπνοές για να χαλαρώσει και τραβάμε τον καθετήρα με ήπιες και σταθερές κινήσεις μέσα στο νεφροειδές.</a:t>
            </a:r>
          </a:p>
          <a:p>
            <a:pPr lvl="0">
              <a:lnSpc>
                <a:spcPct val="114000"/>
              </a:lnSpc>
              <a:spcBef>
                <a:spcPts val="1200"/>
              </a:spcBef>
            </a:pPr>
            <a:r>
              <a:rPr lang="el-GR" sz="2400" dirty="0"/>
              <a:t>Απορρίπτουμε τον εξοπλισμό και τα απορρίμματα όπως </a:t>
            </a:r>
            <a:r>
              <a:rPr lang="el-GR" sz="2400" dirty="0" smtClean="0"/>
              <a:t>προβλέπεται</a:t>
            </a:r>
            <a:r>
              <a:rPr lang="el-GR" sz="2400"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329094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Αφαίρεση ουροκαθετήρα </a:t>
            </a:r>
            <a:r>
              <a:rPr lang="el-GR" sz="3200" b="0" dirty="0" smtClean="0"/>
              <a:t>(3 </a:t>
            </a:r>
            <a:r>
              <a:rPr lang="el-GR" sz="3200" b="0" dirty="0"/>
              <a:t>από 5) </a:t>
            </a:r>
            <a:endParaRPr lang="el-GR" dirty="0"/>
          </a:p>
        </p:txBody>
      </p:sp>
      <p:sp>
        <p:nvSpPr>
          <p:cNvPr id="3" name="Θέση περιεχομένου 2"/>
          <p:cNvSpPr>
            <a:spLocks noGrp="1"/>
          </p:cNvSpPr>
          <p:nvPr>
            <p:ph idx="1"/>
          </p:nvPr>
        </p:nvSpPr>
        <p:spPr/>
        <p:txBody>
          <a:bodyPr>
            <a:noAutofit/>
          </a:bodyPr>
          <a:lstStyle/>
          <a:p>
            <a:pPr lvl="0">
              <a:lnSpc>
                <a:spcPct val="114000"/>
              </a:lnSpc>
              <a:spcBef>
                <a:spcPts val="1200"/>
              </a:spcBef>
            </a:pPr>
            <a:r>
              <a:rPr lang="el-GR" sz="2400" dirty="0"/>
              <a:t>Καθαρίζουμε την </a:t>
            </a:r>
            <a:r>
              <a:rPr lang="el-GR" sz="2400" dirty="0" smtClean="0"/>
              <a:t>περινεϊκή </a:t>
            </a:r>
            <a:r>
              <a:rPr lang="el-GR" sz="2400" dirty="0"/>
              <a:t>περιοχή του ασθενή.</a:t>
            </a:r>
          </a:p>
          <a:p>
            <a:pPr lvl="0">
              <a:lnSpc>
                <a:spcPct val="114000"/>
              </a:lnSpc>
              <a:spcBef>
                <a:spcPts val="1200"/>
              </a:spcBef>
            </a:pPr>
            <a:r>
              <a:rPr lang="el-GR" sz="2400" dirty="0"/>
              <a:t>Βοηθάμε τον ασθενή να λάβει αναπαυτική θέση και εξασφαλίζουμε πως η σκοραμίδα ή το ουροδοχείο είναι κοντά του.</a:t>
            </a:r>
          </a:p>
          <a:p>
            <a:pPr lvl="0">
              <a:lnSpc>
                <a:spcPct val="114000"/>
              </a:lnSpc>
              <a:spcBef>
                <a:spcPts val="1200"/>
              </a:spcBef>
            </a:pPr>
            <a:r>
              <a:rPr lang="el-GR" sz="2400" dirty="0"/>
              <a:t>Ενημερώνουμε τον ασθενή για τη πιθανότητα συχνουρίας, επίσχεσης, δυσουρίας καθώς και ότι μπορεί να χρειαστεί λίγος χρόνος για την επαναφορά του εκούσιου ελέγχου της ουροδόχου κύστεως και ότι μπορεί να συμβούν ατυχήματα </a:t>
            </a:r>
            <a:r>
              <a:rPr lang="el-GR" sz="2400" dirty="0" smtClean="0"/>
              <a:t>ακράτειας</a:t>
            </a:r>
            <a:r>
              <a:rPr lang="el-GR" sz="2400" dirty="0"/>
              <a:t>.</a:t>
            </a:r>
            <a:endParaRPr lang="el-GR" sz="24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230959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Αφαίρεση ουροκαθετήρα </a:t>
            </a:r>
            <a:r>
              <a:rPr lang="el-GR" sz="3200" b="0" dirty="0" smtClean="0"/>
              <a:t>(4 </a:t>
            </a:r>
            <a:r>
              <a:rPr lang="el-GR" sz="3200" b="0" dirty="0"/>
              <a:t>από 5) </a:t>
            </a:r>
            <a:endParaRPr lang="el-GR" dirty="0"/>
          </a:p>
        </p:txBody>
      </p:sp>
      <p:sp>
        <p:nvSpPr>
          <p:cNvPr id="3" name="Θέση περιεχομένου 2"/>
          <p:cNvSpPr>
            <a:spLocks noGrp="1"/>
          </p:cNvSpPr>
          <p:nvPr>
            <p:ph idx="1"/>
          </p:nvPr>
        </p:nvSpPr>
        <p:spPr/>
        <p:txBody>
          <a:bodyPr>
            <a:noAutofit/>
          </a:bodyPr>
          <a:lstStyle/>
          <a:p>
            <a:pPr lvl="0">
              <a:lnSpc>
                <a:spcPct val="114000"/>
              </a:lnSpc>
              <a:spcBef>
                <a:spcPts val="1200"/>
              </a:spcBef>
            </a:pPr>
            <a:r>
              <a:rPr lang="el-GR" sz="2400" dirty="0" smtClean="0"/>
              <a:t>Συμβουλεύουμε </a:t>
            </a:r>
            <a:r>
              <a:rPr lang="el-GR" sz="2400" dirty="0"/>
              <a:t>τον ασθενή να αυξήσει την ποσότητα των υγρών που πίνει και καταγράφουμε τα προσλαμβανόμενα και αποβαλλόμενα υγρά για τουλάχιστον 24 ώρες ή σύμφωνα με τη πολιτική του νοσοκομείου.</a:t>
            </a:r>
          </a:p>
          <a:p>
            <a:pPr lvl="0">
              <a:lnSpc>
                <a:spcPct val="114000"/>
              </a:lnSpc>
              <a:spcBef>
                <a:spcPts val="1200"/>
              </a:spcBef>
            </a:pPr>
            <a:r>
              <a:rPr lang="el-GR" sz="2400" dirty="0"/>
              <a:t>Ενημερώνουμε τον ασθενή να μας ειδοποιήσει όταν ουρήσει</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40991568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TotalTime>
  <Words>1225</Words>
  <Application>Microsoft Office PowerPoint</Application>
  <PresentationFormat>Προβολή στην οθόνη (4:3)</PresentationFormat>
  <Paragraphs>118</Paragraphs>
  <Slides>18</Slides>
  <Notes>7</Notes>
  <HiddenSlides>0</HiddenSlides>
  <MMClips>0</MMClips>
  <ScaleCrop>false</ScaleCrop>
  <HeadingPairs>
    <vt:vector size="4" baseType="variant">
      <vt:variant>
        <vt:lpstr>Θέμα</vt:lpstr>
      </vt:variant>
      <vt:variant>
        <vt:i4>3</vt:i4>
      </vt:variant>
      <vt:variant>
        <vt:lpstr>Τίτλοι διαφανειών</vt:lpstr>
      </vt:variant>
      <vt:variant>
        <vt:i4>18</vt:i4>
      </vt:variant>
    </vt:vector>
  </HeadingPairs>
  <TitlesOfParts>
    <vt:vector size="21" baseType="lpstr">
      <vt:lpstr>OC_template_updated</vt:lpstr>
      <vt:lpstr>1_OC_template_updated</vt:lpstr>
      <vt:lpstr>2_OC_template_updated</vt:lpstr>
      <vt:lpstr>Χειρουργική Νοσηλευτική ΙΙ (Ε)</vt:lpstr>
      <vt:lpstr>Εργαστήριο  Χειρουργική Νοσηλευτική ΙΙ</vt:lpstr>
      <vt:lpstr>Φροντίδα ουρήθρας και περινέου (1 από 3) </vt:lpstr>
      <vt:lpstr>Φροντίδα ουρήθρας και περινέου (2 από 3) </vt:lpstr>
      <vt:lpstr>Φροντίδα ουρήθρας και περινέου (3 από 3) </vt:lpstr>
      <vt:lpstr>Αφαίρεση ουροκαθετήρα (1 από 5) </vt:lpstr>
      <vt:lpstr>Αφαίρεση ουροκαθετήρα (2 από 5) </vt:lpstr>
      <vt:lpstr>Αφαίρεση ουροκαθετήρα (3 από 5) </vt:lpstr>
      <vt:lpstr>Αφαίρεση ουροκαθετήρα (4 από 5) </vt:lpstr>
      <vt:lpstr>Αφαίρεση ουροκαθετήρα (5 από 5) </vt:lpstr>
      <vt:lpstr>Διαδικασία αφαίρεσης ουροκαθετήρα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53</cp:revision>
  <dcterms:created xsi:type="dcterms:W3CDTF">2013-03-04T13:35:19Z</dcterms:created>
  <dcterms:modified xsi:type="dcterms:W3CDTF">2015-02-27T09:53:09Z</dcterms:modified>
</cp:coreProperties>
</file>