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1"/>
  </p:notesMasterIdLst>
  <p:handoutMasterIdLst>
    <p:handoutMasterId r:id="rId22"/>
  </p:handoutMasterIdLst>
  <p:sldIdLst>
    <p:sldId id="256" r:id="rId4"/>
    <p:sldId id="267" r:id="rId5"/>
    <p:sldId id="268" r:id="rId6"/>
    <p:sldId id="269" r:id="rId7"/>
    <p:sldId id="270" r:id="rId8"/>
    <p:sldId id="271" r:id="rId9"/>
    <p:sldId id="272" r:id="rId10"/>
    <p:sldId id="273" r:id="rId11"/>
    <p:sldId id="274" r:id="rId12"/>
    <p:sldId id="275" r:id="rId13"/>
    <p:sldId id="257" r:id="rId14"/>
    <p:sldId id="262" r:id="rId15"/>
    <p:sldId id="264" r:id="rId16"/>
    <p:sldId id="276" r:id="rId17"/>
    <p:sldId id="277"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84007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789412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9327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54918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363837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94962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07832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917179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98178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0300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94317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14616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4515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6001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9253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20822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03140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327542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06072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1004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77036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8302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1382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6</a:t>
            </a:r>
            <a:r>
              <a:rPr lang="el-GR" sz="2600" dirty="0" smtClean="0"/>
              <a:t>:</a:t>
            </a:r>
            <a:r>
              <a:rPr lang="en-US" sz="2600" dirty="0" smtClean="0"/>
              <a:t> </a:t>
            </a:r>
            <a:r>
              <a:rPr lang="el-GR" sz="2600" dirty="0" smtClean="0"/>
              <a:t>Σχεδίαση Διαγωνίων</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Σχεδίαση διαγώνιου α </a:t>
            </a:r>
            <a:r>
              <a:rPr lang="el-GR" sz="3200" b="0" dirty="0" smtClean="0">
                <a:solidFill>
                  <a:srgbClr val="004A82"/>
                </a:solidFill>
              </a:rPr>
              <a:t>(7 </a:t>
            </a:r>
            <a:r>
              <a:rPr lang="el-GR" sz="3200" b="0" dirty="0">
                <a:solidFill>
                  <a:srgbClr val="004A82"/>
                </a:solidFill>
              </a:rPr>
              <a:t>από </a:t>
            </a:r>
            <a:r>
              <a:rPr lang="el-GR" sz="3200" b="0" dirty="0" smtClean="0">
                <a:solidFill>
                  <a:srgbClr val="004A82"/>
                </a:solidFill>
              </a:rPr>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smtClean="0">
                                    <a:solidFill>
                                      <a:srgbClr val="820000"/>
                                    </a:solidFill>
                                    <a:latin typeface="Cambria Math" panose="02040503050406030204" pitchFamily="18" charset="0"/>
                                  </a:rPr>
                                  <m:t>𝟏𝟑</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13 </a:t>
                </a:r>
                <a:r>
                  <a:rPr lang="el-GR" sz="2400" dirty="0"/>
                  <a:t>επί της </a:t>
                </a:r>
                <a:r>
                  <a:rPr lang="el-GR" sz="2400" dirty="0" err="1"/>
                  <a:t>διαγωνίου</a:t>
                </a:r>
                <a:r>
                  <a:rPr lang="el-GR" sz="2400" dirty="0"/>
                  <a:t> </a:t>
                </a:r>
                <a:r>
                  <a:rPr lang="el-GR" sz="2400" b="1" dirty="0">
                    <a:solidFill>
                      <a:srgbClr val="820000"/>
                    </a:solidFill>
                  </a:rPr>
                  <a:t>α</a:t>
                </a:r>
              </a:p>
              <a:p>
                <a:pPr marL="0" indent="0" algn="ctr">
                  <a:buNone/>
                </a:pP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323528" y="2381892"/>
            <a:ext cx="3706689" cy="2670279"/>
          </a:xfrm>
          <a:prstGeom prst="rect">
            <a:avLst/>
          </a:prstGeom>
        </p:spPr>
      </p:pic>
      <p:pic>
        <p:nvPicPr>
          <p:cNvPr id="6" name="Εικόνα 5"/>
          <p:cNvPicPr>
            <a:picLocks noChangeAspect="1"/>
          </p:cNvPicPr>
          <p:nvPr/>
        </p:nvPicPr>
        <p:blipFill>
          <a:blip r:embed="rId4"/>
          <a:stretch>
            <a:fillRect/>
          </a:stretch>
        </p:blipFill>
        <p:spPr>
          <a:xfrm>
            <a:off x="4427984" y="2204864"/>
            <a:ext cx="4499992" cy="2666662"/>
          </a:xfrm>
          <a:prstGeom prst="rect">
            <a:avLst/>
          </a:prstGeom>
        </p:spPr>
      </p:pic>
    </p:spTree>
    <p:extLst>
      <p:ext uri="{BB962C8B-B14F-4D97-AF65-F5344CB8AC3E}">
        <p14:creationId xmlns:p14="http://schemas.microsoft.com/office/powerpoint/2010/main" val="427487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a:t>casd</a:t>
            </a:r>
            <a:r>
              <a:rPr lang="el-GR" sz="2000" dirty="0" smtClean="0"/>
              <a:t>. Ενότητα 6</a:t>
            </a:r>
            <a:r>
              <a:rPr lang="en-US" sz="2000" dirty="0" smtClean="0"/>
              <a:t>:</a:t>
            </a:r>
            <a:r>
              <a:rPr lang="el-GR" sz="2000" dirty="0"/>
              <a:t> Σχεδίαση Διαγωνίων».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68615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24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04A82"/>
                </a:solidFill>
              </a:rPr>
              <a:t>Διαγώνιες (</a:t>
            </a:r>
            <a:r>
              <a:rPr lang="el-GR" dirty="0">
                <a:solidFill>
                  <a:srgbClr val="004A82"/>
                </a:solidFill>
              </a:rPr>
              <a:t>ή </a:t>
            </a:r>
            <a:r>
              <a:rPr lang="el-GR" dirty="0" err="1">
                <a:solidFill>
                  <a:srgbClr val="004A82"/>
                </a:solidFill>
              </a:rPr>
              <a:t>φούρμες</a:t>
            </a:r>
            <a:r>
              <a:rPr lang="el-GR" dirty="0" smtClean="0">
                <a:solidFill>
                  <a:srgbClr val="004A82"/>
                </a:solidFill>
              </a:rPr>
              <a:t>) </a:t>
            </a:r>
            <a:r>
              <a:rPr lang="el-GR" sz="3200" b="0" dirty="0" smtClean="0">
                <a:solidFill>
                  <a:srgbClr val="004A82"/>
                </a:solidFill>
              </a:rPr>
              <a:t>(1 από 2)</a:t>
            </a:r>
            <a:endParaRPr lang="el-GR" sz="3200" b="0" dirty="0">
              <a:solidFill>
                <a:srgbClr val="004A82"/>
              </a:solidFill>
            </a:endParaRPr>
          </a:p>
        </p:txBody>
      </p:sp>
      <p:sp>
        <p:nvSpPr>
          <p:cNvPr id="3" name="Θέση περιεχομένου 2"/>
          <p:cNvSpPr>
            <a:spLocks noGrp="1"/>
          </p:cNvSpPr>
          <p:nvPr>
            <p:ph idx="1"/>
          </p:nvPr>
        </p:nvSpPr>
        <p:spPr>
          <a:xfrm>
            <a:off x="457200" y="1196752"/>
            <a:ext cx="8507288" cy="5544616"/>
          </a:xfrm>
        </p:spPr>
        <p:txBody>
          <a:bodyPr>
            <a:noAutofit/>
          </a:bodyPr>
          <a:lstStyle/>
          <a:p>
            <a:pPr marL="0" indent="0">
              <a:spcBef>
                <a:spcPts val="800"/>
              </a:spcBef>
              <a:buNone/>
            </a:pPr>
            <a:r>
              <a:rPr lang="el-GR" sz="2200" dirty="0"/>
              <a:t>Είναι τομές της γάστρας με κεκλιμένα κατά το εγκάρσιο επίπεδα </a:t>
            </a:r>
            <a:r>
              <a:rPr lang="el-GR" sz="2200" dirty="0" smtClean="0"/>
              <a:t>.</a:t>
            </a:r>
            <a:endParaRPr lang="el-GR" sz="2200" dirty="0"/>
          </a:p>
          <a:p>
            <a:pPr marL="0" indent="0">
              <a:spcBef>
                <a:spcPts val="800"/>
              </a:spcBef>
              <a:buNone/>
            </a:pPr>
            <a:r>
              <a:rPr lang="el-GR" sz="2200" dirty="0"/>
              <a:t>Τα επίπεδα αυτά προκύπτουν περιστρέφοντας τις </a:t>
            </a:r>
            <a:r>
              <a:rPr lang="el-GR" sz="2200" dirty="0" err="1"/>
              <a:t>παρισάλους</a:t>
            </a:r>
            <a:r>
              <a:rPr lang="el-GR" sz="2200" dirty="0"/>
              <a:t> γύρω από την ευθεία τομής των </a:t>
            </a:r>
            <a:r>
              <a:rPr lang="el-GR" sz="2200" dirty="0" err="1"/>
              <a:t>παρισάλων</a:t>
            </a:r>
            <a:r>
              <a:rPr lang="el-GR" sz="2200" dirty="0"/>
              <a:t> με το διάμηκες επίπεδο συμμετρίας</a:t>
            </a:r>
            <a:r>
              <a:rPr lang="el-GR" sz="2200" dirty="0" smtClean="0"/>
              <a:t>.</a:t>
            </a:r>
            <a:endParaRPr lang="el-GR" sz="2200" dirty="0"/>
          </a:p>
          <a:p>
            <a:pPr marL="0" indent="0">
              <a:spcBef>
                <a:spcPts val="800"/>
              </a:spcBef>
              <a:buNone/>
            </a:pPr>
            <a:r>
              <a:rPr lang="el-GR" sz="2200" dirty="0"/>
              <a:t>Οι καμπύλες που προέρχονται από τις τομές αυτές σχεδιάζονται στο σχέδιο των ισάλων δεξιά του ίχνους του διαμήκους επιπέδου συμμετρίας χρησιμοποιώντας τη μέθοδο της κατάκλισης (και όχι τη μέθοδο των ορθογωνίων προβολών</a:t>
            </a:r>
            <a:r>
              <a:rPr lang="el-GR" sz="2200" dirty="0" smtClean="0"/>
              <a:t>).</a:t>
            </a:r>
            <a:endParaRPr lang="el-GR" sz="2200" dirty="0"/>
          </a:p>
          <a:p>
            <a:pPr marL="0" indent="0">
              <a:spcBef>
                <a:spcPts val="800"/>
              </a:spcBef>
              <a:buNone/>
            </a:pPr>
            <a:r>
              <a:rPr lang="el-GR" sz="2200" dirty="0"/>
              <a:t>Η σχεδίαση των διαγωνίων είναι απαραίτητη προκειμένου να ελεγχθεί η ακρίβεια και η ομαλότητα των ναυπηγικών γραμμών , κυρίως σε ιδιόμορφες περιοχές του σκάφους (περιοχές στις οποίες τα ίχνη των </a:t>
            </a:r>
            <a:r>
              <a:rPr lang="el-GR" sz="2200" dirty="0" err="1"/>
              <a:t>παρισάλων</a:t>
            </a:r>
            <a:r>
              <a:rPr lang="el-GR" sz="2200" dirty="0"/>
              <a:t> τέμνουν τους νομείς με πολύ μικρή γωνία οπότε είναι δύσκολος ο προσδιορισμός του σημείου τομής και κατά συνέπεια λιγότερο ακριβής η απεικόνιση στο σχέδιο της γεωμετρίας της γάστρας του πλοίου). όπου οι τρείς οικογένειες των καμπυλών δεν επαρκούν.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65822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Διαγώνιες (ή </a:t>
            </a:r>
            <a:r>
              <a:rPr lang="el-GR" dirty="0" err="1">
                <a:solidFill>
                  <a:srgbClr val="004A82"/>
                </a:solidFill>
              </a:rPr>
              <a:t>φούρμες</a:t>
            </a:r>
            <a:r>
              <a:rPr lang="el-GR" dirty="0">
                <a:solidFill>
                  <a:srgbClr val="004A82"/>
                </a:solidFill>
              </a:rPr>
              <a:t>) </a:t>
            </a:r>
            <a:r>
              <a:rPr lang="el-GR" sz="3200" b="0" dirty="0" smtClean="0">
                <a:solidFill>
                  <a:srgbClr val="004A82"/>
                </a:solidFill>
              </a:rPr>
              <a:t>(2 </a:t>
            </a:r>
            <a:r>
              <a:rPr lang="el-GR" sz="3200" b="0" dirty="0">
                <a:solidFill>
                  <a:srgbClr val="004A82"/>
                </a:solidFill>
              </a:rPr>
              <a:t>από 2)</a:t>
            </a:r>
            <a:endParaRPr lang="el-GR" dirty="0"/>
          </a:p>
        </p:txBody>
      </p:sp>
      <p:sp>
        <p:nvSpPr>
          <p:cNvPr id="3" name="Θέση περιεχομένου 2"/>
          <p:cNvSpPr>
            <a:spLocks noGrp="1"/>
          </p:cNvSpPr>
          <p:nvPr>
            <p:ph idx="1"/>
          </p:nvPr>
        </p:nvSpPr>
        <p:spPr>
          <a:xfrm>
            <a:off x="457200" y="1196752"/>
            <a:ext cx="8435280" cy="5544616"/>
          </a:xfrm>
        </p:spPr>
        <p:txBody>
          <a:bodyPr>
            <a:noAutofit/>
          </a:bodyPr>
          <a:lstStyle/>
          <a:p>
            <a:pPr marL="0" indent="0">
              <a:lnSpc>
                <a:spcPct val="105000"/>
              </a:lnSpc>
              <a:spcBef>
                <a:spcPts val="800"/>
              </a:spcBef>
              <a:buNone/>
            </a:pPr>
            <a:r>
              <a:rPr lang="el-GR" sz="2200" dirty="0"/>
              <a:t>Η σχεδίαση των </a:t>
            </a:r>
            <a:r>
              <a:rPr lang="el-GR" sz="2200" dirty="0" err="1"/>
              <a:t>διαγωνίων</a:t>
            </a:r>
            <a:r>
              <a:rPr lang="el-GR" sz="2200" dirty="0"/>
              <a:t> είναι απαραίτητη προκειμένου να ελεγχθεί η ακρίβεια και η ομαλότητα των </a:t>
            </a:r>
            <a:r>
              <a:rPr lang="el-GR" sz="2200" dirty="0" err="1"/>
              <a:t>ναυπηγικών</a:t>
            </a:r>
            <a:r>
              <a:rPr lang="el-GR" sz="2200" dirty="0"/>
              <a:t> γραμμών , κυρίως σε ιδιόμορφες περιοχές του σκάφους (περιοχές στις οποίες τα ίχνη των </a:t>
            </a:r>
            <a:r>
              <a:rPr lang="el-GR" sz="2200" dirty="0" err="1"/>
              <a:t>παρισάλων</a:t>
            </a:r>
            <a:r>
              <a:rPr lang="el-GR" sz="2200" dirty="0"/>
              <a:t> τέμνουν τους νομείς με πολύ μικρή γωνία οπότε είναι δύσκολος ο προσδιορισμός του σημείου τομής και κατά συνέπεια λιγότερο ακριβής η απεικόνιση στο σχέδιο της γεωμετρίας της γάστρας του πλοίου). όπου οι τρείς οικογένειες των καμπυλών δεν επαρκούν. </a:t>
            </a:r>
            <a:endParaRPr lang="el-GR" sz="2200" dirty="0" smtClean="0"/>
          </a:p>
          <a:p>
            <a:pPr marL="0" indent="0">
              <a:lnSpc>
                <a:spcPct val="105000"/>
              </a:lnSpc>
              <a:spcBef>
                <a:spcPts val="800"/>
              </a:spcBef>
              <a:buNone/>
            </a:pPr>
            <a:r>
              <a:rPr lang="el-GR" sz="2200" dirty="0" smtClean="0"/>
              <a:t>Οι </a:t>
            </a:r>
            <a:r>
              <a:rPr lang="el-GR" sz="2200" dirty="0"/>
              <a:t>διαγώνιες σχεδιάζονται τελευταίες στο σχέδιο των </a:t>
            </a:r>
            <a:r>
              <a:rPr lang="el-GR" sz="2200" dirty="0" err="1"/>
              <a:t>ναυπηγικών</a:t>
            </a:r>
            <a:r>
              <a:rPr lang="el-GR" sz="2200" dirty="0"/>
              <a:t> γραμμών με σκοπό την ανεύρεση των μη ομαλών επιφανειών του περιβλήματος , ώστε έγκαιρα να διορθώνονται οι </a:t>
            </a:r>
            <a:r>
              <a:rPr lang="el-GR" sz="2200" dirty="0" err="1"/>
              <a:t>ναυπηγικές</a:t>
            </a:r>
            <a:r>
              <a:rPr lang="el-GR" sz="2200" dirty="0"/>
              <a:t> γραμμές </a:t>
            </a:r>
            <a:r>
              <a:rPr lang="el-GR" sz="2200" dirty="0" err="1"/>
              <a:t>πρίν</a:t>
            </a:r>
            <a:r>
              <a:rPr lang="el-GR" sz="2200" dirty="0"/>
              <a:t> την κατασκευή των </a:t>
            </a:r>
            <a:r>
              <a:rPr lang="el-GR" sz="2200" dirty="0" err="1"/>
              <a:t>ιχναρίων</a:t>
            </a:r>
            <a:r>
              <a:rPr lang="el-GR" sz="2200" dirty="0"/>
              <a:t> ή </a:t>
            </a:r>
            <a:r>
              <a:rPr lang="el-GR" sz="2200" dirty="0" err="1"/>
              <a:t>μοδέλων</a:t>
            </a:r>
            <a:r>
              <a:rPr lang="el-GR" sz="2200" dirty="0"/>
              <a:t> (</a:t>
            </a:r>
            <a:r>
              <a:rPr lang="el-GR" sz="2200" dirty="0" err="1"/>
              <a:t>templates</a:t>
            </a:r>
            <a:r>
              <a:rPr lang="el-GR" sz="2200" dirty="0"/>
              <a:t>) του σκάφους.</a:t>
            </a:r>
          </a:p>
          <a:p>
            <a:pPr marL="0" indent="0">
              <a:lnSpc>
                <a:spcPct val="105000"/>
              </a:lnSpc>
              <a:spcBef>
                <a:spcPts val="800"/>
              </a:spcBef>
              <a:buNone/>
            </a:pPr>
            <a:r>
              <a:rPr lang="el-GR" sz="2200" b="1" dirty="0"/>
              <a:t>ΣΧΕΔΙΑΣΗ </a:t>
            </a:r>
            <a:r>
              <a:rPr lang="el-GR" sz="2200" b="1" dirty="0" smtClean="0"/>
              <a:t>ΔΙΑΓΩΝΙΩΝ: </a:t>
            </a:r>
            <a:r>
              <a:rPr lang="el-GR" sz="2200" b="1" dirty="0"/>
              <a:t>για το σχεδιασμό της καμπύλης μετρώνται τα </a:t>
            </a:r>
            <a:r>
              <a:rPr lang="el-GR" sz="2200" b="1" dirty="0" err="1"/>
              <a:t>ημιπλάτη</a:t>
            </a:r>
            <a:r>
              <a:rPr lang="el-GR" sz="2200" b="1" dirty="0"/>
              <a:t> επί της διαγωνίου</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95264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Σχεδίαση διαγώνιου α </a:t>
            </a:r>
            <a:r>
              <a:rPr lang="el-GR" sz="3200" b="0" dirty="0" smtClean="0">
                <a:solidFill>
                  <a:srgbClr val="004A82"/>
                </a:solidFill>
              </a:rPr>
              <a:t>(1 από 7)</a:t>
            </a:r>
            <a:endParaRPr lang="el-GR" sz="3200" b="0" dirty="0">
              <a:solidFill>
                <a:srgbClr val="004A82"/>
              </a:solidFill>
            </a:endParaRPr>
          </a:p>
        </p:txBody>
      </p:sp>
      <p:sp>
        <p:nvSpPr>
          <p:cNvPr id="3" name="Θέση περιεχομένου 2"/>
          <p:cNvSpPr>
            <a:spLocks noGrp="1"/>
          </p:cNvSpPr>
          <p:nvPr>
            <p:ph idx="1"/>
          </p:nvPr>
        </p:nvSpPr>
        <p:spPr/>
        <p:txBody>
          <a:bodyPr/>
          <a:lstStyle/>
          <a:p>
            <a:pPr marL="0" indent="0">
              <a:buNone/>
            </a:pPr>
            <a:r>
              <a:rPr lang="el-GR" sz="2400" dirty="0" smtClean="0"/>
              <a:t>Για </a:t>
            </a:r>
            <a:r>
              <a:rPr lang="el-GR" sz="2400" dirty="0"/>
              <a:t>το σχεδιασμό της καμπύλης </a:t>
            </a:r>
            <a:r>
              <a:rPr lang="el-GR" sz="2400" dirty="0" err="1"/>
              <a:t>μετρώνται</a:t>
            </a:r>
            <a:r>
              <a:rPr lang="el-GR" sz="2400" dirty="0"/>
              <a:t> τα </a:t>
            </a:r>
            <a:r>
              <a:rPr lang="el-GR" sz="2400" dirty="0" err="1"/>
              <a:t>ημιπλάτη</a:t>
            </a:r>
            <a:r>
              <a:rPr lang="el-GR" sz="2400" dirty="0"/>
              <a:t> των πρωραίων και πρυμναίων νομέων επί της </a:t>
            </a:r>
            <a:r>
              <a:rPr lang="el-GR" sz="2400" dirty="0" err="1"/>
              <a:t>διαγωνίου</a:t>
            </a:r>
            <a:r>
              <a:rPr lang="el-GR" sz="2400"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2483768" y="2276872"/>
            <a:ext cx="4389500" cy="3822523"/>
          </a:xfrm>
          <a:prstGeom prst="rect">
            <a:avLst/>
          </a:prstGeom>
        </p:spPr>
      </p:pic>
    </p:spTree>
    <p:extLst>
      <p:ext uri="{BB962C8B-B14F-4D97-AF65-F5344CB8AC3E}">
        <p14:creationId xmlns:p14="http://schemas.microsoft.com/office/powerpoint/2010/main" val="271735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Σχεδίαση διαγώνιου α </a:t>
            </a:r>
            <a:r>
              <a:rPr lang="el-GR" sz="3200" b="0" dirty="0" smtClean="0">
                <a:solidFill>
                  <a:srgbClr val="004A82"/>
                </a:solidFill>
              </a:rPr>
              <a:t>(2 </a:t>
            </a:r>
            <a:r>
              <a:rPr lang="el-GR" sz="3200" b="0" dirty="0">
                <a:solidFill>
                  <a:srgbClr val="004A82"/>
                </a:solidFill>
              </a:rPr>
              <a:t>από </a:t>
            </a:r>
            <a:r>
              <a:rPr lang="el-GR" sz="3200" b="0" dirty="0" smtClean="0">
                <a:solidFill>
                  <a:srgbClr val="004A82"/>
                </a:solidFill>
              </a:rPr>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smtClean="0">
                                <a:solidFill>
                                  <a:srgbClr val="820000"/>
                                </a:solidFill>
                                <a:latin typeface="Cambria Math"/>
                              </a:rPr>
                            </m:ctrlPr>
                          </m:dPr>
                          <m:e>
                            <m:sSub>
                              <m:sSubPr>
                                <m:ctrlPr>
                                  <a:rPr lang="el-GR" sz="2400" b="1" i="1" smtClean="0">
                                    <a:solidFill>
                                      <a:srgbClr val="820000"/>
                                    </a:solidFill>
                                    <a:latin typeface="Cambria Math"/>
                                  </a:rPr>
                                </m:ctrlPr>
                              </m:sSubPr>
                              <m:e>
                                <m:r>
                                  <a:rPr lang="en-US" sz="2400" b="1" i="1" smtClean="0">
                                    <a:solidFill>
                                      <a:srgbClr val="820000"/>
                                    </a:solidFill>
                                    <a:latin typeface="Cambria Math" panose="02040503050406030204" pitchFamily="18" charset="0"/>
                                  </a:rPr>
                                  <m:t>𝒚</m:t>
                                </m:r>
                              </m:e>
                              <m:sub>
                                <m:r>
                                  <a:rPr lang="en-US" sz="2400" b="1" i="1" smtClean="0">
                                    <a:solidFill>
                                      <a:srgbClr val="820000"/>
                                    </a:solidFill>
                                    <a:latin typeface="Cambria Math" panose="02040503050406030204" pitchFamily="18" charset="0"/>
                                  </a:rPr>
                                  <m:t>𝟑𝟓</m:t>
                                </m:r>
                              </m:sub>
                            </m:sSub>
                          </m:e>
                        </m:d>
                      </m:e>
                      <m:sub>
                        <m:r>
                          <a:rPr lang="en-US" sz="2400" b="1" i="1" smtClean="0">
                            <a:solidFill>
                              <a:srgbClr val="820000"/>
                            </a:solidFill>
                            <a:latin typeface="Cambria Math" panose="02040503050406030204" pitchFamily="18" charset="0"/>
                          </a:rPr>
                          <m:t>𝒂</m:t>
                        </m:r>
                      </m:sub>
                    </m:sSub>
                  </m:oMath>
                </a14:m>
                <a:r>
                  <a:rPr lang="en-US" sz="2400" dirty="0" smtClean="0"/>
                  <a:t>= </a:t>
                </a:r>
                <a:r>
                  <a:rPr lang="el-GR" sz="2400" dirty="0" err="1"/>
                  <a:t>ημιπλάτος</a:t>
                </a:r>
                <a:r>
                  <a:rPr lang="el-GR" sz="2400" dirty="0"/>
                  <a:t> στο νομέα 35 επί της </a:t>
                </a:r>
                <a:r>
                  <a:rPr lang="el-GR" sz="2400" dirty="0" err="1"/>
                  <a:t>διαγωνίου</a:t>
                </a:r>
                <a:r>
                  <a:rPr lang="el-GR" sz="2400" dirty="0"/>
                  <a:t> </a:t>
                </a:r>
                <a:r>
                  <a:rPr lang="el-GR" sz="2400" b="1" dirty="0">
                    <a:solidFill>
                      <a:srgbClr val="820000"/>
                    </a:solidFill>
                  </a:rPr>
                  <a:t>α</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194865" y="2636912"/>
            <a:ext cx="3737172" cy="2658086"/>
          </a:xfrm>
          <a:prstGeom prst="rect">
            <a:avLst/>
          </a:prstGeom>
        </p:spPr>
      </p:pic>
      <p:pic>
        <p:nvPicPr>
          <p:cNvPr id="6" name="Εικόνα 5"/>
          <p:cNvPicPr>
            <a:picLocks noChangeAspect="1"/>
          </p:cNvPicPr>
          <p:nvPr/>
        </p:nvPicPr>
        <p:blipFill>
          <a:blip r:embed="rId4"/>
          <a:stretch>
            <a:fillRect/>
          </a:stretch>
        </p:blipFill>
        <p:spPr>
          <a:xfrm>
            <a:off x="4157264" y="2636912"/>
            <a:ext cx="4791871" cy="2487384"/>
          </a:xfrm>
          <a:prstGeom prst="rect">
            <a:avLst/>
          </a:prstGeom>
        </p:spPr>
      </p:pic>
    </p:spTree>
    <p:extLst>
      <p:ext uri="{BB962C8B-B14F-4D97-AF65-F5344CB8AC3E}">
        <p14:creationId xmlns:p14="http://schemas.microsoft.com/office/powerpoint/2010/main" val="242834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Σχεδίαση διαγώνιου α </a:t>
            </a:r>
            <a:r>
              <a:rPr lang="el-GR" sz="3200" b="0" dirty="0" smtClean="0">
                <a:solidFill>
                  <a:srgbClr val="004A82"/>
                </a:solidFill>
              </a:rPr>
              <a:t>(3 </a:t>
            </a:r>
            <a:r>
              <a:rPr lang="el-GR" sz="3200" b="0" dirty="0">
                <a:solidFill>
                  <a:srgbClr val="004A82"/>
                </a:solidFill>
              </a:rPr>
              <a:t>από </a:t>
            </a:r>
            <a:r>
              <a:rPr lang="el-GR" sz="3200" b="0" dirty="0" smtClean="0">
                <a:solidFill>
                  <a:srgbClr val="004A82"/>
                </a:solidFill>
              </a:rPr>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smtClean="0">
                                    <a:solidFill>
                                      <a:srgbClr val="820000"/>
                                    </a:solidFill>
                                    <a:latin typeface="Cambria Math" panose="02040503050406030204" pitchFamily="18" charset="0"/>
                                  </a:rPr>
                                  <m:t>𝟐𝟕</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27 </a:t>
                </a:r>
                <a:r>
                  <a:rPr lang="el-GR" sz="2400" dirty="0"/>
                  <a:t>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251520" y="2693783"/>
            <a:ext cx="3603048" cy="2402032"/>
          </a:xfrm>
          <a:prstGeom prst="rect">
            <a:avLst/>
          </a:prstGeom>
        </p:spPr>
      </p:pic>
      <p:pic>
        <p:nvPicPr>
          <p:cNvPr id="6" name="Εικόνα 5"/>
          <p:cNvPicPr>
            <a:picLocks noChangeAspect="1"/>
          </p:cNvPicPr>
          <p:nvPr/>
        </p:nvPicPr>
        <p:blipFill>
          <a:blip r:embed="rId4"/>
          <a:stretch>
            <a:fillRect/>
          </a:stretch>
        </p:blipFill>
        <p:spPr>
          <a:xfrm>
            <a:off x="4029195" y="2564904"/>
            <a:ext cx="4818377" cy="2349456"/>
          </a:xfrm>
          <a:prstGeom prst="rect">
            <a:avLst/>
          </a:prstGeom>
        </p:spPr>
      </p:pic>
    </p:spTree>
    <p:extLst>
      <p:ext uri="{BB962C8B-B14F-4D97-AF65-F5344CB8AC3E}">
        <p14:creationId xmlns:p14="http://schemas.microsoft.com/office/powerpoint/2010/main" val="80702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Σχεδίαση διαγώνιου α </a:t>
            </a:r>
            <a:r>
              <a:rPr lang="el-GR" sz="3200" b="0" dirty="0" smtClean="0">
                <a:solidFill>
                  <a:srgbClr val="004A82"/>
                </a:solidFill>
              </a:rPr>
              <a:t>(4 </a:t>
            </a:r>
            <a:r>
              <a:rPr lang="el-GR" sz="3200" b="0" dirty="0">
                <a:solidFill>
                  <a:srgbClr val="004A82"/>
                </a:solidFill>
              </a:rPr>
              <a:t>από </a:t>
            </a:r>
            <a:r>
              <a:rPr lang="el-GR" sz="3200" b="0" dirty="0" smtClean="0">
                <a:solidFill>
                  <a:srgbClr val="004A82"/>
                </a:solidFill>
              </a:rPr>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a:solidFill>
                                      <a:srgbClr val="820000"/>
                                    </a:solidFill>
                                    <a:latin typeface="Cambria Math" panose="02040503050406030204" pitchFamily="18" charset="0"/>
                                  </a:rPr>
                                  <m:t>𝟐</m:t>
                                </m:r>
                                <m:r>
                                  <a:rPr lang="el-GR" sz="2400" b="1" i="1" smtClean="0">
                                    <a:solidFill>
                                      <a:srgbClr val="820000"/>
                                    </a:solidFill>
                                    <a:latin typeface="Cambria Math" panose="02040503050406030204" pitchFamily="18" charset="0"/>
                                  </a:rPr>
                                  <m:t>𝟎</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20 </a:t>
                </a:r>
                <a:r>
                  <a:rPr lang="el-GR" sz="2400" dirty="0"/>
                  <a:t>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251520" y="2501743"/>
            <a:ext cx="3846909" cy="2530059"/>
          </a:xfrm>
          <a:prstGeom prst="rect">
            <a:avLst/>
          </a:prstGeom>
        </p:spPr>
      </p:pic>
      <p:pic>
        <p:nvPicPr>
          <p:cNvPr id="6" name="Εικόνα 5"/>
          <p:cNvPicPr>
            <a:picLocks noChangeAspect="1"/>
          </p:cNvPicPr>
          <p:nvPr/>
        </p:nvPicPr>
        <p:blipFill>
          <a:blip r:embed="rId4"/>
          <a:stretch>
            <a:fillRect/>
          </a:stretch>
        </p:blipFill>
        <p:spPr>
          <a:xfrm>
            <a:off x="4184698" y="2538607"/>
            <a:ext cx="4737003" cy="2304488"/>
          </a:xfrm>
          <a:prstGeom prst="rect">
            <a:avLst/>
          </a:prstGeom>
        </p:spPr>
      </p:pic>
    </p:spTree>
    <p:extLst>
      <p:ext uri="{BB962C8B-B14F-4D97-AF65-F5344CB8AC3E}">
        <p14:creationId xmlns:p14="http://schemas.microsoft.com/office/powerpoint/2010/main" val="254796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Σχεδίαση διαγώνιου α </a:t>
            </a:r>
            <a:r>
              <a:rPr lang="el-GR" sz="3200" b="0" dirty="0" smtClean="0">
                <a:solidFill>
                  <a:srgbClr val="004A82"/>
                </a:solidFill>
              </a:rPr>
              <a:t>(5 </a:t>
            </a:r>
            <a:r>
              <a:rPr lang="el-GR" sz="3200" b="0" dirty="0">
                <a:solidFill>
                  <a:srgbClr val="004A82"/>
                </a:solidFill>
              </a:rPr>
              <a:t>από </a:t>
            </a:r>
            <a:r>
              <a:rPr lang="el-GR" sz="3200" b="0" dirty="0" smtClean="0">
                <a:solidFill>
                  <a:srgbClr val="004A82"/>
                </a:solidFill>
              </a:rPr>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a:solidFill>
                                      <a:srgbClr val="820000"/>
                                    </a:solidFill>
                                    <a:latin typeface="Cambria Math" panose="02040503050406030204" pitchFamily="18" charset="0"/>
                                  </a:rPr>
                                  <m:t>𝟐</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2 </a:t>
                </a:r>
                <a:r>
                  <a:rPr lang="el-GR" sz="2400" dirty="0"/>
                  <a:t>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251520" y="2412375"/>
            <a:ext cx="3670110" cy="2609314"/>
          </a:xfrm>
          <a:prstGeom prst="rect">
            <a:avLst/>
          </a:prstGeom>
        </p:spPr>
      </p:pic>
      <p:pic>
        <p:nvPicPr>
          <p:cNvPr id="6" name="Εικόνα 5"/>
          <p:cNvPicPr>
            <a:picLocks noChangeAspect="1"/>
          </p:cNvPicPr>
          <p:nvPr/>
        </p:nvPicPr>
        <p:blipFill>
          <a:blip r:embed="rId4"/>
          <a:stretch>
            <a:fillRect/>
          </a:stretch>
        </p:blipFill>
        <p:spPr>
          <a:xfrm>
            <a:off x="4429821" y="2365330"/>
            <a:ext cx="4462659" cy="2633700"/>
          </a:xfrm>
          <a:prstGeom prst="rect">
            <a:avLst/>
          </a:prstGeom>
        </p:spPr>
      </p:pic>
    </p:spTree>
    <p:extLst>
      <p:ext uri="{BB962C8B-B14F-4D97-AF65-F5344CB8AC3E}">
        <p14:creationId xmlns:p14="http://schemas.microsoft.com/office/powerpoint/2010/main" val="227077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Σχεδίαση διαγώνιου α </a:t>
            </a:r>
            <a:r>
              <a:rPr lang="el-GR" sz="3200" b="0" dirty="0" smtClean="0">
                <a:solidFill>
                  <a:srgbClr val="004A82"/>
                </a:solidFill>
              </a:rPr>
              <a:t>(6 </a:t>
            </a:r>
            <a:r>
              <a:rPr lang="el-GR" sz="3200" b="0" dirty="0">
                <a:solidFill>
                  <a:srgbClr val="004A82"/>
                </a:solidFill>
              </a:rPr>
              <a:t>από </a:t>
            </a:r>
            <a:r>
              <a:rPr lang="el-GR" sz="3200" b="0" dirty="0" smtClean="0">
                <a:solidFill>
                  <a:srgbClr val="004A82"/>
                </a:solidFill>
              </a:rPr>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smtClean="0">
                                    <a:solidFill>
                                      <a:srgbClr val="820000"/>
                                    </a:solidFill>
                                    <a:latin typeface="Cambria Math" panose="02040503050406030204" pitchFamily="18" charset="0"/>
                                  </a:rPr>
                                  <m:t>𝟕</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7 </a:t>
                </a:r>
                <a:r>
                  <a:rPr lang="el-GR" sz="2400" dirty="0"/>
                  <a:t>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323528" y="2132856"/>
            <a:ext cx="3529890" cy="2560542"/>
          </a:xfrm>
          <a:prstGeom prst="rect">
            <a:avLst/>
          </a:prstGeom>
        </p:spPr>
      </p:pic>
      <p:pic>
        <p:nvPicPr>
          <p:cNvPr id="6" name="Εικόνα 5"/>
          <p:cNvPicPr>
            <a:picLocks noChangeAspect="1"/>
          </p:cNvPicPr>
          <p:nvPr/>
        </p:nvPicPr>
        <p:blipFill>
          <a:blip r:embed="rId4"/>
          <a:stretch>
            <a:fillRect/>
          </a:stretch>
        </p:blipFill>
        <p:spPr>
          <a:xfrm>
            <a:off x="4246350" y="1969609"/>
            <a:ext cx="4574122" cy="2688057"/>
          </a:xfrm>
          <a:prstGeom prst="rect">
            <a:avLst/>
          </a:prstGeom>
        </p:spPr>
      </p:pic>
    </p:spTree>
    <p:extLst>
      <p:ext uri="{BB962C8B-B14F-4D97-AF65-F5344CB8AC3E}">
        <p14:creationId xmlns:p14="http://schemas.microsoft.com/office/powerpoint/2010/main" val="2868484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pmlatenew">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tepmlatenew</Template>
  <TotalTime>3</TotalTime>
  <Words>1045</Words>
  <Application>Microsoft Office PowerPoint</Application>
  <PresentationFormat>Προβολή στην οθόνη (4:3)</PresentationFormat>
  <Paragraphs>99</Paragraphs>
  <Slides>17</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17</vt:i4>
      </vt:variant>
    </vt:vector>
  </HeadingPairs>
  <TitlesOfParts>
    <vt:vector size="20" baseType="lpstr">
      <vt:lpstr>tepmlatenew</vt:lpstr>
      <vt:lpstr>OC_template_updated</vt:lpstr>
      <vt:lpstr>1_OC_template_updated</vt:lpstr>
      <vt:lpstr>Ναυπηγικό σχέδιο και αρχές casd</vt:lpstr>
      <vt:lpstr>Διαγώνιες (ή φούρμες) (1 από 2)</vt:lpstr>
      <vt:lpstr>Διαγώνιες (ή φούρμες) (2 από 2)</vt:lpstr>
      <vt:lpstr>Σχεδίαση διαγώνιου α (1 από 7)</vt:lpstr>
      <vt:lpstr>Σχεδίαση διαγώνιου α (2 από 7)</vt:lpstr>
      <vt:lpstr>Σχεδίαση διαγώνιου α (3 από 7)</vt:lpstr>
      <vt:lpstr>Σχεδίαση διαγώνιου α (4 από 7)</vt:lpstr>
      <vt:lpstr>Σχεδίαση διαγώνιου α (5 από 7)</vt:lpstr>
      <vt:lpstr>Σχεδίαση διαγώνιου α (6 από 7)</vt:lpstr>
      <vt:lpstr>Σχεδίαση διαγώνιου α (7 από 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dc:title>
  <dc:creator>opencourses@teiath.gr</dc:creator>
  <cp:lastModifiedBy>fkaram2</cp:lastModifiedBy>
  <cp:revision>3</cp:revision>
  <dcterms:created xsi:type="dcterms:W3CDTF">2014-10-25T12:52:23Z</dcterms:created>
  <dcterms:modified xsi:type="dcterms:W3CDTF">2015-06-04T06:53:05Z</dcterms:modified>
</cp:coreProperties>
</file>