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7" r:id="rId14"/>
    <p:sldId id="262" r:id="rId15"/>
    <p:sldId id="264" r:id="rId16"/>
    <p:sldId id="267" r:id="rId17"/>
    <p:sldId id="26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D253CE-296A-46C0-B9D3-6C81129A49D1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courses/NAFP10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(Ε) 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1.1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Παρουσίαση – Περιγραφή μαθήματος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Γεώργιος Κ. </a:t>
            </a:r>
            <a:r>
              <a:rPr lang="el-GR" sz="2200" dirty="0" err="1" smtClean="0"/>
              <a:t>Χατζηκωνσταντής</a:t>
            </a:r>
            <a:r>
              <a:rPr lang="el-GR" sz="2200" dirty="0" smtClean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 smtClean="0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4A285A-9EF8-4FDF-9324-EB29859F2102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697913" cy="4219575"/>
          </a:xfrm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27584" y="1268760"/>
            <a:ext cx="7056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800" b="1" dirty="0">
                <a:latin typeface="+mn-lt"/>
              </a:rPr>
              <a:t>ΜΟΡΦΕΣ ΠΡΥΜΝΗΣ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87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911E36-521B-4951-A427-7A01175781AD}" type="slidenum">
              <a:rPr lang="el-GR" altLang="el-GR"/>
              <a:pPr eaLnBrk="1" hangingPunct="1"/>
              <a:t>10</a:t>
            </a:fld>
            <a:endParaRPr lang="el-GR" altLang="el-GR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1"/>
            <a:ext cx="8229600" cy="489607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altLang="el-GR" sz="2800" b="1" dirty="0" smtClean="0"/>
              <a:t>ΕΡΓΑΣΤΗΡΙΟ</a:t>
            </a:r>
            <a:endParaRPr lang="en-US" altLang="el-GR" sz="2800" b="1" dirty="0" smtClean="0"/>
          </a:p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Εκπόνηση σχεδίου Ναυπηγικών Γραμμών: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2600" dirty="0" smtClean="0"/>
              <a:t>Στο χαρτί με χρήση οργάνων σχεδίασης.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sz="2600" dirty="0" smtClean="0"/>
              <a:t>Σχεδίαση με πρόγραμμα </a:t>
            </a:r>
            <a:r>
              <a:rPr lang="en-US" altLang="el-GR" sz="2600" dirty="0" smtClean="0"/>
              <a:t>Rhinoceros</a:t>
            </a:r>
            <a:r>
              <a:rPr lang="el-GR" altLang="el-GR" sz="2600" dirty="0" smtClean="0"/>
              <a:t>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4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 smtClean="0"/>
              <a:t>casd</a:t>
            </a:r>
            <a:r>
              <a:rPr lang="en-US" sz="2000" dirty="0" smtClean="0"/>
              <a:t> (</a:t>
            </a:r>
            <a:r>
              <a:rPr lang="el-GR" sz="2000" dirty="0" smtClean="0"/>
              <a:t>Ε). Ενότητα 1.1</a:t>
            </a:r>
            <a:r>
              <a:rPr lang="en-US" sz="2000" dirty="0" smtClean="0"/>
              <a:t>:</a:t>
            </a:r>
            <a:r>
              <a:rPr lang="el-GR" sz="2000" smtClean="0"/>
              <a:t> </a:t>
            </a:r>
            <a:r>
              <a:rPr lang="el-GR" sz="2000"/>
              <a:t>Παρουσίαση – Περιγραφή μαθήματος».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E73A3-DDF8-4A8F-885F-093322AE110A}" type="slidenum">
              <a:rPr lang="el-GR" altLang="el-GR"/>
              <a:pPr eaLnBrk="1" hangingPunct="1"/>
              <a:t>1</a:t>
            </a:fld>
            <a:endParaRPr lang="el-GR" alt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734050"/>
            <a:ext cx="8785225" cy="719138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1600" smtClean="0"/>
              <a:t>Διδάσκων : Γεώργιος Κ. Χατζηκωνσταντής </a:t>
            </a:r>
            <a:r>
              <a:rPr lang="el-GR" altLang="el-GR" sz="1600" i="1" smtClean="0"/>
              <a:t>  Επίκουρος Καθηγητής</a:t>
            </a:r>
          </a:p>
          <a:p>
            <a:pPr eaLnBrk="1" hangingPunct="1"/>
            <a:r>
              <a:rPr lang="el-GR" altLang="el-GR" sz="1600" i="1" smtClean="0"/>
              <a:t>Διπλ. Ναυπηγός Μηχανολόγος Μηχανικός  </a:t>
            </a:r>
            <a:r>
              <a:rPr lang="en-US" altLang="el-GR" sz="1600" i="1" smtClean="0"/>
              <a:t>M.Sc. </a:t>
            </a:r>
            <a:r>
              <a:rPr lang="el-GR" altLang="el-GR" sz="1600" i="1" smtClean="0"/>
              <a:t>‘’Διασφάλιση Ποιότητας’’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333375"/>
            <a:ext cx="7772400" cy="43180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ΝΑΥΠΗΓΙΚΟ ΣΧΕΔΙΟ ΚΑΙ ΑΡΧΕΣ </a:t>
            </a:r>
            <a:r>
              <a:rPr lang="en-US" altLang="el-GR" sz="2000" dirty="0" smtClean="0"/>
              <a:t>CASD</a:t>
            </a:r>
            <a:endParaRPr lang="el-GR" altLang="el-GR" sz="2000" dirty="0" smtClean="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9216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/>
              <a:t>κωδικός μαθήματος : ΝΑ0204Β10 </a:t>
            </a:r>
            <a:br>
              <a:rPr lang="el-GR" altLang="el-GR" sz="2000" b="1"/>
            </a:br>
            <a:r>
              <a:rPr lang="el-GR" altLang="el-GR" sz="2000" b="1"/>
              <a:t>Υποχρεωτικό – Μάθημα Μ.Ε.Υ.</a:t>
            </a:r>
            <a:br>
              <a:rPr lang="el-GR" altLang="el-GR" sz="2000" b="1"/>
            </a:br>
            <a:r>
              <a:rPr lang="el-GR" altLang="el-GR" sz="2000" b="1"/>
              <a:t>Διδασκαλία μαθήματος : 5 ωρες / εβδομ. (1 Θ – 4 Ε)</a:t>
            </a:r>
            <a:br>
              <a:rPr lang="el-GR" altLang="el-GR" sz="2000" b="1"/>
            </a:br>
            <a:r>
              <a:rPr lang="en-US" altLang="el-GR" sz="2000" b="1"/>
              <a:t>ECTS : </a:t>
            </a:r>
            <a:r>
              <a:rPr lang="el-GR" altLang="el-GR" sz="2000" b="1"/>
              <a:t>4</a:t>
            </a:r>
            <a:br>
              <a:rPr lang="el-GR" altLang="el-GR" sz="2000" b="1"/>
            </a:br>
            <a:r>
              <a:rPr lang="el-GR" altLang="el-GR" sz="2000" b="1"/>
              <a:t>Τυπικό εξάμηνο : Β’</a:t>
            </a:r>
            <a:r>
              <a:rPr lang="en-US" altLang="el-GR" sz="2000" b="1"/>
              <a:t/>
            </a:r>
            <a:br>
              <a:rPr lang="en-US" altLang="el-GR" sz="2000" b="1"/>
            </a:br>
            <a:r>
              <a:rPr lang="el-GR" altLang="el-GR" sz="2000" b="1"/>
              <a:t>Περίγραμμα / Αναλυτική περιγραφή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2000" b="1"/>
              <a:t>ΟΔΗΓΟΣ ΣΠΟΥΔΩΝ, σελ. 8 / 33</a:t>
            </a:r>
            <a:br>
              <a:rPr lang="el-GR" altLang="el-GR" sz="2000" b="1"/>
            </a:br>
            <a:endParaRPr lang="en-US" altLang="el-GR" sz="2000" b="1"/>
          </a:p>
          <a:p>
            <a:pPr algn="ctr" eaLnBrk="1" hangingPunct="1">
              <a:spcBef>
                <a:spcPct val="50000"/>
              </a:spcBef>
            </a:pPr>
            <a:r>
              <a:rPr lang="el-GR" altLang="el-GR" sz="2000" b="1"/>
              <a:t>ιστοσελίδα μαθήματος : </a:t>
            </a:r>
            <a:r>
              <a:rPr lang="el-GR" altLang="el-GR" b="1">
                <a:hlinkClick r:id="rId3"/>
              </a:rPr>
              <a:t>https://eclass.teiath.gr/courses/NAFP109/</a:t>
            </a:r>
            <a:endParaRPr lang="en-US" altLang="el-GR" b="1"/>
          </a:p>
          <a:p>
            <a:pPr algn="ctr" eaLnBrk="1" hangingPunct="1">
              <a:spcBef>
                <a:spcPct val="50000"/>
              </a:spcBef>
            </a:pPr>
            <a:r>
              <a:rPr lang="en-US" altLang="el-GR" b="1"/>
              <a:t>http</a:t>
            </a:r>
            <a:r>
              <a:rPr lang="el-GR" altLang="el-GR" b="1"/>
              <a:t>://</a:t>
            </a:r>
            <a:r>
              <a:rPr lang="en-US" altLang="el-GR" b="1"/>
              <a:t>www</a:t>
            </a:r>
            <a:r>
              <a:rPr lang="el-GR" altLang="el-GR" b="1"/>
              <a:t>.</a:t>
            </a:r>
            <a:r>
              <a:rPr lang="en-US" altLang="el-GR" b="1"/>
              <a:t>na</a:t>
            </a:r>
            <a:r>
              <a:rPr lang="el-GR" altLang="el-GR" b="1"/>
              <a:t>.</a:t>
            </a:r>
            <a:r>
              <a:rPr lang="en-US" altLang="el-GR" b="1"/>
              <a:t>teiath</a:t>
            </a:r>
            <a:r>
              <a:rPr lang="el-GR" altLang="el-GR" b="1"/>
              <a:t>.</a:t>
            </a:r>
            <a:r>
              <a:rPr lang="en-US" altLang="el-GR" b="1"/>
              <a:t>gr</a:t>
            </a:r>
            <a:r>
              <a:rPr lang="el-GR" altLang="el-GR" b="1"/>
              <a:t>/</a:t>
            </a:r>
            <a:r>
              <a:rPr lang="en-US" altLang="el-GR" b="1"/>
              <a:t>files</a:t>
            </a:r>
            <a:r>
              <a:rPr lang="el-GR" altLang="el-GR" b="1"/>
              <a:t>/</a:t>
            </a:r>
            <a:r>
              <a:rPr lang="en-US" altLang="el-GR" b="1"/>
              <a:t>Chatzikonstantis</a:t>
            </a:r>
            <a:r>
              <a:rPr lang="el-GR" altLang="el-GR" b="1"/>
              <a:t>_</a:t>
            </a:r>
            <a:r>
              <a:rPr lang="en-US" altLang="el-GR" b="1"/>
              <a:t>CV</a:t>
            </a:r>
            <a:r>
              <a:rPr lang="el-GR" altLang="el-GR" b="1"/>
              <a:t>_</a:t>
            </a:r>
            <a:r>
              <a:rPr lang="en-US" altLang="el-GR" b="1"/>
              <a:t>GR</a:t>
            </a:r>
            <a:r>
              <a:rPr lang="el-GR" altLang="el-GR" b="1"/>
              <a:t>.</a:t>
            </a:r>
            <a:r>
              <a:rPr lang="en-US" altLang="el-GR" b="1"/>
              <a:t>pdf</a:t>
            </a:r>
            <a:r>
              <a:rPr lang="en-US" altLang="el-GR" sz="2000" b="1"/>
              <a:t/>
            </a:r>
            <a:br>
              <a:rPr lang="en-US" altLang="el-GR" sz="2000" b="1"/>
            </a:br>
            <a:endParaRPr lang="en-US" altLang="el-GR" sz="2000" b="1"/>
          </a:p>
          <a:p>
            <a:pPr algn="ctr" eaLnBrk="1" hangingPunct="1">
              <a:spcBef>
                <a:spcPct val="50000"/>
              </a:spcBef>
            </a:pPr>
            <a:r>
              <a:rPr lang="en-US" altLang="el-GR" sz="2000" b="1"/>
              <a:t> </a:t>
            </a:r>
            <a:r>
              <a:rPr lang="el-GR" altLang="el-GR" sz="2000" b="1"/>
              <a:t>ΤΜΗΜΑ ΝΑΥΠΗΓΙΚΩΝ ΜΗΧΑΝΙΚΩΝ Τ.Ε. </a:t>
            </a:r>
            <a:endParaRPr lang="en-US" altLang="el-GR" sz="2000" b="1"/>
          </a:p>
        </p:txBody>
      </p:sp>
    </p:spTree>
    <p:extLst>
      <p:ext uri="{BB962C8B-B14F-4D97-AF65-F5344CB8AC3E}">
        <p14:creationId xmlns:p14="http://schemas.microsoft.com/office/powerpoint/2010/main" val="1461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200" b="1" dirty="0" smtClean="0"/>
              <a:t>Σκοπός – Στόχος: 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Διδασκαλία των βασικών αρχών του Ναυπηγικού Σχεδίου, ως ιδίωμα της Ναυπηγικής επαγγελματικής επικοινωνίας.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Περιγραφή και ανάλυση των μεθόδων σχεδίασης των ναυπηγικών γραμμών.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Εκμάθηση σχεδίασης – παρουσίασης των ναυπηγικών γραμμών, επεξεργασία και χρήση αυτού.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200" b="1" dirty="0" smtClean="0"/>
              <a:t>Αναμενόμενα αποτελέσματα: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Αναγνώριση και κατανόηση του σχεδίου των ναυπηγικών γραμμών.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Έλεγχος της ορθότητας των ναυπηγικών γραμμών.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Σχεδίαση καμπυλών βοηθητικών τομών.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Χρήση του σχεδίου των ναυπηγικών γραμμών για επίλυση επιμέρους σχεδιαστικών προβλημάτων.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Χρήση του σχεδίου των ναυπηγικών γραμμών για υπολογισμό εμβαδών, όγκων. </a:t>
            </a:r>
          </a:p>
        </p:txBody>
      </p:sp>
      <p:sp>
        <p:nvSpPr>
          <p:cNvPr id="307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816574-9097-409F-855B-7BAA58BC4511}" type="slidenum">
              <a:rPr lang="el-GR" altLang="el-GR"/>
              <a:pPr eaLnBrk="1" hangingPunct="1"/>
              <a:t>2</a:t>
            </a:fld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2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9481B-922D-4C5B-BE06-FD44162F9B13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4973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800" b="1" dirty="0" smtClean="0"/>
              <a:t>ΠΕΡΙΕΧΟΜΕΝΟ ΜΑΘΗΜΑΤΟΣ</a:t>
            </a:r>
            <a:endParaRPr lang="en-US" altLang="el-GR" sz="2800" b="1" dirty="0" smtClean="0"/>
          </a:p>
          <a:p>
            <a:pPr eaLnBrk="1" hangingPunct="1">
              <a:buFontTx/>
              <a:buNone/>
            </a:pPr>
            <a:r>
              <a:rPr lang="el-GR" altLang="el-GR" sz="2800" b="1" dirty="0" smtClean="0"/>
              <a:t>Εργαστηριακό μέρος</a:t>
            </a:r>
          </a:p>
          <a:p>
            <a:pPr eaLnBrk="1" hangingPunct="1"/>
            <a:r>
              <a:rPr lang="el-GR" altLang="el-GR" dirty="0" smtClean="0"/>
              <a:t>Σχεδίαση ναυπηγικών γραμμών.  </a:t>
            </a:r>
          </a:p>
          <a:p>
            <a:pPr eaLnBrk="1" hangingPunct="1"/>
            <a:r>
              <a:rPr lang="el-GR" altLang="el-GR" dirty="0" smtClean="0"/>
              <a:t>Χρήση των ναυπηγικών γραμμών</a:t>
            </a:r>
          </a:p>
          <a:p>
            <a:pPr eaLnBrk="1" hangingPunct="1"/>
            <a:r>
              <a:rPr lang="el-GR" altLang="el-GR" dirty="0" smtClean="0"/>
              <a:t>Χρήση προγραμμάτων </a:t>
            </a:r>
            <a:r>
              <a:rPr lang="en-US" altLang="el-GR" dirty="0" smtClean="0"/>
              <a:t>CASD</a:t>
            </a:r>
            <a:r>
              <a:rPr lang="el-GR" altLang="el-GR" dirty="0" smtClean="0"/>
              <a:t> για τη ναυπηγική σχεδίαση.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Διατίθενται στον εργαστηριακό χώρο τρία προπλάσματα πλοίων ως εποπτικά μέσα.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EBB00D-4E64-4F06-A944-69777040BAF6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800" b="1" dirty="0" smtClean="0"/>
              <a:t>Αξιολόγηση σπουδαστών</a:t>
            </a:r>
          </a:p>
          <a:p>
            <a:pPr eaLnBrk="1" hangingPunct="1"/>
            <a:r>
              <a:rPr lang="el-GR" altLang="el-GR" dirty="0" smtClean="0"/>
              <a:t>Προφορική εξέταση κατά την παράδοση του σχεδίου ναυπηγικών γραμμών.</a:t>
            </a:r>
          </a:p>
          <a:p>
            <a:pPr eaLnBrk="1" hangingPunct="1"/>
            <a:r>
              <a:rPr lang="el-GR" altLang="el-GR" dirty="0" smtClean="0"/>
              <a:t>Σχεδίαση μέρους των ναυπηγικών γραμμών με χρήση του προγράμματος σχεδίασης </a:t>
            </a:r>
            <a:r>
              <a:rPr lang="en-US" altLang="el-GR" dirty="0" smtClean="0"/>
              <a:t>Rhinoceros.</a:t>
            </a:r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2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308782-114C-4039-B050-127B3016E909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47088" cy="44656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altLang="el-GR" sz="2600" b="1" dirty="0" smtClean="0">
                <a:solidFill>
                  <a:schemeClr val="hlink"/>
                </a:solidFill>
              </a:rPr>
              <a:t>      ΕΚΠΑΙΔΕΥΤΙΚΑ ΒΟΗΘΗΜΑΤΑ</a:t>
            </a:r>
            <a:r>
              <a:rPr lang="en-US" altLang="el-GR" sz="2600" b="1" dirty="0" smtClean="0">
                <a:solidFill>
                  <a:schemeClr val="hlink"/>
                </a:solidFill>
              </a:rPr>
              <a:t> - </a:t>
            </a:r>
            <a:r>
              <a:rPr lang="el-GR" altLang="el-GR" sz="2600" b="1" dirty="0" smtClean="0">
                <a:solidFill>
                  <a:schemeClr val="tx2"/>
                </a:solidFill>
              </a:rPr>
              <a:t>ΒΙΒΛΙΟΓΡΑΦΙΑ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dirty="0" smtClean="0"/>
              <a:t>«ΝΑΥΠΗΓΙΚΟ ΣΧΕΔΙΟ» Διδακτικές Σημειώσεις, ΤΕΙ Αθήνας </a:t>
            </a:r>
            <a:r>
              <a:rPr lang="en-US" altLang="el-GR" dirty="0" smtClean="0"/>
              <a:t>  </a:t>
            </a:r>
            <a:r>
              <a:rPr lang="el-GR" altLang="el-GR" dirty="0" smtClean="0"/>
              <a:t>20</a:t>
            </a:r>
            <a:r>
              <a:rPr lang="en-US" altLang="el-GR" dirty="0" smtClean="0"/>
              <a:t>1</a:t>
            </a:r>
            <a:r>
              <a:rPr lang="el-GR" altLang="el-GR" dirty="0" smtClean="0"/>
              <a:t>0</a:t>
            </a:r>
            <a:r>
              <a:rPr lang="en-US" altLang="el-GR" dirty="0" smtClean="0"/>
              <a:t>,</a:t>
            </a:r>
            <a:r>
              <a:rPr lang="el-GR" altLang="el-GR" dirty="0" smtClean="0"/>
              <a:t> Γ. </a:t>
            </a:r>
            <a:r>
              <a:rPr lang="el-GR" altLang="el-GR" dirty="0" err="1" smtClean="0"/>
              <a:t>Χατζηκωνσταντής</a:t>
            </a:r>
            <a:endParaRPr lang="el-GR" altLang="el-GR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dirty="0" smtClean="0"/>
              <a:t>Αρχείο σχεδίων ναυπηγικών γραμμών.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l-GR" dirty="0" smtClean="0"/>
              <a:t>Cheng K.C. Ron – Inside Rhinoceros 4 – Thomson Learning – 2007</a:t>
            </a:r>
            <a:endParaRPr lang="el-GR" altLang="el-GR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l-GR" dirty="0" smtClean="0"/>
              <a:t>Rhino 3d Team – Rhino Level I and II Training </a:t>
            </a:r>
            <a:r>
              <a:rPr lang="en-US" altLang="el-GR" dirty="0" err="1" smtClean="0"/>
              <a:t>Guids</a:t>
            </a:r>
            <a:r>
              <a:rPr lang="en-US" altLang="el-GR" dirty="0" smtClean="0"/>
              <a:t> – McNeil – 2005</a:t>
            </a:r>
            <a:r>
              <a:rPr lang="el-GR" altLang="el-GR" dirty="0" smtClean="0"/>
              <a:t>.</a:t>
            </a:r>
            <a:endParaRPr lang="el-GR" altLang="el-GR" dirty="0" smtClean="0">
              <a:solidFill>
                <a:schemeClr val="hlin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9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65D51-174D-42BC-8E9B-EB3651F7D698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6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επικοινωνία με τους σπουδαστές</a:t>
            </a:r>
            <a:r>
              <a:rPr lang="el-GR" altLang="el-GR" sz="2800" dirty="0" smtClean="0"/>
              <a:t> για παροχή διευκρινήσεων, επίλυση αποριών, γίνεται: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800" dirty="0" smtClean="0"/>
              <a:t>σε συγκεκριμένη ημερομηνία – ώρες στο γραφείο του διδάσκοντος.</a:t>
            </a:r>
            <a:endParaRPr lang="el-GR" altLang="el-GR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800" dirty="0" smtClean="0"/>
              <a:t>με χρήση του ηλεκτρονικού ταχυδρομείου</a:t>
            </a:r>
            <a:r>
              <a:rPr lang="it-IT" altLang="el-GR" sz="2800" dirty="0" smtClean="0"/>
              <a:t>:</a:t>
            </a:r>
            <a:endParaRPr lang="el-GR" altLang="el-GR" sz="2800" dirty="0" smtClean="0"/>
          </a:p>
          <a:p>
            <a:pPr marL="541338" indent="0" eaLnBrk="1" hangingPunct="1">
              <a:buNone/>
            </a:pPr>
            <a:r>
              <a:rPr lang="it-IT" altLang="el-GR" dirty="0" smtClean="0"/>
              <a:t>e-mail: ghatzik@teiath.gr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marL="1438275" indent="0" eaLnBrk="1" hangingPunct="1">
              <a:buFontTx/>
              <a:buNone/>
            </a:pPr>
            <a:r>
              <a:rPr lang="it-IT" altLang="el-GR" dirty="0" smtClean="0"/>
              <a:t>ghatzik@otenet.gr</a:t>
            </a:r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8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93143-C959-453A-98DA-09514799145B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449647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chemeClr val="tx2"/>
                </a:solidFill>
              </a:rPr>
              <a:t>Στις επόμενες δύο σελίδες:</a:t>
            </a:r>
          </a:p>
          <a:p>
            <a:pPr marL="0" indent="0">
              <a:buNone/>
            </a:pPr>
            <a:r>
              <a:rPr lang="el-GR" altLang="el-GR" dirty="0" smtClean="0"/>
              <a:t>Παρουσιάζονται  τα προπλάσματα που χρησιμεύουν ως εποπτικά μέσα:</a:t>
            </a:r>
          </a:p>
          <a:p>
            <a:pPr marL="0" indent="0">
              <a:buNone/>
            </a:pPr>
            <a:r>
              <a:rPr lang="el-GR" altLang="el-GR" dirty="0" smtClean="0"/>
              <a:t>Δίδεται  η δυνατότητα να περιγραφεί η καμπυλότητα της γάστρας επί των προπλασμάτων για την καλλίτερη κατανόηση της μορφής της γάστρας σε κάθε περιοχή αυτής.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B3F9C5-1AFC-4050-8159-75182A3C6E6C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397" y="1268760"/>
            <a:ext cx="8229600" cy="460918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2800" b="1" dirty="0" smtClean="0"/>
              <a:t>ΜΟΡΦΕΣ ΠΛΩΡΗΣ</a:t>
            </a:r>
          </a:p>
          <a:p>
            <a:pPr eaLnBrk="1" hangingPunct="1">
              <a:buFontTx/>
              <a:buNone/>
            </a:pPr>
            <a:endParaRPr lang="el-GR" altLang="el-GR" b="1" dirty="0" smtClean="0"/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9" y="1884263"/>
            <a:ext cx="8208962" cy="413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Ναυπηγικό σχέδιο και αρχές </a:t>
            </a:r>
            <a:r>
              <a:rPr lang="el-GR" dirty="0" err="1"/>
              <a:t>casd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2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</TotalTime>
  <Words>939</Words>
  <Application>Microsoft Office PowerPoint</Application>
  <PresentationFormat>Προβολή στην οθόνη (4:3)</PresentationFormat>
  <Paragraphs>132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template</vt:lpstr>
      <vt:lpstr>OC_template_updated</vt:lpstr>
      <vt:lpstr>Ναυπηγικό σχέδιο και αρχές casd (Ε) </vt:lpstr>
      <vt:lpstr>ΝΑΥΠΗΓΙΚΟ ΣΧΕΔΙΟ ΚΑΙ ΑΡΧΕΣ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Ναυπηγικό σχέδιο και αρχές casd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 (Ε) </dc:title>
  <dc:creator>opencourses@teiath.gr</dc:creator>
  <cp:lastModifiedBy>fkaram2</cp:lastModifiedBy>
  <cp:revision>3</cp:revision>
  <dcterms:created xsi:type="dcterms:W3CDTF">2015-06-08T07:43:27Z</dcterms:created>
  <dcterms:modified xsi:type="dcterms:W3CDTF">2015-06-08T08:37:43Z</dcterms:modified>
</cp:coreProperties>
</file>