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60"/>
  </p:notesMasterIdLst>
  <p:handoutMasterIdLst>
    <p:handoutMasterId r:id="rId61"/>
  </p:handoutMasterIdLst>
  <p:sldIdLst>
    <p:sldId id="256" r:id="rId3"/>
    <p:sldId id="298" r:id="rId4"/>
    <p:sldId id="297"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6" r:id="rId32"/>
    <p:sldId id="327" r:id="rId33"/>
    <p:sldId id="328" r:id="rId34"/>
    <p:sldId id="329" r:id="rId35"/>
    <p:sldId id="330" r:id="rId36"/>
    <p:sldId id="331" r:id="rId37"/>
    <p:sldId id="332" r:id="rId38"/>
    <p:sldId id="333" r:id="rId39"/>
    <p:sldId id="334" r:id="rId40"/>
    <p:sldId id="325" r:id="rId41"/>
    <p:sldId id="336" r:id="rId42"/>
    <p:sldId id="337" r:id="rId43"/>
    <p:sldId id="338" r:id="rId44"/>
    <p:sldId id="339" r:id="rId45"/>
    <p:sldId id="340" r:id="rId46"/>
    <p:sldId id="341" r:id="rId47"/>
    <p:sldId id="342" r:id="rId48"/>
    <p:sldId id="343" r:id="rId49"/>
    <p:sldId id="344" r:id="rId50"/>
    <p:sldId id="345" r:id="rId51"/>
    <p:sldId id="346" r:id="rId52"/>
    <p:sldId id="257" r:id="rId53"/>
    <p:sldId id="262" r:id="rId54"/>
    <p:sldId id="264" r:id="rId55"/>
    <p:sldId id="292" r:id="rId56"/>
    <p:sldId id="293" r:id="rId57"/>
    <p:sldId id="294" r:id="rId58"/>
    <p:sldId id="295" r:id="rId59"/>
  </p:sldIdLst>
  <p:sldSz cx="9144000" cy="6858000" type="screen4x3"/>
  <p:notesSz cx="7104063" cy="10234613"/>
  <p:custDataLst>
    <p:tags r:id="rId6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004A82"/>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11" d="100"/>
          <a:sy n="111" d="100"/>
        </p:scale>
        <p:origin x="-178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handoutMaster" Target="handoutMasters/handout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9/11/2015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9/11/2015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Λείπει</a:t>
            </a:r>
            <a:r>
              <a:rPr lang="el-GR" baseline="0" dirty="0" smtClean="0"/>
              <a:t> η λέξη φράγμα</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29</a:t>
            </a:fld>
            <a:endParaRPr lang="el-GR" dirty="0"/>
          </a:p>
        </p:txBody>
      </p:sp>
    </p:spTree>
    <p:extLst>
      <p:ext uri="{BB962C8B-B14F-4D97-AF65-F5344CB8AC3E}">
        <p14:creationId xmlns:p14="http://schemas.microsoft.com/office/powerpoint/2010/main" val="3318119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dirty="0"/>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51</a:t>
            </a:fld>
            <a:endParaRPr lang="el-GR" dirty="0"/>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dirty="0"/>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53</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55</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56</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9043168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5016607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730953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745249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73121823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1934413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12863758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24934433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263717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n-US" dirty="0" smtClean="0"/>
              <a:t>Click to edit Master title style</a:t>
            </a:r>
            <a:endParaRPr lang="el-GR" dirty="0"/>
          </a:p>
        </p:txBody>
      </p:sp>
      <p:sp>
        <p:nvSpPr>
          <p:cNvPr id="3" name="Content Placeholder 2"/>
          <p:cNvSpPr>
            <a:spLocks noGrp="1"/>
          </p:cNvSpPr>
          <p:nvPr>
            <p:ph idx="1"/>
          </p:nvPr>
        </p:nvSpPr>
        <p:spPr/>
        <p:txBody>
          <a:bodyPr/>
          <a:lstStyle>
            <a:lvl1pPr>
              <a:defRPr sz="2400"/>
            </a:lvl1pPr>
            <a:lvl2pPr marL="742950" indent="-285750">
              <a:buFont typeface="Courier New" panose="02070309020205020404" pitchFamily="49" charset="0"/>
              <a:buChar char="o"/>
              <a:defRPr sz="2200"/>
            </a:lvl2pPr>
            <a:lvl3pPr marL="1143000" indent="-228600">
              <a:buFont typeface="Calibri" panose="020F0502020204030204" pitchFamily="34" charset="0"/>
              <a:buChar cha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5178131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2468379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1.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5.bin"/><Relationship Id="rId4" Type="http://schemas.openxmlformats.org/officeDocument/2006/relationships/image" Target="../media/image1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9.bin"/><Relationship Id="rId4" Type="http://schemas.openxmlformats.org/officeDocument/2006/relationships/image" Target="../media/image20.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Φυσική Οπτική (Ε)</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11</a:t>
            </a:r>
            <a:r>
              <a:rPr lang="el-GR" sz="2800" dirty="0" smtClean="0"/>
              <a:t>:</a:t>
            </a:r>
            <a:r>
              <a:rPr lang="en-US" sz="2800" dirty="0" smtClean="0"/>
              <a:t> Laser</a:t>
            </a:r>
            <a:r>
              <a:rPr lang="el-GR" sz="2800" dirty="0" smtClean="0"/>
              <a:t> (β΄μέρος)</a:t>
            </a:r>
            <a:endParaRPr lang="en-US" sz="2800" dirty="0" smtClean="0"/>
          </a:p>
          <a:p>
            <a:pPr>
              <a:spcBef>
                <a:spcPts val="0"/>
              </a:spcBef>
            </a:pPr>
            <a:r>
              <a:rPr lang="el-GR" sz="2400" dirty="0" smtClean="0"/>
              <a:t>Γεώργιος Μήτσου</a:t>
            </a:r>
            <a:endParaRPr lang="el-GR" sz="2400" dirty="0"/>
          </a:p>
          <a:p>
            <a:pPr>
              <a:spcBef>
                <a:spcPts val="0"/>
              </a:spcBef>
            </a:pPr>
            <a:r>
              <a:rPr lang="el-GR" sz="2400" dirty="0"/>
              <a:t>Τμήμα </a:t>
            </a:r>
            <a:r>
              <a:rPr lang="el-GR" sz="2400" dirty="0" smtClean="0"/>
              <a:t>Οπτικής και Οπτομετρίας</a:t>
            </a:r>
            <a:endParaRPr lang="el-GR" sz="24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856984"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5/9</a:t>
            </a:r>
            <a:endParaRPr lang="el-GR" sz="36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pic>
        <p:nvPicPr>
          <p:cNvPr id="348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99" y="1484784"/>
            <a:ext cx="7479831"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480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6/9</a:t>
            </a:r>
            <a:endParaRPr lang="el-GR" sz="3600" b="0" dirty="0"/>
          </a:p>
        </p:txBody>
      </p:sp>
      <p:sp>
        <p:nvSpPr>
          <p:cNvPr id="3" name="Θέση περιεχομένου 2"/>
          <p:cNvSpPr>
            <a:spLocks noGrp="1"/>
          </p:cNvSpPr>
          <p:nvPr>
            <p:ph idx="1"/>
          </p:nvPr>
        </p:nvSpPr>
        <p:spPr/>
        <p:txBody>
          <a:bodyPr/>
          <a:lstStyle/>
          <a:p>
            <a:r>
              <a:rPr lang="el-GR" dirty="0"/>
              <a:t>Η σχέση (</a:t>
            </a:r>
            <a:r>
              <a:rPr lang="el-GR" b="1" dirty="0"/>
              <a:t>4</a:t>
            </a:r>
            <a:r>
              <a:rPr lang="el-GR" dirty="0"/>
              <a:t>) αποτελεί τη </a:t>
            </a:r>
            <a:r>
              <a:rPr lang="el-GR" b="1" dirty="0"/>
              <a:t>συνθήκη ενισχυτικής συμβολής </a:t>
            </a:r>
            <a:r>
              <a:rPr lang="el-GR" dirty="0"/>
              <a:t>(Σχήμα 1).</a:t>
            </a:r>
          </a:p>
          <a:p>
            <a:r>
              <a:rPr lang="el-GR" dirty="0"/>
              <a:t> Αν πάλι η διαφορά φάσης Δφ των δύο κυμάτων που φθάνουν στο σημείο Ρ είναι π (180</a:t>
            </a:r>
            <a:r>
              <a:rPr lang="el-GR" baseline="30000" dirty="0"/>
              <a:t>ο</a:t>
            </a:r>
            <a:r>
              <a:rPr lang="el-GR" dirty="0"/>
              <a:t>) ή περιττό πολλαπλάσιο του π, δηλαδή όταν </a:t>
            </a:r>
            <a:r>
              <a:rPr lang="el-GR" b="1" dirty="0"/>
              <a:t>Δφ =(2</a:t>
            </a:r>
            <a:r>
              <a:rPr lang="en-US" b="1" dirty="0"/>
              <a:t>m</a:t>
            </a:r>
            <a:r>
              <a:rPr lang="el-GR" b="1" dirty="0"/>
              <a:t> + 1)π</a:t>
            </a:r>
            <a:r>
              <a:rPr lang="el-GR" dirty="0"/>
              <a:t>, τότε τα δύο κύματα αλληλοεξουδετερώνονται (ή όπως λέμε, έχουμε απόσβεση των δύο κυμάτων). Παρατηρούμε ότι κατά την απόσβεση των κυμάτων έχουμε</a:t>
            </a:r>
            <a:r>
              <a:rPr lang="el-GR" dirty="0" smtClean="0"/>
              <a:t>:</a:t>
            </a:r>
          </a:p>
          <a:p>
            <a:endParaRPr lang="el-GR" dirty="0"/>
          </a:p>
          <a:p>
            <a:endParaRPr lang="el-GR" dirty="0" smtClean="0"/>
          </a:p>
          <a:p>
            <a:r>
              <a:rPr lang="el-GR" dirty="0"/>
              <a:t>Η σχέση (</a:t>
            </a:r>
            <a:r>
              <a:rPr lang="el-GR" b="1" dirty="0"/>
              <a:t>5</a:t>
            </a:r>
            <a:r>
              <a:rPr lang="el-GR" dirty="0"/>
              <a:t>) αποτελεί τη </a:t>
            </a:r>
            <a:r>
              <a:rPr lang="el-GR" b="1" dirty="0"/>
              <a:t>συνθήκη</a:t>
            </a:r>
            <a:r>
              <a:rPr lang="el-GR" dirty="0"/>
              <a:t> </a:t>
            </a:r>
            <a:r>
              <a:rPr lang="el-GR" b="1" dirty="0"/>
              <a:t>αποσβεστικής συμβολής</a:t>
            </a:r>
            <a:r>
              <a:rPr lang="el-GR" dirty="0"/>
              <a:t> (Σχήμα </a:t>
            </a:r>
            <a:r>
              <a:rPr lang="el-GR" dirty="0" smtClean="0"/>
              <a:t>2).</a:t>
            </a:r>
          </a:p>
          <a:p>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10</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4268437643"/>
              </p:ext>
            </p:extLst>
          </p:nvPr>
        </p:nvGraphicFramePr>
        <p:xfrm>
          <a:off x="539552" y="4509120"/>
          <a:ext cx="8191743" cy="274320"/>
        </p:xfrm>
        <a:graphic>
          <a:graphicData uri="http://schemas.openxmlformats.org/drawingml/2006/table">
            <a:tbl>
              <a:tblPr>
                <a:tableStyleId>{5C22544A-7EE6-4342-B048-85BDC9FD1C3A}</a:tableStyleId>
              </a:tblPr>
              <a:tblGrid>
                <a:gridCol w="5146053"/>
                <a:gridCol w="3045690"/>
              </a:tblGrid>
              <a:tr h="225425">
                <a:tc>
                  <a:txBody>
                    <a:bodyPr/>
                    <a:lstStyle/>
                    <a:p>
                      <a:pPr algn="just">
                        <a:spcAft>
                          <a:spcPts val="0"/>
                        </a:spcAft>
                      </a:pPr>
                      <a:r>
                        <a:rPr lang="el-GR" sz="1800" dirty="0">
                          <a:effectLst/>
                        </a:rPr>
                        <a:t>Δ</a:t>
                      </a:r>
                      <a:r>
                        <a:rPr lang="en-US" sz="1800" dirty="0">
                          <a:effectLst/>
                        </a:rPr>
                        <a:t>r</a:t>
                      </a:r>
                      <a:r>
                        <a:rPr lang="en-US" sz="1800" baseline="-25000" dirty="0">
                          <a:effectLst/>
                        </a:rPr>
                        <a:t> </a:t>
                      </a:r>
                      <a:r>
                        <a:rPr lang="en-US" sz="1800" dirty="0">
                          <a:effectLst/>
                        </a:rPr>
                        <a:t>= (2κ+1</a:t>
                      </a:r>
                      <a:r>
                        <a:rPr lang="el-GR" sz="1800" dirty="0">
                          <a:effectLst/>
                        </a:rPr>
                        <a:t>)λ/2</a:t>
                      </a:r>
                      <a:r>
                        <a:rPr lang="en-US" sz="1800" dirty="0">
                          <a:effectLst/>
                        </a:rPr>
                        <a:t>    </a:t>
                      </a:r>
                      <a:r>
                        <a:rPr lang="el-GR" sz="1800" dirty="0">
                          <a:effectLst/>
                        </a:rPr>
                        <a:t>όπου κ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   (</a:t>
                      </a:r>
                      <a:r>
                        <a:rPr lang="en-US" sz="1800" dirty="0">
                          <a:effectLst/>
                        </a:rPr>
                        <a:t>5</a:t>
                      </a:r>
                      <a:r>
                        <a:rPr lang="el-GR" sz="1800" dirty="0">
                          <a:effectLst/>
                        </a:rPr>
                        <a:t>)</a:t>
                      </a:r>
                      <a:endParaRPr lang="el-GR"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44587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08504"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7/9</a:t>
            </a:r>
            <a:endParaRPr lang="el-GR" sz="36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11</a:t>
            </a:fld>
            <a:endParaRPr lang="el-GR" dirty="0"/>
          </a:p>
        </p:txBody>
      </p:sp>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00808"/>
            <a:ext cx="7560840" cy="437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381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8/9</a:t>
            </a:r>
            <a:endParaRPr lang="el-GR" sz="36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12</a:t>
            </a:fld>
            <a:endParaRPr lang="el-GR" dirty="0"/>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340768"/>
            <a:ext cx="7272808" cy="4573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138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01000" cy="908720"/>
          </a:xfrm>
        </p:spPr>
        <p:txBody>
          <a:bodyPr>
            <a:normAutofit fontScale="90000"/>
          </a:bodyPr>
          <a:lstStyle/>
          <a:p>
            <a:r>
              <a:rPr lang="el-GR" dirty="0"/>
              <a:t>1.3  Ενισχυτική και αποσβεστική </a:t>
            </a:r>
            <a:r>
              <a:rPr lang="el-GR" dirty="0" smtClean="0"/>
              <a:t>συμβολή</a:t>
            </a:r>
            <a:r>
              <a:rPr lang="en-US" sz="3600" b="0" dirty="0" smtClean="0"/>
              <a:t> 9/9</a:t>
            </a:r>
            <a:endParaRPr lang="el-GR" sz="3600" b="0" dirty="0"/>
          </a:p>
        </p:txBody>
      </p:sp>
      <p:sp>
        <p:nvSpPr>
          <p:cNvPr id="3" name="Θέση περιεχομένου 2"/>
          <p:cNvSpPr>
            <a:spLocks noGrp="1"/>
          </p:cNvSpPr>
          <p:nvPr>
            <p:ph idx="1"/>
          </p:nvPr>
        </p:nvSpPr>
        <p:spPr/>
        <p:txBody>
          <a:bodyPr/>
          <a:lstStyle/>
          <a:p>
            <a:r>
              <a:rPr lang="el-GR" dirty="0"/>
              <a:t>Το σύνολο των σημείων (στο επίπεδο) που ικανοποιούν τη σχέση (4) είναι όπως αποδεικνύεται από τα μαθηματικά ένα σμήνος υπερβολών (όπως λέγεται) με εστίες τα </a:t>
            </a:r>
            <a:r>
              <a:rPr lang="en-US" dirty="0"/>
              <a:t>S</a:t>
            </a:r>
            <a:r>
              <a:rPr lang="el-GR" baseline="-25000" dirty="0"/>
              <a:t>1</a:t>
            </a:r>
            <a:r>
              <a:rPr lang="el-GR" dirty="0"/>
              <a:t>  και  </a:t>
            </a:r>
            <a:r>
              <a:rPr lang="en-US" dirty="0"/>
              <a:t>S</a:t>
            </a:r>
            <a:r>
              <a:rPr lang="el-GR" baseline="-25000" dirty="0"/>
              <a:t>2 </a:t>
            </a:r>
            <a:r>
              <a:rPr lang="el-GR" dirty="0"/>
              <a:t>(στο Σχήμα 3 σχεδιάστηκαν με συνεχείς γραμμές). Ομοίως, το σύνολο των σημείων που ικανοποιούν τη σχέση (5) είναι πάλι ένα σμήνος υπερβολών μεταξύ των προηγούμενων, με εστίες πάλι τα </a:t>
            </a:r>
            <a:r>
              <a:rPr lang="en-US" dirty="0"/>
              <a:t>S</a:t>
            </a:r>
            <a:r>
              <a:rPr lang="el-GR" baseline="-25000" dirty="0"/>
              <a:t>1</a:t>
            </a:r>
            <a:r>
              <a:rPr lang="el-GR" dirty="0"/>
              <a:t> και </a:t>
            </a:r>
            <a:r>
              <a:rPr lang="en-US" dirty="0"/>
              <a:t>S</a:t>
            </a:r>
            <a:r>
              <a:rPr lang="el-GR" baseline="-25000" dirty="0"/>
              <a:t>2</a:t>
            </a:r>
            <a:r>
              <a:rPr lang="el-GR" dirty="0"/>
              <a:t> (διακεκομμένες γραμμές).</a:t>
            </a:r>
          </a:p>
          <a:p>
            <a:r>
              <a:rPr lang="el-GR" dirty="0"/>
              <a:t> </a:t>
            </a:r>
          </a:p>
          <a:p>
            <a:r>
              <a:rPr lang="el-GR" dirty="0"/>
              <a:t>Στο χώρο, οι σχέσεις (4) και (5) διαμορφώνουν υπερβολοειδή εκ περιστροφής σχήματα, που προκύπτουν από περιστροφή του Σχήματος 3 κατά 360</a:t>
            </a:r>
            <a:r>
              <a:rPr lang="el-GR" baseline="30000" dirty="0"/>
              <a:t>ο</a:t>
            </a:r>
            <a:r>
              <a:rPr lang="el-GR" dirty="0"/>
              <a:t> γύρω από τον άξονα που διέρχεται από τις πηγές </a:t>
            </a:r>
            <a:r>
              <a:rPr lang="en-US" dirty="0"/>
              <a:t>S</a:t>
            </a:r>
            <a:r>
              <a:rPr lang="el-GR" baseline="-25000" dirty="0"/>
              <a:t>1</a:t>
            </a:r>
            <a:r>
              <a:rPr lang="el-GR" dirty="0"/>
              <a:t> και </a:t>
            </a:r>
            <a:r>
              <a:rPr lang="en-US" dirty="0"/>
              <a:t>S</a:t>
            </a:r>
            <a:r>
              <a:rPr lang="el-GR" baseline="-25000" dirty="0"/>
              <a:t>2</a:t>
            </a:r>
            <a:r>
              <a:rPr lang="el-GR" dirty="0"/>
              <a:t>.</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13</a:t>
            </a:fld>
            <a:endParaRPr lang="el-GR" dirty="0"/>
          </a:p>
        </p:txBody>
      </p:sp>
    </p:spTree>
    <p:extLst>
      <p:ext uri="{BB962C8B-B14F-4D97-AF65-F5344CB8AC3E}">
        <p14:creationId xmlns:p14="http://schemas.microsoft.com/office/powerpoint/2010/main" val="3356126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2.  Συμβολή του </a:t>
            </a:r>
            <a:r>
              <a:rPr lang="el-GR" dirty="0" smtClean="0"/>
              <a:t>φωτός</a:t>
            </a:r>
            <a:r>
              <a:rPr lang="en-US" dirty="0" smtClean="0"/>
              <a:t> </a:t>
            </a:r>
            <a:r>
              <a:rPr lang="en-US" sz="3600" b="0" dirty="0" smtClean="0"/>
              <a:t>1/2</a:t>
            </a:r>
            <a:endParaRPr lang="el-GR" sz="3600" b="0" dirty="0"/>
          </a:p>
        </p:txBody>
      </p:sp>
      <p:sp>
        <p:nvSpPr>
          <p:cNvPr id="3" name="Θέση περιεχομένου 2"/>
          <p:cNvSpPr>
            <a:spLocks noGrp="1"/>
          </p:cNvSpPr>
          <p:nvPr>
            <p:ph idx="1"/>
          </p:nvPr>
        </p:nvSpPr>
        <p:spPr/>
        <p:txBody>
          <a:bodyPr>
            <a:normAutofit fontScale="92500" lnSpcReduction="20000"/>
          </a:bodyPr>
          <a:lstStyle/>
          <a:p>
            <a:r>
              <a:rPr lang="el-GR" dirty="0"/>
              <a:t>Όπως προαναφέραμε η συμφωνία είναι μια συνθήκη που θα πρέπει να υπάρχει μεταξύ δυο ή περισσότερων κυμάτων, εάν θέλουμε να παρατηρήσουμε φαινόμενα συμβολής. Εάν δυο πηγές κυμάτων εκπέμπουν στην ίδια συχνότητα και διατηρούν σταθερή δια-φορά φάσης μεταξύ τους, τότε τα εκπεμπόμενα κύματα καλούνται σύμφωνα.</a:t>
            </a:r>
          </a:p>
          <a:p>
            <a:endParaRPr lang="el-GR" dirty="0"/>
          </a:p>
          <a:p>
            <a:r>
              <a:rPr lang="el-GR" dirty="0"/>
              <a:t>Το φως ως ηλεκτρομαγνητικό κύμα δημιουργεί φαινόμενα συμβολής. Όμως για να </a:t>
            </a:r>
            <a:r>
              <a:rPr lang="el-GR" dirty="0" smtClean="0"/>
              <a:t>είναι </a:t>
            </a:r>
            <a:r>
              <a:rPr lang="el-GR" dirty="0"/>
              <a:t>εφικτή η παρατήρηση φαινομένων συμβολής από δυο ή περισσότερα οπτικά </a:t>
            </a:r>
            <a:r>
              <a:rPr lang="el-GR" dirty="0" smtClean="0"/>
              <a:t>κύματα</a:t>
            </a:r>
            <a:r>
              <a:rPr lang="el-GR" dirty="0"/>
              <a:t>, αυτά θα πρέπει να προέρχονται από την ίδια πηγή φωτός και τούτο γιατί πρακτικά δεν είναι δυνατό να είναι δυο πηγές φωτός σύμφωνες, δηλαδή κάθε στοιχειώδης πηγή της μιας να αντιστοιχεί σε μία όμοια στοιχειώδη φωτεινή πηγή της άλλης και όλες οι στοιχειώδεις φωτεινές πηγές, ανά ζεύγη θεωρούμενες, να παρουσιάζουν μεταξύ τους σταθερή διαφορά φάσης.</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14</a:t>
            </a:fld>
            <a:endParaRPr lang="el-GR" dirty="0"/>
          </a:p>
        </p:txBody>
      </p:sp>
    </p:spTree>
    <p:extLst>
      <p:ext uri="{BB962C8B-B14F-4D97-AF65-F5344CB8AC3E}">
        <p14:creationId xmlns:p14="http://schemas.microsoft.com/office/powerpoint/2010/main" val="2768916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  Συμβολή του </a:t>
            </a:r>
            <a:r>
              <a:rPr lang="el-GR" dirty="0" smtClean="0"/>
              <a:t>φωτός</a:t>
            </a:r>
            <a:r>
              <a:rPr lang="en-US" dirty="0" smtClean="0"/>
              <a:t> </a:t>
            </a:r>
            <a:r>
              <a:rPr lang="en-US" sz="3600" b="0" dirty="0" smtClean="0"/>
              <a:t>2/2</a:t>
            </a:r>
            <a:endParaRPr lang="el-GR" sz="3600" b="0" dirty="0"/>
          </a:p>
        </p:txBody>
      </p:sp>
      <p:sp>
        <p:nvSpPr>
          <p:cNvPr id="3" name="Θέση περιεχομένου 2"/>
          <p:cNvSpPr>
            <a:spLocks noGrp="1"/>
          </p:cNvSpPr>
          <p:nvPr>
            <p:ph idx="1"/>
          </p:nvPr>
        </p:nvSpPr>
        <p:spPr/>
        <p:txBody>
          <a:bodyPr>
            <a:normAutofit fontScale="92500" lnSpcReduction="20000"/>
          </a:bodyPr>
          <a:lstStyle/>
          <a:p>
            <a:r>
              <a:rPr lang="el-GR" dirty="0"/>
              <a:t>Αυτό εξηγείται ως εξής: Η εκπομπή του φωτός είναι τυχαία με ξαφνικές μεταβολές της φάσης σε απειροελάχιστα χρονικά διαστήματα  (της τάξης του 10-8 sec). Συνεπώς, αν και μπορεί να δημιουργούνται φαινόμενα συμβολής, κάθε φορά που αλλάζει η φάση θα αλλάζει και η θέση τους με αποτέλεσμα να μην είναι δυνατή η παρατήρησή τους. Για να παρατηρήσουμε επομένως μια σταθερή απεικόνιση συμβολής από κύματα που προέρχονται από την ίδια σύμφωνη πηγή, αρκεί να διασπάσουμε το μέτωπο κύματος που προέρχεται από την πηγή σε δυο νέα μέτωπα. Αυτό μπορεί να γίνει αν αφήσουμε παράλληλη δέσμη φωτός να προσπέσει σε πέτασμα που φέρει δυο λεπτές σχισμές, πολύ κοντά τη μια με την άλλη. Στην περίπτωση αυτή τα δυο νέα κύματα που θα προκύψουν, θα έχουν την ίδια συχνότητα και θα παρουσιάζουν την ίδια φάση και επομένως θα αποτελούν σύμφωνες πηγές που μπορούν να συμβάλλουν ενισχυτικά ή αποσβεστικά. Το παραπάνω αποτελεί την περίπτωση του κλασσικού πειράματος του Thomas Young (1801).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15</a:t>
            </a:fld>
            <a:endParaRPr lang="el-GR" dirty="0"/>
          </a:p>
        </p:txBody>
      </p:sp>
    </p:spTree>
    <p:extLst>
      <p:ext uri="{BB962C8B-B14F-4D97-AF65-F5344CB8AC3E}">
        <p14:creationId xmlns:p14="http://schemas.microsoft.com/office/powerpoint/2010/main" val="3511744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1/7</a:t>
            </a:r>
            <a:endParaRPr lang="el-GR" sz="3600" b="0" dirty="0"/>
          </a:p>
        </p:txBody>
      </p:sp>
      <p:sp>
        <p:nvSpPr>
          <p:cNvPr id="3" name="Θέση περιεχομένου 2"/>
          <p:cNvSpPr>
            <a:spLocks noGrp="1"/>
          </p:cNvSpPr>
          <p:nvPr>
            <p:ph idx="1"/>
          </p:nvPr>
        </p:nvSpPr>
        <p:spPr/>
        <p:txBody>
          <a:bodyPr>
            <a:normAutofit fontScale="92500"/>
          </a:bodyPr>
          <a:lstStyle/>
          <a:p>
            <a:r>
              <a:rPr lang="el-GR" dirty="0"/>
              <a:t>Στο πείραμα του </a:t>
            </a:r>
            <a:r>
              <a:rPr lang="en-US" dirty="0"/>
              <a:t>Young</a:t>
            </a:r>
            <a:r>
              <a:rPr lang="el-GR" dirty="0"/>
              <a:t>, φως από μονοχρωματική πηγή προσπίπτει σε πέτασμα (Π</a:t>
            </a:r>
            <a:r>
              <a:rPr lang="el-GR" baseline="-25000" dirty="0"/>
              <a:t>1</a:t>
            </a:r>
            <a:r>
              <a:rPr lang="el-GR" dirty="0"/>
              <a:t>) που φωτίζει μία λεπτή σχισμή </a:t>
            </a:r>
            <a:r>
              <a:rPr lang="en-US" dirty="0"/>
              <a:t>S</a:t>
            </a:r>
            <a:r>
              <a:rPr lang="el-GR" baseline="-25000" dirty="0"/>
              <a:t>0</a:t>
            </a:r>
            <a:r>
              <a:rPr lang="el-GR" dirty="0"/>
              <a:t> (Σχήμα 4). Στη σχισμή </a:t>
            </a:r>
            <a:r>
              <a:rPr lang="en-US" dirty="0"/>
              <a:t>S</a:t>
            </a:r>
            <a:r>
              <a:rPr lang="el-GR" baseline="-25000" dirty="0"/>
              <a:t>0</a:t>
            </a:r>
            <a:r>
              <a:rPr lang="el-GR" dirty="0"/>
              <a:t>, σύμφωνα με την </a:t>
            </a:r>
            <a:r>
              <a:rPr lang="el-GR" b="1" dirty="0"/>
              <a:t>αρχή του </a:t>
            </a:r>
            <a:r>
              <a:rPr lang="en-US" b="1" dirty="0"/>
              <a:t>Huygens</a:t>
            </a:r>
            <a:r>
              <a:rPr lang="el-GR" dirty="0"/>
              <a:t> παράγονται νέα κύματα, τα οποία προσπίπτουν στο πέτασμα Π</a:t>
            </a:r>
            <a:r>
              <a:rPr lang="el-GR" baseline="-25000" dirty="0"/>
              <a:t>2</a:t>
            </a:r>
            <a:r>
              <a:rPr lang="el-GR" dirty="0"/>
              <a:t> που φέρει δύο πολύ λεπτές σχισμές </a:t>
            </a:r>
            <a:r>
              <a:rPr lang="en-US" dirty="0"/>
              <a:t>S</a:t>
            </a:r>
            <a:r>
              <a:rPr lang="el-GR" baseline="-25000" dirty="0"/>
              <a:t>1</a:t>
            </a:r>
            <a:r>
              <a:rPr lang="el-GR" dirty="0"/>
              <a:t> και </a:t>
            </a:r>
            <a:r>
              <a:rPr lang="en-US" dirty="0"/>
              <a:t>S</a:t>
            </a:r>
            <a:r>
              <a:rPr lang="el-GR" baseline="-25000" dirty="0"/>
              <a:t>2 </a:t>
            </a:r>
            <a:r>
              <a:rPr lang="el-GR" dirty="0"/>
              <a:t>και είναι παράλληλο προς το Π</a:t>
            </a:r>
            <a:r>
              <a:rPr lang="el-GR" baseline="-25000" dirty="0"/>
              <a:t>1</a:t>
            </a:r>
            <a:r>
              <a:rPr lang="el-GR" dirty="0"/>
              <a:t>. Η σχισμή </a:t>
            </a:r>
            <a:r>
              <a:rPr lang="en-US" dirty="0"/>
              <a:t>S</a:t>
            </a:r>
            <a:r>
              <a:rPr lang="el-GR" baseline="-25000" dirty="0"/>
              <a:t>0</a:t>
            </a:r>
            <a:r>
              <a:rPr lang="el-GR" dirty="0"/>
              <a:t> βρίσκεται στην κάθετο που φέρεται στο μέσο της απόστασης </a:t>
            </a:r>
            <a:r>
              <a:rPr lang="en-US" dirty="0"/>
              <a:t>S</a:t>
            </a:r>
            <a:r>
              <a:rPr lang="el-GR" baseline="-25000" dirty="0"/>
              <a:t>1</a:t>
            </a:r>
            <a:r>
              <a:rPr lang="en-US" dirty="0"/>
              <a:t>S</a:t>
            </a:r>
            <a:r>
              <a:rPr lang="el-GR" baseline="-25000" dirty="0"/>
              <a:t>2</a:t>
            </a:r>
            <a:r>
              <a:rPr lang="el-GR" dirty="0"/>
              <a:t>. Οι σχισμές </a:t>
            </a:r>
            <a:r>
              <a:rPr lang="en-US" dirty="0"/>
              <a:t>S</a:t>
            </a:r>
            <a:r>
              <a:rPr lang="el-GR" baseline="-25000" dirty="0"/>
              <a:t>1</a:t>
            </a:r>
            <a:r>
              <a:rPr lang="el-GR" dirty="0"/>
              <a:t> και </a:t>
            </a:r>
            <a:r>
              <a:rPr lang="en-US" dirty="0"/>
              <a:t>S</a:t>
            </a:r>
            <a:r>
              <a:rPr lang="el-GR" baseline="-25000" dirty="0"/>
              <a:t>2</a:t>
            </a:r>
            <a:r>
              <a:rPr lang="el-GR" dirty="0"/>
              <a:t> γίνονται δευτερογενείς πηγές εκπομπής κυμάτων. Επειδή οι πηγές </a:t>
            </a:r>
            <a:r>
              <a:rPr lang="en-US" dirty="0"/>
              <a:t>S</a:t>
            </a:r>
            <a:r>
              <a:rPr lang="el-GR" baseline="-25000" dirty="0"/>
              <a:t>1</a:t>
            </a:r>
            <a:r>
              <a:rPr lang="el-GR" dirty="0"/>
              <a:t> και </a:t>
            </a:r>
            <a:r>
              <a:rPr lang="en-US" dirty="0"/>
              <a:t>S</a:t>
            </a:r>
            <a:r>
              <a:rPr lang="el-GR" baseline="-25000" dirty="0"/>
              <a:t>2</a:t>
            </a:r>
            <a:r>
              <a:rPr lang="el-GR" dirty="0"/>
              <a:t> βρίσκονται επί της ισοφασικής επιφάνειας του κύματος που αναχωρεί από τη σχισμή </a:t>
            </a:r>
            <a:r>
              <a:rPr lang="en-US" dirty="0"/>
              <a:t>S</a:t>
            </a:r>
            <a:r>
              <a:rPr lang="el-GR" baseline="-25000" dirty="0"/>
              <a:t>0</a:t>
            </a:r>
            <a:r>
              <a:rPr lang="el-GR" dirty="0"/>
              <a:t>, είναι σύμφωνες. Τα κύματα έχουν σταθερή διαφορά φάσης Δφ, με αποτέλεσμα να είναι επιδεκτικά συμβολής. Έτσι, επάνω στο πέτασμα Π</a:t>
            </a:r>
            <a:r>
              <a:rPr lang="el-GR" baseline="-25000" dirty="0"/>
              <a:t>3</a:t>
            </a:r>
            <a:r>
              <a:rPr lang="el-GR" dirty="0"/>
              <a:t> διαμορφώνεται μια σειρά από φωτεινές και σκοτεινές ζώνες  (κροσσοί συμβολής). Το διάγραμμα του Σχήματος 5 δείχνει τη γεωμετρία της απεικόνισης των κροσσών συμβολής.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16</a:t>
            </a:fld>
            <a:endParaRPr lang="el-GR" dirty="0"/>
          </a:p>
        </p:txBody>
      </p:sp>
    </p:spTree>
    <p:extLst>
      <p:ext uri="{BB962C8B-B14F-4D97-AF65-F5344CB8AC3E}">
        <p14:creationId xmlns:p14="http://schemas.microsoft.com/office/powerpoint/2010/main" val="4248408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2</a:t>
            </a:r>
            <a:r>
              <a:rPr lang="en-US" sz="3600" b="0" dirty="0" smtClean="0"/>
              <a:t>/7</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17</a:t>
            </a:fld>
            <a:endParaRPr lang="el-GR" dirty="0"/>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412776"/>
            <a:ext cx="5286375"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5035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3</a:t>
            </a:r>
            <a:r>
              <a:rPr lang="en-US" sz="3600" b="0" dirty="0" smtClean="0"/>
              <a:t>/7</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18</a:t>
            </a:fld>
            <a:endParaRPr lang="el-GR" dirty="0"/>
          </a:p>
        </p:txBody>
      </p:sp>
      <p:pic>
        <p:nvPicPr>
          <p:cNvPr id="399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950965" cy="3667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9580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946647"/>
          </a:xfrm>
        </p:spPr>
        <p:txBody>
          <a:bodyPr>
            <a:normAutofit fontScale="90000"/>
          </a:bodyPr>
          <a:lstStyle/>
          <a:p>
            <a:r>
              <a:rPr lang="el-GR" sz="3600" dirty="0">
                <a:solidFill>
                  <a:srgbClr val="004A82"/>
                </a:solidFill>
              </a:rPr>
              <a:t>ΣΥΜΒΟΛΗ ΤΟΥ ΦΩΤΟΣ LASER</a:t>
            </a:r>
            <a:br>
              <a:rPr lang="el-GR" sz="3600" dirty="0">
                <a:solidFill>
                  <a:srgbClr val="004A82"/>
                </a:solidFill>
              </a:rPr>
            </a:br>
            <a:r>
              <a:rPr lang="el-GR" sz="3600" dirty="0">
                <a:solidFill>
                  <a:srgbClr val="004A82"/>
                </a:solidFill>
              </a:rPr>
              <a:t>ΑΠΟ ΦΡΑΓΜΑ ΑΝΑΚΛΑΣΗΣ</a:t>
            </a:r>
            <a:br>
              <a:rPr lang="el-GR" sz="3600" dirty="0">
                <a:solidFill>
                  <a:srgbClr val="004A82"/>
                </a:solidFill>
              </a:rPr>
            </a:br>
            <a:r>
              <a:rPr lang="el-GR" sz="3600" dirty="0">
                <a:solidFill>
                  <a:srgbClr val="004A82"/>
                </a:solidFill>
              </a:rPr>
              <a:t>ΜΕΤΡΗΣΗ ΤΟΥ ΜΗΚΟΥΣ ΚΥΜΑΤΟΣ ΤΟΥ LASER He-Ne</a:t>
            </a:r>
            <a:endParaRPr lang="el-GR" dirty="0"/>
          </a:p>
        </p:txBody>
      </p:sp>
    </p:spTree>
    <p:extLst>
      <p:ext uri="{BB962C8B-B14F-4D97-AF65-F5344CB8AC3E}">
        <p14:creationId xmlns:p14="http://schemas.microsoft.com/office/powerpoint/2010/main" val="1712599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4</a:t>
            </a:r>
            <a:r>
              <a:rPr lang="en-US" sz="3600" b="0" dirty="0" smtClean="0"/>
              <a:t>/7</a:t>
            </a:r>
            <a:endParaRPr lang="el-GR" dirty="0"/>
          </a:p>
        </p:txBody>
      </p:sp>
      <p:sp>
        <p:nvSpPr>
          <p:cNvPr id="3" name="Θέση περιεχομένου 2"/>
          <p:cNvSpPr>
            <a:spLocks noGrp="1"/>
          </p:cNvSpPr>
          <p:nvPr>
            <p:ph idx="1"/>
          </p:nvPr>
        </p:nvSpPr>
        <p:spPr/>
        <p:txBody>
          <a:bodyPr>
            <a:normAutofit lnSpcReduction="10000"/>
          </a:bodyPr>
          <a:lstStyle/>
          <a:p>
            <a:r>
              <a:rPr lang="el-GR" dirty="0"/>
              <a:t>Θεωρούμε την απόσταση </a:t>
            </a:r>
            <a:r>
              <a:rPr lang="en-US" dirty="0"/>
              <a:t>S</a:t>
            </a:r>
            <a:r>
              <a:rPr lang="el-GR" baseline="-25000" dirty="0"/>
              <a:t>1</a:t>
            </a:r>
            <a:r>
              <a:rPr lang="en-US" dirty="0"/>
              <a:t>S</a:t>
            </a:r>
            <a:r>
              <a:rPr lang="el-GR" baseline="-25000" dirty="0"/>
              <a:t>2</a:t>
            </a:r>
            <a:r>
              <a:rPr lang="el-GR" dirty="0"/>
              <a:t> = </a:t>
            </a:r>
            <a:r>
              <a:rPr lang="en-US" dirty="0"/>
              <a:t>d </a:t>
            </a:r>
            <a:r>
              <a:rPr lang="el-GR" dirty="0"/>
              <a:t>και ότι </a:t>
            </a:r>
            <a:r>
              <a:rPr lang="en-US" dirty="0"/>
              <a:t>L</a:t>
            </a:r>
            <a:r>
              <a:rPr lang="el-GR" dirty="0"/>
              <a:t> &gt;&gt; </a:t>
            </a:r>
            <a:r>
              <a:rPr lang="en-US" dirty="0"/>
              <a:t>d  </a:t>
            </a:r>
            <a:r>
              <a:rPr lang="el-GR" dirty="0"/>
              <a:t>&gt;&gt; λ, όπου </a:t>
            </a:r>
            <a:r>
              <a:rPr lang="en-US" dirty="0"/>
              <a:t>L </a:t>
            </a:r>
            <a:r>
              <a:rPr lang="el-GR" dirty="0"/>
              <a:t>είναι η απόσταση του πετάσματος Π</a:t>
            </a:r>
            <a:r>
              <a:rPr lang="el-GR" baseline="-25000" dirty="0"/>
              <a:t>3 </a:t>
            </a:r>
            <a:r>
              <a:rPr lang="el-GR" dirty="0"/>
              <a:t>από το Π</a:t>
            </a:r>
            <a:r>
              <a:rPr lang="el-GR" baseline="-25000" dirty="0"/>
              <a:t>2 </a:t>
            </a:r>
            <a:r>
              <a:rPr lang="el-GR" dirty="0"/>
              <a:t>και λ το μήκος κύματος του φωτός που χρησιμοποιούμε. Τα δυο κύματα που προέρχονται από τις δυο σχισμές </a:t>
            </a:r>
            <a:r>
              <a:rPr lang="en-US" dirty="0"/>
              <a:t>S</a:t>
            </a:r>
            <a:r>
              <a:rPr lang="el-GR" baseline="-25000" dirty="0"/>
              <a:t>1</a:t>
            </a:r>
            <a:r>
              <a:rPr lang="el-GR" dirty="0"/>
              <a:t> και </a:t>
            </a:r>
            <a:r>
              <a:rPr lang="en-US" dirty="0"/>
              <a:t>S</a:t>
            </a:r>
            <a:r>
              <a:rPr lang="el-GR" baseline="-25000" dirty="0"/>
              <a:t>2</a:t>
            </a:r>
            <a:r>
              <a:rPr lang="el-GR" dirty="0"/>
              <a:t>, θα διανύσουν ως το σημείο </a:t>
            </a:r>
            <a:r>
              <a:rPr lang="en-US" dirty="0"/>
              <a:t>P</a:t>
            </a:r>
            <a:r>
              <a:rPr lang="el-GR" dirty="0"/>
              <a:t>, όπου και θα συμβάλλουν, διαδρομές </a:t>
            </a:r>
            <a:r>
              <a:rPr lang="en-US" dirty="0"/>
              <a:t>S</a:t>
            </a:r>
            <a:r>
              <a:rPr lang="el-GR" baseline="-25000" dirty="0"/>
              <a:t>1</a:t>
            </a:r>
            <a:r>
              <a:rPr lang="en-US" dirty="0"/>
              <a:t>P </a:t>
            </a:r>
            <a:r>
              <a:rPr lang="el-GR" dirty="0"/>
              <a:t>και </a:t>
            </a:r>
            <a:r>
              <a:rPr lang="en-US" dirty="0"/>
              <a:t>S</a:t>
            </a:r>
            <a:r>
              <a:rPr lang="el-GR" baseline="-25000" dirty="0"/>
              <a:t>2</a:t>
            </a:r>
            <a:r>
              <a:rPr lang="en-US" dirty="0"/>
              <a:t>P</a:t>
            </a:r>
            <a:r>
              <a:rPr lang="el-GR" dirty="0"/>
              <a:t>. Δεδομένου ότι </a:t>
            </a:r>
            <a:r>
              <a:rPr lang="en-US" dirty="0"/>
              <a:t>L</a:t>
            </a:r>
            <a:r>
              <a:rPr lang="el-GR" dirty="0"/>
              <a:t> &gt;&gt; </a:t>
            </a:r>
            <a:r>
              <a:rPr lang="en-US" dirty="0"/>
              <a:t>d</a:t>
            </a:r>
            <a:r>
              <a:rPr lang="el-GR" dirty="0"/>
              <a:t>, </a:t>
            </a:r>
            <a:r>
              <a:rPr lang="en-US" dirty="0"/>
              <a:t>S</a:t>
            </a:r>
            <a:r>
              <a:rPr lang="el-GR" baseline="-25000" dirty="0"/>
              <a:t>1</a:t>
            </a:r>
            <a:r>
              <a:rPr lang="en-US" dirty="0"/>
              <a:t>P</a:t>
            </a:r>
            <a:r>
              <a:rPr lang="el-GR" dirty="0"/>
              <a:t>// </a:t>
            </a:r>
            <a:r>
              <a:rPr lang="en-US" dirty="0"/>
              <a:t>S</a:t>
            </a:r>
            <a:r>
              <a:rPr lang="el-GR" baseline="-25000" dirty="0"/>
              <a:t>2</a:t>
            </a:r>
            <a:r>
              <a:rPr lang="en-US" dirty="0"/>
              <a:t>P</a:t>
            </a:r>
            <a:r>
              <a:rPr lang="el-GR" dirty="0"/>
              <a:t> και επομένως θα συμβάλλουν σε μεγάλη απόσταση. (πρακτικά μπορούμε να εστιάσουμε το σημείο </a:t>
            </a:r>
            <a:r>
              <a:rPr lang="en-US" dirty="0"/>
              <a:t>P </a:t>
            </a:r>
            <a:r>
              <a:rPr lang="el-GR" dirty="0"/>
              <a:t>πιο κοντά, αν παρεμβάλλουμε συγκλίνοντα φακό).</a:t>
            </a:r>
          </a:p>
          <a:p>
            <a:r>
              <a:rPr lang="el-GR" dirty="0" smtClean="0"/>
              <a:t>Τα </a:t>
            </a:r>
            <a:r>
              <a:rPr lang="el-GR" dirty="0"/>
              <a:t>δυο κύματα θα </a:t>
            </a:r>
            <a:r>
              <a:rPr lang="el-GR" b="1" dirty="0"/>
              <a:t>συμβάλλουν ενισχυτικά</a:t>
            </a:r>
            <a:r>
              <a:rPr lang="el-GR" dirty="0"/>
              <a:t> στο </a:t>
            </a:r>
            <a:r>
              <a:rPr lang="en-US" dirty="0"/>
              <a:t>P</a:t>
            </a:r>
            <a:r>
              <a:rPr lang="el-GR" dirty="0"/>
              <a:t>, αν η διαφορά των οπτικών τους δρόμων είναι ακέραιο πολλαπλάσιο του μήκους κύματος λ, δηλαδή </a:t>
            </a:r>
            <a:r>
              <a:rPr lang="el-GR" dirty="0" smtClean="0"/>
              <a:t>αν</a:t>
            </a:r>
          </a:p>
          <a:p>
            <a:pPr marL="0" indent="0">
              <a:buNone/>
            </a:pPr>
            <a:endParaRPr lang="el-GR" dirty="0"/>
          </a:p>
          <a:p>
            <a:pPr marL="0" indent="0">
              <a:buNone/>
            </a:pPr>
            <a:endParaRPr lang="el-GR" dirty="0" smtClean="0"/>
          </a:p>
          <a:p>
            <a:pPr marL="0" indent="0">
              <a:buNone/>
            </a:pPr>
            <a:r>
              <a:rPr lang="el-GR" dirty="0" smtClean="0"/>
              <a:t>όπου </a:t>
            </a:r>
            <a:r>
              <a:rPr lang="en-US" dirty="0"/>
              <a:t>m</a:t>
            </a:r>
            <a:r>
              <a:rPr lang="el-GR" dirty="0"/>
              <a:t> = 0, </a:t>
            </a:r>
            <a:r>
              <a:rPr lang="el-GR" dirty="0">
                <a:sym typeface="Symbol"/>
              </a:rPr>
              <a:t></a:t>
            </a:r>
            <a:r>
              <a:rPr lang="el-GR" dirty="0"/>
              <a:t>1, </a:t>
            </a:r>
            <a:r>
              <a:rPr lang="el-GR" dirty="0">
                <a:sym typeface="Symbol"/>
              </a:rPr>
              <a:t></a:t>
            </a:r>
            <a:r>
              <a:rPr lang="el-GR" dirty="0"/>
              <a:t>2, </a:t>
            </a:r>
            <a:r>
              <a:rPr lang="el-GR" dirty="0">
                <a:sym typeface="Symbol"/>
              </a:rPr>
              <a:t></a:t>
            </a:r>
            <a:r>
              <a:rPr lang="el-GR" dirty="0"/>
              <a:t>3, </a:t>
            </a:r>
            <a:r>
              <a:rPr lang="el-GR" dirty="0" smtClean="0"/>
              <a:t>….</a:t>
            </a:r>
            <a:r>
              <a:rPr lang="el-GR" dirty="0"/>
              <a:t>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19</a:t>
            </a:fld>
            <a:endParaRPr lang="el-GR"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3904526237"/>
              </p:ext>
            </p:extLst>
          </p:nvPr>
        </p:nvGraphicFramePr>
        <p:xfrm>
          <a:off x="899592" y="5085184"/>
          <a:ext cx="5292588" cy="432048"/>
        </p:xfrm>
        <a:graphic>
          <a:graphicData uri="http://schemas.openxmlformats.org/presentationml/2006/ole">
            <mc:AlternateContent xmlns:mc="http://schemas.openxmlformats.org/markup-compatibility/2006">
              <mc:Choice xmlns:v="urn:schemas-microsoft-com:vml" Requires="v">
                <p:oleObj spid="_x0000_s40972" name="Equation" r:id="rId3" imgW="1333440" imgH="253800" progId="Equation.DSMT4">
                  <p:embed/>
                </p:oleObj>
              </mc:Choice>
              <mc:Fallback>
                <p:oleObj name="Equation" r:id="rId3" imgW="1333440" imgH="253800" progId="Equation.DSMT4">
                  <p:embed/>
                  <p:pic>
                    <p:nvPicPr>
                      <p:cNvPr id="0" name=""/>
                      <p:cNvPicPr/>
                      <p:nvPr/>
                    </p:nvPicPr>
                    <p:blipFill>
                      <a:blip r:embed="rId4"/>
                      <a:stretch>
                        <a:fillRect/>
                      </a:stretch>
                    </p:blipFill>
                    <p:spPr>
                      <a:xfrm>
                        <a:off x="899592" y="5085184"/>
                        <a:ext cx="5292588" cy="432048"/>
                      </a:xfrm>
                      <a:prstGeom prst="rect">
                        <a:avLst/>
                      </a:prstGeom>
                    </p:spPr>
                  </p:pic>
                </p:oleObj>
              </mc:Fallback>
            </mc:AlternateContent>
          </a:graphicData>
        </a:graphic>
      </p:graphicFrame>
    </p:spTree>
    <p:extLst>
      <p:ext uri="{BB962C8B-B14F-4D97-AF65-F5344CB8AC3E}">
        <p14:creationId xmlns:p14="http://schemas.microsoft.com/office/powerpoint/2010/main" val="2329044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5</a:t>
            </a:r>
            <a:r>
              <a:rPr lang="en-US" sz="3600" b="0" dirty="0" smtClean="0"/>
              <a:t>/7</a:t>
            </a:r>
            <a:endParaRPr lang="el-GR" dirty="0"/>
          </a:p>
        </p:txBody>
      </p:sp>
      <p:sp>
        <p:nvSpPr>
          <p:cNvPr id="3" name="Θέση περιεχομένου 2"/>
          <p:cNvSpPr>
            <a:spLocks noGrp="1"/>
          </p:cNvSpPr>
          <p:nvPr>
            <p:ph idx="1"/>
          </p:nvPr>
        </p:nvSpPr>
        <p:spPr/>
        <p:txBody>
          <a:bodyPr/>
          <a:lstStyle/>
          <a:p>
            <a:r>
              <a:rPr lang="el-GR" dirty="0"/>
              <a:t>Αν από το </a:t>
            </a:r>
            <a:r>
              <a:rPr lang="en-US" dirty="0"/>
              <a:t>S</a:t>
            </a:r>
            <a:r>
              <a:rPr lang="el-GR" baseline="-25000" dirty="0"/>
              <a:t>1 </a:t>
            </a:r>
            <a:r>
              <a:rPr lang="el-GR" dirty="0"/>
              <a:t>φέρουμε κάθετο προς την </a:t>
            </a:r>
            <a:r>
              <a:rPr lang="en-US" dirty="0"/>
              <a:t>S</a:t>
            </a:r>
            <a:r>
              <a:rPr lang="el-GR" baseline="-25000" dirty="0"/>
              <a:t>2</a:t>
            </a:r>
            <a:r>
              <a:rPr lang="en-US" dirty="0"/>
              <a:t>P</a:t>
            </a:r>
            <a:r>
              <a:rPr lang="el-GR" dirty="0"/>
              <a:t> (και δεδομένου ότι </a:t>
            </a:r>
            <a:r>
              <a:rPr lang="en-US" dirty="0"/>
              <a:t>S</a:t>
            </a:r>
            <a:r>
              <a:rPr lang="el-GR" baseline="-25000" dirty="0"/>
              <a:t>1</a:t>
            </a:r>
            <a:r>
              <a:rPr lang="en-US" dirty="0"/>
              <a:t>P</a:t>
            </a:r>
            <a:r>
              <a:rPr lang="el-GR" dirty="0"/>
              <a:t>// </a:t>
            </a:r>
            <a:r>
              <a:rPr lang="en-US" dirty="0"/>
              <a:t>S</a:t>
            </a:r>
            <a:r>
              <a:rPr lang="el-GR" baseline="-25000" dirty="0"/>
              <a:t>2</a:t>
            </a:r>
            <a:r>
              <a:rPr lang="en-US" dirty="0"/>
              <a:t>P</a:t>
            </a:r>
            <a:r>
              <a:rPr lang="el-GR" dirty="0"/>
              <a:t>), παρατηρούμε ότι  </a:t>
            </a:r>
            <a:r>
              <a:rPr lang="el-GR" dirty="0">
                <a:sym typeface="Symbol"/>
              </a:rPr>
              <a:t></a:t>
            </a:r>
            <a:r>
              <a:rPr lang="en-US" dirty="0"/>
              <a:t>S</a:t>
            </a:r>
            <a:r>
              <a:rPr lang="el-GR" baseline="-25000" dirty="0"/>
              <a:t>1</a:t>
            </a:r>
            <a:r>
              <a:rPr lang="en-US" dirty="0"/>
              <a:t>P</a:t>
            </a:r>
            <a:r>
              <a:rPr lang="el-GR" dirty="0"/>
              <a:t> – </a:t>
            </a:r>
            <a:r>
              <a:rPr lang="en-US" dirty="0"/>
              <a:t>S</a:t>
            </a:r>
            <a:r>
              <a:rPr lang="el-GR" baseline="-25000" dirty="0"/>
              <a:t>2</a:t>
            </a:r>
            <a:r>
              <a:rPr lang="en-US" dirty="0"/>
              <a:t>P</a:t>
            </a:r>
            <a:r>
              <a:rPr lang="el-GR" dirty="0">
                <a:sym typeface="Symbol"/>
              </a:rPr>
              <a:t></a:t>
            </a:r>
            <a:r>
              <a:rPr lang="el-GR" dirty="0"/>
              <a:t> = </a:t>
            </a:r>
            <a:r>
              <a:rPr lang="en-US" dirty="0"/>
              <a:t>d </a:t>
            </a:r>
            <a:r>
              <a:rPr lang="el-GR" dirty="0"/>
              <a:t>ημθ</a:t>
            </a:r>
            <a:r>
              <a:rPr lang="en-US" baseline="-25000" dirty="0"/>
              <a:t>m</a:t>
            </a:r>
            <a:r>
              <a:rPr lang="el-GR" dirty="0"/>
              <a:t>. Επομένως</a:t>
            </a:r>
            <a:r>
              <a:rPr lang="el-GR" dirty="0" smtClean="0"/>
              <a:t>:</a:t>
            </a:r>
          </a:p>
          <a:p>
            <a:endParaRPr lang="el-GR" dirty="0"/>
          </a:p>
          <a:p>
            <a:endParaRPr lang="el-GR" dirty="0" smtClean="0"/>
          </a:p>
          <a:p>
            <a:r>
              <a:rPr lang="el-GR" dirty="0" smtClean="0"/>
              <a:t>(</a:t>
            </a:r>
            <a:r>
              <a:rPr lang="el-GR" dirty="0"/>
              <a:t>Σημείωση: η γωνία θ</a:t>
            </a:r>
            <a:r>
              <a:rPr lang="en-US" baseline="-25000" dirty="0"/>
              <a:t>m </a:t>
            </a:r>
            <a:r>
              <a:rPr lang="el-GR" dirty="0"/>
              <a:t>προσδιορίζει τη διεύθυνση που θα σχηματιστεί ο κροσσός </a:t>
            </a:r>
            <a:r>
              <a:rPr lang="en-US" dirty="0"/>
              <a:t>m</a:t>
            </a:r>
            <a:r>
              <a:rPr lang="el-GR" dirty="0"/>
              <a:t> – τάξης, δηλαδή τη γωνιακή θέση του κροσσού</a:t>
            </a:r>
            <a:r>
              <a:rPr lang="el-GR" dirty="0" smtClean="0"/>
              <a:t>)</a:t>
            </a:r>
            <a:endParaRPr lang="el-GR" dirty="0"/>
          </a:p>
          <a:p>
            <a:r>
              <a:rPr lang="el-GR" dirty="0"/>
              <a:t>Όμως για μικρές γωνίες θ (</a:t>
            </a:r>
            <a:r>
              <a:rPr lang="en-US" dirty="0"/>
              <a:t>L</a:t>
            </a:r>
            <a:r>
              <a:rPr lang="el-GR" dirty="0"/>
              <a:t> &gt;&gt; λ) ισχύει: εφθ </a:t>
            </a:r>
            <a:r>
              <a:rPr lang="el-GR" dirty="0">
                <a:sym typeface="Symbol"/>
              </a:rPr>
              <a:t></a:t>
            </a:r>
            <a:r>
              <a:rPr lang="el-GR" dirty="0"/>
              <a:t> ημθ και από τη γεωμετρία του Σχήματος 5 έχουμε:</a:t>
            </a:r>
          </a:p>
          <a:p>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20</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330165175"/>
              </p:ext>
            </p:extLst>
          </p:nvPr>
        </p:nvGraphicFramePr>
        <p:xfrm>
          <a:off x="683568" y="2636912"/>
          <a:ext cx="7848872" cy="504056"/>
        </p:xfrm>
        <a:graphic>
          <a:graphicData uri="http://schemas.openxmlformats.org/drawingml/2006/table">
            <a:tbl>
              <a:tblPr firstRow="1" firstCol="1" lastRow="1" lastCol="1" bandRow="1" bandCol="1">
                <a:tableStyleId>{5940675A-B579-460E-94D1-54222C63F5DA}</a:tableStyleId>
              </a:tblPr>
              <a:tblGrid>
                <a:gridCol w="5846590"/>
                <a:gridCol w="2002282"/>
              </a:tblGrid>
              <a:tr h="504056">
                <a:tc>
                  <a:txBody>
                    <a:bodyPr/>
                    <a:lstStyle/>
                    <a:p>
                      <a:pPr algn="just">
                        <a:spcAft>
                          <a:spcPts val="0"/>
                        </a:spcAft>
                      </a:pPr>
                      <a:r>
                        <a:rPr lang="en-US" sz="1800" dirty="0">
                          <a:effectLst/>
                        </a:rPr>
                        <a:t>d</a:t>
                      </a:r>
                      <a:r>
                        <a:rPr lang="el-GR" sz="1800" dirty="0">
                          <a:effectLst/>
                        </a:rPr>
                        <a:t> ημθ</a:t>
                      </a:r>
                      <a:r>
                        <a:rPr lang="en-US" sz="1800" baseline="-25000" dirty="0">
                          <a:effectLst/>
                        </a:rPr>
                        <a:t>m</a:t>
                      </a:r>
                      <a:r>
                        <a:rPr lang="en-US" sz="1800" dirty="0">
                          <a:effectLst/>
                        </a:rPr>
                        <a:t> </a:t>
                      </a:r>
                      <a:r>
                        <a:rPr lang="en-US" sz="1800" baseline="-25000" dirty="0">
                          <a:effectLst/>
                        </a:rPr>
                        <a:t> </a:t>
                      </a:r>
                      <a:r>
                        <a:rPr lang="el-GR" sz="1800" dirty="0">
                          <a:effectLst/>
                        </a:rPr>
                        <a:t>= </a:t>
                      </a:r>
                      <a:r>
                        <a:rPr lang="en-US" sz="1800" dirty="0">
                          <a:effectLst/>
                        </a:rPr>
                        <a:t>m</a:t>
                      </a:r>
                      <a:r>
                        <a:rPr lang="el-GR" sz="1800" dirty="0">
                          <a:effectLst/>
                        </a:rPr>
                        <a:t>λ  ή ημθ = </a:t>
                      </a:r>
                      <a:r>
                        <a:rPr lang="en-US" sz="1800" dirty="0">
                          <a:effectLst/>
                        </a:rPr>
                        <a:t>m</a:t>
                      </a:r>
                      <a:r>
                        <a:rPr lang="el-GR" sz="1800" dirty="0">
                          <a:effectLst/>
                        </a:rPr>
                        <a:t>λ/</a:t>
                      </a:r>
                      <a:r>
                        <a:rPr lang="en-US" sz="1800" dirty="0">
                          <a:effectLst/>
                        </a:rPr>
                        <a:t>d</a:t>
                      </a:r>
                      <a:r>
                        <a:rPr lang="el-GR" sz="1800" dirty="0">
                          <a:effectLst/>
                        </a:rPr>
                        <a:t>   όπου </a:t>
                      </a:r>
                      <a:r>
                        <a:rPr lang="en-US" sz="1800" dirty="0">
                          <a:effectLst/>
                        </a:rPr>
                        <a:t>m</a:t>
                      </a:r>
                      <a:r>
                        <a:rPr lang="el-GR" sz="1800" dirty="0">
                          <a:effectLst/>
                        </a:rPr>
                        <a:t>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(6</a:t>
                      </a:r>
                      <a:r>
                        <a:rPr lang="en-US" sz="1800" dirty="0">
                          <a:effectLst/>
                        </a:rPr>
                        <a:t>)</a:t>
                      </a:r>
                      <a:endParaRPr lang="el-GR" sz="1800" dirty="0">
                        <a:effectLst/>
                        <a:latin typeface="Times New Roman"/>
                        <a:ea typeface="Times New Roman"/>
                      </a:endParaRPr>
                    </a:p>
                  </a:txBody>
                  <a:tcPr marL="68580" marR="68580" marT="0" marB="0"/>
                </a:tc>
              </a:tr>
            </a:tbl>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3541676501"/>
              </p:ext>
            </p:extLst>
          </p:nvPr>
        </p:nvGraphicFramePr>
        <p:xfrm>
          <a:off x="755576" y="5445224"/>
          <a:ext cx="7704856" cy="720080"/>
        </p:xfrm>
        <a:graphic>
          <a:graphicData uri="http://schemas.openxmlformats.org/drawingml/2006/table">
            <a:tbl>
              <a:tblPr firstRow="1" firstCol="1" lastRow="1" lastCol="1" bandRow="1" bandCol="1">
                <a:tableStyleId>{5940675A-B579-460E-94D1-54222C63F5DA}</a:tableStyleId>
              </a:tblPr>
              <a:tblGrid>
                <a:gridCol w="4871364"/>
                <a:gridCol w="2833492"/>
              </a:tblGrid>
              <a:tr h="720080">
                <a:tc>
                  <a:txBody>
                    <a:bodyPr/>
                    <a:lstStyle/>
                    <a:p>
                      <a:pPr algn="just">
                        <a:spcAft>
                          <a:spcPts val="0"/>
                        </a:spcAft>
                      </a:pPr>
                      <a:endParaRPr lang="el-GR" sz="1200" dirty="0">
                        <a:effectLst/>
                        <a:latin typeface="Times New Roman"/>
                        <a:ea typeface="Times New Roman"/>
                      </a:endParaRPr>
                    </a:p>
                  </a:txBody>
                  <a:tcPr marL="68580" marR="68580" marT="0" marB="0"/>
                </a:tc>
                <a:tc>
                  <a:txBody>
                    <a:bodyPr/>
                    <a:lstStyle/>
                    <a:p>
                      <a:pPr algn="r">
                        <a:spcAft>
                          <a:spcPts val="0"/>
                        </a:spcAft>
                      </a:pPr>
                      <a:r>
                        <a:rPr lang="el-GR" sz="1200" dirty="0">
                          <a:effectLst/>
                        </a:rPr>
                        <a:t>(7</a:t>
                      </a:r>
                      <a:r>
                        <a:rPr lang="en-US" sz="1200" dirty="0">
                          <a:effectLst/>
                        </a:rPr>
                        <a:t>)</a:t>
                      </a:r>
                      <a:endParaRPr lang="el-GR" sz="1000" dirty="0">
                        <a:effectLst/>
                        <a:latin typeface="Times New Roman"/>
                        <a:ea typeface="Times New Roman"/>
                      </a:endParaRPr>
                    </a:p>
                  </a:txBody>
                  <a:tcPr marL="68580" marR="68580" marT="0" marB="0" anchor="ctr"/>
                </a:tc>
              </a:tr>
            </a:tbl>
          </a:graphicData>
        </a:graphic>
      </p:graphicFrame>
      <p:graphicFrame>
        <p:nvGraphicFramePr>
          <p:cNvPr id="7" name="Αντικείμενο 6"/>
          <p:cNvGraphicFramePr>
            <a:graphicFrameLocks noChangeAspect="1"/>
          </p:cNvGraphicFramePr>
          <p:nvPr>
            <p:extLst>
              <p:ext uri="{D42A27DB-BD31-4B8C-83A1-F6EECF244321}">
                <p14:modId xmlns:p14="http://schemas.microsoft.com/office/powerpoint/2010/main" val="240076148"/>
              </p:ext>
            </p:extLst>
          </p:nvPr>
        </p:nvGraphicFramePr>
        <p:xfrm>
          <a:off x="755576" y="5445224"/>
          <a:ext cx="2376264" cy="751319"/>
        </p:xfrm>
        <a:graphic>
          <a:graphicData uri="http://schemas.openxmlformats.org/presentationml/2006/ole">
            <mc:AlternateContent xmlns:mc="http://schemas.openxmlformats.org/markup-compatibility/2006">
              <mc:Choice xmlns:v="urn:schemas-microsoft-com:vml" Requires="v">
                <p:oleObj spid="_x0000_s41995" name="Equation" r:id="rId3" imgW="1294838" imgH="406224" progId="Equation.DSMT4">
                  <p:embed/>
                </p:oleObj>
              </mc:Choice>
              <mc:Fallback>
                <p:oleObj name="Equation" r:id="rId3" imgW="1294838" imgH="4062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5445224"/>
                        <a:ext cx="2376264" cy="751319"/>
                      </a:xfrm>
                      <a:prstGeom prst="rect">
                        <a:avLst/>
                      </a:prstGeom>
                      <a:noFill/>
                    </p:spPr>
                  </p:pic>
                </p:oleObj>
              </mc:Fallback>
            </mc:AlternateContent>
          </a:graphicData>
        </a:graphic>
      </p:graphicFrame>
    </p:spTree>
    <p:extLst>
      <p:ext uri="{BB962C8B-B14F-4D97-AF65-F5344CB8AC3E}">
        <p14:creationId xmlns:p14="http://schemas.microsoft.com/office/powerpoint/2010/main" val="1947760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smtClean="0"/>
              <a:t>6</a:t>
            </a:r>
            <a:r>
              <a:rPr lang="en-US" sz="3600" b="0" dirty="0" smtClean="0"/>
              <a:t>/7</a:t>
            </a:r>
            <a:endParaRPr lang="el-GR" dirty="0"/>
          </a:p>
        </p:txBody>
      </p:sp>
      <p:sp>
        <p:nvSpPr>
          <p:cNvPr id="3" name="Θέση περιεχομένου 2"/>
          <p:cNvSpPr>
            <a:spLocks noGrp="1"/>
          </p:cNvSpPr>
          <p:nvPr>
            <p:ph idx="1"/>
          </p:nvPr>
        </p:nvSpPr>
        <p:spPr/>
        <p:txBody>
          <a:bodyPr/>
          <a:lstStyle/>
          <a:p>
            <a:r>
              <a:rPr lang="el-GR" dirty="0"/>
              <a:t>όπου </a:t>
            </a:r>
            <a:r>
              <a:rPr lang="en-US" dirty="0"/>
              <a:t>y</a:t>
            </a:r>
            <a:r>
              <a:rPr lang="en-US" baseline="-25000" dirty="0"/>
              <a:t>m </a:t>
            </a:r>
            <a:r>
              <a:rPr lang="el-GR" dirty="0"/>
              <a:t>είναι η απόσταση του φωτεινού κροσσού </a:t>
            </a:r>
            <a:r>
              <a:rPr lang="en-US" dirty="0"/>
              <a:t>m </a:t>
            </a:r>
            <a:r>
              <a:rPr lang="el-GR" dirty="0"/>
              <a:t>–τάξης από τον κεντρικό κροσσό ( στην περίπτωση του κεντρικού κροσσού συμβολής η διαφορά των οπτικών δρόμων είναι μηδέν: Δ</a:t>
            </a:r>
            <a:r>
              <a:rPr lang="en-US" dirty="0"/>
              <a:t>r</a:t>
            </a:r>
            <a:r>
              <a:rPr lang="el-GR" dirty="0"/>
              <a:t> = 0 και επομένως είναι ο κροσσός μηδενικής τάξης - </a:t>
            </a:r>
            <a:r>
              <a:rPr lang="en-US" dirty="0"/>
              <a:t>m</a:t>
            </a:r>
            <a:r>
              <a:rPr lang="el-GR" dirty="0"/>
              <a:t> = 0</a:t>
            </a:r>
            <a:r>
              <a:rPr lang="el-GR" dirty="0" smtClean="0"/>
              <a:t>)</a:t>
            </a:r>
            <a:endParaRPr lang="el-GR" dirty="0"/>
          </a:p>
          <a:p>
            <a:r>
              <a:rPr lang="el-GR" dirty="0"/>
              <a:t>Από τις σχέσεις (6) και (7) </a:t>
            </a:r>
            <a:r>
              <a:rPr lang="el-GR" dirty="0" smtClean="0"/>
              <a:t>έχουμε</a:t>
            </a:r>
          </a:p>
          <a:p>
            <a:endParaRPr lang="el-GR" dirty="0"/>
          </a:p>
          <a:p>
            <a:endParaRPr lang="el-GR" dirty="0" smtClean="0"/>
          </a:p>
          <a:p>
            <a:r>
              <a:rPr lang="el-GR" dirty="0"/>
              <a:t>Η απόσταση μεταξύ δυο διαδοχικών κροσσών ενισχυτικής συμβολής (φωτεινοί κροσσοί), θα είναι:</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21</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195322451"/>
              </p:ext>
            </p:extLst>
          </p:nvPr>
        </p:nvGraphicFramePr>
        <p:xfrm>
          <a:off x="755576" y="3645024"/>
          <a:ext cx="6666175" cy="648071"/>
        </p:xfrm>
        <a:graphic>
          <a:graphicData uri="http://schemas.openxmlformats.org/drawingml/2006/table">
            <a:tbl>
              <a:tblPr firstRow="1" firstCol="1" lastRow="1" lastCol="1" bandRow="1" bandCol="1">
                <a:tableStyleId>{5940675A-B579-460E-94D1-54222C63F5DA}</a:tableStyleId>
              </a:tblPr>
              <a:tblGrid>
                <a:gridCol w="4214662"/>
                <a:gridCol w="2451513"/>
              </a:tblGrid>
              <a:tr h="648071">
                <a:tc>
                  <a:txBody>
                    <a:bodyPr/>
                    <a:lstStyle/>
                    <a:p>
                      <a:pPr algn="just">
                        <a:spcAft>
                          <a:spcPts val="0"/>
                        </a:spcAft>
                      </a:pPr>
                      <a:endParaRPr lang="el-GR" sz="1200" dirty="0">
                        <a:effectLst/>
                        <a:latin typeface="Times New Roman"/>
                        <a:ea typeface="Times New Roman"/>
                      </a:endParaRPr>
                    </a:p>
                  </a:txBody>
                  <a:tcPr marL="68580" marR="68580" marT="0" marB="0"/>
                </a:tc>
                <a:tc>
                  <a:txBody>
                    <a:bodyPr/>
                    <a:lstStyle/>
                    <a:p>
                      <a:pPr algn="r">
                        <a:spcAft>
                          <a:spcPts val="0"/>
                        </a:spcAft>
                      </a:pPr>
                      <a:r>
                        <a:rPr lang="el-GR" sz="1200" dirty="0">
                          <a:effectLst/>
                        </a:rPr>
                        <a:t>(8</a:t>
                      </a:r>
                      <a:r>
                        <a:rPr lang="en-US" sz="1200" dirty="0">
                          <a:effectLst/>
                        </a:rPr>
                        <a:t>)</a:t>
                      </a:r>
                      <a:endParaRPr lang="el-GR" sz="1000" dirty="0">
                        <a:effectLst/>
                        <a:latin typeface="Times New Roman"/>
                        <a:ea typeface="Times New Roman"/>
                      </a:endParaRPr>
                    </a:p>
                  </a:txBody>
                  <a:tcPr marL="68580" marR="68580" marT="0" marB="0" anchor="ctr"/>
                </a:tc>
              </a:tr>
            </a:tbl>
          </a:graphicData>
        </a:graphic>
      </p:graphicFrame>
      <p:graphicFrame>
        <p:nvGraphicFramePr>
          <p:cNvPr id="6" name="Αντικείμενο 5"/>
          <p:cNvGraphicFramePr>
            <a:graphicFrameLocks noChangeAspect="1"/>
          </p:cNvGraphicFramePr>
          <p:nvPr>
            <p:extLst>
              <p:ext uri="{D42A27DB-BD31-4B8C-83A1-F6EECF244321}">
                <p14:modId xmlns:p14="http://schemas.microsoft.com/office/powerpoint/2010/main" val="2722705995"/>
              </p:ext>
            </p:extLst>
          </p:nvPr>
        </p:nvGraphicFramePr>
        <p:xfrm>
          <a:off x="899592" y="3645024"/>
          <a:ext cx="1440160" cy="594325"/>
        </p:xfrm>
        <a:graphic>
          <a:graphicData uri="http://schemas.openxmlformats.org/presentationml/2006/ole">
            <mc:AlternateContent xmlns:mc="http://schemas.openxmlformats.org/markup-compatibility/2006">
              <mc:Choice xmlns:v="urn:schemas-microsoft-com:vml" Requires="v">
                <p:oleObj spid="_x0000_s43029" name="Equation" r:id="rId3" imgW="774364" imgH="406224" progId="Equation.DSMT4">
                  <p:embed/>
                </p:oleObj>
              </mc:Choice>
              <mc:Fallback>
                <p:oleObj name="Equation" r:id="rId3" imgW="774364" imgH="4062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645024"/>
                        <a:ext cx="1440160" cy="594325"/>
                      </a:xfrm>
                      <a:prstGeom prst="rect">
                        <a:avLst/>
                      </a:prstGeom>
                      <a:noFill/>
                    </p:spPr>
                  </p:pic>
                </p:oleObj>
              </mc:Fallback>
            </mc:AlternateContent>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4260867149"/>
              </p:ext>
            </p:extLst>
          </p:nvPr>
        </p:nvGraphicFramePr>
        <p:xfrm>
          <a:off x="683568" y="5301208"/>
          <a:ext cx="6840760" cy="648072"/>
        </p:xfrm>
        <a:graphic>
          <a:graphicData uri="http://schemas.openxmlformats.org/drawingml/2006/table">
            <a:tbl>
              <a:tblPr firstRow="1" firstCol="1" lastRow="1" lastCol="1" bandRow="1" bandCol="1">
                <a:tableStyleId>{5940675A-B579-460E-94D1-54222C63F5DA}</a:tableStyleId>
              </a:tblPr>
              <a:tblGrid>
                <a:gridCol w="4325043"/>
                <a:gridCol w="2515717"/>
              </a:tblGrid>
              <a:tr h="648072">
                <a:tc>
                  <a:txBody>
                    <a:bodyPr/>
                    <a:lstStyle/>
                    <a:p>
                      <a:pPr algn="just">
                        <a:spcAft>
                          <a:spcPts val="0"/>
                        </a:spcAft>
                      </a:pPr>
                      <a:endParaRPr lang="el-GR" sz="1200" dirty="0">
                        <a:effectLst/>
                        <a:latin typeface="Times New Roman"/>
                        <a:ea typeface="Times New Roman"/>
                      </a:endParaRPr>
                    </a:p>
                  </a:txBody>
                  <a:tcPr marL="68580" marR="68580" marT="0" marB="0"/>
                </a:tc>
                <a:tc>
                  <a:txBody>
                    <a:bodyPr/>
                    <a:lstStyle/>
                    <a:p>
                      <a:pPr algn="r">
                        <a:spcAft>
                          <a:spcPts val="0"/>
                        </a:spcAft>
                      </a:pPr>
                      <a:r>
                        <a:rPr lang="el-GR" sz="1200" dirty="0">
                          <a:effectLst/>
                        </a:rPr>
                        <a:t>(9</a:t>
                      </a:r>
                      <a:r>
                        <a:rPr lang="en-US" sz="1200" dirty="0">
                          <a:effectLst/>
                        </a:rPr>
                        <a:t>)</a:t>
                      </a:r>
                      <a:endParaRPr lang="el-GR" sz="1000" dirty="0">
                        <a:effectLst/>
                        <a:latin typeface="Times New Roman"/>
                        <a:ea typeface="Times New Roman"/>
                      </a:endParaRPr>
                    </a:p>
                  </a:txBody>
                  <a:tcPr marL="68580" marR="68580" marT="0" marB="0" anchor="ctr"/>
                </a:tc>
              </a:tr>
            </a:tbl>
          </a:graphicData>
        </a:graphic>
      </p:graphicFrame>
      <p:graphicFrame>
        <p:nvGraphicFramePr>
          <p:cNvPr id="8" name="Αντικείμενο 7"/>
          <p:cNvGraphicFramePr>
            <a:graphicFrameLocks noChangeAspect="1"/>
          </p:cNvGraphicFramePr>
          <p:nvPr>
            <p:extLst>
              <p:ext uri="{D42A27DB-BD31-4B8C-83A1-F6EECF244321}">
                <p14:modId xmlns:p14="http://schemas.microsoft.com/office/powerpoint/2010/main" val="951206291"/>
              </p:ext>
            </p:extLst>
          </p:nvPr>
        </p:nvGraphicFramePr>
        <p:xfrm>
          <a:off x="683568" y="5373216"/>
          <a:ext cx="3672408" cy="607360"/>
        </p:xfrm>
        <a:graphic>
          <a:graphicData uri="http://schemas.openxmlformats.org/presentationml/2006/ole">
            <mc:AlternateContent xmlns:mc="http://schemas.openxmlformats.org/markup-compatibility/2006">
              <mc:Choice xmlns:v="urn:schemas-microsoft-com:vml" Requires="v">
                <p:oleObj spid="_x0000_s43030" name="Equation" r:id="rId5" imgW="2476500" imgH="406400" progId="Equation.DSMT4">
                  <p:embed/>
                </p:oleObj>
              </mc:Choice>
              <mc:Fallback>
                <p:oleObj name="Equation" r:id="rId5" imgW="2476500" imgH="4064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5373216"/>
                        <a:ext cx="3672408" cy="607360"/>
                      </a:xfrm>
                      <a:prstGeom prst="rect">
                        <a:avLst/>
                      </a:prstGeom>
                      <a:noFill/>
                    </p:spPr>
                  </p:pic>
                </p:oleObj>
              </mc:Fallback>
            </mc:AlternateContent>
          </a:graphicData>
        </a:graphic>
      </p:graphicFrame>
    </p:spTree>
    <p:extLst>
      <p:ext uri="{BB962C8B-B14F-4D97-AF65-F5344CB8AC3E}">
        <p14:creationId xmlns:p14="http://schemas.microsoft.com/office/powerpoint/2010/main" val="3640977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2.1  Πείραμα του </a:t>
            </a:r>
            <a:r>
              <a:rPr lang="en-US" dirty="0"/>
              <a:t>Young</a:t>
            </a:r>
            <a:r>
              <a:rPr lang="el-GR" dirty="0"/>
              <a:t> – Συμβολή με διαίρεση του μετώπου </a:t>
            </a:r>
            <a:r>
              <a:rPr lang="el-GR" dirty="0" smtClean="0"/>
              <a:t>κύματος</a:t>
            </a:r>
            <a:r>
              <a:rPr lang="en-US" dirty="0" smtClean="0"/>
              <a:t> </a:t>
            </a:r>
            <a:r>
              <a:rPr lang="en-US" sz="3600" b="0" dirty="0"/>
              <a:t>7</a:t>
            </a:r>
            <a:r>
              <a:rPr lang="en-US" sz="3600" b="0" dirty="0" smtClean="0"/>
              <a:t>/7</a:t>
            </a:r>
            <a:endParaRPr lang="el-GR" dirty="0"/>
          </a:p>
        </p:txBody>
      </p:sp>
      <p:sp>
        <p:nvSpPr>
          <p:cNvPr id="3" name="Θέση περιεχομένου 2"/>
          <p:cNvSpPr>
            <a:spLocks noGrp="1"/>
          </p:cNvSpPr>
          <p:nvPr>
            <p:ph idx="1"/>
          </p:nvPr>
        </p:nvSpPr>
        <p:spPr>
          <a:xfrm>
            <a:off x="457200" y="1196752"/>
            <a:ext cx="8229600" cy="4752528"/>
          </a:xfrm>
        </p:spPr>
        <p:txBody>
          <a:bodyPr>
            <a:normAutofit fontScale="92500" lnSpcReduction="10000"/>
          </a:bodyPr>
          <a:lstStyle/>
          <a:p>
            <a:r>
              <a:rPr lang="el-GR" dirty="0"/>
              <a:t>Από την τελευταία σχέση παρατηρούμε ότι όσο αυξάνει η απόσταση </a:t>
            </a:r>
            <a:r>
              <a:rPr lang="en-US" dirty="0"/>
              <a:t>d </a:t>
            </a:r>
            <a:r>
              <a:rPr lang="el-GR" dirty="0"/>
              <a:t>μεταξύ των δυο σχισμών, οι αποστάσεις μεταξύ των κροσσών μειώνονται. Στην περίπτωση δε που αυξάνει το μήκος κύματος λ, αυξάνει και η απόσταση μεταξύ των κροσσών.</a:t>
            </a:r>
          </a:p>
          <a:p>
            <a:r>
              <a:rPr lang="el-GR" dirty="0" smtClean="0"/>
              <a:t>Στην </a:t>
            </a:r>
            <a:r>
              <a:rPr lang="el-GR" dirty="0"/>
              <a:t>περίπτωση που τα κύματα </a:t>
            </a:r>
            <a:r>
              <a:rPr lang="el-GR" b="1" dirty="0"/>
              <a:t>συμβάλλουν αποσβεστικά</a:t>
            </a:r>
            <a:r>
              <a:rPr lang="el-GR" dirty="0"/>
              <a:t>, η διαφορά των οπτικών τους δρόμων θα είναι περιττό πολλαπλάσιο του μήκους κύματος λ, δηλαδή     , </a:t>
            </a:r>
            <a:endParaRPr lang="el-GR" dirty="0" smtClean="0"/>
          </a:p>
          <a:p>
            <a:endParaRPr lang="el-GR" dirty="0"/>
          </a:p>
          <a:p>
            <a:endParaRPr lang="el-GR" dirty="0" smtClean="0"/>
          </a:p>
          <a:p>
            <a:r>
              <a:rPr lang="el-GR" dirty="0" smtClean="0"/>
              <a:t>όπου </a:t>
            </a:r>
            <a:r>
              <a:rPr lang="en-US" dirty="0"/>
              <a:t>m</a:t>
            </a:r>
            <a:r>
              <a:rPr lang="el-GR" dirty="0"/>
              <a:t> = 0, </a:t>
            </a:r>
            <a:r>
              <a:rPr lang="el-GR" dirty="0">
                <a:sym typeface="Symbol"/>
              </a:rPr>
              <a:t></a:t>
            </a:r>
            <a:r>
              <a:rPr lang="el-GR" dirty="0"/>
              <a:t>1, </a:t>
            </a:r>
            <a:r>
              <a:rPr lang="el-GR" dirty="0">
                <a:sym typeface="Symbol"/>
              </a:rPr>
              <a:t></a:t>
            </a:r>
            <a:r>
              <a:rPr lang="el-GR" dirty="0"/>
              <a:t>2, </a:t>
            </a:r>
            <a:r>
              <a:rPr lang="el-GR" dirty="0">
                <a:sym typeface="Symbol"/>
              </a:rPr>
              <a:t></a:t>
            </a:r>
            <a:r>
              <a:rPr lang="el-GR" dirty="0"/>
              <a:t>3, ….</a:t>
            </a:r>
          </a:p>
          <a:p>
            <a:r>
              <a:rPr lang="el-GR" dirty="0"/>
              <a:t> </a:t>
            </a:r>
            <a:r>
              <a:rPr lang="el-GR" dirty="0" smtClean="0"/>
              <a:t>Εργαζόμενοι </a:t>
            </a:r>
            <a:r>
              <a:rPr lang="el-GR" dirty="0"/>
              <a:t>κατά τον ίδιο τρόπο, όπως και προηγουμένως, υπολογίζουμε την απόσταση του σκοτεινού κροσσού </a:t>
            </a:r>
            <a:r>
              <a:rPr lang="en-US" dirty="0"/>
              <a:t>m</a:t>
            </a:r>
            <a:r>
              <a:rPr lang="el-GR" dirty="0"/>
              <a:t> – τάξης από τον κεντρικό κροσσό:</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22</a:t>
            </a:fld>
            <a:endParaRPr lang="el-GR"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2898294227"/>
              </p:ext>
            </p:extLst>
          </p:nvPr>
        </p:nvGraphicFramePr>
        <p:xfrm>
          <a:off x="899592" y="3501008"/>
          <a:ext cx="3600400" cy="786003"/>
        </p:xfrm>
        <a:graphic>
          <a:graphicData uri="http://schemas.openxmlformats.org/presentationml/2006/ole">
            <mc:AlternateContent xmlns:mc="http://schemas.openxmlformats.org/markup-compatibility/2006">
              <mc:Choice xmlns:v="urn:schemas-microsoft-com:vml" Requires="v">
                <p:oleObj spid="_x0000_s44052" name="Equation" r:id="rId3" imgW="1803240" imgH="393480" progId="Equation.DSMT4">
                  <p:embed/>
                </p:oleObj>
              </mc:Choice>
              <mc:Fallback>
                <p:oleObj name="Equation" r:id="rId3" imgW="1803240" imgH="393480" progId="Equation.DSMT4">
                  <p:embed/>
                  <p:pic>
                    <p:nvPicPr>
                      <p:cNvPr id="0" name=""/>
                      <p:cNvPicPr/>
                      <p:nvPr/>
                    </p:nvPicPr>
                    <p:blipFill>
                      <a:blip r:embed="rId4"/>
                      <a:stretch>
                        <a:fillRect/>
                      </a:stretch>
                    </p:blipFill>
                    <p:spPr>
                      <a:xfrm>
                        <a:off x="899592" y="3501008"/>
                        <a:ext cx="3600400" cy="786003"/>
                      </a:xfrm>
                      <a:prstGeom prst="rect">
                        <a:avLst/>
                      </a:prstGeom>
                    </p:spPr>
                  </p:pic>
                </p:oleObj>
              </mc:Fallback>
            </mc:AlternateContent>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471400530"/>
              </p:ext>
            </p:extLst>
          </p:nvPr>
        </p:nvGraphicFramePr>
        <p:xfrm>
          <a:off x="899592" y="5661248"/>
          <a:ext cx="7200800" cy="720080"/>
        </p:xfrm>
        <a:graphic>
          <a:graphicData uri="http://schemas.openxmlformats.org/drawingml/2006/table">
            <a:tbl>
              <a:tblPr firstRow="1" firstCol="1" lastRow="1" lastCol="1" bandRow="1" bandCol="1">
                <a:tableStyleId>{5940675A-B579-460E-94D1-54222C63F5DA}</a:tableStyleId>
              </a:tblPr>
              <a:tblGrid>
                <a:gridCol w="4552677"/>
                <a:gridCol w="2648123"/>
              </a:tblGrid>
              <a:tr h="720080">
                <a:tc>
                  <a:txBody>
                    <a:bodyPr/>
                    <a:lstStyle/>
                    <a:p>
                      <a:pPr algn="just">
                        <a:spcAft>
                          <a:spcPts val="0"/>
                        </a:spcAft>
                      </a:pPr>
                      <a:endParaRPr lang="el-GR" sz="1200" dirty="0">
                        <a:effectLst/>
                        <a:latin typeface="Times New Roman"/>
                        <a:ea typeface="Times New Roman"/>
                      </a:endParaRPr>
                    </a:p>
                  </a:txBody>
                  <a:tcPr marL="68580" marR="68580" marT="0" marB="0"/>
                </a:tc>
                <a:tc>
                  <a:txBody>
                    <a:bodyPr/>
                    <a:lstStyle/>
                    <a:p>
                      <a:pPr algn="r">
                        <a:spcAft>
                          <a:spcPts val="0"/>
                        </a:spcAft>
                      </a:pPr>
                      <a:r>
                        <a:rPr lang="el-GR" sz="1200" dirty="0">
                          <a:effectLst/>
                        </a:rPr>
                        <a:t>(10</a:t>
                      </a:r>
                      <a:r>
                        <a:rPr lang="en-US" sz="1200" dirty="0">
                          <a:effectLst/>
                        </a:rPr>
                        <a:t>)</a:t>
                      </a:r>
                      <a:endParaRPr lang="el-GR" sz="1000" dirty="0">
                        <a:effectLst/>
                        <a:latin typeface="Times New Roman"/>
                        <a:ea typeface="Times New Roman"/>
                      </a:endParaRPr>
                    </a:p>
                  </a:txBody>
                  <a:tcPr marL="68580" marR="68580" marT="0" marB="0" anchor="ctr"/>
                </a:tc>
              </a:tr>
            </a:tbl>
          </a:graphicData>
        </a:graphic>
      </p:graphicFrame>
      <p:graphicFrame>
        <p:nvGraphicFramePr>
          <p:cNvPr id="7" name="Αντικείμενο 6"/>
          <p:cNvGraphicFramePr>
            <a:graphicFrameLocks noChangeAspect="1"/>
          </p:cNvGraphicFramePr>
          <p:nvPr>
            <p:extLst>
              <p:ext uri="{D42A27DB-BD31-4B8C-83A1-F6EECF244321}">
                <p14:modId xmlns:p14="http://schemas.microsoft.com/office/powerpoint/2010/main" val="2383346546"/>
              </p:ext>
            </p:extLst>
          </p:nvPr>
        </p:nvGraphicFramePr>
        <p:xfrm>
          <a:off x="971600" y="5661248"/>
          <a:ext cx="1944216" cy="736921"/>
        </p:xfrm>
        <a:graphic>
          <a:graphicData uri="http://schemas.openxmlformats.org/presentationml/2006/ole">
            <mc:AlternateContent xmlns:mc="http://schemas.openxmlformats.org/markup-compatibility/2006">
              <mc:Choice xmlns:v="urn:schemas-microsoft-com:vml" Requires="v">
                <p:oleObj spid="_x0000_s44053" name="Equation" r:id="rId5" imgW="1180588" imgH="444307" progId="Equation.DSMT4">
                  <p:embed/>
                </p:oleObj>
              </mc:Choice>
              <mc:Fallback>
                <p:oleObj name="Equation" r:id="rId5" imgW="1180588" imgH="444307"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5661248"/>
                        <a:ext cx="1944216" cy="736921"/>
                      </a:xfrm>
                      <a:prstGeom prst="rect">
                        <a:avLst/>
                      </a:prstGeom>
                      <a:noFill/>
                    </p:spPr>
                  </p:pic>
                </p:oleObj>
              </mc:Fallback>
            </mc:AlternateContent>
          </a:graphicData>
        </a:graphic>
      </p:graphicFrame>
    </p:spTree>
    <p:extLst>
      <p:ext uri="{BB962C8B-B14F-4D97-AF65-F5344CB8AC3E}">
        <p14:creationId xmlns:p14="http://schemas.microsoft.com/office/powerpoint/2010/main" val="382708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Παράδειγμα </a:t>
            </a:r>
            <a:r>
              <a:rPr lang="el-GR" dirty="0" smtClean="0"/>
              <a:t>1</a:t>
            </a:r>
            <a:endParaRPr lang="el-GR" dirty="0"/>
          </a:p>
        </p:txBody>
      </p:sp>
      <p:sp>
        <p:nvSpPr>
          <p:cNvPr id="3" name="Θέση περιεχομένου 2"/>
          <p:cNvSpPr>
            <a:spLocks noGrp="1"/>
          </p:cNvSpPr>
          <p:nvPr>
            <p:ph idx="1"/>
          </p:nvPr>
        </p:nvSpPr>
        <p:spPr>
          <a:xfrm>
            <a:off x="457200" y="1196752"/>
            <a:ext cx="8507288" cy="5040560"/>
          </a:xfrm>
        </p:spPr>
        <p:txBody>
          <a:bodyPr>
            <a:normAutofit fontScale="92500" lnSpcReduction="10000"/>
          </a:bodyPr>
          <a:lstStyle/>
          <a:p>
            <a:pPr marL="0" indent="0">
              <a:buNone/>
            </a:pPr>
            <a:r>
              <a:rPr lang="el-GR" dirty="0"/>
              <a:t>Στο πείραμα του </a:t>
            </a:r>
            <a:r>
              <a:rPr lang="en-US" dirty="0"/>
              <a:t>Young </a:t>
            </a:r>
            <a:r>
              <a:rPr lang="el-GR" dirty="0"/>
              <a:t>οι δυο σχισμές που βρίσκονται σε απόσταση 0.10 </a:t>
            </a:r>
            <a:r>
              <a:rPr lang="en-US" dirty="0"/>
              <a:t>mm</a:t>
            </a:r>
            <a:r>
              <a:rPr lang="el-GR" dirty="0"/>
              <a:t> μεταξύ τους, φωτίζονται από μονοχρωματικό φως μήκους κύματος 600 </a:t>
            </a:r>
            <a:r>
              <a:rPr lang="en-US" dirty="0"/>
              <a:t>nm</a:t>
            </a:r>
            <a:r>
              <a:rPr lang="el-GR" dirty="0"/>
              <a:t>. Οι κροσσοί συμβολής, απεικονίζονται σε πέτασμα που βρίσκεται 2.0 </a:t>
            </a:r>
            <a:r>
              <a:rPr lang="en-US" dirty="0"/>
              <a:t>m </a:t>
            </a:r>
            <a:r>
              <a:rPr lang="el-GR" dirty="0"/>
              <a:t>πίσω από τις σχισμές. Να υπολογιστούν:</a:t>
            </a:r>
          </a:p>
          <a:p>
            <a:pPr marL="457200" lvl="0" indent="-457200">
              <a:buFont typeface="+mj-lt"/>
              <a:buAutoNum type="arabicPeriod"/>
            </a:pPr>
            <a:r>
              <a:rPr lang="el-GR" dirty="0"/>
              <a:t>η απόσταση μεταξύ των κροσσών</a:t>
            </a:r>
          </a:p>
          <a:p>
            <a:pPr marL="457200" lvl="0" indent="-457200">
              <a:buFont typeface="+mj-lt"/>
              <a:buAutoNum type="arabicPeriod"/>
            </a:pPr>
            <a:r>
              <a:rPr lang="el-GR" dirty="0"/>
              <a:t>η γωνία στην οποία θα σχηματιστεί ο κροσσός 1</a:t>
            </a:r>
            <a:r>
              <a:rPr lang="el-GR" baseline="30000" dirty="0"/>
              <a:t>ης</a:t>
            </a:r>
            <a:r>
              <a:rPr lang="el-GR" dirty="0"/>
              <a:t> τάξης.</a:t>
            </a:r>
          </a:p>
          <a:p>
            <a:pPr marL="0" indent="0">
              <a:buNone/>
            </a:pPr>
            <a:r>
              <a:rPr lang="el-GR" dirty="0"/>
              <a:t> </a:t>
            </a:r>
          </a:p>
          <a:p>
            <a:pPr marL="0" indent="0">
              <a:buNone/>
            </a:pPr>
            <a:r>
              <a:rPr lang="el-GR" b="1" dirty="0"/>
              <a:t>Λύση</a:t>
            </a:r>
            <a:endParaRPr lang="el-GR" dirty="0"/>
          </a:p>
          <a:p>
            <a:pPr marL="0" indent="0">
              <a:buNone/>
            </a:pPr>
            <a:r>
              <a:rPr lang="el-GR" b="1" dirty="0"/>
              <a:t> </a:t>
            </a:r>
            <a:endParaRPr lang="el-GR" dirty="0"/>
          </a:p>
          <a:p>
            <a:pPr marL="457200" indent="-457200">
              <a:buFont typeface="+mj-lt"/>
              <a:buAutoNum type="arabicPeriod"/>
            </a:pPr>
            <a:r>
              <a:rPr lang="en-US" dirty="0" smtClean="0"/>
              <a:t>y</a:t>
            </a:r>
            <a:r>
              <a:rPr lang="el-GR" dirty="0" smtClean="0"/>
              <a:t> </a:t>
            </a:r>
            <a:r>
              <a:rPr lang="el-GR" dirty="0"/>
              <a:t>= λ</a:t>
            </a:r>
            <a:r>
              <a:rPr lang="en-US" dirty="0"/>
              <a:t>L</a:t>
            </a:r>
            <a:r>
              <a:rPr lang="el-GR" dirty="0"/>
              <a:t>/</a:t>
            </a:r>
            <a:r>
              <a:rPr lang="en-US" dirty="0"/>
              <a:t>d</a:t>
            </a:r>
            <a:r>
              <a:rPr lang="el-GR" dirty="0"/>
              <a:t> = (600 </a:t>
            </a:r>
            <a:r>
              <a:rPr lang="en-US" dirty="0"/>
              <a:t>x</a:t>
            </a:r>
            <a:r>
              <a:rPr lang="el-GR" dirty="0"/>
              <a:t> 10</a:t>
            </a:r>
            <a:r>
              <a:rPr lang="el-GR" baseline="30000" dirty="0"/>
              <a:t>-9</a:t>
            </a:r>
            <a:r>
              <a:rPr lang="el-GR" dirty="0"/>
              <a:t> </a:t>
            </a:r>
            <a:r>
              <a:rPr lang="en-US" dirty="0"/>
              <a:t>x</a:t>
            </a:r>
            <a:r>
              <a:rPr lang="el-GR" dirty="0"/>
              <a:t> 2.0)/(0.10 </a:t>
            </a:r>
            <a:r>
              <a:rPr lang="en-US" dirty="0"/>
              <a:t>x</a:t>
            </a:r>
            <a:r>
              <a:rPr lang="el-GR" dirty="0"/>
              <a:t> 10</a:t>
            </a:r>
            <a:r>
              <a:rPr lang="el-GR" baseline="30000" dirty="0"/>
              <a:t>-3</a:t>
            </a:r>
            <a:r>
              <a:rPr lang="el-GR" dirty="0"/>
              <a:t>) = 0.012 </a:t>
            </a:r>
            <a:r>
              <a:rPr lang="en-US" dirty="0"/>
              <a:t>m</a:t>
            </a:r>
            <a:endParaRPr lang="el-GR" dirty="0"/>
          </a:p>
          <a:p>
            <a:pPr marL="457200" indent="-457200">
              <a:buFont typeface="+mj-lt"/>
              <a:buAutoNum type="arabicPeriod"/>
            </a:pPr>
            <a:r>
              <a:rPr lang="en-US" dirty="0" smtClean="0"/>
              <a:t>d </a:t>
            </a:r>
            <a:r>
              <a:rPr lang="el-GR" dirty="0"/>
              <a:t>ημθ = </a:t>
            </a:r>
            <a:r>
              <a:rPr lang="en-US" dirty="0"/>
              <a:t>m</a:t>
            </a:r>
            <a:r>
              <a:rPr lang="el-GR" dirty="0"/>
              <a:t>λ όπου </a:t>
            </a:r>
            <a:r>
              <a:rPr lang="en-US" dirty="0"/>
              <a:t>m</a:t>
            </a:r>
            <a:r>
              <a:rPr lang="el-GR" dirty="0"/>
              <a:t> = 1, επομένως ημθ = λ/</a:t>
            </a:r>
            <a:r>
              <a:rPr lang="en-US" dirty="0"/>
              <a:t>d</a:t>
            </a:r>
            <a:r>
              <a:rPr lang="el-GR" dirty="0"/>
              <a:t> = (600 </a:t>
            </a:r>
            <a:r>
              <a:rPr lang="en-US" dirty="0"/>
              <a:t>x</a:t>
            </a:r>
            <a:r>
              <a:rPr lang="el-GR" dirty="0"/>
              <a:t> 10</a:t>
            </a:r>
            <a:r>
              <a:rPr lang="el-GR" baseline="30000" dirty="0"/>
              <a:t>-9</a:t>
            </a:r>
            <a:r>
              <a:rPr lang="el-GR" dirty="0"/>
              <a:t>)/(0.10 </a:t>
            </a:r>
            <a:r>
              <a:rPr lang="en-US" dirty="0"/>
              <a:t>x</a:t>
            </a:r>
            <a:r>
              <a:rPr lang="el-GR" dirty="0"/>
              <a:t> 10</a:t>
            </a:r>
            <a:r>
              <a:rPr lang="el-GR" baseline="30000" dirty="0"/>
              <a:t>-3</a:t>
            </a:r>
            <a:r>
              <a:rPr lang="el-GR" dirty="0"/>
              <a:t>) </a:t>
            </a:r>
          </a:p>
          <a:p>
            <a:pPr marL="0" indent="0">
              <a:buNone/>
            </a:pPr>
            <a:r>
              <a:rPr lang="el-GR" dirty="0">
                <a:sym typeface="Symbol"/>
              </a:rPr>
              <a:t></a:t>
            </a:r>
            <a:r>
              <a:rPr lang="el-GR" dirty="0"/>
              <a:t> θ = 0.34</a:t>
            </a:r>
            <a:r>
              <a:rPr lang="el-GR" baseline="30000" dirty="0"/>
              <a:t>ο</a:t>
            </a:r>
            <a:endParaRPr lang="el-GR" dirty="0"/>
          </a:p>
          <a:p>
            <a:pPr marL="0" indent="0">
              <a:buNone/>
            </a:pPr>
            <a:r>
              <a:rPr lang="el-GR" dirty="0"/>
              <a:t>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23</a:t>
            </a:fld>
            <a:endParaRPr lang="el-GR" dirty="0"/>
          </a:p>
        </p:txBody>
      </p:sp>
    </p:spTree>
    <p:extLst>
      <p:ext uri="{BB962C8B-B14F-4D97-AF65-F5344CB8AC3E}">
        <p14:creationId xmlns:p14="http://schemas.microsoft.com/office/powerpoint/2010/main" val="1821916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2.2  Συμβολή από οπτικό </a:t>
            </a:r>
            <a:r>
              <a:rPr lang="el-GR" dirty="0" smtClean="0"/>
              <a:t>φράγμα</a:t>
            </a:r>
            <a:r>
              <a:rPr lang="en-US" dirty="0" smtClean="0"/>
              <a:t> </a:t>
            </a:r>
            <a:r>
              <a:rPr lang="en-US" sz="3200" b="0" dirty="0"/>
              <a:t>1/7</a:t>
            </a:r>
            <a:r>
              <a:rPr lang="el-GR" dirty="0" smtClean="0"/>
              <a:t> </a:t>
            </a:r>
            <a:endParaRPr lang="el-GR" dirty="0"/>
          </a:p>
        </p:txBody>
      </p:sp>
      <p:sp>
        <p:nvSpPr>
          <p:cNvPr id="3" name="Θέση περιεχομένου 2"/>
          <p:cNvSpPr>
            <a:spLocks noGrp="1"/>
          </p:cNvSpPr>
          <p:nvPr>
            <p:ph idx="1"/>
          </p:nvPr>
        </p:nvSpPr>
        <p:spPr/>
        <p:txBody>
          <a:bodyPr/>
          <a:lstStyle/>
          <a:p>
            <a:r>
              <a:rPr lang="el-GR" dirty="0"/>
              <a:t>Τα οπτικά φράγματα είναι οπτικές διατάξεις που στην πιο απλή τους μορφή μπορεί να είναι είτε ένα γυάλινο πλακίδιο που φέρει χαραγές περιοδικά διατεταγμένες (</a:t>
            </a:r>
            <a:r>
              <a:rPr lang="el-GR" b="1" dirty="0"/>
              <a:t>φράγμα μετάδοσης</a:t>
            </a:r>
            <a:r>
              <a:rPr lang="el-GR" dirty="0"/>
              <a:t>), είτε μια καλά γυαλισμένη μεταλλική επιφάνεια που φέρει περιοδικά διατεταγμένες αυλακώσεις, π.χ μεταλλικός κανόνας (</a:t>
            </a:r>
            <a:r>
              <a:rPr lang="el-GR" b="1" dirty="0"/>
              <a:t>φράγμα ανάκλασης</a:t>
            </a:r>
            <a:r>
              <a:rPr lang="el-GR" dirty="0"/>
              <a:t>). Αν σε ένα φράγμα προσπέσει μονοχρωματική δέσμη παραλλήλων ακτίνων, οι χαραγές (ή οι αυλακώσεις) του φράγματος ενεργούν σαν αδιαφανή διαστήματα, ενώ τα διάκενα μεταξύ δύο χαραγών (ή αυλακώσεων) δρουν σαν σχισμές. Έχουμε επομένως την περίπτωση συμβολής φωτός δια μέσου </a:t>
            </a:r>
            <a:r>
              <a:rPr lang="el-GR" dirty="0" smtClean="0"/>
              <a:t>πολλών 	σχισμών.</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24</a:t>
            </a:fld>
            <a:endParaRPr lang="el-GR" dirty="0"/>
          </a:p>
        </p:txBody>
      </p:sp>
    </p:spTree>
    <p:extLst>
      <p:ext uri="{BB962C8B-B14F-4D97-AF65-F5344CB8AC3E}">
        <p14:creationId xmlns:p14="http://schemas.microsoft.com/office/powerpoint/2010/main" val="1837913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2</a:t>
            </a:r>
            <a:r>
              <a:rPr lang="en-US" sz="3200" b="0" dirty="0" smtClean="0"/>
              <a:t>/7</a:t>
            </a:r>
            <a:r>
              <a:rPr lang="el-GR" dirty="0" smtClean="0"/>
              <a:t> </a:t>
            </a:r>
            <a:endParaRPr lang="el-GR" dirty="0"/>
          </a:p>
        </p:txBody>
      </p:sp>
      <p:sp>
        <p:nvSpPr>
          <p:cNvPr id="3" name="Θέση περιεχομένου 2"/>
          <p:cNvSpPr>
            <a:spLocks noGrp="1"/>
          </p:cNvSpPr>
          <p:nvPr>
            <p:ph idx="1"/>
          </p:nvPr>
        </p:nvSpPr>
        <p:spPr/>
        <p:txBody>
          <a:bodyPr/>
          <a:lstStyle/>
          <a:p>
            <a:r>
              <a:rPr lang="el-GR" dirty="0"/>
              <a:t>Θεωρούμε την περίπτωση του Σχήματος 6, όπου δέσμη παράλληλων ακτίνων μονοχρωματικού φωτός προσπίπτει κάθετα σε φράγμα που φέρει Ν σχισμές. Σύμφωνα με την αρχή του </a:t>
            </a:r>
            <a:r>
              <a:rPr lang="en-US" dirty="0"/>
              <a:t>Huygens</a:t>
            </a:r>
            <a:r>
              <a:rPr lang="el-GR" dirty="0"/>
              <a:t> κάθε σχισμή γίνεται πηγή εκπομπής δευτερογενών κυμάτων. Οι πηγές αυτές είναι σύμφωνες και γι’ αυτό το λόγο, τα δευτερογενή κύματα είναι επιδεκτικά συμβολής. Υποθέτουμε ότι το εύρος α κάθε σχισμής είναι κατά πολύ μικρότερο της απόστασης </a:t>
            </a:r>
            <a:r>
              <a:rPr lang="en-US" dirty="0"/>
              <a:t>d </a:t>
            </a:r>
            <a:r>
              <a:rPr lang="el-GR" dirty="0"/>
              <a:t>μεταξύ δυο γειτονικών χαραγών (α &lt;&lt; </a:t>
            </a:r>
            <a:r>
              <a:rPr lang="en-US" dirty="0"/>
              <a:t>d</a:t>
            </a:r>
            <a:r>
              <a:rPr lang="el-GR" dirty="0"/>
              <a:t>). Τα κύματα που ξεκινούν από δυο γειτονικές σχισμές με γωνία διεύθυνσης θ</a:t>
            </a:r>
            <a:r>
              <a:rPr lang="en-US" baseline="-25000" dirty="0"/>
              <a:t>m</a:t>
            </a:r>
            <a:r>
              <a:rPr lang="el-GR" dirty="0"/>
              <a:t>, παρουσιάζουν διαφορά φάσης που αντιστοιχεί σε διαφορά οπτικών δρόμων </a:t>
            </a:r>
            <a:r>
              <a:rPr lang="en-US" dirty="0"/>
              <a:t>d </a:t>
            </a:r>
            <a:r>
              <a:rPr lang="el-GR" dirty="0"/>
              <a:t>ημθ</a:t>
            </a:r>
            <a:r>
              <a:rPr lang="en-US" baseline="-25000" dirty="0"/>
              <a:t>m</a:t>
            </a:r>
            <a:r>
              <a:rPr lang="el-GR" dirty="0"/>
              <a:t>.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25</a:t>
            </a:fld>
            <a:endParaRPr lang="el-GR" dirty="0"/>
          </a:p>
        </p:txBody>
      </p:sp>
    </p:spTree>
    <p:extLst>
      <p:ext uri="{BB962C8B-B14F-4D97-AF65-F5344CB8AC3E}">
        <p14:creationId xmlns:p14="http://schemas.microsoft.com/office/powerpoint/2010/main" val="316115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3</a:t>
            </a:r>
            <a:r>
              <a:rPr lang="en-US" sz="3200" b="0" dirty="0" smtClean="0"/>
              <a:t>/7</a:t>
            </a:r>
            <a:r>
              <a:rPr lang="el-GR" dirty="0" smtClean="0"/>
              <a:t> </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26</a:t>
            </a:fld>
            <a:endParaRPr lang="el-GR" dirty="0"/>
          </a:p>
        </p:txBody>
      </p:sp>
      <p:pic>
        <p:nvPicPr>
          <p:cNvPr id="450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5925" y="1412776"/>
            <a:ext cx="5046315"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p:cNvSpPr/>
          <p:nvPr/>
        </p:nvSpPr>
        <p:spPr>
          <a:xfrm>
            <a:off x="2304438" y="5445224"/>
            <a:ext cx="4572000" cy="923330"/>
          </a:xfrm>
          <a:prstGeom prst="rect">
            <a:avLst/>
          </a:prstGeom>
        </p:spPr>
        <p:txBody>
          <a:bodyPr>
            <a:spAutoFit/>
          </a:bodyPr>
          <a:lstStyle/>
          <a:p>
            <a:r>
              <a:rPr lang="el-GR" b="1" dirty="0">
                <a:latin typeface="+mn-lt"/>
              </a:rPr>
              <a:t>Σχήμα 6.  </a:t>
            </a:r>
            <a:r>
              <a:rPr lang="el-GR" dirty="0">
                <a:latin typeface="+mn-lt"/>
              </a:rPr>
              <a:t>Οπτικό φράγμα Ν σχισμών. Κύματα που ξεκινούν από δυο γειτονικές σχισμές, παρουσιάζουν διαφορά δρόμων </a:t>
            </a:r>
            <a:r>
              <a:rPr lang="en-US" dirty="0">
                <a:latin typeface="+mn-lt"/>
              </a:rPr>
              <a:t>d</a:t>
            </a:r>
            <a:r>
              <a:rPr lang="el-GR" dirty="0">
                <a:latin typeface="+mn-lt"/>
              </a:rPr>
              <a:t> ημθ.</a:t>
            </a:r>
          </a:p>
        </p:txBody>
      </p:sp>
    </p:spTree>
    <p:extLst>
      <p:ext uri="{BB962C8B-B14F-4D97-AF65-F5344CB8AC3E}">
        <p14:creationId xmlns:p14="http://schemas.microsoft.com/office/powerpoint/2010/main" val="2299554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4</a:t>
            </a:r>
            <a:r>
              <a:rPr lang="en-US" sz="3200" b="0" dirty="0" smtClean="0"/>
              <a:t>/7</a:t>
            </a:r>
            <a:r>
              <a:rPr lang="el-GR" dirty="0" smtClean="0"/>
              <a:t> </a:t>
            </a:r>
            <a:endParaRPr lang="el-GR" dirty="0"/>
          </a:p>
        </p:txBody>
      </p:sp>
      <p:sp>
        <p:nvSpPr>
          <p:cNvPr id="3" name="Θέση περιεχομένου 2"/>
          <p:cNvSpPr>
            <a:spLocks noGrp="1"/>
          </p:cNvSpPr>
          <p:nvPr>
            <p:ph idx="1"/>
          </p:nvPr>
        </p:nvSpPr>
        <p:spPr/>
        <p:txBody>
          <a:bodyPr>
            <a:normAutofit/>
          </a:bodyPr>
          <a:lstStyle/>
          <a:p>
            <a:r>
              <a:rPr lang="el-GR" sz="2200" dirty="0"/>
              <a:t>Είναι φανερό ότι κύματα από ζεύγη σχισμών θα συμβάλλουν ενισχυτικά, αν η διαφορά αυτή των οπτικών δρόμων είναι ακέραιο πολλαπλάσιο του μήκους κύματος λ, </a:t>
            </a:r>
            <a:r>
              <a:rPr lang="el-GR" sz="2200" dirty="0" smtClean="0"/>
              <a:t>δηλαδή</a:t>
            </a:r>
            <a:endParaRPr lang="en-US" sz="2200" dirty="0" smtClean="0"/>
          </a:p>
          <a:p>
            <a:endParaRPr lang="en-US" dirty="0"/>
          </a:p>
          <a:p>
            <a:r>
              <a:rPr lang="el-GR" sz="2200" dirty="0" smtClean="0"/>
              <a:t>Η </a:t>
            </a:r>
            <a:r>
              <a:rPr lang="el-GR" sz="2200" dirty="0"/>
              <a:t>τελευταία σχέση αποτελεί και τον </a:t>
            </a:r>
            <a:r>
              <a:rPr lang="el-GR" sz="2200" b="1" dirty="0"/>
              <a:t>τύπο του φράγματος</a:t>
            </a:r>
            <a:r>
              <a:rPr lang="el-GR" sz="2200" dirty="0"/>
              <a:t>.</a:t>
            </a:r>
          </a:p>
          <a:p>
            <a:r>
              <a:rPr lang="el-GR" sz="2200" dirty="0" smtClean="0"/>
              <a:t>Η </a:t>
            </a:r>
            <a:r>
              <a:rPr lang="el-GR" sz="2200" dirty="0"/>
              <a:t>τιμή του </a:t>
            </a:r>
            <a:r>
              <a:rPr lang="en-US" sz="2200" dirty="0"/>
              <a:t>m </a:t>
            </a:r>
            <a:r>
              <a:rPr lang="el-GR" sz="2200" dirty="0"/>
              <a:t>προσδιορίζει και την τάξη του κροσσού (δηλαδή τη γωνία θ</a:t>
            </a:r>
            <a:r>
              <a:rPr lang="en-US" sz="2200" baseline="-25000" dirty="0"/>
              <a:t>m </a:t>
            </a:r>
            <a:r>
              <a:rPr lang="el-GR" sz="2200" dirty="0"/>
              <a:t>όπου σχηματίζεται ο αντίστοιχος κροσσός): </a:t>
            </a:r>
            <a:r>
              <a:rPr lang="en-US" sz="2200" dirty="0"/>
              <a:t>m</a:t>
            </a:r>
            <a:r>
              <a:rPr lang="el-GR" sz="2200" dirty="0"/>
              <a:t> = 0 μηδενικής τάξης, </a:t>
            </a:r>
            <a:r>
              <a:rPr lang="en-US" sz="2200" dirty="0"/>
              <a:t>m</a:t>
            </a:r>
            <a:r>
              <a:rPr lang="el-GR" sz="2200" dirty="0"/>
              <a:t> = 1 πρώτης τάξης κ.λπ. Σημειώστε ότι μπορούμε να παρατηρήσουμε αντίστοιχους κροσσούς αρνητικής τάξης (</a:t>
            </a:r>
            <a:r>
              <a:rPr lang="en-US" sz="2200" dirty="0"/>
              <a:t>m</a:t>
            </a:r>
            <a:r>
              <a:rPr lang="el-GR" sz="2200" dirty="0"/>
              <a:t> = -1, </a:t>
            </a:r>
            <a:r>
              <a:rPr lang="en-US" sz="2200" dirty="0"/>
              <a:t>m</a:t>
            </a:r>
            <a:r>
              <a:rPr lang="el-GR" sz="2200" dirty="0"/>
              <a:t> = -2, κ.λπ), συμμετρικά ως προς τον κροσσό μηδενικής τάξης. Η </a:t>
            </a:r>
            <a:r>
              <a:rPr lang="el-GR" sz="2200" b="1" dirty="0"/>
              <a:t>μέγιστη δυνατή τάξη κροσσού</a:t>
            </a:r>
            <a:r>
              <a:rPr lang="el-GR" sz="2200" dirty="0"/>
              <a:t>, επειδή η γωνία θ</a:t>
            </a:r>
            <a:r>
              <a:rPr lang="en-US" sz="2200" baseline="-25000" dirty="0"/>
              <a:t>m </a:t>
            </a:r>
            <a:r>
              <a:rPr lang="el-GR" sz="2200" dirty="0"/>
              <a:t>δεν μπορεί να υπερβεί τις 90</a:t>
            </a:r>
            <a:r>
              <a:rPr lang="el-GR" sz="2200" baseline="30000" dirty="0"/>
              <a:t>0</a:t>
            </a:r>
            <a:r>
              <a:rPr lang="el-GR" sz="2200" dirty="0"/>
              <a:t>, δίνεται από τη σχέση:</a:t>
            </a:r>
          </a:p>
          <a:p>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27</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365385059"/>
              </p:ext>
            </p:extLst>
          </p:nvPr>
        </p:nvGraphicFramePr>
        <p:xfrm>
          <a:off x="755576" y="2276872"/>
          <a:ext cx="7416824" cy="504056"/>
        </p:xfrm>
        <a:graphic>
          <a:graphicData uri="http://schemas.openxmlformats.org/drawingml/2006/table">
            <a:tbl>
              <a:tblPr firstRow="1" firstCol="1" lastRow="1" lastCol="1" bandRow="1" bandCol="1">
                <a:tableStyleId>{5940675A-B579-460E-94D1-54222C63F5DA}</a:tableStyleId>
              </a:tblPr>
              <a:tblGrid>
                <a:gridCol w="4689257"/>
                <a:gridCol w="2727567"/>
              </a:tblGrid>
              <a:tr h="504056">
                <a:tc>
                  <a:txBody>
                    <a:bodyPr/>
                    <a:lstStyle/>
                    <a:p>
                      <a:pPr algn="just">
                        <a:spcAft>
                          <a:spcPts val="0"/>
                        </a:spcAft>
                      </a:pPr>
                      <a:r>
                        <a:rPr lang="en-US" sz="1800" dirty="0">
                          <a:effectLst/>
                        </a:rPr>
                        <a:t>d</a:t>
                      </a:r>
                      <a:r>
                        <a:rPr lang="el-GR" sz="1800" dirty="0">
                          <a:effectLst/>
                        </a:rPr>
                        <a:t> ημθ</a:t>
                      </a:r>
                      <a:r>
                        <a:rPr lang="en-US" sz="1800" baseline="-25000" dirty="0">
                          <a:effectLst/>
                        </a:rPr>
                        <a:t>m </a:t>
                      </a:r>
                      <a:r>
                        <a:rPr lang="el-GR" sz="1800" dirty="0">
                          <a:effectLst/>
                        </a:rPr>
                        <a:t>= </a:t>
                      </a:r>
                      <a:r>
                        <a:rPr lang="en-US" sz="1800" dirty="0">
                          <a:effectLst/>
                        </a:rPr>
                        <a:t>m</a:t>
                      </a:r>
                      <a:r>
                        <a:rPr lang="el-GR" sz="1800" dirty="0">
                          <a:effectLst/>
                        </a:rPr>
                        <a:t>λ      όπου </a:t>
                      </a:r>
                      <a:r>
                        <a:rPr lang="en-US" sz="1800" dirty="0">
                          <a:effectLst/>
                        </a:rPr>
                        <a:t>m</a:t>
                      </a:r>
                      <a:r>
                        <a:rPr lang="el-GR" sz="1800" dirty="0">
                          <a:effectLst/>
                        </a:rPr>
                        <a:t>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(11</a:t>
                      </a:r>
                      <a:r>
                        <a:rPr lang="en-US" sz="1800" dirty="0">
                          <a:effectLst/>
                        </a:rPr>
                        <a:t>)</a:t>
                      </a:r>
                      <a:endParaRPr lang="el-GR" sz="1800" dirty="0">
                        <a:effectLst/>
                        <a:latin typeface="Times New Roman"/>
                        <a:ea typeface="Times New Roman"/>
                      </a:endParaRPr>
                    </a:p>
                  </a:txBody>
                  <a:tcPr marL="68580" marR="68580" marT="0" marB="0"/>
                </a:tc>
              </a:tr>
            </a:tbl>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3915154184"/>
              </p:ext>
            </p:extLst>
          </p:nvPr>
        </p:nvGraphicFramePr>
        <p:xfrm>
          <a:off x="827584" y="5733256"/>
          <a:ext cx="7200800" cy="432048"/>
        </p:xfrm>
        <a:graphic>
          <a:graphicData uri="http://schemas.openxmlformats.org/drawingml/2006/table">
            <a:tbl>
              <a:tblPr firstRow="1" firstCol="1" lastRow="1" lastCol="1" bandRow="1" bandCol="1">
                <a:tableStyleId>{5940675A-B579-460E-94D1-54222C63F5DA}</a:tableStyleId>
              </a:tblPr>
              <a:tblGrid>
                <a:gridCol w="4552677"/>
                <a:gridCol w="2648123"/>
              </a:tblGrid>
              <a:tr h="432048">
                <a:tc>
                  <a:txBody>
                    <a:bodyPr/>
                    <a:lstStyle/>
                    <a:p>
                      <a:pPr algn="just">
                        <a:spcAft>
                          <a:spcPts val="0"/>
                        </a:spcAft>
                      </a:pPr>
                      <a:r>
                        <a:rPr lang="en-US" sz="1800" dirty="0">
                          <a:effectLst/>
                        </a:rPr>
                        <a:t>m</a:t>
                      </a:r>
                      <a:r>
                        <a:rPr lang="en-US" sz="1800" baseline="-25000" dirty="0">
                          <a:effectLst/>
                        </a:rPr>
                        <a:t>max</a:t>
                      </a:r>
                      <a:r>
                        <a:rPr lang="el-GR" sz="1800" dirty="0">
                          <a:effectLst/>
                        </a:rPr>
                        <a:t> = </a:t>
                      </a:r>
                      <a:r>
                        <a:rPr lang="en-US" sz="1800" dirty="0">
                          <a:effectLst/>
                        </a:rPr>
                        <a:t>d</a:t>
                      </a:r>
                      <a:r>
                        <a:rPr lang="el-GR" sz="1800" dirty="0">
                          <a:effectLst/>
                        </a:rPr>
                        <a:t>/λ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(12</a:t>
                      </a:r>
                      <a:r>
                        <a:rPr lang="en-US" sz="1800" dirty="0">
                          <a:effectLst/>
                        </a:rPr>
                        <a:t>)</a:t>
                      </a:r>
                      <a:endParaRPr lang="el-GR"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432428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5</a:t>
            </a:r>
            <a:r>
              <a:rPr lang="en-US" sz="3200" b="0" dirty="0" smtClean="0"/>
              <a:t>/7</a:t>
            </a:r>
            <a:r>
              <a:rPr lang="el-GR" dirty="0" smtClean="0"/>
              <a:t> </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Επομένως, αν το </a:t>
            </a:r>
            <a:r>
              <a:rPr lang="en-US" dirty="0"/>
              <a:t>d </a:t>
            </a:r>
            <a:r>
              <a:rPr lang="el-GR" dirty="0"/>
              <a:t>είναι μεγάλο, το φράγμα θα δημιουργήσει περισσότερους κροσσούς, σε σχέση με ένα φράγμα που παρουσιάζει μικρότερο </a:t>
            </a:r>
            <a:r>
              <a:rPr lang="en-US" dirty="0"/>
              <a:t>d</a:t>
            </a:r>
            <a:r>
              <a:rPr lang="el-GR" dirty="0"/>
              <a:t>.</a:t>
            </a:r>
          </a:p>
          <a:p>
            <a:pPr marL="0" indent="0">
              <a:buNone/>
            </a:pPr>
            <a:r>
              <a:rPr lang="el-GR" b="1" dirty="0" smtClean="0"/>
              <a:t>Σημείωση</a:t>
            </a:r>
            <a:r>
              <a:rPr lang="el-GR" dirty="0"/>
              <a:t>: συνήθως οι κατασκευαστές δίνουν την πυκνότητα ενός φράγματος, δηλαδή τον αριθμό των γραμμών ανά μονάδα μήκους (π.χ 2000 γραμμές/</a:t>
            </a:r>
            <a:r>
              <a:rPr lang="en-US" dirty="0"/>
              <a:t>mm</a:t>
            </a:r>
            <a:r>
              <a:rPr lang="el-GR" dirty="0"/>
              <a:t>). Από αυτή την τιμή μπορούμε εύκολα να υπολογίσουμε τη </a:t>
            </a:r>
            <a:r>
              <a:rPr lang="el-GR" b="1" dirty="0"/>
              <a:t>σταθερά </a:t>
            </a:r>
            <a:r>
              <a:rPr lang="en-US" b="1" dirty="0"/>
              <a:t>d</a:t>
            </a:r>
            <a:r>
              <a:rPr lang="el-GR" b="1" dirty="0"/>
              <a:t> του φράγματος</a:t>
            </a:r>
            <a:r>
              <a:rPr lang="el-GR" dirty="0"/>
              <a:t> </a:t>
            </a:r>
            <a:r>
              <a:rPr lang="el-GR" dirty="0" smtClean="0"/>
              <a:t>ως:</a:t>
            </a:r>
            <a:endParaRPr lang="en-US" dirty="0" smtClean="0"/>
          </a:p>
          <a:p>
            <a:pPr marL="0" indent="0">
              <a:buNone/>
            </a:pPr>
            <a:r>
              <a:rPr lang="en-US" dirty="0" smtClean="0"/>
              <a:t>d</a:t>
            </a:r>
            <a:r>
              <a:rPr lang="el-GR" dirty="0" smtClean="0"/>
              <a:t> </a:t>
            </a:r>
            <a:r>
              <a:rPr lang="el-GR" dirty="0"/>
              <a:t>= 1 </a:t>
            </a:r>
            <a:r>
              <a:rPr lang="en-US" dirty="0"/>
              <a:t>mm</a:t>
            </a:r>
            <a:r>
              <a:rPr lang="el-GR" dirty="0"/>
              <a:t>/# γραμμών. Στο συγκεκριμένο παράδειγμα θα είναι: </a:t>
            </a:r>
            <a:r>
              <a:rPr lang="en-US" dirty="0"/>
              <a:t>d</a:t>
            </a:r>
            <a:r>
              <a:rPr lang="el-GR" dirty="0"/>
              <a:t> = 1 </a:t>
            </a:r>
            <a:r>
              <a:rPr lang="en-US" dirty="0"/>
              <a:t>mm</a:t>
            </a:r>
            <a:r>
              <a:rPr lang="el-GR" dirty="0"/>
              <a:t>/2000 = 0.0005 </a:t>
            </a:r>
            <a:r>
              <a:rPr lang="en-US" dirty="0"/>
              <a:t>mm</a:t>
            </a:r>
            <a:r>
              <a:rPr lang="el-GR" dirty="0"/>
              <a:t>. </a:t>
            </a:r>
          </a:p>
          <a:p>
            <a:pPr marL="0" indent="0">
              <a:buNone/>
            </a:pPr>
            <a:endParaRPr lang="en-US" dirty="0" smtClean="0"/>
          </a:p>
          <a:p>
            <a:pPr marL="0" indent="0">
              <a:buNone/>
            </a:pPr>
            <a:r>
              <a:rPr lang="el-GR" dirty="0" smtClean="0"/>
              <a:t>Από </a:t>
            </a:r>
            <a:r>
              <a:rPr lang="el-GR" dirty="0"/>
              <a:t>την εξίσωση του φράγματος (σχέση 11) παρατηρούμε ότι η θέση των κροσσών εξαρτάται από το μήκος κύματος λ. Μόνο ο κροσσός μηδενικής τάξης δεν εξαρτάται από το λ και επομένως για </a:t>
            </a:r>
            <a:r>
              <a:rPr lang="en-US" dirty="0"/>
              <a:t>m</a:t>
            </a:r>
            <a:r>
              <a:rPr lang="el-GR" dirty="0"/>
              <a:t> = 0 δεν υπάρχει διαχωρισμός των μηκών κύματος. Αν επί του φράγματος πέσει φως που περιέχει ορισμένα μήκη κύματος (π.χ. φως Η</a:t>
            </a:r>
            <a:r>
              <a:rPr lang="en-US" dirty="0"/>
              <a:t>g</a:t>
            </a:r>
            <a:r>
              <a:rPr lang="el-GR" dirty="0"/>
              <a:t>) </a:t>
            </a:r>
            <a:r>
              <a:rPr lang="el-GR" dirty="0" smtClean="0"/>
              <a:t>τότε</a:t>
            </a:r>
            <a:r>
              <a:rPr lang="en-US" dirty="0" smtClean="0"/>
              <a:t> </a:t>
            </a:r>
            <a:r>
              <a:rPr lang="el-GR" dirty="0" smtClean="0"/>
              <a:t>σε </a:t>
            </a:r>
            <a:r>
              <a:rPr lang="el-GR" dirty="0"/>
              <a:t>κάθε κροσσό θα εστιάσει και διαφορετικό χρώμα (εκτός του μηδενικού που θα εμφανίζει το χρώμα της πηγής).</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28</a:t>
            </a:fld>
            <a:endParaRPr lang="el-GR" dirty="0"/>
          </a:p>
        </p:txBody>
      </p:sp>
    </p:spTree>
    <p:extLst>
      <p:ext uri="{BB962C8B-B14F-4D97-AF65-F5344CB8AC3E}">
        <p14:creationId xmlns:p14="http://schemas.microsoft.com/office/powerpoint/2010/main" val="4026486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946647"/>
          </a:xfrm>
        </p:spPr>
        <p:txBody>
          <a:bodyPr>
            <a:normAutofit/>
          </a:bodyPr>
          <a:lstStyle/>
          <a:p>
            <a:r>
              <a:rPr lang="el-GR" sz="3600" dirty="0" smtClean="0">
                <a:solidFill>
                  <a:srgbClr val="004A82"/>
                </a:solidFill>
              </a:rPr>
              <a:t>Α. ΘΕΩΡΙΑ</a:t>
            </a:r>
            <a:endParaRPr lang="el-GR" dirty="0"/>
          </a:p>
        </p:txBody>
      </p:sp>
    </p:spTree>
    <p:extLst>
      <p:ext uri="{BB962C8B-B14F-4D97-AF65-F5344CB8AC3E}">
        <p14:creationId xmlns:p14="http://schemas.microsoft.com/office/powerpoint/2010/main" val="40469170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6</a:t>
            </a:r>
            <a:r>
              <a:rPr lang="en-US" sz="3200" b="0" dirty="0" smtClean="0"/>
              <a:t>/7</a:t>
            </a:r>
            <a:r>
              <a:rPr lang="el-GR" dirty="0" smtClean="0"/>
              <a:t> </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29</a:t>
            </a:fld>
            <a:endParaRPr lang="el-GR" dirty="0"/>
          </a:p>
        </p:txBody>
      </p:sp>
      <p:pic>
        <p:nvPicPr>
          <p:cNvPr id="460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1" y="1556792"/>
            <a:ext cx="7640261"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72297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2.2  Συμβολή από οπτικό </a:t>
            </a:r>
            <a:r>
              <a:rPr lang="el-GR" dirty="0" smtClean="0"/>
              <a:t>φράγμα</a:t>
            </a:r>
            <a:r>
              <a:rPr lang="en-US" dirty="0" smtClean="0"/>
              <a:t> </a:t>
            </a:r>
            <a:r>
              <a:rPr lang="en-US" sz="3200" b="0" dirty="0" smtClean="0"/>
              <a:t>7</a:t>
            </a:r>
            <a:r>
              <a:rPr lang="en-US" sz="3200" b="0" dirty="0" smtClean="0"/>
              <a:t>/7</a:t>
            </a:r>
            <a:r>
              <a:rPr lang="el-GR" dirty="0" smtClean="0"/>
              <a:t> </a:t>
            </a:r>
            <a:endParaRPr lang="el-GR" dirty="0"/>
          </a:p>
        </p:txBody>
      </p:sp>
      <p:sp>
        <p:nvSpPr>
          <p:cNvPr id="3" name="Θέση περιεχομένου 2"/>
          <p:cNvSpPr>
            <a:spLocks noGrp="1"/>
          </p:cNvSpPr>
          <p:nvPr>
            <p:ph idx="1"/>
          </p:nvPr>
        </p:nvSpPr>
        <p:spPr/>
        <p:txBody>
          <a:bodyPr/>
          <a:lstStyle/>
          <a:p>
            <a:r>
              <a:rPr lang="el-GR" dirty="0"/>
              <a:t>Τα οπτικά φράγματα χρησιμοποιούνται επομένως για τη μέτρηση του μήκους κύματος, αλλά και στη φασματοσκοπία σε φασματικές αναλύσεις. </a:t>
            </a:r>
          </a:p>
          <a:p>
            <a:r>
              <a:rPr lang="el-GR" dirty="0" smtClean="0"/>
              <a:t>Το </a:t>
            </a:r>
            <a:r>
              <a:rPr lang="el-GR" dirty="0"/>
              <a:t>φράγμα του Σχήματος 6 είναι </a:t>
            </a:r>
            <a:r>
              <a:rPr lang="el-GR" b="1" dirty="0"/>
              <a:t>φράγμα μετάδοσης</a:t>
            </a:r>
            <a:r>
              <a:rPr lang="el-GR" dirty="0"/>
              <a:t>. Το προσπίπτων κύμα βρίσκεται στην αντίθετη πλευρά του φράγματος με το εξερχόμενο κύμα. Στα </a:t>
            </a:r>
            <a:r>
              <a:rPr lang="el-GR" b="1" dirty="0"/>
              <a:t>φράγματα ανάκλασης</a:t>
            </a:r>
            <a:r>
              <a:rPr lang="el-GR" dirty="0"/>
              <a:t> και τα δυο κύματα βρίσκονται στην ίδια πλευρά του φράγματος. Όταν η προσπίπτουσα δέσμη δεν είναι κάθετη στο επίπεδο του φράγματος, η σχέση (11) πρέπει να διαφοροποιηθεί. Αν το κύμα προσπίπτει με γωνία θ</a:t>
            </a:r>
            <a:r>
              <a:rPr lang="en-US" baseline="-25000" dirty="0"/>
              <a:t>i </a:t>
            </a:r>
            <a:r>
              <a:rPr lang="el-GR" dirty="0"/>
              <a:t>σε σχέση με την κάθετο στο επίπεδο του φράγματος (Σχήμα 7), τότε η γωνία θ</a:t>
            </a:r>
            <a:r>
              <a:rPr lang="en-US" baseline="-25000" dirty="0"/>
              <a:t>m </a:t>
            </a:r>
            <a:r>
              <a:rPr lang="el-GR" dirty="0"/>
              <a:t>του κροσσού </a:t>
            </a:r>
            <a:r>
              <a:rPr lang="en-US" dirty="0"/>
              <a:t>m </a:t>
            </a:r>
            <a:r>
              <a:rPr lang="el-GR" dirty="0"/>
              <a:t>τάξης, υπολογίζεται από τη σχέση:</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30</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1431721360"/>
              </p:ext>
            </p:extLst>
          </p:nvPr>
        </p:nvGraphicFramePr>
        <p:xfrm>
          <a:off x="827584" y="5949280"/>
          <a:ext cx="7632848" cy="360040"/>
        </p:xfrm>
        <a:graphic>
          <a:graphicData uri="http://schemas.openxmlformats.org/drawingml/2006/table">
            <a:tbl>
              <a:tblPr firstRow="1" firstCol="1" lastRow="1" lastCol="1" bandRow="1" bandCol="1">
                <a:tableStyleId>{5940675A-B579-460E-94D1-54222C63F5DA}</a:tableStyleId>
              </a:tblPr>
              <a:tblGrid>
                <a:gridCol w="4825837"/>
                <a:gridCol w="2807011"/>
              </a:tblGrid>
              <a:tr h="360040">
                <a:tc>
                  <a:txBody>
                    <a:bodyPr/>
                    <a:lstStyle/>
                    <a:p>
                      <a:pPr algn="just">
                        <a:spcAft>
                          <a:spcPts val="0"/>
                        </a:spcAft>
                      </a:pPr>
                      <a:r>
                        <a:rPr lang="en-US" sz="1800" dirty="0">
                          <a:effectLst/>
                        </a:rPr>
                        <a:t>d </a:t>
                      </a:r>
                      <a:r>
                        <a:rPr lang="el-GR" sz="1800" dirty="0">
                          <a:effectLst/>
                        </a:rPr>
                        <a:t>(ημθ</a:t>
                      </a:r>
                      <a:r>
                        <a:rPr lang="en-US" sz="1800" baseline="-25000" dirty="0">
                          <a:effectLst/>
                        </a:rPr>
                        <a:t>i </a:t>
                      </a:r>
                      <a:r>
                        <a:rPr lang="el-GR" sz="1800" dirty="0">
                          <a:effectLst/>
                        </a:rPr>
                        <a:t>– ημθ</a:t>
                      </a:r>
                      <a:r>
                        <a:rPr lang="en-US" sz="1800" baseline="-25000" dirty="0">
                          <a:effectLst/>
                        </a:rPr>
                        <a:t>m</a:t>
                      </a:r>
                      <a:r>
                        <a:rPr lang="el-GR" sz="1800" dirty="0">
                          <a:effectLst/>
                        </a:rPr>
                        <a:t>)</a:t>
                      </a:r>
                      <a:r>
                        <a:rPr lang="el-GR" sz="1800" baseline="-25000" dirty="0">
                          <a:effectLst/>
                        </a:rPr>
                        <a:t> </a:t>
                      </a:r>
                      <a:r>
                        <a:rPr lang="el-GR" sz="1800" dirty="0">
                          <a:effectLst/>
                        </a:rPr>
                        <a:t>= </a:t>
                      </a:r>
                      <a:r>
                        <a:rPr lang="en-US" sz="1800" dirty="0">
                          <a:effectLst/>
                        </a:rPr>
                        <a:t>m</a:t>
                      </a:r>
                      <a:r>
                        <a:rPr lang="el-GR" sz="1800" dirty="0">
                          <a:effectLst/>
                        </a:rPr>
                        <a:t>λ      όπου </a:t>
                      </a:r>
                      <a:r>
                        <a:rPr lang="en-US" sz="1800" dirty="0">
                          <a:effectLst/>
                        </a:rPr>
                        <a:t>m</a:t>
                      </a:r>
                      <a:r>
                        <a:rPr lang="el-GR" sz="1800" dirty="0">
                          <a:effectLst/>
                        </a:rPr>
                        <a:t>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(13</a:t>
                      </a:r>
                      <a:r>
                        <a:rPr lang="en-US" sz="1800" dirty="0">
                          <a:effectLst/>
                        </a:rPr>
                        <a:t>)</a:t>
                      </a:r>
                      <a:endParaRPr lang="el-GR"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7181199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Παράδειγμα </a:t>
            </a:r>
            <a:r>
              <a:rPr lang="el-GR" dirty="0" smtClean="0"/>
              <a:t>2</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Φως μήκους κύματος 656 </a:t>
            </a:r>
            <a:r>
              <a:rPr lang="en-US" dirty="0"/>
              <a:t>nm </a:t>
            </a:r>
            <a:r>
              <a:rPr lang="el-GR" dirty="0"/>
              <a:t>προσπίπτει κάθετα σε οπτικό φράγμα που παρουσιάζει 400 γραμμές/ </a:t>
            </a:r>
            <a:r>
              <a:rPr lang="en-US" dirty="0"/>
              <a:t>mm</a:t>
            </a:r>
            <a:r>
              <a:rPr lang="el-GR" dirty="0"/>
              <a:t>. Να προσδιοριστούν οι γωνίες, στις διευθύνσεις των οποίων σχηματίζονται οι κροσσοί 1</a:t>
            </a:r>
            <a:r>
              <a:rPr lang="el-GR" baseline="30000" dirty="0"/>
              <a:t>ης</a:t>
            </a:r>
            <a:r>
              <a:rPr lang="el-GR" dirty="0"/>
              <a:t> και 2</a:t>
            </a:r>
            <a:r>
              <a:rPr lang="el-GR" baseline="30000" dirty="0"/>
              <a:t>ης</a:t>
            </a:r>
            <a:r>
              <a:rPr lang="el-GR" dirty="0"/>
              <a:t> τάξης.</a:t>
            </a:r>
          </a:p>
          <a:p>
            <a:pPr marL="0" indent="0">
              <a:buNone/>
            </a:pPr>
            <a:r>
              <a:rPr lang="el-GR" b="1" dirty="0" smtClean="0"/>
              <a:t>Λύση</a:t>
            </a:r>
            <a:r>
              <a:rPr lang="el-GR" dirty="0"/>
              <a:t> </a:t>
            </a:r>
          </a:p>
          <a:p>
            <a:pPr marL="0" indent="0">
              <a:buNone/>
            </a:pPr>
            <a:r>
              <a:rPr lang="el-GR" dirty="0"/>
              <a:t>Απόσταση μεταξύ κροσσών (σταθερά φράγματος) </a:t>
            </a:r>
            <a:r>
              <a:rPr lang="en-US" dirty="0"/>
              <a:t>d</a:t>
            </a:r>
            <a:r>
              <a:rPr lang="el-GR" dirty="0"/>
              <a:t> = 1/</a:t>
            </a:r>
            <a:r>
              <a:rPr lang="en-US" dirty="0"/>
              <a:t>N</a:t>
            </a:r>
            <a:r>
              <a:rPr lang="el-GR" dirty="0"/>
              <a:t> = 1/400 000 = 2.5 </a:t>
            </a:r>
            <a:r>
              <a:rPr lang="en-US" dirty="0"/>
              <a:t>x</a:t>
            </a:r>
            <a:r>
              <a:rPr lang="el-GR" dirty="0"/>
              <a:t> 10</a:t>
            </a:r>
            <a:r>
              <a:rPr lang="el-GR" baseline="30000" dirty="0"/>
              <a:t>-6</a:t>
            </a:r>
            <a:r>
              <a:rPr lang="el-GR" dirty="0"/>
              <a:t> </a:t>
            </a:r>
            <a:r>
              <a:rPr lang="en-US" dirty="0"/>
              <a:t>m</a:t>
            </a:r>
            <a:endParaRPr lang="el-GR" dirty="0"/>
          </a:p>
          <a:p>
            <a:pPr marL="0" indent="0">
              <a:buNone/>
            </a:pPr>
            <a:r>
              <a:rPr lang="el-GR" dirty="0"/>
              <a:t> </a:t>
            </a:r>
          </a:p>
          <a:p>
            <a:pPr marL="0" indent="0">
              <a:buNone/>
            </a:pPr>
            <a:r>
              <a:rPr lang="el-GR" dirty="0"/>
              <a:t>για </a:t>
            </a:r>
            <a:r>
              <a:rPr lang="en-US" dirty="0"/>
              <a:t>m</a:t>
            </a:r>
            <a:r>
              <a:rPr lang="el-GR" dirty="0"/>
              <a:t> = 1</a:t>
            </a:r>
          </a:p>
          <a:p>
            <a:pPr marL="0" indent="0">
              <a:buNone/>
            </a:pPr>
            <a:r>
              <a:rPr lang="el-GR" dirty="0"/>
              <a:t>ημθ</a:t>
            </a:r>
            <a:r>
              <a:rPr lang="el-GR" baseline="-25000" dirty="0"/>
              <a:t>1 </a:t>
            </a:r>
            <a:r>
              <a:rPr lang="el-GR" dirty="0"/>
              <a:t>= λ/</a:t>
            </a:r>
            <a:r>
              <a:rPr lang="en-US" dirty="0"/>
              <a:t>d = (656 x 10</a:t>
            </a:r>
            <a:r>
              <a:rPr lang="en-US" baseline="30000" dirty="0"/>
              <a:t>-9</a:t>
            </a:r>
            <a:r>
              <a:rPr lang="en-US" dirty="0"/>
              <a:t>)/(2.50 x 10</a:t>
            </a:r>
            <a:r>
              <a:rPr lang="en-US" baseline="30000" dirty="0"/>
              <a:t>-6</a:t>
            </a:r>
            <a:r>
              <a:rPr lang="en-US" dirty="0"/>
              <a:t>) = 0.2624 </a:t>
            </a:r>
            <a:r>
              <a:rPr lang="en-US" dirty="0">
                <a:sym typeface="Symbol"/>
              </a:rPr>
              <a:t></a:t>
            </a:r>
            <a:r>
              <a:rPr lang="en-US" dirty="0"/>
              <a:t> </a:t>
            </a:r>
            <a:r>
              <a:rPr lang="el-GR" dirty="0"/>
              <a:t>θ</a:t>
            </a:r>
            <a:r>
              <a:rPr lang="el-GR" baseline="-25000" dirty="0"/>
              <a:t>1 </a:t>
            </a:r>
            <a:r>
              <a:rPr lang="el-GR" dirty="0"/>
              <a:t>= 15.2</a:t>
            </a:r>
            <a:r>
              <a:rPr lang="el-GR" baseline="30000" dirty="0"/>
              <a:t>ο</a:t>
            </a:r>
            <a:endParaRPr lang="el-GR" dirty="0"/>
          </a:p>
          <a:p>
            <a:pPr marL="0" indent="0">
              <a:buNone/>
            </a:pPr>
            <a:r>
              <a:rPr lang="el-GR" dirty="0"/>
              <a:t> </a:t>
            </a:r>
          </a:p>
          <a:p>
            <a:pPr marL="0" indent="0">
              <a:buNone/>
            </a:pPr>
            <a:r>
              <a:rPr lang="el-GR" dirty="0"/>
              <a:t>για </a:t>
            </a:r>
            <a:r>
              <a:rPr lang="en-US" dirty="0"/>
              <a:t>m</a:t>
            </a:r>
            <a:r>
              <a:rPr lang="el-GR" dirty="0"/>
              <a:t> = 2</a:t>
            </a:r>
          </a:p>
          <a:p>
            <a:pPr marL="0" indent="0">
              <a:buNone/>
            </a:pPr>
            <a:r>
              <a:rPr lang="el-GR" dirty="0"/>
              <a:t>ημθ</a:t>
            </a:r>
            <a:r>
              <a:rPr lang="el-GR" baseline="-25000" dirty="0"/>
              <a:t>2 </a:t>
            </a:r>
            <a:r>
              <a:rPr lang="el-GR" dirty="0"/>
              <a:t>= 2λ/</a:t>
            </a:r>
            <a:r>
              <a:rPr lang="en-US" dirty="0"/>
              <a:t>d</a:t>
            </a:r>
            <a:r>
              <a:rPr lang="el-GR" dirty="0"/>
              <a:t> = (2 </a:t>
            </a:r>
            <a:r>
              <a:rPr lang="en-US" dirty="0"/>
              <a:t>x</a:t>
            </a:r>
            <a:r>
              <a:rPr lang="el-GR" dirty="0"/>
              <a:t> 656 </a:t>
            </a:r>
            <a:r>
              <a:rPr lang="en-US" dirty="0"/>
              <a:t>x</a:t>
            </a:r>
            <a:r>
              <a:rPr lang="el-GR" dirty="0"/>
              <a:t> 10</a:t>
            </a:r>
            <a:r>
              <a:rPr lang="el-GR" baseline="30000" dirty="0"/>
              <a:t>-9</a:t>
            </a:r>
            <a:r>
              <a:rPr lang="el-GR" dirty="0"/>
              <a:t>)/(2.50 </a:t>
            </a:r>
            <a:r>
              <a:rPr lang="en-US" dirty="0"/>
              <a:t>x</a:t>
            </a:r>
            <a:r>
              <a:rPr lang="el-GR" dirty="0"/>
              <a:t> 10</a:t>
            </a:r>
            <a:r>
              <a:rPr lang="el-GR" baseline="30000" dirty="0"/>
              <a:t>-6</a:t>
            </a:r>
            <a:r>
              <a:rPr lang="el-GR" dirty="0"/>
              <a:t>) = 0.5248 </a:t>
            </a:r>
            <a:r>
              <a:rPr lang="en-US" dirty="0">
                <a:sym typeface="Symbol"/>
              </a:rPr>
              <a:t></a:t>
            </a:r>
            <a:r>
              <a:rPr lang="en-US" dirty="0"/>
              <a:t> </a:t>
            </a:r>
            <a:r>
              <a:rPr lang="el-GR" dirty="0"/>
              <a:t>θ</a:t>
            </a:r>
            <a:r>
              <a:rPr lang="el-GR" baseline="-25000" dirty="0"/>
              <a:t>2 </a:t>
            </a:r>
            <a:r>
              <a:rPr lang="el-GR" dirty="0"/>
              <a:t>= 31.7</a:t>
            </a:r>
            <a:r>
              <a:rPr lang="el-GR" baseline="30000" dirty="0"/>
              <a:t>ο</a:t>
            </a:r>
            <a:endParaRPr lang="el-GR" dirty="0"/>
          </a:p>
          <a:p>
            <a:pPr marL="0" indent="0">
              <a:buNone/>
            </a:pPr>
            <a:r>
              <a:rPr lang="el-GR" dirty="0"/>
              <a:t>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31</a:t>
            </a:fld>
            <a:endParaRPr lang="el-GR" dirty="0"/>
          </a:p>
        </p:txBody>
      </p:sp>
    </p:spTree>
    <p:extLst>
      <p:ext uri="{BB962C8B-B14F-4D97-AF65-F5344CB8AC3E}">
        <p14:creationId xmlns:p14="http://schemas.microsoft.com/office/powerpoint/2010/main" val="40411686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smtClean="0"/>
              <a:t>1/7</a:t>
            </a:r>
            <a:endParaRPr lang="el-GR" sz="3000" b="0" dirty="0"/>
          </a:p>
        </p:txBody>
      </p:sp>
      <p:sp>
        <p:nvSpPr>
          <p:cNvPr id="3" name="Θέση περιεχομένου 2"/>
          <p:cNvSpPr>
            <a:spLocks noGrp="1"/>
          </p:cNvSpPr>
          <p:nvPr>
            <p:ph idx="1"/>
          </p:nvPr>
        </p:nvSpPr>
        <p:spPr/>
        <p:txBody>
          <a:bodyPr/>
          <a:lstStyle/>
          <a:p>
            <a:r>
              <a:rPr lang="el-GR" dirty="0"/>
              <a:t>Μονοχρωματική δέσμη παράλληλων ακτίνων, μήκους κύματος λ, προσπίπτει με γωνία θ</a:t>
            </a:r>
            <a:r>
              <a:rPr lang="en-US" baseline="-25000" dirty="0"/>
              <a:t>i </a:t>
            </a:r>
            <a:r>
              <a:rPr lang="el-GR" dirty="0"/>
              <a:t>σε βαθμολογημένο μεταλλικό κανόνα (φράγμα ανάκλασης), που παρουσιάζει απόσταση μεταξύ διαδοχικών χαραγών ίση με </a:t>
            </a:r>
            <a:r>
              <a:rPr lang="en-US" dirty="0"/>
              <a:t>d </a:t>
            </a:r>
            <a:r>
              <a:rPr lang="el-GR" dirty="0"/>
              <a:t>(σταθερά φράγματος = </a:t>
            </a:r>
            <a:r>
              <a:rPr lang="en-US" dirty="0"/>
              <a:t>d</a:t>
            </a:r>
            <a:r>
              <a:rPr lang="el-GR" dirty="0"/>
              <a:t>). Στην περίπτωση αυτή, οι χαραγές της κλίμακας του κανόνα, παίζουν τον ρόλο των αδιαφανών περιοχών σ’ ένα φράγμα και το φως ανακλάται στις περιοχές του κανόνα που βρίσκονται μεταξύ των χαραγών και σχηματίζει τον κροσσό </a:t>
            </a:r>
            <a:r>
              <a:rPr lang="en-US" dirty="0"/>
              <a:t>m </a:t>
            </a:r>
            <a:r>
              <a:rPr lang="el-GR" dirty="0"/>
              <a:t>– τάξης στη διεύθυνση που προσδιορίζεται από τη γωνία θ</a:t>
            </a:r>
            <a:r>
              <a:rPr lang="en-US" baseline="-25000" dirty="0"/>
              <a:t>m </a:t>
            </a:r>
            <a:r>
              <a:rPr lang="el-GR" dirty="0"/>
              <a:t>(Σχήμα 8).</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32</a:t>
            </a:fld>
            <a:endParaRPr lang="el-GR" dirty="0"/>
          </a:p>
        </p:txBody>
      </p:sp>
    </p:spTree>
    <p:extLst>
      <p:ext uri="{BB962C8B-B14F-4D97-AF65-F5344CB8AC3E}">
        <p14:creationId xmlns:p14="http://schemas.microsoft.com/office/powerpoint/2010/main" val="959131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smtClean="0"/>
              <a:t>2</a:t>
            </a:r>
            <a:r>
              <a:rPr lang="en-US" sz="3000" b="0" dirty="0" smtClean="0"/>
              <a:t>/7</a:t>
            </a:r>
            <a:endParaRPr lang="el-GR" sz="3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33</a:t>
            </a:fld>
            <a:endParaRPr lang="el-GR" dirty="0"/>
          </a:p>
        </p:txBody>
      </p:sp>
      <p:pic>
        <p:nvPicPr>
          <p:cNvPr id="4813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556792"/>
            <a:ext cx="6336704" cy="3648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736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smtClean="0"/>
              <a:t>3</a:t>
            </a:r>
            <a:r>
              <a:rPr lang="en-US" sz="3000" b="0" dirty="0" smtClean="0"/>
              <a:t>/7</a:t>
            </a:r>
            <a:endParaRPr lang="el-GR" dirty="0"/>
          </a:p>
        </p:txBody>
      </p:sp>
      <p:sp>
        <p:nvSpPr>
          <p:cNvPr id="3" name="Θέση περιεχομένου 2"/>
          <p:cNvSpPr>
            <a:spLocks noGrp="1"/>
          </p:cNvSpPr>
          <p:nvPr>
            <p:ph idx="1"/>
          </p:nvPr>
        </p:nvSpPr>
        <p:spPr/>
        <p:txBody>
          <a:bodyPr>
            <a:normAutofit lnSpcReduction="10000"/>
          </a:bodyPr>
          <a:lstStyle/>
          <a:p>
            <a:r>
              <a:rPr lang="el-GR" dirty="0"/>
              <a:t>Μπορούμε να πούμε ότι η κλίμακα του κανόνα ισοδυναμεί με αδιαφανές φράγμα εξ ανακλάσεως του οποίου η σταθερά εξαρτάται από την γωνία που σχηματίζει η δέσμη </a:t>
            </a:r>
            <a:r>
              <a:rPr lang="en-US" dirty="0"/>
              <a:t>Laser</a:t>
            </a:r>
            <a:r>
              <a:rPr lang="el-GR" dirty="0"/>
              <a:t> με τη διεύθυνση του μεταλλικού κανόνα (γωνία α στο Σχήμα 8) Όσο πιο μικρή είναι η γωνία α (δηλαδή όσο πιο μεγάλη είναι η θ</a:t>
            </a:r>
            <a:r>
              <a:rPr lang="en-US" baseline="-25000" dirty="0"/>
              <a:t>i</a:t>
            </a:r>
            <a:r>
              <a:rPr lang="el-GR" dirty="0"/>
              <a:t>), τόσο πιο μικρή γίνεται και η ενεργός απόσταση μεταξύ των διαδοχικών δευτερογενών φωτεινών πηγών.</a:t>
            </a:r>
          </a:p>
          <a:p>
            <a:r>
              <a:rPr lang="el-GR" dirty="0"/>
              <a:t> </a:t>
            </a:r>
          </a:p>
          <a:p>
            <a:r>
              <a:rPr lang="el-GR" dirty="0"/>
              <a:t>Στο διάγραμμα του Σχήματος 8 θεωρούμε δυο ακτίνες της δέσμης, που προσπίπτουν σε δυο διαδοχικές ανακλώσες περιοχές του κανόνα. Για να παρατηρήσουμε κροσσό ενισχυτικής συμβολής (για παράδειγμα τον κροσσό </a:t>
            </a:r>
            <a:r>
              <a:rPr lang="en-US" dirty="0"/>
              <a:t>m </a:t>
            </a:r>
            <a:r>
              <a:rPr lang="el-GR" dirty="0"/>
              <a:t>– τάξης), θα πρέπει η διαφορά των οπτικών τους δρόμων να είναι ακέραιο πολλαπλάσιο του μήκους κύματος.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34</a:t>
            </a:fld>
            <a:endParaRPr lang="el-GR" dirty="0"/>
          </a:p>
        </p:txBody>
      </p:sp>
    </p:spTree>
    <p:extLst>
      <p:ext uri="{BB962C8B-B14F-4D97-AF65-F5344CB8AC3E}">
        <p14:creationId xmlns:p14="http://schemas.microsoft.com/office/powerpoint/2010/main" val="31073980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smtClean="0"/>
              <a:t>4</a:t>
            </a:r>
            <a:r>
              <a:rPr lang="en-US" sz="3000" b="0" dirty="0" smtClean="0"/>
              <a:t>/7</a:t>
            </a:r>
            <a:endParaRPr lang="el-GR" sz="3200" dirty="0"/>
          </a:p>
        </p:txBody>
      </p:sp>
      <p:sp>
        <p:nvSpPr>
          <p:cNvPr id="3" name="Θέση περιεχομένου 2"/>
          <p:cNvSpPr>
            <a:spLocks noGrp="1"/>
          </p:cNvSpPr>
          <p:nvPr>
            <p:ph idx="1"/>
          </p:nvPr>
        </p:nvSpPr>
        <p:spPr/>
        <p:txBody>
          <a:bodyPr/>
          <a:lstStyle/>
          <a:p>
            <a:pPr marL="0" indent="0">
              <a:buNone/>
            </a:pPr>
            <a:r>
              <a:rPr lang="el-GR" dirty="0"/>
              <a:t>Από το διάγραμμα έχουμε:</a:t>
            </a:r>
          </a:p>
          <a:p>
            <a:pPr marL="0" indent="0">
              <a:buNone/>
            </a:pPr>
            <a:r>
              <a:rPr lang="el-GR" dirty="0" smtClean="0"/>
              <a:t>Δ</a:t>
            </a:r>
            <a:r>
              <a:rPr lang="en-US" dirty="0"/>
              <a:t>r</a:t>
            </a:r>
            <a:r>
              <a:rPr lang="el-GR" dirty="0"/>
              <a:t> = ΑΔ – </a:t>
            </a:r>
            <a:r>
              <a:rPr lang="el-GR" dirty="0" smtClean="0"/>
              <a:t>ΒΓ</a:t>
            </a:r>
            <a:endParaRPr lang="el-GR" dirty="0"/>
          </a:p>
          <a:p>
            <a:pPr marL="0" indent="0">
              <a:buNone/>
            </a:pPr>
            <a:r>
              <a:rPr lang="el-GR" dirty="0"/>
              <a:t>Όμως ΑΔ = </a:t>
            </a:r>
            <a:r>
              <a:rPr lang="en-US" dirty="0"/>
              <a:t>d </a:t>
            </a:r>
            <a:r>
              <a:rPr lang="el-GR" dirty="0"/>
              <a:t>συν(90</a:t>
            </a:r>
            <a:r>
              <a:rPr lang="el-GR" baseline="30000" dirty="0"/>
              <a:t>ο </a:t>
            </a:r>
            <a:r>
              <a:rPr lang="el-GR" dirty="0"/>
              <a:t>– θ</a:t>
            </a:r>
            <a:r>
              <a:rPr lang="en-US" baseline="-25000" dirty="0"/>
              <a:t>i</a:t>
            </a:r>
            <a:r>
              <a:rPr lang="el-GR" dirty="0"/>
              <a:t>) = </a:t>
            </a:r>
            <a:r>
              <a:rPr lang="en-US" dirty="0"/>
              <a:t>d </a:t>
            </a:r>
            <a:r>
              <a:rPr lang="el-GR" dirty="0"/>
              <a:t>ημθ</a:t>
            </a:r>
            <a:r>
              <a:rPr lang="el-GR" baseline="-25000" dirty="0"/>
              <a:t>ι </a:t>
            </a:r>
            <a:r>
              <a:rPr lang="el-GR" dirty="0"/>
              <a:t>  και ΒΓ = </a:t>
            </a:r>
            <a:r>
              <a:rPr lang="en-US" dirty="0"/>
              <a:t>d </a:t>
            </a:r>
            <a:r>
              <a:rPr lang="el-GR" dirty="0"/>
              <a:t>συν(90</a:t>
            </a:r>
            <a:r>
              <a:rPr lang="el-GR" baseline="30000" dirty="0"/>
              <a:t>ο </a:t>
            </a:r>
            <a:r>
              <a:rPr lang="el-GR" dirty="0"/>
              <a:t>– θ</a:t>
            </a:r>
            <a:r>
              <a:rPr lang="en-US" baseline="-25000" dirty="0"/>
              <a:t>m</a:t>
            </a:r>
            <a:r>
              <a:rPr lang="el-GR" dirty="0"/>
              <a:t>) = </a:t>
            </a:r>
            <a:r>
              <a:rPr lang="en-US" dirty="0"/>
              <a:t>d </a:t>
            </a:r>
            <a:r>
              <a:rPr lang="el-GR" dirty="0"/>
              <a:t>ημθ</a:t>
            </a:r>
            <a:r>
              <a:rPr lang="en-US" baseline="-25000" dirty="0"/>
              <a:t>m</a:t>
            </a:r>
            <a:r>
              <a:rPr lang="en-US" dirty="0"/>
              <a:t> </a:t>
            </a:r>
            <a:r>
              <a:rPr lang="el-GR" dirty="0"/>
              <a:t>και </a:t>
            </a:r>
            <a:r>
              <a:rPr lang="el-GR" dirty="0" smtClean="0"/>
              <a:t>επομένως</a:t>
            </a:r>
            <a:r>
              <a:rPr lang="en-US" dirty="0" smtClean="0"/>
              <a:t>:</a:t>
            </a:r>
          </a:p>
          <a:p>
            <a:pPr marL="0" indent="0">
              <a:buNone/>
            </a:pPr>
            <a:endParaRPr lang="en-US" dirty="0"/>
          </a:p>
          <a:p>
            <a:pPr marL="0" indent="0">
              <a:buNone/>
            </a:pPr>
            <a:endParaRPr lang="en-US" dirty="0" smtClean="0"/>
          </a:p>
          <a:p>
            <a:pPr marL="0" indent="0">
              <a:buNone/>
            </a:pPr>
            <a:r>
              <a:rPr lang="el-GR" dirty="0" smtClean="0"/>
              <a:t>Ο </a:t>
            </a:r>
            <a:r>
              <a:rPr lang="el-GR" dirty="0"/>
              <a:t>κροσσός μηδενικής τάξης (</a:t>
            </a:r>
            <a:r>
              <a:rPr lang="en-US" dirty="0"/>
              <a:t>m</a:t>
            </a:r>
            <a:r>
              <a:rPr lang="el-GR" dirty="0"/>
              <a:t> = 0) σχηματίζεται από την απ’ ευθείας ανάκλαση της δέσμης στον μεταλλικό κανόνα και αν η γωνία στην οποία σχηματίζεται (σε σχέση με </a:t>
            </a:r>
            <a:r>
              <a:rPr lang="el-GR" dirty="0" smtClean="0"/>
              <a:t>την </a:t>
            </a:r>
            <a:r>
              <a:rPr lang="el-GR" dirty="0"/>
              <a:t>κάθετο στο επίπεδο του κανόνα) είναι θ</a:t>
            </a:r>
            <a:r>
              <a:rPr lang="el-GR" baseline="-25000" dirty="0"/>
              <a:t>0</a:t>
            </a:r>
            <a:r>
              <a:rPr lang="el-GR" dirty="0"/>
              <a:t>, τότε θ</a:t>
            </a:r>
            <a:r>
              <a:rPr lang="en-US" baseline="-25000" dirty="0"/>
              <a:t>i </a:t>
            </a:r>
            <a:r>
              <a:rPr lang="el-GR" dirty="0"/>
              <a:t>= θ</a:t>
            </a:r>
            <a:r>
              <a:rPr lang="el-GR" baseline="-25000" dirty="0"/>
              <a:t>0 </a:t>
            </a:r>
            <a:r>
              <a:rPr lang="el-GR" dirty="0"/>
              <a:t>και η σχέση 14 γίνεται:</a:t>
            </a:r>
          </a:p>
          <a:p>
            <a:pPr marL="0" indent="0">
              <a:buNone/>
            </a:pPr>
            <a:endParaRPr lang="en-US" dirty="0" smtClean="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35</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685746800"/>
              </p:ext>
            </p:extLst>
          </p:nvPr>
        </p:nvGraphicFramePr>
        <p:xfrm>
          <a:off x="539552" y="3140968"/>
          <a:ext cx="7848872" cy="648072"/>
        </p:xfrm>
        <a:graphic>
          <a:graphicData uri="http://schemas.openxmlformats.org/drawingml/2006/table">
            <a:tbl>
              <a:tblPr firstRow="1" firstCol="1" lastRow="1" lastCol="1" bandRow="1" bandCol="1">
                <a:tableStyleId>{5940675A-B579-460E-94D1-54222C63F5DA}</a:tableStyleId>
              </a:tblPr>
              <a:tblGrid>
                <a:gridCol w="5736068"/>
                <a:gridCol w="2112804"/>
              </a:tblGrid>
              <a:tr h="648072">
                <a:tc>
                  <a:txBody>
                    <a:bodyPr/>
                    <a:lstStyle/>
                    <a:p>
                      <a:pPr algn="just">
                        <a:spcAft>
                          <a:spcPts val="0"/>
                        </a:spcAft>
                      </a:pPr>
                      <a:r>
                        <a:rPr lang="el-GR" sz="1800" dirty="0">
                          <a:effectLst/>
                        </a:rPr>
                        <a:t>Δ</a:t>
                      </a:r>
                      <a:r>
                        <a:rPr lang="en-US" sz="1800" dirty="0">
                          <a:effectLst/>
                        </a:rPr>
                        <a:t>r</a:t>
                      </a:r>
                      <a:r>
                        <a:rPr lang="el-GR" sz="1800" dirty="0">
                          <a:effectLst/>
                        </a:rPr>
                        <a:t> = </a:t>
                      </a:r>
                      <a:r>
                        <a:rPr lang="en-US" sz="1800" dirty="0">
                          <a:effectLst/>
                        </a:rPr>
                        <a:t>d</a:t>
                      </a:r>
                      <a:r>
                        <a:rPr lang="el-GR" sz="1800" dirty="0">
                          <a:effectLst/>
                        </a:rPr>
                        <a:t> (ημθ</a:t>
                      </a:r>
                      <a:r>
                        <a:rPr lang="en-US" sz="1800" baseline="-25000" dirty="0">
                          <a:effectLst/>
                        </a:rPr>
                        <a:t>i </a:t>
                      </a:r>
                      <a:r>
                        <a:rPr lang="el-GR" sz="1800" dirty="0">
                          <a:effectLst/>
                        </a:rPr>
                        <a:t>– ημθ</a:t>
                      </a:r>
                      <a:r>
                        <a:rPr lang="en-US" sz="1800" baseline="-25000" dirty="0">
                          <a:effectLst/>
                        </a:rPr>
                        <a:t>m</a:t>
                      </a:r>
                      <a:r>
                        <a:rPr lang="el-GR" sz="1800" dirty="0">
                          <a:effectLst/>
                        </a:rPr>
                        <a:t>)</a:t>
                      </a:r>
                      <a:r>
                        <a:rPr lang="el-GR" sz="1800" baseline="-25000" dirty="0">
                          <a:effectLst/>
                        </a:rPr>
                        <a:t> </a:t>
                      </a:r>
                      <a:r>
                        <a:rPr lang="el-GR" sz="1800" dirty="0">
                          <a:effectLst/>
                        </a:rPr>
                        <a:t>= </a:t>
                      </a:r>
                      <a:r>
                        <a:rPr lang="en-US" sz="1800" dirty="0">
                          <a:effectLst/>
                        </a:rPr>
                        <a:t>m</a:t>
                      </a:r>
                      <a:r>
                        <a:rPr lang="el-GR" sz="1800" dirty="0">
                          <a:effectLst/>
                        </a:rPr>
                        <a:t>λ      όπου </a:t>
                      </a:r>
                      <a:r>
                        <a:rPr lang="en-US" sz="1800" dirty="0">
                          <a:effectLst/>
                        </a:rPr>
                        <a:t>m</a:t>
                      </a:r>
                      <a:r>
                        <a:rPr lang="el-GR" sz="1800" dirty="0">
                          <a:effectLst/>
                        </a:rPr>
                        <a:t>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(14</a:t>
                      </a:r>
                      <a:r>
                        <a:rPr lang="en-US" sz="1800" dirty="0">
                          <a:effectLst/>
                        </a:rPr>
                        <a:t>)</a:t>
                      </a:r>
                      <a:endParaRPr lang="el-GR" sz="1800" dirty="0">
                        <a:effectLst/>
                        <a:latin typeface="Times New Roman"/>
                        <a:ea typeface="Times New Roman"/>
                      </a:endParaRPr>
                    </a:p>
                  </a:txBody>
                  <a:tcPr marL="68580" marR="68580" marT="0" marB="0"/>
                </a:tc>
              </a:tr>
            </a:tbl>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1273053829"/>
              </p:ext>
            </p:extLst>
          </p:nvPr>
        </p:nvGraphicFramePr>
        <p:xfrm>
          <a:off x="611560" y="5589240"/>
          <a:ext cx="7776864" cy="504056"/>
        </p:xfrm>
        <a:graphic>
          <a:graphicData uri="http://schemas.openxmlformats.org/drawingml/2006/table">
            <a:tbl>
              <a:tblPr firstRow="1" firstCol="1" lastRow="1" lastCol="1" bandRow="1" bandCol="1">
                <a:tableStyleId>{5940675A-B579-460E-94D1-54222C63F5DA}</a:tableStyleId>
              </a:tblPr>
              <a:tblGrid>
                <a:gridCol w="5683444"/>
                <a:gridCol w="2093420"/>
              </a:tblGrid>
              <a:tr h="504056">
                <a:tc>
                  <a:txBody>
                    <a:bodyPr/>
                    <a:lstStyle/>
                    <a:p>
                      <a:pPr algn="just">
                        <a:spcAft>
                          <a:spcPts val="0"/>
                        </a:spcAft>
                      </a:pPr>
                      <a:r>
                        <a:rPr lang="el-GR" sz="1800" dirty="0">
                          <a:effectLst/>
                        </a:rPr>
                        <a:t>Δ</a:t>
                      </a:r>
                      <a:r>
                        <a:rPr lang="en-US" sz="1800" dirty="0">
                          <a:effectLst/>
                        </a:rPr>
                        <a:t>r</a:t>
                      </a:r>
                      <a:r>
                        <a:rPr lang="el-GR" sz="1800" dirty="0">
                          <a:effectLst/>
                        </a:rPr>
                        <a:t> = </a:t>
                      </a:r>
                      <a:r>
                        <a:rPr lang="en-US" sz="1800" dirty="0">
                          <a:effectLst/>
                        </a:rPr>
                        <a:t>d</a:t>
                      </a:r>
                      <a:r>
                        <a:rPr lang="el-GR" sz="1800" dirty="0">
                          <a:effectLst/>
                        </a:rPr>
                        <a:t> (ημθ</a:t>
                      </a:r>
                      <a:r>
                        <a:rPr lang="el-GR" sz="1800" baseline="-25000" dirty="0">
                          <a:effectLst/>
                        </a:rPr>
                        <a:t>0 </a:t>
                      </a:r>
                      <a:r>
                        <a:rPr lang="el-GR" sz="1800" dirty="0">
                          <a:effectLst/>
                        </a:rPr>
                        <a:t>– ημθ</a:t>
                      </a:r>
                      <a:r>
                        <a:rPr lang="en-US" sz="1800" baseline="-25000" dirty="0">
                          <a:effectLst/>
                        </a:rPr>
                        <a:t>m</a:t>
                      </a:r>
                      <a:r>
                        <a:rPr lang="el-GR" sz="1800" dirty="0">
                          <a:effectLst/>
                        </a:rPr>
                        <a:t>)</a:t>
                      </a:r>
                      <a:r>
                        <a:rPr lang="el-GR" sz="1800" baseline="-25000" dirty="0">
                          <a:effectLst/>
                        </a:rPr>
                        <a:t> </a:t>
                      </a:r>
                      <a:r>
                        <a:rPr lang="el-GR" sz="1800" dirty="0">
                          <a:effectLst/>
                        </a:rPr>
                        <a:t>= </a:t>
                      </a:r>
                      <a:r>
                        <a:rPr lang="en-US" sz="1800" dirty="0">
                          <a:effectLst/>
                        </a:rPr>
                        <a:t>m</a:t>
                      </a:r>
                      <a:r>
                        <a:rPr lang="el-GR" sz="1800" dirty="0">
                          <a:effectLst/>
                        </a:rPr>
                        <a:t>λ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(15</a:t>
                      </a:r>
                      <a:r>
                        <a:rPr lang="en-US" sz="1800" dirty="0">
                          <a:effectLst/>
                        </a:rPr>
                        <a:t>)</a:t>
                      </a:r>
                      <a:endParaRPr lang="el-GR"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123877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smtClean="0"/>
              <a:t>5</a:t>
            </a:r>
            <a:r>
              <a:rPr lang="en-US" sz="3000" b="0" dirty="0" smtClean="0"/>
              <a:t>/7</a:t>
            </a:r>
            <a:endParaRPr lang="el-GR" sz="3200" dirty="0"/>
          </a:p>
        </p:txBody>
      </p:sp>
      <p:sp>
        <p:nvSpPr>
          <p:cNvPr id="3" name="Θέση περιεχομένου 2"/>
          <p:cNvSpPr>
            <a:spLocks noGrp="1"/>
          </p:cNvSpPr>
          <p:nvPr>
            <p:ph idx="1"/>
          </p:nvPr>
        </p:nvSpPr>
        <p:spPr/>
        <p:txBody>
          <a:bodyPr/>
          <a:lstStyle/>
          <a:p>
            <a:pPr marL="0" indent="0">
              <a:buNone/>
            </a:pPr>
            <a:r>
              <a:rPr lang="el-GR" dirty="0"/>
              <a:t>ή</a:t>
            </a:r>
            <a:endParaRPr lang="el-GR" dirty="0" smtClean="0"/>
          </a:p>
          <a:p>
            <a:endParaRPr lang="el-GR" dirty="0" smtClean="0"/>
          </a:p>
          <a:p>
            <a:endParaRPr lang="el-GR" dirty="0"/>
          </a:p>
          <a:p>
            <a:pPr marL="0" indent="0">
              <a:buNone/>
            </a:pPr>
            <a:r>
              <a:rPr lang="el-GR" dirty="0"/>
              <a:t>Από την τελευταία σχέση μπορούμε να υπολογίσουμε το μήκος κύματος λ, αν είναι γνωστές οι γωνίες θ</a:t>
            </a:r>
            <a:r>
              <a:rPr lang="el-GR" baseline="-25000" dirty="0"/>
              <a:t>0</a:t>
            </a:r>
            <a:r>
              <a:rPr lang="el-GR" dirty="0"/>
              <a:t>, θ</a:t>
            </a:r>
            <a:r>
              <a:rPr lang="en-US" baseline="-25000" dirty="0"/>
              <a:t>m </a:t>
            </a:r>
            <a:r>
              <a:rPr lang="el-GR" dirty="0"/>
              <a:t>καθώς και η τάξη </a:t>
            </a:r>
            <a:r>
              <a:rPr lang="en-US" dirty="0"/>
              <a:t>m </a:t>
            </a:r>
            <a:r>
              <a:rPr lang="el-GR" dirty="0"/>
              <a:t>του κροσσού (</a:t>
            </a:r>
            <a:r>
              <a:rPr lang="el-GR" b="1" dirty="0"/>
              <a:t>Μέθοδος Α</a:t>
            </a:r>
            <a:r>
              <a:rPr lang="el-GR" dirty="0"/>
              <a:t>).</a:t>
            </a:r>
          </a:p>
          <a:p>
            <a:pPr marL="0" indent="0">
              <a:buNone/>
            </a:pPr>
            <a:r>
              <a:rPr lang="el-GR" dirty="0" smtClean="0"/>
              <a:t>Εναλλακτικά </a:t>
            </a:r>
            <a:r>
              <a:rPr lang="el-GR" dirty="0"/>
              <a:t>μπορούμε να λάβουμε το ημθ</a:t>
            </a:r>
            <a:r>
              <a:rPr lang="en-US" baseline="-25000" dirty="0"/>
              <a:t>m </a:t>
            </a:r>
            <a:r>
              <a:rPr lang="el-GR" dirty="0"/>
              <a:t>ως συνάρτηση του </a:t>
            </a:r>
            <a:r>
              <a:rPr lang="en-US" dirty="0"/>
              <a:t>m </a:t>
            </a:r>
            <a:r>
              <a:rPr lang="el-GR" dirty="0"/>
              <a:t>και να διαμορφώσουμε τη σχέση (16) ως</a:t>
            </a:r>
            <a:r>
              <a:rPr lang="el-GR" dirty="0" smtClean="0"/>
              <a:t>:</a:t>
            </a:r>
          </a:p>
          <a:p>
            <a:pPr marL="0" indent="0">
              <a:buNone/>
            </a:pPr>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36</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3953057019"/>
              </p:ext>
            </p:extLst>
          </p:nvPr>
        </p:nvGraphicFramePr>
        <p:xfrm>
          <a:off x="539552" y="1700808"/>
          <a:ext cx="8208912" cy="576064"/>
        </p:xfrm>
        <a:graphic>
          <a:graphicData uri="http://schemas.openxmlformats.org/drawingml/2006/table">
            <a:tbl>
              <a:tblPr firstRow="1" firstCol="1" lastRow="1" lastCol="1" bandRow="1" bandCol="1">
                <a:tableStyleId>{5940675A-B579-460E-94D1-54222C63F5DA}</a:tableStyleId>
              </a:tblPr>
              <a:tblGrid>
                <a:gridCol w="5999191"/>
                <a:gridCol w="2209721"/>
              </a:tblGrid>
              <a:tr h="576064">
                <a:tc>
                  <a:txBody>
                    <a:bodyPr/>
                    <a:lstStyle/>
                    <a:p>
                      <a:pPr algn="just">
                        <a:spcAft>
                          <a:spcPts val="0"/>
                        </a:spcAft>
                      </a:pPr>
                      <a:r>
                        <a:rPr lang="el-GR" sz="1200" dirty="0">
                          <a:effectLst/>
                        </a:rPr>
                        <a:t>      </a:t>
                      </a:r>
                      <a:endParaRPr lang="el-GR" sz="1000" dirty="0">
                        <a:effectLst/>
                        <a:latin typeface="Times New Roman"/>
                        <a:ea typeface="Times New Roman"/>
                      </a:endParaRPr>
                    </a:p>
                  </a:txBody>
                  <a:tcPr marL="68580" marR="68580" marT="0" marB="0"/>
                </a:tc>
                <a:tc>
                  <a:txBody>
                    <a:bodyPr/>
                    <a:lstStyle/>
                    <a:p>
                      <a:pPr algn="r">
                        <a:spcAft>
                          <a:spcPts val="0"/>
                        </a:spcAft>
                      </a:pPr>
                      <a:r>
                        <a:rPr lang="el-GR" sz="1200" dirty="0">
                          <a:effectLst/>
                        </a:rPr>
                        <a:t>(16</a:t>
                      </a:r>
                      <a:r>
                        <a:rPr lang="en-US" sz="1200" dirty="0">
                          <a:effectLst/>
                        </a:rPr>
                        <a:t>)</a:t>
                      </a:r>
                      <a:endParaRPr lang="el-GR" sz="1000" dirty="0">
                        <a:effectLst/>
                        <a:latin typeface="Times New Roman"/>
                        <a:ea typeface="Times New Roman"/>
                      </a:endParaRPr>
                    </a:p>
                  </a:txBody>
                  <a:tcPr marL="68580" marR="68580" marT="0" marB="0"/>
                </a:tc>
              </a:tr>
            </a:tbl>
          </a:graphicData>
        </a:graphic>
      </p:graphicFrame>
      <p:graphicFrame>
        <p:nvGraphicFramePr>
          <p:cNvPr id="6" name="Αντικείμενο 5"/>
          <p:cNvGraphicFramePr>
            <a:graphicFrameLocks noChangeAspect="1"/>
          </p:cNvGraphicFramePr>
          <p:nvPr>
            <p:extLst>
              <p:ext uri="{D42A27DB-BD31-4B8C-83A1-F6EECF244321}">
                <p14:modId xmlns:p14="http://schemas.microsoft.com/office/powerpoint/2010/main" val="3873790547"/>
              </p:ext>
            </p:extLst>
          </p:nvPr>
        </p:nvGraphicFramePr>
        <p:xfrm>
          <a:off x="539552" y="1700808"/>
          <a:ext cx="2088232" cy="606716"/>
        </p:xfrm>
        <a:graphic>
          <a:graphicData uri="http://schemas.openxmlformats.org/presentationml/2006/ole">
            <mc:AlternateContent xmlns:mc="http://schemas.openxmlformats.org/markup-compatibility/2006">
              <mc:Choice xmlns:v="urn:schemas-microsoft-com:vml" Requires="v">
                <p:oleObj spid="_x0000_s50187" name="Equation" r:id="rId3" imgW="1409088" imgH="406224" progId="Equation.DSMT4">
                  <p:embed/>
                </p:oleObj>
              </mc:Choice>
              <mc:Fallback>
                <p:oleObj name="Equation" r:id="rId3" imgW="1409088" imgH="4062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700808"/>
                        <a:ext cx="2088232" cy="606716"/>
                      </a:xfrm>
                      <a:prstGeom prst="rect">
                        <a:avLst/>
                      </a:prstGeom>
                      <a:noFill/>
                    </p:spPr>
                  </p:pic>
                </p:oleObj>
              </mc:Fallback>
            </mc:AlternateContent>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3419573299"/>
              </p:ext>
            </p:extLst>
          </p:nvPr>
        </p:nvGraphicFramePr>
        <p:xfrm>
          <a:off x="467544" y="4653136"/>
          <a:ext cx="8352928" cy="864096"/>
        </p:xfrm>
        <a:graphic>
          <a:graphicData uri="http://schemas.openxmlformats.org/drawingml/2006/table">
            <a:tbl>
              <a:tblPr firstRow="1" firstCol="1" lastRow="1" lastCol="1" bandRow="1" bandCol="1">
                <a:tableStyleId>{5940675A-B579-460E-94D1-54222C63F5DA}</a:tableStyleId>
              </a:tblPr>
              <a:tblGrid>
                <a:gridCol w="6104439"/>
                <a:gridCol w="2248489"/>
              </a:tblGrid>
              <a:tr h="864096">
                <a:tc>
                  <a:txBody>
                    <a:bodyPr/>
                    <a:lstStyle/>
                    <a:p>
                      <a:pPr algn="just">
                        <a:spcAft>
                          <a:spcPts val="0"/>
                        </a:spcAft>
                      </a:pPr>
                      <a:r>
                        <a:rPr lang="el-GR" sz="1200" dirty="0">
                          <a:effectLst/>
                        </a:rPr>
                        <a:t>      </a:t>
                      </a:r>
                      <a:endParaRPr lang="el-GR" sz="1000" dirty="0">
                        <a:effectLst/>
                        <a:latin typeface="Times New Roman"/>
                        <a:ea typeface="Times New Roman"/>
                      </a:endParaRPr>
                    </a:p>
                  </a:txBody>
                  <a:tcPr marL="68580" marR="68580" marT="0" marB="0"/>
                </a:tc>
                <a:tc>
                  <a:txBody>
                    <a:bodyPr/>
                    <a:lstStyle/>
                    <a:p>
                      <a:pPr algn="r">
                        <a:spcAft>
                          <a:spcPts val="0"/>
                        </a:spcAft>
                      </a:pPr>
                      <a:r>
                        <a:rPr lang="el-GR" sz="1200" dirty="0">
                          <a:effectLst/>
                        </a:rPr>
                        <a:t>(17</a:t>
                      </a:r>
                      <a:r>
                        <a:rPr lang="en-US" sz="1200" dirty="0">
                          <a:effectLst/>
                        </a:rPr>
                        <a:t>)</a:t>
                      </a:r>
                      <a:endParaRPr lang="el-GR" sz="1000" dirty="0">
                        <a:effectLst/>
                        <a:latin typeface="Times New Roman"/>
                        <a:ea typeface="Times New Roman"/>
                      </a:endParaRPr>
                    </a:p>
                  </a:txBody>
                  <a:tcPr marL="68580" marR="68580" marT="0" marB="0" anchor="ctr"/>
                </a:tc>
              </a:tr>
            </a:tbl>
          </a:graphicData>
        </a:graphic>
      </p:graphicFrame>
      <p:graphicFrame>
        <p:nvGraphicFramePr>
          <p:cNvPr id="8" name="Αντικείμενο 7"/>
          <p:cNvGraphicFramePr>
            <a:graphicFrameLocks noChangeAspect="1"/>
          </p:cNvGraphicFramePr>
          <p:nvPr>
            <p:extLst>
              <p:ext uri="{D42A27DB-BD31-4B8C-83A1-F6EECF244321}">
                <p14:modId xmlns:p14="http://schemas.microsoft.com/office/powerpoint/2010/main" val="3674904028"/>
              </p:ext>
            </p:extLst>
          </p:nvPr>
        </p:nvGraphicFramePr>
        <p:xfrm>
          <a:off x="467544" y="4653136"/>
          <a:ext cx="2448272" cy="791547"/>
        </p:xfrm>
        <a:graphic>
          <a:graphicData uri="http://schemas.openxmlformats.org/presentationml/2006/ole">
            <mc:AlternateContent xmlns:mc="http://schemas.openxmlformats.org/markup-compatibility/2006">
              <mc:Choice xmlns:v="urn:schemas-microsoft-com:vml" Requires="v">
                <p:oleObj spid="_x0000_s50188" name="Equation" r:id="rId5" imgW="1269449" imgH="406224" progId="Equation.DSMT4">
                  <p:embed/>
                </p:oleObj>
              </mc:Choice>
              <mc:Fallback>
                <p:oleObj name="Equation" r:id="rId5" imgW="1269449" imgH="406224"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4653136"/>
                        <a:ext cx="2448272" cy="791547"/>
                      </a:xfrm>
                      <a:prstGeom prst="rect">
                        <a:avLst/>
                      </a:prstGeom>
                      <a:noFill/>
                    </p:spPr>
                  </p:pic>
                </p:oleObj>
              </mc:Fallback>
            </mc:AlternateContent>
          </a:graphicData>
        </a:graphic>
      </p:graphicFrame>
    </p:spTree>
    <p:extLst>
      <p:ext uri="{BB962C8B-B14F-4D97-AF65-F5344CB8AC3E}">
        <p14:creationId xmlns:p14="http://schemas.microsoft.com/office/powerpoint/2010/main" val="42424763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200" b="0" dirty="0"/>
              <a:t>7</a:t>
            </a:r>
            <a:r>
              <a:rPr lang="en-US" sz="3200" b="0" dirty="0" smtClean="0"/>
              <a:t>/7</a:t>
            </a:r>
            <a:endParaRPr lang="el-GR" sz="3200" dirty="0"/>
          </a:p>
        </p:txBody>
      </p:sp>
      <p:sp>
        <p:nvSpPr>
          <p:cNvPr id="3" name="Θέση περιεχομένου 2"/>
          <p:cNvSpPr>
            <a:spLocks noGrp="1"/>
          </p:cNvSpPr>
          <p:nvPr>
            <p:ph idx="1"/>
          </p:nvPr>
        </p:nvSpPr>
        <p:spPr/>
        <p:txBody>
          <a:bodyPr/>
          <a:lstStyle/>
          <a:p>
            <a:pPr marL="0" indent="0">
              <a:buNone/>
            </a:pPr>
            <a:r>
              <a:rPr lang="el-GR" dirty="0"/>
              <a:t>Η τελευταία σχέση είναι της μορφής</a:t>
            </a:r>
            <a:r>
              <a:rPr lang="el-GR" dirty="0" smtClean="0"/>
              <a:t>:</a:t>
            </a:r>
          </a:p>
          <a:p>
            <a:pPr marL="0" indent="0">
              <a:buNone/>
            </a:pPr>
            <a:endParaRPr lang="el-GR" dirty="0"/>
          </a:p>
          <a:p>
            <a:pPr marL="0" indent="0">
              <a:buNone/>
            </a:pPr>
            <a:endParaRPr lang="el-GR" dirty="0" smtClean="0"/>
          </a:p>
          <a:p>
            <a:pPr marL="0" indent="0">
              <a:buNone/>
            </a:pPr>
            <a:endParaRPr lang="el-GR" dirty="0"/>
          </a:p>
          <a:p>
            <a:pPr marL="0" indent="0">
              <a:buNone/>
            </a:pPr>
            <a:r>
              <a:rPr lang="el-GR" dirty="0"/>
              <a:t>όπου β = ημθ</a:t>
            </a:r>
            <a:r>
              <a:rPr lang="el-GR" baseline="-25000" dirty="0"/>
              <a:t>0   </a:t>
            </a:r>
            <a:r>
              <a:rPr lang="el-GR" dirty="0"/>
              <a:t>και γ είναι η κλίση της ευθείας γραμμής που προκύπτει από τη συνάρτηση ημθ</a:t>
            </a:r>
            <a:r>
              <a:rPr lang="en-US" baseline="-25000" dirty="0"/>
              <a:t>m </a:t>
            </a:r>
            <a:r>
              <a:rPr lang="el-GR" dirty="0"/>
              <a:t>= </a:t>
            </a:r>
            <a:r>
              <a:rPr lang="en-US" dirty="0"/>
              <a:t>f</a:t>
            </a:r>
            <a:r>
              <a:rPr lang="el-GR" dirty="0"/>
              <a:t>(</a:t>
            </a:r>
            <a:r>
              <a:rPr lang="en-US" dirty="0"/>
              <a:t>m</a:t>
            </a:r>
            <a:r>
              <a:rPr lang="el-GR" dirty="0" smtClean="0"/>
              <a:t>)</a:t>
            </a:r>
          </a:p>
          <a:p>
            <a:pPr marL="0" indent="0">
              <a:buNone/>
            </a:pPr>
            <a:endParaRPr lang="el-GR" dirty="0"/>
          </a:p>
          <a:p>
            <a:pPr marL="0" indent="0">
              <a:buNone/>
            </a:pPr>
            <a:endParaRPr lang="el-GR" dirty="0" smtClean="0"/>
          </a:p>
          <a:p>
            <a:pPr marL="0" indent="0">
              <a:buNone/>
            </a:pPr>
            <a:r>
              <a:rPr lang="el-GR" dirty="0"/>
              <a:t>Από την τελευταία σχέση μπορούμε να προσδιορίσουμε την τιμή του λ, αν υπολογίσουμε την κλίση της ευθείας (</a:t>
            </a:r>
            <a:r>
              <a:rPr lang="el-GR" b="1" dirty="0"/>
              <a:t>Μέθοδος Β</a:t>
            </a:r>
            <a:r>
              <a:rPr lang="el-GR" dirty="0" smtClean="0"/>
              <a:t>).</a:t>
            </a:r>
            <a:endParaRPr lang="el-GR" dirty="0"/>
          </a:p>
          <a:p>
            <a:pPr marL="0" indent="0">
              <a:buNone/>
            </a:pPr>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37</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733927400"/>
              </p:ext>
            </p:extLst>
          </p:nvPr>
        </p:nvGraphicFramePr>
        <p:xfrm>
          <a:off x="539552" y="1844824"/>
          <a:ext cx="8208912" cy="648072"/>
        </p:xfrm>
        <a:graphic>
          <a:graphicData uri="http://schemas.openxmlformats.org/drawingml/2006/table">
            <a:tbl>
              <a:tblPr firstRow="1" firstCol="1" lastRow="1" lastCol="1" bandRow="1" bandCol="1">
                <a:tableStyleId>{5940675A-B579-460E-94D1-54222C63F5DA}</a:tableStyleId>
              </a:tblPr>
              <a:tblGrid>
                <a:gridCol w="5999190"/>
                <a:gridCol w="2209722"/>
              </a:tblGrid>
              <a:tr h="648072">
                <a:tc>
                  <a:txBody>
                    <a:bodyPr/>
                    <a:lstStyle/>
                    <a:p>
                      <a:pPr>
                        <a:spcAft>
                          <a:spcPts val="0"/>
                        </a:spcAft>
                      </a:pPr>
                      <a:r>
                        <a:rPr lang="el-GR" sz="1800" dirty="0">
                          <a:effectLst/>
                        </a:rPr>
                        <a:t>ημθ = β</a:t>
                      </a:r>
                      <a:r>
                        <a:rPr lang="en-US" sz="1800" dirty="0">
                          <a:effectLst/>
                        </a:rPr>
                        <a:t> + </a:t>
                      </a:r>
                      <a:r>
                        <a:rPr lang="el-GR" sz="1800" dirty="0">
                          <a:effectLst/>
                        </a:rPr>
                        <a:t>ε</a:t>
                      </a:r>
                      <a:r>
                        <a:rPr lang="en-US" sz="1800" dirty="0">
                          <a:effectLst/>
                        </a:rPr>
                        <a:t> m</a:t>
                      </a:r>
                      <a:r>
                        <a:rPr lang="el-GR" sz="1800" dirty="0">
                          <a:effectLst/>
                        </a:rPr>
                        <a:t>      </a:t>
                      </a:r>
                      <a:endParaRPr lang="el-GR" sz="1800" dirty="0">
                        <a:effectLst/>
                        <a:latin typeface="Times New Roman"/>
                        <a:ea typeface="Times New Roman"/>
                      </a:endParaRPr>
                    </a:p>
                  </a:txBody>
                  <a:tcPr marL="68580" marR="68580" marT="0" marB="0" anchor="ctr"/>
                </a:tc>
                <a:tc>
                  <a:txBody>
                    <a:bodyPr/>
                    <a:lstStyle/>
                    <a:p>
                      <a:pPr algn="r">
                        <a:spcAft>
                          <a:spcPts val="0"/>
                        </a:spcAft>
                      </a:pPr>
                      <a:r>
                        <a:rPr lang="el-GR" sz="1800" dirty="0">
                          <a:effectLst/>
                        </a:rPr>
                        <a:t>(18</a:t>
                      </a:r>
                      <a:r>
                        <a:rPr lang="en-US" sz="1800" dirty="0">
                          <a:effectLst/>
                        </a:rPr>
                        <a:t>)</a:t>
                      </a:r>
                      <a:endParaRPr lang="el-GR" sz="1800" dirty="0">
                        <a:effectLst/>
                        <a:latin typeface="Times New Roman"/>
                        <a:ea typeface="Times New Roman"/>
                      </a:endParaRPr>
                    </a:p>
                  </a:txBody>
                  <a:tcPr marL="68580" marR="68580" marT="0" marB="0" anchor="ctr"/>
                </a:tc>
              </a:tr>
            </a:tbl>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3924315786"/>
              </p:ext>
            </p:extLst>
          </p:nvPr>
        </p:nvGraphicFramePr>
        <p:xfrm>
          <a:off x="539552" y="3933056"/>
          <a:ext cx="8280920" cy="648072"/>
        </p:xfrm>
        <a:graphic>
          <a:graphicData uri="http://schemas.openxmlformats.org/drawingml/2006/table">
            <a:tbl>
              <a:tblPr firstRow="1" firstCol="1" lastRow="1" lastCol="1" bandRow="1" bandCol="1">
                <a:tableStyleId>{5940675A-B579-460E-94D1-54222C63F5DA}</a:tableStyleId>
              </a:tblPr>
              <a:tblGrid>
                <a:gridCol w="6051815"/>
                <a:gridCol w="2229105"/>
              </a:tblGrid>
              <a:tr h="648072">
                <a:tc>
                  <a:txBody>
                    <a:bodyPr/>
                    <a:lstStyle/>
                    <a:p>
                      <a:pPr>
                        <a:spcAft>
                          <a:spcPts val="0"/>
                        </a:spcAft>
                      </a:pPr>
                      <a:r>
                        <a:rPr lang="el-GR" sz="1800" dirty="0">
                          <a:effectLst/>
                        </a:rPr>
                        <a:t>ε = λ/</a:t>
                      </a:r>
                      <a:r>
                        <a:rPr lang="en-US" sz="1800" dirty="0">
                          <a:effectLst/>
                        </a:rPr>
                        <a:t>d </a:t>
                      </a:r>
                      <a:r>
                        <a:rPr lang="el-GR" sz="1800" dirty="0">
                          <a:effectLst/>
                          <a:sym typeface="Symbol"/>
                        </a:rPr>
                        <a:t></a:t>
                      </a:r>
                      <a:r>
                        <a:rPr lang="el-GR" sz="1800" dirty="0">
                          <a:effectLst/>
                        </a:rPr>
                        <a:t> λ = ε</a:t>
                      </a:r>
                      <a:r>
                        <a:rPr lang="en-US" sz="1800" dirty="0">
                          <a:effectLst/>
                        </a:rPr>
                        <a:t>d</a:t>
                      </a:r>
                      <a:endParaRPr lang="el-GR" sz="1800" dirty="0">
                        <a:effectLst/>
                        <a:latin typeface="Times New Roman"/>
                        <a:ea typeface="Times New Roman"/>
                      </a:endParaRPr>
                    </a:p>
                  </a:txBody>
                  <a:tcPr marL="68580" marR="68580" marT="0" marB="0" anchor="ctr"/>
                </a:tc>
                <a:tc>
                  <a:txBody>
                    <a:bodyPr/>
                    <a:lstStyle/>
                    <a:p>
                      <a:pPr algn="r">
                        <a:spcAft>
                          <a:spcPts val="0"/>
                        </a:spcAft>
                      </a:pPr>
                      <a:r>
                        <a:rPr lang="el-GR" sz="1800" dirty="0">
                          <a:effectLst/>
                        </a:rPr>
                        <a:t>(19</a:t>
                      </a:r>
                      <a:r>
                        <a:rPr lang="en-US" sz="1800" dirty="0">
                          <a:effectLst/>
                        </a:rPr>
                        <a:t>)</a:t>
                      </a:r>
                      <a:endParaRPr lang="el-GR" sz="18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25742783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3.  Προσδιορισμός του μήκους κύματος Laser He-Ne με χρήση φράγματος </a:t>
            </a:r>
            <a:r>
              <a:rPr lang="el-GR" sz="3200" dirty="0" smtClean="0"/>
              <a:t>ανάκλασης</a:t>
            </a:r>
            <a:r>
              <a:rPr lang="en-US" sz="3200" dirty="0" smtClean="0"/>
              <a:t> </a:t>
            </a:r>
            <a:r>
              <a:rPr lang="en-US" sz="3000" b="0" dirty="0"/>
              <a:t>7</a:t>
            </a:r>
            <a:r>
              <a:rPr lang="en-US" sz="3000" b="0" dirty="0" smtClean="0"/>
              <a:t>/7</a:t>
            </a:r>
            <a:endParaRPr lang="el-GR" sz="3200" dirty="0"/>
          </a:p>
        </p:txBody>
      </p:sp>
      <p:sp>
        <p:nvSpPr>
          <p:cNvPr id="3" name="Θέση περιεχομένου 2"/>
          <p:cNvSpPr>
            <a:spLocks noGrp="1"/>
          </p:cNvSpPr>
          <p:nvPr>
            <p:ph idx="1"/>
          </p:nvPr>
        </p:nvSpPr>
        <p:spPr/>
        <p:txBody>
          <a:bodyPr/>
          <a:lstStyle/>
          <a:p>
            <a:r>
              <a:rPr lang="el-GR" dirty="0"/>
              <a:t>Κατά την εκτέλεση της άσκησης παίρνουμε σαν θετικές τις τάξεις κ των κροσσών συμβολής που βρίσκονται δεξιά του κροσσού μηδενική τάξης ενώ παίρνουμε σαν αρνητικές τις τάξεις κ που βρίσκονται αριστερά του κροσσού μηδενικής τάξης (βλ. και </a:t>
            </a:r>
            <a:r>
              <a:rPr lang="el-GR" b="1" dirty="0"/>
              <a:t>Σχήμα 5</a:t>
            </a:r>
            <a:r>
              <a:rPr lang="el-GR" dirty="0"/>
              <a:t>)</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38</a:t>
            </a:fld>
            <a:endParaRPr lang="el-GR" dirty="0"/>
          </a:p>
        </p:txBody>
      </p:sp>
    </p:spTree>
    <p:extLst>
      <p:ext uri="{BB962C8B-B14F-4D97-AF65-F5344CB8AC3E}">
        <p14:creationId xmlns:p14="http://schemas.microsoft.com/office/powerpoint/2010/main" val="925875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1.  Συμβολή κυμάτων</a:t>
            </a:r>
            <a:br>
              <a:rPr lang="el-GR" dirty="0"/>
            </a:br>
            <a:r>
              <a:rPr lang="el-GR" dirty="0"/>
              <a:t>1.1  </a:t>
            </a:r>
            <a:r>
              <a:rPr lang="el-GR" dirty="0" smtClean="0"/>
              <a:t>Εισαγωγή</a:t>
            </a:r>
            <a:endParaRPr lang="el-GR" dirty="0"/>
          </a:p>
        </p:txBody>
      </p:sp>
      <p:sp>
        <p:nvSpPr>
          <p:cNvPr id="3" name="Θέση περιεχομένου 2"/>
          <p:cNvSpPr>
            <a:spLocks noGrp="1"/>
          </p:cNvSpPr>
          <p:nvPr>
            <p:ph idx="1"/>
          </p:nvPr>
        </p:nvSpPr>
        <p:spPr/>
        <p:txBody>
          <a:bodyPr/>
          <a:lstStyle/>
          <a:p>
            <a:r>
              <a:rPr lang="el-GR" dirty="0"/>
              <a:t>Η συμβολή κυμάτων είναι το φαινόμενο που παρατηρείται όταν δυο ή περισσότερα κύματα που διαδίδονται στο ίδιο μέσο, αλληλεπιδρούν (συμβάλλουν) μεταξύ τους. Η συμβολή τους μπορεί να είναι είτε ενισχυτική είτε αποσβεστική, δηλαδή το νέο κύμα που θα προκύψει να είναι μεγαλύτερο από τα αρχικά κύματα ή πολύ μικρότερο ή και μηδενικό.</a:t>
            </a:r>
          </a:p>
          <a:p>
            <a:pPr marL="0" indent="0">
              <a:buNone/>
            </a:pPr>
            <a:r>
              <a:rPr lang="el-GR" dirty="0"/>
              <a:t> </a:t>
            </a:r>
          </a:p>
          <a:p>
            <a:r>
              <a:rPr lang="el-GR" dirty="0"/>
              <a:t>Φαινόμενα συμβολής συναντώνται σε όλα τα κύματα: ακουστικά, μηχανικά, ηλεκτρομαγνητικά κ.λπ. Το πιο εντυπωσιακό όμως φαινόμενο συμβολής παρατηρείται στην περίπτωση συμβολής ορατού φωτός, που έχει σαν αποτέλεσμα τη δημιουργία φωτεινών και σκοτεινών ζωνών που καλούνται κροσσοί συμβολής.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extLst>
      <p:ext uri="{BB962C8B-B14F-4D97-AF65-F5344CB8AC3E}">
        <p14:creationId xmlns:p14="http://schemas.microsoft.com/office/powerpoint/2010/main" val="11307585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solidFill>
                  <a:srgbClr val="004A82"/>
                </a:solidFill>
              </a:rPr>
              <a:t>Β.  ΠΕΙΡΑΜΑ</a:t>
            </a:r>
            <a:endParaRPr lang="el-GR" dirty="0"/>
          </a:p>
        </p:txBody>
      </p:sp>
    </p:spTree>
    <p:extLst>
      <p:ext uri="{BB962C8B-B14F-4D97-AF65-F5344CB8AC3E}">
        <p14:creationId xmlns:p14="http://schemas.microsoft.com/office/powerpoint/2010/main" val="24925388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1.  </a:t>
            </a:r>
            <a:r>
              <a:rPr lang="el-GR" dirty="0" smtClean="0"/>
              <a:t>Σκοπός</a:t>
            </a:r>
            <a:endParaRPr lang="el-GR" dirty="0"/>
          </a:p>
        </p:txBody>
      </p:sp>
      <p:sp>
        <p:nvSpPr>
          <p:cNvPr id="3" name="Θέση περιεχομένου 2"/>
          <p:cNvSpPr>
            <a:spLocks noGrp="1"/>
          </p:cNvSpPr>
          <p:nvPr>
            <p:ph idx="1"/>
          </p:nvPr>
        </p:nvSpPr>
        <p:spPr/>
        <p:txBody>
          <a:bodyPr/>
          <a:lstStyle/>
          <a:p>
            <a:pPr marL="0" indent="0">
              <a:buNone/>
            </a:pPr>
            <a:r>
              <a:rPr lang="el-GR" dirty="0"/>
              <a:t>Σκοπός της άσκησης αυτής είναι η μελέτη του φαινομένου της συμβολής συμφώνου φωτός και ιδιαίτερα της συμβολής που προκύπτει από φράγμα ανάκλασης, καθώς επίσης και η ανάπτυξης μιας πολύ απλής μεθόδου για τον υπολογισμό του μήκους κύματος της ακτινοβολίας </a:t>
            </a:r>
            <a:r>
              <a:rPr lang="en-US" dirty="0"/>
              <a:t>Laser</a:t>
            </a:r>
            <a:r>
              <a:rPr lang="el-GR" dirty="0"/>
              <a:t>.</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40</a:t>
            </a:fld>
            <a:endParaRPr lang="el-GR" dirty="0"/>
          </a:p>
        </p:txBody>
      </p:sp>
    </p:spTree>
    <p:extLst>
      <p:ext uri="{BB962C8B-B14F-4D97-AF65-F5344CB8AC3E}">
        <p14:creationId xmlns:p14="http://schemas.microsoft.com/office/powerpoint/2010/main" val="37732148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2.  Πειραματική </a:t>
            </a:r>
            <a:r>
              <a:rPr lang="el-GR" dirty="0" smtClean="0"/>
              <a:t>διαδικασία</a:t>
            </a:r>
            <a:r>
              <a:rPr lang="en-US" dirty="0" smtClean="0"/>
              <a:t> </a:t>
            </a:r>
            <a:r>
              <a:rPr lang="en-US" sz="3600" b="0" dirty="0" smtClean="0"/>
              <a:t>1/3</a:t>
            </a:r>
            <a:endParaRPr lang="el-GR" sz="3600" b="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Η πειραματική διάταξη που χρησιμοποιούμε αποτελείται (</a:t>
            </a:r>
            <a:r>
              <a:rPr lang="el-GR" b="1" dirty="0"/>
              <a:t>Σχήμα 8</a:t>
            </a:r>
            <a:r>
              <a:rPr lang="el-GR" dirty="0"/>
              <a:t>) από:</a:t>
            </a:r>
          </a:p>
          <a:p>
            <a:pPr marL="0" indent="0">
              <a:buNone/>
            </a:pPr>
            <a:endParaRPr lang="el-GR" dirty="0"/>
          </a:p>
          <a:p>
            <a:pPr marL="457200" lvl="0" indent="-457200">
              <a:buFont typeface="+mj-lt"/>
              <a:buAutoNum type="arabicPeriod"/>
            </a:pPr>
            <a:r>
              <a:rPr lang="el-GR" dirty="0"/>
              <a:t>Ένα </a:t>
            </a:r>
            <a:r>
              <a:rPr lang="en-US" dirty="0"/>
              <a:t>Laser He</a:t>
            </a:r>
            <a:r>
              <a:rPr lang="en-GB" dirty="0"/>
              <a:t>-</a:t>
            </a:r>
            <a:r>
              <a:rPr lang="en-US" dirty="0"/>
              <a:t>Ne </a:t>
            </a:r>
            <a:r>
              <a:rPr lang="el-GR" dirty="0"/>
              <a:t>ισχύος</a:t>
            </a:r>
            <a:r>
              <a:rPr lang="en-GB" dirty="0"/>
              <a:t> 1</a:t>
            </a:r>
            <a:r>
              <a:rPr lang="en-US" dirty="0"/>
              <a:t>mw</a:t>
            </a:r>
            <a:endParaRPr lang="el-GR" dirty="0"/>
          </a:p>
          <a:p>
            <a:pPr marL="457200" lvl="0" indent="-457200">
              <a:buFont typeface="+mj-lt"/>
              <a:buAutoNum type="arabicPeriod"/>
            </a:pPr>
            <a:r>
              <a:rPr lang="el-GR" dirty="0"/>
              <a:t>Έναν βαθμολογημένο μεταλλικό κανόνα με σταθερά κλίμακας </a:t>
            </a:r>
            <a:r>
              <a:rPr lang="en-US" dirty="0"/>
              <a:t>d</a:t>
            </a:r>
            <a:r>
              <a:rPr lang="el-GR" dirty="0"/>
              <a:t> = 0.5 </a:t>
            </a:r>
            <a:r>
              <a:rPr lang="en-US" dirty="0"/>
              <a:t>mm </a:t>
            </a:r>
            <a:r>
              <a:rPr lang="el-GR" dirty="0"/>
              <a:t>ή </a:t>
            </a:r>
            <a:r>
              <a:rPr lang="en-US" dirty="0"/>
              <a:t>d </a:t>
            </a:r>
            <a:r>
              <a:rPr lang="el-GR" dirty="0"/>
              <a:t>=1.0 </a:t>
            </a:r>
            <a:r>
              <a:rPr lang="en-US" dirty="0"/>
              <a:t>mm</a:t>
            </a:r>
            <a:r>
              <a:rPr lang="el-GR" dirty="0"/>
              <a:t>.</a:t>
            </a:r>
          </a:p>
          <a:p>
            <a:pPr marL="457200" lvl="0" indent="-457200">
              <a:buFont typeface="+mj-lt"/>
              <a:buAutoNum type="arabicPeriod"/>
            </a:pPr>
            <a:r>
              <a:rPr lang="el-GR" dirty="0"/>
              <a:t>Πέτασμα για την προβολή του φαινομένου της συμβολής </a:t>
            </a:r>
          </a:p>
          <a:p>
            <a:pPr marL="0" indent="0">
              <a:buNone/>
            </a:pPr>
            <a:endParaRPr lang="el-GR" dirty="0" smtClean="0"/>
          </a:p>
          <a:p>
            <a:pPr marL="0" indent="0">
              <a:buNone/>
            </a:pPr>
            <a:r>
              <a:rPr lang="el-GR" dirty="0"/>
              <a:t>Η πειραματική διάταξη τοποθετείται επάνω σε πάγκο εργαστηρίου στην πλάτη του οποίου τοποθετούμε μεταλλικό κανόνα. Το πέτασμα  τοποθετείται σε κάθετη θέση ως προς τη διεύθυνση του μεταλλικού κανόνα. Για να πάρουμε καθαρούς φωτεινούς κροσσούς στο πέτασμα, φροντίζουμε ώστε η δέσμη του </a:t>
            </a:r>
            <a:r>
              <a:rPr lang="en-US" dirty="0"/>
              <a:t>Laser</a:t>
            </a:r>
            <a:r>
              <a:rPr lang="el-GR" dirty="0"/>
              <a:t> να σχηματίζει μικρή γωνία α με τη διεύθυνση του μεταλλικού κανόνα</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41</a:t>
            </a:fld>
            <a:endParaRPr lang="el-GR" dirty="0"/>
          </a:p>
        </p:txBody>
      </p:sp>
    </p:spTree>
    <p:extLst>
      <p:ext uri="{BB962C8B-B14F-4D97-AF65-F5344CB8AC3E}">
        <p14:creationId xmlns:p14="http://schemas.microsoft.com/office/powerpoint/2010/main" val="10998679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  Πειραματική </a:t>
            </a:r>
            <a:r>
              <a:rPr lang="el-GR" dirty="0" smtClean="0"/>
              <a:t>διαδικασία</a:t>
            </a:r>
            <a:r>
              <a:rPr lang="en-US" dirty="0" smtClean="0"/>
              <a:t> </a:t>
            </a:r>
            <a:r>
              <a:rPr lang="en-US" sz="3600" b="0" dirty="0" smtClean="0"/>
              <a:t>2/3</a:t>
            </a:r>
            <a:endParaRPr lang="el-GR" sz="36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42</a:t>
            </a:fld>
            <a:endParaRPr lang="el-GR" dirty="0"/>
          </a:p>
        </p:txBody>
      </p:sp>
      <p:pic>
        <p:nvPicPr>
          <p:cNvPr id="522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905993" cy="3461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7774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  Πειραματική </a:t>
            </a:r>
            <a:r>
              <a:rPr lang="el-GR" dirty="0" smtClean="0"/>
              <a:t>διαδικασία</a:t>
            </a:r>
            <a:r>
              <a:rPr lang="en-US" sz="3600" dirty="0"/>
              <a:t> </a:t>
            </a:r>
            <a:r>
              <a:rPr lang="en-US" sz="3200" b="0" dirty="0" smtClean="0"/>
              <a:t>3/3</a:t>
            </a:r>
            <a:endParaRPr lang="el-GR" sz="3200" b="0" dirty="0"/>
          </a:p>
        </p:txBody>
      </p:sp>
      <p:sp>
        <p:nvSpPr>
          <p:cNvPr id="3" name="Θέση περιεχομένου 2"/>
          <p:cNvSpPr>
            <a:spLocks noGrp="1"/>
          </p:cNvSpPr>
          <p:nvPr>
            <p:ph idx="1"/>
          </p:nvPr>
        </p:nvSpPr>
        <p:spPr/>
        <p:txBody>
          <a:bodyPr/>
          <a:lstStyle/>
          <a:p>
            <a:r>
              <a:rPr lang="el-GR" dirty="0"/>
              <a:t>Κατά τη διαδικασία της εκτέλεσης της άσκησης, καλύπτουμε το πέτασμα με χιλιοστομετρικό χαρτί, στο οποίο και σημειώνουμε το ίχνος της προέκτασης του κανόνα (</a:t>
            </a:r>
            <a:r>
              <a:rPr lang="el-GR" b="1" dirty="0"/>
              <a:t>Σχήμα 8</a:t>
            </a:r>
            <a:r>
              <a:rPr lang="el-GR" dirty="0"/>
              <a:t>) και τους κροσσούς συμβολής. Μετράμε επίσης την απόσταση </a:t>
            </a:r>
            <a:r>
              <a:rPr lang="en-US" dirty="0"/>
              <a:t>L </a:t>
            </a:r>
            <a:r>
              <a:rPr lang="el-GR" dirty="0"/>
              <a:t>από το μέσο της κηλίδας του </a:t>
            </a:r>
            <a:r>
              <a:rPr lang="en-US" dirty="0"/>
              <a:t>Laser</a:t>
            </a:r>
            <a:r>
              <a:rPr lang="el-GR" dirty="0"/>
              <a:t> στον κανόνα, ως το πέτασμα.</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43</a:t>
            </a:fld>
            <a:endParaRPr lang="el-GR" dirty="0"/>
          </a:p>
        </p:txBody>
      </p:sp>
    </p:spTree>
    <p:extLst>
      <p:ext uri="{BB962C8B-B14F-4D97-AF65-F5344CB8AC3E}">
        <p14:creationId xmlns:p14="http://schemas.microsoft.com/office/powerpoint/2010/main" val="2228089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3.  </a:t>
            </a:r>
            <a:r>
              <a:rPr lang="el-GR" dirty="0" smtClean="0"/>
              <a:t>Εργασίες</a:t>
            </a:r>
            <a:r>
              <a:rPr lang="en-US" dirty="0" smtClean="0"/>
              <a:t> </a:t>
            </a:r>
            <a:r>
              <a:rPr lang="en-US" sz="3600" b="0" dirty="0" smtClean="0"/>
              <a:t>1/3</a:t>
            </a:r>
            <a:endParaRPr lang="el-GR" sz="3600" b="0" dirty="0"/>
          </a:p>
        </p:txBody>
      </p:sp>
      <p:sp>
        <p:nvSpPr>
          <p:cNvPr id="3" name="Θέση περιεχομένου 2"/>
          <p:cNvSpPr>
            <a:spLocks noGrp="1"/>
          </p:cNvSpPr>
          <p:nvPr>
            <p:ph idx="1"/>
          </p:nvPr>
        </p:nvSpPr>
        <p:spPr/>
        <p:txBody>
          <a:bodyPr>
            <a:normAutofit fontScale="92500" lnSpcReduction="20000"/>
          </a:bodyPr>
          <a:lstStyle/>
          <a:p>
            <a:pPr marL="457200" lvl="0" indent="-457200">
              <a:buFont typeface="+mj-lt"/>
              <a:buAutoNum type="arabicPeriod"/>
            </a:pPr>
            <a:r>
              <a:rPr lang="el-GR" dirty="0"/>
              <a:t>Αναγνωρίστε τα εξαρτήματα της πειραματικής διάταξης.</a:t>
            </a:r>
          </a:p>
          <a:p>
            <a:pPr marL="457200" lvl="0" indent="-457200">
              <a:buFont typeface="+mj-lt"/>
              <a:buAutoNum type="arabicPeriod"/>
            </a:pPr>
            <a:r>
              <a:rPr lang="el-GR" dirty="0"/>
              <a:t>Σε συνεργασία με τον υπεύθυνο καθηγητή, θέσετε σε λειτουργία το </a:t>
            </a:r>
            <a:r>
              <a:rPr lang="en-US" dirty="0"/>
              <a:t>Laser</a:t>
            </a:r>
            <a:r>
              <a:rPr lang="el-GR" dirty="0" smtClean="0"/>
              <a:t>.</a:t>
            </a:r>
          </a:p>
          <a:p>
            <a:pPr marL="0" lvl="0" indent="0">
              <a:buNone/>
            </a:pPr>
            <a:endParaRPr lang="el-GR" dirty="0"/>
          </a:p>
          <a:p>
            <a:pPr marL="0" indent="0">
              <a:buNone/>
            </a:pPr>
            <a:r>
              <a:rPr lang="el-GR" b="1" cap="small" dirty="0" smtClean="0"/>
              <a:t>προσοχ</a:t>
            </a:r>
            <a:r>
              <a:rPr lang="el-GR" b="1" cap="small" dirty="0"/>
              <a:t>η</a:t>
            </a:r>
            <a:r>
              <a:rPr lang="el-GR" b="1" cap="small" dirty="0" smtClean="0"/>
              <a:t>: </a:t>
            </a:r>
            <a:r>
              <a:rPr lang="el-GR" b="1" cap="small" dirty="0"/>
              <a:t>τηρειτε τουσ κανονεσ ασφαλειασ </a:t>
            </a:r>
            <a:r>
              <a:rPr lang="en-US" b="1" cap="small" dirty="0"/>
              <a:t>laser</a:t>
            </a:r>
            <a:r>
              <a:rPr lang="el-GR" b="1" cap="small" dirty="0"/>
              <a:t> μη κοιτατε ποτε τη δεσμη του </a:t>
            </a:r>
            <a:r>
              <a:rPr lang="en-US" b="1" cap="small" dirty="0"/>
              <a:t>laser</a:t>
            </a:r>
            <a:r>
              <a:rPr lang="el-GR" b="1" cap="small" dirty="0"/>
              <a:t> ουτε απ’ ευθειασ, ουτε μετα </a:t>
            </a:r>
            <a:r>
              <a:rPr lang="el-GR" b="1" cap="small" dirty="0" smtClean="0"/>
              <a:t>απο </a:t>
            </a:r>
            <a:r>
              <a:rPr lang="el-GR" b="1" cap="small" dirty="0"/>
              <a:t>ανακλαση</a:t>
            </a:r>
            <a:endParaRPr lang="el-GR" dirty="0"/>
          </a:p>
          <a:p>
            <a:pPr marL="457200" lvl="0" indent="-457200">
              <a:buFont typeface="+mj-lt"/>
              <a:buAutoNum type="arabicPeriod"/>
            </a:pPr>
            <a:endParaRPr lang="el-GR" dirty="0" smtClean="0"/>
          </a:p>
          <a:p>
            <a:pPr marL="457200" lvl="0" indent="-457200">
              <a:buFont typeface="+mj-lt"/>
              <a:buAutoNum type="arabicPeriod" startAt="3"/>
            </a:pPr>
            <a:r>
              <a:rPr lang="el-GR" dirty="0"/>
              <a:t>Μετακινώντας τη δέσμη </a:t>
            </a:r>
            <a:r>
              <a:rPr lang="en-US" dirty="0"/>
              <a:t>Laser</a:t>
            </a:r>
            <a:r>
              <a:rPr lang="el-GR" dirty="0"/>
              <a:t> υπό μικρή γωνία ως προς τον μεταλλικό κανόνα, βρείτε την κατάλληλη θέση του </a:t>
            </a:r>
            <a:r>
              <a:rPr lang="en-US" dirty="0"/>
              <a:t>Laser</a:t>
            </a:r>
            <a:r>
              <a:rPr lang="el-GR" dirty="0"/>
              <a:t>, έτσι ώστε να εμφανισθούν στο πέτασμα καθαροί φωτεινοί κροσσοί συμβολής.</a:t>
            </a:r>
          </a:p>
          <a:p>
            <a:pPr marL="457200" lvl="0" indent="-457200">
              <a:buFont typeface="+mj-lt"/>
              <a:buAutoNum type="arabicPeriod" startAt="3"/>
            </a:pPr>
            <a:r>
              <a:rPr lang="el-GR" dirty="0"/>
              <a:t>Καλύψτε όλο το πέτασμα με χιλιοστομετρικό χαρτί.</a:t>
            </a:r>
          </a:p>
          <a:p>
            <a:pPr marL="457200" lvl="0" indent="-457200">
              <a:buFont typeface="+mj-lt"/>
              <a:buAutoNum type="arabicPeriod" startAt="3"/>
            </a:pPr>
            <a:r>
              <a:rPr lang="el-GR" dirty="0"/>
              <a:t>Με τη βοήθεια γνώμονα, να ελεγχθεί η καθετότητα μεταξύ του πετάσματος και της διεύθυνσης του μεταλλικού κανόνα (για το σκοπό αυτό χρησιμοποιούμε την πλάτη του εργαστηριακού πάγκου σαν διεύθυνση του κανόνα</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44</a:t>
            </a:fld>
            <a:endParaRPr lang="el-GR" dirty="0"/>
          </a:p>
        </p:txBody>
      </p:sp>
    </p:spTree>
    <p:extLst>
      <p:ext uri="{BB962C8B-B14F-4D97-AF65-F5344CB8AC3E}">
        <p14:creationId xmlns:p14="http://schemas.microsoft.com/office/powerpoint/2010/main" val="28978645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3.  </a:t>
            </a:r>
            <a:r>
              <a:rPr lang="el-GR" dirty="0" smtClean="0"/>
              <a:t>Εργασίες</a:t>
            </a:r>
            <a:r>
              <a:rPr lang="en-US" dirty="0" smtClean="0"/>
              <a:t> </a:t>
            </a:r>
            <a:r>
              <a:rPr lang="en-US" sz="3600" b="0" dirty="0" smtClean="0"/>
              <a:t>2/3</a:t>
            </a:r>
            <a:endParaRPr lang="el-GR" sz="3600" b="0" dirty="0"/>
          </a:p>
        </p:txBody>
      </p:sp>
      <p:sp>
        <p:nvSpPr>
          <p:cNvPr id="3" name="Θέση περιεχομένου 2"/>
          <p:cNvSpPr>
            <a:spLocks noGrp="1"/>
          </p:cNvSpPr>
          <p:nvPr>
            <p:ph idx="1"/>
          </p:nvPr>
        </p:nvSpPr>
        <p:spPr/>
        <p:txBody>
          <a:bodyPr/>
          <a:lstStyle/>
          <a:p>
            <a:pPr marL="457200" lvl="0" indent="-457200">
              <a:buFont typeface="+mj-lt"/>
              <a:buAutoNum type="arabicPeriod" startAt="6"/>
            </a:pPr>
            <a:r>
              <a:rPr lang="el-GR" dirty="0"/>
              <a:t>Σημειώστε στο χιλιοστομετρικό χαρτί το ίχνος της προέκτασης του κανόνα καθώς επίσης και τους φωτεινούς κροσσούς συμβολής. Ο φωτεινότερος κροσσός, αντιστοιχεί στον κροσσό μηδενικής τάξης. Σημειώστε τον κροσσό αυτόν εντονότερα.</a:t>
            </a:r>
          </a:p>
          <a:p>
            <a:pPr marL="457200" lvl="0" indent="-457200">
              <a:buFont typeface="+mj-lt"/>
              <a:buAutoNum type="arabicPeriod" startAt="6"/>
            </a:pPr>
            <a:r>
              <a:rPr lang="el-GR" dirty="0"/>
              <a:t>Μετρείστε την απόσταση </a:t>
            </a:r>
            <a:r>
              <a:rPr lang="en-US" dirty="0"/>
              <a:t>L</a:t>
            </a:r>
            <a:r>
              <a:rPr lang="el-GR" dirty="0"/>
              <a:t> του πετάσματος από το μέσο της κηλίδας του </a:t>
            </a:r>
            <a:r>
              <a:rPr lang="en-US" dirty="0"/>
              <a:t>Laser</a:t>
            </a:r>
            <a:r>
              <a:rPr lang="el-GR" dirty="0"/>
              <a:t> στον μεταλλικό </a:t>
            </a:r>
            <a:r>
              <a:rPr lang="el-GR" dirty="0" smtClean="0"/>
              <a:t>κανόνα  </a:t>
            </a:r>
            <a:r>
              <a:rPr lang="en-US" dirty="0" smtClean="0"/>
              <a:t>L </a:t>
            </a:r>
            <a:r>
              <a:rPr lang="el-GR" dirty="0"/>
              <a:t>= …………. </a:t>
            </a:r>
            <a:r>
              <a:rPr lang="en-US" dirty="0"/>
              <a:t>m</a:t>
            </a:r>
            <a:endParaRPr lang="el-GR" dirty="0"/>
          </a:p>
          <a:p>
            <a:pPr marL="457200" indent="-457200">
              <a:buFont typeface="+mj-lt"/>
              <a:buAutoNum type="arabicPeriod" startAt="6"/>
            </a:pPr>
            <a:r>
              <a:rPr lang="el-GR" dirty="0"/>
              <a:t>Διακόψτε τη λειτουργία του </a:t>
            </a:r>
            <a:r>
              <a:rPr lang="en-US" dirty="0"/>
              <a:t>Laser</a:t>
            </a:r>
            <a:r>
              <a:rPr lang="el-GR" dirty="0"/>
              <a:t>. Πάρτε το χιλιοστομετρικό χαρτί από το πέτασμα και αντιστοιχείστε τους κροσσούς που έχετε σημειώσει στις τάξεις τους, ξεκινώντας από τον κροσσό μηδενικής τάξης. Δεξιά από τον κροσσό αυτόν οι τάξεις θα είναι θετικές, ενώ αριστερά από αυτόν θα είναι αρνητικές (</a:t>
            </a:r>
            <a:r>
              <a:rPr lang="el-GR" b="1" dirty="0"/>
              <a:t>Σχήμα 9</a:t>
            </a:r>
            <a:r>
              <a:rPr lang="el-GR" dirty="0"/>
              <a:t>).</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45</a:t>
            </a:fld>
            <a:endParaRPr lang="el-GR" dirty="0"/>
          </a:p>
        </p:txBody>
      </p:sp>
    </p:spTree>
    <p:extLst>
      <p:ext uri="{BB962C8B-B14F-4D97-AF65-F5344CB8AC3E}">
        <p14:creationId xmlns:p14="http://schemas.microsoft.com/office/powerpoint/2010/main" val="32404081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3.  </a:t>
            </a:r>
            <a:r>
              <a:rPr lang="el-GR" dirty="0" smtClean="0"/>
              <a:t>Εργασίες</a:t>
            </a:r>
            <a:r>
              <a:rPr lang="en-US" dirty="0" smtClean="0"/>
              <a:t> </a:t>
            </a:r>
            <a:r>
              <a:rPr lang="en-US" sz="3600" b="0" dirty="0" smtClean="0"/>
              <a:t>3/3</a:t>
            </a:r>
            <a:endParaRPr lang="el-GR" sz="36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46</a:t>
            </a:fld>
            <a:endParaRPr lang="el-GR" dirty="0"/>
          </a:p>
        </p:txBody>
      </p:sp>
      <p:pic>
        <p:nvPicPr>
          <p:cNvPr id="532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66601"/>
            <a:ext cx="8356718"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37851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 Υπολογισμός του μήκους κύματος λ του </a:t>
            </a:r>
            <a:r>
              <a:rPr lang="en-US" dirty="0" smtClean="0"/>
              <a:t>Laser</a:t>
            </a:r>
            <a:endParaRPr lang="el-GR" dirty="0"/>
          </a:p>
        </p:txBody>
      </p:sp>
      <p:sp>
        <p:nvSpPr>
          <p:cNvPr id="3" name="Θέση περιεχομένου 2"/>
          <p:cNvSpPr>
            <a:spLocks noGrp="1"/>
          </p:cNvSpPr>
          <p:nvPr>
            <p:ph idx="1"/>
          </p:nvPr>
        </p:nvSpPr>
        <p:spPr/>
        <p:txBody>
          <a:bodyPr/>
          <a:lstStyle/>
          <a:p>
            <a:pPr marL="457200" lvl="0" indent="-457200">
              <a:buFont typeface="+mj-lt"/>
              <a:buAutoNum type="arabicPeriod" startAt="9"/>
            </a:pPr>
            <a:r>
              <a:rPr lang="el-GR" dirty="0"/>
              <a:t>Μετρείστε με τη βοήθεια του χιλιοστομετρικού χαρτιού σε </a:t>
            </a:r>
            <a:r>
              <a:rPr lang="en-US" dirty="0"/>
              <a:t>mm</a:t>
            </a:r>
            <a:r>
              <a:rPr lang="el-GR" dirty="0"/>
              <a:t> τις αποστάσεις </a:t>
            </a:r>
            <a:r>
              <a:rPr lang="en-US" dirty="0"/>
              <a:t>y</a:t>
            </a:r>
            <a:r>
              <a:rPr lang="el-GR" baseline="-25000" dirty="0"/>
              <a:t>κ</a:t>
            </a:r>
            <a:r>
              <a:rPr lang="el-GR" dirty="0"/>
              <a:t> των κροσσών συμβολής από το ίχνος της προέκτασης του κανόνα στο πέτασμα και καταχωρείστε τις στον </a:t>
            </a:r>
            <a:r>
              <a:rPr lang="el-GR" b="1" dirty="0"/>
              <a:t>Πίνακα 1</a:t>
            </a:r>
            <a:r>
              <a:rPr lang="el-GR" dirty="0"/>
              <a:t>.</a:t>
            </a:r>
          </a:p>
          <a:p>
            <a:pPr marL="457200" lvl="0" indent="-457200">
              <a:buFont typeface="+mj-lt"/>
              <a:buAutoNum type="arabicPeriod" startAt="9"/>
            </a:pPr>
            <a:r>
              <a:rPr lang="el-GR" dirty="0"/>
              <a:t>Καταχωρείστε στον </a:t>
            </a:r>
            <a:r>
              <a:rPr lang="el-GR" b="1" dirty="0"/>
              <a:t>Πίνακα 1</a:t>
            </a:r>
            <a:r>
              <a:rPr lang="el-GR" dirty="0"/>
              <a:t> αντίστοιχες τιμές </a:t>
            </a:r>
            <a:r>
              <a:rPr lang="en-US" dirty="0"/>
              <a:t>y</a:t>
            </a:r>
            <a:r>
              <a:rPr lang="el-GR" baseline="-25000" dirty="0"/>
              <a:t>κ</a:t>
            </a:r>
            <a:r>
              <a:rPr lang="el-GR" baseline="30000" dirty="0"/>
              <a:t>2</a:t>
            </a:r>
            <a:r>
              <a:rPr lang="el-GR" dirty="0"/>
              <a:t> και στη συνέχεια με τη βοήθεια της σχέσης (</a:t>
            </a:r>
            <a:r>
              <a:rPr lang="el-GR" b="1" dirty="0"/>
              <a:t>13</a:t>
            </a:r>
            <a:r>
              <a:rPr lang="el-GR" dirty="0"/>
              <a:t>) υπολογίστε τα αντίστοιχα μήκη κύματος λκ (δεν μπορείτε να υπολογίσετε το μήκος κύματος για κ = ο) Επίσης υπολογίστε τη μέση τιμή λ καθώς και το απόλυτο και σχετικό τυπικό σφάλμα της μέσης τιμής. </a:t>
            </a:r>
          </a:p>
          <a:p>
            <a:pPr marL="457200" lvl="0" indent="-457200">
              <a:buFont typeface="+mj-lt"/>
              <a:buAutoNum type="arabicPeriod" startAt="9"/>
            </a:pPr>
            <a:r>
              <a:rPr lang="el-GR" dirty="0"/>
              <a:t>Να εκφράσετε  τη μέση τιμή λ μαζί με τα σφάλματά της.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47</a:t>
            </a:fld>
            <a:endParaRPr lang="el-GR" dirty="0"/>
          </a:p>
        </p:txBody>
      </p:sp>
    </p:spTree>
    <p:extLst>
      <p:ext uri="{BB962C8B-B14F-4D97-AF65-F5344CB8AC3E}">
        <p14:creationId xmlns:p14="http://schemas.microsoft.com/office/powerpoint/2010/main" val="17744882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Β. Γραφική μέθοδος υπολογισμού του μήκους κύματος του </a:t>
            </a:r>
            <a:r>
              <a:rPr lang="en-US" dirty="0" smtClean="0"/>
              <a:t>Laser</a:t>
            </a:r>
            <a:endParaRPr lang="el-GR" dirty="0"/>
          </a:p>
        </p:txBody>
      </p:sp>
      <p:sp>
        <p:nvSpPr>
          <p:cNvPr id="3" name="Θέση περιεχομένου 2"/>
          <p:cNvSpPr>
            <a:spLocks noGrp="1"/>
          </p:cNvSpPr>
          <p:nvPr>
            <p:ph idx="1"/>
          </p:nvPr>
        </p:nvSpPr>
        <p:spPr/>
        <p:txBody>
          <a:bodyPr>
            <a:normAutofit fontScale="92500" lnSpcReduction="10000"/>
          </a:bodyPr>
          <a:lstStyle/>
          <a:p>
            <a:pPr marL="457200" lvl="0" indent="-457200">
              <a:buFont typeface="+mj-lt"/>
              <a:buAutoNum type="arabicPeriod" startAt="12"/>
            </a:pPr>
            <a:r>
              <a:rPr lang="el-GR" dirty="0"/>
              <a:t>Χαράξτε την καμπύλη </a:t>
            </a:r>
            <a:r>
              <a:rPr lang="en-US" b="1" dirty="0"/>
              <a:t>y</a:t>
            </a:r>
            <a:r>
              <a:rPr lang="el-GR" b="1" baseline="-25000" dirty="0"/>
              <a:t>κ</a:t>
            </a:r>
            <a:r>
              <a:rPr lang="el-GR" b="1" baseline="30000" dirty="0"/>
              <a:t>2 </a:t>
            </a:r>
            <a:r>
              <a:rPr lang="el-GR" b="1" dirty="0"/>
              <a:t>= </a:t>
            </a:r>
            <a:r>
              <a:rPr lang="en-US" b="1" dirty="0"/>
              <a:t>f</a:t>
            </a:r>
            <a:r>
              <a:rPr lang="el-GR" b="1" dirty="0"/>
              <a:t>(κ)</a:t>
            </a:r>
            <a:r>
              <a:rPr lang="el-GR" dirty="0"/>
              <a:t>, προσδιορίστε την κλίση της </a:t>
            </a:r>
            <a:r>
              <a:rPr lang="el-GR" b="1" dirty="0"/>
              <a:t>ε</a:t>
            </a:r>
            <a:r>
              <a:rPr lang="el-GR" dirty="0"/>
              <a:t> και από την κλίση υπολογίστε το μήκος κύματος λ της ακτινοβολίας </a:t>
            </a:r>
            <a:r>
              <a:rPr lang="en-US" dirty="0"/>
              <a:t>Laser </a:t>
            </a:r>
            <a:r>
              <a:rPr lang="el-GR" dirty="0"/>
              <a:t>από τη σχέση (16).</a:t>
            </a:r>
          </a:p>
          <a:p>
            <a:pPr marL="457200" lvl="0" indent="-457200">
              <a:buFont typeface="+mj-lt"/>
              <a:buAutoNum type="arabicPeriod" startAt="12"/>
            </a:pPr>
            <a:r>
              <a:rPr lang="el-GR" dirty="0"/>
              <a:t>Συγκρίνετε τις τιμές του λ που προέκυψαν από τις εργασίες με αριθμούς 10 και 12. Εξηγείστε που οφείλονται τυχόν διαφορές.</a:t>
            </a:r>
          </a:p>
          <a:p>
            <a:pPr marL="457200" lvl="0" indent="-457200">
              <a:buFont typeface="+mj-lt"/>
              <a:buAutoNum type="arabicPeriod" startAt="12"/>
            </a:pPr>
            <a:r>
              <a:rPr lang="el-GR" dirty="0"/>
              <a:t>Εντοπίστε και αναφέρατε τα σφάλματα (συστηματικά και τυχαία) που υπεισέρχονται στην πειραματική διαδικασία.</a:t>
            </a:r>
          </a:p>
          <a:p>
            <a:pPr marL="457200" lvl="0" indent="-457200">
              <a:buFont typeface="+mj-lt"/>
              <a:buAutoNum type="arabicPeriod" startAt="12"/>
            </a:pPr>
            <a:r>
              <a:rPr lang="el-GR" dirty="0"/>
              <a:t>Σε συνεργασία με τον υπεύθυνο καθηγητή, θέσετε πάλι σε λειτουργία το </a:t>
            </a:r>
            <a:r>
              <a:rPr lang="en-US" dirty="0"/>
              <a:t>Laser</a:t>
            </a:r>
            <a:r>
              <a:rPr lang="el-GR" dirty="0"/>
              <a:t> και μετακινείστε το, αλλάζοντας τη γωνία α μεταξύ δέσμης </a:t>
            </a:r>
            <a:r>
              <a:rPr lang="en-US" dirty="0"/>
              <a:t>Laser</a:t>
            </a:r>
            <a:r>
              <a:rPr lang="el-GR" dirty="0"/>
              <a:t> και μεταλλικού κανόνα. Γράψτε και δικαιολογείστε τις παρατηρήσεις σας, σχετικά με τη θέση των διαδοχικών κροσσών συμβολής.</a:t>
            </a:r>
          </a:p>
          <a:p>
            <a:pPr marL="457200" lvl="0" indent="-457200">
              <a:buFont typeface="+mj-lt"/>
              <a:buAutoNum type="arabicPeriod" startAt="12"/>
            </a:pPr>
            <a:r>
              <a:rPr lang="el-GR" dirty="0"/>
              <a:t>Σε μια νέα θέση όπου παρατηρούνται καθαροί κροσσοί συμβολής στο πέτασμα, πλησιάστε το πέτασμα μέχρι τον μεταλλικό κανόνα. Γράψτε τις παρατηρήσεις σας.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48</a:t>
            </a:fld>
            <a:endParaRPr lang="el-GR" dirty="0"/>
          </a:p>
        </p:txBody>
      </p:sp>
    </p:spTree>
    <p:extLst>
      <p:ext uri="{BB962C8B-B14F-4D97-AF65-F5344CB8AC3E}">
        <p14:creationId xmlns:p14="http://schemas.microsoft.com/office/powerpoint/2010/main" val="466977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1.2  Σύμφωνες πηγές (ή κύματα) </a:t>
            </a:r>
          </a:p>
        </p:txBody>
      </p:sp>
      <p:sp>
        <p:nvSpPr>
          <p:cNvPr id="3" name="Θέση περιεχομένου 2"/>
          <p:cNvSpPr>
            <a:spLocks noGrp="1"/>
          </p:cNvSpPr>
          <p:nvPr>
            <p:ph idx="1"/>
          </p:nvPr>
        </p:nvSpPr>
        <p:spPr/>
        <p:txBody>
          <a:bodyPr/>
          <a:lstStyle/>
          <a:p>
            <a:r>
              <a:rPr lang="el-GR" dirty="0"/>
              <a:t>Δυο ή περισσότερες πηγές καλούνται σύμφωνες, αν τα κύματα που ξεκινούν απ’ αυτές  παρουσιάζουν μεταξύ τους την ίδια φάση ή σταθερή διαφορά φάσης. Στην αντίθετη περίπτωση οι πηγές καλούνται ασύμφωνες.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extLst>
      <p:ext uri="{BB962C8B-B14F-4D97-AF65-F5344CB8AC3E}">
        <p14:creationId xmlns:p14="http://schemas.microsoft.com/office/powerpoint/2010/main" val="6241878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Πίνακας</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49</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3203191890"/>
              </p:ext>
            </p:extLst>
          </p:nvPr>
        </p:nvGraphicFramePr>
        <p:xfrm>
          <a:off x="611559" y="1196752"/>
          <a:ext cx="8064900" cy="4973835"/>
        </p:xfrm>
        <a:graphic>
          <a:graphicData uri="http://schemas.openxmlformats.org/drawingml/2006/table">
            <a:tbl>
              <a:tblPr>
                <a:tableStyleId>{5940675A-B579-460E-94D1-54222C63F5DA}</a:tableStyleId>
              </a:tblPr>
              <a:tblGrid>
                <a:gridCol w="896100"/>
                <a:gridCol w="896100"/>
                <a:gridCol w="896100"/>
                <a:gridCol w="896100"/>
                <a:gridCol w="896100"/>
                <a:gridCol w="737962"/>
                <a:gridCol w="869744"/>
                <a:gridCol w="869744"/>
                <a:gridCol w="1106950"/>
              </a:tblGrid>
              <a:tr h="332558">
                <a:tc gridSpan="9">
                  <a:txBody>
                    <a:bodyPr/>
                    <a:lstStyle/>
                    <a:p>
                      <a:pPr marL="270510" algn="ctr">
                        <a:spcAft>
                          <a:spcPts val="0"/>
                        </a:spcAft>
                      </a:pPr>
                      <a:r>
                        <a:rPr lang="el-GR" sz="1800" dirty="0">
                          <a:effectLst/>
                        </a:rPr>
                        <a:t>Πίνακας 1</a:t>
                      </a:r>
                      <a:endParaRPr lang="el-GR" sz="1800" dirty="0">
                        <a:effectLst/>
                        <a:latin typeface="Times New Roman"/>
                        <a:ea typeface="Times New Roman"/>
                      </a:endParaRPr>
                    </a:p>
                  </a:txBody>
                  <a:tcPr marL="68580" marR="68580" marT="71755" marB="71755"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191775">
                <a:tc>
                  <a:txBody>
                    <a:bodyPr/>
                    <a:lstStyle/>
                    <a:p>
                      <a:pPr marL="270510" algn="ctr">
                        <a:spcAft>
                          <a:spcPts val="0"/>
                        </a:spcAft>
                      </a:pPr>
                      <a:r>
                        <a:rPr lang="el-GR" sz="1800" dirty="0">
                          <a:effectLst/>
                        </a:rPr>
                        <a:t>κ</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n-US" sz="1800" dirty="0">
                          <a:effectLst/>
                        </a:rPr>
                        <a:t>y</a:t>
                      </a:r>
                      <a:r>
                        <a:rPr lang="el-GR" sz="1800" baseline="-25000" dirty="0">
                          <a:effectLst/>
                        </a:rPr>
                        <a:t>κ</a:t>
                      </a:r>
                      <a:endParaRPr lang="el-GR" sz="1800" dirty="0">
                        <a:effectLst/>
                      </a:endParaRPr>
                    </a:p>
                    <a:p>
                      <a:pPr marL="270510" algn="ctr">
                        <a:spcAft>
                          <a:spcPts val="0"/>
                        </a:spcAft>
                      </a:pPr>
                      <a:r>
                        <a:rPr lang="en-US" sz="1800" dirty="0">
                          <a:effectLst/>
                        </a:rPr>
                        <a:t>mm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n-US" sz="1800" dirty="0">
                          <a:effectLst/>
                        </a:rPr>
                        <a:t>y</a:t>
                      </a:r>
                      <a:r>
                        <a:rPr lang="el-GR" sz="1800" baseline="-25000" dirty="0">
                          <a:effectLst/>
                        </a:rPr>
                        <a:t>κ</a:t>
                      </a:r>
                      <a:r>
                        <a:rPr lang="el-GR" sz="1800" baseline="30000" dirty="0">
                          <a:effectLst/>
                        </a:rPr>
                        <a:t>2</a:t>
                      </a:r>
                      <a:endParaRPr lang="el-GR" sz="1800" dirty="0">
                        <a:effectLst/>
                      </a:endParaRPr>
                    </a:p>
                    <a:p>
                      <a:pPr marL="270510" algn="ctr">
                        <a:spcAft>
                          <a:spcPts val="0"/>
                        </a:spcAft>
                      </a:pPr>
                      <a:r>
                        <a:rPr lang="en-US" sz="1800" dirty="0">
                          <a:effectLst/>
                        </a:rPr>
                        <a:t>mm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n-US" sz="1800" dirty="0">
                          <a:effectLst/>
                        </a:rPr>
                        <a:t>y</a:t>
                      </a:r>
                      <a:r>
                        <a:rPr lang="en-US" sz="1800" baseline="-25000" dirty="0">
                          <a:effectLst/>
                        </a:rPr>
                        <a:t>0</a:t>
                      </a:r>
                      <a:endParaRPr lang="el-GR" sz="1800" dirty="0">
                        <a:effectLst/>
                      </a:endParaRPr>
                    </a:p>
                    <a:p>
                      <a:pPr marL="270510" algn="ctr">
                        <a:spcAft>
                          <a:spcPts val="0"/>
                        </a:spcAft>
                      </a:pPr>
                      <a:r>
                        <a:rPr lang="en-US" sz="1800" dirty="0">
                          <a:effectLst/>
                        </a:rPr>
                        <a:t>mm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n-US" sz="1800" dirty="0">
                          <a:effectLst/>
                        </a:rPr>
                        <a:t>y</a:t>
                      </a:r>
                      <a:r>
                        <a:rPr lang="en-US" sz="1800" baseline="-25000" dirty="0">
                          <a:effectLst/>
                        </a:rPr>
                        <a:t>0</a:t>
                      </a:r>
                      <a:r>
                        <a:rPr lang="en-US" sz="1800" baseline="30000" dirty="0">
                          <a:effectLst/>
                        </a:rPr>
                        <a:t>2</a:t>
                      </a:r>
                      <a:endParaRPr lang="el-GR" sz="1800" dirty="0">
                        <a:effectLst/>
                      </a:endParaRPr>
                    </a:p>
                    <a:p>
                      <a:pPr marL="270510" algn="ctr">
                        <a:spcAft>
                          <a:spcPts val="0"/>
                        </a:spcAft>
                      </a:pPr>
                      <a:r>
                        <a:rPr lang="en-US" sz="1800" dirty="0">
                          <a:effectLst/>
                        </a:rPr>
                        <a:t>mm2</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l-GR" sz="1800" dirty="0">
                          <a:effectLst/>
                        </a:rPr>
                        <a:t>λ</a:t>
                      </a:r>
                      <a:r>
                        <a:rPr lang="el-GR" sz="1800" baseline="-25000" dirty="0">
                          <a:effectLst/>
                        </a:rPr>
                        <a:t>κ</a:t>
                      </a:r>
                      <a:endParaRPr lang="el-GR" sz="1800" dirty="0">
                        <a:effectLst/>
                      </a:endParaRPr>
                    </a:p>
                    <a:p>
                      <a:pPr marL="270510" algn="ctr">
                        <a:spcAft>
                          <a:spcPts val="0"/>
                        </a:spcAft>
                      </a:pPr>
                      <a:r>
                        <a:rPr lang="en-US" sz="1800" dirty="0">
                          <a:effectLst/>
                        </a:rPr>
                        <a:t>nm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l-GR" sz="1800" dirty="0">
                          <a:effectLst/>
                        </a:rPr>
                        <a:t>λ</a:t>
                      </a:r>
                    </a:p>
                    <a:p>
                      <a:pPr marL="270510" algn="ctr">
                        <a:spcAft>
                          <a:spcPts val="0"/>
                        </a:spcAft>
                      </a:pPr>
                      <a:r>
                        <a:rPr lang="en-US" sz="1800" dirty="0">
                          <a:effectLst/>
                        </a:rPr>
                        <a:t>nm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l-GR" sz="1800" dirty="0">
                          <a:effectLst/>
                        </a:rPr>
                        <a:t>Δλ</a:t>
                      </a:r>
                    </a:p>
                    <a:p>
                      <a:pPr marL="270510" algn="ctr">
                        <a:spcAft>
                          <a:spcPts val="0"/>
                        </a:spcAft>
                      </a:pPr>
                      <a:r>
                        <a:rPr lang="en-US" sz="1800" dirty="0">
                          <a:effectLst/>
                        </a:rPr>
                        <a:t>nm</a:t>
                      </a:r>
                      <a:endParaRPr lang="el-GR" sz="1800" dirty="0">
                        <a:effectLst/>
                        <a:latin typeface="Times New Roman"/>
                        <a:ea typeface="Times New Roman"/>
                      </a:endParaRPr>
                    </a:p>
                  </a:txBody>
                  <a:tcPr marL="68580" marR="68580" marT="36195" marB="36195" anchor="ctr"/>
                </a:tc>
                <a:tc>
                  <a:txBody>
                    <a:bodyPr/>
                    <a:lstStyle/>
                    <a:p>
                      <a:pPr marL="270510" algn="ctr">
                        <a:spcAft>
                          <a:spcPts val="0"/>
                        </a:spcAft>
                      </a:pPr>
                      <a:r>
                        <a:rPr lang="en-US" sz="1800" dirty="0">
                          <a:effectLst/>
                        </a:rPr>
                        <a:t>(</a:t>
                      </a:r>
                      <a:r>
                        <a:rPr lang="el-GR" sz="1800" dirty="0">
                          <a:effectLst/>
                        </a:rPr>
                        <a:t>Δλ</a:t>
                      </a:r>
                      <a:r>
                        <a:rPr lang="el-GR" sz="1800" baseline="-25000" dirty="0">
                          <a:effectLst/>
                        </a:rPr>
                        <a:t>κ</a:t>
                      </a:r>
                      <a:r>
                        <a:rPr lang="el-GR" sz="1800" dirty="0">
                          <a:effectLst/>
                        </a:rPr>
                        <a:t>)</a:t>
                      </a:r>
                      <a:r>
                        <a:rPr lang="el-GR" sz="1800" baseline="30000" dirty="0">
                          <a:effectLst/>
                        </a:rPr>
                        <a:t>2</a:t>
                      </a:r>
                      <a:endParaRPr lang="el-GR" sz="1800" dirty="0">
                        <a:effectLst/>
                      </a:endParaRPr>
                    </a:p>
                    <a:p>
                      <a:pPr marL="270510" algn="ctr">
                        <a:spcAft>
                          <a:spcPts val="0"/>
                        </a:spcAft>
                      </a:pPr>
                      <a:r>
                        <a:rPr lang="en-US" sz="1800" dirty="0">
                          <a:effectLst/>
                        </a:rPr>
                        <a:t>nm</a:t>
                      </a:r>
                      <a:r>
                        <a:rPr lang="en-US" sz="1800" baseline="30000" dirty="0">
                          <a:effectLst/>
                        </a:rPr>
                        <a:t>2</a:t>
                      </a:r>
                      <a:endParaRPr lang="el-GR" sz="1800" dirty="0">
                        <a:effectLst/>
                      </a:endParaRPr>
                    </a:p>
                    <a:p>
                      <a:pPr marL="270510" algn="ctr">
                        <a:spcAft>
                          <a:spcPts val="0"/>
                        </a:spcAft>
                      </a:pPr>
                      <a:r>
                        <a:rPr lang="en-US" sz="1800" dirty="0">
                          <a:effectLst/>
                        </a:rPr>
                        <a:t> </a:t>
                      </a:r>
                      <a:endParaRPr lang="el-GR" sz="1800" dirty="0">
                        <a:effectLst/>
                        <a:latin typeface="Times New Roman"/>
                        <a:ea typeface="Times New Roman"/>
                      </a:endParaRPr>
                    </a:p>
                  </a:txBody>
                  <a:tcPr marL="68580" marR="68580" marT="36195" marB="36195" anchor="ctr"/>
                </a:tc>
              </a:tr>
              <a:tr h="2868154">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l-GR" sz="1800" dirty="0">
                          <a:effectLst/>
                        </a:rPr>
                        <a:t> </a:t>
                      </a:r>
                      <a:endParaRPr lang="el-GR" sz="1800" dirty="0">
                        <a:effectLst/>
                        <a:latin typeface="Times New Roman"/>
                        <a:ea typeface="Times New Roman"/>
                      </a:endParaRPr>
                    </a:p>
                  </a:txBody>
                  <a:tcPr marL="68580" marR="68580" marT="36195" marB="36195"/>
                </a:tc>
                <a:tc>
                  <a:txBody>
                    <a:bodyPr/>
                    <a:lstStyle/>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endParaRPr>
                    </a:p>
                    <a:p>
                      <a:pPr marL="270510" algn="ctr">
                        <a:spcAft>
                          <a:spcPts val="0"/>
                        </a:spcAft>
                      </a:pPr>
                      <a:r>
                        <a:rPr lang="en-US" sz="1800" dirty="0">
                          <a:effectLst/>
                        </a:rPr>
                        <a:t> </a:t>
                      </a:r>
                      <a:endParaRPr lang="el-GR" sz="1800" dirty="0">
                        <a:effectLst/>
                        <a:latin typeface="Times New Roman"/>
                        <a:ea typeface="Times New Roman"/>
                      </a:endParaRPr>
                    </a:p>
                  </a:txBody>
                  <a:tcPr marL="68580" marR="68580" marT="36195" marB="36195"/>
                </a:tc>
              </a:tr>
            </a:tbl>
          </a:graphicData>
        </a:graphic>
      </p:graphicFrame>
    </p:spTree>
    <p:extLst>
      <p:ext uri="{BB962C8B-B14F-4D97-AF65-F5344CB8AC3E}">
        <p14:creationId xmlns:p14="http://schemas.microsoft.com/office/powerpoint/2010/main" val="20136966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2" name="Ομάδα 1"/>
          <p:cNvGrpSpPr/>
          <p:nvPr/>
        </p:nvGrpSpPr>
        <p:grpSpPr>
          <a:xfrm>
            <a:off x="1767633" y="5931169"/>
            <a:ext cx="5828703" cy="768532"/>
            <a:chOff x="1767633" y="5931169"/>
            <a:chExt cx="5828703" cy="768532"/>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9"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Σημείωμα </a:t>
            </a:r>
            <a:r>
              <a:rPr lang="el-GR" dirty="0" smtClean="0">
                <a:solidFill>
                  <a:schemeClr val="tx1"/>
                </a:solidFill>
              </a:rPr>
              <a:t>Αναφοράς</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Γεώργιος Μήτσου 2014. Γεώργιος Μήτσου. «Φυσική Οπτική (Ε). Ενότητα 11</a:t>
            </a:r>
            <a:r>
              <a:rPr lang="en-US" sz="2000" dirty="0" smtClean="0"/>
              <a:t>:</a:t>
            </a:r>
            <a:r>
              <a:rPr lang="el-GR" sz="2000" dirty="0" smtClean="0"/>
              <a:t> </a:t>
            </a:r>
            <a:r>
              <a:rPr lang="en-US" sz="2000" dirty="0" smtClean="0"/>
              <a:t>Laser</a:t>
            </a:r>
            <a:r>
              <a:rPr lang="el-GR" sz="2000" dirty="0" smtClean="0"/>
              <a:t> (β’ μέρος)».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29364518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54</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8147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456417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93946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856984"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1/9</a:t>
            </a:r>
            <a:endParaRPr lang="el-GR" sz="3600" b="0" dirty="0"/>
          </a:p>
        </p:txBody>
      </p:sp>
      <p:sp>
        <p:nvSpPr>
          <p:cNvPr id="3" name="Θέση περιεχομένου 2"/>
          <p:cNvSpPr>
            <a:spLocks noGrp="1"/>
          </p:cNvSpPr>
          <p:nvPr>
            <p:ph idx="1"/>
          </p:nvPr>
        </p:nvSpPr>
        <p:spPr/>
        <p:txBody>
          <a:bodyPr/>
          <a:lstStyle/>
          <a:p>
            <a:r>
              <a:rPr lang="el-GR" dirty="0"/>
              <a:t>Υποθέτουμε την ύπαρξη δυο σύμφωνων σημειακών πηγών </a:t>
            </a:r>
            <a:r>
              <a:rPr lang="en-US" dirty="0"/>
              <a:t>S</a:t>
            </a:r>
            <a:r>
              <a:rPr lang="el-GR" baseline="-25000" dirty="0"/>
              <a:t>1 </a:t>
            </a:r>
            <a:r>
              <a:rPr lang="el-GR" dirty="0"/>
              <a:t>και </a:t>
            </a:r>
            <a:r>
              <a:rPr lang="en-US" dirty="0"/>
              <a:t>S</a:t>
            </a:r>
            <a:r>
              <a:rPr lang="el-GR" baseline="-25000" dirty="0"/>
              <a:t>2</a:t>
            </a:r>
            <a:r>
              <a:rPr lang="el-GR" dirty="0"/>
              <a:t>, οι οποίες εκπέμπουν προς όλες τις κατευθύνσεις και ταλαντώνονται με γενική εξίσωση </a:t>
            </a:r>
            <a:r>
              <a:rPr lang="en-US" dirty="0"/>
              <a:t>y</a:t>
            </a:r>
            <a:r>
              <a:rPr lang="el-GR" dirty="0"/>
              <a:t> = </a:t>
            </a:r>
            <a:r>
              <a:rPr lang="en-US" dirty="0"/>
              <a:t>A </a:t>
            </a:r>
            <a:r>
              <a:rPr lang="el-GR" dirty="0"/>
              <a:t>ημω</a:t>
            </a:r>
            <a:r>
              <a:rPr lang="en-US" dirty="0"/>
              <a:t>t</a:t>
            </a:r>
            <a:r>
              <a:rPr lang="el-GR" dirty="0"/>
              <a:t>. Δυο κύματα που προέρχονται από αυτές θα έχουν την ίδια συχνότητα και την ίδια φάση ή μπορεί να παρουσιάζουν μια σταθερή διαφορά φάσης φ μεταξύ τους. Αν θεωρήσουμε ένα σημείο </a:t>
            </a:r>
            <a:r>
              <a:rPr lang="en-US" dirty="0"/>
              <a:t>P </a:t>
            </a:r>
            <a:r>
              <a:rPr lang="el-GR" dirty="0"/>
              <a:t>που απέχει απ’ τις δυο πηγές </a:t>
            </a:r>
            <a:r>
              <a:rPr lang="en-US" dirty="0"/>
              <a:t>S</a:t>
            </a:r>
            <a:r>
              <a:rPr lang="el-GR" baseline="-25000" dirty="0"/>
              <a:t>1,</a:t>
            </a:r>
            <a:r>
              <a:rPr lang="el-GR" dirty="0"/>
              <a:t> </a:t>
            </a:r>
            <a:r>
              <a:rPr lang="el-GR" baseline="-25000" dirty="0"/>
              <a:t> </a:t>
            </a:r>
            <a:r>
              <a:rPr lang="en-US" dirty="0"/>
              <a:t>S</a:t>
            </a:r>
            <a:r>
              <a:rPr lang="el-GR" baseline="-25000" dirty="0"/>
              <a:t>2</a:t>
            </a:r>
            <a:r>
              <a:rPr lang="el-GR" dirty="0"/>
              <a:t> απόσταση </a:t>
            </a:r>
            <a:r>
              <a:rPr lang="en-US" dirty="0"/>
              <a:t>r</a:t>
            </a:r>
            <a:r>
              <a:rPr lang="el-GR" baseline="-25000" dirty="0"/>
              <a:t>1 </a:t>
            </a:r>
            <a:r>
              <a:rPr lang="el-GR" dirty="0"/>
              <a:t>και </a:t>
            </a:r>
            <a:r>
              <a:rPr lang="en-US" dirty="0"/>
              <a:t>r</a:t>
            </a:r>
            <a:r>
              <a:rPr lang="el-GR" baseline="-25000" dirty="0"/>
              <a:t>2 </a:t>
            </a:r>
            <a:r>
              <a:rPr lang="el-GR" dirty="0"/>
              <a:t>αντίστοιχα (Σχήμα 1), οι εξισώσεις των κυμάτων που θα φτάνουν σ’ αυτό (και συμβάλλουν) θα είναι</a:t>
            </a:r>
            <a:r>
              <a:rPr lang="el-GR" dirty="0" smtClean="0"/>
              <a:t>:</a:t>
            </a:r>
            <a:endParaRPr lang="el-GR" dirty="0"/>
          </a:p>
          <a:p>
            <a:r>
              <a:rPr lang="el-GR" dirty="0"/>
              <a:t> </a:t>
            </a:r>
            <a:r>
              <a:rPr lang="en-US" dirty="0"/>
              <a:t>y</a:t>
            </a:r>
            <a:r>
              <a:rPr lang="en-GB" baseline="-25000" dirty="0"/>
              <a:t>1</a:t>
            </a:r>
            <a:r>
              <a:rPr lang="en-GB" dirty="0"/>
              <a:t> = </a:t>
            </a:r>
            <a:r>
              <a:rPr lang="en-US" dirty="0"/>
              <a:t>A </a:t>
            </a:r>
            <a:r>
              <a:rPr lang="el-GR" dirty="0"/>
              <a:t>ημω</a:t>
            </a:r>
            <a:r>
              <a:rPr lang="en-GB" dirty="0"/>
              <a:t>(</a:t>
            </a:r>
            <a:r>
              <a:rPr lang="en-US" dirty="0"/>
              <a:t>t</a:t>
            </a:r>
            <a:r>
              <a:rPr lang="en-GB" dirty="0"/>
              <a:t> – </a:t>
            </a:r>
            <a:r>
              <a:rPr lang="el-GR" dirty="0"/>
              <a:t>τ</a:t>
            </a:r>
            <a:r>
              <a:rPr lang="en-GB" baseline="-25000" dirty="0"/>
              <a:t>1</a:t>
            </a:r>
            <a:r>
              <a:rPr lang="en-GB" dirty="0"/>
              <a:t>) </a:t>
            </a:r>
            <a:r>
              <a:rPr lang="el-GR" dirty="0"/>
              <a:t>και </a:t>
            </a:r>
            <a:r>
              <a:rPr lang="en-US" dirty="0"/>
              <a:t>y</a:t>
            </a:r>
            <a:r>
              <a:rPr lang="en-GB" baseline="-25000" dirty="0"/>
              <a:t>2</a:t>
            </a:r>
            <a:r>
              <a:rPr lang="en-GB" dirty="0"/>
              <a:t> = </a:t>
            </a:r>
            <a:r>
              <a:rPr lang="en-US" dirty="0"/>
              <a:t>A </a:t>
            </a:r>
            <a:r>
              <a:rPr lang="el-GR" dirty="0"/>
              <a:t>ημω</a:t>
            </a:r>
            <a:r>
              <a:rPr lang="en-GB" dirty="0"/>
              <a:t>(</a:t>
            </a:r>
            <a:r>
              <a:rPr lang="en-US" dirty="0"/>
              <a:t>t</a:t>
            </a:r>
            <a:r>
              <a:rPr lang="en-GB" dirty="0"/>
              <a:t> – </a:t>
            </a:r>
            <a:r>
              <a:rPr lang="el-GR" dirty="0"/>
              <a:t>τ</a:t>
            </a:r>
            <a:r>
              <a:rPr lang="en-GB" baseline="-25000" dirty="0"/>
              <a:t>2</a:t>
            </a:r>
            <a:r>
              <a:rPr lang="en-GB" dirty="0"/>
              <a:t>)</a:t>
            </a:r>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Tree>
    <p:extLst>
      <p:ext uri="{BB962C8B-B14F-4D97-AF65-F5344CB8AC3E}">
        <p14:creationId xmlns:p14="http://schemas.microsoft.com/office/powerpoint/2010/main" val="1267793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856984"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2/9</a:t>
            </a:r>
            <a:endParaRPr lang="el-GR" sz="3600" b="0" dirty="0"/>
          </a:p>
        </p:txBody>
      </p:sp>
      <p:sp>
        <p:nvSpPr>
          <p:cNvPr id="3" name="Θέση περιεχομένου 2"/>
          <p:cNvSpPr>
            <a:spLocks noGrp="1"/>
          </p:cNvSpPr>
          <p:nvPr>
            <p:ph idx="1"/>
          </p:nvPr>
        </p:nvSpPr>
        <p:spPr/>
        <p:txBody>
          <a:bodyPr/>
          <a:lstStyle/>
          <a:p>
            <a:r>
              <a:rPr lang="el-GR" dirty="0"/>
              <a:t>όπου τ</a:t>
            </a:r>
            <a:r>
              <a:rPr lang="el-GR" baseline="-25000" dirty="0"/>
              <a:t>1</a:t>
            </a:r>
            <a:r>
              <a:rPr lang="el-GR" dirty="0"/>
              <a:t>, τ</a:t>
            </a:r>
            <a:r>
              <a:rPr lang="el-GR" baseline="-25000" dirty="0"/>
              <a:t>2 </a:t>
            </a:r>
            <a:r>
              <a:rPr lang="el-GR" dirty="0"/>
              <a:t>είναι οι χρόνοι που χρειάζονται τα κύματα για να διανύσουν τις αποστάσεις </a:t>
            </a:r>
            <a:r>
              <a:rPr lang="en-US" dirty="0"/>
              <a:t>r</a:t>
            </a:r>
            <a:r>
              <a:rPr lang="el-GR" baseline="-25000" dirty="0"/>
              <a:t>1 </a:t>
            </a:r>
            <a:r>
              <a:rPr lang="el-GR" dirty="0"/>
              <a:t>και </a:t>
            </a:r>
            <a:r>
              <a:rPr lang="en-US" dirty="0"/>
              <a:t>r</a:t>
            </a:r>
            <a:r>
              <a:rPr lang="el-GR" baseline="-25000" dirty="0"/>
              <a:t>2 </a:t>
            </a:r>
            <a:r>
              <a:rPr lang="el-GR" dirty="0"/>
              <a:t>αντίστοιχα</a:t>
            </a:r>
            <a:r>
              <a:rPr lang="el-GR" dirty="0" smtClean="0"/>
              <a:t>.</a:t>
            </a:r>
            <a:endParaRPr lang="el-GR" dirty="0"/>
          </a:p>
          <a:p>
            <a:r>
              <a:rPr lang="el-GR" dirty="0"/>
              <a:t>Αν </a:t>
            </a:r>
            <a:r>
              <a:rPr lang="en-US" dirty="0"/>
              <a:t>u </a:t>
            </a:r>
            <a:r>
              <a:rPr lang="el-GR" dirty="0"/>
              <a:t>η ταχύτητα διάδοσης των κυμάτων, τότε</a:t>
            </a:r>
            <a:r>
              <a:rPr lang="el-GR" dirty="0" smtClean="0"/>
              <a:t>:</a:t>
            </a:r>
            <a:endParaRPr lang="el-GR" dirty="0"/>
          </a:p>
          <a:p>
            <a:r>
              <a:rPr lang="el-GR" dirty="0"/>
              <a:t>τ</a:t>
            </a:r>
            <a:r>
              <a:rPr lang="el-GR" baseline="-25000" dirty="0"/>
              <a:t>1</a:t>
            </a:r>
            <a:r>
              <a:rPr lang="el-GR" dirty="0"/>
              <a:t> = </a:t>
            </a:r>
            <a:r>
              <a:rPr lang="en-US" dirty="0"/>
              <a:t>r</a:t>
            </a:r>
            <a:r>
              <a:rPr lang="el-GR" baseline="-25000" dirty="0"/>
              <a:t>1</a:t>
            </a:r>
            <a:r>
              <a:rPr lang="el-GR" dirty="0"/>
              <a:t>/</a:t>
            </a:r>
            <a:r>
              <a:rPr lang="en-US" dirty="0"/>
              <a:t>u </a:t>
            </a:r>
            <a:r>
              <a:rPr lang="el-GR" dirty="0"/>
              <a:t>και τ</a:t>
            </a:r>
            <a:r>
              <a:rPr lang="el-GR" baseline="-25000" dirty="0"/>
              <a:t>2</a:t>
            </a:r>
            <a:r>
              <a:rPr lang="el-GR" dirty="0"/>
              <a:t> = </a:t>
            </a:r>
            <a:r>
              <a:rPr lang="en-US" dirty="0"/>
              <a:t>r</a:t>
            </a:r>
            <a:r>
              <a:rPr lang="el-GR" baseline="-25000" dirty="0"/>
              <a:t>2</a:t>
            </a:r>
            <a:r>
              <a:rPr lang="el-GR" dirty="0"/>
              <a:t>/</a:t>
            </a:r>
            <a:r>
              <a:rPr lang="en-US" dirty="0"/>
              <a:t>u</a:t>
            </a:r>
            <a:r>
              <a:rPr lang="el-GR" dirty="0"/>
              <a:t> και επομένως: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3130809729"/>
              </p:ext>
            </p:extLst>
          </p:nvPr>
        </p:nvGraphicFramePr>
        <p:xfrm>
          <a:off x="755576" y="3140968"/>
          <a:ext cx="7632848" cy="1008112"/>
        </p:xfrm>
        <a:graphic>
          <a:graphicData uri="http://schemas.openxmlformats.org/drawingml/2006/table">
            <a:tbl>
              <a:tblPr firstRow="1" firstCol="1" lastRow="1" lastCol="1" bandRow="1" bandCol="1">
                <a:tableStyleId>{5940675A-B579-460E-94D1-54222C63F5DA}</a:tableStyleId>
              </a:tblPr>
              <a:tblGrid>
                <a:gridCol w="3816424"/>
                <a:gridCol w="3816424"/>
              </a:tblGrid>
              <a:tr h="1008112">
                <a:tc>
                  <a:txBody>
                    <a:bodyPr/>
                    <a:lstStyle/>
                    <a:p>
                      <a:pPr marL="270510" algn="l">
                        <a:spcAft>
                          <a:spcPts val="0"/>
                        </a:spcAft>
                      </a:pPr>
                      <a:r>
                        <a:rPr lang="en-US" sz="2000" dirty="0">
                          <a:effectLst/>
                        </a:rPr>
                        <a:t>y</a:t>
                      </a:r>
                      <a:r>
                        <a:rPr lang="en-GB" sz="2000" baseline="-25000" dirty="0">
                          <a:effectLst/>
                        </a:rPr>
                        <a:t>1</a:t>
                      </a:r>
                      <a:r>
                        <a:rPr lang="en-GB" sz="2000" dirty="0">
                          <a:effectLst/>
                        </a:rPr>
                        <a:t> = </a:t>
                      </a:r>
                      <a:r>
                        <a:rPr lang="en-US" sz="2000" dirty="0">
                          <a:effectLst/>
                        </a:rPr>
                        <a:t>A </a:t>
                      </a:r>
                      <a:r>
                        <a:rPr lang="el-GR" sz="2000" dirty="0">
                          <a:effectLst/>
                        </a:rPr>
                        <a:t>ημω</a:t>
                      </a:r>
                      <a:r>
                        <a:rPr lang="en-GB" sz="2000" dirty="0">
                          <a:effectLst/>
                        </a:rPr>
                        <a:t>(</a:t>
                      </a:r>
                      <a:r>
                        <a:rPr lang="en-US" sz="2000" dirty="0">
                          <a:effectLst/>
                        </a:rPr>
                        <a:t>t</a:t>
                      </a:r>
                      <a:r>
                        <a:rPr lang="en-GB" sz="2000" dirty="0">
                          <a:effectLst/>
                        </a:rPr>
                        <a:t> – </a:t>
                      </a:r>
                      <a:r>
                        <a:rPr lang="en-US" sz="2000" dirty="0">
                          <a:effectLst/>
                        </a:rPr>
                        <a:t>r</a:t>
                      </a:r>
                      <a:r>
                        <a:rPr lang="el-GR" sz="2000" baseline="-25000" dirty="0">
                          <a:effectLst/>
                        </a:rPr>
                        <a:t>1</a:t>
                      </a:r>
                      <a:r>
                        <a:rPr lang="el-GR" sz="2000" dirty="0">
                          <a:effectLst/>
                        </a:rPr>
                        <a:t>/</a:t>
                      </a:r>
                      <a:r>
                        <a:rPr lang="en-US" sz="2000" dirty="0">
                          <a:effectLst/>
                        </a:rPr>
                        <a:t>u</a:t>
                      </a:r>
                      <a:r>
                        <a:rPr lang="en-GB" sz="2000" dirty="0">
                          <a:effectLst/>
                        </a:rPr>
                        <a:t>)</a:t>
                      </a:r>
                      <a:endParaRPr lang="el-GR" sz="2000" dirty="0">
                        <a:effectLst/>
                        <a:latin typeface="Times New Roman"/>
                        <a:ea typeface="Times New Roman"/>
                      </a:endParaRPr>
                    </a:p>
                  </a:txBody>
                  <a:tcPr marL="68580" marR="68580" marT="0" marB="0" anchor="ctr"/>
                </a:tc>
                <a:tc>
                  <a:txBody>
                    <a:bodyPr/>
                    <a:lstStyle/>
                    <a:p>
                      <a:pPr marL="270510" algn="r">
                        <a:spcAft>
                          <a:spcPts val="0"/>
                        </a:spcAft>
                      </a:pPr>
                      <a:r>
                        <a:rPr lang="el-GR" sz="1200" dirty="0">
                          <a:effectLst/>
                        </a:rPr>
                        <a:t> (1)</a:t>
                      </a:r>
                      <a:endParaRPr lang="el-GR" sz="1200" dirty="0">
                        <a:effectLst/>
                        <a:latin typeface="Times New Roman"/>
                        <a:ea typeface="Times New Roman"/>
                      </a:endParaRPr>
                    </a:p>
                  </a:txBody>
                  <a:tcPr marL="68580" marR="68580" marT="0" marB="0" anchor="ctr"/>
                </a:tc>
              </a:tr>
            </a:tbl>
          </a:graphicData>
        </a:graphic>
      </p:graphicFrame>
      <p:graphicFrame>
        <p:nvGraphicFramePr>
          <p:cNvPr id="6" name="Πίνακας 5"/>
          <p:cNvGraphicFramePr>
            <a:graphicFrameLocks noGrp="1"/>
          </p:cNvGraphicFramePr>
          <p:nvPr>
            <p:extLst>
              <p:ext uri="{D42A27DB-BD31-4B8C-83A1-F6EECF244321}">
                <p14:modId xmlns:p14="http://schemas.microsoft.com/office/powerpoint/2010/main" val="4255440981"/>
              </p:ext>
            </p:extLst>
          </p:nvPr>
        </p:nvGraphicFramePr>
        <p:xfrm>
          <a:off x="827584" y="4365104"/>
          <a:ext cx="7560840" cy="864096"/>
        </p:xfrm>
        <a:graphic>
          <a:graphicData uri="http://schemas.openxmlformats.org/drawingml/2006/table">
            <a:tbl>
              <a:tblPr firstRow="1" firstCol="1" lastRow="1" lastCol="1" bandRow="1" bandCol="1">
                <a:tableStyleId>{5940675A-B579-460E-94D1-54222C63F5DA}</a:tableStyleId>
              </a:tblPr>
              <a:tblGrid>
                <a:gridCol w="3780420"/>
                <a:gridCol w="3780420"/>
              </a:tblGrid>
              <a:tr h="864096">
                <a:tc>
                  <a:txBody>
                    <a:bodyPr/>
                    <a:lstStyle/>
                    <a:p>
                      <a:pPr marL="270510" algn="l">
                        <a:spcAft>
                          <a:spcPts val="0"/>
                        </a:spcAft>
                      </a:pPr>
                      <a:r>
                        <a:rPr lang="en-US" sz="1800" dirty="0">
                          <a:effectLst/>
                        </a:rPr>
                        <a:t>y</a:t>
                      </a:r>
                      <a:r>
                        <a:rPr lang="el-GR" sz="1800" baseline="-25000" dirty="0">
                          <a:effectLst/>
                        </a:rPr>
                        <a:t>2</a:t>
                      </a:r>
                      <a:r>
                        <a:rPr lang="en-GB" sz="1800" dirty="0">
                          <a:effectLst/>
                        </a:rPr>
                        <a:t> = </a:t>
                      </a:r>
                      <a:r>
                        <a:rPr lang="en-US" sz="1800" dirty="0">
                          <a:effectLst/>
                        </a:rPr>
                        <a:t>A </a:t>
                      </a:r>
                      <a:r>
                        <a:rPr lang="el-GR" sz="1800" dirty="0">
                          <a:effectLst/>
                        </a:rPr>
                        <a:t>ημω</a:t>
                      </a:r>
                      <a:r>
                        <a:rPr lang="en-GB" sz="1800" dirty="0">
                          <a:effectLst/>
                        </a:rPr>
                        <a:t>(</a:t>
                      </a:r>
                      <a:r>
                        <a:rPr lang="en-US" sz="1800" dirty="0">
                          <a:effectLst/>
                        </a:rPr>
                        <a:t>t</a:t>
                      </a:r>
                      <a:r>
                        <a:rPr lang="en-GB" sz="1800" dirty="0">
                          <a:effectLst/>
                        </a:rPr>
                        <a:t> – </a:t>
                      </a:r>
                      <a:r>
                        <a:rPr lang="en-US" sz="1800" dirty="0">
                          <a:effectLst/>
                        </a:rPr>
                        <a:t>r</a:t>
                      </a:r>
                      <a:r>
                        <a:rPr lang="el-GR" sz="1800" baseline="-25000" dirty="0">
                          <a:effectLst/>
                        </a:rPr>
                        <a:t>2</a:t>
                      </a:r>
                      <a:r>
                        <a:rPr lang="el-GR" sz="1800" dirty="0">
                          <a:effectLst/>
                        </a:rPr>
                        <a:t>/</a:t>
                      </a:r>
                      <a:r>
                        <a:rPr lang="en-US" sz="1800" dirty="0">
                          <a:effectLst/>
                        </a:rPr>
                        <a:t>u</a:t>
                      </a:r>
                      <a:r>
                        <a:rPr lang="en-GB" sz="1800" dirty="0">
                          <a:effectLst/>
                        </a:rPr>
                        <a:t>)</a:t>
                      </a:r>
                      <a:endParaRPr lang="el-GR" sz="1800" dirty="0">
                        <a:effectLst/>
                        <a:latin typeface="Times New Roman"/>
                        <a:ea typeface="Times New Roman"/>
                      </a:endParaRPr>
                    </a:p>
                  </a:txBody>
                  <a:tcPr marL="68580" marR="68580" marT="0" marB="0" anchor="ctr"/>
                </a:tc>
                <a:tc>
                  <a:txBody>
                    <a:bodyPr/>
                    <a:lstStyle/>
                    <a:p>
                      <a:pPr marL="270510" algn="r">
                        <a:spcAft>
                          <a:spcPts val="0"/>
                        </a:spcAft>
                      </a:pPr>
                      <a:r>
                        <a:rPr lang="el-GR" sz="1200" dirty="0">
                          <a:effectLst/>
                        </a:rPr>
                        <a:t>  (2)</a:t>
                      </a:r>
                      <a:endParaRPr lang="el-GR" sz="12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3464894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3/9</a:t>
            </a:r>
            <a:endParaRPr lang="el-GR" sz="3600" b="0" dirty="0"/>
          </a:p>
        </p:txBody>
      </p:sp>
      <p:sp>
        <p:nvSpPr>
          <p:cNvPr id="3" name="Θέση περιεχομένου 2"/>
          <p:cNvSpPr>
            <a:spLocks noGrp="1"/>
          </p:cNvSpPr>
          <p:nvPr>
            <p:ph idx="1"/>
          </p:nvPr>
        </p:nvSpPr>
        <p:spPr>
          <a:xfrm>
            <a:off x="457200" y="1196752"/>
            <a:ext cx="8229600" cy="2088232"/>
          </a:xfrm>
        </p:spPr>
        <p:txBody>
          <a:bodyPr/>
          <a:lstStyle/>
          <a:p>
            <a:r>
              <a:rPr lang="el-GR" dirty="0"/>
              <a:t>Το αποτέλεσμα της συμβολής των κυμάτων στο σημείο </a:t>
            </a:r>
            <a:r>
              <a:rPr lang="en-US" dirty="0"/>
              <a:t>P </a:t>
            </a:r>
            <a:r>
              <a:rPr lang="el-GR" dirty="0"/>
              <a:t>εξαρτάται από τη μεταξύ τους διαφορά φάσης: </a:t>
            </a:r>
          </a:p>
          <a:p>
            <a:pPr marL="0" indent="0">
              <a:buNone/>
            </a:pPr>
            <a:endParaRPr lang="el-GR" dirty="0"/>
          </a:p>
          <a:p>
            <a:r>
              <a:rPr lang="el-GR" dirty="0"/>
              <a:t> Θεωρώντας τις σχέσεις (1) και (2), έχουμε στο </a:t>
            </a:r>
            <a:r>
              <a:rPr lang="en-US" dirty="0"/>
              <a:t>P</a:t>
            </a:r>
            <a:r>
              <a:rPr lang="el-GR" dirty="0"/>
              <a:t>:</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4292065583"/>
              </p:ext>
            </p:extLst>
          </p:nvPr>
        </p:nvGraphicFramePr>
        <p:xfrm>
          <a:off x="899592" y="3284984"/>
          <a:ext cx="6912768" cy="1872208"/>
        </p:xfrm>
        <a:graphic>
          <a:graphicData uri="http://schemas.openxmlformats.org/drawingml/2006/table">
            <a:tbl>
              <a:tblPr firstRow="1" firstCol="1" lastRow="1" lastCol="1" bandRow="1" bandCol="1">
                <a:tableStyleId>{5940675A-B579-460E-94D1-54222C63F5DA}</a:tableStyleId>
              </a:tblPr>
              <a:tblGrid>
                <a:gridCol w="4686925"/>
                <a:gridCol w="2225843"/>
              </a:tblGrid>
              <a:tr h="1872208">
                <a:tc>
                  <a:txBody>
                    <a:bodyPr/>
                    <a:lstStyle/>
                    <a:p>
                      <a:pPr algn="just">
                        <a:spcAft>
                          <a:spcPts val="0"/>
                        </a:spcAft>
                      </a:pPr>
                      <a:r>
                        <a:rPr lang="el-GR" sz="1800" dirty="0">
                          <a:effectLst/>
                        </a:rPr>
                        <a:t>Δφ = ω(</a:t>
                      </a:r>
                      <a:r>
                        <a:rPr lang="en-US" sz="1800" dirty="0">
                          <a:effectLst/>
                        </a:rPr>
                        <a:t>r</a:t>
                      </a:r>
                      <a:r>
                        <a:rPr lang="el-GR" sz="1800" baseline="-25000" dirty="0">
                          <a:effectLst/>
                        </a:rPr>
                        <a:t>1 </a:t>
                      </a:r>
                      <a:r>
                        <a:rPr lang="el-GR" sz="1800" dirty="0">
                          <a:effectLst/>
                        </a:rPr>
                        <a:t>- </a:t>
                      </a:r>
                      <a:r>
                        <a:rPr lang="en-US" sz="1800" dirty="0">
                          <a:effectLst/>
                        </a:rPr>
                        <a:t>r</a:t>
                      </a:r>
                      <a:r>
                        <a:rPr lang="el-GR" sz="1800" baseline="-25000" dirty="0">
                          <a:effectLst/>
                        </a:rPr>
                        <a:t>2</a:t>
                      </a:r>
                      <a:r>
                        <a:rPr lang="el-GR" sz="1800" dirty="0">
                          <a:effectLst/>
                        </a:rPr>
                        <a:t>)/</a:t>
                      </a:r>
                      <a:r>
                        <a:rPr lang="en-US" sz="1800" dirty="0">
                          <a:effectLst/>
                        </a:rPr>
                        <a:t>u </a:t>
                      </a:r>
                      <a:r>
                        <a:rPr lang="el-GR" sz="1800" dirty="0">
                          <a:effectLst/>
                        </a:rPr>
                        <a:t> ή  Δφ = 2πν(</a:t>
                      </a:r>
                      <a:r>
                        <a:rPr lang="en-US" sz="1800" dirty="0">
                          <a:effectLst/>
                        </a:rPr>
                        <a:t>r</a:t>
                      </a:r>
                      <a:r>
                        <a:rPr lang="el-GR" sz="1800" baseline="-25000" dirty="0">
                          <a:effectLst/>
                        </a:rPr>
                        <a:t>1 </a:t>
                      </a:r>
                      <a:r>
                        <a:rPr lang="el-GR" sz="1800" dirty="0">
                          <a:effectLst/>
                        </a:rPr>
                        <a:t>- </a:t>
                      </a:r>
                      <a:r>
                        <a:rPr lang="en-US" sz="1800" dirty="0">
                          <a:effectLst/>
                        </a:rPr>
                        <a:t>r</a:t>
                      </a:r>
                      <a:r>
                        <a:rPr lang="el-GR" sz="1800" baseline="-25000" dirty="0">
                          <a:effectLst/>
                        </a:rPr>
                        <a:t>2</a:t>
                      </a:r>
                      <a:r>
                        <a:rPr lang="el-GR" sz="1800" dirty="0">
                          <a:effectLst/>
                        </a:rPr>
                        <a:t>)/λν  και τελικά:</a:t>
                      </a:r>
                    </a:p>
                    <a:p>
                      <a:pPr algn="just">
                        <a:spcAft>
                          <a:spcPts val="0"/>
                        </a:spcAft>
                      </a:pPr>
                      <a:r>
                        <a:rPr lang="el-GR" sz="1800" dirty="0">
                          <a:effectLst/>
                        </a:rPr>
                        <a:t> </a:t>
                      </a:r>
                    </a:p>
                    <a:p>
                      <a:pPr algn="just">
                        <a:spcAft>
                          <a:spcPts val="0"/>
                        </a:spcAft>
                      </a:pPr>
                      <a:r>
                        <a:rPr lang="el-GR" sz="1800" dirty="0">
                          <a:effectLst/>
                        </a:rPr>
                        <a:t>  </a:t>
                      </a:r>
                      <a:endParaRPr lang="el-GR" sz="1800" dirty="0">
                        <a:effectLst/>
                        <a:latin typeface="Times New Roman"/>
                        <a:ea typeface="Times New Roman"/>
                      </a:endParaRPr>
                    </a:p>
                  </a:txBody>
                  <a:tcPr marL="68580" marR="68580" marT="0" marB="0"/>
                </a:tc>
                <a:tc>
                  <a:txBody>
                    <a:bodyPr/>
                    <a:lstStyle/>
                    <a:p>
                      <a:pPr algn="r">
                        <a:spcAft>
                          <a:spcPts val="0"/>
                        </a:spcAft>
                      </a:pPr>
                      <a:r>
                        <a:rPr lang="el-GR" sz="1200" dirty="0">
                          <a:effectLst/>
                        </a:rPr>
                        <a:t> </a:t>
                      </a:r>
                      <a:endParaRPr lang="el-GR" sz="1000" dirty="0">
                        <a:effectLst/>
                      </a:endParaRPr>
                    </a:p>
                    <a:p>
                      <a:pPr algn="r">
                        <a:spcAft>
                          <a:spcPts val="0"/>
                        </a:spcAft>
                      </a:pPr>
                      <a:r>
                        <a:rPr lang="el-GR" sz="1800" dirty="0">
                          <a:effectLst/>
                        </a:rPr>
                        <a:t> </a:t>
                      </a:r>
                    </a:p>
                    <a:p>
                      <a:pPr algn="r">
                        <a:spcAft>
                          <a:spcPts val="0"/>
                        </a:spcAft>
                      </a:pPr>
                      <a:r>
                        <a:rPr lang="el-GR" sz="1800" dirty="0">
                          <a:effectLst/>
                        </a:rPr>
                        <a:t>(3)</a:t>
                      </a:r>
                      <a:endParaRPr lang="el-GR" sz="1800" dirty="0">
                        <a:effectLst/>
                        <a:latin typeface="Times New Roman"/>
                        <a:ea typeface="Times New Roman"/>
                      </a:endParaRPr>
                    </a:p>
                  </a:txBody>
                  <a:tcPr marL="68580" marR="68580" marT="0" marB="0"/>
                </a:tc>
              </a:tr>
            </a:tbl>
          </a:graphicData>
        </a:graphic>
      </p:graphicFrame>
      <p:graphicFrame>
        <p:nvGraphicFramePr>
          <p:cNvPr id="6" name="Αντικείμενο 5"/>
          <p:cNvGraphicFramePr>
            <a:graphicFrameLocks noChangeAspect="1"/>
          </p:cNvGraphicFramePr>
          <p:nvPr>
            <p:extLst>
              <p:ext uri="{D42A27DB-BD31-4B8C-83A1-F6EECF244321}">
                <p14:modId xmlns:p14="http://schemas.microsoft.com/office/powerpoint/2010/main" val="4227721731"/>
              </p:ext>
            </p:extLst>
          </p:nvPr>
        </p:nvGraphicFramePr>
        <p:xfrm>
          <a:off x="1508125" y="3873500"/>
          <a:ext cx="1952625" cy="906463"/>
        </p:xfrm>
        <a:graphic>
          <a:graphicData uri="http://schemas.openxmlformats.org/presentationml/2006/ole">
            <mc:AlternateContent xmlns:mc="http://schemas.openxmlformats.org/markup-compatibility/2006">
              <mc:Choice xmlns:v="urn:schemas-microsoft-com:vml" Requires="v">
                <p:oleObj spid="_x0000_s32779" name="Equation" r:id="rId3" imgW="622080" imgH="419040" progId="Equation.DSMT4">
                  <p:embed/>
                </p:oleObj>
              </mc:Choice>
              <mc:Fallback>
                <p:oleObj name="Equation" r:id="rId3" imgW="622080" imgH="419040" progId="Equation.DSMT4">
                  <p:embed/>
                  <p:pic>
                    <p:nvPicPr>
                      <p:cNvPr id="0" name="Object 1"/>
                      <p:cNvPicPr>
                        <a:picLocks noChangeAspect="1" noChangeArrowheads="1"/>
                      </p:cNvPicPr>
                      <p:nvPr/>
                    </p:nvPicPr>
                    <p:blipFill>
                      <a:blip r:embed="rId4"/>
                      <a:srcRect/>
                      <a:stretch>
                        <a:fillRect/>
                      </a:stretch>
                    </p:blipFill>
                    <p:spPr bwMode="auto">
                      <a:xfrm>
                        <a:off x="1508125" y="3873500"/>
                        <a:ext cx="1952625" cy="906463"/>
                      </a:xfrm>
                      <a:prstGeom prst="rect">
                        <a:avLst/>
                      </a:prstGeom>
                      <a:noFill/>
                    </p:spPr>
                  </p:pic>
                </p:oleObj>
              </mc:Fallback>
            </mc:AlternateContent>
          </a:graphicData>
        </a:graphic>
      </p:graphicFrame>
    </p:spTree>
    <p:extLst>
      <p:ext uri="{BB962C8B-B14F-4D97-AF65-F5344CB8AC3E}">
        <p14:creationId xmlns:p14="http://schemas.microsoft.com/office/powerpoint/2010/main" val="2637604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908720"/>
          </a:xfrm>
        </p:spPr>
        <p:txBody>
          <a:bodyPr>
            <a:normAutofit fontScale="90000"/>
          </a:bodyPr>
          <a:lstStyle/>
          <a:p>
            <a:r>
              <a:rPr lang="el-GR" dirty="0"/>
              <a:t>1.3  Ενισχυτική και αποσβεστική </a:t>
            </a:r>
            <a:r>
              <a:rPr lang="el-GR" dirty="0" smtClean="0"/>
              <a:t>συμβολή</a:t>
            </a:r>
            <a:r>
              <a:rPr lang="en-US" dirty="0" smtClean="0"/>
              <a:t> </a:t>
            </a:r>
            <a:r>
              <a:rPr lang="en-US" sz="3600" b="0" dirty="0" smtClean="0"/>
              <a:t>4/9</a:t>
            </a:r>
            <a:endParaRPr lang="el-GR" sz="3600" b="0" dirty="0"/>
          </a:p>
        </p:txBody>
      </p:sp>
      <p:sp>
        <p:nvSpPr>
          <p:cNvPr id="3" name="Θέση περιεχομένου 2"/>
          <p:cNvSpPr>
            <a:spLocks noGrp="1"/>
          </p:cNvSpPr>
          <p:nvPr>
            <p:ph idx="1"/>
          </p:nvPr>
        </p:nvSpPr>
        <p:spPr>
          <a:xfrm>
            <a:off x="457200" y="1196752"/>
            <a:ext cx="8229600" cy="2088232"/>
          </a:xfrm>
        </p:spPr>
        <p:txBody>
          <a:bodyPr/>
          <a:lstStyle/>
          <a:p>
            <a:r>
              <a:rPr lang="el-GR" dirty="0"/>
              <a:t>Όταν η διαφορά φάσης Δφ των δύο κυμάτων που φθάνουν στο σημείο Ρ είναι μηδέν ή ακέραιο πολλαπλάσιο του 2π, δηλ. όταν </a:t>
            </a:r>
            <a:r>
              <a:rPr lang="el-GR" b="1" dirty="0"/>
              <a:t>Δφ = 2</a:t>
            </a:r>
            <a:r>
              <a:rPr lang="en-US" b="1" dirty="0"/>
              <a:t>m</a:t>
            </a:r>
            <a:r>
              <a:rPr lang="el-GR" b="1" dirty="0"/>
              <a:t>π</a:t>
            </a:r>
            <a:r>
              <a:rPr lang="el-GR" dirty="0"/>
              <a:t>, όπου </a:t>
            </a:r>
            <a:r>
              <a:rPr lang="en-US" dirty="0"/>
              <a:t>m </a:t>
            </a:r>
            <a:r>
              <a:rPr lang="el-GR" dirty="0"/>
              <a:t>= 0, ±1, ±2, ±3, …., τότε τα δύο κύματα αλληλοενισχύονται. Παρατηρούμε ότι κατά την ενίσχυση των κυμάτων έχουμε: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1590427633"/>
              </p:ext>
            </p:extLst>
          </p:nvPr>
        </p:nvGraphicFramePr>
        <p:xfrm>
          <a:off x="971600" y="3356992"/>
          <a:ext cx="7344816" cy="576064"/>
        </p:xfrm>
        <a:graphic>
          <a:graphicData uri="http://schemas.openxmlformats.org/drawingml/2006/table">
            <a:tbl>
              <a:tblPr firstRow="1" firstCol="1" lastRow="1" lastCol="1" bandRow="1" bandCol="1">
                <a:tableStyleId>{5940675A-B579-460E-94D1-54222C63F5DA}</a:tableStyleId>
              </a:tblPr>
              <a:tblGrid>
                <a:gridCol w="4643730"/>
                <a:gridCol w="2701086"/>
              </a:tblGrid>
              <a:tr h="576064">
                <a:tc>
                  <a:txBody>
                    <a:bodyPr/>
                    <a:lstStyle/>
                    <a:p>
                      <a:pPr algn="just">
                        <a:spcAft>
                          <a:spcPts val="0"/>
                        </a:spcAft>
                      </a:pPr>
                      <a:r>
                        <a:rPr lang="el-GR" sz="1800" dirty="0">
                          <a:effectLst/>
                        </a:rPr>
                        <a:t>Δ</a:t>
                      </a:r>
                      <a:r>
                        <a:rPr lang="en-US" sz="1800" dirty="0">
                          <a:effectLst/>
                        </a:rPr>
                        <a:t>r</a:t>
                      </a:r>
                      <a:r>
                        <a:rPr lang="el-GR" sz="1800" dirty="0">
                          <a:effectLst/>
                        </a:rPr>
                        <a:t> = </a:t>
                      </a:r>
                      <a:r>
                        <a:rPr lang="el-GR" sz="1800" dirty="0">
                          <a:effectLst/>
                          <a:sym typeface="Symbol"/>
                        </a:rPr>
                        <a:t></a:t>
                      </a:r>
                      <a:r>
                        <a:rPr lang="en-US" sz="1800" dirty="0">
                          <a:effectLst/>
                        </a:rPr>
                        <a:t>r</a:t>
                      </a:r>
                      <a:r>
                        <a:rPr lang="el-GR" sz="1800" baseline="-25000" dirty="0">
                          <a:effectLst/>
                        </a:rPr>
                        <a:t>1 </a:t>
                      </a:r>
                      <a:r>
                        <a:rPr lang="el-GR" sz="1800" dirty="0">
                          <a:effectLst/>
                        </a:rPr>
                        <a:t>- </a:t>
                      </a:r>
                      <a:r>
                        <a:rPr lang="en-US" sz="1800" dirty="0">
                          <a:effectLst/>
                        </a:rPr>
                        <a:t>r</a:t>
                      </a:r>
                      <a:r>
                        <a:rPr lang="el-GR" sz="1800" baseline="-25000" dirty="0">
                          <a:effectLst/>
                        </a:rPr>
                        <a:t>2 </a:t>
                      </a:r>
                      <a:r>
                        <a:rPr lang="el-GR" sz="1800" dirty="0">
                          <a:effectLst/>
                          <a:sym typeface="Symbol"/>
                        </a:rPr>
                        <a:t></a:t>
                      </a:r>
                      <a:r>
                        <a:rPr lang="el-GR" sz="1800" baseline="-25000" dirty="0">
                          <a:effectLst/>
                        </a:rPr>
                        <a:t> </a:t>
                      </a:r>
                      <a:r>
                        <a:rPr lang="el-GR" sz="1800" dirty="0">
                          <a:effectLst/>
                        </a:rPr>
                        <a:t>= </a:t>
                      </a:r>
                      <a:r>
                        <a:rPr lang="en-US" sz="1800" dirty="0">
                          <a:effectLst/>
                        </a:rPr>
                        <a:t>m</a:t>
                      </a:r>
                      <a:r>
                        <a:rPr lang="el-GR" sz="1800" dirty="0">
                          <a:effectLst/>
                        </a:rPr>
                        <a:t>λ      όπου </a:t>
                      </a:r>
                      <a:r>
                        <a:rPr lang="en-US" sz="1800" dirty="0">
                          <a:effectLst/>
                        </a:rPr>
                        <a:t>m</a:t>
                      </a:r>
                      <a:r>
                        <a:rPr lang="el-GR" sz="1800" dirty="0">
                          <a:effectLst/>
                        </a:rPr>
                        <a:t> = 0, ±1, ±2, ±3, …..   </a:t>
                      </a:r>
                      <a:endParaRPr lang="el-GR" sz="1800" dirty="0">
                        <a:effectLst/>
                        <a:latin typeface="Times New Roman"/>
                        <a:ea typeface="Times New Roman"/>
                      </a:endParaRPr>
                    </a:p>
                  </a:txBody>
                  <a:tcPr marL="68580" marR="68580" marT="0" marB="0"/>
                </a:tc>
                <a:tc>
                  <a:txBody>
                    <a:bodyPr/>
                    <a:lstStyle/>
                    <a:p>
                      <a:pPr algn="r">
                        <a:spcAft>
                          <a:spcPts val="0"/>
                        </a:spcAft>
                      </a:pPr>
                      <a:r>
                        <a:rPr lang="el-GR" sz="1800" dirty="0">
                          <a:effectLst/>
                        </a:rPr>
                        <a:t>(</a:t>
                      </a:r>
                      <a:r>
                        <a:rPr lang="en-US" sz="1800" dirty="0">
                          <a:effectLst/>
                        </a:rPr>
                        <a:t>4)</a:t>
                      </a:r>
                      <a:endParaRPr lang="el-GR"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8007070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6ec3cca7c4bdff91f27cdca8c76d15b9b9f56c"/>
</p:tagLst>
</file>

<file path=ppt/theme/theme1.xml><?xml version="1.0" encoding="utf-8"?>
<a:theme xmlns:a="http://schemas.openxmlformats.org/drawingml/2006/main" name="OC_template_updated">
  <a:themeElements>
    <a:clrScheme name="Προσαρμοσμένο 1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TotalTime>
  <Words>4453</Words>
  <Application>Microsoft Office PowerPoint</Application>
  <PresentationFormat>Προβολή στην οθόνη (4:3)</PresentationFormat>
  <Paragraphs>383</Paragraphs>
  <Slides>57</Slides>
  <Notes>8</Notes>
  <HiddenSlides>0</HiddenSlides>
  <MMClips>0</MMClips>
  <ScaleCrop>false</ScaleCrop>
  <HeadingPairs>
    <vt:vector size="6" baseType="variant">
      <vt:variant>
        <vt:lpstr>Θέμα</vt:lpstr>
      </vt:variant>
      <vt:variant>
        <vt:i4>2</vt:i4>
      </vt:variant>
      <vt:variant>
        <vt:lpstr>Ενσωματωμένοι διακομιστές OLE</vt:lpstr>
      </vt:variant>
      <vt:variant>
        <vt:i4>1</vt:i4>
      </vt:variant>
      <vt:variant>
        <vt:lpstr>Τίτλοι διαφανειών</vt:lpstr>
      </vt:variant>
      <vt:variant>
        <vt:i4>57</vt:i4>
      </vt:variant>
    </vt:vector>
  </HeadingPairs>
  <TitlesOfParts>
    <vt:vector size="60" baseType="lpstr">
      <vt:lpstr>OC_template_updated</vt:lpstr>
      <vt:lpstr>1_OC_template_updated</vt:lpstr>
      <vt:lpstr>Equation</vt:lpstr>
      <vt:lpstr>Φυσική Οπτική (Ε)</vt:lpstr>
      <vt:lpstr>ΣΥΜΒΟΛΗ ΤΟΥ ΦΩΤΟΣ LASER ΑΠΟ ΦΡΑΓΜΑ ΑΝΑΚΛΑΣΗΣ ΜΕΤΡΗΣΗ ΤΟΥ ΜΗΚΟΥΣ ΚΥΜΑΤΟΣ ΤΟΥ LASER He-Ne</vt:lpstr>
      <vt:lpstr>Α. ΘΕΩΡΙΑ</vt:lpstr>
      <vt:lpstr>1.  Συμβολή κυμάτων 1.1  Εισαγωγή</vt:lpstr>
      <vt:lpstr>1.2  Σύμφωνες πηγές (ή κύματα) </vt:lpstr>
      <vt:lpstr>1.3  Ενισχυτική και αποσβεστική συμβολή 1/9</vt:lpstr>
      <vt:lpstr>1.3  Ενισχυτική και αποσβεστική συμβολή 2/9</vt:lpstr>
      <vt:lpstr>1.3  Ενισχυτική και αποσβεστική συμβολή 3/9</vt:lpstr>
      <vt:lpstr>1.3  Ενισχυτική και αποσβεστική συμβολή 4/9</vt:lpstr>
      <vt:lpstr>1.3  Ενισχυτική και αποσβεστική συμβολή 5/9</vt:lpstr>
      <vt:lpstr>1.3  Ενισχυτική και αποσβεστική συμβολή 6/9</vt:lpstr>
      <vt:lpstr>1.3  Ενισχυτική και αποσβεστική συμβολή 7/9</vt:lpstr>
      <vt:lpstr>1.3  Ενισχυτική και αποσβεστική συμβολή 8/9</vt:lpstr>
      <vt:lpstr>1.3  Ενισχυτική και αποσβεστική συμβολή 9/9</vt:lpstr>
      <vt:lpstr>2.  Συμβολή του φωτός 1/2</vt:lpstr>
      <vt:lpstr>2.  Συμβολή του φωτός 2/2</vt:lpstr>
      <vt:lpstr>2.1  Πείραμα του Young – Συμβολή με διαίρεση του μετώπου κύματος 1/7</vt:lpstr>
      <vt:lpstr>2.1  Πείραμα του Young – Συμβολή με διαίρεση του μετώπου κύματος 2/7</vt:lpstr>
      <vt:lpstr>2.1  Πείραμα του Young – Συμβολή με διαίρεση του μετώπου κύματος 3/7</vt:lpstr>
      <vt:lpstr>2.1  Πείραμα του Young – Συμβολή με διαίρεση του μετώπου κύματος 4/7</vt:lpstr>
      <vt:lpstr>2.1  Πείραμα του Young – Συμβολή με διαίρεση του μετώπου κύματος 5/7</vt:lpstr>
      <vt:lpstr>2.1  Πείραμα του Young – Συμβολή με διαίρεση του μετώπου κύματος 6/7</vt:lpstr>
      <vt:lpstr>2.1  Πείραμα του Young – Συμβολή με διαίρεση του μετώπου κύματος 7/7</vt:lpstr>
      <vt:lpstr>Παράδειγμα 1</vt:lpstr>
      <vt:lpstr>2.2  Συμβολή από οπτικό φράγμα 1/7 </vt:lpstr>
      <vt:lpstr>2.2  Συμβολή από οπτικό φράγμα 2/7 </vt:lpstr>
      <vt:lpstr>2.2  Συμβολή από οπτικό φράγμα 3/7 </vt:lpstr>
      <vt:lpstr>2.2  Συμβολή από οπτικό φράγμα 4/7 </vt:lpstr>
      <vt:lpstr>2.2  Συμβολή από οπτικό φράγμα 5/7 </vt:lpstr>
      <vt:lpstr>2.2  Συμβολή από οπτικό φράγμα 6/7 </vt:lpstr>
      <vt:lpstr>2.2  Συμβολή από οπτικό φράγμα 7/7 </vt:lpstr>
      <vt:lpstr>Παράδειγμα 2</vt:lpstr>
      <vt:lpstr>3.  Προσδιορισμός του μήκους κύματος Laser He-Ne με χρήση φράγματος ανάκλασης 1/7</vt:lpstr>
      <vt:lpstr>3.  Προσδιορισμός του μήκους κύματος Laser He-Ne με χρήση φράγματος ανάκλασης 2/7</vt:lpstr>
      <vt:lpstr>3.  Προσδιορισμός του μήκους κύματος Laser He-Ne με χρήση φράγματος ανάκλασης 3/7</vt:lpstr>
      <vt:lpstr>3.  Προσδιορισμός του μήκους κύματος Laser He-Ne με χρήση φράγματος ανάκλασης 4/7</vt:lpstr>
      <vt:lpstr>3.  Προσδιορισμός του μήκους κύματος Laser He-Ne με χρήση φράγματος ανάκλασης 5/7</vt:lpstr>
      <vt:lpstr>3.  Προσδιορισμός του μήκους κύματος Laser He-Ne με χρήση φράγματος ανάκλασης 7/7</vt:lpstr>
      <vt:lpstr>3.  Προσδιορισμός του μήκους κύματος Laser He-Ne με χρήση φράγματος ανάκλασης 7/7</vt:lpstr>
      <vt:lpstr>Β.  ΠΕΙΡΑΜΑ</vt:lpstr>
      <vt:lpstr>1.  Σκοπός</vt:lpstr>
      <vt:lpstr>2.  Πειραματική διαδικασία 1/3</vt:lpstr>
      <vt:lpstr>2.  Πειραματική διαδικασία 2/3</vt:lpstr>
      <vt:lpstr>2.  Πειραματική διαδικασία 3/3</vt:lpstr>
      <vt:lpstr>3.  Εργασίες 1/3</vt:lpstr>
      <vt:lpstr>3.  Εργασίες 2/3</vt:lpstr>
      <vt:lpstr>3.  Εργασίες 3/3</vt:lpstr>
      <vt:lpstr>Α. Υπολογισμός του μήκους κύματος λ του Laser</vt:lpstr>
      <vt:lpstr>Β. Γραφική μέθοδος υπολογισμού του μήκους κύματος του Laser</vt:lpstr>
      <vt:lpstr>Πίνακας</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alex</dc:creator>
  <cp:lastModifiedBy>natasakar new</cp:lastModifiedBy>
  <cp:revision>68</cp:revision>
  <dcterms:created xsi:type="dcterms:W3CDTF">2013-03-04T13:35:19Z</dcterms:created>
  <dcterms:modified xsi:type="dcterms:W3CDTF">2015-11-09T07:34:22Z</dcterms:modified>
</cp:coreProperties>
</file>