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59"/>
  </p:notesMasterIdLst>
  <p:handoutMasterIdLst>
    <p:handoutMasterId r:id="rId60"/>
  </p:handout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257" r:id="rId52"/>
    <p:sldId id="262" r:id="rId53"/>
    <p:sldId id="264" r:id="rId54"/>
    <p:sldId id="269" r:id="rId55"/>
    <p:sldId id="270" r:id="rId56"/>
    <p:sldId id="266" r:id="rId57"/>
    <p:sldId id="261" r:id="rId58"/>
  </p:sldIdLst>
  <p:sldSz cx="9144000" cy="6858000" type="screen4x3"/>
  <p:notesSz cx="7104063" cy="10234613"/>
  <p:custDataLst>
    <p:tags r:id="rId6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tags" Target="tags/tag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43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9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39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6/8/2015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o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Tautomer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An additional two structural isomers are the </a:t>
            </a:r>
            <a:r>
              <a:rPr lang="en-US" sz="1300" dirty="0">
                <a:hlinkClick r:id="rId3" tooltip="Enol"/>
              </a:rPr>
              <a:t>enol</a:t>
            </a:r>
            <a:r>
              <a:rPr lang="en-US" sz="1300" dirty="0"/>
              <a:t> </a:t>
            </a:r>
            <a:r>
              <a:rPr lang="en-US" sz="1300" dirty="0">
                <a:hlinkClick r:id="rId4" tooltip="Tautomer"/>
              </a:rPr>
              <a:t>tautomers</a:t>
            </a:r>
            <a:r>
              <a:rPr lang="en-US" sz="1300" dirty="0"/>
              <a:t> of the carbonyl isomers, but these are not stable.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A4F96-8464-4039-AF15-6F5037D6BEF2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4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b="1" dirty="0"/>
              <a:t>Morphine</a:t>
            </a:r>
            <a:r>
              <a:rPr lang="el-GR" sz="1300" dirty="0"/>
              <a:t> </a:t>
            </a:r>
            <a:r>
              <a:rPr lang="en-US" sz="1300" dirty="0"/>
              <a:t>was first isolated from opium in 1803, and by the mid-1800s, it</a:t>
            </a:r>
            <a:r>
              <a:rPr lang="el-GR" sz="1300" dirty="0"/>
              <a:t> </a:t>
            </a:r>
            <a:r>
              <a:rPr lang="en-US" sz="1300" dirty="0"/>
              <a:t>was used heavily to control pain during and after surgical procedures.</a:t>
            </a:r>
            <a:r>
              <a:rPr lang="el-GR" sz="1300" dirty="0"/>
              <a:t> </a:t>
            </a:r>
            <a:r>
              <a:rPr lang="en-US" sz="1300" dirty="0"/>
              <a:t>By the end of the 1800s, the addictive properties of</a:t>
            </a:r>
            <a:r>
              <a:rPr lang="el-GR" sz="1300" dirty="0"/>
              <a:t> </a:t>
            </a:r>
            <a:r>
              <a:rPr lang="en-US" sz="1300" dirty="0"/>
              <a:t>morphine became apparent, which fueled the search for </a:t>
            </a:r>
            <a:r>
              <a:rPr lang="en-US" sz="1300" b="1" dirty="0"/>
              <a:t>non</a:t>
            </a:r>
            <a:r>
              <a:rPr lang="el-GR" sz="1300" b="1" dirty="0"/>
              <a:t>-</a:t>
            </a:r>
            <a:r>
              <a:rPr lang="en-US" sz="1300" b="1" dirty="0"/>
              <a:t>addictive</a:t>
            </a:r>
            <a:r>
              <a:rPr lang="el-GR" sz="1300" dirty="0"/>
              <a:t> </a:t>
            </a:r>
            <a:r>
              <a:rPr lang="en-US" sz="1300" dirty="0"/>
              <a:t>analgesics.</a:t>
            </a:r>
          </a:p>
          <a:p>
            <a:r>
              <a:rPr lang="en-US" sz="1300" dirty="0"/>
              <a:t>In 1925, the structure of </a:t>
            </a:r>
            <a:r>
              <a:rPr lang="en-US" sz="1300" b="1" dirty="0"/>
              <a:t>morphine</a:t>
            </a:r>
            <a:r>
              <a:rPr lang="en-US" sz="1300" dirty="0"/>
              <a:t> was correctly determined</a:t>
            </a:r>
            <a:r>
              <a:rPr lang="el-GR" sz="1300" dirty="0"/>
              <a:t>. </a:t>
            </a:r>
            <a:r>
              <a:rPr lang="en-US" sz="1300" dirty="0"/>
              <a:t>Early modifications focused on replacing the hydroxyl (</a:t>
            </a:r>
            <a:r>
              <a:rPr lang="en-US" sz="1300" b="1" dirty="0"/>
              <a:t>OH</a:t>
            </a:r>
            <a:r>
              <a:rPr lang="en-US" sz="1300" dirty="0"/>
              <a:t>)</a:t>
            </a:r>
          </a:p>
          <a:p>
            <a:r>
              <a:rPr lang="en-US" sz="1300" dirty="0"/>
              <a:t>groups with other functional groups. Examples include </a:t>
            </a:r>
            <a:r>
              <a:rPr lang="en-US" sz="1300" b="1" dirty="0"/>
              <a:t>heroin</a:t>
            </a:r>
            <a:r>
              <a:rPr lang="el-GR" sz="1300" dirty="0"/>
              <a:t> </a:t>
            </a:r>
            <a:r>
              <a:rPr lang="en-US" sz="1300" dirty="0"/>
              <a:t>and </a:t>
            </a:r>
            <a:r>
              <a:rPr lang="en-US" sz="1300" b="1" dirty="0"/>
              <a:t>codeine</a:t>
            </a:r>
            <a:r>
              <a:rPr lang="en-US" sz="1300" dirty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A4F96-8464-4039-AF15-6F5037D6BEF2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7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Specifically, the bonds indicated in red represent the portion of each compound responsible for the </a:t>
            </a:r>
            <a:r>
              <a:rPr lang="en-US" sz="1300" b="1" dirty="0"/>
              <a:t>analgesic</a:t>
            </a:r>
            <a:r>
              <a:rPr lang="en-US" sz="1300" dirty="0"/>
              <a:t> activity. This part of the compound is called the </a:t>
            </a:r>
            <a:r>
              <a:rPr lang="en-US" sz="1300" b="1" i="1" dirty="0"/>
              <a:t>pharmacophore</a:t>
            </a:r>
            <a:r>
              <a:rPr lang="en-US" sz="1300" dirty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A4F96-8464-4039-AF15-6F5037D6BEF2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26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4D58E-8852-486E-8E64-37F3221A53C5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85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μονάδα </a:t>
            </a:r>
            <a:r>
              <a:rPr lang="en-US" sz="1300" dirty="0"/>
              <a:t>Debye </a:t>
            </a:r>
            <a:r>
              <a:rPr lang="el-GR" sz="1300" dirty="0"/>
              <a:t> ανήκει στο σύστημα </a:t>
            </a:r>
            <a:r>
              <a:rPr lang="en-US" sz="1300" dirty="0"/>
              <a:t>CGS</a:t>
            </a:r>
            <a:endParaRPr lang="el-GR" sz="13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4D58E-8852-486E-8E64-37F3221A53C5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56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4D58E-8852-486E-8E64-37F3221A53C5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04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1A94B6-7178-4F6D-94F4-C13AF1DA9B7B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2B1D09-0EB1-48B1-8188-EE400D3B467D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9FCA17-18D4-4D85-9A32-6369592C28D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74A921-E22E-4AF1-A68F-DBF044A34E5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01D5F-D086-4967-9C13-2DE2734849F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D44B81-EE4D-43BD-9CF0-CF5C4805135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A9CF5-DD2D-4709-9F30-CF09848F939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3A228-EB03-40E8-BE66-6C2A0C7BC62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7534B-F860-4619-844C-CF3EFC049D4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63563-DD2D-4691-8F46-E8A33BA0CA2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7EB736-3C0A-409E-B965-1A7DDC5F035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 marL="1600200" indent="-341313"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58A8A8-0120-40F0-8455-DF7BF1BDE083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5544F4-29D7-4348-AD91-D6D658C1C93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A6C6-633D-4E8A-874C-253794F43D0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06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440E-5423-4E93-A091-88E5F3C7800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91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B99-F018-479C-A9A1-CA77AA87596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80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5D9A-9F1B-440C-BCC9-3B13C4E3BA5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45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6B57-C695-43A2-A5D6-50B62A02F4E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33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8A00-2EA4-4CD1-A084-02E4136FA11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61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A2FF-1F88-4162-8D22-8D879DC3249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44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8F47-C728-4795-B08E-2D8762E6BC6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66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74C8-B3F7-49A7-B6B0-B01520E2937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1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A06EAC-DB19-43D0-9986-9355729B6D87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A96A-9A42-4AF6-B363-40CF05653C6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48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1CF4-5BFF-43B1-B6E3-B2D8FF40F25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1A58A1-F838-4BD0-9ACC-0547099BD4D6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F4C62B-EE67-4C26-BD82-1D6E244430C5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16E20-14D9-46AD-B7A7-C7C0A96B014F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6ED51-8C26-42E2-AD2D-490B20932ED5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273DE-0311-4CA6-86BE-B7353D215BC5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EDCC71-6C6A-450B-A879-1D26C042D844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059D1B-F79C-4977-8388-7D232D171741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5EEBC4-4B65-4D73-8A10-1D1F698617F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E76F188-7A2E-4A99-B28C-4B422FDEA0FD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01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51.png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7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5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68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8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8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8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7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1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79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91.jpeg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90.wmf"/><Relationship Id="rId4" Type="http://schemas.openxmlformats.org/officeDocument/2006/relationships/oleObject" Target="../embeddings/oleObject80.bin"/><Relationship Id="rId9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6.emf"/><Relationship Id="rId5" Type="http://schemas.openxmlformats.org/officeDocument/2006/relationships/image" Target="../media/image95.png"/><Relationship Id="rId4" Type="http://schemas.openxmlformats.org/officeDocument/2006/relationships/image" Target="../media/image9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oleObject" Target="../embeddings/oleObject83.bin"/><Relationship Id="rId7" Type="http://schemas.openxmlformats.org/officeDocument/2006/relationships/image" Target="../media/image101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99.wmf"/><Relationship Id="rId9" Type="http://schemas.openxmlformats.org/officeDocument/2006/relationships/image" Target="../media/image10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10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1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3.wd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microsoft.com/office/2007/relationships/hdphoto" Target="../media/hdphoto3.wdp"/><Relationship Id="rId5" Type="http://schemas.openxmlformats.org/officeDocument/2006/relationships/image" Target="../media/image112.png"/><Relationship Id="rId4" Type="http://schemas.openxmlformats.org/officeDocument/2006/relationships/image" Target="../media/image114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6.vml"/><Relationship Id="rId6" Type="http://schemas.microsoft.com/office/2007/relationships/hdphoto" Target="../media/hdphoto3.wdp"/><Relationship Id="rId5" Type="http://schemas.openxmlformats.org/officeDocument/2006/relationships/image" Target="../media/image112.png"/><Relationship Id="rId4" Type="http://schemas.openxmlformats.org/officeDocument/2006/relationships/image" Target="../media/image115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16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17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122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121.wmf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9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Οργανική Χημεία της Συντήρησης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Κανόνες ονοματολογίας ανθρακικών ομάδων. Ισομέρεια. Πολικότητα μορίων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Σταμάτης Μπογιατζής, Ε</a:t>
            </a:r>
            <a:r>
              <a:rPr lang="el-GR" sz="2200" dirty="0" smtClean="0"/>
              <a:t>πίκουρος </a:t>
            </a:r>
            <a:r>
              <a:rPr lang="el-GR" sz="2200" dirty="0"/>
              <a:t>Κ</a:t>
            </a:r>
            <a:r>
              <a:rPr lang="el-GR" sz="2200" dirty="0" smtClean="0"/>
              <a:t>αθηγητής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Τμήμα Συντήρησης Αρχαιοτήτων &amp; Έργων Τέχνης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Αριθμός ισομερών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41815"/>
            <a:ext cx="1594520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>
                <a:solidFill>
                  <a:srgbClr val="C00000"/>
                </a:solidFill>
              </a:rPr>
              <a:t>Πόσα ισομερή υπάρχουν για τον μοριακό τύπο </a:t>
            </a:r>
            <a:r>
              <a:rPr lang="en-US" sz="2400" b="1" dirty="0" smtClean="0">
                <a:solidFill>
                  <a:srgbClr val="0000FF"/>
                </a:solidFill>
              </a:rPr>
              <a:t>C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</a:rPr>
              <a:t>H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6</a:t>
            </a:r>
            <a:r>
              <a:rPr lang="en-US" sz="2400" b="1" dirty="0" smtClean="0">
                <a:solidFill>
                  <a:srgbClr val="0000FF"/>
                </a:solidFill>
              </a:rPr>
              <a:t>O</a:t>
            </a:r>
            <a:r>
              <a:rPr lang="en-US" sz="2400" dirty="0" smtClean="0">
                <a:solidFill>
                  <a:srgbClr val="0000FF"/>
                </a:solidFill>
              </a:rPr>
              <a:t>;</a:t>
            </a:r>
            <a:endParaRPr lang="el-GR" sz="2400" dirty="0">
              <a:solidFill>
                <a:srgbClr val="0000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5752"/>
              </p:ext>
            </p:extLst>
          </p:nvPr>
        </p:nvGraphicFramePr>
        <p:xfrm>
          <a:off x="1763688" y="1268761"/>
          <a:ext cx="6696744" cy="5627767"/>
        </p:xfrm>
        <a:graphic>
          <a:graphicData uri="http://schemas.openxmlformats.org/drawingml/2006/table">
            <a:tbl>
              <a:tblPr/>
              <a:tblGrid>
                <a:gridCol w="1785799"/>
                <a:gridCol w="1339349"/>
                <a:gridCol w="1636982"/>
                <a:gridCol w="1190532"/>
                <a:gridCol w="744082"/>
              </a:tblGrid>
              <a:tr h="321318">
                <a:tc>
                  <a:txBody>
                    <a:bodyPr/>
                    <a:lstStyle/>
                    <a:p>
                      <a:r>
                        <a:rPr lang="el-GR" sz="1800" b="1" dirty="0" smtClean="0"/>
                        <a:t>Ονομασία </a:t>
                      </a:r>
                      <a:endParaRPr lang="el-GR" sz="1800" b="1" dirty="0"/>
                    </a:p>
                  </a:txBody>
                  <a:tcPr marL="78146" marR="78146" marT="39073" marB="39073"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dirty="0" smtClean="0"/>
                        <a:t>Συντ. τύπος</a:t>
                      </a:r>
                      <a:endParaRPr lang="el-GR" sz="1800" b="1" dirty="0"/>
                    </a:p>
                  </a:txBody>
                  <a:tcPr marL="78146" marR="78146" marT="39073" marB="39073"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dirty="0" smtClean="0"/>
                        <a:t>Σ. τ.</a:t>
                      </a:r>
                      <a:endParaRPr lang="el-GR" sz="1800" b="1" dirty="0"/>
                    </a:p>
                  </a:txBody>
                  <a:tcPr marL="78146" marR="78146" marT="39073" marB="39073"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dirty="0" smtClean="0"/>
                        <a:t>Σ.ζ.</a:t>
                      </a:r>
                      <a:endParaRPr lang="el-GR" sz="1800" b="1" dirty="0"/>
                    </a:p>
                  </a:txBody>
                  <a:tcPr marL="78146" marR="78146" marT="39073" marB="39073"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800" b="1" dirty="0"/>
                    </a:p>
                  </a:txBody>
                  <a:tcPr marL="78146" marR="78146" marT="39073" marB="39073"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56436">
                <a:tc>
                  <a:txBody>
                    <a:bodyPr/>
                    <a:lstStyle/>
                    <a:p>
                      <a:r>
                        <a:rPr lang="el-GR" sz="1800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Αλλυλική αλκοόλη</a:t>
                      </a:r>
                      <a:endParaRPr lang="en-US" sz="1800" dirty="0">
                        <a:effectLst/>
                      </a:endParaRP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800" dirty="0">
                        <a:effectLst/>
                      </a:endParaRP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/>
                        </a:rPr>
                        <a:t>-129</a:t>
                      </a: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/>
                        </a:rPr>
                        <a:t>97</a:t>
                      </a: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</a:endParaRP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8431">
                <a:tc>
                  <a:txBody>
                    <a:bodyPr/>
                    <a:lstStyle/>
                    <a:p>
                      <a:r>
                        <a:rPr lang="el-GR" sz="1800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Κυκλοπροπανόλη </a:t>
                      </a:r>
                    </a:p>
                    <a:p>
                      <a:endParaRPr lang="el-GR" sz="1800" u="none" strike="noStrike" dirty="0" smtClean="0">
                        <a:solidFill>
                          <a:srgbClr val="0B0080"/>
                        </a:solidFill>
                        <a:effectLst/>
                      </a:endParaRPr>
                    </a:p>
                    <a:p>
                      <a:endParaRPr lang="en-US" sz="1800" dirty="0">
                        <a:effectLst/>
                      </a:endParaRP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800" dirty="0">
                        <a:effectLst/>
                      </a:endParaRP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800" dirty="0">
                        <a:effectLst/>
                      </a:endParaRP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/>
                        </a:rPr>
                        <a:t>101–102</a:t>
                      </a: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800" dirty="0">
                        <a:effectLst/>
                      </a:endParaRP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5311">
                <a:tc>
                  <a:txBody>
                    <a:bodyPr/>
                    <a:lstStyle/>
                    <a:p>
                      <a:r>
                        <a:rPr lang="el-GR" sz="1800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Προπιοναλδεΰδη (προπανάλη)</a:t>
                      </a:r>
                      <a:endParaRPr lang="en-US" sz="1800" dirty="0">
                        <a:effectLst/>
                      </a:endParaRP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800" dirty="0">
                        <a:effectLst/>
                      </a:endParaRP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/>
                        </a:rPr>
                        <a:t>- 81</a:t>
                      </a: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/>
                        </a:rPr>
                        <a:t>48</a:t>
                      </a: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</a:endParaRP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0199">
                <a:tc>
                  <a:txBody>
                    <a:bodyPr/>
                    <a:lstStyle/>
                    <a:p>
                      <a:r>
                        <a:rPr lang="el-GR" sz="1800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Ακετόνη </a:t>
                      </a:r>
                      <a:endParaRPr lang="en-US" sz="1800" dirty="0">
                        <a:effectLst/>
                      </a:endParaRP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800" dirty="0">
                        <a:effectLst/>
                      </a:endParaRP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/>
                        </a:rPr>
                        <a:t>- 94.9</a:t>
                      </a: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/>
                        </a:rPr>
                        <a:t>56.53</a:t>
                      </a: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</a:endParaRP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0199">
                <a:tc>
                  <a:txBody>
                    <a:bodyPr/>
                    <a:lstStyle/>
                    <a:p>
                      <a:r>
                        <a:rPr lang="el-GR" sz="1800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Οξετάνιο</a:t>
                      </a:r>
                      <a:r>
                        <a:rPr lang="el-GR" sz="1800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</a:t>
                      </a:r>
                      <a:endParaRPr lang="el-GR" sz="1800" u="none" strike="noStrike" dirty="0" smtClean="0">
                        <a:solidFill>
                          <a:srgbClr val="0B0080"/>
                        </a:solidFill>
                        <a:effectLst/>
                      </a:endParaRPr>
                    </a:p>
                    <a:p>
                      <a:endParaRPr lang="en-US" sz="1800" dirty="0">
                        <a:effectLst/>
                      </a:endParaRP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800" dirty="0">
                        <a:effectLst/>
                      </a:endParaRP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/>
                        </a:rPr>
                        <a:t>- 97</a:t>
                      </a: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/>
                        </a:rPr>
                        <a:t>48</a:t>
                      </a: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800" dirty="0">
                        <a:effectLst/>
                      </a:endParaRP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6436">
                <a:tc>
                  <a:txBody>
                    <a:bodyPr/>
                    <a:lstStyle/>
                    <a:p>
                      <a:r>
                        <a:rPr lang="el-GR" sz="1800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Προπυλενοξείδιο </a:t>
                      </a:r>
                      <a:endParaRPr lang="en-US" sz="1800" dirty="0">
                        <a:effectLst/>
                      </a:endParaRP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800" dirty="0">
                        <a:effectLst/>
                      </a:endParaRP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/>
                        </a:rPr>
                        <a:t>- 112</a:t>
                      </a: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/>
                        </a:rPr>
                        <a:t>34</a:t>
                      </a: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</a:endParaRP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5448">
                <a:tc>
                  <a:txBody>
                    <a:bodyPr/>
                    <a:lstStyle/>
                    <a:p>
                      <a:r>
                        <a:rPr lang="el-GR" sz="1800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Μεθυλικός βινυλαιθέρας</a:t>
                      </a:r>
                      <a:endParaRPr lang="en-US" sz="1800" dirty="0">
                        <a:effectLst/>
                      </a:endParaRP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800" dirty="0">
                        <a:effectLst/>
                      </a:endParaRP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/>
                        </a:rPr>
                        <a:t>- 122</a:t>
                      </a: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/>
                        </a:rPr>
                        <a:t>6</a:t>
                      </a:r>
                    </a:p>
                  </a:txBody>
                  <a:tcPr marL="16280" marR="16280" marT="16280" marB="162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L="78146" marR="78146" marT="39073" marB="390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57698" name="Picture 2" descr="Allyl-alcoh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8693"/>
            <a:ext cx="1222701" cy="4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699" name="Picture 3" descr="Cyclopropanol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11525" y="2492111"/>
            <a:ext cx="5715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0" name="Picture 4" descr="Propanal-skelet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424" y="3318533"/>
            <a:ext cx="779291" cy="58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1" name="Picture 5" descr="Acetone-2D-skeletal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72" y="4079937"/>
            <a:ext cx="571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2" name="Picture 6" descr="Oxeta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755" y="4928066"/>
            <a:ext cx="3810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3" name="Picture 7" descr="PropyleneOxid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72" y="5490040"/>
            <a:ext cx="685191" cy="54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4" name="Picture 8" descr="Methylvinylethe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87" y="6346759"/>
            <a:ext cx="762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3968" y="24928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el-GR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l-GR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αλκυλ-ομάδες</a:t>
            </a:r>
            <a:r>
              <a:rPr lang="en-US" dirty="0" smtClean="0"/>
              <a:t>: </a:t>
            </a:r>
            <a:r>
              <a:rPr lang="en-US" b="1" dirty="0" smtClean="0"/>
              <a:t>1 C</a:t>
            </a:r>
            <a:endParaRPr lang="el-GR" b="1" dirty="0"/>
          </a:p>
        </p:txBody>
      </p:sp>
      <p:sp>
        <p:nvSpPr>
          <p:cNvPr id="15" name="14 - Ορθογώνιο"/>
          <p:cNvSpPr/>
          <p:nvPr/>
        </p:nvSpPr>
        <p:spPr>
          <a:xfrm>
            <a:off x="2483768" y="3212976"/>
            <a:ext cx="7920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3347864" y="4293096"/>
            <a:ext cx="72008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74759" name="Object 7"/>
          <p:cNvGraphicFramePr>
            <a:graphicFrameLocks noChangeAspect="1"/>
          </p:cNvGraphicFramePr>
          <p:nvPr/>
        </p:nvGraphicFramePr>
        <p:xfrm>
          <a:off x="2267744" y="1844824"/>
          <a:ext cx="1157487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hemSketch" r:id="rId3" imgW="609480" imgH="682920" progId="ACD.ChemSketch.20">
                  <p:embed/>
                </p:oleObj>
              </mc:Choice>
              <mc:Fallback>
                <p:oleObj name="ChemSketch" r:id="rId3" imgW="609480" imgH="682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844824"/>
                        <a:ext cx="1157487" cy="1296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20 - TextBox"/>
          <p:cNvSpPr txBox="1"/>
          <p:nvPr/>
        </p:nvSpPr>
        <p:spPr>
          <a:xfrm>
            <a:off x="4139952" y="2276872"/>
            <a:ext cx="1381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μεθ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αν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22" name="Object 7"/>
          <p:cNvGraphicFramePr>
            <a:graphicFrameLocks noChangeAspect="1"/>
          </p:cNvGraphicFramePr>
          <p:nvPr/>
        </p:nvGraphicFramePr>
        <p:xfrm>
          <a:off x="2285984" y="3714752"/>
          <a:ext cx="1157287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hemSketch" r:id="rId5" imgW="609480" imgH="682920" progId="ACD.ChemSketch.20">
                  <p:embed/>
                </p:oleObj>
              </mc:Choice>
              <mc:Fallback>
                <p:oleObj name="ChemSketch" r:id="rId5" imgW="609480" imgH="682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3714752"/>
                        <a:ext cx="1157287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22 - TextBox"/>
          <p:cNvSpPr txBox="1"/>
          <p:nvPr/>
        </p:nvSpPr>
        <p:spPr>
          <a:xfrm>
            <a:off x="4139952" y="4077072"/>
            <a:ext cx="1365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μεθ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ύλ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3203848" y="4005064"/>
            <a:ext cx="360040" cy="626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8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1" grpId="0"/>
      <p:bldP spid="23" grpId="0"/>
      <p:bldP spid="23" grpId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αλκυλ-ομάδες</a:t>
            </a:r>
            <a:r>
              <a:rPr lang="en-US" dirty="0" smtClean="0"/>
              <a:t>: </a:t>
            </a:r>
            <a:r>
              <a:rPr lang="en-US" b="1" dirty="0" smtClean="0"/>
              <a:t>2 C</a:t>
            </a:r>
            <a:endParaRPr lang="el-GR" b="1" dirty="0"/>
          </a:p>
        </p:txBody>
      </p:sp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2051050" y="1916113"/>
          <a:ext cx="15097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ChemSketch" r:id="rId3" imgW="569880" imgH="176760" progId="ACD.ChemSketch.20">
                  <p:embed/>
                </p:oleObj>
              </mc:Choice>
              <mc:Fallback>
                <p:oleObj name="ChemSketch" r:id="rId3" imgW="569880" imgH="176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916113"/>
                        <a:ext cx="15097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4644008" y="1916832"/>
            <a:ext cx="1335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αιθ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αν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20" name="Object 1"/>
          <p:cNvGraphicFramePr>
            <a:graphicFrameLocks noChangeAspect="1"/>
          </p:cNvGraphicFramePr>
          <p:nvPr/>
        </p:nvGraphicFramePr>
        <p:xfrm>
          <a:off x="1979712" y="5013176"/>
          <a:ext cx="20415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ChemSketch" r:id="rId5" imgW="771120" imgH="176760" progId="ACD.ChemSketch.20">
                  <p:embed/>
                </p:oleObj>
              </mc:Choice>
              <mc:Fallback>
                <p:oleObj name="ChemSketch" r:id="rId5" imgW="771120" imgH="176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013176"/>
                        <a:ext cx="20415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24 - TextBox"/>
          <p:cNvSpPr txBox="1"/>
          <p:nvPr/>
        </p:nvSpPr>
        <p:spPr>
          <a:xfrm>
            <a:off x="4716016" y="3501008"/>
            <a:ext cx="1319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αιθ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ύλ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75786" name="Object 10"/>
          <p:cNvGraphicFramePr>
            <a:graphicFrameLocks noChangeAspect="1"/>
          </p:cNvGraphicFramePr>
          <p:nvPr/>
        </p:nvGraphicFramePr>
        <p:xfrm>
          <a:off x="1979712" y="3140968"/>
          <a:ext cx="1701800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ChemSketch" r:id="rId7" imgW="642960" imgH="511920" progId="ACD.ChemSketch.20">
                  <p:embed/>
                </p:oleObj>
              </mc:Choice>
              <mc:Fallback>
                <p:oleObj name="ChemSketch" r:id="rId7" imgW="642960" imgH="511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140968"/>
                        <a:ext cx="1701800" cy="135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18 - Ορθογώνιο"/>
          <p:cNvSpPr/>
          <p:nvPr/>
        </p:nvSpPr>
        <p:spPr>
          <a:xfrm>
            <a:off x="3419872" y="3356992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4788024" y="4293096"/>
            <a:ext cx="2297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αιθυλική </a:t>
            </a:r>
            <a:r>
              <a:rPr lang="el-GR" sz="2000" b="1" dirty="0" smtClean="0">
                <a:solidFill>
                  <a:srgbClr val="7030A0"/>
                </a:solidFill>
                <a:latin typeface="Calibri"/>
              </a:rPr>
              <a:t>ομάδα</a:t>
            </a:r>
            <a:endParaRPr lang="el-GR" sz="20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1" name="10 - Δεξιό άγκιστρο"/>
          <p:cNvSpPr/>
          <p:nvPr/>
        </p:nvSpPr>
        <p:spPr>
          <a:xfrm>
            <a:off x="3995936" y="3140968"/>
            <a:ext cx="648072" cy="2304256"/>
          </a:xfrm>
          <a:prstGeom prst="righ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αλκυλ-ομάδες</a:t>
            </a:r>
            <a:r>
              <a:rPr lang="en-US" dirty="0" smtClean="0"/>
              <a:t>: </a:t>
            </a:r>
            <a:r>
              <a:rPr lang="en-US" b="1" dirty="0" smtClean="0"/>
              <a:t>3 C</a:t>
            </a:r>
            <a:r>
              <a:rPr lang="el-GR" b="1" dirty="0" smtClean="0"/>
              <a:t> </a:t>
            </a:r>
            <a:r>
              <a:rPr lang="el-GR" sz="3200" dirty="0" smtClean="0"/>
              <a:t>1/2</a:t>
            </a:r>
            <a:endParaRPr lang="el-GR" sz="3200" dirty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835150" y="1916113"/>
          <a:ext cx="25400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ChemSketch" r:id="rId3" imgW="996840" imgH="176760" progId="ACD.ChemSketch.20">
                  <p:embed/>
                </p:oleObj>
              </mc:Choice>
              <mc:Fallback>
                <p:oleObj name="ChemSketch" r:id="rId3" imgW="996840" imgH="176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916113"/>
                        <a:ext cx="254000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5508104" y="1916832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προπ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αν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5580112" y="3789040"/>
            <a:ext cx="251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προπυλική </a:t>
            </a:r>
            <a:r>
              <a:rPr lang="el-GR" sz="2000" b="1" dirty="0" smtClean="0">
                <a:solidFill>
                  <a:srgbClr val="7030A0"/>
                </a:solidFill>
                <a:latin typeface="Calibri"/>
              </a:rPr>
              <a:t>ομάδα</a:t>
            </a:r>
            <a:endParaRPr lang="el-GR" sz="20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1763688" y="2780928"/>
          <a:ext cx="2617787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ChemSketch" r:id="rId5" imgW="1027080" imgH="511920" progId="ACD.ChemSketch.20">
                  <p:embed/>
                </p:oleObj>
              </mc:Choice>
              <mc:Fallback>
                <p:oleObj name="ChemSketch" r:id="rId5" imgW="1027080" imgH="511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780928"/>
                        <a:ext cx="2617787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20 - Ορθογώνιο"/>
          <p:cNvSpPr/>
          <p:nvPr/>
        </p:nvSpPr>
        <p:spPr>
          <a:xfrm>
            <a:off x="4139952" y="3140968"/>
            <a:ext cx="43204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5580112" y="3212976"/>
            <a:ext cx="156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προπ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ύλ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77834" name="Object 10"/>
          <p:cNvGraphicFramePr>
            <a:graphicFrameLocks noChangeAspect="1"/>
          </p:cNvGraphicFramePr>
          <p:nvPr/>
        </p:nvGraphicFramePr>
        <p:xfrm>
          <a:off x="1691680" y="4509120"/>
          <a:ext cx="29210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ChemSketch" r:id="rId7" imgW="1145880" imgH="176760" progId="ACD.ChemSketch.20">
                  <p:embed/>
                </p:oleObj>
              </mc:Choice>
              <mc:Fallback>
                <p:oleObj name="ChemSketch" r:id="rId7" imgW="1145880" imgH="176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509120"/>
                        <a:ext cx="292100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αλκυλ-ομάδες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b="1" dirty="0">
                <a:solidFill>
                  <a:prstClr val="black"/>
                </a:solidFill>
              </a:rPr>
              <a:t>3 C</a:t>
            </a:r>
            <a:r>
              <a:rPr lang="el-GR" b="1" dirty="0">
                <a:solidFill>
                  <a:prstClr val="black"/>
                </a:solidFill>
              </a:rPr>
              <a:t>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b="1" dirty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835150" y="1916113"/>
          <a:ext cx="25400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ChemSketch" r:id="rId3" imgW="996840" imgH="176760" progId="ACD.ChemSketch.20">
                  <p:embed/>
                </p:oleObj>
              </mc:Choice>
              <mc:Fallback>
                <p:oleObj name="ChemSketch" r:id="rId3" imgW="996840" imgH="176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916113"/>
                        <a:ext cx="254000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5508104" y="1916832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προπ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αν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5580112" y="378904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i="1" dirty="0" smtClean="0">
                <a:solidFill>
                  <a:srgbClr val="0000FF"/>
                </a:solidFill>
                <a:latin typeface="Calibri"/>
              </a:rPr>
              <a:t>ισο</a:t>
            </a:r>
            <a:r>
              <a:rPr lang="el-GR" sz="20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 - προπυλική </a:t>
            </a:r>
            <a:r>
              <a:rPr lang="el-GR" sz="2000" b="1" dirty="0" smtClean="0">
                <a:solidFill>
                  <a:srgbClr val="7030A0"/>
                </a:solidFill>
                <a:latin typeface="Calibri"/>
              </a:rPr>
              <a:t>ομάδα</a:t>
            </a:r>
            <a:endParaRPr lang="el-GR" sz="20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4139952" y="3140968"/>
            <a:ext cx="43204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5580112" y="3212976"/>
            <a:ext cx="222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i="1" dirty="0" smtClean="0">
                <a:solidFill>
                  <a:srgbClr val="0000FF"/>
                </a:solidFill>
                <a:latin typeface="Calibri"/>
              </a:rPr>
              <a:t>ισο</a:t>
            </a: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 - προπ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ύλ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78856" name="Object 8"/>
          <p:cNvGraphicFramePr>
            <a:graphicFrameLocks noChangeAspect="1"/>
          </p:cNvGraphicFramePr>
          <p:nvPr/>
        </p:nvGraphicFramePr>
        <p:xfrm>
          <a:off x="1763688" y="2996952"/>
          <a:ext cx="2617787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ChemSketch" r:id="rId5" imgW="1027080" imgH="511920" progId="ACD.ChemSketch.20">
                  <p:embed/>
                </p:oleObj>
              </mc:Choice>
              <mc:Fallback>
                <p:oleObj name="ChemSketch" r:id="rId5" imgW="1027080" imgH="511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996952"/>
                        <a:ext cx="2617787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14 - Ορθογώνιο"/>
          <p:cNvSpPr/>
          <p:nvPr/>
        </p:nvSpPr>
        <p:spPr>
          <a:xfrm>
            <a:off x="2843808" y="3933056"/>
            <a:ext cx="43204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78857" name="Object 9"/>
          <p:cNvGraphicFramePr>
            <a:graphicFrameLocks noChangeAspect="1"/>
          </p:cNvGraphicFramePr>
          <p:nvPr/>
        </p:nvGraphicFramePr>
        <p:xfrm>
          <a:off x="1835696" y="4725144"/>
          <a:ext cx="254000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ChemSketch" r:id="rId7" imgW="996840" imgH="347400" progId="ACD.ChemSketch.20">
                  <p:embed/>
                </p:oleObj>
              </mc:Choice>
              <mc:Fallback>
                <p:oleObj name="ChemSketch" r:id="rId7" imgW="996840" imgH="3474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725144"/>
                        <a:ext cx="2540000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αλκυλ-ομάδες: </a:t>
            </a:r>
            <a:r>
              <a:rPr lang="el-GR" b="1" dirty="0" smtClean="0"/>
              <a:t>4 </a:t>
            </a:r>
            <a:r>
              <a:rPr lang="en-US" b="1" dirty="0" smtClean="0"/>
              <a:t>C</a:t>
            </a:r>
            <a:r>
              <a:rPr lang="el-GR" b="1" dirty="0" smtClean="0"/>
              <a:t> </a:t>
            </a:r>
            <a:r>
              <a:rPr lang="el-GR" sz="3200" dirty="0" smtClean="0"/>
              <a:t>1/2</a:t>
            </a:r>
            <a:endParaRPr lang="el-GR" sz="3200" dirty="0"/>
          </a:p>
        </p:txBody>
      </p:sp>
      <p:sp>
        <p:nvSpPr>
          <p:cNvPr id="11" name="10 - TextBox"/>
          <p:cNvSpPr txBox="1"/>
          <p:nvPr/>
        </p:nvSpPr>
        <p:spPr>
          <a:xfrm>
            <a:off x="5385724" y="2430157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βουτ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αν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5384038" y="4213108"/>
            <a:ext cx="1507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βουτ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ύλ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1928794" y="2357430"/>
          <a:ext cx="2413209" cy="651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ChemSketch" r:id="rId3" imgW="1176480" imgH="317160" progId="ACD.ChemSketch.20">
                  <p:embed/>
                </p:oleObj>
              </mc:Choice>
              <mc:Fallback>
                <p:oleObj name="ChemSketch" r:id="rId3" imgW="1176480" imgH="3171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2357430"/>
                        <a:ext cx="2413209" cy="651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2071670" y="4429132"/>
          <a:ext cx="265097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ChemSketch" r:id="rId5" imgW="1323000" imgH="317160" progId="ACD.ChemSketch.20">
                  <p:embed/>
                </p:oleObj>
              </mc:Choice>
              <mc:Fallback>
                <p:oleObj name="ChemSketch" r:id="rId5" imgW="1323000" imgH="3171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4429132"/>
                        <a:ext cx="2650973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17 - Καμπύλη γραμμή σύνδεσης"/>
          <p:cNvCxnSpPr/>
          <p:nvPr/>
        </p:nvCxnSpPr>
        <p:spPr>
          <a:xfrm rot="10800000" flipV="1">
            <a:off x="4015886" y="3853068"/>
            <a:ext cx="792088" cy="576064"/>
          </a:xfrm>
          <a:prstGeom prst="curvedConnector3">
            <a:avLst>
              <a:gd name="adj1" fmla="val 93460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4879982" y="3637044"/>
            <a:ext cx="19602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πρωτο</a:t>
            </a:r>
            <a:r>
              <a:rPr lang="el-GR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ταγής</a:t>
            </a:r>
            <a:r>
              <a:rPr lang="en-US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 (</a:t>
            </a:r>
            <a:r>
              <a:rPr lang="el-GR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◦</a:t>
            </a:r>
            <a:r>
              <a:rPr lang="el-GR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) </a:t>
            </a:r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C</a:t>
            </a:r>
            <a:endParaRPr lang="el-GR" b="1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8" name="37 - TextBox"/>
          <p:cNvSpPr txBox="1"/>
          <p:nvPr/>
        </p:nvSpPr>
        <p:spPr>
          <a:xfrm>
            <a:off x="5384038" y="45731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(βουτυλική 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ομάδα</a:t>
            </a: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)</a:t>
            </a:r>
            <a:endParaRPr lang="el-GR" b="1" dirty="0">
              <a:solidFill>
                <a:srgbClr val="EEECE1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αλκυλ-ομάδες: </a:t>
            </a:r>
            <a:r>
              <a:rPr lang="el-GR" b="1" dirty="0">
                <a:solidFill>
                  <a:prstClr val="black"/>
                </a:solidFill>
              </a:rPr>
              <a:t>4 </a:t>
            </a:r>
            <a:r>
              <a:rPr lang="en-US" b="1" dirty="0">
                <a:solidFill>
                  <a:prstClr val="black"/>
                </a:solidFill>
              </a:rPr>
              <a:t>C</a:t>
            </a:r>
            <a:r>
              <a:rPr lang="el-GR" b="1" dirty="0">
                <a:solidFill>
                  <a:prstClr val="black"/>
                </a:solidFill>
              </a:rPr>
              <a:t>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b="1" dirty="0"/>
          </a:p>
        </p:txBody>
      </p:sp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1191614" y="2073388"/>
          <a:ext cx="230449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ChemSketch" r:id="rId3" imgW="1176480" imgH="478440" progId="ACD.ChemSketch.20">
                  <p:embed/>
                </p:oleObj>
              </mc:Choice>
              <mc:Fallback>
                <p:oleObj name="ChemSketch" r:id="rId3" imgW="1176480" imgH="4784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614" y="2073388"/>
                        <a:ext cx="230449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23 - Καμπύλη γραμμή σύνδεσης"/>
          <p:cNvCxnSpPr/>
          <p:nvPr/>
        </p:nvCxnSpPr>
        <p:spPr>
          <a:xfrm rot="16200000" flipV="1">
            <a:off x="2703782" y="2649452"/>
            <a:ext cx="648072" cy="648072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3207838" y="2937484"/>
            <a:ext cx="213039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δευτερο</a:t>
            </a:r>
            <a:r>
              <a:rPr lang="el-GR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ταγής</a:t>
            </a:r>
            <a:r>
              <a:rPr lang="en-US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 (2◦</a:t>
            </a:r>
            <a:r>
              <a:rPr lang="el-GR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) </a:t>
            </a:r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C</a:t>
            </a:r>
            <a:endParaRPr lang="el-GR" b="1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4071934" y="185736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i="1" dirty="0" smtClean="0">
                <a:solidFill>
                  <a:srgbClr val="0000FF"/>
                </a:solidFill>
                <a:latin typeface="Calibri"/>
              </a:rPr>
              <a:t>δευτεροταγές</a:t>
            </a: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- βουτ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ύλ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81931" name="Object 11"/>
          <p:cNvGraphicFramePr>
            <a:graphicFrameLocks noChangeAspect="1"/>
          </p:cNvGraphicFramePr>
          <p:nvPr/>
        </p:nvGraphicFramePr>
        <p:xfrm>
          <a:off x="1214414" y="5143512"/>
          <a:ext cx="1654006" cy="149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ChemSketch" r:id="rId5" imgW="810720" imgH="734400" progId="ACD.ChemSketch.20">
                  <p:embed/>
                </p:oleObj>
              </mc:Choice>
              <mc:Fallback>
                <p:oleObj name="ChemSketch" r:id="rId5" imgW="810720" imgH="7344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5143512"/>
                        <a:ext cx="1654006" cy="1498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34 - TextBox"/>
          <p:cNvSpPr txBox="1"/>
          <p:nvPr/>
        </p:nvSpPr>
        <p:spPr>
          <a:xfrm>
            <a:off x="3446662" y="5418016"/>
            <a:ext cx="2226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i="1" dirty="0" smtClean="0">
                <a:solidFill>
                  <a:srgbClr val="0000FF"/>
                </a:solidFill>
                <a:latin typeface="Calibri"/>
              </a:rPr>
              <a:t>τριτ </a:t>
            </a: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- βουτ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ύλ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cxnSp>
        <p:nvCxnSpPr>
          <p:cNvPr id="36" name="35 - Καμπύλη γραμμή σύνδεσης"/>
          <p:cNvCxnSpPr/>
          <p:nvPr/>
        </p:nvCxnSpPr>
        <p:spPr>
          <a:xfrm rot="16200000" flipV="1">
            <a:off x="2294534" y="5994080"/>
            <a:ext cx="648072" cy="648072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- TextBox"/>
          <p:cNvSpPr txBox="1"/>
          <p:nvPr/>
        </p:nvSpPr>
        <p:spPr>
          <a:xfrm>
            <a:off x="2798590" y="6282112"/>
            <a:ext cx="18319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τριτο</a:t>
            </a:r>
            <a:r>
              <a:rPr lang="el-GR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ταγής</a:t>
            </a:r>
            <a:r>
              <a:rPr lang="en-US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 (</a:t>
            </a:r>
            <a:r>
              <a:rPr lang="el-GR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3</a:t>
            </a:r>
            <a:r>
              <a:rPr lang="en-US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◦</a:t>
            </a:r>
            <a:r>
              <a:rPr lang="el-GR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) </a:t>
            </a:r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C</a:t>
            </a:r>
            <a:endParaRPr lang="el-GR" b="1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3999926" y="22174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(</a:t>
            </a:r>
            <a:r>
              <a:rPr lang="en-US" b="1" i="1" dirty="0" smtClean="0">
                <a:solidFill>
                  <a:srgbClr val="0000FF"/>
                </a:solidFill>
                <a:latin typeface="Calibri"/>
              </a:rPr>
              <a:t>sec</a:t>
            </a: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- βουτυλική 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ομάδα</a:t>
            </a: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)</a:t>
            </a:r>
            <a:endParaRPr lang="el-GR" b="1" dirty="0">
              <a:solidFill>
                <a:srgbClr val="EEECE1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0" name="39 - TextBox"/>
          <p:cNvSpPr txBox="1"/>
          <p:nvPr/>
        </p:nvSpPr>
        <p:spPr>
          <a:xfrm>
            <a:off x="5770668" y="5418016"/>
            <a:ext cx="2039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b="1" i="1" dirty="0" smtClean="0">
                <a:solidFill>
                  <a:srgbClr val="0000FF"/>
                </a:solidFill>
                <a:latin typeface="Calibri"/>
              </a:rPr>
              <a:t>t</a:t>
            </a:r>
            <a:r>
              <a:rPr lang="el-GR" sz="2400" b="1" i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- βουτ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ύλ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41" name="40 - TextBox"/>
          <p:cNvSpPr txBox="1"/>
          <p:nvPr/>
        </p:nvSpPr>
        <p:spPr>
          <a:xfrm>
            <a:off x="3230638" y="59220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(</a:t>
            </a:r>
            <a:r>
              <a:rPr lang="el-GR" b="1" i="1" dirty="0" smtClean="0">
                <a:solidFill>
                  <a:srgbClr val="0000FF"/>
                </a:solidFill>
                <a:latin typeface="Calibri"/>
              </a:rPr>
              <a:t>τριτ</a:t>
            </a:r>
            <a:r>
              <a:rPr lang="el-GR" b="1" i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-</a:t>
            </a: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 βουτυλική 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ομάδα</a:t>
            </a: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)</a:t>
            </a:r>
            <a:endParaRPr lang="el-GR" b="1" dirty="0">
              <a:solidFill>
                <a:srgbClr val="EEECE1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2" name="41 - TextBox"/>
          <p:cNvSpPr txBox="1"/>
          <p:nvPr/>
        </p:nvSpPr>
        <p:spPr>
          <a:xfrm>
            <a:off x="5678910" y="59220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(</a:t>
            </a:r>
            <a:r>
              <a:rPr lang="en-US" b="1" i="1" dirty="0" smtClean="0">
                <a:solidFill>
                  <a:srgbClr val="0000FF"/>
                </a:solidFill>
                <a:latin typeface="Calibri"/>
              </a:rPr>
              <a:t>t</a:t>
            </a:r>
            <a:r>
              <a:rPr lang="en-US" b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- βουτυλική 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ομάδα</a:t>
            </a: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)</a:t>
            </a:r>
            <a:endParaRPr lang="el-GR" b="1" dirty="0">
              <a:solidFill>
                <a:srgbClr val="EEECE1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4215950" y="25054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(</a:t>
            </a:r>
            <a:r>
              <a:rPr lang="en-US" b="1" i="1" dirty="0" smtClean="0">
                <a:solidFill>
                  <a:srgbClr val="0000FF"/>
                </a:solidFill>
                <a:latin typeface="Calibri"/>
              </a:rPr>
              <a:t>s</a:t>
            </a:r>
            <a:r>
              <a:rPr lang="en-US" b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- βουτυλική 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ομάδα</a:t>
            </a: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)</a:t>
            </a:r>
            <a:endParaRPr lang="el-GR" b="1" dirty="0">
              <a:solidFill>
                <a:srgbClr val="EEECE1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4071934" y="385762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i="1" dirty="0" smtClean="0">
                <a:solidFill>
                  <a:srgbClr val="0000FF"/>
                </a:solidFill>
                <a:latin typeface="Calibri"/>
              </a:rPr>
              <a:t>ισο</a:t>
            </a:r>
            <a:r>
              <a:rPr lang="en-US" sz="2400" b="1" i="1" dirty="0" smtClean="0">
                <a:solidFill>
                  <a:srgbClr val="0000FF"/>
                </a:solidFill>
                <a:latin typeface="Calibri"/>
              </a:rPr>
              <a:t> - </a:t>
            </a: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βουτ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ύλ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grpSp>
        <p:nvGrpSpPr>
          <p:cNvPr id="30" name="29 - Ομάδα"/>
          <p:cNvGrpSpPr/>
          <p:nvPr/>
        </p:nvGrpSpPr>
        <p:grpSpPr>
          <a:xfrm>
            <a:off x="1285852" y="3500438"/>
            <a:ext cx="2643206" cy="1223684"/>
            <a:chOff x="1285852" y="3500438"/>
            <a:chExt cx="2643206" cy="1223684"/>
          </a:xfrm>
        </p:grpSpPr>
        <p:graphicFrame>
          <p:nvGraphicFramePr>
            <p:cNvPr id="134150" name="Object 6"/>
            <p:cNvGraphicFramePr>
              <a:graphicFrameLocks noChangeAspect="1"/>
            </p:cNvGraphicFramePr>
            <p:nvPr/>
          </p:nvGraphicFramePr>
          <p:xfrm>
            <a:off x="1285852" y="3571875"/>
            <a:ext cx="2571768" cy="1152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5" name="ChemSketch" r:id="rId7" imgW="1374480" imgH="615600" progId="ACD.ChemSketch.20">
                    <p:embed/>
                  </p:oleObj>
                </mc:Choice>
                <mc:Fallback>
                  <p:oleObj name="ChemSketch" r:id="rId7" imgW="1374480" imgH="61560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52" y="3571875"/>
                          <a:ext cx="2571768" cy="1152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28 - Ορθογώνιο"/>
            <p:cNvSpPr/>
            <p:nvPr/>
          </p:nvSpPr>
          <p:spPr>
            <a:xfrm>
              <a:off x="3357554" y="3500438"/>
              <a:ext cx="571504" cy="50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0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35" grpId="0"/>
      <p:bldP spid="37" grpId="0" animBg="1"/>
      <p:bldP spid="39" grpId="0"/>
      <p:bldP spid="40" grpId="0"/>
      <p:bldP spid="41" grpId="0"/>
      <p:bldP spid="42" grpId="0"/>
      <p:bldP spid="2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9428" y="2480817"/>
            <a:ext cx="8344924" cy="2520280"/>
            <a:chOff x="773085" y="1700808"/>
            <a:chExt cx="8344924" cy="2520280"/>
          </a:xfrm>
        </p:grpSpPr>
        <p:pic>
          <p:nvPicPr>
            <p:cNvPr id="158722" name="Picture 2" descr="image01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085" y="1700808"/>
              <a:ext cx="8344924" cy="252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707904" y="2204864"/>
              <a:ext cx="2232248" cy="7560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Διαμόρφωση ανθρακικών αλυσίδων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5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862" y="2853177"/>
            <a:ext cx="1621330" cy="1256531"/>
          </a:xfrm>
        </p:spPr>
      </p:pic>
      <p:sp>
        <p:nvSpPr>
          <p:cNvPr id="4" name="Curved Left Arrow 3"/>
          <p:cNvSpPr/>
          <p:nvPr/>
        </p:nvSpPr>
        <p:spPr>
          <a:xfrm>
            <a:off x="1431999" y="3221929"/>
            <a:ext cx="216024" cy="519028"/>
          </a:xfrm>
          <a:prstGeom prst="curvedLeftArrow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8035" y="4245013"/>
            <a:ext cx="334739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Διαβαθμισμένη διαμόρφωση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(προβολή κατά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Newman)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2440109" y="3140968"/>
            <a:ext cx="1163063" cy="680943"/>
          </a:xfrm>
          <a:prstGeom prst="rightArrow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διακλαδιζόμενες</a:t>
            </a:r>
            <a:r>
              <a:rPr lang="el-GR" dirty="0" smtClean="0"/>
              <a:t> αλυσίδες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73206" y="1957388"/>
            <a:ext cx="2858069" cy="4783980"/>
          </a:xfrm>
        </p:spPr>
        <p:txBody>
          <a:bodyPr>
            <a:noAutofit/>
          </a:bodyPr>
          <a:lstStyle/>
          <a:p>
            <a:pPr mar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l-GR" sz="2200" dirty="0" smtClean="0"/>
              <a:t>Αρχικά, εντοπίζουμε την κύρια αλυσίδα.</a:t>
            </a:r>
          </a:p>
          <a:p>
            <a:pPr mar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l-GR" sz="2200" dirty="0" smtClean="0"/>
              <a:t>Ως </a:t>
            </a:r>
            <a:r>
              <a:rPr lang="el-GR" sz="2200" b="1" dirty="0" smtClean="0"/>
              <a:t>κύρια</a:t>
            </a:r>
            <a:r>
              <a:rPr lang="el-GR" sz="2200" dirty="0" smtClean="0"/>
              <a:t> ανθρακική αλυσίδα θεωρείται η αλυσίδα, είτε με τα περισσότερα άτομα </a:t>
            </a:r>
            <a:r>
              <a:rPr lang="en-US" sz="2200" dirty="0" smtClean="0"/>
              <a:t>C</a:t>
            </a:r>
            <a:r>
              <a:rPr lang="el-GR" sz="2200" dirty="0" smtClean="0"/>
              <a:t>, με τις περισσότερες χαρακτηριστικές ομάδες ή/και πολλαπλούς δεσμούς </a:t>
            </a:r>
          </a:p>
          <a:p>
            <a:pPr mar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l-GR" sz="2200" dirty="0" smtClean="0"/>
          </a:p>
          <a:p>
            <a:pPr mar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l-GR" sz="2200" dirty="0" smtClean="0"/>
              <a:t>Εδώ: κύρια αλυσίδα είναι η </a:t>
            </a:r>
            <a:r>
              <a:rPr lang="el-GR" sz="2200" b="1" dirty="0" smtClean="0"/>
              <a:t>οριζόντια</a:t>
            </a:r>
            <a:r>
              <a:rPr lang="el-GR" sz="2200" dirty="0" smtClean="0"/>
              <a:t> αλυσίδα με </a:t>
            </a:r>
            <a:r>
              <a:rPr lang="el-GR" sz="2200" b="1" dirty="0" smtClean="0"/>
              <a:t>11 </a:t>
            </a:r>
            <a:r>
              <a:rPr lang="en-US" sz="2200" b="1" dirty="0" smtClean="0"/>
              <a:t>C</a:t>
            </a:r>
            <a:r>
              <a:rPr lang="el-GR" sz="2200" dirty="0" smtClean="0"/>
              <a:t>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5400"/>
            <a:ext cx="4538663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565400"/>
            <a:ext cx="45497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8 - Ομάδα"/>
          <p:cNvGrpSpPr>
            <a:grpSpLocks/>
          </p:cNvGrpSpPr>
          <p:nvPr/>
        </p:nvGrpSpPr>
        <p:grpSpPr bwMode="auto">
          <a:xfrm>
            <a:off x="528638" y="2492375"/>
            <a:ext cx="4681537" cy="2454275"/>
            <a:chOff x="1043608" y="2276872"/>
            <a:chExt cx="4680520" cy="2453630"/>
          </a:xfrm>
        </p:grpSpPr>
        <p:pic>
          <p:nvPicPr>
            <p:cNvPr id="1332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276872"/>
              <a:ext cx="4448890" cy="245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6 - Ορθογώνιο"/>
            <p:cNvSpPr/>
            <p:nvPr/>
          </p:nvSpPr>
          <p:spPr>
            <a:xfrm>
              <a:off x="1043608" y="2492715"/>
              <a:ext cx="791990" cy="504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" name="7 - Ορθογώνιο"/>
            <p:cNvSpPr/>
            <p:nvPr/>
          </p:nvSpPr>
          <p:spPr>
            <a:xfrm>
              <a:off x="4356000" y="4005206"/>
              <a:ext cx="1368128" cy="504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13 - TextBox"/>
          <p:cNvSpPr txBox="1">
            <a:spLocks noChangeArrowheads="1"/>
          </p:cNvSpPr>
          <p:nvPr/>
        </p:nvSpPr>
        <p:spPr bwMode="auto">
          <a:xfrm>
            <a:off x="2689225" y="2636838"/>
            <a:ext cx="1830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l-GR" sz="2000" b="1" dirty="0">
                <a:solidFill>
                  <a:srgbClr val="0070C0"/>
                </a:solidFill>
              </a:rPr>
              <a:t>1-μεθυλ-αιθυλ-</a:t>
            </a:r>
          </a:p>
        </p:txBody>
      </p:sp>
      <p:grpSp>
        <p:nvGrpSpPr>
          <p:cNvPr id="13" name="12 - Ομάδα"/>
          <p:cNvGrpSpPr>
            <a:grpSpLocks/>
          </p:cNvGrpSpPr>
          <p:nvPr/>
        </p:nvGrpSpPr>
        <p:grpSpPr bwMode="auto">
          <a:xfrm>
            <a:off x="528638" y="2525713"/>
            <a:ext cx="5616575" cy="2974975"/>
            <a:chOff x="611560" y="2276872"/>
            <a:chExt cx="5616624" cy="2974837"/>
          </a:xfrm>
        </p:grpSpPr>
        <p:pic>
          <p:nvPicPr>
            <p:cNvPr id="1332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276872"/>
              <a:ext cx="5400600" cy="297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0 - Ορθογώνιο"/>
            <p:cNvSpPr/>
            <p:nvPr/>
          </p:nvSpPr>
          <p:spPr>
            <a:xfrm>
              <a:off x="611560" y="2708652"/>
              <a:ext cx="1008071" cy="431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2" name="11 - Ορθογώνιο"/>
            <p:cNvSpPr/>
            <p:nvPr/>
          </p:nvSpPr>
          <p:spPr>
            <a:xfrm>
              <a:off x="4715283" y="4437359"/>
              <a:ext cx="1512901" cy="431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15 - TextBox"/>
          <p:cNvSpPr txBox="1">
            <a:spLocks noChangeArrowheads="1"/>
          </p:cNvSpPr>
          <p:nvPr/>
        </p:nvSpPr>
        <p:spPr bwMode="auto">
          <a:xfrm>
            <a:off x="3049588" y="2708275"/>
            <a:ext cx="163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l-GR" sz="2000" b="1" i="1" dirty="0">
                <a:solidFill>
                  <a:srgbClr val="C00000"/>
                </a:solidFill>
              </a:rPr>
              <a:t>ισο</a:t>
            </a:r>
            <a:r>
              <a:rPr lang="el-GR" sz="2000" b="1" dirty="0">
                <a:solidFill>
                  <a:srgbClr val="0070C0"/>
                </a:solidFill>
              </a:rPr>
              <a:t> - προπυλ-</a:t>
            </a:r>
            <a:endParaRPr lang="el-GR" sz="1800" b="1" dirty="0">
              <a:solidFill>
                <a:srgbClr val="0070C0"/>
              </a:solidFill>
            </a:endParaRPr>
          </a:p>
        </p:txBody>
      </p:sp>
      <p:sp>
        <p:nvSpPr>
          <p:cNvPr id="17" name="16 - TextBox"/>
          <p:cNvSpPr txBox="1">
            <a:spLocks noChangeArrowheads="1"/>
          </p:cNvSpPr>
          <p:nvPr/>
        </p:nvSpPr>
        <p:spPr bwMode="auto">
          <a:xfrm>
            <a:off x="2662238" y="5373688"/>
            <a:ext cx="26511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l-GR" sz="2000" b="1" i="1" dirty="0">
                <a:solidFill>
                  <a:srgbClr val="C00000"/>
                </a:solidFill>
              </a:rPr>
              <a:t>δευτεροταγές- </a:t>
            </a:r>
            <a:r>
              <a:rPr lang="el-GR" sz="2000" b="1" i="1" dirty="0">
                <a:solidFill>
                  <a:srgbClr val="0070C0"/>
                </a:solidFill>
              </a:rPr>
              <a:t>βουτυλ-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l-GR" sz="2000" b="1" dirty="0">
                <a:solidFill>
                  <a:srgbClr val="0070C0"/>
                </a:solidFill>
              </a:rPr>
              <a:t>(</a:t>
            </a:r>
            <a:r>
              <a:rPr lang="en-US" sz="2000" b="1" i="1" dirty="0">
                <a:solidFill>
                  <a:srgbClr val="C00000"/>
                </a:solidFill>
              </a:rPr>
              <a:t>sec</a:t>
            </a:r>
            <a:r>
              <a:rPr lang="en-US" sz="2000" b="1" i="1" dirty="0">
                <a:solidFill>
                  <a:srgbClr val="0070C0"/>
                </a:solidFill>
              </a:rPr>
              <a:t>-</a:t>
            </a:r>
            <a:r>
              <a:rPr lang="el-GR" sz="2000" b="1" dirty="0">
                <a:solidFill>
                  <a:srgbClr val="0070C0"/>
                </a:solidFill>
              </a:rPr>
              <a:t>βουτυλ-,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l-GR" sz="2000" b="1" dirty="0">
                <a:solidFill>
                  <a:srgbClr val="0070C0"/>
                </a:solidFill>
              </a:rPr>
              <a:t>ή </a:t>
            </a:r>
            <a:r>
              <a:rPr lang="en-US" sz="2000" b="1" i="1" dirty="0">
                <a:solidFill>
                  <a:srgbClr val="C00000"/>
                </a:solidFill>
              </a:rPr>
              <a:t>s</a:t>
            </a:r>
            <a:r>
              <a:rPr lang="en-US" sz="2000" b="1" dirty="0">
                <a:solidFill>
                  <a:srgbClr val="0070C0"/>
                </a:solidFill>
              </a:rPr>
              <a:t>-</a:t>
            </a:r>
            <a:r>
              <a:rPr lang="el-GR" sz="2000" b="1" dirty="0">
                <a:solidFill>
                  <a:srgbClr val="0070C0"/>
                </a:solidFill>
              </a:rPr>
              <a:t>βουτυλ</a:t>
            </a:r>
            <a:r>
              <a:rPr lang="en-US" sz="2000" b="1" dirty="0">
                <a:solidFill>
                  <a:srgbClr val="0070C0"/>
                </a:solidFill>
              </a:rPr>
              <a:t>-)</a:t>
            </a:r>
            <a:endParaRPr lang="el-GR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635158"/>
              </p:ext>
            </p:extLst>
          </p:nvPr>
        </p:nvGraphicFramePr>
        <p:xfrm>
          <a:off x="672653" y="5203826"/>
          <a:ext cx="2366961" cy="1200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ChemSketch" r:id="rId7" imgW="2679120" imgH="1359360" progId="ACD.ChemSketch.20">
                  <p:embed/>
                </p:oleObj>
              </mc:Choice>
              <mc:Fallback>
                <p:oleObj name="ChemSketch" r:id="rId7" imgW="2679120" imgH="13593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2653" y="5203826"/>
                        <a:ext cx="2366961" cy="1200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κυκλο</a:t>
            </a:r>
            <a:r>
              <a:rPr lang="el-G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-αλκάνια) </a:t>
            </a: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</a:t>
            </a:r>
            <a:r>
              <a:rPr lang="el-GR" sz="4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 </a:t>
            </a:r>
            <a:r>
              <a:rPr lang="el-GR" dirty="0" smtClean="0">
                <a:solidFill>
                  <a:srgbClr val="C00000"/>
                </a:solidFill>
                <a:sym typeface="Wingdings" pitchFamily="2" charset="2"/>
              </a:rPr>
              <a:t>κυκλο-</a:t>
            </a:r>
            <a:r>
              <a:rPr lang="el-GR" dirty="0" smtClean="0"/>
              <a:t>αλκυλ-ομάδες </a:t>
            </a:r>
            <a:r>
              <a:rPr lang="el-GR" sz="3600" dirty="0" smtClean="0"/>
              <a:t>1/3</a:t>
            </a:r>
            <a:endParaRPr lang="el-GR" sz="3600" dirty="0"/>
          </a:p>
        </p:txBody>
      </p:sp>
      <p:sp>
        <p:nvSpPr>
          <p:cNvPr id="11" name="10 - TextBox"/>
          <p:cNvSpPr txBox="1"/>
          <p:nvPr/>
        </p:nvSpPr>
        <p:spPr>
          <a:xfrm>
            <a:off x="5508650" y="1629519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βουτ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αν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1691680" y="1556792"/>
          <a:ext cx="2413209" cy="651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ChemSketch" r:id="rId3" imgW="1176480" imgH="317160" progId="ACD.ChemSketch.20">
                  <p:embed/>
                </p:oleObj>
              </mc:Choice>
              <mc:Fallback>
                <p:oleObj name="ChemSketch" r:id="rId3" imgW="1176480" imgH="3171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556792"/>
                        <a:ext cx="2413209" cy="651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2" name="Object 12"/>
          <p:cNvGraphicFramePr>
            <a:graphicFrameLocks noChangeAspect="1"/>
          </p:cNvGraphicFramePr>
          <p:nvPr/>
        </p:nvGraphicFramePr>
        <p:xfrm>
          <a:off x="357158" y="3357562"/>
          <a:ext cx="1248174" cy="780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ChemSketch" r:id="rId5" imgW="576000" imgH="359640" progId="ACD.ChemSketch.20">
                  <p:embed/>
                </p:oleObj>
              </mc:Choice>
              <mc:Fallback>
                <p:oleObj name="ChemSketch" r:id="rId5" imgW="576000" imgH="3596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357562"/>
                        <a:ext cx="1248174" cy="780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3" name="Object 13"/>
          <p:cNvGraphicFramePr>
            <a:graphicFrameLocks noChangeAspect="1"/>
          </p:cNvGraphicFramePr>
          <p:nvPr/>
        </p:nvGraphicFramePr>
        <p:xfrm>
          <a:off x="2123728" y="2726316"/>
          <a:ext cx="1536332" cy="135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ChemSketch" r:id="rId7" imgW="801720" imgH="704160" progId="ACD.ChemSketch.20">
                  <p:embed/>
                </p:oleObj>
              </mc:Choice>
              <mc:Fallback>
                <p:oleObj name="ChemSketch" r:id="rId7" imgW="801720" imgH="7041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726316"/>
                        <a:ext cx="1536332" cy="1350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44 - TextBox"/>
          <p:cNvSpPr txBox="1"/>
          <p:nvPr/>
        </p:nvSpPr>
        <p:spPr>
          <a:xfrm>
            <a:off x="4644008" y="3212976"/>
            <a:ext cx="2534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i="1" dirty="0" smtClean="0">
                <a:solidFill>
                  <a:srgbClr val="0000FF"/>
                </a:solidFill>
                <a:latin typeface="Calibri"/>
              </a:rPr>
              <a:t>κυκλο</a:t>
            </a: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 -</a:t>
            </a:r>
            <a:r>
              <a:rPr lang="en-US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βουτ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αν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81934" name="Object 14"/>
          <p:cNvGraphicFramePr>
            <a:graphicFrameLocks noChangeAspect="1"/>
          </p:cNvGraphicFramePr>
          <p:nvPr/>
        </p:nvGraphicFramePr>
        <p:xfrm>
          <a:off x="2143108" y="4293095"/>
          <a:ext cx="1526846" cy="862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ChemSketch" r:id="rId9" imgW="831960" imgH="469440" progId="ACD.ChemSketch.20">
                  <p:embed/>
                </p:oleObj>
              </mc:Choice>
              <mc:Fallback>
                <p:oleObj name="ChemSketch" r:id="rId9" imgW="831960" imgH="4694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4293095"/>
                        <a:ext cx="1526846" cy="862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5" name="Object 15"/>
          <p:cNvGraphicFramePr>
            <a:graphicFrameLocks noChangeAspect="1"/>
          </p:cNvGraphicFramePr>
          <p:nvPr/>
        </p:nvGraphicFramePr>
        <p:xfrm>
          <a:off x="1907704" y="5517232"/>
          <a:ext cx="2244412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ChemSketch" r:id="rId11" imgW="1045440" imgH="469440" progId="ACD.ChemSketch.20">
                  <p:embed/>
                </p:oleObj>
              </mc:Choice>
              <mc:Fallback>
                <p:oleObj name="ChemSketch" r:id="rId11" imgW="1045440" imgH="4694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517232"/>
                        <a:ext cx="2244412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47 - TextBox"/>
          <p:cNvSpPr txBox="1"/>
          <p:nvPr/>
        </p:nvSpPr>
        <p:spPr>
          <a:xfrm>
            <a:off x="4788024" y="5589240"/>
            <a:ext cx="2508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i="1" dirty="0" smtClean="0">
                <a:solidFill>
                  <a:srgbClr val="0000FF"/>
                </a:solidFill>
                <a:latin typeface="Calibri"/>
              </a:rPr>
              <a:t>κυκλο</a:t>
            </a: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 -</a:t>
            </a:r>
            <a:r>
              <a:rPr lang="en-US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βουτ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ύλ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49" name="48 - TextBox"/>
          <p:cNvSpPr txBox="1"/>
          <p:nvPr/>
        </p:nvSpPr>
        <p:spPr>
          <a:xfrm>
            <a:off x="4860032" y="6093296"/>
            <a:ext cx="356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i="1" dirty="0" smtClean="0">
                <a:solidFill>
                  <a:srgbClr val="0000FF"/>
                </a:solidFill>
                <a:latin typeface="Calibri"/>
              </a:rPr>
              <a:t>κυκλο</a:t>
            </a:r>
            <a:r>
              <a:rPr lang="el-GR" sz="20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 - βουτυλική </a:t>
            </a:r>
            <a:r>
              <a:rPr lang="el-GR" sz="2000" b="1" dirty="0" smtClean="0">
                <a:solidFill>
                  <a:srgbClr val="7030A0"/>
                </a:solidFill>
                <a:latin typeface="Calibri"/>
              </a:rPr>
              <a:t>ομάδα</a:t>
            </a:r>
            <a:endParaRPr lang="el-GR" sz="20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50" name="49 - Αριστερό άγκιστρο"/>
          <p:cNvSpPr/>
          <p:nvPr/>
        </p:nvSpPr>
        <p:spPr>
          <a:xfrm rot="10800000">
            <a:off x="3923928" y="2780928"/>
            <a:ext cx="504056" cy="230425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5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49" grpId="0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ονοματολογίας </a:t>
            </a:r>
            <a:r>
              <a:rPr lang="el-GR" sz="3200" dirty="0" smtClean="0"/>
              <a:t>1/3</a:t>
            </a:r>
            <a:endParaRPr lang="el-GR" sz="3200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516216" y="4941168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βουταδιένιο-1,3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516216" y="1772816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προπένιο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516216" y="2780928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βουτένιο-1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516216" y="3789040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βουτένιο-2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516216" y="5877272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βουταδιένιο-1,2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1187624" y="1916832"/>
          <a:ext cx="792088" cy="464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ChemSketch" r:id="rId3" imgW="384120" imgH="225720" progId="ACD.ChemSketch.20">
                  <p:embed/>
                </p:oleObj>
              </mc:Choice>
              <mc:Fallback>
                <p:oleObj name="ChemSketch" r:id="rId3" imgW="384120" imgH="2257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916832"/>
                        <a:ext cx="792088" cy="464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1187623" y="2780928"/>
          <a:ext cx="102231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ChemSketch" r:id="rId5" imgW="533520" imgH="225720" progId="ACD.ChemSketch.20">
                  <p:embed/>
                </p:oleObj>
              </mc:Choice>
              <mc:Fallback>
                <p:oleObj name="ChemSketch" r:id="rId5" imgW="533520" imgH="2257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3" y="2780928"/>
                        <a:ext cx="1022311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1187624" y="3717032"/>
          <a:ext cx="108904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ChemSketch" r:id="rId7" imgW="484560" imgH="191880" progId="ACD.ChemSketch.20">
                  <p:embed/>
                </p:oleObj>
              </mc:Choice>
              <mc:Fallback>
                <p:oleObj name="ChemSketch" r:id="rId7" imgW="484560" imgH="1918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717032"/>
                        <a:ext cx="1089048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7"/>
          <p:cNvGraphicFramePr>
            <a:graphicFrameLocks noChangeAspect="1"/>
          </p:cNvGraphicFramePr>
          <p:nvPr/>
        </p:nvGraphicFramePr>
        <p:xfrm>
          <a:off x="1187624" y="4653136"/>
          <a:ext cx="113489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ChemSketch" r:id="rId9" imgW="582120" imgH="259200" progId="ACD.ChemSketch.20">
                  <p:embed/>
                </p:oleObj>
              </mc:Choice>
              <mc:Fallback>
                <p:oleObj name="ChemSketch" r:id="rId9" imgW="582120" imgH="2592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653136"/>
                        <a:ext cx="1134898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8" name="Object 8"/>
          <p:cNvGraphicFramePr>
            <a:graphicFrameLocks noChangeAspect="1"/>
          </p:cNvGraphicFramePr>
          <p:nvPr/>
        </p:nvGraphicFramePr>
        <p:xfrm>
          <a:off x="2123728" y="5733256"/>
          <a:ext cx="117491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ChemSketch" r:id="rId11" imgW="573120" imgH="280440" progId="ACD.ChemSketch.20">
                  <p:embed/>
                </p:oleObj>
              </mc:Choice>
              <mc:Fallback>
                <p:oleObj name="ChemSketch" r:id="rId11" imgW="573120" imgH="2804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733256"/>
                        <a:ext cx="1174911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9" name="Object 9"/>
          <p:cNvGraphicFramePr>
            <a:graphicFrameLocks noChangeAspect="1"/>
          </p:cNvGraphicFramePr>
          <p:nvPr/>
        </p:nvGraphicFramePr>
        <p:xfrm>
          <a:off x="539552" y="5661248"/>
          <a:ext cx="132177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ChemSketch" r:id="rId13" imgW="573120" imgH="280440" progId="ACD.ChemSketch.20">
                  <p:embed/>
                </p:oleObj>
              </mc:Choice>
              <mc:Fallback>
                <p:oleObj name="ChemSketch" r:id="rId13" imgW="573120" imgH="2804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661248"/>
                        <a:ext cx="1321775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0" name="Object 10"/>
          <p:cNvGraphicFramePr>
            <a:graphicFrameLocks noChangeAspect="1"/>
          </p:cNvGraphicFramePr>
          <p:nvPr/>
        </p:nvGraphicFramePr>
        <p:xfrm>
          <a:off x="2987824" y="1772816"/>
          <a:ext cx="163120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ChemSketch" r:id="rId15" imgW="880920" imgH="311040" progId="ACD.ChemSketch.20">
                  <p:embed/>
                </p:oleObj>
              </mc:Choice>
              <mc:Fallback>
                <p:oleObj name="ChemSketch" r:id="rId15" imgW="880920" imgH="3110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772816"/>
                        <a:ext cx="1631203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1" name="Object 11"/>
          <p:cNvGraphicFramePr>
            <a:graphicFrameLocks noChangeAspect="1"/>
          </p:cNvGraphicFramePr>
          <p:nvPr/>
        </p:nvGraphicFramePr>
        <p:xfrm>
          <a:off x="3131839" y="2780928"/>
          <a:ext cx="180995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ChemSketch" r:id="rId17" imgW="1112400" imgH="399240" progId="ACD.ChemSketch.20">
                  <p:embed/>
                </p:oleObj>
              </mc:Choice>
              <mc:Fallback>
                <p:oleObj name="ChemSketch" r:id="rId17" imgW="1112400" imgH="3992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39" y="2780928"/>
                        <a:ext cx="1809951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2" name="Object 12"/>
          <p:cNvGraphicFramePr>
            <a:graphicFrameLocks noChangeAspect="1"/>
          </p:cNvGraphicFramePr>
          <p:nvPr/>
        </p:nvGraphicFramePr>
        <p:xfrm>
          <a:off x="3059831" y="3717032"/>
          <a:ext cx="180995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ChemSketch" r:id="rId19" imgW="1112400" imgH="399240" progId="ACD.ChemSketch.20">
                  <p:embed/>
                </p:oleObj>
              </mc:Choice>
              <mc:Fallback>
                <p:oleObj name="ChemSketch" r:id="rId19" imgW="1112400" imgH="3992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1" y="3717032"/>
                        <a:ext cx="1809951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Object 13"/>
          <p:cNvGraphicFramePr>
            <a:graphicFrameLocks noChangeAspect="1"/>
          </p:cNvGraphicFramePr>
          <p:nvPr/>
        </p:nvGraphicFramePr>
        <p:xfrm>
          <a:off x="3059831" y="4653136"/>
          <a:ext cx="180995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ChemSketch" r:id="rId21" imgW="1112400" imgH="399240" progId="ACD.ChemSketch.20">
                  <p:embed/>
                </p:oleObj>
              </mc:Choice>
              <mc:Fallback>
                <p:oleObj name="ChemSketch" r:id="rId21" imgW="1112400" imgH="3992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1" y="4653136"/>
                        <a:ext cx="1809951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4" name="Object 14"/>
          <p:cNvGraphicFramePr>
            <a:graphicFrameLocks noChangeAspect="1"/>
          </p:cNvGraphicFramePr>
          <p:nvPr/>
        </p:nvGraphicFramePr>
        <p:xfrm>
          <a:off x="3563888" y="5661248"/>
          <a:ext cx="2088232" cy="76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ChemSketch" r:id="rId23" imgW="1173600" imgH="429840" progId="ACD.ChemSketch.20">
                  <p:embed/>
                </p:oleObj>
              </mc:Choice>
              <mc:Fallback>
                <p:oleObj name="ChemSketch" r:id="rId23" imgW="1173600" imgH="4298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5661248"/>
                        <a:ext cx="2088232" cy="76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21 - TextBox"/>
          <p:cNvSpPr txBox="1"/>
          <p:nvPr/>
        </p:nvSpPr>
        <p:spPr>
          <a:xfrm>
            <a:off x="4860032" y="623731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Calibri"/>
              </a:rPr>
              <a:t>sp</a:t>
            </a:r>
            <a:endParaRPr lang="el-GR" b="1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24" name="23 - Ευθύγραμμο βέλος σύνδεσης"/>
          <p:cNvCxnSpPr/>
          <p:nvPr/>
        </p:nvCxnSpPr>
        <p:spPr>
          <a:xfrm flipH="1" flipV="1">
            <a:off x="4499992" y="6093296"/>
            <a:ext cx="432048" cy="21602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4788024" y="119675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Calibri"/>
              </a:rPr>
              <a:t>sp</a:t>
            </a:r>
            <a:r>
              <a:rPr lang="en-US" b="1" baseline="30000" dirty="0" smtClean="0">
                <a:solidFill>
                  <a:srgbClr val="C00000"/>
                </a:solidFill>
                <a:latin typeface="Calibri"/>
              </a:rPr>
              <a:t>3</a:t>
            </a:r>
            <a:endParaRPr lang="el-GR" b="1" baseline="30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2987824" y="1124744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Calibri"/>
              </a:rPr>
              <a:t>sp</a:t>
            </a:r>
            <a:r>
              <a:rPr lang="en-US" b="1" baseline="30000" dirty="0" smtClean="0">
                <a:solidFill>
                  <a:srgbClr val="C00000"/>
                </a:solidFill>
                <a:latin typeface="Calibri"/>
              </a:rPr>
              <a:t>2</a:t>
            </a:r>
            <a:endParaRPr lang="el-GR" b="1" baseline="30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3635896" y="126876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Calibri"/>
              </a:rPr>
              <a:t>sp</a:t>
            </a:r>
            <a:r>
              <a:rPr lang="en-US" b="1" baseline="30000" dirty="0" smtClean="0">
                <a:solidFill>
                  <a:srgbClr val="C00000"/>
                </a:solidFill>
                <a:latin typeface="Calibri"/>
              </a:rPr>
              <a:t>2</a:t>
            </a:r>
            <a:endParaRPr lang="el-GR" b="1" baseline="3000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28" name="27 - Ευθύγραμμο βέλος σύνδεσης"/>
          <p:cNvCxnSpPr/>
          <p:nvPr/>
        </p:nvCxnSpPr>
        <p:spPr>
          <a:xfrm>
            <a:off x="3851920" y="1628800"/>
            <a:ext cx="0" cy="36004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ύγραμμο βέλος σύνδεσης"/>
          <p:cNvCxnSpPr/>
          <p:nvPr/>
        </p:nvCxnSpPr>
        <p:spPr>
          <a:xfrm>
            <a:off x="3347864" y="1412776"/>
            <a:ext cx="0" cy="36004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ύγραμμο βέλος σύνδεσης"/>
          <p:cNvCxnSpPr/>
          <p:nvPr/>
        </p:nvCxnSpPr>
        <p:spPr>
          <a:xfrm flipH="1">
            <a:off x="4572000" y="1484784"/>
            <a:ext cx="279648" cy="36842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3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2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el-GR" sz="4000" dirty="0">
                <a:solidFill>
                  <a:srgbClr val="C0504D">
                    <a:lumMod val="75000"/>
                  </a:srgbClr>
                </a:solidFill>
              </a:rPr>
              <a:t>κυκλο</a:t>
            </a:r>
            <a:r>
              <a:rPr lang="el-GR" sz="4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-αλκάνια) </a:t>
            </a:r>
            <a:r>
              <a:rPr lang="el-GR" sz="2200" dirty="0">
                <a:solidFill>
                  <a:prstClr val="black">
                    <a:lumMod val="50000"/>
                    <a:lumOff val="50000"/>
                  </a:prstClr>
                </a:solidFill>
                <a:sym typeface="Wingdings" pitchFamily="2" charset="2"/>
              </a:rPr>
              <a:t></a:t>
            </a:r>
            <a:r>
              <a:rPr lang="el-GR" sz="3600" dirty="0">
                <a:solidFill>
                  <a:prstClr val="black">
                    <a:lumMod val="50000"/>
                    <a:lumOff val="50000"/>
                  </a:prstClr>
                </a:solidFill>
                <a:sym typeface="Wingdings" pitchFamily="2" charset="2"/>
              </a:rPr>
              <a:t> </a:t>
            </a:r>
            <a:r>
              <a:rPr lang="el-GR" sz="4000" dirty="0">
                <a:solidFill>
                  <a:srgbClr val="C00000"/>
                </a:solidFill>
                <a:sym typeface="Wingdings" pitchFamily="2" charset="2"/>
              </a:rPr>
              <a:t>κυκλο-</a:t>
            </a:r>
            <a:r>
              <a:rPr lang="el-GR" sz="4000" dirty="0">
                <a:solidFill>
                  <a:prstClr val="black"/>
                </a:solidFill>
              </a:rPr>
              <a:t>αλκυλ-ομάδες </a:t>
            </a:r>
            <a:r>
              <a:rPr lang="el-GR" sz="3200" dirty="0" smtClean="0">
                <a:solidFill>
                  <a:prstClr val="black"/>
                </a:solidFill>
              </a:rPr>
              <a:t>2/3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5652120" y="1628800"/>
            <a:ext cx="1805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Calibri"/>
              </a:rPr>
              <a:t>n</a:t>
            </a:r>
            <a:r>
              <a:rPr lang="en-US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- </a:t>
            </a: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πεντ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αν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45" name="44 - TextBox"/>
          <p:cNvSpPr txBox="1"/>
          <p:nvPr/>
        </p:nvSpPr>
        <p:spPr>
          <a:xfrm>
            <a:off x="4932040" y="3212976"/>
            <a:ext cx="2488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i="1" dirty="0" smtClean="0">
                <a:solidFill>
                  <a:srgbClr val="0000FF"/>
                </a:solidFill>
                <a:latin typeface="Calibri"/>
              </a:rPr>
              <a:t>κυκλο</a:t>
            </a: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 -</a:t>
            </a:r>
            <a:r>
              <a:rPr lang="en-US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πεντ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αν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48" name="47 - TextBox"/>
          <p:cNvSpPr txBox="1"/>
          <p:nvPr/>
        </p:nvSpPr>
        <p:spPr>
          <a:xfrm>
            <a:off x="5004048" y="5085184"/>
            <a:ext cx="253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i="1" dirty="0" smtClean="0">
                <a:solidFill>
                  <a:srgbClr val="0000FF"/>
                </a:solidFill>
                <a:latin typeface="Calibri"/>
              </a:rPr>
              <a:t>κυκλο</a:t>
            </a: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 –</a:t>
            </a:r>
            <a:r>
              <a:rPr lang="en-US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πεντ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ύλ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49" name="48 - TextBox"/>
          <p:cNvSpPr txBox="1"/>
          <p:nvPr/>
        </p:nvSpPr>
        <p:spPr>
          <a:xfrm>
            <a:off x="5004048" y="5589240"/>
            <a:ext cx="356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i="1" dirty="0" smtClean="0">
                <a:solidFill>
                  <a:srgbClr val="0000FF"/>
                </a:solidFill>
                <a:latin typeface="Calibri"/>
              </a:rPr>
              <a:t>κυκλο</a:t>
            </a:r>
            <a:r>
              <a:rPr lang="el-GR" sz="20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 - πεντυλική </a:t>
            </a:r>
            <a:r>
              <a:rPr lang="el-GR" sz="2000" b="1" dirty="0" smtClean="0">
                <a:solidFill>
                  <a:srgbClr val="7030A0"/>
                </a:solidFill>
                <a:latin typeface="Calibri"/>
              </a:rPr>
              <a:t>ομάδα</a:t>
            </a:r>
            <a:endParaRPr lang="el-GR" sz="20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83975" name="Object 7"/>
          <p:cNvGraphicFramePr>
            <a:graphicFrameLocks noChangeAspect="1"/>
          </p:cNvGraphicFramePr>
          <p:nvPr/>
        </p:nvGraphicFramePr>
        <p:xfrm>
          <a:off x="2123728" y="1556792"/>
          <a:ext cx="2515085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ChemSketch" r:id="rId3" imgW="1344240" imgH="307800" progId="ACD.ChemSketch.20">
                  <p:embed/>
                </p:oleObj>
              </mc:Choice>
              <mc:Fallback>
                <p:oleObj name="ChemSketch" r:id="rId3" imgW="1344240" imgH="3078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556792"/>
                        <a:ext cx="2515085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6" name="Object 8"/>
          <p:cNvGraphicFramePr>
            <a:graphicFrameLocks noChangeAspect="1"/>
          </p:cNvGraphicFramePr>
          <p:nvPr/>
        </p:nvGraphicFramePr>
        <p:xfrm>
          <a:off x="1403648" y="3212976"/>
          <a:ext cx="936104" cy="61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ChemSketch" r:id="rId5" imgW="642960" imgH="423720" progId="ACD.ChemSketch.20">
                  <p:embed/>
                </p:oleObj>
              </mc:Choice>
              <mc:Fallback>
                <p:oleObj name="ChemSketch" r:id="rId5" imgW="642960" imgH="4237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212976"/>
                        <a:ext cx="936104" cy="617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8" name="Object 10"/>
          <p:cNvGraphicFramePr>
            <a:graphicFrameLocks noChangeAspect="1"/>
          </p:cNvGraphicFramePr>
          <p:nvPr/>
        </p:nvGraphicFramePr>
        <p:xfrm>
          <a:off x="2987824" y="3068960"/>
          <a:ext cx="135933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ChemSketch" r:id="rId7" imgW="1045440" imgH="609480" progId="ACD.ChemSketch.20">
                  <p:embed/>
                </p:oleObj>
              </mc:Choice>
              <mc:Fallback>
                <p:oleObj name="ChemSketch" r:id="rId7" imgW="1045440" imgH="6094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068960"/>
                        <a:ext cx="1359339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0" name="Object 12"/>
          <p:cNvGraphicFramePr>
            <a:graphicFrameLocks noChangeAspect="1"/>
          </p:cNvGraphicFramePr>
          <p:nvPr/>
        </p:nvGraphicFramePr>
        <p:xfrm>
          <a:off x="2987824" y="4797152"/>
          <a:ext cx="1502412" cy="1194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ChemSketch" r:id="rId9" imgW="1045440" imgH="831960" progId="ACD.ChemSketch.20">
                  <p:embed/>
                </p:oleObj>
              </mc:Choice>
              <mc:Fallback>
                <p:oleObj name="ChemSketch" r:id="rId9" imgW="1045440" imgH="8319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797152"/>
                        <a:ext cx="1502412" cy="1194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49" grpId="0"/>
      <p:bldP spid="4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el-GR" sz="4000" dirty="0">
                <a:solidFill>
                  <a:srgbClr val="C0504D">
                    <a:lumMod val="75000"/>
                  </a:srgbClr>
                </a:solidFill>
              </a:rPr>
              <a:t>κυκλο</a:t>
            </a:r>
            <a:r>
              <a:rPr lang="el-GR" sz="4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-αλκάνια) </a:t>
            </a:r>
            <a:r>
              <a:rPr lang="el-GR" sz="2200" dirty="0">
                <a:solidFill>
                  <a:prstClr val="black">
                    <a:lumMod val="50000"/>
                    <a:lumOff val="50000"/>
                  </a:prstClr>
                </a:solidFill>
                <a:sym typeface="Wingdings" pitchFamily="2" charset="2"/>
              </a:rPr>
              <a:t></a:t>
            </a:r>
            <a:r>
              <a:rPr lang="el-GR" sz="3600" dirty="0">
                <a:solidFill>
                  <a:prstClr val="black">
                    <a:lumMod val="50000"/>
                    <a:lumOff val="50000"/>
                  </a:prstClr>
                </a:solidFill>
                <a:sym typeface="Wingdings" pitchFamily="2" charset="2"/>
              </a:rPr>
              <a:t> </a:t>
            </a:r>
            <a:r>
              <a:rPr lang="el-GR" sz="4000" dirty="0">
                <a:solidFill>
                  <a:srgbClr val="C00000"/>
                </a:solidFill>
                <a:sym typeface="Wingdings" pitchFamily="2" charset="2"/>
              </a:rPr>
              <a:t>κυκλο-</a:t>
            </a:r>
            <a:r>
              <a:rPr lang="el-GR" sz="4000" dirty="0">
                <a:solidFill>
                  <a:prstClr val="black"/>
                </a:solidFill>
              </a:rPr>
              <a:t>αλκυλ-ομάδες </a:t>
            </a:r>
            <a:r>
              <a:rPr lang="el-GR" sz="3200" dirty="0" smtClean="0">
                <a:solidFill>
                  <a:prstClr val="black"/>
                </a:solidFill>
              </a:rPr>
              <a:t>3/3</a:t>
            </a:r>
            <a:endParaRPr lang="el-GR" dirty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318998"/>
              </p:ext>
            </p:extLst>
          </p:nvPr>
        </p:nvGraphicFramePr>
        <p:xfrm>
          <a:off x="2057400" y="1382713"/>
          <a:ext cx="2192338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ChemSketch" r:id="rId3" imgW="896040" imgH="378000" progId="ACD.ChemSketch.20">
                  <p:embed/>
                </p:oleObj>
              </mc:Choice>
              <mc:Fallback>
                <p:oleObj name="ChemSketch" r:id="rId3" imgW="896040" imgH="3780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82713"/>
                        <a:ext cx="2192338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5508650" y="1629519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προπ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αν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5580112" y="4725144"/>
            <a:ext cx="356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i="1" dirty="0" smtClean="0">
                <a:solidFill>
                  <a:srgbClr val="0000FF"/>
                </a:solidFill>
                <a:latin typeface="Calibri"/>
              </a:rPr>
              <a:t>κυκλο</a:t>
            </a:r>
            <a:r>
              <a:rPr lang="el-GR" sz="20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 - προπυλική </a:t>
            </a:r>
            <a:r>
              <a:rPr lang="el-GR" sz="2000" b="1" dirty="0" smtClean="0">
                <a:solidFill>
                  <a:srgbClr val="7030A0"/>
                </a:solidFill>
                <a:latin typeface="Calibri"/>
              </a:rPr>
              <a:t>ομάδα</a:t>
            </a:r>
            <a:endParaRPr lang="el-GR" sz="20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5580112" y="4365104"/>
            <a:ext cx="2570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i="1" dirty="0" smtClean="0">
                <a:solidFill>
                  <a:srgbClr val="0000FF"/>
                </a:solidFill>
                <a:latin typeface="Calibri"/>
              </a:rPr>
              <a:t>κυκλο</a:t>
            </a: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 - προπ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ύλ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79880" name="Object 8"/>
          <p:cNvGraphicFramePr>
            <a:graphicFrameLocks noChangeAspect="1"/>
          </p:cNvGraphicFramePr>
          <p:nvPr/>
        </p:nvGraphicFramePr>
        <p:xfrm>
          <a:off x="2072216" y="2989121"/>
          <a:ext cx="1824037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ChemSketch" r:id="rId5" imgW="716400" imgH="502920" progId="ACD.ChemSketch.20">
                  <p:embed/>
                </p:oleObj>
              </mc:Choice>
              <mc:Fallback>
                <p:oleObj name="ChemSketch" r:id="rId5" imgW="716400" imgH="502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2216" y="2989121"/>
                        <a:ext cx="1824037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14 - TextBox"/>
          <p:cNvSpPr txBox="1"/>
          <p:nvPr/>
        </p:nvSpPr>
        <p:spPr>
          <a:xfrm>
            <a:off x="5600608" y="3061129"/>
            <a:ext cx="2445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i="1" dirty="0" smtClean="0">
                <a:solidFill>
                  <a:srgbClr val="0000FF"/>
                </a:solidFill>
                <a:latin typeface="Calibri"/>
              </a:rPr>
              <a:t>κυκλο-προπ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αν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79881" name="Object 9"/>
          <p:cNvGraphicFramePr>
            <a:graphicFrameLocks noChangeAspect="1"/>
          </p:cNvGraphicFramePr>
          <p:nvPr/>
        </p:nvGraphicFramePr>
        <p:xfrm>
          <a:off x="2071670" y="4500570"/>
          <a:ext cx="1824038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ChemSketch" r:id="rId7" imgW="716400" imgH="606600" progId="ACD.ChemSketch.20">
                  <p:embed/>
                </p:oleObj>
              </mc:Choice>
              <mc:Fallback>
                <p:oleObj name="ChemSketch" r:id="rId7" imgW="716400" imgH="6066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4500570"/>
                        <a:ext cx="1824038" cy="154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2" name="Object 10"/>
          <p:cNvGraphicFramePr>
            <a:graphicFrameLocks noChangeAspect="1"/>
          </p:cNvGraphicFramePr>
          <p:nvPr/>
        </p:nvGraphicFramePr>
        <p:xfrm>
          <a:off x="487494" y="3276434"/>
          <a:ext cx="1217523" cy="64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ChemSketch" r:id="rId9" imgW="521280" imgH="274320" progId="ACD.ChemSketch.20">
                  <p:embed/>
                </p:oleObj>
              </mc:Choice>
              <mc:Fallback>
                <p:oleObj name="ChemSketch" r:id="rId9" imgW="521280" imgH="2743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494" y="3276434"/>
                        <a:ext cx="1217523" cy="642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3" name="Object 11"/>
          <p:cNvGraphicFramePr>
            <a:graphicFrameLocks noChangeAspect="1"/>
          </p:cNvGraphicFramePr>
          <p:nvPr/>
        </p:nvGraphicFramePr>
        <p:xfrm>
          <a:off x="683568" y="1772816"/>
          <a:ext cx="818006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ChemSketch" r:id="rId11" imgW="338400" imgH="118800" progId="ACD.ChemSketch.20">
                  <p:embed/>
                </p:oleObj>
              </mc:Choice>
              <mc:Fallback>
                <p:oleObj name="ChemSketch" r:id="rId11" imgW="338400" imgH="1188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772816"/>
                        <a:ext cx="818006" cy="288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1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</a:rPr>
              <a:t>κυκλο</a:t>
            </a:r>
            <a:r>
              <a:rPr lang="el-G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-αλκάνια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6156176" y="2564904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Calibri"/>
              </a:rPr>
              <a:t>n</a:t>
            </a:r>
            <a:r>
              <a:rPr lang="en-US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 - </a:t>
            </a: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εξ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αν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45" name="44 - TextBox"/>
          <p:cNvSpPr txBox="1"/>
          <p:nvPr/>
        </p:nvSpPr>
        <p:spPr>
          <a:xfrm>
            <a:off x="5580112" y="4005064"/>
            <a:ext cx="2221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i="1" dirty="0" smtClean="0">
                <a:solidFill>
                  <a:srgbClr val="0000FF"/>
                </a:solidFill>
                <a:latin typeface="Calibri"/>
              </a:rPr>
              <a:t>κυκλο</a:t>
            </a: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 –</a:t>
            </a:r>
            <a:r>
              <a:rPr lang="en-US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εξ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αν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84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710066"/>
              </p:ext>
            </p:extLst>
          </p:nvPr>
        </p:nvGraphicFramePr>
        <p:xfrm>
          <a:off x="1691680" y="2492896"/>
          <a:ext cx="288325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ChemSketch" r:id="rId3" imgW="1557360" imgH="311040" progId="ACD.ChemSketch.20">
                  <p:embed/>
                </p:oleObj>
              </mc:Choice>
              <mc:Fallback>
                <p:oleObj name="ChemSketch" r:id="rId3" imgW="1557360" imgH="3110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492896"/>
                        <a:ext cx="2883258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196026"/>
              </p:ext>
            </p:extLst>
          </p:nvPr>
        </p:nvGraphicFramePr>
        <p:xfrm>
          <a:off x="1547664" y="4005064"/>
          <a:ext cx="1077019" cy="598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ChemSketch" r:id="rId5" imgW="789480" imgH="438840" progId="ACD.ChemSketch.20">
                  <p:embed/>
                </p:oleObj>
              </mc:Choice>
              <mc:Fallback>
                <p:oleObj name="ChemSketch" r:id="rId5" imgW="789480" imgH="4388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005064"/>
                        <a:ext cx="1077019" cy="5981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438005"/>
              </p:ext>
            </p:extLst>
          </p:nvPr>
        </p:nvGraphicFramePr>
        <p:xfrm>
          <a:off x="3072887" y="3789040"/>
          <a:ext cx="178735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ChemSketch" r:id="rId7" imgW="1069920" imgH="560880" progId="ACD.ChemSketch.20">
                  <p:embed/>
                </p:oleObj>
              </mc:Choice>
              <mc:Fallback>
                <p:oleObj name="ChemSketch" r:id="rId7" imgW="1069920" imgH="5608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887" y="3789040"/>
                        <a:ext cx="1787351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4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Μικρές και μεγάλες κυκλικές αλυσίδες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2962672" cy="4708525"/>
          </a:xfrm>
        </p:spPr>
        <p:txBody>
          <a:bodyPr>
            <a:normAutofit fontScale="92500" lnSpcReduction="20000"/>
          </a:bodyPr>
          <a:lstStyle/>
          <a:p>
            <a:r>
              <a:rPr lang="el-GR" sz="2400" dirty="0" smtClean="0"/>
              <a:t>Κυκλοπροπάνιο</a:t>
            </a:r>
          </a:p>
          <a:p>
            <a:endParaRPr lang="el-GR" sz="2400" dirty="0" smtClean="0"/>
          </a:p>
          <a:p>
            <a:endParaRPr lang="el-GR" sz="2400" dirty="0"/>
          </a:p>
          <a:p>
            <a:r>
              <a:rPr lang="el-GR" sz="2400" dirty="0" smtClean="0"/>
              <a:t>Κυκλοβουτάνιο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Κυκλοπεντάνιο</a:t>
            </a:r>
          </a:p>
          <a:p>
            <a:endParaRPr lang="el-GR" sz="2400" dirty="0" smtClean="0"/>
          </a:p>
          <a:p>
            <a:endParaRPr lang="el-GR" sz="2400" dirty="0"/>
          </a:p>
          <a:p>
            <a:r>
              <a:rPr lang="el-GR" sz="2400" dirty="0" smtClean="0"/>
              <a:t>Κυκλοεξάνιο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Κυκλοεπτάνιο </a:t>
            </a:r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859967"/>
              </p:ext>
            </p:extLst>
          </p:nvPr>
        </p:nvGraphicFramePr>
        <p:xfrm>
          <a:off x="3150770" y="4224598"/>
          <a:ext cx="178735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ChemSketch" r:id="rId3" imgW="1069920" imgH="560880" progId="ACD.ChemSketch.20">
                  <p:embed/>
                </p:oleObj>
              </mc:Choice>
              <mc:Fallback>
                <p:oleObj name="ChemSketch" r:id="rId3" imgW="1069920" imgH="5608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0770" y="4224598"/>
                        <a:ext cx="1787351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389197"/>
              </p:ext>
            </p:extLst>
          </p:nvPr>
        </p:nvGraphicFramePr>
        <p:xfrm>
          <a:off x="4171950" y="4970463"/>
          <a:ext cx="1649413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ChemSketch" r:id="rId5" imgW="987480" imgH="1045440" progId="ACD.ChemSketch.20">
                  <p:embed/>
                </p:oleObj>
              </mc:Choice>
              <mc:Fallback>
                <p:oleObj name="ChemSketch" r:id="rId5" imgW="987480" imgH="10454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4970463"/>
                        <a:ext cx="1649413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407242"/>
              </p:ext>
            </p:extLst>
          </p:nvPr>
        </p:nvGraphicFramePr>
        <p:xfrm>
          <a:off x="4185906" y="3175292"/>
          <a:ext cx="1504429" cy="837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ChemSketch" r:id="rId7" imgW="1069920" imgH="597240" progId="ACD.ChemSketch.20">
                  <p:embed/>
                </p:oleObj>
              </mc:Choice>
              <mc:Fallback>
                <p:oleObj name="ChemSketch" r:id="rId7" imgW="1069920" imgH="5972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906" y="3175292"/>
                        <a:ext cx="1504429" cy="837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470170"/>
              </p:ext>
            </p:extLst>
          </p:nvPr>
        </p:nvGraphicFramePr>
        <p:xfrm>
          <a:off x="3322638" y="2273300"/>
          <a:ext cx="172878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ChemSketch" r:id="rId9" imgW="871560" imgH="399240" progId="ACD.ChemSketch.20">
                  <p:embed/>
                </p:oleObj>
              </mc:Choice>
              <mc:Fallback>
                <p:oleObj name="ChemSketch" r:id="rId9" imgW="871560" imgH="3992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2273300"/>
                        <a:ext cx="1728787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658610"/>
              </p:ext>
            </p:extLst>
          </p:nvPr>
        </p:nvGraphicFramePr>
        <p:xfrm>
          <a:off x="4278513" y="1350871"/>
          <a:ext cx="1319213" cy="710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ChemSketch" r:id="rId11" imgW="938880" imgH="423720" progId="ACD.ChemSketch.20">
                  <p:embed/>
                </p:oleObj>
              </mc:Choice>
              <mc:Fallback>
                <p:oleObj name="ChemSketch" r:id="rId11" imgW="938880" imgH="4237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513" y="1350871"/>
                        <a:ext cx="1319213" cy="7108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6573441" y="4920144"/>
            <a:ext cx="936104" cy="1206019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0800000">
            <a:off x="6589130" y="1350870"/>
            <a:ext cx="936104" cy="3114287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4177449"/>
            <a:ext cx="4614593" cy="111064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051425" y="4692650"/>
            <a:ext cx="3048967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09545" y="2668587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3200" i="1" dirty="0">
                <a:solidFill>
                  <a:srgbClr val="C00000"/>
                </a:solidFill>
                <a:latin typeface="Calibri"/>
              </a:rPr>
              <a:t>Ε</a:t>
            </a:r>
            <a:endParaRPr lang="el-GR" sz="2400" i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4984" y="4920144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3200" i="1" dirty="0">
                <a:solidFill>
                  <a:srgbClr val="C00000"/>
                </a:solidFill>
                <a:latin typeface="Calibri"/>
              </a:rPr>
              <a:t>Ε</a:t>
            </a:r>
            <a:endParaRPr lang="el-GR" sz="2400" i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- Στρογγυλεμένο ορθογώνιο"/>
          <p:cNvSpPr/>
          <p:nvPr/>
        </p:nvSpPr>
        <p:spPr>
          <a:xfrm>
            <a:off x="1466634" y="2235373"/>
            <a:ext cx="7056784" cy="2448272"/>
          </a:xfrm>
          <a:prstGeom prst="roundRect">
            <a:avLst/>
          </a:prstGeom>
          <a:solidFill>
            <a:schemeClr val="accent1">
              <a:alpha val="9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</a:rPr>
              <a:t>Διαμόρφωση κυκλικών ενώσεων</a:t>
            </a:r>
            <a:endParaRPr lang="el-GR" dirty="0"/>
          </a:p>
        </p:txBody>
      </p:sp>
      <p:graphicFrame>
        <p:nvGraphicFramePr>
          <p:cNvPr id="850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820687"/>
              </p:ext>
            </p:extLst>
          </p:nvPr>
        </p:nvGraphicFramePr>
        <p:xfrm>
          <a:off x="1827269" y="3861048"/>
          <a:ext cx="11461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ChemSketch" r:id="rId3" imgW="1145880" imgH="402480" progId="ACD.ChemSketch.20">
                  <p:embed/>
                </p:oleObj>
              </mc:Choice>
              <mc:Fallback>
                <p:oleObj name="ChemSketch" r:id="rId3" imgW="1145880" imgH="4024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69" y="3861048"/>
                        <a:ext cx="11461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458637"/>
              </p:ext>
            </p:extLst>
          </p:nvPr>
        </p:nvGraphicFramePr>
        <p:xfrm>
          <a:off x="3338842" y="3720157"/>
          <a:ext cx="155488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ChemSketch" r:id="rId5" imgW="1011960" imgH="374760" progId="ACD.ChemSketch.20">
                  <p:embed/>
                </p:oleObj>
              </mc:Choice>
              <mc:Fallback>
                <p:oleObj name="ChemSketch" r:id="rId5" imgW="1011960" imgH="374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842" y="3720157"/>
                        <a:ext cx="1554883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551889"/>
              </p:ext>
            </p:extLst>
          </p:nvPr>
        </p:nvGraphicFramePr>
        <p:xfrm>
          <a:off x="1827269" y="2665660"/>
          <a:ext cx="11191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ChemSketch" r:id="rId7" imgW="1118520" imgH="408600" progId="ACD.ChemSketch.20">
                  <p:embed/>
                </p:oleObj>
              </mc:Choice>
              <mc:Fallback>
                <p:oleObj name="ChemSketch" r:id="rId7" imgW="1118520" imgH="4086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69" y="2665660"/>
                        <a:ext cx="1119188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589558"/>
              </p:ext>
            </p:extLst>
          </p:nvPr>
        </p:nvGraphicFramePr>
        <p:xfrm>
          <a:off x="3194826" y="2523405"/>
          <a:ext cx="171354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ChemSketch" r:id="rId9" imgW="990720" imgH="374760" progId="ACD.ChemSketch.20">
                  <p:embed/>
                </p:oleObj>
              </mc:Choice>
              <mc:Fallback>
                <p:oleObj name="ChemSketch" r:id="rId9" imgW="990720" imgH="374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826" y="2523405"/>
                        <a:ext cx="1713546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18 - Αριστερό άγκιστρο"/>
          <p:cNvSpPr/>
          <p:nvPr/>
        </p:nvSpPr>
        <p:spPr>
          <a:xfrm>
            <a:off x="1538642" y="2667421"/>
            <a:ext cx="216024" cy="1656184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26474" y="3243485"/>
            <a:ext cx="147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600" b="1" dirty="0" smtClean="0">
                <a:solidFill>
                  <a:prstClr val="black"/>
                </a:solidFill>
                <a:latin typeface="Calibri"/>
              </a:rPr>
              <a:t>Δύο διαμορφώσεις</a:t>
            </a:r>
            <a:endParaRPr lang="el-GR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5367828" y="4083988"/>
            <a:ext cx="158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600" b="1" i="1" dirty="0" smtClean="0">
                <a:solidFill>
                  <a:srgbClr val="C00000"/>
                </a:solidFill>
                <a:latin typeface="Calibri"/>
              </a:rPr>
              <a:t>Σταθερότερη διαμόρφωση</a:t>
            </a:r>
            <a:endParaRPr lang="el-GR" sz="1600" b="1" i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1" name="20 - Δεξιό βέλος"/>
          <p:cNvSpPr/>
          <p:nvPr/>
        </p:nvSpPr>
        <p:spPr>
          <a:xfrm rot="16200000">
            <a:off x="7049206" y="3099469"/>
            <a:ext cx="2088232" cy="79208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589" y="2714745"/>
            <a:ext cx="2440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Διαμόρφωση «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βάρκας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»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0448" y="3820059"/>
            <a:ext cx="264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Διαμόρφωση «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καρέκλας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»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7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  <p:bldP spid="20" grpId="0"/>
      <p:bldP spid="22" grpId="0"/>
      <p:bldP spid="21" grpId="0" animBg="1"/>
      <p:bldP spid="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</a:rPr>
              <a:t>Η σταθερότητα στις διαμορφώσεις του κυκλοεξανίου</a:t>
            </a:r>
            <a:endParaRPr lang="el-GR" dirty="0"/>
          </a:p>
        </p:txBody>
      </p:sp>
      <p:pic>
        <p:nvPicPr>
          <p:cNvPr id="10752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5629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- Έλλειψη"/>
          <p:cNvSpPr/>
          <p:nvPr/>
        </p:nvSpPr>
        <p:spPr>
          <a:xfrm>
            <a:off x="642910" y="4714884"/>
            <a:ext cx="2143140" cy="142876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6" name="25 - Έλλειψη"/>
          <p:cNvSpPr/>
          <p:nvPr/>
        </p:nvSpPr>
        <p:spPr>
          <a:xfrm>
            <a:off x="6858016" y="4714884"/>
            <a:ext cx="2143140" cy="142876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7" name="26 - Στρογγυλεμένο ορθογώνιο"/>
          <p:cNvSpPr/>
          <p:nvPr/>
        </p:nvSpPr>
        <p:spPr>
          <a:xfrm>
            <a:off x="4000496" y="2214554"/>
            <a:ext cx="1785950" cy="1285884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29" name="28 - Ευθεία γραμμή σύνδεσης"/>
          <p:cNvCxnSpPr/>
          <p:nvPr/>
        </p:nvCxnSpPr>
        <p:spPr>
          <a:xfrm>
            <a:off x="-357222" y="5572140"/>
            <a:ext cx="9929882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- Βέλος προς τα κάτω"/>
          <p:cNvSpPr/>
          <p:nvPr/>
        </p:nvSpPr>
        <p:spPr>
          <a:xfrm rot="10800000">
            <a:off x="1285852" y="6072206"/>
            <a:ext cx="78581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1" name="30 - Βέλος προς τα κάτω"/>
          <p:cNvSpPr/>
          <p:nvPr/>
        </p:nvSpPr>
        <p:spPr>
          <a:xfrm rot="10800000">
            <a:off x="7572396" y="6143644"/>
            <a:ext cx="78581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1396" y="5598630"/>
            <a:ext cx="100886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καρέκλα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1760" y="2458516"/>
            <a:ext cx="142083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ημι-καρέκλα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86446" y="2458516"/>
            <a:ext cx="142083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ημι-καρέκλα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28369" y="5633671"/>
            <a:ext cx="100886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καρέκλα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8905" y="3099130"/>
            <a:ext cx="80913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>
                <a:solidFill>
                  <a:prstClr val="black"/>
                </a:solidFill>
                <a:latin typeface="Calibri"/>
              </a:rPr>
              <a:t>βάρκα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72558" y="3852545"/>
            <a:ext cx="2723787" cy="646176"/>
            <a:chOff x="3472558" y="3852545"/>
            <a:chExt cx="2723787" cy="646176"/>
          </a:xfrm>
        </p:grpSpPr>
        <p:sp>
          <p:nvSpPr>
            <p:cNvPr id="5" name="Rectangle 4"/>
            <p:cNvSpPr/>
            <p:nvPr/>
          </p:nvSpPr>
          <p:spPr>
            <a:xfrm>
              <a:off x="3472558" y="3852545"/>
              <a:ext cx="720080" cy="646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76265" y="3852545"/>
              <a:ext cx="720080" cy="646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4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</a:rPr>
              <a:t>κυκλο</a:t>
            </a:r>
            <a:r>
              <a:rPr lang="el-G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-εξάνιο </a:t>
            </a:r>
            <a:r>
              <a:rPr lang="el-GR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1/3</a:t>
            </a:r>
            <a:endParaRPr lang="el-GR" sz="3200" dirty="0"/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2000232" y="2285992"/>
          <a:ext cx="3848122" cy="243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ChemSketch" r:id="rId3" imgW="1411200" imgH="893160" progId="ACD.ChemSketch.20">
                  <p:embed/>
                </p:oleObj>
              </mc:Choice>
              <mc:Fallback>
                <p:oleObj name="ChemSketch" r:id="rId3" imgW="1411200" imgH="8931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2285992"/>
                        <a:ext cx="3848122" cy="2437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6 - Ευθεία γραμμή σύνδεσης"/>
          <p:cNvCxnSpPr/>
          <p:nvPr/>
        </p:nvCxnSpPr>
        <p:spPr>
          <a:xfrm rot="5400000">
            <a:off x="1964513" y="3607595"/>
            <a:ext cx="4000528" cy="71438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5429256" y="1785926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srgbClr val="C00000"/>
                </a:solidFill>
                <a:latin typeface="Calibri"/>
              </a:rPr>
              <a:t>Αξονικό άτομο (</a:t>
            </a:r>
            <a:r>
              <a:rPr lang="en-US" sz="2400" b="1" i="1" dirty="0" smtClean="0">
                <a:solidFill>
                  <a:srgbClr val="C00000"/>
                </a:solidFill>
                <a:latin typeface="Calibri"/>
              </a:rPr>
              <a:t>ax</a:t>
            </a:r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)</a:t>
            </a:r>
            <a:endParaRPr lang="el-GR" sz="240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10800000" flipV="1">
            <a:off x="5500694" y="2214554"/>
            <a:ext cx="714380" cy="2857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Έλλειψη"/>
          <p:cNvSpPr/>
          <p:nvPr/>
        </p:nvSpPr>
        <p:spPr>
          <a:xfrm>
            <a:off x="4929190" y="2071678"/>
            <a:ext cx="642942" cy="71438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" name="11 - Έλλειψη"/>
          <p:cNvSpPr/>
          <p:nvPr/>
        </p:nvSpPr>
        <p:spPr>
          <a:xfrm>
            <a:off x="4357686" y="4143380"/>
            <a:ext cx="642942" cy="71438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3" name="12 - Έλλειψη"/>
          <p:cNvSpPr/>
          <p:nvPr/>
        </p:nvSpPr>
        <p:spPr>
          <a:xfrm>
            <a:off x="2786050" y="2071678"/>
            <a:ext cx="642942" cy="71438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13 - Έλλειψη"/>
          <p:cNvSpPr/>
          <p:nvPr/>
        </p:nvSpPr>
        <p:spPr>
          <a:xfrm>
            <a:off x="3071802" y="2857496"/>
            <a:ext cx="642942" cy="71438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5" name="14 - Έλλειψη"/>
          <p:cNvSpPr/>
          <p:nvPr/>
        </p:nvSpPr>
        <p:spPr>
          <a:xfrm>
            <a:off x="2214546" y="4071942"/>
            <a:ext cx="642942" cy="71438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6" name="15 - Έλλειψη"/>
          <p:cNvSpPr/>
          <p:nvPr/>
        </p:nvSpPr>
        <p:spPr>
          <a:xfrm>
            <a:off x="4143372" y="3429000"/>
            <a:ext cx="642942" cy="71438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rgbClr val="C0504D">
                    <a:lumMod val="75000"/>
                  </a:srgbClr>
                </a:solidFill>
              </a:rPr>
              <a:t>κυκλο</a:t>
            </a:r>
            <a:r>
              <a:rPr lang="el-GR" sz="4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-εξάνιο </a:t>
            </a:r>
            <a:r>
              <a:rPr lang="el-GR" sz="3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2/3</a:t>
            </a:r>
            <a:endParaRPr lang="el-GR" dirty="0"/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2000232" y="2285992"/>
          <a:ext cx="3848122" cy="243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ChemSketch" r:id="rId3" imgW="1411200" imgH="893160" progId="ACD.ChemSketch.20">
                  <p:embed/>
                </p:oleObj>
              </mc:Choice>
              <mc:Fallback>
                <p:oleObj name="ChemSketch" r:id="rId3" imgW="1411200" imgH="8931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2285992"/>
                        <a:ext cx="3848122" cy="2437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6 - Ευθεία γραμμή σύνδεσης"/>
          <p:cNvCxnSpPr/>
          <p:nvPr/>
        </p:nvCxnSpPr>
        <p:spPr>
          <a:xfrm rot="5400000">
            <a:off x="1964513" y="3607595"/>
            <a:ext cx="4000528" cy="71438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6000760" y="2571744"/>
            <a:ext cx="2855846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srgbClr val="0000FF"/>
                </a:solidFill>
                <a:latin typeface="Calibri"/>
              </a:rPr>
              <a:t>Ισημερινό</a:t>
            </a:r>
            <a:r>
              <a:rPr lang="en-US" sz="24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srgbClr val="0000FF"/>
                </a:solidFill>
                <a:latin typeface="Calibri"/>
              </a:rPr>
              <a:t>άτομο (</a:t>
            </a:r>
            <a:r>
              <a:rPr lang="en-US" sz="2400" b="1" i="1" dirty="0" smtClean="0">
                <a:solidFill>
                  <a:srgbClr val="0000FF"/>
                </a:solidFill>
                <a:latin typeface="Calibri"/>
              </a:rPr>
              <a:t>eq</a:t>
            </a:r>
            <a:r>
              <a:rPr lang="en-US" sz="2400" dirty="0" smtClean="0">
                <a:solidFill>
                  <a:srgbClr val="0000FF"/>
                </a:solidFill>
                <a:latin typeface="Calibri"/>
              </a:rPr>
              <a:t>)</a:t>
            </a:r>
            <a:endParaRPr lang="el-GR" sz="2400" dirty="0">
              <a:solidFill>
                <a:srgbClr val="0000FF"/>
              </a:solidFill>
              <a:latin typeface="Calibri"/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10800000" flipV="1">
            <a:off x="6072198" y="3000372"/>
            <a:ext cx="714380" cy="28575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Έλλειψη"/>
          <p:cNvSpPr/>
          <p:nvPr/>
        </p:nvSpPr>
        <p:spPr>
          <a:xfrm>
            <a:off x="5357818" y="2928934"/>
            <a:ext cx="785818" cy="71438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7" name="16 - Έλλειψη"/>
          <p:cNvSpPr/>
          <p:nvPr/>
        </p:nvSpPr>
        <p:spPr>
          <a:xfrm>
            <a:off x="4786314" y="3286124"/>
            <a:ext cx="785818" cy="71438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8" name="17 - Έλλειψη"/>
          <p:cNvSpPr/>
          <p:nvPr/>
        </p:nvSpPr>
        <p:spPr>
          <a:xfrm>
            <a:off x="4357686" y="2500306"/>
            <a:ext cx="785818" cy="71438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9" name="18 - Έλλειψη"/>
          <p:cNvSpPr/>
          <p:nvPr/>
        </p:nvSpPr>
        <p:spPr>
          <a:xfrm>
            <a:off x="2357422" y="2928934"/>
            <a:ext cx="785818" cy="71438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0" name="19 - Έλλειψη"/>
          <p:cNvSpPr/>
          <p:nvPr/>
        </p:nvSpPr>
        <p:spPr>
          <a:xfrm>
            <a:off x="1785918" y="3286124"/>
            <a:ext cx="785818" cy="71438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1" name="20 - Έλλειψη"/>
          <p:cNvSpPr/>
          <p:nvPr/>
        </p:nvSpPr>
        <p:spPr>
          <a:xfrm>
            <a:off x="2714612" y="3643314"/>
            <a:ext cx="785818" cy="71438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7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714348" y="1643050"/>
          <a:ext cx="7755163" cy="2928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ChemSketch" r:id="rId3" imgW="5334120" imgH="2014560" progId="ACD.ChemSketch.20">
                  <p:embed/>
                </p:oleObj>
              </mc:Choice>
              <mc:Fallback>
                <p:oleObj name="ChemSketch" r:id="rId3" imgW="5334120" imgH="20145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1643050"/>
                        <a:ext cx="7755163" cy="2928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rgbClr val="C0504D">
                    <a:lumMod val="75000"/>
                  </a:srgbClr>
                </a:solidFill>
              </a:rPr>
              <a:t>κυκλο</a:t>
            </a:r>
            <a:r>
              <a:rPr lang="el-GR" sz="4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-εξάνιο </a:t>
            </a:r>
            <a:r>
              <a:rPr lang="el-GR" sz="3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3/3</a:t>
            </a:r>
            <a:endParaRPr lang="el-GR" dirty="0"/>
          </a:p>
        </p:txBody>
      </p:sp>
      <p:sp>
        <p:nvSpPr>
          <p:cNvPr id="5" name="4 - Δεξιό βέλος"/>
          <p:cNvSpPr/>
          <p:nvPr/>
        </p:nvSpPr>
        <p:spPr>
          <a:xfrm rot="19825461">
            <a:off x="2989490" y="2715101"/>
            <a:ext cx="69404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5 - Δεξιό βέλος"/>
          <p:cNvSpPr/>
          <p:nvPr/>
        </p:nvSpPr>
        <p:spPr>
          <a:xfrm rot="2347412">
            <a:off x="5700925" y="2671416"/>
            <a:ext cx="69465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47596" y="4786322"/>
            <a:ext cx="207653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srgbClr val="C00000"/>
                </a:solidFill>
                <a:latin typeface="Calibri"/>
              </a:rPr>
              <a:t>Ισημερινή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srgbClr val="C00000"/>
                </a:solidFill>
                <a:latin typeface="Calibri"/>
              </a:rPr>
              <a:t>Μεθυλομάδα (</a:t>
            </a:r>
            <a:r>
              <a:rPr lang="en-US" sz="2000" b="1" i="1" dirty="0" smtClean="0">
                <a:solidFill>
                  <a:srgbClr val="C00000"/>
                </a:solidFill>
                <a:latin typeface="Calibri"/>
              </a:rPr>
              <a:t>eq</a:t>
            </a:r>
            <a:r>
              <a:rPr lang="en-US" sz="2000" dirty="0" smtClean="0">
                <a:solidFill>
                  <a:srgbClr val="C00000"/>
                </a:solidFill>
                <a:latin typeface="Calibri"/>
              </a:rPr>
              <a:t>)</a:t>
            </a:r>
            <a:endParaRPr lang="el-GR" sz="2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848422" y="2143116"/>
            <a:ext cx="207653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srgbClr val="C00000"/>
                </a:solidFill>
                <a:latin typeface="Calibri"/>
              </a:rPr>
              <a:t>Αξονική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srgbClr val="C00000"/>
                </a:solidFill>
                <a:latin typeface="Calibri"/>
              </a:rPr>
              <a:t>Μεθυλομάδα (</a:t>
            </a:r>
            <a:r>
              <a:rPr lang="en-US" sz="2000" b="1" i="1" dirty="0" smtClean="0">
                <a:solidFill>
                  <a:srgbClr val="C00000"/>
                </a:solidFill>
                <a:latin typeface="Calibri"/>
              </a:rPr>
              <a:t>eq</a:t>
            </a:r>
            <a:r>
              <a:rPr lang="en-US" sz="2000" dirty="0" smtClean="0">
                <a:solidFill>
                  <a:srgbClr val="C00000"/>
                </a:solidFill>
                <a:latin typeface="Calibri"/>
              </a:rPr>
              <a:t>)</a:t>
            </a:r>
            <a:endParaRPr lang="el-GR" sz="2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721102" y="1357298"/>
            <a:ext cx="207653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srgbClr val="C00000"/>
                </a:solidFill>
                <a:latin typeface="Calibri"/>
              </a:rPr>
              <a:t>Αξονική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srgbClr val="C00000"/>
                </a:solidFill>
                <a:latin typeface="Calibri"/>
              </a:rPr>
              <a:t>Μεθυλομάδα (</a:t>
            </a:r>
            <a:r>
              <a:rPr lang="en-US" sz="2000" b="1" i="1" dirty="0" smtClean="0">
                <a:solidFill>
                  <a:srgbClr val="C00000"/>
                </a:solidFill>
                <a:latin typeface="Calibri"/>
              </a:rPr>
              <a:t>eq</a:t>
            </a:r>
            <a:r>
              <a:rPr lang="en-US" sz="2000" dirty="0" smtClean="0">
                <a:solidFill>
                  <a:srgbClr val="C00000"/>
                </a:solidFill>
                <a:latin typeface="Calibri"/>
              </a:rPr>
              <a:t>)</a:t>
            </a:r>
            <a:endParaRPr lang="el-GR" sz="2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1" name="10 - Έλλειψη"/>
          <p:cNvSpPr/>
          <p:nvPr/>
        </p:nvSpPr>
        <p:spPr>
          <a:xfrm>
            <a:off x="428596" y="3643314"/>
            <a:ext cx="928694" cy="71438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" name="11 - Έλλειψη"/>
          <p:cNvSpPr/>
          <p:nvPr/>
        </p:nvSpPr>
        <p:spPr>
          <a:xfrm>
            <a:off x="6357950" y="2786058"/>
            <a:ext cx="714380" cy="857256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899592" y="1600200"/>
            <a:ext cx="3719250" cy="4781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 smtClean="0">
                <a:solidFill>
                  <a:prstClr val="black"/>
                </a:solidFill>
              </a:rPr>
              <a:t>Αιθένιο </a:t>
            </a:r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>
                <a:solidFill>
                  <a:prstClr val="black"/>
                </a:solidFill>
              </a:rPr>
              <a:t>Προπένιο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Ακόρεστες ομάδες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340" y="1600200"/>
            <a:ext cx="3784179" cy="4781127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solidFill>
                  <a:srgbClr val="C00000"/>
                </a:solidFill>
              </a:rPr>
              <a:t>Βινυλική ομάδα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l-GR" dirty="0" smtClean="0">
                <a:solidFill>
                  <a:srgbClr val="C00000"/>
                </a:solidFill>
              </a:rPr>
              <a:t>Αλλυλική ομάδα</a:t>
            </a:r>
          </a:p>
          <a:p>
            <a:endParaRPr lang="el-GR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040964"/>
              </p:ext>
            </p:extLst>
          </p:nvPr>
        </p:nvGraphicFramePr>
        <p:xfrm>
          <a:off x="4492625" y="2441575"/>
          <a:ext cx="22288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ChemSketch" r:id="rId3" imgW="1170360" imgH="405360" progId="ACD.ChemSketch.20">
                  <p:embed/>
                </p:oleObj>
              </mc:Choice>
              <mc:Fallback>
                <p:oleObj name="ChemSketch" r:id="rId3" imgW="1170360" imgH="4053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2625" y="2441575"/>
                        <a:ext cx="2228850" cy="769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>
            <a:off x="3851920" y="2564904"/>
            <a:ext cx="576064" cy="64716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851920" y="5295251"/>
            <a:ext cx="576064" cy="64716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49782" y="3068960"/>
            <a:ext cx="499505" cy="329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6307" y="5458084"/>
            <a:ext cx="485941" cy="3214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728770"/>
              </p:ext>
            </p:extLst>
          </p:nvPr>
        </p:nvGraphicFramePr>
        <p:xfrm>
          <a:off x="1368138" y="2204864"/>
          <a:ext cx="1322629" cy="1193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ChemSketch" r:id="rId5" imgW="990720" imgH="893160" progId="ACD.ChemSketch.20">
                  <p:embed/>
                </p:oleObj>
              </mc:Choice>
              <mc:Fallback>
                <p:oleObj name="ChemSketch" r:id="rId5" imgW="990720" imgH="893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8138" y="2204864"/>
                        <a:ext cx="1322629" cy="1193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284442"/>
              </p:ext>
            </p:extLst>
          </p:nvPr>
        </p:nvGraphicFramePr>
        <p:xfrm>
          <a:off x="4677473" y="5295251"/>
          <a:ext cx="2270791" cy="653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ChemSketch" r:id="rId7" imgW="1947600" imgH="560880" progId="ACD.ChemSketch.20">
                  <p:embed/>
                </p:oleObj>
              </mc:Choice>
              <mc:Fallback>
                <p:oleObj name="ChemSketch" r:id="rId7" imgW="1947600" imgH="5608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7473" y="5295251"/>
                        <a:ext cx="2270791" cy="653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915851"/>
              </p:ext>
            </p:extLst>
          </p:nvPr>
        </p:nvGraphicFramePr>
        <p:xfrm>
          <a:off x="877528" y="5088914"/>
          <a:ext cx="2270286" cy="738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ChemSketch" r:id="rId9" imgW="1630800" imgH="530280" progId="ACD.ChemSketch.20">
                  <p:embed/>
                </p:oleObj>
              </mc:Choice>
              <mc:Fallback>
                <p:oleObj name="ChemSketch" r:id="rId9" imgW="1630800" imgH="5302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77528" y="5088914"/>
                        <a:ext cx="2270286" cy="738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7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Παραδείγματα ονοματολογίας </a:t>
            </a:r>
            <a:r>
              <a:rPr lang="el-GR" sz="3200" dirty="0" smtClean="0">
                <a:solidFill>
                  <a:prstClr val="black"/>
                </a:solidFill>
              </a:rPr>
              <a:t>2/3</a:t>
            </a:r>
            <a:endParaRPr lang="el-GR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732240" y="3356992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προπανάλη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732240" y="4581128"/>
            <a:ext cx="2088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Προπανοϊκό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οξύ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732240" y="2060848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Προπανόνη</a:t>
            </a: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899592" y="1844824"/>
          <a:ext cx="1462115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ChemSketch" r:id="rId3" imgW="880920" imgH="521280" progId="ACD.ChemSketch.20">
                  <p:embed/>
                </p:oleObj>
              </mc:Choice>
              <mc:Fallback>
                <p:oleObj name="ChemSketch" r:id="rId3" imgW="880920" imgH="5212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844824"/>
                        <a:ext cx="1462115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827584" y="3429000"/>
          <a:ext cx="2093163" cy="34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ChemSketch" r:id="rId5" imgW="1103400" imgH="180000" progId="ACD.ChemSketch.20">
                  <p:embed/>
                </p:oleObj>
              </mc:Choice>
              <mc:Fallback>
                <p:oleObj name="ChemSketch" r:id="rId5" imgW="1103400" imgH="1800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429000"/>
                        <a:ext cx="2093163" cy="340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3779912" y="2996952"/>
          <a:ext cx="1849207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ChemSketch" r:id="rId7" imgW="975240" imgH="417600" progId="ACD.ChemSketch.20">
                  <p:embed/>
                </p:oleObj>
              </mc:Choice>
              <mc:Fallback>
                <p:oleObj name="ChemSketch" r:id="rId7" imgW="975240" imgH="4176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996952"/>
                        <a:ext cx="1849207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827584" y="4653136"/>
          <a:ext cx="2255832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ChemSketch" r:id="rId9" imgW="1124640" imgH="180000" progId="ACD.ChemSketch.20">
                  <p:embed/>
                </p:oleObj>
              </mc:Choice>
              <mc:Fallback>
                <p:oleObj name="ChemSketch" r:id="rId9" imgW="1124640" imgH="1800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653136"/>
                        <a:ext cx="2255832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3779912" y="4293096"/>
          <a:ext cx="1691303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ChemSketch" r:id="rId11" imgW="935640" imgH="518040" progId="ACD.ChemSketch.20">
                  <p:embed/>
                </p:oleObj>
              </mc:Choice>
              <mc:Fallback>
                <p:oleObj name="ChemSketch" r:id="rId11" imgW="935640" imgH="5180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293096"/>
                        <a:ext cx="1691303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3635896" y="5445224"/>
          <a:ext cx="221911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ChemSketch" r:id="rId13" imgW="1280160" imgH="539640" progId="ACD.ChemSketch.20">
                  <p:embed/>
                </p:oleObj>
              </mc:Choice>
              <mc:Fallback>
                <p:oleObj name="ChemSketch" r:id="rId13" imgW="1280160" imgH="5396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445224"/>
                        <a:ext cx="22191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611560" y="5733256"/>
          <a:ext cx="25590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ChemSketch" r:id="rId15" imgW="1274040" imgH="180000" progId="ACD.ChemSketch.20">
                  <p:embed/>
                </p:oleObj>
              </mc:Choice>
              <mc:Fallback>
                <p:oleObj name="ChemSketch" r:id="rId15" imgW="1274040" imgH="1800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733256"/>
                        <a:ext cx="25590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732240" y="5733256"/>
            <a:ext cx="2088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προπανοϊκός μεθυλεστέρας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4860032" y="5949280"/>
            <a:ext cx="1152128" cy="57606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5076056" y="4797152"/>
            <a:ext cx="576064" cy="57606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5" grpId="0"/>
      <p:bldP spid="14" grpId="0" animBg="1"/>
      <p:bldP spid="16" grpId="0" animBg="1"/>
      <p:bldP spid="1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Βινυλικά παράγωγα </a:t>
            </a:r>
            <a:r>
              <a:rPr lang="el-GR" sz="3200" dirty="0" smtClean="0"/>
              <a:t>1/2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1987574"/>
            <a:ext cx="2808312" cy="11533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>
                <a:solidFill>
                  <a:srgbClr val="C00000"/>
                </a:solidFill>
              </a:rPr>
              <a:t>Βινυλική αλκοόλη 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rgbClr val="C00000"/>
                </a:solidFill>
              </a:rPr>
              <a:t>(υδροξυ-αιθένιο)</a:t>
            </a:r>
            <a:endParaRPr lang="el-GR" sz="2400" dirty="0">
              <a:solidFill>
                <a:srgbClr val="C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519037"/>
              </p:ext>
            </p:extLst>
          </p:nvPr>
        </p:nvGraphicFramePr>
        <p:xfrm>
          <a:off x="2555776" y="1589067"/>
          <a:ext cx="1654648" cy="1301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ChemSketch" r:id="rId3" imgW="1136880" imgH="893160" progId="ACD.ChemSketch.20">
                  <p:embed/>
                </p:oleObj>
              </mc:Choice>
              <mc:Fallback>
                <p:oleObj name="ChemSketch" r:id="rId3" imgW="1136880" imgH="893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776" y="1589067"/>
                        <a:ext cx="1654648" cy="1301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522047" y="2560901"/>
            <a:ext cx="499505" cy="329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0492" y="2814096"/>
            <a:ext cx="1704571" cy="1732065"/>
            <a:chOff x="683568" y="2780928"/>
            <a:chExt cx="1704571" cy="1732065"/>
          </a:xfrm>
        </p:grpSpPr>
        <p:sp>
          <p:nvSpPr>
            <p:cNvPr id="5" name="TextBox 4"/>
            <p:cNvSpPr txBox="1"/>
            <p:nvPr/>
          </p:nvSpPr>
          <p:spPr>
            <a:xfrm>
              <a:off x="683568" y="3963872"/>
              <a:ext cx="1670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Βινυλική ομάδα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743336"/>
                </p:ext>
              </p:extLst>
            </p:nvPr>
          </p:nvGraphicFramePr>
          <p:xfrm>
            <a:off x="803287" y="2855203"/>
            <a:ext cx="1431404" cy="1229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7" name="ChemSketch" r:id="rId5" imgW="990720" imgH="850320" progId="ACD.ChemSketch.20">
                    <p:embed/>
                  </p:oleObj>
                </mc:Choice>
                <mc:Fallback>
                  <p:oleObj name="ChemSketch" r:id="rId5" imgW="990720" imgH="85032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03287" y="2855203"/>
                          <a:ext cx="1431404" cy="12295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717297" y="2780928"/>
              <a:ext cx="1670842" cy="1732065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443940"/>
              </p:ext>
            </p:extLst>
          </p:nvPr>
        </p:nvGraphicFramePr>
        <p:xfrm>
          <a:off x="2711993" y="3849317"/>
          <a:ext cx="1528276" cy="1342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ChemSketch" r:id="rId7" imgW="1018080" imgH="893160" progId="ACD.ChemSketch.20">
                  <p:embed/>
                </p:oleObj>
              </mc:Choice>
              <mc:Fallback>
                <p:oleObj name="ChemSketch" r:id="rId7" imgW="1018080" imgH="893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11993" y="3849317"/>
                        <a:ext cx="1528276" cy="1342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186768"/>
              </p:ext>
            </p:extLst>
          </p:nvPr>
        </p:nvGraphicFramePr>
        <p:xfrm>
          <a:off x="3374154" y="2846565"/>
          <a:ext cx="296987" cy="1313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ChemSketch" r:id="rId9" imgW="161640" imgH="716400" progId="ACD.ChemSketch.20">
                  <p:embed/>
                </p:oleObj>
              </mc:Choice>
              <mc:Fallback>
                <p:oleObj name="ChemSketch" r:id="rId9" imgW="161640" imgH="7164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4154" y="2846565"/>
                        <a:ext cx="296987" cy="1313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4902430" y="3943774"/>
            <a:ext cx="2808312" cy="1153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>
                <a:solidFill>
                  <a:srgbClr val="C00000"/>
                </a:solidFill>
              </a:rPr>
              <a:t>ακεταλδεΰδη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>
                <a:solidFill>
                  <a:srgbClr val="C00000"/>
                </a:solidFill>
              </a:rPr>
              <a:t>(αιθανάλη)</a:t>
            </a:r>
            <a:endParaRPr lang="el-GR" sz="2400" dirty="0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03848" y="1987574"/>
            <a:ext cx="539320" cy="573327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751892" y="4514828"/>
            <a:ext cx="539320" cy="573327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71141" y="3349365"/>
            <a:ext cx="138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ταυτομέρεια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18" grpId="0" animBg="1"/>
      <p:bldP spid="22" grpId="0" animBg="1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62" name="Picture 26" descr="Space-filling model of a part of a PVC ch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2" y="4706852"/>
            <a:ext cx="3860244" cy="153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Βινυλικά παράγωγα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01419" y="2632210"/>
            <a:ext cx="259228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>
                <a:solidFill>
                  <a:srgbClr val="008000"/>
                </a:solidFill>
              </a:rPr>
              <a:t>Βινυλοχλωρίδιο</a:t>
            </a:r>
            <a:r>
              <a:rPr lang="en-US" sz="2400" dirty="0" smtClean="0">
                <a:solidFill>
                  <a:srgbClr val="008000"/>
                </a:solidFill>
              </a:rPr>
              <a:t> (</a:t>
            </a:r>
            <a:r>
              <a:rPr lang="el-GR" sz="2400" dirty="0" smtClean="0">
                <a:solidFill>
                  <a:srgbClr val="008000"/>
                </a:solidFill>
              </a:rPr>
              <a:t>χλωροαιθένιο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  <a:r>
              <a:rPr lang="el-GR" sz="2400" dirty="0" smtClean="0">
                <a:solidFill>
                  <a:srgbClr val="008000"/>
                </a:solidFill>
              </a:rPr>
              <a:t> </a:t>
            </a:r>
            <a:endParaRPr lang="el-GR" sz="2400" dirty="0">
              <a:solidFill>
                <a:srgbClr val="008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993904"/>
              </p:ext>
            </p:extLst>
          </p:nvPr>
        </p:nvGraphicFramePr>
        <p:xfrm>
          <a:off x="3026722" y="2243036"/>
          <a:ext cx="1438624" cy="129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ChemSketch" r:id="rId4" imgW="990720" imgH="893160" progId="ACD.ChemSketch.20">
                  <p:embed/>
                </p:oleObj>
              </mc:Choice>
              <mc:Fallback>
                <p:oleObj name="ChemSketch" r:id="rId4" imgW="990720" imgH="893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26722" y="2243036"/>
                        <a:ext cx="1438624" cy="1297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882706" y="3224208"/>
            <a:ext cx="499505" cy="329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0492" y="2814096"/>
            <a:ext cx="1704571" cy="1732065"/>
            <a:chOff x="683568" y="2780928"/>
            <a:chExt cx="1704571" cy="1732065"/>
          </a:xfrm>
        </p:grpSpPr>
        <p:sp>
          <p:nvSpPr>
            <p:cNvPr id="5" name="TextBox 4"/>
            <p:cNvSpPr txBox="1"/>
            <p:nvPr/>
          </p:nvSpPr>
          <p:spPr>
            <a:xfrm>
              <a:off x="683568" y="3963872"/>
              <a:ext cx="1670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Βινυλική ομάδα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1570246"/>
                </p:ext>
              </p:extLst>
            </p:nvPr>
          </p:nvGraphicFramePr>
          <p:xfrm>
            <a:off x="803287" y="2855203"/>
            <a:ext cx="1431404" cy="1229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1" name="ChemSketch" r:id="rId6" imgW="990720" imgH="850320" progId="ACD.ChemSketch.20">
                    <p:embed/>
                  </p:oleObj>
                </mc:Choice>
                <mc:Fallback>
                  <p:oleObj name="ChemSketch" r:id="rId6" imgW="990720" imgH="85032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03287" y="2855203"/>
                          <a:ext cx="1431404" cy="12295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717297" y="2780928"/>
              <a:ext cx="1670842" cy="1732065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pic>
        <p:nvPicPr>
          <p:cNvPr id="167954" name="Picture 18" descr="Repeating unit of PVC polymer chain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4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901" y="5065332"/>
            <a:ext cx="1406188" cy="13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796136" y="5223012"/>
            <a:ext cx="317869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>
                <a:solidFill>
                  <a:srgbClr val="008000"/>
                </a:solidFill>
              </a:rPr>
              <a:t>Πολυβινυλοχλωρίδιο (</a:t>
            </a:r>
            <a:r>
              <a:rPr lang="en-US" sz="2400" dirty="0" smtClean="0">
                <a:solidFill>
                  <a:srgbClr val="008000"/>
                </a:solidFill>
              </a:rPr>
              <a:t>PVC)</a:t>
            </a:r>
            <a:r>
              <a:rPr lang="el-GR" sz="2400" dirty="0" smtClean="0">
                <a:solidFill>
                  <a:srgbClr val="008000"/>
                </a:solidFill>
              </a:rPr>
              <a:t> </a:t>
            </a:r>
            <a:endParaRPr lang="el-GR" sz="2400" dirty="0">
              <a:solidFill>
                <a:srgbClr val="008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083263" y="3768859"/>
            <a:ext cx="1800200" cy="1172781"/>
          </a:xfrm>
          <a:prstGeom prst="downArrow">
            <a:avLst>
              <a:gd name="adj1" fmla="val 50000"/>
              <a:gd name="adj2" fmla="val 40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9451" y="3981506"/>
            <a:ext cx="1687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πολυμερισμός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4" grpId="0"/>
      <p:bldP spid="15" grpId="0" animBg="1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Η σημασία των συντακτικών ισομερών </a:t>
            </a:r>
            <a:r>
              <a:rPr lang="el-GR" sz="3200" dirty="0" smtClean="0"/>
              <a:t>1/2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2178695"/>
            <a:ext cx="2170584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μορφίνη</a:t>
            </a:r>
            <a:endParaRPr lang="el-G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556792"/>
            <a:ext cx="1931121" cy="1983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28" y="4005064"/>
            <a:ext cx="2057400" cy="18573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31840" y="5385242"/>
            <a:ext cx="1224136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ηρωίνη</a:t>
            </a:r>
            <a:endParaRPr lang="el-GR" sz="24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8" y="2757910"/>
            <a:ext cx="2337619" cy="193463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660232" y="3410910"/>
            <a:ext cx="1368152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κωδεΐνη</a:t>
            </a:r>
            <a:endParaRPr lang="el-GR" sz="2400" dirty="0">
              <a:solidFill>
                <a:prstClr val="black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189084"/>
              </p:ext>
            </p:extLst>
          </p:nvPr>
        </p:nvGraphicFramePr>
        <p:xfrm>
          <a:off x="2980089" y="4098301"/>
          <a:ext cx="1238501" cy="67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ChemSketch" r:id="rId7" imgW="1072800" imgH="582120" progId="ACD.ChemSketch.20">
                  <p:embed/>
                </p:oleObj>
              </mc:Choice>
              <mc:Fallback>
                <p:oleObj name="ChemSketch" r:id="rId7" imgW="1072800" imgH="582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0089" y="4098301"/>
                        <a:ext cx="1238501" cy="67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98285" y="18602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600" b="1" dirty="0" smtClean="0">
                <a:solidFill>
                  <a:srgbClr val="C00000"/>
                </a:solidFill>
                <a:latin typeface="Calibri"/>
              </a:rPr>
              <a:t>1</a:t>
            </a:r>
            <a:endParaRPr lang="el-GR" sz="16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9423" y="249417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600" b="1" dirty="0" smtClean="0">
                <a:solidFill>
                  <a:srgbClr val="C00000"/>
                </a:solidFill>
                <a:latin typeface="Calibri"/>
              </a:rPr>
              <a:t>2</a:t>
            </a:r>
            <a:endParaRPr lang="el-GR" sz="16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4697" y="283272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600" b="1" dirty="0" smtClean="0">
                <a:solidFill>
                  <a:srgbClr val="C00000"/>
                </a:solidFill>
                <a:latin typeface="Calibri"/>
              </a:rPr>
              <a:t>3</a:t>
            </a:r>
            <a:endParaRPr lang="el-GR" sz="16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6852" y="184493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600" b="1" dirty="0" smtClean="0">
                <a:solidFill>
                  <a:srgbClr val="C00000"/>
                </a:solidFill>
                <a:latin typeface="Calibri"/>
              </a:rPr>
              <a:t>4</a:t>
            </a:r>
            <a:endParaRPr lang="el-GR" sz="16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9552" y="2125013"/>
            <a:ext cx="1109576" cy="506028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3848" y="3943566"/>
            <a:ext cx="1080120" cy="827117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9832" y="4841039"/>
            <a:ext cx="1494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600" dirty="0" smtClean="0">
                <a:solidFill>
                  <a:srgbClr val="C00000"/>
                </a:solidFill>
                <a:latin typeface="Calibri"/>
              </a:rPr>
              <a:t>Ακετυλο-ομάδα</a:t>
            </a:r>
            <a:endParaRPr lang="el-GR" sz="16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34433" y="2603760"/>
            <a:ext cx="2041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Ισχυρό αναλγητικό. Προκαλεί εθισμό!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Θέση αριθμού διαφάνειας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6" grpId="0" animBg="1"/>
      <p:bldP spid="17" grpId="0" animBg="1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prstClr val="black"/>
                </a:solidFill>
              </a:rPr>
              <a:t>Η σημασία των συντακτικών ισομερών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501" y="4598953"/>
            <a:ext cx="2170584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μορφίνη</a:t>
            </a:r>
            <a:endParaRPr lang="el-G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060848"/>
            <a:ext cx="1931121" cy="19836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58325" y="236433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600" b="1" dirty="0" smtClean="0">
                <a:solidFill>
                  <a:srgbClr val="C00000"/>
                </a:solidFill>
                <a:latin typeface="Calibri"/>
              </a:rPr>
              <a:t>1</a:t>
            </a:r>
            <a:endParaRPr lang="el-GR" sz="16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9463" y="299823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600" b="1" dirty="0" smtClean="0">
                <a:solidFill>
                  <a:srgbClr val="C00000"/>
                </a:solidFill>
                <a:latin typeface="Calibri"/>
              </a:rPr>
              <a:t>2</a:t>
            </a:r>
            <a:endParaRPr lang="el-GR" sz="16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4737" y="33367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600" b="1" dirty="0" smtClean="0">
                <a:solidFill>
                  <a:srgbClr val="C00000"/>
                </a:solidFill>
                <a:latin typeface="Calibri"/>
              </a:rPr>
              <a:t>3</a:t>
            </a:r>
            <a:endParaRPr lang="el-GR" sz="16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6892" y="234899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600" b="1" dirty="0" smtClean="0">
                <a:solidFill>
                  <a:srgbClr val="C00000"/>
                </a:solidFill>
                <a:latin typeface="Calibri"/>
              </a:rPr>
              <a:t>4</a:t>
            </a:r>
            <a:endParaRPr lang="el-GR" sz="16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9592" y="2629069"/>
            <a:ext cx="1109576" cy="506028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455" y="1688734"/>
            <a:ext cx="2592288" cy="26189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844" y="1908852"/>
            <a:ext cx="2808312" cy="2725245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5148064" y="4634097"/>
            <a:ext cx="2736304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Μερεπιδίνη (</a:t>
            </a:r>
            <a:r>
              <a:rPr lang="en-US" sz="2400" dirty="0" smtClean="0">
                <a:solidFill>
                  <a:prstClr val="black"/>
                </a:solidFill>
              </a:rPr>
              <a:t>Demerol)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3991" y="1492076"/>
            <a:ext cx="2517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i="1" dirty="0" smtClean="0">
                <a:solidFill>
                  <a:srgbClr val="FF0000"/>
                </a:solidFill>
                <a:latin typeface="Calibri"/>
              </a:rPr>
              <a:t>Φαρμακοφόρος</a:t>
            </a:r>
            <a:r>
              <a:rPr lang="el-GR" dirty="0" smtClean="0">
                <a:solidFill>
                  <a:srgbClr val="FF0000"/>
                </a:solidFill>
                <a:latin typeface="Calibri"/>
              </a:rPr>
              <a:t> περιοχή του μορίου</a:t>
            </a:r>
            <a:endParaRPr lang="el-GR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1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Αρωματικές ενώσεις: βενζόλιο </a:t>
            </a:r>
            <a:r>
              <a:rPr lang="el-GR" sz="3200" dirty="0" smtClean="0"/>
              <a:t>1/2</a:t>
            </a:r>
            <a:endParaRPr lang="el-GR" sz="3200" dirty="0"/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1907704" y="2492896"/>
          <a:ext cx="1517400" cy="1475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ChemSketch" r:id="rId3" imgW="1319760" imgH="1283040" progId="ACD.ChemSketch.20">
                  <p:embed/>
                </p:oleObj>
              </mc:Choice>
              <mc:Fallback>
                <p:oleObj name="ChemSketch" r:id="rId3" imgW="1319760" imgH="12830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492896"/>
                        <a:ext cx="1517400" cy="1475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5076055" y="2564903"/>
          <a:ext cx="1368152" cy="1517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ChemSketch" r:id="rId5" imgW="435960" imgH="484560" progId="ACD.ChemSketch.20">
                  <p:embed/>
                </p:oleObj>
              </mc:Choice>
              <mc:Fallback>
                <p:oleObj name="ChemSketch" r:id="rId5" imgW="435960" imgH="4845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5" y="2564903"/>
                        <a:ext cx="1368152" cy="1517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3707903" y="3068960"/>
            <a:ext cx="125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βενζόλιο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1916832"/>
            <a:ext cx="6418333" cy="287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2060848"/>
            <a:ext cx="6607835" cy="263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55876" y="4133738"/>
            <a:ext cx="2232248" cy="191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6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Αρωματικές ενώσεις: βενζόλιο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48880"/>
            <a:ext cx="4781196" cy="28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816388"/>
            <a:ext cx="2232248" cy="191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9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Παράγωγα του βενζολίου </a:t>
            </a:r>
            <a:r>
              <a:rPr lang="el-GR" sz="3200" dirty="0" smtClean="0"/>
              <a:t>1/3</a:t>
            </a:r>
            <a:endParaRPr lang="el-GR" sz="3200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48880"/>
            <a:ext cx="7419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827584" y="479715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Χλωροβενζόλιο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(ή φαινυλοχλωρίδιο)</a:t>
            </a:r>
            <a:endParaRPr lang="el-GR" b="1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059832" y="49411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νιτροβενζόλιο</a:t>
            </a:r>
            <a:endParaRPr lang="el-G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652120" y="49411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αιθυλοβενζόλιο</a:t>
            </a:r>
            <a:endParaRPr lang="el-G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Παράγωγα του βενζολίου </a:t>
            </a:r>
            <a:r>
              <a:rPr lang="el-GR" sz="3200" dirty="0" smtClean="0">
                <a:solidFill>
                  <a:prstClr val="black"/>
                </a:solidFill>
              </a:rPr>
              <a:t>2/3</a:t>
            </a:r>
            <a:endParaRPr lang="el-GR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56166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1475656" y="4077072"/>
            <a:ext cx="17281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Μεθυλο-βενζόλιο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(τολουόλιο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5" name="7 - TextBox"/>
          <p:cNvSpPr txBox="1"/>
          <p:nvPr/>
        </p:nvSpPr>
        <p:spPr>
          <a:xfrm>
            <a:off x="3563888" y="4072081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Φαινόλη 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7 - TextBox"/>
          <p:cNvSpPr txBox="1"/>
          <p:nvPr/>
        </p:nvSpPr>
        <p:spPr>
          <a:xfrm>
            <a:off x="5508104" y="4088105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Ανισόλη 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Παράγωγα του βενζολίου </a:t>
            </a:r>
            <a:r>
              <a:rPr lang="el-GR" sz="3200" dirty="0" smtClean="0">
                <a:solidFill>
                  <a:prstClr val="black"/>
                </a:solidFill>
              </a:rPr>
              <a:t>3/3</a:t>
            </a:r>
            <a:endParaRPr lang="el-GR" dirty="0"/>
          </a:p>
        </p:txBody>
      </p:sp>
      <p:grpSp>
        <p:nvGrpSpPr>
          <p:cNvPr id="7" name="6 - Ομάδα"/>
          <p:cNvGrpSpPr/>
          <p:nvPr/>
        </p:nvGrpSpPr>
        <p:grpSpPr>
          <a:xfrm>
            <a:off x="1763688" y="1988840"/>
            <a:ext cx="5596598" cy="2842661"/>
            <a:chOff x="1763688" y="1988840"/>
            <a:chExt cx="5596598" cy="2842661"/>
          </a:xfrm>
        </p:grpSpPr>
        <p:pic>
          <p:nvPicPr>
            <p:cNvPr id="1024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3688" y="1988840"/>
              <a:ext cx="5596598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3 - TextBox"/>
            <p:cNvSpPr txBox="1"/>
            <p:nvPr/>
          </p:nvSpPr>
          <p:spPr>
            <a:xfrm>
              <a:off x="2000232" y="4000504"/>
              <a:ext cx="110786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ανιλίνη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4 - TextBox"/>
            <p:cNvSpPr txBox="1"/>
            <p:nvPr/>
          </p:nvSpPr>
          <p:spPr>
            <a:xfrm>
              <a:off x="3786182" y="4000504"/>
              <a:ext cx="1285883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βενζοϊκό οξύ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5 - TextBox"/>
            <p:cNvSpPr txBox="1"/>
            <p:nvPr/>
          </p:nvSpPr>
          <p:spPr>
            <a:xfrm>
              <a:off x="5429256" y="4000504"/>
              <a:ext cx="192882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βενζαλδεΰδη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Αρωματικές ομάδες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Φαινυλική ομάδα (φαινυλομάδα)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Βενζυλική ομάδα</a:t>
            </a:r>
          </a:p>
          <a:p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442825"/>
              </p:ext>
            </p:extLst>
          </p:nvPr>
        </p:nvGraphicFramePr>
        <p:xfrm>
          <a:off x="1691680" y="2420888"/>
          <a:ext cx="1961473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ChemSketch" r:id="rId3" imgW="981360" imgH="576000" progId="ACD.ChemSketch.20">
                  <p:embed/>
                </p:oleObj>
              </mc:Choice>
              <mc:Fallback>
                <p:oleObj name="ChemSketch" r:id="rId3" imgW="981360" imgH="5760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2420888"/>
                        <a:ext cx="1961473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985316"/>
              </p:ext>
            </p:extLst>
          </p:nvPr>
        </p:nvGraphicFramePr>
        <p:xfrm>
          <a:off x="1475656" y="4653136"/>
          <a:ext cx="2811151" cy="1225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ChemSketch" r:id="rId5" imgW="1323000" imgH="576000" progId="ACD.ChemSketch.20">
                  <p:embed/>
                </p:oleObj>
              </mc:Choice>
              <mc:Fallback>
                <p:oleObj name="ChemSketch" r:id="rId5" imgW="1323000" imgH="5760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5656" y="4653136"/>
                        <a:ext cx="2811151" cy="1225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Παραδείγματα ονοματολογίας </a:t>
            </a:r>
            <a:r>
              <a:rPr lang="el-GR" sz="3200" dirty="0" smtClean="0">
                <a:solidFill>
                  <a:prstClr val="black"/>
                </a:solidFill>
              </a:rPr>
              <a:t>3/3</a:t>
            </a:r>
            <a:endParaRPr lang="el-GR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732240" y="3356992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προπανάλη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732240" y="4581128"/>
            <a:ext cx="2088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Προπανικό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οξύ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732240" y="1947141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Προπανόνη</a:t>
            </a: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311234"/>
              </p:ext>
            </p:extLst>
          </p:nvPr>
        </p:nvGraphicFramePr>
        <p:xfrm>
          <a:off x="3998755" y="1883259"/>
          <a:ext cx="1462115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ChemSketch" r:id="rId3" imgW="880920" imgH="521280" progId="ACD.ChemSketch.20">
                  <p:embed/>
                </p:oleObj>
              </mc:Choice>
              <mc:Fallback>
                <p:oleObj name="ChemSketch" r:id="rId3" imgW="880920" imgH="5212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755" y="1883259"/>
                        <a:ext cx="1462115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827584" y="3429000"/>
          <a:ext cx="2093163" cy="34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ChemSketch" r:id="rId5" imgW="1103400" imgH="180000" progId="ACD.ChemSketch.20">
                  <p:embed/>
                </p:oleObj>
              </mc:Choice>
              <mc:Fallback>
                <p:oleObj name="ChemSketch" r:id="rId5" imgW="1103400" imgH="1800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429000"/>
                        <a:ext cx="2093163" cy="340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3779912" y="2996952"/>
          <a:ext cx="1849207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ChemSketch" r:id="rId7" imgW="975240" imgH="417600" progId="ACD.ChemSketch.20">
                  <p:embed/>
                </p:oleObj>
              </mc:Choice>
              <mc:Fallback>
                <p:oleObj name="ChemSketch" r:id="rId7" imgW="975240" imgH="4176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996952"/>
                        <a:ext cx="1849207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827584" y="4653136"/>
          <a:ext cx="2255832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ChemSketch" r:id="rId9" imgW="1124640" imgH="180000" progId="ACD.ChemSketch.20">
                  <p:embed/>
                </p:oleObj>
              </mc:Choice>
              <mc:Fallback>
                <p:oleObj name="ChemSketch" r:id="rId9" imgW="1124640" imgH="1800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653136"/>
                        <a:ext cx="2255832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3779912" y="4293096"/>
          <a:ext cx="1691303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ChemSketch" r:id="rId11" imgW="935640" imgH="518040" progId="ACD.ChemSketch.20">
                  <p:embed/>
                </p:oleObj>
              </mc:Choice>
              <mc:Fallback>
                <p:oleObj name="ChemSketch" r:id="rId11" imgW="935640" imgH="5180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293096"/>
                        <a:ext cx="1691303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3635896" y="5445224"/>
          <a:ext cx="221911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ChemSketch" r:id="rId13" imgW="1280160" imgH="539640" progId="ACD.ChemSketch.20">
                  <p:embed/>
                </p:oleObj>
              </mc:Choice>
              <mc:Fallback>
                <p:oleObj name="ChemSketch" r:id="rId13" imgW="1280160" imgH="5396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445224"/>
                        <a:ext cx="22191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611560" y="5733256"/>
          <a:ext cx="25590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ChemSketch" r:id="rId15" imgW="1274040" imgH="180000" progId="ACD.ChemSketch.20">
                  <p:embed/>
                </p:oleObj>
              </mc:Choice>
              <mc:Fallback>
                <p:oleObj name="ChemSketch" r:id="rId15" imgW="1274040" imgH="1800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733256"/>
                        <a:ext cx="25590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732240" y="5733256"/>
            <a:ext cx="2088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προπανικός μεθυλεστέρας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4860032" y="5949280"/>
            <a:ext cx="1152128" cy="57606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5076056" y="4797152"/>
            <a:ext cx="576064" cy="57606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0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5" grpId="0"/>
      <p:bldP spid="14" grpId="0" animBg="1"/>
      <p:bldP spid="16" grpId="0" animBg="1"/>
      <p:bldP spid="1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523"/>
          </a:xfrm>
        </p:spPr>
        <p:txBody>
          <a:bodyPr/>
          <a:lstStyle/>
          <a:p>
            <a:r>
              <a:rPr lang="el-GR" dirty="0" smtClean="0"/>
              <a:t>Ομάδες: συντομογραφίες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306488" cy="452596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10000" contrast="28000"/>
          </a:blip>
          <a:stretch>
            <a:fillRect/>
          </a:stretch>
        </p:blipFill>
        <p:spPr>
          <a:xfrm>
            <a:off x="457199" y="1132319"/>
            <a:ext cx="8229601" cy="55288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3688" y="1124744"/>
            <a:ext cx="792088" cy="5544616"/>
          </a:xfrm>
          <a:prstGeom prst="rect">
            <a:avLst/>
          </a:prstGeom>
          <a:solidFill>
            <a:srgbClr val="FCE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8144" y="1129570"/>
            <a:ext cx="864096" cy="5544616"/>
          </a:xfrm>
          <a:prstGeom prst="rect">
            <a:avLst/>
          </a:prstGeom>
          <a:solidFill>
            <a:srgbClr val="FCE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20272" y="1772816"/>
            <a:ext cx="1512168" cy="288032"/>
          </a:xfrm>
          <a:prstGeom prst="rect">
            <a:avLst/>
          </a:prstGeom>
          <a:solidFill>
            <a:srgbClr val="FCE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Διπολική ροπή </a:t>
            </a:r>
            <a:r>
              <a:rPr lang="el-GR" sz="3200" b="0" dirty="0" smtClean="0"/>
              <a:t>(1 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972018"/>
              </p:ext>
            </p:extLst>
          </p:nvPr>
        </p:nvGraphicFramePr>
        <p:xfrm>
          <a:off x="899592" y="1844824"/>
          <a:ext cx="7534624" cy="2000264"/>
        </p:xfrm>
        <a:graphic>
          <a:graphicData uri="http://schemas.openxmlformats.org/drawingml/2006/table">
            <a:tbl>
              <a:tblPr/>
              <a:tblGrid>
                <a:gridCol w="2174906"/>
                <a:gridCol w="5359718"/>
              </a:tblGrid>
              <a:tr h="2000264"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800" b="1" dirty="0">
                          <a:latin typeface="+mn-lt"/>
                          <a:ea typeface="Times New Roman"/>
                          <a:cs typeface="Times New Roman"/>
                        </a:rPr>
                        <a:t>μ = </a:t>
                      </a:r>
                      <a:r>
                        <a:rPr lang="en-US" sz="2800" b="1" dirty="0">
                          <a:latin typeface="+mn-lt"/>
                          <a:ea typeface="Times New Roman"/>
                          <a:cs typeface="Times New Roman"/>
                        </a:rPr>
                        <a:t> |q| r</a:t>
                      </a:r>
                      <a:endParaRPr lang="el-G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0" indent="-27305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3050" algn="l"/>
                        </a:tabLst>
                      </a:pPr>
                      <a:r>
                        <a:rPr lang="en-US" sz="2200" b="1" i="1" dirty="0" smtClean="0">
                          <a:latin typeface="+mn-lt"/>
                          <a:ea typeface="Times New Roman"/>
                          <a:cs typeface="Times New Roman"/>
                        </a:rPr>
                        <a:t>q </a:t>
                      </a:r>
                      <a:r>
                        <a:rPr lang="el-GR" sz="2200" b="1" i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200" dirty="0" smtClean="0">
                          <a:latin typeface="+mn-lt"/>
                          <a:ea typeface="Times New Roman"/>
                          <a:cs typeface="Times New Roman"/>
                        </a:rPr>
                        <a:t>είναι </a:t>
                      </a: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το φορτίο που εμφανίζεται σε κάθε άτομο που συμμετέχει στο δεσμό</a:t>
                      </a:r>
                      <a:endParaRPr lang="el-GR" sz="2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73050" indent="-27305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3050" algn="l"/>
                        </a:tabLst>
                      </a:pPr>
                      <a:r>
                        <a:rPr lang="en-US" sz="2200" b="1" i="1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200" dirty="0" smtClean="0">
                          <a:latin typeface="+mn-lt"/>
                          <a:ea typeface="Times New Roman"/>
                          <a:cs typeface="Times New Roman"/>
                        </a:rPr>
                        <a:t> η </a:t>
                      </a: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απόσταση μεταξύ των 2 ατόμων (δηλαδή το μήκος του δεσμού</a:t>
                      </a:r>
                      <a:r>
                        <a:rPr lang="el-GR" sz="220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91680" y="4044893"/>
            <a:ext cx="2880320" cy="2576582"/>
            <a:chOff x="1691680" y="4044893"/>
            <a:chExt cx="2880320" cy="2576582"/>
          </a:xfrm>
        </p:grpSpPr>
        <p:pic>
          <p:nvPicPr>
            <p:cNvPr id="171010" name="Picture 2" descr="Hydrogen-fluoride-elpot-transparent-3D-ball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4044893"/>
              <a:ext cx="2880320" cy="2311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10 - Βέλος προς τα επάνω"/>
            <p:cNvSpPr/>
            <p:nvPr/>
          </p:nvSpPr>
          <p:spPr>
            <a:xfrm rot="5400000">
              <a:off x="2833258" y="5914224"/>
              <a:ext cx="285752" cy="1128749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83768" y="5015955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H</a:t>
              </a:r>
              <a:endParaRPr lang="el-GR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81314" y="5015955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F</a:t>
              </a:r>
              <a:endParaRPr lang="el-GR" sz="20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3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Διπολική ροπή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025353"/>
            <a:ext cx="3421614" cy="3118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Το μέγεθος της διπολικής ροπής εξαρτάται από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l-GR" sz="2000" dirty="0" smtClean="0"/>
              <a:t>το </a:t>
            </a:r>
            <a:r>
              <a:rPr lang="el-GR" sz="2000" b="1" dirty="0" smtClean="0"/>
              <a:t>μέγεθος των φορτίων </a:t>
            </a:r>
            <a:r>
              <a:rPr lang="el-GR" sz="2000" dirty="0" smtClean="0"/>
              <a:t>και </a:t>
            </a:r>
            <a:endParaRPr lang="en-US" sz="2000" dirty="0" smtClean="0"/>
          </a:p>
          <a:p>
            <a:r>
              <a:rPr lang="el-GR" sz="2000" dirty="0" smtClean="0"/>
              <a:t>την απόσταση μεταξύ τους (ή αλλιώς, το </a:t>
            </a:r>
            <a:r>
              <a:rPr lang="el-GR" sz="2000" b="1" dirty="0" smtClean="0"/>
              <a:t>μήκος του δεσμού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5 - Ορθογώνιο"/>
          <p:cNvSpPr/>
          <p:nvPr/>
        </p:nvSpPr>
        <p:spPr>
          <a:xfrm>
            <a:off x="3751878" y="2204864"/>
            <a:ext cx="4934922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Μονάδα: το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Debye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1 D =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10</a:t>
            </a:r>
            <a:r>
              <a:rPr lang="el-GR" sz="2400" baseline="30000" dirty="0" smtClean="0">
                <a:solidFill>
                  <a:prstClr val="black"/>
                </a:solidFill>
                <a:latin typeface="Calibri"/>
              </a:rPr>
              <a:t>-18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statCoulomb . cm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Οι περισσότεροι δεσμοί εμφανίζουν διπολικές ροπές από 0 – 1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D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51920" y="4719804"/>
            <a:ext cx="3106981" cy="1060598"/>
            <a:chOff x="3851920" y="4719804"/>
            <a:chExt cx="3106981" cy="1060598"/>
          </a:xfrm>
        </p:grpSpPr>
        <p:grpSp>
          <p:nvGrpSpPr>
            <p:cNvPr id="5" name="Group 4"/>
            <p:cNvGrpSpPr/>
            <p:nvPr/>
          </p:nvGrpSpPr>
          <p:grpSpPr>
            <a:xfrm>
              <a:off x="3851920" y="4719804"/>
              <a:ext cx="3106981" cy="1060598"/>
              <a:chOff x="-159342" y="5318489"/>
              <a:chExt cx="3106981" cy="1060598"/>
            </a:xfrm>
          </p:grpSpPr>
          <p:pic>
            <p:nvPicPr>
              <p:cNvPr id="24578" name="Picture 2" descr="\mathfrak{p} = \sum_{i=1}^N \, q_i \, \mathbf{r}_i \, .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35000" contrast="4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5318489"/>
                <a:ext cx="2048047" cy="106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-159342" y="5486661"/>
                <a:ext cx="61747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3200" b="1" i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l-GR" sz="2800" b="1" i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l-GR" sz="2000" b="1" i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469397" y="4857197"/>
              <a:ext cx="75693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3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el-GR" sz="3200" b="1" i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sz="3200" b="1" i="1" baseline="-25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l-GR" sz="2400" b="1" i="1" baseline="-25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867515" y="4662017"/>
            <a:ext cx="3106981" cy="1406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0006" y="4684220"/>
            <a:ext cx="3178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Σε ένα ουδέτερο μόριο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με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Ν άτομα η συνολική διπολική ροπή δίνεται:</a:t>
            </a:r>
          </a:p>
        </p:txBody>
      </p:sp>
    </p:spTree>
    <p:extLst>
      <p:ext uri="{BB962C8B-B14F-4D97-AF65-F5344CB8AC3E}">
        <p14:creationId xmlns:p14="http://schemas.microsoft.com/office/powerpoint/2010/main" val="133686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διπολικών ροπών</a:t>
            </a:r>
            <a:endParaRPr lang="el-GR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584659"/>
              </p:ext>
            </p:extLst>
          </p:nvPr>
        </p:nvGraphicFramePr>
        <p:xfrm>
          <a:off x="479815" y="4643714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ένωση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Μήκος δεσμού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i="1" dirty="0" smtClean="0"/>
                        <a:t>χ</a:t>
                      </a:r>
                      <a:r>
                        <a:rPr lang="el-GR" baseline="-25000" dirty="0" smtClean="0"/>
                        <a:t>Α</a:t>
                      </a:r>
                      <a:r>
                        <a:rPr lang="el-GR" dirty="0" smtClean="0"/>
                        <a:t> - </a:t>
                      </a:r>
                      <a:r>
                        <a:rPr lang="el-GR" i="1" dirty="0" smtClean="0"/>
                        <a:t>χ</a:t>
                      </a:r>
                      <a:r>
                        <a:rPr lang="el-GR" baseline="-25000" dirty="0" smtClean="0"/>
                        <a:t>Β</a:t>
                      </a:r>
                      <a:endParaRPr lang="el-G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Διπολική ροπή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HF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HCl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1.08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HBr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IH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0.44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699792" y="1412600"/>
            <a:ext cx="2880320" cy="2576582"/>
            <a:chOff x="1691680" y="4044893"/>
            <a:chExt cx="2880320" cy="2576582"/>
          </a:xfrm>
        </p:grpSpPr>
        <p:pic>
          <p:nvPicPr>
            <p:cNvPr id="5" name="Picture 2" descr="Hydrogen-fluoride-elpot-transparent-3D-ball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4044893"/>
              <a:ext cx="2880320" cy="2311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10 - Βέλος προς τα επάνω"/>
            <p:cNvSpPr/>
            <p:nvPr/>
          </p:nvSpPr>
          <p:spPr>
            <a:xfrm rot="5400000">
              <a:off x="2833258" y="5914224"/>
              <a:ext cx="285752" cy="1128749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83768" y="5015955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H</a:t>
              </a:r>
              <a:endParaRPr lang="el-GR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81314" y="5015955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F</a:t>
              </a:r>
              <a:endParaRPr lang="el-GR" sz="20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01233" y="3917007"/>
            <a:ext cx="1877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3200" i="1" dirty="0" smtClean="0">
                <a:solidFill>
                  <a:prstClr val="black"/>
                </a:solidFill>
                <a:latin typeface="Calibri"/>
              </a:rPr>
              <a:t>μ</a:t>
            </a:r>
            <a:r>
              <a:rPr lang="el-GR" sz="3200" dirty="0" smtClean="0">
                <a:solidFill>
                  <a:prstClr val="black"/>
                </a:solidFill>
                <a:latin typeface="Calibri"/>
              </a:rPr>
              <a:t> =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1.82 D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</a:t>
            </a:r>
            <a:r>
              <a:rPr lang="el-GR" dirty="0" smtClean="0"/>
              <a:t>διπολική ροπή του νερού</a:t>
            </a:r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582" name="Picture 6" descr="http://upload.wikimedia.org/wikipedia/commons/thumb/b/b7/H2O_2D_labelled.svg/160px-H2O_2D_labelle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57" y="4306000"/>
            <a:ext cx="2303441" cy="100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96752"/>
            <a:ext cx="269979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/>
              <a:t>Το νερό</a:t>
            </a:r>
          </a:p>
          <a:p>
            <a:r>
              <a:rPr lang="el-GR" sz="2800" dirty="0" smtClean="0"/>
              <a:t>Γωνία </a:t>
            </a:r>
            <a:r>
              <a:rPr lang="el-GR" sz="2800" dirty="0"/>
              <a:t>105.5°</a:t>
            </a:r>
          </a:p>
          <a:p>
            <a:r>
              <a:rPr lang="el-GR" sz="2800" dirty="0"/>
              <a:t>Εμφάνιση φορτίων </a:t>
            </a:r>
          </a:p>
          <a:p>
            <a:r>
              <a:rPr lang="el-GR" sz="2800" dirty="0"/>
              <a:t>Μεγάλη διπολική ροπή</a:t>
            </a:r>
          </a:p>
          <a:p>
            <a:endParaRPr lang="el-GR" sz="2800" dirty="0"/>
          </a:p>
        </p:txBody>
      </p:sp>
      <p:grpSp>
        <p:nvGrpSpPr>
          <p:cNvPr id="13" name="20 - Ομάδα"/>
          <p:cNvGrpSpPr/>
          <p:nvPr/>
        </p:nvGrpSpPr>
        <p:grpSpPr>
          <a:xfrm rot="16200000">
            <a:off x="3230435" y="1514927"/>
            <a:ext cx="4455946" cy="5661248"/>
            <a:chOff x="3500430" y="0"/>
            <a:chExt cx="5643570" cy="6858000"/>
          </a:xfrm>
        </p:grpSpPr>
        <p:grpSp>
          <p:nvGrpSpPr>
            <p:cNvPr id="14" name="19 - Ομάδα"/>
            <p:cNvGrpSpPr/>
            <p:nvPr/>
          </p:nvGrpSpPr>
          <p:grpSpPr>
            <a:xfrm>
              <a:off x="3500430" y="0"/>
              <a:ext cx="5643570" cy="6858000"/>
              <a:chOff x="3500430" y="0"/>
              <a:chExt cx="5643570" cy="6858000"/>
            </a:xfrm>
          </p:grpSpPr>
          <p:grpSp>
            <p:nvGrpSpPr>
              <p:cNvPr id="19" name="18 - Ομάδα"/>
              <p:cNvGrpSpPr/>
              <p:nvPr/>
            </p:nvGrpSpPr>
            <p:grpSpPr>
              <a:xfrm>
                <a:off x="3500430" y="0"/>
                <a:ext cx="5643570" cy="6858000"/>
                <a:chOff x="3500430" y="0"/>
                <a:chExt cx="5643570" cy="6858000"/>
              </a:xfrm>
            </p:grpSpPr>
            <p:sp>
              <p:nvSpPr>
                <p:cNvPr id="24" name="16 - Ορθογώνιο"/>
                <p:cNvSpPr/>
                <p:nvPr/>
              </p:nvSpPr>
              <p:spPr>
                <a:xfrm>
                  <a:off x="3500430" y="0"/>
                  <a:ext cx="5643570" cy="6858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25" name="15 - Εικόνα" descr="water2.gif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40994" y="1578836"/>
                  <a:ext cx="3947957" cy="4071942"/>
                </a:xfrm>
                <a:prstGeom prst="rect">
                  <a:avLst/>
                </a:prstGeom>
              </p:spPr>
            </p:pic>
          </p:grpSp>
          <p:sp>
            <p:nvSpPr>
              <p:cNvPr id="20" name="11 - TextBox"/>
              <p:cNvSpPr txBox="1"/>
              <p:nvPr/>
            </p:nvSpPr>
            <p:spPr>
              <a:xfrm rot="5400000">
                <a:off x="6412624" y="1422652"/>
                <a:ext cx="501671" cy="611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3200" dirty="0" smtClean="0">
                    <a:solidFill>
                      <a:srgbClr val="00B0F0"/>
                    </a:solidFill>
                    <a:latin typeface="Calibri"/>
                  </a:rPr>
                  <a:t>δ-</a:t>
                </a:r>
                <a:endParaRPr lang="el-GR" sz="3200" dirty="0">
                  <a:solidFill>
                    <a:srgbClr val="00B0F0"/>
                  </a:solidFill>
                  <a:latin typeface="Calibri"/>
                </a:endParaRPr>
              </a:p>
            </p:txBody>
          </p:sp>
          <p:sp>
            <p:nvSpPr>
              <p:cNvPr id="21" name="12 - TextBox"/>
              <p:cNvSpPr txBox="1"/>
              <p:nvPr/>
            </p:nvSpPr>
            <p:spPr>
              <a:xfrm rot="5400000">
                <a:off x="7484195" y="2909580"/>
                <a:ext cx="501671" cy="611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3200" dirty="0" smtClean="0">
                    <a:solidFill>
                      <a:srgbClr val="00B0F0"/>
                    </a:solidFill>
                    <a:latin typeface="Calibri"/>
                  </a:rPr>
                  <a:t>δ-</a:t>
                </a:r>
                <a:endParaRPr lang="el-GR" sz="3200" dirty="0">
                  <a:solidFill>
                    <a:srgbClr val="00B0F0"/>
                  </a:solidFill>
                  <a:latin typeface="Calibri"/>
                </a:endParaRPr>
              </a:p>
            </p:txBody>
          </p:sp>
          <p:sp>
            <p:nvSpPr>
              <p:cNvPr id="22" name="13 - TextBox"/>
              <p:cNvSpPr txBox="1"/>
              <p:nvPr/>
            </p:nvSpPr>
            <p:spPr>
              <a:xfrm rot="5400000">
                <a:off x="4055328" y="1636967"/>
                <a:ext cx="578333" cy="611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3200" dirty="0" smtClean="0">
                    <a:solidFill>
                      <a:srgbClr val="00B0F0"/>
                    </a:solidFill>
                    <a:latin typeface="Calibri"/>
                  </a:rPr>
                  <a:t>δ+</a:t>
                </a:r>
                <a:endParaRPr lang="el-GR" sz="3200" dirty="0">
                  <a:solidFill>
                    <a:srgbClr val="00B0F0"/>
                  </a:solidFill>
                  <a:latin typeface="Calibri"/>
                </a:endParaRPr>
              </a:p>
            </p:txBody>
          </p:sp>
          <p:sp>
            <p:nvSpPr>
              <p:cNvPr id="23" name="14 - TextBox"/>
              <p:cNvSpPr txBox="1"/>
              <p:nvPr/>
            </p:nvSpPr>
            <p:spPr>
              <a:xfrm rot="5400000">
                <a:off x="5271361" y="5208867"/>
                <a:ext cx="578333" cy="611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3200" dirty="0" smtClean="0">
                    <a:solidFill>
                      <a:srgbClr val="00B0F0"/>
                    </a:solidFill>
                    <a:latin typeface="Calibri"/>
                  </a:rPr>
                  <a:t>δ+</a:t>
                </a:r>
                <a:endParaRPr lang="el-GR" sz="3200" dirty="0">
                  <a:solidFill>
                    <a:srgbClr val="00B0F0"/>
                  </a:solidFill>
                  <a:latin typeface="Calibri"/>
                </a:endParaRPr>
              </a:p>
            </p:txBody>
          </p:sp>
        </p:grpSp>
        <p:sp>
          <p:nvSpPr>
            <p:cNvPr id="15" name="6 - Τόξο"/>
            <p:cNvSpPr/>
            <p:nvPr/>
          </p:nvSpPr>
          <p:spPr>
            <a:xfrm rot="14664727">
              <a:off x="4075880" y="3381379"/>
              <a:ext cx="1275011" cy="1107122"/>
            </a:xfrm>
            <a:prstGeom prst="arc">
              <a:avLst>
                <a:gd name="adj1" fmla="val 11157928"/>
                <a:gd name="adj2" fmla="val 21312102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6" name="7 - Ορθογώνιο"/>
            <p:cNvSpPr/>
            <p:nvPr/>
          </p:nvSpPr>
          <p:spPr>
            <a:xfrm rot="5400000">
              <a:off x="4063806" y="3497157"/>
              <a:ext cx="950906" cy="4826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400" b="1" dirty="0" smtClean="0">
                  <a:solidFill>
                    <a:srgbClr val="4BACC6">
                      <a:lumMod val="60000"/>
                      <a:lumOff val="40000"/>
                    </a:srgbClr>
                  </a:solidFill>
                  <a:latin typeface="Calibri"/>
                </a:rPr>
                <a:t>105.5°</a:t>
              </a:r>
              <a:endParaRPr lang="el-GR" sz="2400" b="1" dirty="0">
                <a:solidFill>
                  <a:srgbClr val="4BACC6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  <p:cxnSp>
          <p:nvCxnSpPr>
            <p:cNvPr id="17" name="9 - Ευθύγραμμο βέλος σύνδεσης"/>
            <p:cNvCxnSpPr/>
            <p:nvPr/>
          </p:nvCxnSpPr>
          <p:spPr>
            <a:xfrm flipV="1">
              <a:off x="7575832" y="1877859"/>
              <a:ext cx="1187400" cy="71438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132987" y="1005257"/>
            <a:ext cx="2581948" cy="1060598"/>
            <a:chOff x="4979849" y="1447738"/>
            <a:chExt cx="2581948" cy="1060598"/>
          </a:xfrm>
        </p:grpSpPr>
        <p:pic>
          <p:nvPicPr>
            <p:cNvPr id="27" name="Picture 2" descr="\mathfrak{p} = \sum_{i=1}^N \, q_i \, \mathbf{r}_i \, .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35000" contras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750" y="1447738"/>
              <a:ext cx="2048047" cy="1060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4979849" y="1597152"/>
              <a:ext cx="75693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3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el-GR" sz="3200" b="1" i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sz="3200" b="1" i="1" baseline="-25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l-GR" sz="2400" b="1" i="1" baseline="-25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9" name="9 - Ευθύγραμμο βέλος σύνδεσης"/>
          <p:cNvCxnSpPr/>
          <p:nvPr/>
        </p:nvCxnSpPr>
        <p:spPr>
          <a:xfrm flipV="1">
            <a:off x="4724023" y="5037349"/>
            <a:ext cx="312773" cy="59336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9 - Ευθύγραμμο βέλος σύνδεσης"/>
          <p:cNvCxnSpPr/>
          <p:nvPr/>
        </p:nvCxnSpPr>
        <p:spPr>
          <a:xfrm flipH="1" flipV="1">
            <a:off x="5805045" y="4629925"/>
            <a:ext cx="699886" cy="235537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7" name="Rectangle 24576"/>
          <p:cNvSpPr/>
          <p:nvPr/>
        </p:nvSpPr>
        <p:spPr>
          <a:xfrm>
            <a:off x="4447278" y="4933923"/>
            <a:ext cx="433132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i="1" dirty="0" smtClean="0">
                <a:solidFill>
                  <a:prstClr val="white"/>
                </a:solidFill>
                <a:latin typeface="Calibri"/>
              </a:rPr>
              <a:t>μ</a:t>
            </a:r>
            <a:r>
              <a:rPr lang="en-US" sz="2000" b="1" i="1" baseline="-25000" dirty="0" smtClean="0">
                <a:solidFill>
                  <a:prstClr val="white"/>
                </a:solidFill>
                <a:latin typeface="Calibri"/>
              </a:rPr>
              <a:t>1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89813" y="4213136"/>
            <a:ext cx="433132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i="1" dirty="0" smtClean="0">
                <a:solidFill>
                  <a:prstClr val="white"/>
                </a:solidFill>
                <a:latin typeface="Calibri"/>
              </a:rPr>
              <a:t>μ</a:t>
            </a:r>
            <a:r>
              <a:rPr lang="en-US" sz="2000" b="1" i="1" baseline="-25000" dirty="0" smtClean="0">
                <a:solidFill>
                  <a:prstClr val="white"/>
                </a:solidFill>
                <a:latin typeface="Calibri"/>
              </a:rPr>
              <a:t>2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5094" y="2185876"/>
            <a:ext cx="218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3200" b="1" i="1" baseline="-25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l-GR" sz="3200" b="1" dirty="0" smtClean="0">
                <a:solidFill>
                  <a:prstClr val="white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=1.84 </a:t>
            </a:r>
            <a:r>
              <a:rPr lang="en-US" sz="3200" b="1" dirty="0" smtClean="0">
                <a:solidFill>
                  <a:prstClr val="white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D</a:t>
            </a:r>
            <a:endParaRPr lang="el-GR" sz="2400" b="1" baseline="-25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 </a:t>
            </a:r>
            <a:r>
              <a:rPr lang="el-GR" dirty="0"/>
              <a:t>διπολική ροπή του </a:t>
            </a:r>
            <a:r>
              <a:rPr lang="el-GR" dirty="0" smtClean="0"/>
              <a:t>διοξειδίου του άνθρακα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55499"/>
            <a:ext cx="3466728" cy="2693581"/>
          </a:xfrm>
        </p:spPr>
        <p:txBody>
          <a:bodyPr>
            <a:normAutofit/>
          </a:bodyPr>
          <a:lstStyle/>
          <a:p>
            <a:r>
              <a:rPr lang="el-GR" sz="2400" dirty="0"/>
              <a:t>Λόγω του ευθύγραμμου σχήματος του μορίου του </a:t>
            </a:r>
            <a:r>
              <a:rPr lang="el-GR" sz="2400" b="1" dirty="0"/>
              <a:t>διοξειδίου του άνθρακα</a:t>
            </a:r>
            <a:r>
              <a:rPr lang="el-GR" sz="2400" dirty="0"/>
              <a:t>,</a:t>
            </a:r>
            <a:r>
              <a:rPr lang="el-GR" sz="2400" b="1" dirty="0"/>
              <a:t> </a:t>
            </a:r>
            <a:r>
              <a:rPr lang="el-GR" sz="2400" dirty="0" smtClean="0"/>
              <a:t>η διπολική ροπή του μορίου του είναι</a:t>
            </a:r>
            <a:r>
              <a:rPr lang="en-US" sz="2400" dirty="0" smtClean="0"/>
              <a:t> 0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5172262" y="3478652"/>
          <a:ext cx="2324899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ChemSketch" r:id="rId3" imgW="576000" imgH="146160" progId="ACD.ChemSketch.20">
                  <p:embed/>
                </p:oleObj>
              </mc:Choice>
              <mc:Fallback>
                <p:oleObj name="ChemSketch" r:id="rId3" imgW="576000" imgH="1461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262" y="3478652"/>
                        <a:ext cx="2324899" cy="500066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6334711" y="4019191"/>
            <a:ext cx="94003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32682" y="4145551"/>
            <a:ext cx="3170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600" dirty="0" smtClean="0">
                <a:solidFill>
                  <a:srgbClr val="C00000"/>
                </a:solidFill>
                <a:latin typeface="Calibri"/>
              </a:rPr>
              <a:t>Μήκος δεσμού=</a:t>
            </a:r>
            <a:r>
              <a:rPr lang="el-GR" sz="1600" b="1" dirty="0" smtClean="0">
                <a:solidFill>
                  <a:srgbClr val="C00000"/>
                </a:solidFill>
                <a:latin typeface="Calibri"/>
              </a:rPr>
              <a:t>1.16 </a:t>
            </a:r>
            <a:r>
              <a:rPr lang="en-US" sz="1600" b="1" dirty="0" smtClean="0">
                <a:solidFill>
                  <a:srgbClr val="C00000"/>
                </a:solidFill>
                <a:latin typeface="Calibri"/>
              </a:rPr>
              <a:t>Å</a:t>
            </a:r>
            <a:r>
              <a:rPr lang="el-GR" sz="1600" b="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l-GR" sz="1600" dirty="0" smtClean="0">
                <a:solidFill>
                  <a:srgbClr val="C00000"/>
                </a:solidFill>
                <a:latin typeface="Calibri"/>
              </a:rPr>
              <a:t>(116 </a:t>
            </a:r>
            <a:r>
              <a:rPr lang="en-US" sz="1600" dirty="0" smtClean="0">
                <a:solidFill>
                  <a:srgbClr val="C00000"/>
                </a:solidFill>
                <a:latin typeface="Calibri"/>
              </a:rPr>
              <a:t>pm</a:t>
            </a:r>
            <a:r>
              <a:rPr lang="el-GR" sz="1600" dirty="0" smtClean="0">
                <a:solidFill>
                  <a:srgbClr val="C00000"/>
                </a:solidFill>
                <a:latin typeface="Calibri"/>
              </a:rPr>
              <a:t>)</a:t>
            </a:r>
            <a:endParaRPr lang="el-GR" sz="160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540415" y="3281455"/>
            <a:ext cx="493736" cy="0"/>
          </a:xfrm>
          <a:prstGeom prst="straightConnector1">
            <a:avLst/>
          </a:prstGeom>
          <a:ln w="38100">
            <a:solidFill>
              <a:srgbClr val="4545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532303" y="3279542"/>
            <a:ext cx="504056" cy="1913"/>
          </a:xfrm>
          <a:prstGeom prst="straightConnector1">
            <a:avLst/>
          </a:prstGeom>
          <a:ln w="38100">
            <a:solidFill>
              <a:srgbClr val="4545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43829" y="275661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400" b="1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l-GR" b="1" i="1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860032" y="1444209"/>
            <a:ext cx="2581948" cy="1060598"/>
            <a:chOff x="4979849" y="1447738"/>
            <a:chExt cx="2581948" cy="1060598"/>
          </a:xfrm>
        </p:grpSpPr>
        <p:pic>
          <p:nvPicPr>
            <p:cNvPr id="8" name="Picture 2" descr="\mathfrak{p} = \sum_{i=1}^N \, q_i \, \mathbf{r}_i \, .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35000" contras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750" y="1447738"/>
              <a:ext cx="2048047" cy="1060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979849" y="1597152"/>
              <a:ext cx="75693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3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el-GR" sz="3200" b="1" i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sz="3200" b="1" i="1" baseline="-25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l-GR" sz="2400" b="1" i="1" baseline="-25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649167" y="276518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400" b="1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b="1" i="1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9536" y="4608806"/>
            <a:ext cx="151035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3600" b="1" i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el-GR" sz="2800" b="1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25144" y="54449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Ασθενείς διαμοριακές δυνάμεις.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Δεν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θα μπορούσε παρά να ήταν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αέριο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σε συνήθεις συνθήκες.</a:t>
            </a:r>
          </a:p>
        </p:txBody>
      </p:sp>
    </p:spTree>
    <p:extLst>
      <p:ext uri="{BB962C8B-B14F-4D97-AF65-F5344CB8AC3E}">
        <p14:creationId xmlns:p14="http://schemas.microsoft.com/office/powerpoint/2010/main" val="262324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l-GR" dirty="0" smtClean="0"/>
              <a:t>Το επαγωγικό φαινόμενο</a:t>
            </a:r>
            <a:endParaRPr lang="el-GR" dirty="0"/>
          </a:p>
        </p:txBody>
      </p:sp>
      <p:sp>
        <p:nvSpPr>
          <p:cNvPr id="30" name="29 - Ορθογώνιο"/>
          <p:cNvSpPr/>
          <p:nvPr/>
        </p:nvSpPr>
        <p:spPr>
          <a:xfrm>
            <a:off x="428596" y="1500174"/>
            <a:ext cx="3999388" cy="4456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fontAlgn="auto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Οι δεσμοί </a:t>
            </a:r>
            <a:r>
              <a:rPr lang="el-GR" sz="2400" b="1" i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σ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εμφανίζουν πόλωση που εξαρτάται από τη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διαφορά ηλεκτραρνητικότητας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μεταξύ των 2 ατόμων.</a:t>
            </a:r>
          </a:p>
          <a:p>
            <a:pPr marL="357188" indent="-357188" fontAlgn="auto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Όταν το μόριο έχει κατάλληλη γεωμετρία, τότε οι πολικότητες των δεσμών είτε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ενισχύονται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μεταξύ τους είτε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αναιρούνται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.  </a:t>
            </a:r>
          </a:p>
        </p:txBody>
      </p:sp>
      <p:grpSp>
        <p:nvGrpSpPr>
          <p:cNvPr id="5" name="Ομάδα 4" descr="σχηματικά το επαγωγικό φαινόμενο"/>
          <p:cNvGrpSpPr/>
          <p:nvPr/>
        </p:nvGrpSpPr>
        <p:grpSpPr>
          <a:xfrm>
            <a:off x="5072066" y="1500174"/>
            <a:ext cx="2588190" cy="2500330"/>
            <a:chOff x="5072066" y="1500174"/>
            <a:chExt cx="2588190" cy="2500330"/>
          </a:xfrm>
        </p:grpSpPr>
        <p:sp>
          <p:nvSpPr>
            <p:cNvPr id="33" name="32 - TextBox"/>
            <p:cNvSpPr txBox="1"/>
            <p:nvPr/>
          </p:nvSpPr>
          <p:spPr>
            <a:xfrm>
              <a:off x="6715140" y="1500174"/>
              <a:ext cx="4908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800" b="1" i="1" dirty="0" smtClean="0">
                  <a:solidFill>
                    <a:srgbClr val="820000"/>
                  </a:solidFill>
                  <a:latin typeface="Times New Roman" pitchFamily="18" charset="0"/>
                  <a:cs typeface="Times New Roman" pitchFamily="18" charset="0"/>
                </a:rPr>
                <a:t>δ-</a:t>
              </a:r>
              <a:endParaRPr lang="el-GR" sz="2800" b="1" i="1" dirty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Ομάδα 2"/>
            <p:cNvGrpSpPr/>
            <p:nvPr/>
          </p:nvGrpSpPr>
          <p:grpSpPr>
            <a:xfrm>
              <a:off x="5072066" y="1559286"/>
              <a:ext cx="2588190" cy="2441218"/>
              <a:chOff x="5072066" y="1559286"/>
              <a:chExt cx="2588190" cy="2441218"/>
            </a:xfrm>
          </p:grpSpPr>
          <p:graphicFrame>
            <p:nvGraphicFramePr>
              <p:cNvPr id="23557" name="Object 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258872" y="1559286"/>
              <a:ext cx="1857388" cy="19830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55" name="ChemSketch" r:id="rId3" imgW="1712880" imgH="1828800" progId="ACD.ChemSketch.20">
                      <p:embed/>
                    </p:oleObj>
                  </mc:Choice>
                  <mc:Fallback>
                    <p:oleObj name="ChemSketch" r:id="rId3" imgW="1712880" imgH="1828800" progId="ACD.ChemSketch.2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58872" y="1559286"/>
                            <a:ext cx="1857388" cy="19830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4" name="23 - Ευθύγραμμο βέλος σύνδεσης"/>
              <p:cNvCxnSpPr/>
              <p:nvPr/>
            </p:nvCxnSpPr>
            <p:spPr>
              <a:xfrm rot="5400000" flipH="1" flipV="1">
                <a:off x="6000760" y="2285992"/>
                <a:ext cx="571504" cy="158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24 - Ευθύγραμμο βέλος σύνδεσης"/>
              <p:cNvCxnSpPr/>
              <p:nvPr/>
            </p:nvCxnSpPr>
            <p:spPr>
              <a:xfrm flipV="1">
                <a:off x="5500694" y="2714620"/>
                <a:ext cx="642942" cy="214314"/>
              </a:xfrm>
              <a:prstGeom prst="straightConnector1">
                <a:avLst/>
              </a:prstGeom>
              <a:ln w="28575">
                <a:solidFill>
                  <a:srgbClr val="82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25 - Ευθύγραμμο βέλος σύνδεσης"/>
              <p:cNvCxnSpPr/>
              <p:nvPr/>
            </p:nvCxnSpPr>
            <p:spPr>
              <a:xfrm rot="10800000">
                <a:off x="6572264" y="2714620"/>
                <a:ext cx="500066" cy="71438"/>
              </a:xfrm>
              <a:prstGeom prst="straightConnector1">
                <a:avLst/>
              </a:prstGeom>
              <a:ln w="28575">
                <a:solidFill>
                  <a:srgbClr val="82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- Ευθύγραμμο βέλος σύνδεσης"/>
              <p:cNvCxnSpPr/>
              <p:nvPr/>
            </p:nvCxnSpPr>
            <p:spPr>
              <a:xfrm rot="16200000" flipV="1">
                <a:off x="6215868" y="2999578"/>
                <a:ext cx="356396" cy="215108"/>
              </a:xfrm>
              <a:prstGeom prst="straightConnector1">
                <a:avLst/>
              </a:prstGeom>
              <a:ln w="28575">
                <a:solidFill>
                  <a:srgbClr val="82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33 - TextBox"/>
              <p:cNvSpPr txBox="1"/>
              <p:nvPr/>
            </p:nvSpPr>
            <p:spPr>
              <a:xfrm>
                <a:off x="7143768" y="2786058"/>
                <a:ext cx="5164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4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δ+</a:t>
                </a:r>
                <a:endParaRPr lang="el-GR" sz="2400" b="1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34 - TextBox"/>
              <p:cNvSpPr txBox="1"/>
              <p:nvPr/>
            </p:nvSpPr>
            <p:spPr>
              <a:xfrm>
                <a:off x="6858016" y="3357562"/>
                <a:ext cx="5164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4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δ+</a:t>
                </a:r>
                <a:endParaRPr lang="el-GR" sz="2400" b="1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35 - TextBox"/>
              <p:cNvSpPr txBox="1"/>
              <p:nvPr/>
            </p:nvSpPr>
            <p:spPr>
              <a:xfrm>
                <a:off x="5072066" y="3143248"/>
                <a:ext cx="5164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4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δ+</a:t>
                </a:r>
                <a:endParaRPr lang="el-GR" sz="2400" b="1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36 - Έλλειψη"/>
              <p:cNvSpPr/>
              <p:nvPr/>
            </p:nvSpPr>
            <p:spPr>
              <a:xfrm>
                <a:off x="5072066" y="2357430"/>
                <a:ext cx="2571768" cy="1643074"/>
              </a:xfrm>
              <a:prstGeom prst="ellipse">
                <a:avLst/>
              </a:prstGeom>
              <a:noFill/>
              <a:ln>
                <a:solidFill>
                  <a:srgbClr val="82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srgbClr val="820000"/>
                  </a:solidFill>
                </a:endParaRPr>
              </a:p>
            </p:txBody>
          </p:sp>
        </p:grpSp>
      </p:grpSp>
      <p:sp>
        <p:nvSpPr>
          <p:cNvPr id="18" name="17 - TextBox"/>
          <p:cNvSpPr txBox="1"/>
          <p:nvPr/>
        </p:nvSpPr>
        <p:spPr>
          <a:xfrm>
            <a:off x="4572000" y="4214818"/>
            <a:ext cx="400052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Οι 3 δεσμοί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C-H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έχουν κατάλληλη πόλωση ώστε να συνεισφέρουν ευνοϊκά στην πόλωση του τέταρτου δεσμού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C-Cl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l-GR" dirty="0" smtClean="0"/>
              <a:t>Ενίσχυση της πολικότητας του μορίου</a:t>
            </a:r>
            <a:endParaRPr lang="el-GR" dirty="0"/>
          </a:p>
        </p:txBody>
      </p:sp>
      <p:sp>
        <p:nvSpPr>
          <p:cNvPr id="13" name="12 - Θέση περιεχομένου"/>
          <p:cNvSpPr>
            <a:spLocks noGrp="1"/>
          </p:cNvSpPr>
          <p:nvPr>
            <p:ph idx="1"/>
          </p:nvPr>
        </p:nvSpPr>
        <p:spPr>
          <a:xfrm>
            <a:off x="395536" y="1556792"/>
            <a:ext cx="3926810" cy="452596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Αποτέλεσμα: το συνολικό μόριο εμφανίζεται ως δίπολο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Η ισχύς του διπόλου (ενός μεμονωμένου δεσμού, ή και συνολικού μορίου εκφράζεται με το μέγεθος της </a:t>
            </a:r>
            <a:r>
              <a:rPr lang="el-GR" sz="2400" b="1" dirty="0" smtClean="0"/>
              <a:t>διπολικής ροπής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grpSp>
        <p:nvGrpSpPr>
          <p:cNvPr id="4" name="Ομάδα 3" descr="σχηματικά δίπολο μόριο"/>
          <p:cNvGrpSpPr/>
          <p:nvPr/>
        </p:nvGrpSpPr>
        <p:grpSpPr>
          <a:xfrm>
            <a:off x="4710916" y="1722110"/>
            <a:ext cx="3834140" cy="3937000"/>
            <a:chOff x="4710916" y="1722110"/>
            <a:chExt cx="3834140" cy="3937000"/>
          </a:xfrm>
        </p:grpSpPr>
        <p:graphicFrame>
          <p:nvGraphicFramePr>
            <p:cNvPr id="23557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4710916" y="1722110"/>
            <a:ext cx="2579687" cy="393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9" name="ChemSketch" r:id="rId3" imgW="957240" imgH="1463040" progId="ACD.ChemSketch.20">
                    <p:embed/>
                  </p:oleObj>
                </mc:Choice>
                <mc:Fallback>
                  <p:oleObj name="ChemSketch" r:id="rId3" imgW="957240" imgH="146304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0916" y="1722110"/>
                          <a:ext cx="2579687" cy="3937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32 - TextBox"/>
            <p:cNvSpPr txBox="1"/>
            <p:nvPr/>
          </p:nvSpPr>
          <p:spPr>
            <a:xfrm>
              <a:off x="5394992" y="1864986"/>
              <a:ext cx="4892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800" b="1" i="1" dirty="0" smtClean="0">
                  <a:solidFill>
                    <a:srgbClr val="820000"/>
                  </a:solidFill>
                  <a:latin typeface="Times New Roman" pitchFamily="18" charset="0"/>
                  <a:cs typeface="Times New Roman" pitchFamily="18" charset="0"/>
                </a:rPr>
                <a:t>δ-</a:t>
              </a:r>
              <a:endParaRPr lang="el-GR" sz="2800" b="1" i="1" dirty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35 - TextBox"/>
            <p:cNvSpPr txBox="1"/>
            <p:nvPr/>
          </p:nvSpPr>
          <p:spPr>
            <a:xfrm>
              <a:off x="5352512" y="3436622"/>
              <a:ext cx="5741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800" b="1" i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δ+</a:t>
              </a:r>
              <a:endParaRPr lang="el-GR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7068370" y="2936556"/>
              <a:ext cx="14766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800" b="1" i="1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μ</a:t>
              </a:r>
              <a:r>
                <a:rPr lang="en-US" sz="2400" i="1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=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1.87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D</a:t>
              </a:r>
              <a:endParaRPr lang="el-GR" sz="2400" dirty="0">
                <a:solidFill>
                  <a:prstClr val="black"/>
                </a:solidFill>
                <a:latin typeface="Calibri"/>
                <a:cs typeface="Times New Roman" pitchFamily="18" charset="0"/>
              </a:endParaRPr>
            </a:p>
          </p:txBody>
        </p:sp>
        <p:grpSp>
          <p:nvGrpSpPr>
            <p:cNvPr id="10" name="29 - Ομάδα"/>
            <p:cNvGrpSpPr/>
            <p:nvPr/>
          </p:nvGrpSpPr>
          <p:grpSpPr>
            <a:xfrm>
              <a:off x="6639742" y="2450748"/>
              <a:ext cx="285752" cy="1128749"/>
              <a:chOff x="8286776" y="2857496"/>
              <a:chExt cx="357190" cy="857256"/>
            </a:xfrm>
            <a:solidFill>
              <a:srgbClr val="00B050"/>
            </a:solidFill>
          </p:grpSpPr>
          <p:sp>
            <p:nvSpPr>
              <p:cNvPr id="11" name="10 - Βέλος προς τα επάνω"/>
              <p:cNvSpPr/>
              <p:nvPr/>
            </p:nvSpPr>
            <p:spPr>
              <a:xfrm>
                <a:off x="8286776" y="2857496"/>
                <a:ext cx="357190" cy="857256"/>
              </a:xfrm>
              <a:prstGeom prst="upArrow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11 - Διάγραμμα ροής: Διεργασία"/>
              <p:cNvSpPr/>
              <p:nvPr/>
            </p:nvSpPr>
            <p:spPr>
              <a:xfrm>
                <a:off x="8286776" y="3643314"/>
                <a:ext cx="357190" cy="45719"/>
              </a:xfrm>
              <a:prstGeom prst="flowChartProcess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διπολικών ροπών</a:t>
            </a:r>
            <a:endParaRPr lang="el-GR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776834"/>
              </p:ext>
            </p:extLst>
          </p:nvPr>
        </p:nvGraphicFramePr>
        <p:xfrm>
          <a:off x="729120" y="2636912"/>
          <a:ext cx="967235" cy="1536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ChemSketch" r:id="rId3" imgW="771120" imgH="1225440" progId="ACD.ChemSketch.20">
                  <p:embed/>
                </p:oleObj>
              </mc:Choice>
              <mc:Fallback>
                <p:oleObj name="ChemSketch" r:id="rId3" imgW="771120" imgH="12254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9120" y="2636912"/>
                        <a:ext cx="967235" cy="1536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419320"/>
              </p:ext>
            </p:extLst>
          </p:nvPr>
        </p:nvGraphicFramePr>
        <p:xfrm>
          <a:off x="2267744" y="3112202"/>
          <a:ext cx="984586" cy="147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ChemSketch" r:id="rId5" imgW="774360" imgH="1158120" progId="ACD.ChemSketch.20">
                  <p:embed/>
                </p:oleObj>
              </mc:Choice>
              <mc:Fallback>
                <p:oleObj name="ChemSketch" r:id="rId5" imgW="774360" imgH="1158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7744" y="3112202"/>
                        <a:ext cx="984586" cy="1472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016550"/>
              </p:ext>
            </p:extLst>
          </p:nvPr>
        </p:nvGraphicFramePr>
        <p:xfrm>
          <a:off x="3856213" y="2655401"/>
          <a:ext cx="1008112" cy="1970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" name="ChemSketch" r:id="rId7" imgW="771120" imgH="1508760" progId="ACD.ChemSketch.20">
                  <p:embed/>
                </p:oleObj>
              </mc:Choice>
              <mc:Fallback>
                <p:oleObj name="ChemSketch" r:id="rId7" imgW="771120" imgH="15087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56213" y="2655401"/>
                        <a:ext cx="1008112" cy="1970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41088" y="5102315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0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.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43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D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7744" y="5036510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.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54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D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8158" y="5077454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.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57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D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357877"/>
              </p:ext>
            </p:extLst>
          </p:nvPr>
        </p:nvGraphicFramePr>
        <p:xfrm>
          <a:off x="5411788" y="3084513"/>
          <a:ext cx="984250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ChemSketch" r:id="rId9" imgW="774360" imgH="1200960" progId="ACD.ChemSketch.20">
                  <p:embed/>
                </p:oleObj>
              </mc:Choice>
              <mc:Fallback>
                <p:oleObj name="ChemSketch" r:id="rId9" imgW="774360" imgH="1200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11788" y="3084513"/>
                        <a:ext cx="984250" cy="1528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410827"/>
              </p:ext>
            </p:extLst>
          </p:nvPr>
        </p:nvGraphicFramePr>
        <p:xfrm>
          <a:off x="7024688" y="2879725"/>
          <a:ext cx="98425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ChemSketch" r:id="rId11" imgW="774360" imgH="1523880" progId="ACD.ChemSketch.20">
                  <p:embed/>
                </p:oleObj>
              </mc:Choice>
              <mc:Fallback>
                <p:oleObj name="ChemSketch" r:id="rId11" imgW="774360" imgH="15238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24688" y="2879725"/>
                        <a:ext cx="984250" cy="193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466998" y="5077454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.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93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D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64724" y="5036509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.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39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D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1043547" y="2879725"/>
            <a:ext cx="144016" cy="33325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544939" y="4077072"/>
            <a:ext cx="144016" cy="333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4115583" y="4077072"/>
            <a:ext cx="144016" cy="333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130926" y="2866360"/>
            <a:ext cx="144016" cy="33325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5652120" y="4077071"/>
            <a:ext cx="144016" cy="333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7308304" y="4314692"/>
            <a:ext cx="144016" cy="333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7323647" y="3103980"/>
            <a:ext cx="144016" cy="33325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0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Ονοματολογία οργανικών ενώσεων: </a:t>
            </a:r>
            <a:r>
              <a:rPr lang="el-GR" b="1" dirty="0" smtClean="0"/>
              <a:t>διακλαδιζόμενες</a:t>
            </a:r>
            <a:r>
              <a:rPr lang="el-GR" dirty="0" smtClean="0"/>
              <a:t> αλυσίδες</a:t>
            </a:r>
            <a:endParaRPr lang="el-GR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3143272" cy="181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714348" y="4071942"/>
            <a:ext cx="2646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2,2-</a:t>
            </a:r>
            <a:r>
              <a:rPr lang="el-GR" sz="2000" dirty="0" smtClean="0">
                <a:solidFill>
                  <a:srgbClr val="0000FF"/>
                </a:solidFill>
                <a:latin typeface="Calibri"/>
              </a:rPr>
              <a:t>δι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μεθυλο-</a:t>
            </a:r>
            <a:r>
              <a:rPr lang="el-GR" sz="2000" b="1" dirty="0" smtClean="0">
                <a:solidFill>
                  <a:srgbClr val="C00000"/>
                </a:solidFill>
                <a:latin typeface="Calibri"/>
              </a:rPr>
              <a:t>βουτάνιο</a:t>
            </a:r>
            <a:endParaRPr lang="el-GR" sz="2000" b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3116"/>
            <a:ext cx="3963008" cy="175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4500562" y="4429132"/>
            <a:ext cx="1141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2-μεθυλο-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3-αιθυλο-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357158" y="2714620"/>
            <a:ext cx="3286148" cy="50006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429124" y="2786058"/>
            <a:ext cx="3929090" cy="50006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500562" y="4000504"/>
            <a:ext cx="881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srgbClr val="C00000"/>
                </a:solidFill>
                <a:latin typeface="Calibri"/>
              </a:rPr>
              <a:t>εξάνιο</a:t>
            </a:r>
            <a:endParaRPr lang="el-GR" sz="20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786446" y="4357694"/>
            <a:ext cx="3006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3-αιθυλο-2-μεθυλο-</a:t>
            </a:r>
            <a:r>
              <a:rPr lang="el-GR" sz="2000" b="1" dirty="0" smtClean="0">
                <a:solidFill>
                  <a:srgbClr val="C00000"/>
                </a:solidFill>
                <a:latin typeface="Calibri"/>
              </a:rPr>
              <a:t>εξάνιο</a:t>
            </a:r>
            <a:endParaRPr lang="el-GR" sz="20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Αθήνας, Σταμάτης Μπογιατζής 2014. Σταμάτης Μπογιατζής. </a:t>
            </a:r>
            <a:r>
              <a:rPr lang="el-GR" sz="2000" dirty="0" smtClean="0"/>
              <a:t>«Οργανική Χημεία της Συντήρησης (Θ). Ενότητα 4</a:t>
            </a:r>
            <a:r>
              <a:rPr lang="en-US" sz="2000" dirty="0" smtClean="0"/>
              <a:t>:</a:t>
            </a:r>
            <a:r>
              <a:rPr lang="el-GR" sz="2000" dirty="0"/>
              <a:t> Κανόνες ονοματολογίας ανθρακικών ομάδων. Ισομέρεια. Πολικότητα μορίων».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Ισομέρεια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el-GR" dirty="0" smtClean="0"/>
              <a:t>Όταν δύο ή περισσότερες χημικές ενώσεις έχουν τον ίδιο μοριακό τύπο, αλλά διαφορετικούς συντακτικούς ή στερεοχημικούς.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ισομέρειας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r>
              <a:rPr lang="el-GR" dirty="0" smtClean="0"/>
              <a:t>Συντακτική  ισομέρεια</a:t>
            </a:r>
          </a:p>
          <a:p>
            <a:pPr lvl="1"/>
            <a:r>
              <a:rPr lang="el-GR" dirty="0"/>
              <a:t>Ισομέρεια αλυσίδας </a:t>
            </a:r>
          </a:p>
          <a:p>
            <a:pPr lvl="1"/>
            <a:r>
              <a:rPr lang="el-GR" dirty="0" smtClean="0"/>
              <a:t>Ισομέρεια θέσης</a:t>
            </a:r>
          </a:p>
          <a:p>
            <a:pPr lvl="1"/>
            <a:r>
              <a:rPr lang="el-GR" dirty="0" smtClean="0"/>
              <a:t>Ισομέρεια χαρακτηριστικής ομάδας</a:t>
            </a:r>
          </a:p>
          <a:p>
            <a:r>
              <a:rPr lang="el-GR" dirty="0" smtClean="0"/>
              <a:t>Στερεοϊσομέρεια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el-GR" dirty="0" smtClean="0"/>
              <a:t>Ισομέρεια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-13447" y="2060848"/>
            <a:ext cx="285725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prstClr val="white"/>
                </a:solidFill>
              </a:rPr>
              <a:t>Συντακτική ισομέρεια</a:t>
            </a:r>
            <a:endParaRPr lang="el-GR" sz="2000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2040" y="2060848"/>
            <a:ext cx="3754760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prstClr val="white"/>
                </a:solidFill>
              </a:rPr>
              <a:t>Στερεο-ισομέρεια</a:t>
            </a:r>
            <a:endParaRPr lang="el-GR" sz="2000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02424" y="3203848"/>
            <a:ext cx="3384376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prstClr val="white"/>
                </a:solidFill>
              </a:rPr>
              <a:t>Εναντιο--ισομέρεια</a:t>
            </a:r>
            <a:endParaRPr lang="el-GR" sz="2000" b="1" dirty="0">
              <a:solidFill>
                <a:prstClr val="white"/>
              </a:solidFill>
            </a:endParaRPr>
          </a:p>
        </p:txBody>
      </p:sp>
      <p:cxnSp>
        <p:nvCxnSpPr>
          <p:cNvPr id="10" name="Elbow Connector 9"/>
          <p:cNvCxnSpPr>
            <a:stCxn id="7" idx="1"/>
          </p:cNvCxnSpPr>
          <p:nvPr/>
        </p:nvCxnSpPr>
        <p:spPr>
          <a:xfrm rot="10800000" flipV="1">
            <a:off x="3563888" y="2348880"/>
            <a:ext cx="1368152" cy="1440160"/>
          </a:xfrm>
          <a:prstGeom prst="bentConnector2">
            <a:avLst/>
          </a:prstGeom>
          <a:ln w="38100">
            <a:solidFill>
              <a:schemeClr val="accent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55775" y="3789040"/>
            <a:ext cx="2376265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prstClr val="white"/>
                </a:solidFill>
              </a:rPr>
              <a:t>Διαστερεο-ισομέρεια</a:t>
            </a:r>
            <a:endParaRPr lang="el-GR" sz="2000" b="1" dirty="0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>
            <a:stCxn id="2" idx="2"/>
          </p:cNvCxnSpPr>
          <p:nvPr/>
        </p:nvCxnSpPr>
        <p:spPr>
          <a:xfrm flipH="1">
            <a:off x="1475656" y="1417638"/>
            <a:ext cx="3096344" cy="64321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2"/>
            <a:endCxn id="7" idx="0"/>
          </p:cNvCxnSpPr>
          <p:nvPr/>
        </p:nvCxnSpPr>
        <p:spPr>
          <a:xfrm>
            <a:off x="4572000" y="1417638"/>
            <a:ext cx="2237420" cy="64321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923928" y="5012369"/>
            <a:ext cx="2376265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prstClr val="white"/>
                </a:solidFill>
              </a:rPr>
              <a:t>διαμορφωσιμέρεια</a:t>
            </a:r>
            <a:endParaRPr lang="el-GR" sz="2000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23927" y="5956794"/>
            <a:ext cx="2376265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prstClr val="white"/>
                </a:solidFill>
              </a:rPr>
              <a:t>Περιστροφο--ισομέρεια</a:t>
            </a:r>
            <a:endParaRPr lang="el-GR" sz="2000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7332" y="5012369"/>
            <a:ext cx="2376265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Cis/trans - </a:t>
            </a:r>
            <a:r>
              <a:rPr lang="el-GR" sz="2000" b="1" dirty="0" smtClean="0">
                <a:solidFill>
                  <a:prstClr val="white"/>
                </a:solidFill>
              </a:rPr>
              <a:t>ισομέρεια</a:t>
            </a:r>
            <a:endParaRPr lang="el-GR" sz="2000" b="1" dirty="0">
              <a:solidFill>
                <a:prstClr val="white"/>
              </a:solidFill>
            </a:endParaRPr>
          </a:p>
        </p:txBody>
      </p:sp>
      <p:cxnSp>
        <p:nvCxnSpPr>
          <p:cNvPr id="26" name="Straight Arrow Connector 25"/>
          <p:cNvCxnSpPr>
            <a:stCxn id="12" idx="2"/>
            <a:endCxn id="23" idx="0"/>
          </p:cNvCxnSpPr>
          <p:nvPr/>
        </p:nvCxnSpPr>
        <p:spPr>
          <a:xfrm flipH="1">
            <a:off x="1715465" y="4365104"/>
            <a:ext cx="2028443" cy="6472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2"/>
            <a:endCxn id="21" idx="0"/>
          </p:cNvCxnSpPr>
          <p:nvPr/>
        </p:nvCxnSpPr>
        <p:spPr>
          <a:xfrm>
            <a:off x="3743908" y="4365104"/>
            <a:ext cx="1368153" cy="6472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1" idx="2"/>
            <a:endCxn id="22" idx="0"/>
          </p:cNvCxnSpPr>
          <p:nvPr/>
        </p:nvCxnSpPr>
        <p:spPr>
          <a:xfrm flipH="1">
            <a:off x="5112060" y="5588433"/>
            <a:ext cx="1" cy="3683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7" idx="2"/>
            <a:endCxn id="8" idx="0"/>
          </p:cNvCxnSpPr>
          <p:nvPr/>
        </p:nvCxnSpPr>
        <p:spPr>
          <a:xfrm>
            <a:off x="6809420" y="2636912"/>
            <a:ext cx="185192" cy="5669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Συντακτική ισομέρεια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4077072"/>
            <a:ext cx="6840760" cy="170080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Ισομέρεια λειτουργικής </a:t>
            </a:r>
            <a:r>
              <a:rPr lang="el-GR" dirty="0" smtClean="0"/>
              <a:t>ομάδας.</a:t>
            </a:r>
            <a:endParaRPr lang="el-GR" dirty="0"/>
          </a:p>
          <a:p>
            <a:r>
              <a:rPr lang="el-GR" dirty="0"/>
              <a:t>Ισομέρεια </a:t>
            </a:r>
            <a:r>
              <a:rPr lang="el-GR" dirty="0" smtClean="0"/>
              <a:t>θέσης.</a:t>
            </a:r>
            <a:endParaRPr lang="el-GR" dirty="0"/>
          </a:p>
          <a:p>
            <a:r>
              <a:rPr lang="el-GR" dirty="0" smtClean="0"/>
              <a:t>Ισομέρεια αλυσίδας.</a:t>
            </a:r>
            <a:endParaRPr lang="el-GR" dirty="0"/>
          </a:p>
        </p:txBody>
      </p:sp>
      <p:pic>
        <p:nvPicPr>
          <p:cNvPr id="156674" name="Picture 2" descr="http://www.chemeddl.org/resources/stereochem/Isomer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46815"/>
            <a:ext cx="12954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76" name="Picture 4" descr="http://www.chemeddl.org/resources/stereochem/Isomer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46814"/>
            <a:ext cx="12954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46</TotalTime>
  <Words>1789</Words>
  <Application>Microsoft Office PowerPoint</Application>
  <PresentationFormat>Προβολή στην οθόνη (4:3)</PresentationFormat>
  <Paragraphs>447</Paragraphs>
  <Slides>55</Slides>
  <Notes>13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55</vt:i4>
      </vt:variant>
    </vt:vector>
  </HeadingPairs>
  <TitlesOfParts>
    <vt:vector size="59" baseType="lpstr">
      <vt:lpstr>template</vt:lpstr>
      <vt:lpstr>OC_template_updated</vt:lpstr>
      <vt:lpstr>Θέμα του Office</vt:lpstr>
      <vt:lpstr>ChemSketch</vt:lpstr>
      <vt:lpstr>Οργανική Χημεία της Συντήρησης (Θ)</vt:lpstr>
      <vt:lpstr>Παραδείγματα ονοματολογίας 1/3</vt:lpstr>
      <vt:lpstr>Παραδείγματα ονοματολογίας 2/3</vt:lpstr>
      <vt:lpstr>Παραδείγματα ονοματολογίας 3/3</vt:lpstr>
      <vt:lpstr>Ονοματολογία οργανικών ενώσεων: διακλαδιζόμενες αλυσίδες</vt:lpstr>
      <vt:lpstr>Ισομέρεια </vt:lpstr>
      <vt:lpstr>Είδη ισομέρειας</vt:lpstr>
      <vt:lpstr>Ισομέρεια</vt:lpstr>
      <vt:lpstr>Συντακτική ισομέρεια</vt:lpstr>
      <vt:lpstr>Αριθμός ισομερών</vt:lpstr>
      <vt:lpstr>αλκυλ-ομάδες: 1 C</vt:lpstr>
      <vt:lpstr>αλκυλ-ομάδες: 2 C</vt:lpstr>
      <vt:lpstr>αλκυλ-ομάδες: 3 C 1/2</vt:lpstr>
      <vt:lpstr>αλκυλ-ομάδες: 3 C 2/2</vt:lpstr>
      <vt:lpstr>αλκυλ-ομάδες: 4 C 1/2</vt:lpstr>
      <vt:lpstr>αλκυλ-ομάδες: 4 C 2/2</vt:lpstr>
      <vt:lpstr>Διαμόρφωση ανθρακικών αλυσίδων</vt:lpstr>
      <vt:lpstr>διακλαδιζόμενες αλυσίδες</vt:lpstr>
      <vt:lpstr>(κυκλο-αλκάνια)  κυκλο-αλκυλ-ομάδες 1/3</vt:lpstr>
      <vt:lpstr>(κυκλο-αλκάνια)  κυκλο-αλκυλ-ομάδες 2/3</vt:lpstr>
      <vt:lpstr>(κυκλο-αλκάνια)  κυκλο-αλκυλ-ομάδες 3/3</vt:lpstr>
      <vt:lpstr>κυκλο-αλκάνια</vt:lpstr>
      <vt:lpstr>Μικρές και μεγάλες κυκλικές αλυσίδες</vt:lpstr>
      <vt:lpstr>Διαμόρφωση κυκλικών ενώσεων</vt:lpstr>
      <vt:lpstr>Η σταθερότητα στις διαμορφώσεις του κυκλοεξανίου</vt:lpstr>
      <vt:lpstr>κυκλο-εξάνιο 1/3</vt:lpstr>
      <vt:lpstr>κυκλο-εξάνιο 2/3</vt:lpstr>
      <vt:lpstr>κυκλο-εξάνιο 3/3</vt:lpstr>
      <vt:lpstr>Ακόρεστες ομάδες</vt:lpstr>
      <vt:lpstr>Βινυλικά παράγωγα 1/2</vt:lpstr>
      <vt:lpstr>Βινυλικά παράγωγα 2/2</vt:lpstr>
      <vt:lpstr>Η σημασία των συντακτικών ισομερών 1/2</vt:lpstr>
      <vt:lpstr>Η σημασία των συντακτικών ισομερών 2/2</vt:lpstr>
      <vt:lpstr>Αρωματικές ενώσεις: βενζόλιο 1/2</vt:lpstr>
      <vt:lpstr>Αρωματικές ενώσεις: βενζόλιο 2/2</vt:lpstr>
      <vt:lpstr>Παράγωγα του βενζολίου 1/3</vt:lpstr>
      <vt:lpstr>Παράγωγα του βενζολίου 2/3</vt:lpstr>
      <vt:lpstr>Παράγωγα του βενζολίου 3/3</vt:lpstr>
      <vt:lpstr>Αρωματικές ομάδες</vt:lpstr>
      <vt:lpstr>Ομάδες: συντομογραφίες</vt:lpstr>
      <vt:lpstr>Διπολική ροπή (1 από 2)</vt:lpstr>
      <vt:lpstr>Διπολική ροπή (2 από 2)</vt:lpstr>
      <vt:lpstr>Παραδείγματα διπολικών ροπών</vt:lpstr>
      <vt:lpstr>H διπολική ροπή του νερού</vt:lpstr>
      <vt:lpstr>H διπολική ροπή του διοξειδίου του άνθρακα</vt:lpstr>
      <vt:lpstr>Το επαγωγικό φαινόμενο</vt:lpstr>
      <vt:lpstr>Ενίσχυση της πολικότητας του μορίου</vt:lpstr>
      <vt:lpstr>Παραδείγματα διπολικών ροπών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Οργανική Χημεία της Συντήρησης (Θ)</dc:title>
  <dc:creator>opencourses@teiath.gr</dc:creator>
  <cp:lastModifiedBy>natasakar new</cp:lastModifiedBy>
  <cp:revision>8</cp:revision>
  <dcterms:created xsi:type="dcterms:W3CDTF">2015-05-28T10:47:09Z</dcterms:created>
  <dcterms:modified xsi:type="dcterms:W3CDTF">2015-08-06T08:52:22Z</dcterms:modified>
</cp:coreProperties>
</file>