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Lst>
  <p:notesMasterIdLst>
    <p:notesMasterId r:id="rId32"/>
  </p:notesMasterIdLst>
  <p:handoutMasterIdLst>
    <p:handoutMasterId r:id="rId33"/>
  </p:handoutMasterIdLst>
  <p:sldIdLst>
    <p:sldId id="256"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57" r:id="rId26"/>
    <p:sldId id="262" r:id="rId27"/>
    <p:sldId id="264" r:id="rId28"/>
    <p:sldId id="265" r:id="rId29"/>
    <p:sldId id="266" r:id="rId30"/>
    <p:sldId id="261" r:id="rId31"/>
  </p:sldIdLst>
  <p:sldSz cx="9144000" cy="6858000" type="screen4x3"/>
  <p:notesSz cx="7104063" cy="10234613"/>
  <p:custDataLst>
    <p:tags r:id="rId34"/>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94660"/>
  </p:normalViewPr>
  <p:slideViewPr>
    <p:cSldViewPr>
      <p:cViewPr>
        <p:scale>
          <a:sx n="114" d="100"/>
          <a:sy n="114" d="100"/>
        </p:scale>
        <p:origin x="-1632" y="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28/1/2015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28/1/2015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27</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28</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4" name="Θέση αριθμού διαφάνειας 3"/>
          <p:cNvSpPr>
            <a:spLocks noGrp="1"/>
          </p:cNvSpPr>
          <p:nvPr>
            <p:ph type="sldNum" sz="quarter" idx="5"/>
          </p:nvPr>
        </p:nvSpPr>
        <p:spPr/>
        <p:txBody>
          <a:bodyPr/>
          <a:lstStyle/>
          <a:p>
            <a:pPr>
              <a:defRPr/>
            </a:pPr>
            <a:fld id="{50C0A2E7-45A9-4765-BB10-BF90885BB612}" type="slidenum">
              <a:rPr lang="el-GR">
                <a:solidFill>
                  <a:prstClr val="black"/>
                </a:solidFill>
              </a:rPr>
              <a:pPr>
                <a:defRPr/>
              </a:pPr>
              <a:t>4</a:t>
            </a:fld>
            <a:endParaRPr lang="el-GR">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4" name="3 - Θέση αριθμού διαφάνειας"/>
          <p:cNvSpPr>
            <a:spLocks noGrp="1"/>
          </p:cNvSpPr>
          <p:nvPr>
            <p:ph type="sldNum" sz="quarter" idx="5"/>
          </p:nvPr>
        </p:nvSpPr>
        <p:spPr/>
        <p:txBody>
          <a:bodyPr/>
          <a:lstStyle/>
          <a:p>
            <a:pPr>
              <a:defRPr/>
            </a:pPr>
            <a:fld id="{4A0FD766-6E8A-498B-AE70-A45632CAEF59}" type="slidenum">
              <a:rPr lang="el-GR">
                <a:solidFill>
                  <a:prstClr val="black"/>
                </a:solidFill>
              </a:rPr>
              <a:pPr>
                <a:defRPr/>
              </a:pPr>
              <a:t>13</a:t>
            </a:fld>
            <a:endParaRPr lang="el-GR">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4" name="Θέση αριθμού διαφάνειας 3"/>
          <p:cNvSpPr>
            <a:spLocks noGrp="1"/>
          </p:cNvSpPr>
          <p:nvPr>
            <p:ph type="sldNum" sz="quarter" idx="5"/>
          </p:nvPr>
        </p:nvSpPr>
        <p:spPr/>
        <p:txBody>
          <a:bodyPr/>
          <a:lstStyle/>
          <a:p>
            <a:pPr>
              <a:defRPr/>
            </a:pPr>
            <a:fld id="{6DA3699E-32C7-44E6-A0DC-9E4A4D1FF106}" type="slidenum">
              <a:rPr lang="el-GR">
                <a:solidFill>
                  <a:prstClr val="black"/>
                </a:solidFill>
              </a:rPr>
              <a:pPr>
                <a:defRPr/>
              </a:pPr>
              <a:t>20</a:t>
            </a:fld>
            <a:endParaRPr lang="el-GR">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4" name="Θέση αριθμού διαφάνειας 3"/>
          <p:cNvSpPr>
            <a:spLocks noGrp="1"/>
          </p:cNvSpPr>
          <p:nvPr>
            <p:ph type="sldNum" sz="quarter" idx="5"/>
          </p:nvPr>
        </p:nvSpPr>
        <p:spPr/>
        <p:txBody>
          <a:bodyPr/>
          <a:lstStyle/>
          <a:p>
            <a:pPr>
              <a:defRPr/>
            </a:pPr>
            <a:fld id="{96BC1295-BF16-41AF-85AF-B0F9F12F72A4}" type="slidenum">
              <a:rPr lang="el-GR">
                <a:solidFill>
                  <a:prstClr val="black"/>
                </a:solidFill>
              </a:rPr>
              <a:pPr>
                <a:defRPr/>
              </a:pPr>
              <a:t>21</a:t>
            </a:fld>
            <a:endParaRPr lang="el-GR">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23</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24</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25</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26</a:t>
            </a:fld>
            <a:endParaRPr lang="el-GR"/>
          </a:p>
        </p:txBody>
      </p:sp>
    </p:spTree>
    <p:extLst>
      <p:ext uri="{BB962C8B-B14F-4D97-AF65-F5344CB8AC3E}">
        <p14:creationId xmlns:p14="http://schemas.microsoft.com/office/powerpoint/2010/main" val="331016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FA0A167-06E4-49E6-96C0-25899100D7E9}" type="slidenum">
              <a:rPr lang="el-GR">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779232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A82"/>
                </a:solidFill>
              </a:defRPr>
            </a:lvl1pPr>
          </a:lstStyle>
          <a:p>
            <a:r>
              <a:rPr lang="el-GR" dirty="0"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1ABBF98-76C9-4847-9A07-331B515E151C}" type="slidenum">
              <a:rPr lang="el-GR">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1261141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DC57DF-AA81-46AB-8E89-F87EFA3AA1D9}" type="slidenum">
              <a:rPr lang="el-GR">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443868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3"/>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B6E8E5E-97F5-403D-A787-A56DCB92F483}" type="slidenum">
              <a:rPr lang="el-GR">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984307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3"/>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58C6176-2521-4941-9605-293054F0C29F}" type="slidenum">
              <a:rPr lang="el-GR">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9357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rgbClr val="004A82"/>
                </a:solidFill>
              </a:defRPr>
            </a:lvl1pPr>
          </a:lstStyle>
          <a:p>
            <a:r>
              <a:rPr lang="el-GR" dirty="0" smtClean="0"/>
              <a:t>Στυλ κύριου τίτλου</a:t>
            </a:r>
            <a:endParaRPr lang="el-GR" dirty="0"/>
          </a:p>
        </p:txBody>
      </p:sp>
      <p:sp>
        <p:nvSpPr>
          <p:cNvPr id="3" name="Date Placeholder 3"/>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5E7C46C-213B-49CC-8A17-18F7B6C45364}" type="slidenum">
              <a:rPr lang="el-GR">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611134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3"/>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6B75885-59BF-4094-A536-C28685877606}" type="slidenum">
              <a:rPr lang="el-GR">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865402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3"/>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AB813A0-07B6-4A3E-ACB3-0D3EAA537ABD}" type="slidenum">
              <a:rPr lang="el-GR">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391446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5073D77-467B-4953-802E-6D91262F98E4}" type="slidenum">
              <a:rPr lang="el-GR">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060409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lvl1pPr>
              <a:defRPr/>
            </a:lvl1p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C871173-A2AE-4F50-AEFE-C5C18F2173A5}" type="slidenum">
              <a:rPr lang="el-GR">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027045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68313" y="115888"/>
            <a:ext cx="82296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p>
        </p:txBody>
      </p:sp>
      <p:sp>
        <p:nvSpPr>
          <p:cNvPr id="2051" name="Text Placeholder 2"/>
          <p:cNvSpPr>
            <a:spLocks noGrp="1"/>
          </p:cNvSpPr>
          <p:nvPr>
            <p:ph type="body" idx="1"/>
          </p:nvPr>
        </p:nvSpPr>
        <p:spPr bwMode="auto">
          <a:xfrm>
            <a:off x="457200" y="1196975"/>
            <a:ext cx="82296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mn-cs"/>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mn-cs"/>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latin typeface="Arial" charset="0"/>
                <a:cs typeface="+mn-cs"/>
              </a:defRPr>
            </a:lvl1pPr>
          </a:lstStyle>
          <a:p>
            <a:pPr>
              <a:defRPr/>
            </a:pPr>
            <a:fld id="{446CC951-C0C6-46BF-BEAE-7176E0F24E67}" type="slidenum">
              <a:rPr lang="el-GR">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76720931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rtl="0" eaLnBrk="0" fontAlgn="base" hangingPunct="0">
        <a:spcBef>
          <a:spcPct val="0"/>
        </a:spcBef>
        <a:spcAft>
          <a:spcPct val="0"/>
        </a:spcAft>
        <a:defRPr sz="4000" b="1" kern="1200">
          <a:solidFill>
            <a:srgbClr val="004A82"/>
          </a:solidFill>
          <a:latin typeface="+mj-lt"/>
          <a:ea typeface="+mj-ea"/>
          <a:cs typeface="+mj-cs"/>
        </a:defRPr>
      </a:lvl1pPr>
      <a:lvl2pPr algn="ctr" rtl="0" eaLnBrk="0" fontAlgn="base" hangingPunct="0">
        <a:spcBef>
          <a:spcPct val="0"/>
        </a:spcBef>
        <a:spcAft>
          <a:spcPct val="0"/>
        </a:spcAft>
        <a:defRPr sz="4000" b="1">
          <a:solidFill>
            <a:srgbClr val="004A82"/>
          </a:solidFill>
          <a:latin typeface="Calibri" pitchFamily="34" charset="0"/>
        </a:defRPr>
      </a:lvl2pPr>
      <a:lvl3pPr algn="ctr" rtl="0" eaLnBrk="0" fontAlgn="base" hangingPunct="0">
        <a:spcBef>
          <a:spcPct val="0"/>
        </a:spcBef>
        <a:spcAft>
          <a:spcPct val="0"/>
        </a:spcAft>
        <a:defRPr sz="4000" b="1">
          <a:solidFill>
            <a:srgbClr val="004A82"/>
          </a:solidFill>
          <a:latin typeface="Calibri" pitchFamily="34" charset="0"/>
        </a:defRPr>
      </a:lvl3pPr>
      <a:lvl4pPr algn="ctr" rtl="0" eaLnBrk="0" fontAlgn="base" hangingPunct="0">
        <a:spcBef>
          <a:spcPct val="0"/>
        </a:spcBef>
        <a:spcAft>
          <a:spcPct val="0"/>
        </a:spcAft>
        <a:defRPr sz="4000" b="1">
          <a:solidFill>
            <a:srgbClr val="004A82"/>
          </a:solidFill>
          <a:latin typeface="Calibri" pitchFamily="34" charset="0"/>
        </a:defRPr>
      </a:lvl4pPr>
      <a:lvl5pPr algn="ctr" rtl="0" eaLnBrk="0" fontAlgn="base" hangingPunct="0">
        <a:spcBef>
          <a:spcPct val="0"/>
        </a:spcBef>
        <a:spcAft>
          <a:spcPct val="0"/>
        </a:spcAft>
        <a:defRPr sz="4000" b="1">
          <a:solidFill>
            <a:srgbClr val="004A82"/>
          </a:solidFill>
          <a:latin typeface="Calibri" pitchFamily="34" charset="0"/>
        </a:defRPr>
      </a:lvl5pPr>
      <a:lvl6pPr marL="457200" algn="ctr" rtl="0" eaLnBrk="1" fontAlgn="base" hangingPunct="1">
        <a:spcBef>
          <a:spcPct val="0"/>
        </a:spcBef>
        <a:spcAft>
          <a:spcPct val="0"/>
        </a:spcAft>
        <a:defRPr sz="4000" b="1">
          <a:solidFill>
            <a:schemeClr val="tx1"/>
          </a:solidFill>
          <a:latin typeface="Calibri" pitchFamily="34" charset="0"/>
        </a:defRPr>
      </a:lvl6pPr>
      <a:lvl7pPr marL="914400" algn="ctr" rtl="0" eaLnBrk="1" fontAlgn="base" hangingPunct="1">
        <a:spcBef>
          <a:spcPct val="0"/>
        </a:spcBef>
        <a:spcAft>
          <a:spcPct val="0"/>
        </a:spcAft>
        <a:defRPr sz="4000" b="1">
          <a:solidFill>
            <a:schemeClr val="tx1"/>
          </a:solidFill>
          <a:latin typeface="Calibri" pitchFamily="34" charset="0"/>
        </a:defRPr>
      </a:lvl7pPr>
      <a:lvl8pPr marL="1371600" algn="ctr" rtl="0" eaLnBrk="1" fontAlgn="base" hangingPunct="1">
        <a:spcBef>
          <a:spcPct val="0"/>
        </a:spcBef>
        <a:spcAft>
          <a:spcPct val="0"/>
        </a:spcAft>
        <a:defRPr sz="4000" b="1">
          <a:solidFill>
            <a:schemeClr val="tx1"/>
          </a:solidFill>
          <a:latin typeface="Calibri" pitchFamily="34" charset="0"/>
        </a:defRPr>
      </a:lvl8pPr>
      <a:lvl9pPr marL="1828800" algn="ctr" rtl="0" eaLnBrk="1" fontAlgn="base" hangingPunct="1">
        <a:spcBef>
          <a:spcPct val="0"/>
        </a:spcBef>
        <a:spcAft>
          <a:spcPct val="0"/>
        </a:spcAft>
        <a:defRPr sz="40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commons.wikimedia.org/wiki/File:Niels_Bohr.jpg" TargetMode="External"/><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hyperlink" Target="http://commons.wikimedia.org/wiki/User:Erlendaakr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commons.wikimedia.org/wiki/File:Sommerfeld1897.gif" TargetMode="External"/><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hyperlink" Target="http://commons.wikimedia.org/wiki/User:VladiMens"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creativecommons.org/licenses/by-sa/3.0/deed.en" TargetMode="External"/><Relationship Id="rId3" Type="http://schemas.openxmlformats.org/officeDocument/2006/relationships/tags" Target="../tags/tag2.xml"/><Relationship Id="rId7" Type="http://schemas.openxmlformats.org/officeDocument/2006/relationships/hyperlink" Target="http://commons.wikimedia.org/wiki/User:Jubobroff" TargetMode="Externa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hyperlink" Target="http://commons.wikimedia.org/wiki/File:Atomic_orbitals_and_periodic_table_construction.ogv" TargetMode="External"/><Relationship Id="rId5" Type="http://schemas.openxmlformats.org/officeDocument/2006/relationships/image" Target="../media/image15.png"/><Relationship Id="rId4" Type="http://schemas.openxmlformats.org/officeDocument/2006/relationships/slideLayout" Target="../slideLayouts/slideLayout12.xm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ki/User:ANGELUS" TargetMode="External"/><Relationship Id="rId4" Type="http://schemas.openxmlformats.org/officeDocument/2006/relationships/hyperlink" Target="http://commons.wikimedia.org/wiki/File:Bohr_atom_model_English.sv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commons.wikimedia.org/wiki/File:Riboflavin_molecule_animated.gif" TargetMode="External"/><Relationship Id="rId2" Type="http://schemas.openxmlformats.org/officeDocument/2006/relationships/image" Target="../media/image5.gif"/><Relationship Id="rId1" Type="http://schemas.openxmlformats.org/officeDocument/2006/relationships/slideLayout" Target="../slideLayouts/slideLayout12.xml"/><Relationship Id="rId4" Type="http://schemas.openxmlformats.org/officeDocument/2006/relationships/hyperlink" Target="http://commons.wikimedia.org/wiki/User:Xxxx00"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commons.wikimedia.org/w/index.php?title=User:Quaerendo&amp;action=edit&amp;redlink=1" TargetMode="External"/><Relationship Id="rId3" Type="http://schemas.openxmlformats.org/officeDocument/2006/relationships/hyperlink" Target="http://commons.wikimedia.org/wiki/File:D_orbitals.svg" TargetMode="External"/><Relationship Id="rId7" Type="http://schemas.openxmlformats.org/officeDocument/2006/relationships/hyperlink" Target="http://commons.wikimedia.org/wiki/File:Electron_orbitals.svg" TargetMode="External"/><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Sven"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hyperlink" Target="http://commons.wikimedia.org/wiki/User:Benjah-bmm27" TargetMode="External"/><Relationship Id="rId3" Type="http://schemas.openxmlformats.org/officeDocument/2006/relationships/image" Target="../media/image20.png"/><Relationship Id="rId7" Type="http://schemas.openxmlformats.org/officeDocument/2006/relationships/hyperlink" Target="http://commons.wikimedia.org/wiki/File:Connelly-Orpen-R3P-M-sigma-bonding.png"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hyperlink" Target="http://commons.wikimedia.org/w/index.php?title=User:Chem507f10grp4&amp;action=edit&amp;redlink=1" TargetMode="External"/><Relationship Id="rId10" Type="http://schemas.openxmlformats.org/officeDocument/2006/relationships/hyperlink" Target="http://commons.wikimedia.org/wiki/File:Connelly-Orpen-R3P-M-pi-backbonding.png" TargetMode="External"/><Relationship Id="rId4" Type="http://schemas.openxmlformats.org/officeDocument/2006/relationships/hyperlink" Target="http://commons.wikimedia.org/wiki/File:Bonding_and_Anti-bonding_interactions_of_s,_p,_and_d_orbitals.png" TargetMode="External"/><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commons.wikimedia.org/wiki/File:Atom_diagram.png" TargetMode="External"/><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File_Upload_Bot_(Magnus_Mansk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commons.wikimedia.org/wiki/File:3D_model_hydrogen_bonds_in_water.svg" TargetMode="External"/><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Magasjukur2"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commons.wikimedia.org/wiki/File:Ions.svg" TargetMode="External"/><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Haltopub"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commons.wikimedia.org/wiki/File:Democritus2.jpg" TargetMode="External"/><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hyperlink" Target="http://commons.wikimedia.org/wiki/User:Tomisti"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commons.wikimedia.org/wiki/File:John_Dalton_by_Charles_Turner.jpg" TargetMode="External"/><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hyperlink" Target="http://commons.wikimedia.org/wiki/User:Materialscientis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commons.wikimedia.org/wiki/File:Ernest_Rutherford_(Nobel).jpg" TargetMode="External"/><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hyperlink" Target="http://commons.wikimedia.org/wiki/User:Materialscientis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kumimoji="0" lang="el-GR" sz="4400" b="1" i="0" u="none" strike="noStrike" kern="0" cap="none" spc="0" normalizeH="0" baseline="0" noProof="0" dirty="0" smtClean="0">
                <a:ln>
                  <a:noFill/>
                </a:ln>
                <a:solidFill>
                  <a:prstClr val="black"/>
                </a:solidFill>
                <a:effectLst/>
                <a:uLnTx/>
                <a:uFillTx/>
                <a:latin typeface="Calibri"/>
              </a:rPr>
              <a:t>Χημεία Γραφικών Τεχνών</a:t>
            </a:r>
            <a:endParaRPr lang="el-GR" sz="3600" b="1" dirty="0">
              <a:solidFill>
                <a:schemeClr val="tx1"/>
              </a:solidFill>
              <a:latin typeface="+mn-lt"/>
            </a:endParaRPr>
          </a:p>
        </p:txBody>
      </p:sp>
      <p:sp>
        <p:nvSpPr>
          <p:cNvPr id="3" name="Υπότιτλος 2"/>
          <p:cNvSpPr>
            <a:spLocks noGrp="1"/>
          </p:cNvSpPr>
          <p:nvPr>
            <p:ph type="subTitle" idx="1"/>
          </p:nvPr>
        </p:nvSpPr>
        <p:spPr>
          <a:xfrm>
            <a:off x="0" y="3096543"/>
            <a:ext cx="9144000" cy="1752600"/>
          </a:xfrm>
        </p:spPr>
        <p:txBody>
          <a:bodyPr>
            <a:normAutofit/>
          </a:bodyPr>
          <a:lstStyle/>
          <a:p>
            <a:r>
              <a:rPr lang="el-GR" sz="2600" b="1" dirty="0">
                <a:solidFill>
                  <a:prstClr val="black"/>
                </a:solidFill>
              </a:rPr>
              <a:t>Ενότητα 3</a:t>
            </a:r>
            <a:r>
              <a:rPr lang="el-GR" sz="2600" dirty="0" smtClean="0">
                <a:solidFill>
                  <a:prstClr val="black"/>
                </a:solidFill>
              </a:rPr>
              <a:t>:</a:t>
            </a:r>
            <a:r>
              <a:rPr lang="en-US" sz="2600" dirty="0" smtClean="0">
                <a:solidFill>
                  <a:prstClr val="black"/>
                </a:solidFill>
              </a:rPr>
              <a:t> </a:t>
            </a:r>
            <a:r>
              <a:rPr lang="el-GR" altLang="el-GR" sz="2600" dirty="0"/>
              <a:t>Σύσταση της ύλης – Δομή του </a:t>
            </a:r>
            <a:r>
              <a:rPr lang="el-GR" altLang="el-GR" sz="2600" dirty="0" smtClean="0"/>
              <a:t>ατόμου</a:t>
            </a:r>
            <a:endParaRPr lang="en-US" sz="2600" dirty="0" smtClean="0">
              <a:solidFill>
                <a:prstClr val="black"/>
              </a:solidFill>
            </a:endParaRPr>
          </a:p>
          <a:p>
            <a:pPr lvl="0"/>
            <a:endParaRPr lang="en-US" sz="2200" dirty="0">
              <a:solidFill>
                <a:prstClr val="black"/>
              </a:solidFill>
            </a:endParaRPr>
          </a:p>
          <a:p>
            <a:pPr lvl="0"/>
            <a:r>
              <a:rPr lang="el-GR" altLang="el-GR" sz="2200" dirty="0">
                <a:solidFill>
                  <a:prstClr val="black"/>
                </a:solidFill>
              </a:rPr>
              <a:t>Δρ. </a:t>
            </a:r>
            <a:r>
              <a:rPr lang="el-GR" altLang="el-GR" sz="2200" dirty="0" err="1">
                <a:solidFill>
                  <a:prstClr val="black"/>
                </a:solidFill>
              </a:rPr>
              <a:t>Σταματίνα</a:t>
            </a:r>
            <a:r>
              <a:rPr lang="el-GR" altLang="el-GR" sz="2200" dirty="0">
                <a:solidFill>
                  <a:prstClr val="black"/>
                </a:solidFill>
              </a:rPr>
              <a:t> Θεοχάρη Καθηγήτρια Εφαρμογών</a:t>
            </a:r>
          </a:p>
          <a:p>
            <a:pPr lvl="0"/>
            <a:r>
              <a:rPr lang="el-GR" altLang="el-GR" sz="2200" dirty="0">
                <a:solidFill>
                  <a:prstClr val="black"/>
                </a:solidFill>
              </a:rPr>
              <a:t>Τμήμα Γραφιστικής/Κατεύθυνση Τεχνολογίας Γραφικών Τεχνών</a:t>
            </a:r>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1"/>
          <p:cNvSpPr>
            <a:spLocks noGrp="1"/>
          </p:cNvSpPr>
          <p:nvPr>
            <p:ph type="title"/>
          </p:nvPr>
        </p:nvSpPr>
        <p:spPr>
          <a:xfrm>
            <a:off x="0" y="115888"/>
            <a:ext cx="9144000" cy="909637"/>
          </a:xfrm>
        </p:spPr>
        <p:txBody>
          <a:bodyPr/>
          <a:lstStyle/>
          <a:p>
            <a:pPr eaLnBrk="1" hangingPunct="1"/>
            <a:r>
              <a:rPr lang="el-GR" altLang="el-GR" smtClean="0"/>
              <a:t>Ηλεκτρονιακή δομή των ατόμων</a:t>
            </a:r>
            <a:r>
              <a:rPr lang="en-US" altLang="el-GR" smtClean="0"/>
              <a:t> </a:t>
            </a:r>
            <a:r>
              <a:rPr lang="el-GR" altLang="el-GR" sz="3200" b="0" smtClean="0"/>
              <a:t>(4 από 5)</a:t>
            </a:r>
          </a:p>
        </p:txBody>
      </p:sp>
      <p:sp>
        <p:nvSpPr>
          <p:cNvPr id="12291" name="Θέση περιεχομένου 2"/>
          <p:cNvSpPr>
            <a:spLocks noGrp="1"/>
          </p:cNvSpPr>
          <p:nvPr>
            <p:ph idx="1"/>
          </p:nvPr>
        </p:nvSpPr>
        <p:spPr>
          <a:xfrm>
            <a:off x="684213" y="1335088"/>
            <a:ext cx="4402137" cy="5040312"/>
          </a:xfrm>
        </p:spPr>
        <p:txBody>
          <a:bodyPr/>
          <a:lstStyle/>
          <a:p>
            <a:pPr marL="0" indent="0" eaLnBrk="1" hangingPunct="1">
              <a:lnSpc>
                <a:spcPct val="114000"/>
              </a:lnSpc>
              <a:buFont typeface="Arial" charset="0"/>
              <a:buNone/>
            </a:pPr>
            <a:r>
              <a:rPr lang="el-GR" altLang="el-GR" sz="2400" smtClean="0"/>
              <a:t>Ο </a:t>
            </a:r>
            <a:r>
              <a:rPr lang="en-US" altLang="el-GR" sz="2400" b="1" smtClean="0"/>
              <a:t>Bohr</a:t>
            </a:r>
            <a:r>
              <a:rPr lang="en-US" altLang="el-GR" sz="2400" smtClean="0"/>
              <a:t> </a:t>
            </a:r>
            <a:r>
              <a:rPr lang="el-GR" altLang="el-GR" sz="2400" smtClean="0"/>
              <a:t>(1913) διατύπωσε το ατομικό πρότυπο, σύμφωνα με το οποίο τα ηλεκτρόνια κινούνται σε καθορισμένες τροχιές γύρω από τον πυρήνα (επιτρεπόμενες τροχιές, στιβάδες).</a:t>
            </a:r>
          </a:p>
        </p:txBody>
      </p:sp>
      <p:pic>
        <p:nvPicPr>
          <p:cNvPr id="35842" name="Picture 2" descr="Niels Bohr"/>
          <p:cNvPicPr>
            <a:picLocks noChangeAspect="1" noChangeArrowheads="1"/>
          </p:cNvPicPr>
          <p:nvPr/>
        </p:nvPicPr>
        <p:blipFill>
          <a:blip r:embed="rId2"/>
          <a:srcRect/>
          <a:stretch>
            <a:fillRect/>
          </a:stretch>
        </p:blipFill>
        <p:spPr bwMode="auto">
          <a:xfrm>
            <a:off x="5651500" y="1335088"/>
            <a:ext cx="2667000" cy="3771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6" name="Rectangle 8"/>
          <p:cNvSpPr/>
          <p:nvPr/>
        </p:nvSpPr>
        <p:spPr>
          <a:xfrm>
            <a:off x="5903913" y="5300663"/>
            <a:ext cx="2162175" cy="461665"/>
          </a:xfrm>
          <a:prstGeom prst="rect">
            <a:avLst/>
          </a:prstGeom>
        </p:spPr>
        <p:txBody>
          <a:bodyPr>
            <a:spAutoFit/>
          </a:bodyPr>
          <a:lstStyle/>
          <a:p>
            <a:pPr algn="ctr">
              <a:defRPr/>
            </a:pPr>
            <a:r>
              <a:rPr lang="en-US" sz="1200" dirty="0">
                <a:solidFill>
                  <a:prstClr val="black">
                    <a:lumMod val="65000"/>
                    <a:lumOff val="35000"/>
                  </a:prstClr>
                </a:solidFill>
                <a:latin typeface="Calibri"/>
                <a:cs typeface="Arial" charset="0"/>
              </a:rPr>
              <a:t>“</a:t>
            </a:r>
            <a:r>
              <a:rPr lang="en-US" sz="1200" dirty="0">
                <a:solidFill>
                  <a:prstClr val="black"/>
                </a:solidFill>
                <a:latin typeface="Calibri"/>
                <a:cs typeface="Arial" charset="0"/>
                <a:hlinkClick r:id="rId3"/>
              </a:rPr>
              <a:t>Niels Bohr</a:t>
            </a:r>
            <a:r>
              <a:rPr lang="en-US" sz="1200" dirty="0">
                <a:solidFill>
                  <a:prstClr val="black">
                    <a:lumMod val="65000"/>
                    <a:lumOff val="35000"/>
                  </a:prstClr>
                </a:solidFill>
                <a:latin typeface="Calibri"/>
                <a:cs typeface="Arial" charset="0"/>
              </a:rPr>
              <a:t>”,</a:t>
            </a:r>
            <a:r>
              <a:rPr lang="el-GR" sz="1200" dirty="0">
                <a:solidFill>
                  <a:prstClr val="black">
                    <a:lumMod val="65000"/>
                    <a:lumOff val="35000"/>
                  </a:prstClr>
                </a:solidFill>
                <a:latin typeface="Calibri"/>
                <a:cs typeface="Arial" charset="0"/>
              </a:rPr>
              <a:t> </a:t>
            </a:r>
            <a:r>
              <a:rPr lang="el-GR" sz="1200" dirty="0" smtClean="0">
                <a:solidFill>
                  <a:prstClr val="black">
                    <a:lumMod val="65000"/>
                    <a:lumOff val="35000"/>
                  </a:prstClr>
                </a:solidFill>
                <a:latin typeface="Calibri"/>
                <a:cs typeface="Arial" charset="0"/>
              </a:rPr>
              <a:t>από</a:t>
            </a:r>
            <a:r>
              <a:rPr lang="en-US" sz="1200" dirty="0" smtClean="0">
                <a:solidFill>
                  <a:prstClr val="black">
                    <a:lumMod val="65000"/>
                    <a:lumOff val="35000"/>
                  </a:prstClr>
                </a:solidFill>
                <a:latin typeface="Calibri"/>
                <a:cs typeface="Arial" charset="0"/>
              </a:rPr>
              <a:t> </a:t>
            </a:r>
            <a:r>
              <a:rPr lang="en-US" sz="1200" dirty="0" err="1">
                <a:solidFill>
                  <a:prstClr val="black"/>
                </a:solidFill>
                <a:latin typeface="Calibri"/>
                <a:cs typeface="Arial" charset="0"/>
                <a:hlinkClick r:id="rId4" tooltip="User:Erlendaakre"/>
              </a:rPr>
              <a:t>Erlendaakre</a:t>
            </a:r>
            <a:r>
              <a:rPr lang="en-US" sz="1200" dirty="0">
                <a:solidFill>
                  <a:prstClr val="black"/>
                </a:solidFill>
                <a:latin typeface="Calibri"/>
                <a:cs typeface="Arial" charset="0"/>
              </a:rPr>
              <a:t> </a:t>
            </a:r>
            <a:r>
              <a:rPr lang="el-GR" sz="1200" dirty="0">
                <a:solidFill>
                  <a:prstClr val="black">
                    <a:lumMod val="65000"/>
                    <a:lumOff val="35000"/>
                  </a:prstClr>
                </a:solidFill>
                <a:latin typeface="Calibri"/>
                <a:cs typeface="Arial" charset="0"/>
              </a:rPr>
              <a:t>διαθέσιμο ως κοινό κτήμα</a:t>
            </a:r>
            <a:endParaRPr lang="en-US" sz="1200" dirty="0">
              <a:solidFill>
                <a:prstClr val="black"/>
              </a:solidFill>
              <a:latin typeface="Calibri"/>
              <a:cs typeface="Arial" charset="0"/>
            </a:endParaRPr>
          </a:p>
        </p:txBody>
      </p:sp>
      <p:sp>
        <p:nvSpPr>
          <p:cNvPr id="4" name="Θέση αριθμού διαφάνειας 3"/>
          <p:cNvSpPr>
            <a:spLocks noGrp="1"/>
          </p:cNvSpPr>
          <p:nvPr>
            <p:ph type="sldNum" sz="quarter" idx="12"/>
          </p:nvPr>
        </p:nvSpPr>
        <p:spPr/>
        <p:txBody>
          <a:bodyPr/>
          <a:lstStyle/>
          <a:p>
            <a:pPr>
              <a:defRPr/>
            </a:pPr>
            <a:fld id="{20ED305E-8C04-4C80-A272-6BCBED6DE690}" type="slidenum">
              <a:rPr lang="el-GR" smtClean="0">
                <a:solidFill>
                  <a:prstClr val="black"/>
                </a:solidFill>
              </a:rPr>
              <a:pPr>
                <a:defRPr/>
              </a:pPr>
              <a:t>9</a:t>
            </a:fld>
            <a:endParaRPr lang="el-GR">
              <a:solidFill>
                <a:prstClr val="black"/>
              </a:solidFill>
            </a:endParaRPr>
          </a:p>
        </p:txBody>
      </p:sp>
    </p:spTree>
    <p:extLst>
      <p:ext uri="{BB962C8B-B14F-4D97-AF65-F5344CB8AC3E}">
        <p14:creationId xmlns:p14="http://schemas.microsoft.com/office/powerpoint/2010/main" val="6074722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Τίτλος 1"/>
          <p:cNvSpPr>
            <a:spLocks noGrp="1"/>
          </p:cNvSpPr>
          <p:nvPr>
            <p:ph type="title"/>
          </p:nvPr>
        </p:nvSpPr>
        <p:spPr>
          <a:xfrm>
            <a:off x="0" y="115888"/>
            <a:ext cx="9144000" cy="909637"/>
          </a:xfrm>
        </p:spPr>
        <p:txBody>
          <a:bodyPr/>
          <a:lstStyle/>
          <a:p>
            <a:pPr eaLnBrk="1" hangingPunct="1"/>
            <a:r>
              <a:rPr lang="el-GR" altLang="el-GR" smtClean="0"/>
              <a:t>Ηλεκτρονιακή δομή των ατόμων</a:t>
            </a:r>
            <a:r>
              <a:rPr lang="en-US" altLang="el-GR" smtClean="0"/>
              <a:t> </a:t>
            </a:r>
            <a:r>
              <a:rPr lang="el-GR" altLang="el-GR" sz="3200" b="0" smtClean="0"/>
              <a:t>(5 από 5)</a:t>
            </a:r>
          </a:p>
        </p:txBody>
      </p:sp>
      <p:sp>
        <p:nvSpPr>
          <p:cNvPr id="13315" name="Θέση περιεχομένου 2"/>
          <p:cNvSpPr>
            <a:spLocks noGrp="1"/>
          </p:cNvSpPr>
          <p:nvPr>
            <p:ph idx="1"/>
          </p:nvPr>
        </p:nvSpPr>
        <p:spPr>
          <a:xfrm>
            <a:off x="611188" y="1327150"/>
            <a:ext cx="4475162" cy="4967288"/>
          </a:xfrm>
        </p:spPr>
        <p:txBody>
          <a:bodyPr/>
          <a:lstStyle/>
          <a:p>
            <a:pPr marL="0" indent="0" eaLnBrk="1" hangingPunct="1">
              <a:lnSpc>
                <a:spcPct val="114000"/>
              </a:lnSpc>
              <a:buFont typeface="Arial" charset="0"/>
              <a:buNone/>
            </a:pPr>
            <a:r>
              <a:rPr lang="el-GR" altLang="el-GR" sz="2400" smtClean="0"/>
              <a:t>Το 1916 ο </a:t>
            </a:r>
            <a:r>
              <a:rPr lang="en-US" altLang="el-GR" sz="2400" b="1" smtClean="0"/>
              <a:t>Sommerfield </a:t>
            </a:r>
            <a:r>
              <a:rPr lang="el-GR" altLang="el-GR" sz="2400" smtClean="0"/>
              <a:t>διατύπωσε νέο ατομικό πρότυπο, σύμφωνα με το οποίο τα ηλεκτρόνια εκτός από κυκλικές τροχιές διαγράφουν και ελλειπτικές. Επίσης, μπορούν να κατανέμονται σε διαφορετικές υποστιβάδες.</a:t>
            </a:r>
          </a:p>
        </p:txBody>
      </p:sp>
      <p:pic>
        <p:nvPicPr>
          <p:cNvPr id="36866" name="Picture 2" descr="Sommerfeld"/>
          <p:cNvPicPr>
            <a:picLocks noChangeAspect="1" noChangeArrowheads="1"/>
          </p:cNvPicPr>
          <p:nvPr/>
        </p:nvPicPr>
        <p:blipFill>
          <a:blip r:embed="rId2"/>
          <a:srcRect/>
          <a:stretch>
            <a:fillRect/>
          </a:stretch>
        </p:blipFill>
        <p:spPr bwMode="auto">
          <a:xfrm>
            <a:off x="5684838" y="1412875"/>
            <a:ext cx="2738437" cy="3398838"/>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p:spPr>
      </p:pic>
      <p:sp>
        <p:nvSpPr>
          <p:cNvPr id="6" name="Rectangle 8"/>
          <p:cNvSpPr/>
          <p:nvPr/>
        </p:nvSpPr>
        <p:spPr>
          <a:xfrm>
            <a:off x="5883275" y="5013325"/>
            <a:ext cx="2339975" cy="646331"/>
          </a:xfrm>
          <a:prstGeom prst="rect">
            <a:avLst/>
          </a:prstGeom>
        </p:spPr>
        <p:txBody>
          <a:bodyPr>
            <a:spAutoFit/>
          </a:bodyPr>
          <a:lstStyle/>
          <a:p>
            <a:pPr algn="ctr">
              <a:defRPr/>
            </a:pPr>
            <a:r>
              <a:rPr lang="en-US" sz="1200" dirty="0">
                <a:solidFill>
                  <a:prstClr val="black">
                    <a:lumMod val="65000"/>
                    <a:lumOff val="35000"/>
                  </a:prstClr>
                </a:solidFill>
                <a:latin typeface="Calibri"/>
                <a:cs typeface="Arial" charset="0"/>
              </a:rPr>
              <a:t>“</a:t>
            </a:r>
            <a:r>
              <a:rPr lang="en-US" sz="1200" dirty="0">
                <a:solidFill>
                  <a:prstClr val="black"/>
                </a:solidFill>
                <a:latin typeface="Calibri"/>
                <a:cs typeface="Arial" charset="0"/>
                <a:hlinkClick r:id="rId3"/>
              </a:rPr>
              <a:t>Sommerfeld1897</a:t>
            </a:r>
            <a:r>
              <a:rPr lang="en-US" sz="1200" dirty="0">
                <a:solidFill>
                  <a:prstClr val="black">
                    <a:lumMod val="65000"/>
                    <a:lumOff val="35000"/>
                  </a:prstClr>
                </a:solidFill>
                <a:latin typeface="Calibri"/>
                <a:cs typeface="Arial" charset="0"/>
              </a:rPr>
              <a:t>”,</a:t>
            </a:r>
            <a:r>
              <a:rPr lang="el-GR" sz="1200" dirty="0">
                <a:solidFill>
                  <a:prstClr val="black">
                    <a:lumMod val="65000"/>
                    <a:lumOff val="35000"/>
                  </a:prstClr>
                </a:solidFill>
                <a:latin typeface="Calibri"/>
                <a:cs typeface="Arial" charset="0"/>
              </a:rPr>
              <a:t> </a:t>
            </a:r>
            <a:r>
              <a:rPr lang="el-GR" sz="1200" dirty="0" smtClean="0">
                <a:solidFill>
                  <a:prstClr val="black">
                    <a:lumMod val="65000"/>
                    <a:lumOff val="35000"/>
                  </a:prstClr>
                </a:solidFill>
                <a:latin typeface="Calibri"/>
                <a:cs typeface="Arial" charset="0"/>
              </a:rPr>
              <a:t>από</a:t>
            </a:r>
            <a:r>
              <a:rPr lang="en-US" sz="1200" dirty="0" smtClean="0">
                <a:solidFill>
                  <a:prstClr val="black">
                    <a:lumMod val="65000"/>
                    <a:lumOff val="35000"/>
                  </a:prstClr>
                </a:solidFill>
                <a:latin typeface="Calibri"/>
                <a:cs typeface="Arial" charset="0"/>
              </a:rPr>
              <a:t> </a:t>
            </a:r>
            <a:r>
              <a:rPr lang="en-US" sz="1200" dirty="0" err="1">
                <a:solidFill>
                  <a:prstClr val="black"/>
                </a:solidFill>
                <a:latin typeface="Calibri"/>
                <a:cs typeface="Arial" charset="0"/>
                <a:hlinkClick r:id="rId4" tooltip="User:VladiMens"/>
              </a:rPr>
              <a:t>VladiMens</a:t>
            </a:r>
            <a:r>
              <a:rPr lang="en-US" sz="1200" dirty="0">
                <a:solidFill>
                  <a:prstClr val="black"/>
                </a:solidFill>
                <a:latin typeface="Calibri"/>
                <a:cs typeface="Arial" charset="0"/>
              </a:rPr>
              <a:t> </a:t>
            </a:r>
            <a:r>
              <a:rPr lang="el-GR" sz="1200" dirty="0">
                <a:solidFill>
                  <a:prstClr val="black">
                    <a:lumMod val="65000"/>
                    <a:lumOff val="35000"/>
                  </a:prstClr>
                </a:solidFill>
                <a:latin typeface="Calibri"/>
                <a:cs typeface="Arial" charset="0"/>
              </a:rPr>
              <a:t>διαθέσιμο ως κοινό κτήμα</a:t>
            </a:r>
            <a:endParaRPr lang="en-US" sz="1200" dirty="0">
              <a:solidFill>
                <a:prstClr val="black"/>
              </a:solidFill>
              <a:latin typeface="Calibri"/>
              <a:cs typeface="Arial" charset="0"/>
            </a:endParaRPr>
          </a:p>
        </p:txBody>
      </p:sp>
      <p:sp>
        <p:nvSpPr>
          <p:cNvPr id="4" name="Θέση αριθμού διαφάνειας 3"/>
          <p:cNvSpPr>
            <a:spLocks noGrp="1"/>
          </p:cNvSpPr>
          <p:nvPr>
            <p:ph type="sldNum" sz="quarter" idx="12"/>
          </p:nvPr>
        </p:nvSpPr>
        <p:spPr/>
        <p:txBody>
          <a:bodyPr/>
          <a:lstStyle/>
          <a:p>
            <a:pPr>
              <a:defRPr/>
            </a:pPr>
            <a:fld id="{4517E6A7-A083-4903-97D7-A556DE2C070A}" type="slidenum">
              <a:rPr lang="el-GR" smtClean="0">
                <a:solidFill>
                  <a:prstClr val="black"/>
                </a:solidFill>
              </a:rPr>
              <a:pPr>
                <a:defRPr/>
              </a:pPr>
              <a:t>10</a:t>
            </a:fld>
            <a:endParaRPr lang="el-GR">
              <a:solidFill>
                <a:prstClr val="black"/>
              </a:solidFill>
            </a:endParaRPr>
          </a:p>
        </p:txBody>
      </p:sp>
    </p:spTree>
    <p:extLst>
      <p:ext uri="{BB962C8B-B14F-4D97-AF65-F5344CB8AC3E}">
        <p14:creationId xmlns:p14="http://schemas.microsoft.com/office/powerpoint/2010/main" val="3528746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Τίτλος 1"/>
          <p:cNvSpPr>
            <a:spLocks noGrp="1"/>
          </p:cNvSpPr>
          <p:nvPr>
            <p:ph type="title"/>
          </p:nvPr>
        </p:nvSpPr>
        <p:spPr/>
        <p:txBody>
          <a:bodyPr/>
          <a:lstStyle/>
          <a:p>
            <a:pPr eaLnBrk="1" hangingPunct="1"/>
            <a:r>
              <a:rPr lang="el-GR" altLang="el-GR" smtClean="0"/>
              <a:t>Ηλεκτρόνιο </a:t>
            </a:r>
          </a:p>
        </p:txBody>
      </p:sp>
      <p:sp>
        <p:nvSpPr>
          <p:cNvPr id="1028" name="Θέση περιεχομένου 2"/>
          <p:cNvSpPr>
            <a:spLocks noGrp="1"/>
          </p:cNvSpPr>
          <p:nvPr>
            <p:ph idx="1"/>
          </p:nvPr>
        </p:nvSpPr>
        <p:spPr>
          <a:xfrm>
            <a:off x="219075" y="1174750"/>
            <a:ext cx="4464050" cy="5422900"/>
          </a:xfrm>
        </p:spPr>
        <p:txBody>
          <a:bodyPr/>
          <a:lstStyle/>
          <a:p>
            <a:pPr marL="0" indent="0" eaLnBrk="1" hangingPunct="1">
              <a:lnSpc>
                <a:spcPct val="114000"/>
              </a:lnSpc>
              <a:spcBef>
                <a:spcPts val="1200"/>
              </a:spcBef>
              <a:buFont typeface="Arial" charset="0"/>
              <a:buNone/>
            </a:pPr>
            <a:r>
              <a:rPr lang="el-GR" altLang="el-GR" sz="2400" smtClean="0"/>
              <a:t>Η </a:t>
            </a:r>
            <a:r>
              <a:rPr lang="el-GR" altLang="el-GR" sz="2400" b="1" smtClean="0"/>
              <a:t>σύγχρονη άποψη της κβαντομηχανικής </a:t>
            </a:r>
            <a:r>
              <a:rPr lang="el-GR" altLang="el-GR" sz="2400" smtClean="0"/>
              <a:t>υποστηρίζει ότι το ηλεκτρόνιο συμπεριφέρεται ως υλικό σωματίδιο, αλλά και ως κύμα, οπότε δεν γνωρίζουμε με ακρίβεια την τροχιά του.</a:t>
            </a:r>
            <a:endParaRPr lang="en-US" altLang="el-GR" sz="2400" smtClean="0"/>
          </a:p>
          <a:p>
            <a:pPr marL="0" indent="0" eaLnBrk="1" hangingPunct="1">
              <a:lnSpc>
                <a:spcPct val="114000"/>
              </a:lnSpc>
              <a:spcBef>
                <a:spcPts val="1200"/>
              </a:spcBef>
              <a:buFont typeface="Arial" charset="0"/>
              <a:buNone/>
            </a:pPr>
            <a:r>
              <a:rPr lang="el-GR" altLang="el-GR" sz="2400" smtClean="0"/>
              <a:t>Μάλιστα, η λεγόμενη τροχιά αντικαθίσταται από το </a:t>
            </a:r>
            <a:r>
              <a:rPr lang="el-GR" altLang="el-GR" sz="2400" b="1" smtClean="0"/>
              <a:t>τροχιακό</a:t>
            </a:r>
            <a:r>
              <a:rPr lang="el-GR" altLang="el-GR" sz="2400" smtClean="0"/>
              <a:t>, που μας δίνει την πιθανότητα να βρεθεί το ηλεκτρόνιο κάπου στο χώρο. Επίσης, εισάγεται η έννοια του </a:t>
            </a:r>
            <a:r>
              <a:rPr lang="el-GR" altLang="el-GR" sz="2400" b="1" smtClean="0"/>
              <a:t>ηλεκτρονιακού νέφους</a:t>
            </a:r>
            <a:r>
              <a:rPr lang="el-GR" altLang="el-GR" sz="2400" smtClean="0"/>
              <a:t>.</a:t>
            </a:r>
          </a:p>
        </p:txBody>
      </p:sp>
      <p:pic>
        <p:nvPicPr>
          <p:cNvPr id="1029" name="Picture 6" descr="C:\Users\fkaram2\Desktop\Photo-Video-Film2-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8075" y="5089525"/>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p:cNvSpPr/>
          <p:nvPr/>
        </p:nvSpPr>
        <p:spPr>
          <a:xfrm>
            <a:off x="5265738" y="5035550"/>
            <a:ext cx="3529012" cy="460375"/>
          </a:xfrm>
          <a:prstGeom prst="rect">
            <a:avLst/>
          </a:prstGeom>
        </p:spPr>
        <p:txBody>
          <a:bodyPr>
            <a:spAutoFit/>
          </a:bodyPr>
          <a:lstStyle/>
          <a:p>
            <a:pPr algn="ctr">
              <a:defRPr/>
            </a:pPr>
            <a:r>
              <a:rPr lang="en-US" sz="1200" dirty="0">
                <a:solidFill>
                  <a:prstClr val="black">
                    <a:lumMod val="65000"/>
                    <a:lumOff val="35000"/>
                  </a:prstClr>
                </a:solidFill>
                <a:latin typeface="Calibri"/>
                <a:cs typeface="Arial" charset="0"/>
              </a:rPr>
              <a:t>“</a:t>
            </a:r>
            <a:r>
              <a:rPr lang="en-US" sz="1200" dirty="0">
                <a:solidFill>
                  <a:prstClr val="black"/>
                </a:solidFill>
                <a:latin typeface="Calibri"/>
                <a:cs typeface="Arial" charset="0"/>
                <a:hlinkClick r:id="rId6"/>
              </a:rPr>
              <a:t>Atomic orbitals and periodic table construction</a:t>
            </a:r>
            <a:r>
              <a:rPr lang="en-US" sz="1200" dirty="0">
                <a:solidFill>
                  <a:prstClr val="black">
                    <a:lumMod val="65000"/>
                    <a:lumOff val="35000"/>
                  </a:prstClr>
                </a:solidFill>
                <a:latin typeface="Calibri"/>
                <a:cs typeface="Arial" charset="0"/>
              </a:rPr>
              <a:t>”,</a:t>
            </a:r>
            <a:r>
              <a:rPr lang="el-GR" sz="1200" dirty="0">
                <a:solidFill>
                  <a:prstClr val="black">
                    <a:lumMod val="65000"/>
                    <a:lumOff val="35000"/>
                  </a:prstClr>
                </a:solidFill>
                <a:latin typeface="Calibri"/>
                <a:cs typeface="Arial" charset="0"/>
              </a:rPr>
              <a:t> </a:t>
            </a:r>
            <a:r>
              <a:rPr lang="el-GR" sz="1200" dirty="0" smtClean="0">
                <a:solidFill>
                  <a:prstClr val="black">
                    <a:lumMod val="65000"/>
                    <a:lumOff val="35000"/>
                  </a:prstClr>
                </a:solidFill>
                <a:latin typeface="Calibri"/>
                <a:cs typeface="Arial" charset="0"/>
              </a:rPr>
              <a:t>από</a:t>
            </a:r>
            <a:r>
              <a:rPr lang="en-US" sz="1200" dirty="0" smtClean="0">
                <a:solidFill>
                  <a:prstClr val="black">
                    <a:lumMod val="65000"/>
                    <a:lumOff val="35000"/>
                  </a:prstClr>
                </a:solidFill>
                <a:latin typeface="Calibri"/>
                <a:cs typeface="Arial" charset="0"/>
              </a:rPr>
              <a:t> </a:t>
            </a:r>
            <a:r>
              <a:rPr lang="en-US" sz="1200" dirty="0">
                <a:solidFill>
                  <a:prstClr val="black"/>
                </a:solidFill>
                <a:latin typeface="Calibri"/>
                <a:cs typeface="Arial" charset="0"/>
              </a:rPr>
              <a:t/>
            </a:r>
            <a:br>
              <a:rPr lang="en-US" sz="1200" dirty="0">
                <a:solidFill>
                  <a:prstClr val="black"/>
                </a:solidFill>
                <a:latin typeface="Calibri"/>
                <a:cs typeface="Arial" charset="0"/>
              </a:rPr>
            </a:br>
            <a:r>
              <a:rPr lang="en-US" sz="1200" dirty="0" err="1">
                <a:solidFill>
                  <a:prstClr val="black"/>
                </a:solidFill>
                <a:latin typeface="Calibri"/>
                <a:cs typeface="Arial" charset="0"/>
                <a:hlinkClick r:id="rId7" tooltip="User:Jubobroff"/>
              </a:rPr>
              <a:t>Jubobroff</a:t>
            </a:r>
            <a:r>
              <a:rPr lang="el-GR" sz="1200" dirty="0">
                <a:solidFill>
                  <a:prstClr val="black"/>
                </a:solidFill>
                <a:latin typeface="Calibri"/>
                <a:cs typeface="Arial" charset="0"/>
              </a:rPr>
              <a:t> </a:t>
            </a:r>
            <a:r>
              <a:rPr lang="el-GR" sz="1200" dirty="0" smtClean="0">
                <a:solidFill>
                  <a:prstClr val="black">
                    <a:lumMod val="65000"/>
                    <a:lumOff val="35000"/>
                  </a:prstClr>
                </a:solidFill>
                <a:latin typeface="Calibri"/>
                <a:cs typeface="Arial" charset="0"/>
              </a:rPr>
              <a:t>διαθέσιμο με άδεια</a:t>
            </a:r>
            <a:r>
              <a:rPr lang="en-US" sz="1200" dirty="0" smtClean="0">
                <a:solidFill>
                  <a:prstClr val="black">
                    <a:lumMod val="65000"/>
                    <a:lumOff val="35000"/>
                  </a:prstClr>
                </a:solidFill>
                <a:latin typeface="Calibri"/>
                <a:cs typeface="Arial" charset="0"/>
              </a:rPr>
              <a:t> </a:t>
            </a:r>
            <a:r>
              <a:rPr lang="en-US" sz="1200" dirty="0">
                <a:solidFill>
                  <a:prstClr val="black"/>
                </a:solidFill>
                <a:latin typeface="Calibri"/>
                <a:cs typeface="Arial" charset="0"/>
                <a:hlinkClick r:id="rId8"/>
              </a:rPr>
              <a:t>CC BY-SA 3.0</a:t>
            </a:r>
            <a:endParaRPr lang="en-US" sz="1200" dirty="0">
              <a:solidFill>
                <a:prstClr val="black"/>
              </a:solidFill>
              <a:latin typeface="Calibri"/>
              <a:cs typeface="Arial" charset="0"/>
            </a:endParaRPr>
          </a:p>
        </p:txBody>
      </p:sp>
      <p:sp>
        <p:nvSpPr>
          <p:cNvPr id="4" name="Θέση αριθμού διαφάνειας 3"/>
          <p:cNvSpPr>
            <a:spLocks noGrp="1"/>
          </p:cNvSpPr>
          <p:nvPr>
            <p:ph type="sldNum" sz="quarter" idx="12"/>
          </p:nvPr>
        </p:nvSpPr>
        <p:spPr>
          <a:xfrm>
            <a:off x="6551613" y="6308725"/>
            <a:ext cx="2133600" cy="365125"/>
          </a:xfrm>
        </p:spPr>
        <p:txBody>
          <a:bodyPr/>
          <a:lstStyle/>
          <a:p>
            <a:pPr>
              <a:defRPr/>
            </a:pPr>
            <a:fld id="{7FB9D557-162C-461D-8733-5D5EF68027F6}" type="slidenum">
              <a:rPr lang="el-GR" smtClean="0">
                <a:solidFill>
                  <a:prstClr val="black"/>
                </a:solidFill>
              </a:rPr>
              <a:pPr>
                <a:defRPr/>
              </a:pPr>
              <a:t>11</a:t>
            </a:fld>
            <a:endParaRPr lang="el-GR">
              <a:solidFill>
                <a:prstClr val="black"/>
              </a:solidFill>
            </a:endParaRPr>
          </a:p>
        </p:txBody>
      </p:sp>
    </p:spTree>
    <p:controls>
      <mc:AlternateContent xmlns:mc="http://schemas.openxmlformats.org/markup-compatibility/2006">
        <mc:Choice xmlns:v="urn:schemas-microsoft-com:vml" Requires="v">
          <p:control spid="1031" name="ShockwaveFlash1" r:id="rId2" imgW="4501190" imgH="3096877"/>
        </mc:Choice>
        <mc:Fallback>
          <p:control name="ShockwaveFlash1" r:id="rId2" imgW="4501190" imgH="3096877">
            <p:pic>
              <p:nvPicPr>
                <p:cNvPr id="0" name="ShockwaveFlash1"/>
                <p:cNvPicPr preferRelativeResize="0">
                  <a:picLocks noChangeArrowheads="1" noChangeShapeType="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4643438" y="1916113"/>
                  <a:ext cx="4500562" cy="30972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2311252117"/>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Τίτλος 1"/>
          <p:cNvSpPr>
            <a:spLocks noGrp="1"/>
          </p:cNvSpPr>
          <p:nvPr>
            <p:ph type="title"/>
          </p:nvPr>
        </p:nvSpPr>
        <p:spPr/>
        <p:txBody>
          <a:bodyPr/>
          <a:lstStyle/>
          <a:p>
            <a:pPr eaLnBrk="1" hangingPunct="1"/>
            <a:r>
              <a:rPr lang="el-GR" altLang="el-GR" smtClean="0"/>
              <a:t>Ατομικό πρότυπο του </a:t>
            </a:r>
            <a:r>
              <a:rPr lang="en-US" altLang="el-GR" smtClean="0"/>
              <a:t>Bohr</a:t>
            </a:r>
            <a:r>
              <a:rPr lang="el-GR" altLang="el-GR" smtClean="0"/>
              <a:t> </a:t>
            </a:r>
            <a:r>
              <a:rPr lang="el-GR" altLang="el-GR" sz="3200" b="0" smtClean="0"/>
              <a:t>(1 από 2)</a:t>
            </a:r>
          </a:p>
        </p:txBody>
      </p:sp>
      <p:sp>
        <p:nvSpPr>
          <p:cNvPr id="14339" name="Θέση περιεχομένου 2"/>
          <p:cNvSpPr>
            <a:spLocks noGrp="1"/>
          </p:cNvSpPr>
          <p:nvPr>
            <p:ph idx="1"/>
          </p:nvPr>
        </p:nvSpPr>
        <p:spPr/>
        <p:txBody>
          <a:bodyPr/>
          <a:lstStyle/>
          <a:p>
            <a:pPr marL="0" indent="0" eaLnBrk="1" hangingPunct="1">
              <a:lnSpc>
                <a:spcPct val="114000"/>
              </a:lnSpc>
              <a:spcBef>
                <a:spcPts val="1200"/>
              </a:spcBef>
              <a:buFont typeface="Arial" charset="0"/>
              <a:buNone/>
              <a:defRPr/>
            </a:pPr>
            <a:r>
              <a:rPr lang="el-GR" altLang="el-GR" sz="2400" dirty="0" smtClean="0"/>
              <a:t>Είναι ένα απλό μοντέλο για το άτομο και συνδυάζει την ιδέα του πλανητικού συστήματος με την κβαντική θεωρία του </a:t>
            </a:r>
            <a:r>
              <a:rPr lang="el-GR" altLang="el-GR" sz="2400" dirty="0" err="1" smtClean="0"/>
              <a:t>Planck</a:t>
            </a:r>
            <a:r>
              <a:rPr lang="el-GR" altLang="el-GR" sz="2400" dirty="0" smtClean="0"/>
              <a:t> (η ακτινοβολία απορροφάται ή εκπέμπεται κατά «κβάντα»). Σημαντικά σημεία της θεωρίας του είναι:</a:t>
            </a:r>
          </a:p>
          <a:p>
            <a:pPr marL="457200" indent="-457200" eaLnBrk="1" hangingPunct="1">
              <a:lnSpc>
                <a:spcPct val="114000"/>
              </a:lnSpc>
              <a:spcBef>
                <a:spcPts val="1200"/>
              </a:spcBef>
              <a:buFont typeface="+mj-lt"/>
              <a:buAutoNum type="arabicPeriod"/>
              <a:defRPr/>
            </a:pPr>
            <a:r>
              <a:rPr lang="el-GR" altLang="el-GR" sz="2400" dirty="0" smtClean="0"/>
              <a:t>Ο πυρήνας βρίσκεται στο κέντρο του ατόμου και αποτελείται από θετικά φορτισμένα πρωτόνια και ουδέτερα νετρόνια.</a:t>
            </a:r>
            <a:endParaRPr lang="en-US" altLang="el-GR" sz="2400" dirty="0" smtClean="0"/>
          </a:p>
          <a:p>
            <a:pPr marL="457200" indent="-457200" eaLnBrk="1" hangingPunct="1">
              <a:lnSpc>
                <a:spcPct val="114000"/>
              </a:lnSpc>
              <a:spcBef>
                <a:spcPts val="1200"/>
              </a:spcBef>
              <a:buFont typeface="+mj-lt"/>
              <a:buAutoNum type="arabicPeriod"/>
              <a:defRPr/>
            </a:pPr>
            <a:r>
              <a:rPr lang="el-GR" altLang="el-GR" sz="2400" dirty="0" smtClean="0"/>
              <a:t>Ο πυρήνας συγκεντρώνει όλη τη μάζα του ατόμου.</a:t>
            </a:r>
            <a:endParaRPr lang="en-US" altLang="el-GR" sz="2400" dirty="0" smtClean="0"/>
          </a:p>
          <a:p>
            <a:pPr marL="457200" indent="-457200" eaLnBrk="1" hangingPunct="1">
              <a:lnSpc>
                <a:spcPct val="114000"/>
              </a:lnSpc>
              <a:spcBef>
                <a:spcPts val="1200"/>
              </a:spcBef>
              <a:buFont typeface="+mj-lt"/>
              <a:buAutoNum type="arabicPeriod"/>
              <a:defRPr/>
            </a:pPr>
            <a:r>
              <a:rPr lang="el-GR" altLang="el-GR" sz="2400" dirty="0" smtClean="0"/>
              <a:t>Τα ηλεκτρόνια περιφέρονται σε καθορισμένες κυκλικές τροχιές (επιτρεπόμενες) γύρω από τον πυρήνα, στις λεγόμενες στιβάδες.</a:t>
            </a:r>
            <a:endParaRPr lang="en-US" altLang="el-GR" sz="2400" dirty="0" smtClean="0"/>
          </a:p>
        </p:txBody>
      </p:sp>
      <p:sp>
        <p:nvSpPr>
          <p:cNvPr id="4" name="Θέση αριθμού διαφάνειας 3"/>
          <p:cNvSpPr>
            <a:spLocks noGrp="1"/>
          </p:cNvSpPr>
          <p:nvPr>
            <p:ph type="sldNum" sz="quarter" idx="12"/>
          </p:nvPr>
        </p:nvSpPr>
        <p:spPr/>
        <p:txBody>
          <a:bodyPr/>
          <a:lstStyle/>
          <a:p>
            <a:pPr>
              <a:defRPr/>
            </a:pPr>
            <a:fld id="{B1D01425-DB12-490C-B124-143FBD28C7B2}" type="slidenum">
              <a:rPr lang="el-GR" smtClean="0">
                <a:solidFill>
                  <a:prstClr val="black"/>
                </a:solidFill>
              </a:rPr>
              <a:pPr>
                <a:defRPr/>
              </a:pPr>
              <a:t>12</a:t>
            </a:fld>
            <a:endParaRPr lang="el-GR">
              <a:solidFill>
                <a:prstClr val="black"/>
              </a:solidFill>
            </a:endParaRPr>
          </a:p>
        </p:txBody>
      </p:sp>
    </p:spTree>
    <p:extLst>
      <p:ext uri="{BB962C8B-B14F-4D97-AF65-F5344CB8AC3E}">
        <p14:creationId xmlns:p14="http://schemas.microsoft.com/office/powerpoint/2010/main" val="32519077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Τίτλος 1"/>
          <p:cNvSpPr>
            <a:spLocks noGrp="1"/>
          </p:cNvSpPr>
          <p:nvPr>
            <p:ph type="title"/>
          </p:nvPr>
        </p:nvSpPr>
        <p:spPr/>
        <p:txBody>
          <a:bodyPr/>
          <a:lstStyle/>
          <a:p>
            <a:pPr eaLnBrk="1" hangingPunct="1"/>
            <a:r>
              <a:rPr lang="el-GR" altLang="el-GR" smtClean="0"/>
              <a:t>Ατομικό πρότυπο του </a:t>
            </a:r>
            <a:r>
              <a:rPr lang="en-US" altLang="el-GR" smtClean="0"/>
              <a:t>Bohr</a:t>
            </a:r>
            <a:r>
              <a:rPr lang="el-GR" altLang="el-GR" smtClean="0"/>
              <a:t> </a:t>
            </a:r>
            <a:r>
              <a:rPr lang="el-GR" altLang="el-GR" sz="3200" b="0" smtClean="0"/>
              <a:t>(2 από 2)</a:t>
            </a:r>
            <a:endParaRPr lang="el-GR" altLang="el-GR" smtClean="0"/>
          </a:p>
        </p:txBody>
      </p:sp>
      <p:sp>
        <p:nvSpPr>
          <p:cNvPr id="15363" name="Θέση περιεχομένου 2"/>
          <p:cNvSpPr>
            <a:spLocks noGrp="1"/>
          </p:cNvSpPr>
          <p:nvPr>
            <p:ph idx="1"/>
          </p:nvPr>
        </p:nvSpPr>
        <p:spPr>
          <a:xfrm>
            <a:off x="107950" y="1125538"/>
            <a:ext cx="5472113" cy="4391025"/>
          </a:xfrm>
        </p:spPr>
        <p:txBody>
          <a:bodyPr/>
          <a:lstStyle/>
          <a:p>
            <a:pPr marL="457200" indent="-457200" eaLnBrk="1" hangingPunct="1">
              <a:lnSpc>
                <a:spcPct val="114000"/>
              </a:lnSpc>
              <a:spcBef>
                <a:spcPts val="1200"/>
              </a:spcBef>
              <a:buFont typeface="Calibri" pitchFamily="34" charset="0"/>
              <a:buAutoNum type="arabicPeriod" startAt="4"/>
            </a:pPr>
            <a:r>
              <a:rPr lang="el-GR" altLang="el-GR" sz="2400" smtClean="0"/>
              <a:t>Η ενέργεια του ηλεκτρονίου είναι κβαντισμένη, δηλαδή μπορεί να παίρνει μόνο ορισμένες τιμές, που εξαρτώνται από την τροχιά στην οποία κινείται.</a:t>
            </a:r>
            <a:endParaRPr lang="en-US" altLang="el-GR" sz="2400" smtClean="0"/>
          </a:p>
          <a:p>
            <a:pPr marL="457200" indent="-457200" eaLnBrk="1" hangingPunct="1">
              <a:lnSpc>
                <a:spcPct val="114000"/>
              </a:lnSpc>
              <a:spcBef>
                <a:spcPts val="1200"/>
              </a:spcBef>
              <a:buFont typeface="Calibri" pitchFamily="34" charset="0"/>
              <a:buAutoNum type="arabicPeriod" startAt="4"/>
            </a:pPr>
            <a:r>
              <a:rPr lang="el-GR" altLang="el-GR" sz="2400" smtClean="0"/>
              <a:t>Όταν μεταπηδήσει σε τροχιά μεγαλύτερης ενέργειας, απορροφά ακτινοβολία ενώ όταν μεταπηδήσει σε τροχιά μικρότερης ενέργειας, εκπέμπει ακτινοβολία.</a:t>
            </a:r>
            <a:endParaRPr lang="en-US" altLang="el-GR" sz="2400" smtClean="0"/>
          </a:p>
        </p:txBody>
      </p:sp>
      <p:sp>
        <p:nvSpPr>
          <p:cNvPr id="2" name="Ορθογώνιο 1"/>
          <p:cNvSpPr/>
          <p:nvPr/>
        </p:nvSpPr>
        <p:spPr>
          <a:xfrm>
            <a:off x="107950" y="5661025"/>
            <a:ext cx="8785225" cy="865188"/>
          </a:xfrm>
          <a:prstGeom prst="rect">
            <a:avLst/>
          </a:prstGeom>
        </p:spPr>
        <p:txBody>
          <a:bodyPr>
            <a:spAutoFit/>
          </a:bodyPr>
          <a:lstStyle/>
          <a:p>
            <a:pPr marL="285750" indent="-285750">
              <a:lnSpc>
                <a:spcPct val="114000"/>
              </a:lnSpc>
              <a:spcBef>
                <a:spcPts val="1200"/>
              </a:spcBef>
              <a:buFont typeface="Wingdings" panose="05000000000000000000" pitchFamily="2" charset="2"/>
              <a:buChar char="ü"/>
              <a:defRPr/>
            </a:pPr>
            <a:r>
              <a:rPr lang="el-GR" altLang="el-GR" sz="2200" dirty="0">
                <a:solidFill>
                  <a:prstClr val="black"/>
                </a:solidFill>
                <a:latin typeface="Calibri"/>
                <a:cs typeface="Arial" charset="0"/>
              </a:rPr>
              <a:t>Να σημειωθεί ότι το συγκεκριμένο πρότυπο περιγράφει με επιτυχία το άτομο του υδρογόνου. </a:t>
            </a:r>
          </a:p>
        </p:txBody>
      </p:sp>
      <p:pic>
        <p:nvPicPr>
          <p:cNvPr id="15365" name="Picture 2" descr="ηλεκτρονικές στοιβάδε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420813"/>
            <a:ext cx="3317875"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554663" y="4652963"/>
            <a:ext cx="3530600" cy="461962"/>
          </a:xfrm>
          <a:prstGeom prst="rect">
            <a:avLst/>
          </a:prstGeom>
        </p:spPr>
        <p:txBody>
          <a:bodyPr>
            <a:spAutoFit/>
          </a:bodyPr>
          <a:lstStyle/>
          <a:p>
            <a:pPr algn="ctr">
              <a:defRPr/>
            </a:pPr>
            <a:r>
              <a:rPr lang="en-US" sz="1200" dirty="0">
                <a:solidFill>
                  <a:prstClr val="black">
                    <a:lumMod val="65000"/>
                    <a:lumOff val="35000"/>
                  </a:prstClr>
                </a:solidFill>
                <a:latin typeface="Calibri"/>
                <a:cs typeface="Arial" charset="0"/>
              </a:rPr>
              <a:t>“</a:t>
            </a:r>
            <a:r>
              <a:rPr lang="en-US" sz="1200" dirty="0">
                <a:solidFill>
                  <a:prstClr val="black"/>
                </a:solidFill>
                <a:latin typeface="Calibri"/>
                <a:cs typeface="Arial" charset="0"/>
                <a:hlinkClick r:id="rId4"/>
              </a:rPr>
              <a:t>Bohr atom model English</a:t>
            </a:r>
            <a:r>
              <a:rPr lang="en-US" sz="1200" dirty="0">
                <a:solidFill>
                  <a:prstClr val="black">
                    <a:lumMod val="65000"/>
                    <a:lumOff val="35000"/>
                  </a:prstClr>
                </a:solidFill>
                <a:latin typeface="Calibri"/>
                <a:cs typeface="Arial" charset="0"/>
              </a:rPr>
              <a:t>”,</a:t>
            </a:r>
            <a:r>
              <a:rPr lang="el-GR" sz="1200" dirty="0">
                <a:solidFill>
                  <a:prstClr val="black">
                    <a:lumMod val="65000"/>
                    <a:lumOff val="35000"/>
                  </a:prstClr>
                </a:solidFill>
                <a:latin typeface="Calibri"/>
                <a:cs typeface="Arial" charset="0"/>
              </a:rPr>
              <a:t> </a:t>
            </a:r>
            <a:r>
              <a:rPr lang="el-GR" sz="1200" dirty="0" smtClean="0">
                <a:solidFill>
                  <a:prstClr val="black">
                    <a:lumMod val="65000"/>
                    <a:lumOff val="35000"/>
                  </a:prstClr>
                </a:solidFill>
                <a:latin typeface="Calibri"/>
                <a:cs typeface="Arial" charset="0"/>
              </a:rPr>
              <a:t>από</a:t>
            </a:r>
            <a:r>
              <a:rPr lang="en-US" sz="1200" dirty="0" smtClean="0">
                <a:solidFill>
                  <a:prstClr val="black">
                    <a:lumMod val="65000"/>
                    <a:lumOff val="35000"/>
                  </a:prstClr>
                </a:solidFill>
                <a:latin typeface="Calibri"/>
                <a:cs typeface="Arial" charset="0"/>
              </a:rPr>
              <a:t> </a:t>
            </a:r>
            <a:r>
              <a:rPr lang="en-US" sz="1200" dirty="0">
                <a:solidFill>
                  <a:prstClr val="black"/>
                </a:solidFill>
                <a:latin typeface="Calibri"/>
                <a:cs typeface="Arial" charset="0"/>
              </a:rPr>
              <a:t/>
            </a:r>
            <a:br>
              <a:rPr lang="en-US" sz="1200" dirty="0">
                <a:solidFill>
                  <a:prstClr val="black"/>
                </a:solidFill>
                <a:latin typeface="Calibri"/>
                <a:cs typeface="Arial" charset="0"/>
              </a:rPr>
            </a:br>
            <a:r>
              <a:rPr lang="en-US" sz="1200" dirty="0">
                <a:solidFill>
                  <a:prstClr val="black"/>
                </a:solidFill>
                <a:latin typeface="Calibri"/>
                <a:cs typeface="Arial" charset="0"/>
                <a:hlinkClick r:id="rId5" tooltip="User:ANGELUS"/>
              </a:rPr>
              <a:t>ANGELUS</a:t>
            </a:r>
            <a:r>
              <a:rPr lang="el-GR" sz="1200" dirty="0">
                <a:solidFill>
                  <a:prstClr val="black"/>
                </a:solidFill>
                <a:latin typeface="Calibri"/>
                <a:cs typeface="Arial" charset="0"/>
              </a:rPr>
              <a:t> </a:t>
            </a:r>
            <a:r>
              <a:rPr lang="el-GR" sz="1200" dirty="0" smtClean="0">
                <a:solidFill>
                  <a:prstClr val="black">
                    <a:lumMod val="65000"/>
                    <a:lumOff val="35000"/>
                  </a:prstClr>
                </a:solidFill>
                <a:latin typeface="Calibri"/>
                <a:cs typeface="Arial" charset="0"/>
              </a:rPr>
              <a:t>διαθέσιμο με άδεια</a:t>
            </a:r>
            <a:r>
              <a:rPr lang="en-US" sz="1200" dirty="0" smtClean="0">
                <a:solidFill>
                  <a:prstClr val="black">
                    <a:lumMod val="65000"/>
                    <a:lumOff val="35000"/>
                  </a:prstClr>
                </a:solidFill>
                <a:latin typeface="Calibri"/>
                <a:cs typeface="Arial" charset="0"/>
              </a:rPr>
              <a:t> </a:t>
            </a:r>
            <a:r>
              <a:rPr lang="en-US" sz="1200" dirty="0">
                <a:solidFill>
                  <a:prstClr val="black"/>
                </a:solidFill>
                <a:latin typeface="Calibri"/>
                <a:cs typeface="Arial" charset="0"/>
                <a:hlinkClick r:id="rId6"/>
              </a:rPr>
              <a:t>CC BY-SA 3.0</a:t>
            </a:r>
            <a:endParaRPr lang="en-US" sz="1200" dirty="0">
              <a:solidFill>
                <a:prstClr val="black"/>
              </a:solidFill>
              <a:latin typeface="Calibri"/>
              <a:cs typeface="Arial" charset="0"/>
            </a:endParaRPr>
          </a:p>
        </p:txBody>
      </p:sp>
      <p:sp>
        <p:nvSpPr>
          <p:cNvPr id="4" name="Θέση αριθμού διαφάνειας 3"/>
          <p:cNvSpPr>
            <a:spLocks noGrp="1"/>
          </p:cNvSpPr>
          <p:nvPr>
            <p:ph type="sldNum" sz="quarter" idx="12"/>
          </p:nvPr>
        </p:nvSpPr>
        <p:spPr/>
        <p:txBody>
          <a:bodyPr/>
          <a:lstStyle/>
          <a:p>
            <a:pPr>
              <a:defRPr/>
            </a:pPr>
            <a:fld id="{FC8D8180-7806-4C84-B103-E5222991C7BC}" type="slidenum">
              <a:rPr lang="el-GR" smtClean="0">
                <a:solidFill>
                  <a:prstClr val="black"/>
                </a:solidFill>
              </a:rPr>
              <a:pPr>
                <a:defRPr/>
              </a:pPr>
              <a:t>13</a:t>
            </a:fld>
            <a:endParaRPr lang="el-GR">
              <a:solidFill>
                <a:prstClr val="black"/>
              </a:solidFill>
            </a:endParaRPr>
          </a:p>
        </p:txBody>
      </p:sp>
    </p:spTree>
    <p:extLst>
      <p:ext uri="{BB962C8B-B14F-4D97-AF65-F5344CB8AC3E}">
        <p14:creationId xmlns:p14="http://schemas.microsoft.com/office/powerpoint/2010/main" val="29015783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Τίτλος 1"/>
          <p:cNvSpPr>
            <a:spLocks noGrp="1"/>
          </p:cNvSpPr>
          <p:nvPr>
            <p:ph type="title"/>
          </p:nvPr>
        </p:nvSpPr>
        <p:spPr/>
        <p:txBody>
          <a:bodyPr/>
          <a:lstStyle/>
          <a:p>
            <a:pPr eaLnBrk="1" hangingPunct="1"/>
            <a:r>
              <a:rPr lang="el-GR" altLang="el-GR" smtClean="0"/>
              <a:t>Ηλεκτρονιακές στιβάδες</a:t>
            </a:r>
            <a:endParaRPr lang="el-GR" altLang="el-GR" sz="3200" b="0" smtClean="0"/>
          </a:p>
        </p:txBody>
      </p:sp>
      <p:sp>
        <p:nvSpPr>
          <p:cNvPr id="16387" name="Θέση περιεχομένου 2"/>
          <p:cNvSpPr>
            <a:spLocks noGrp="1"/>
          </p:cNvSpPr>
          <p:nvPr>
            <p:ph idx="1"/>
          </p:nvPr>
        </p:nvSpPr>
        <p:spPr>
          <a:xfrm>
            <a:off x="457200" y="1196975"/>
            <a:ext cx="7931150" cy="5040313"/>
          </a:xfrm>
        </p:spPr>
        <p:txBody>
          <a:bodyPr/>
          <a:lstStyle/>
          <a:p>
            <a:pPr marL="0" indent="0" eaLnBrk="1" hangingPunct="1">
              <a:lnSpc>
                <a:spcPct val="114000"/>
              </a:lnSpc>
              <a:spcBef>
                <a:spcPts val="1200"/>
              </a:spcBef>
              <a:buFont typeface="Arial" charset="0"/>
              <a:buNone/>
            </a:pPr>
            <a:r>
              <a:rPr lang="el-GR" altLang="el-GR" sz="2400" b="1" dirty="0" err="1" smtClean="0"/>
              <a:t>Ηλεκτρονιακές</a:t>
            </a:r>
            <a:r>
              <a:rPr lang="el-GR" altLang="el-GR" sz="2400" b="1" dirty="0" smtClean="0"/>
              <a:t> στιβάδες </a:t>
            </a:r>
            <a:r>
              <a:rPr lang="el-GR" altLang="el-GR" sz="2400" dirty="0" smtClean="0"/>
              <a:t>ή φλοιούς ονομάζουμε τις κυκλικές τροχιές στις οποίες κινούνται τα ηλεκτρόνια, σύμφωνα με την θεωρία του </a:t>
            </a:r>
            <a:r>
              <a:rPr lang="el-GR" altLang="el-GR" sz="2400" dirty="0" err="1" smtClean="0"/>
              <a:t>Bohr</a:t>
            </a:r>
            <a:r>
              <a:rPr lang="el-GR" altLang="el-GR" sz="2400" dirty="0" smtClean="0"/>
              <a:t>. </a:t>
            </a:r>
          </a:p>
          <a:p>
            <a:pPr marL="0" indent="0" eaLnBrk="1" hangingPunct="1">
              <a:lnSpc>
                <a:spcPct val="114000"/>
              </a:lnSpc>
              <a:spcBef>
                <a:spcPts val="1200"/>
              </a:spcBef>
              <a:buFont typeface="Arial" charset="0"/>
              <a:buNone/>
            </a:pPr>
            <a:r>
              <a:rPr lang="el-GR" altLang="el-GR" sz="2400" dirty="0" smtClean="0"/>
              <a:t>Κάθε στιβάδα χαρακτηρίζεται από έναν ακέραιο αριθμό, που ονομάζεται κύριος κβαντικός αριθμός</a:t>
            </a:r>
            <a:r>
              <a:rPr lang="el-GR" altLang="el-GR" sz="2400" b="1" dirty="0" smtClean="0"/>
              <a:t> n </a:t>
            </a:r>
            <a:r>
              <a:rPr lang="el-GR" altLang="el-GR" sz="2400" dirty="0" smtClean="0"/>
              <a:t>και παίρνει τιμές: 1, 2, 3, …</a:t>
            </a:r>
          </a:p>
          <a:p>
            <a:pPr marL="0" indent="0" eaLnBrk="1" hangingPunct="1">
              <a:lnSpc>
                <a:spcPct val="114000"/>
              </a:lnSpc>
              <a:spcBef>
                <a:spcPts val="1200"/>
              </a:spcBef>
              <a:buFont typeface="Arial" charset="0"/>
              <a:buNone/>
            </a:pPr>
            <a:r>
              <a:rPr lang="el-GR" altLang="el-GR" sz="2400" dirty="0" smtClean="0"/>
              <a:t>Οι στιβάδες συμβολίζονται με τα γράμματα του λατινικού αλφαβήτου: </a:t>
            </a:r>
            <a:r>
              <a:rPr lang="el-GR" altLang="el-GR" sz="2400" b="1" dirty="0" smtClean="0"/>
              <a:t>K (</a:t>
            </a:r>
            <a:r>
              <a:rPr lang="el-GR" altLang="el-GR" sz="2400" b="1" dirty="0" err="1" smtClean="0"/>
              <a:t>n=1</a:t>
            </a:r>
            <a:r>
              <a:rPr lang="el-GR" altLang="el-GR" sz="2400" b="1" dirty="0" smtClean="0"/>
              <a:t>), L (</a:t>
            </a:r>
            <a:r>
              <a:rPr lang="el-GR" altLang="el-GR" sz="2400" b="1" dirty="0" err="1" smtClean="0"/>
              <a:t>n=2</a:t>
            </a:r>
            <a:r>
              <a:rPr lang="el-GR" altLang="el-GR" sz="2400" b="1" dirty="0" smtClean="0"/>
              <a:t>), M (</a:t>
            </a:r>
            <a:r>
              <a:rPr lang="el-GR" altLang="el-GR" sz="2400" b="1" dirty="0" err="1" smtClean="0"/>
              <a:t>n=3</a:t>
            </a:r>
            <a:r>
              <a:rPr lang="el-GR" altLang="el-GR" sz="2400" b="1" dirty="0" smtClean="0"/>
              <a:t>), N (</a:t>
            </a:r>
            <a:r>
              <a:rPr lang="el-GR" altLang="el-GR" sz="2400" b="1" dirty="0" err="1" smtClean="0"/>
              <a:t>n=4</a:t>
            </a:r>
            <a:r>
              <a:rPr lang="el-GR" altLang="el-GR" sz="2400" b="1" dirty="0" smtClean="0"/>
              <a:t>), …</a:t>
            </a:r>
          </a:p>
          <a:p>
            <a:pPr marL="0" indent="0" eaLnBrk="1" hangingPunct="1">
              <a:lnSpc>
                <a:spcPct val="114000"/>
              </a:lnSpc>
              <a:spcBef>
                <a:spcPts val="1200"/>
              </a:spcBef>
              <a:buFont typeface="Arial" charset="0"/>
              <a:buNone/>
            </a:pPr>
            <a:r>
              <a:rPr lang="el-GR" altLang="el-GR" sz="2400" dirty="0" smtClean="0"/>
              <a:t>Η ενέργεια των στιβάδων έχει ορισμένες επιτρεπόμενες τιμές (είναι κβαντισμένο μέγεθος). Εξαρτάται από την τιμή του κύριου κβαντικού αριθμού n. </a:t>
            </a:r>
          </a:p>
        </p:txBody>
      </p:sp>
      <p:sp>
        <p:nvSpPr>
          <p:cNvPr id="4" name="Θέση αριθμού διαφάνειας 3"/>
          <p:cNvSpPr>
            <a:spLocks noGrp="1"/>
          </p:cNvSpPr>
          <p:nvPr>
            <p:ph type="sldNum" sz="quarter" idx="12"/>
          </p:nvPr>
        </p:nvSpPr>
        <p:spPr/>
        <p:txBody>
          <a:bodyPr/>
          <a:lstStyle/>
          <a:p>
            <a:pPr>
              <a:defRPr/>
            </a:pPr>
            <a:fld id="{86F93F47-6CFD-4961-8E0D-5C3724971CC5}" type="slidenum">
              <a:rPr lang="el-GR" smtClean="0">
                <a:solidFill>
                  <a:prstClr val="black"/>
                </a:solidFill>
              </a:rPr>
              <a:pPr>
                <a:defRPr/>
              </a:pPr>
              <a:t>14</a:t>
            </a:fld>
            <a:endParaRPr lang="el-GR">
              <a:solidFill>
                <a:prstClr val="black"/>
              </a:solidFill>
            </a:endParaRPr>
          </a:p>
        </p:txBody>
      </p:sp>
    </p:spTree>
    <p:extLst>
      <p:ext uri="{BB962C8B-B14F-4D97-AF65-F5344CB8AC3E}">
        <p14:creationId xmlns:p14="http://schemas.microsoft.com/office/powerpoint/2010/main" val="41780633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Τίτλος 1"/>
          <p:cNvSpPr>
            <a:spLocks noGrp="1"/>
          </p:cNvSpPr>
          <p:nvPr>
            <p:ph type="title"/>
          </p:nvPr>
        </p:nvSpPr>
        <p:spPr/>
        <p:txBody>
          <a:bodyPr/>
          <a:lstStyle/>
          <a:p>
            <a:pPr eaLnBrk="1" hangingPunct="1"/>
            <a:r>
              <a:rPr lang="el-GR" altLang="el-GR" smtClean="0"/>
              <a:t>Ηλεκτρονιακή δόμηση </a:t>
            </a:r>
            <a:r>
              <a:rPr lang="el-GR" altLang="el-GR" sz="3200" b="0" smtClean="0"/>
              <a:t>(1 από 2)</a:t>
            </a:r>
          </a:p>
        </p:txBody>
      </p:sp>
      <p:sp>
        <p:nvSpPr>
          <p:cNvPr id="3" name="Θέση περιεχομένου 2"/>
          <p:cNvSpPr>
            <a:spLocks noGrp="1"/>
          </p:cNvSpPr>
          <p:nvPr>
            <p:ph idx="1"/>
          </p:nvPr>
        </p:nvSpPr>
        <p:spPr/>
        <p:txBody>
          <a:bodyPr/>
          <a:lstStyle/>
          <a:p>
            <a:pPr marL="0" indent="0" eaLnBrk="1" hangingPunct="1">
              <a:lnSpc>
                <a:spcPct val="114000"/>
              </a:lnSpc>
              <a:spcBef>
                <a:spcPts val="1200"/>
              </a:spcBef>
              <a:buFont typeface="Arial" charset="0"/>
              <a:buNone/>
              <a:defRPr/>
            </a:pPr>
            <a:r>
              <a:rPr lang="el-GR" sz="2400" dirty="0"/>
              <a:t>Η κατανομή των ηλεκτρονίων σε στιβάδες (</a:t>
            </a:r>
            <a:r>
              <a:rPr lang="el-GR" sz="2400" dirty="0" err="1"/>
              <a:t>ηλεκτρονιακή</a:t>
            </a:r>
            <a:r>
              <a:rPr lang="el-GR" sz="2400" dirty="0"/>
              <a:t> δόμηση) στηρίζεται σε απλούς κανόνες, </a:t>
            </a:r>
            <a:r>
              <a:rPr lang="el-GR" sz="2400" dirty="0" smtClean="0"/>
              <a:t>όπως:</a:t>
            </a:r>
            <a:endParaRPr lang="el-GR" sz="2400" dirty="0"/>
          </a:p>
          <a:p>
            <a:pPr marL="457200" indent="-457200" eaLnBrk="1" hangingPunct="1">
              <a:lnSpc>
                <a:spcPct val="114000"/>
              </a:lnSpc>
              <a:spcBef>
                <a:spcPts val="1200"/>
              </a:spcBef>
              <a:buFont typeface="+mj-lt"/>
              <a:buAutoNum type="arabicPeriod"/>
              <a:defRPr/>
            </a:pPr>
            <a:r>
              <a:rPr lang="el-GR" sz="2400" dirty="0"/>
              <a:t>Τα ηλεκτρόνια τείνουν να καταλάβουν στιβάδες με την μικρότερη ενέργεια (αρχή της ελάχιστης ενέργειας), οπότε και συμπληρώνονται με την σειρά: </a:t>
            </a:r>
            <a:r>
              <a:rPr lang="en-US" sz="2400" dirty="0"/>
              <a:t>K</a:t>
            </a:r>
            <a:r>
              <a:rPr lang="el-GR" sz="2400" dirty="0"/>
              <a:t>&lt;</a:t>
            </a:r>
            <a:r>
              <a:rPr lang="en-US" sz="2400" dirty="0"/>
              <a:t>L</a:t>
            </a:r>
            <a:r>
              <a:rPr lang="el-GR" sz="2400" dirty="0"/>
              <a:t>&lt;</a:t>
            </a:r>
            <a:r>
              <a:rPr lang="en-US" sz="2400" dirty="0"/>
              <a:t>M</a:t>
            </a:r>
            <a:r>
              <a:rPr lang="el-GR" sz="2400" dirty="0"/>
              <a:t>&lt;</a:t>
            </a:r>
            <a:r>
              <a:rPr lang="en-US" sz="2400" dirty="0"/>
              <a:t>N</a:t>
            </a:r>
            <a:r>
              <a:rPr lang="el-GR" sz="2400" dirty="0"/>
              <a:t>&lt;</a:t>
            </a:r>
            <a:r>
              <a:rPr lang="en-US" sz="2400" dirty="0"/>
              <a:t>O</a:t>
            </a:r>
            <a:r>
              <a:rPr lang="el-GR" sz="2400" dirty="0"/>
              <a:t>&lt;</a:t>
            </a:r>
            <a:r>
              <a:rPr lang="en-US" sz="2400" dirty="0"/>
              <a:t>P</a:t>
            </a:r>
            <a:r>
              <a:rPr lang="el-GR" sz="2400" dirty="0"/>
              <a:t>…</a:t>
            </a:r>
          </a:p>
          <a:p>
            <a:pPr marL="457200" indent="-457200" eaLnBrk="1" hangingPunct="1">
              <a:lnSpc>
                <a:spcPct val="114000"/>
              </a:lnSpc>
              <a:spcBef>
                <a:spcPts val="1200"/>
              </a:spcBef>
              <a:buFont typeface="+mj-lt"/>
              <a:buAutoNum type="arabicPeriod"/>
              <a:defRPr/>
            </a:pPr>
            <a:r>
              <a:rPr lang="el-GR" sz="2400" dirty="0"/>
              <a:t>Ο μέγιστος αριθμός ηλεκτρονίων που μπορεί να δεχτεί καθεμιά από τις στιβάδες είναι 2</a:t>
            </a:r>
            <a:r>
              <a:rPr lang="en-US" sz="2400" dirty="0"/>
              <a:t>n</a:t>
            </a:r>
            <a:r>
              <a:rPr lang="el-GR" sz="2400" baseline="30000" dirty="0"/>
              <a:t>2</a:t>
            </a:r>
            <a:r>
              <a:rPr lang="el-GR" sz="2400" dirty="0"/>
              <a:t>, όπου </a:t>
            </a:r>
            <a:r>
              <a:rPr lang="en-US" sz="2400" dirty="0"/>
              <a:t>n</a:t>
            </a:r>
            <a:r>
              <a:rPr lang="el-GR" sz="2400" dirty="0"/>
              <a:t>=1, 2, 3, 4 (ο κύριος κβαντικός αριθμός, που δείχνει και την στιβάδα</a:t>
            </a:r>
            <a:r>
              <a:rPr lang="el-GR" sz="2400" dirty="0" smtClean="0"/>
              <a:t>).</a:t>
            </a:r>
            <a:endParaRPr lang="el-GR" sz="2400" dirty="0"/>
          </a:p>
        </p:txBody>
      </p:sp>
      <p:sp>
        <p:nvSpPr>
          <p:cNvPr id="4" name="Θέση αριθμού διαφάνειας 3"/>
          <p:cNvSpPr>
            <a:spLocks noGrp="1"/>
          </p:cNvSpPr>
          <p:nvPr>
            <p:ph type="sldNum" sz="quarter" idx="12"/>
          </p:nvPr>
        </p:nvSpPr>
        <p:spPr/>
        <p:txBody>
          <a:bodyPr/>
          <a:lstStyle/>
          <a:p>
            <a:pPr>
              <a:defRPr/>
            </a:pPr>
            <a:fld id="{C8CB8B03-880D-4946-B932-157478559028}" type="slidenum">
              <a:rPr lang="el-GR" smtClean="0">
                <a:solidFill>
                  <a:prstClr val="black"/>
                </a:solidFill>
              </a:rPr>
              <a:pPr>
                <a:defRPr/>
              </a:pPr>
              <a:t>15</a:t>
            </a:fld>
            <a:endParaRPr lang="el-GR">
              <a:solidFill>
                <a:prstClr val="black"/>
              </a:solidFill>
            </a:endParaRPr>
          </a:p>
        </p:txBody>
      </p:sp>
    </p:spTree>
    <p:extLst>
      <p:ext uri="{BB962C8B-B14F-4D97-AF65-F5344CB8AC3E}">
        <p14:creationId xmlns:p14="http://schemas.microsoft.com/office/powerpoint/2010/main" val="18101324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Τίτλος 1"/>
          <p:cNvSpPr>
            <a:spLocks noGrp="1"/>
          </p:cNvSpPr>
          <p:nvPr>
            <p:ph type="title"/>
          </p:nvPr>
        </p:nvSpPr>
        <p:spPr/>
        <p:txBody>
          <a:bodyPr/>
          <a:lstStyle/>
          <a:p>
            <a:pPr eaLnBrk="1" hangingPunct="1"/>
            <a:r>
              <a:rPr lang="el-GR" altLang="el-GR" smtClean="0"/>
              <a:t>Ηλεκτρονιακή δόμηση </a:t>
            </a:r>
            <a:r>
              <a:rPr lang="el-GR" altLang="el-GR" sz="3200" b="0" smtClean="0"/>
              <a:t>(2 από 2)</a:t>
            </a:r>
          </a:p>
        </p:txBody>
      </p:sp>
      <p:sp>
        <p:nvSpPr>
          <p:cNvPr id="3" name="Θέση περιεχομένου 2"/>
          <p:cNvSpPr>
            <a:spLocks noGrp="1"/>
          </p:cNvSpPr>
          <p:nvPr>
            <p:ph idx="1"/>
          </p:nvPr>
        </p:nvSpPr>
        <p:spPr>
          <a:xfrm>
            <a:off x="457200" y="1196975"/>
            <a:ext cx="8435975" cy="5040313"/>
          </a:xfrm>
        </p:spPr>
        <p:txBody>
          <a:bodyPr/>
          <a:lstStyle/>
          <a:p>
            <a:pPr marL="457200" indent="-457200" eaLnBrk="1" hangingPunct="1">
              <a:lnSpc>
                <a:spcPct val="114000"/>
              </a:lnSpc>
              <a:spcBef>
                <a:spcPts val="1200"/>
              </a:spcBef>
              <a:spcAft>
                <a:spcPts val="1800"/>
              </a:spcAft>
              <a:buFont typeface="+mj-lt"/>
              <a:buAutoNum type="arabicPeriod" startAt="3"/>
              <a:defRPr/>
            </a:pPr>
            <a:r>
              <a:rPr lang="el-GR" sz="2400" dirty="0" smtClean="0"/>
              <a:t>Η </a:t>
            </a:r>
            <a:r>
              <a:rPr lang="el-GR" sz="2400" dirty="0"/>
              <a:t>εξωτερική στιβάδα ενός ατόμου (δηλαδή η τελευταία) δεν μπορεί να δεχθεί περισσότερα από οκτώ (8) ηλεκτρόνια, εκτός αν πρόκειται για την στιβάδα Κ που δέχεται 2 ηλεκτρόνια. Μπορεί να είναι μερικώς ή πλήρως συμπληρωμένη. Η προτελευταία στιβάδα δεν μπορεί να περιέχει περισσότερα από 18 ούτε λιγότερα από 8 ηλεκτρόνια.</a:t>
            </a:r>
          </a:p>
          <a:p>
            <a:pPr eaLnBrk="1" hangingPunct="1">
              <a:lnSpc>
                <a:spcPct val="114000"/>
              </a:lnSpc>
              <a:spcBef>
                <a:spcPts val="1200"/>
              </a:spcBef>
              <a:buFont typeface="Wingdings" panose="05000000000000000000" pitchFamily="2" charset="2"/>
              <a:buChar char="ü"/>
              <a:defRPr/>
            </a:pPr>
            <a:r>
              <a:rPr lang="el-GR" sz="2400" dirty="0"/>
              <a:t>Τα ηλεκτρόνια που ανήκουν στην ίδια στιβάδα δεν έχουν την ίδια ενέργεια, οπότε τοποθετούνται σε </a:t>
            </a:r>
            <a:r>
              <a:rPr lang="el-GR" sz="2400" dirty="0" err="1"/>
              <a:t>υποστιβάδες</a:t>
            </a:r>
            <a:r>
              <a:rPr lang="el-GR" sz="2400" dirty="0"/>
              <a:t> (</a:t>
            </a:r>
            <a:r>
              <a:rPr lang="en-US" sz="2400" dirty="0"/>
              <a:t>s</a:t>
            </a:r>
            <a:r>
              <a:rPr lang="el-GR" sz="2400" dirty="0"/>
              <a:t>, </a:t>
            </a:r>
            <a:r>
              <a:rPr lang="en-US" sz="2400" dirty="0"/>
              <a:t>p</a:t>
            </a:r>
            <a:r>
              <a:rPr lang="el-GR" sz="2400" dirty="0"/>
              <a:t>, </a:t>
            </a:r>
            <a:r>
              <a:rPr lang="en-US" sz="2400" dirty="0"/>
              <a:t>d</a:t>
            </a:r>
            <a:r>
              <a:rPr lang="el-GR" sz="2400" dirty="0"/>
              <a:t>, </a:t>
            </a:r>
            <a:r>
              <a:rPr lang="en-US" sz="2400" dirty="0"/>
              <a:t>f</a:t>
            </a:r>
            <a:r>
              <a:rPr lang="el-GR" sz="2400" dirty="0"/>
              <a:t>).</a:t>
            </a:r>
          </a:p>
        </p:txBody>
      </p:sp>
      <p:sp>
        <p:nvSpPr>
          <p:cNvPr id="4" name="Θέση αριθμού διαφάνειας 3"/>
          <p:cNvSpPr>
            <a:spLocks noGrp="1"/>
          </p:cNvSpPr>
          <p:nvPr>
            <p:ph type="sldNum" sz="quarter" idx="12"/>
          </p:nvPr>
        </p:nvSpPr>
        <p:spPr/>
        <p:txBody>
          <a:bodyPr/>
          <a:lstStyle/>
          <a:p>
            <a:pPr>
              <a:defRPr/>
            </a:pPr>
            <a:fld id="{CEA4A2FE-4724-420D-8E5C-3C18B421E20A}" type="slidenum">
              <a:rPr lang="el-GR" smtClean="0">
                <a:solidFill>
                  <a:prstClr val="black"/>
                </a:solidFill>
              </a:rPr>
              <a:pPr>
                <a:defRPr/>
              </a:pPr>
              <a:t>16</a:t>
            </a:fld>
            <a:endParaRPr lang="el-GR">
              <a:solidFill>
                <a:prstClr val="black"/>
              </a:solidFill>
            </a:endParaRPr>
          </a:p>
        </p:txBody>
      </p:sp>
    </p:spTree>
    <p:extLst>
      <p:ext uri="{BB962C8B-B14F-4D97-AF65-F5344CB8AC3E}">
        <p14:creationId xmlns:p14="http://schemas.microsoft.com/office/powerpoint/2010/main" val="6053682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Τίτλος 1"/>
          <p:cNvSpPr>
            <a:spLocks noGrp="1"/>
          </p:cNvSpPr>
          <p:nvPr>
            <p:ph type="title"/>
          </p:nvPr>
        </p:nvSpPr>
        <p:spPr>
          <a:xfrm>
            <a:off x="468313" y="2636838"/>
            <a:ext cx="8229600" cy="1079500"/>
          </a:xfrm>
          <a:ln>
            <a:solidFill>
              <a:srgbClr val="004A82"/>
            </a:solidFill>
            <a:miter lim="800000"/>
            <a:headEnd/>
            <a:tailEnd/>
          </a:ln>
        </p:spPr>
        <p:txBody>
          <a:bodyPr/>
          <a:lstStyle/>
          <a:p>
            <a:pPr eaLnBrk="1" hangingPunct="1"/>
            <a:r>
              <a:rPr lang="el-GR" altLang="el-GR" smtClean="0"/>
              <a:t>Ατομικά και μοριακά τροχιακά</a:t>
            </a:r>
          </a:p>
        </p:txBody>
      </p:sp>
      <p:sp>
        <p:nvSpPr>
          <p:cNvPr id="4" name="Θέση αριθμού διαφάνειας 3"/>
          <p:cNvSpPr>
            <a:spLocks noGrp="1"/>
          </p:cNvSpPr>
          <p:nvPr>
            <p:ph type="sldNum" sz="quarter" idx="12"/>
          </p:nvPr>
        </p:nvSpPr>
        <p:spPr/>
        <p:txBody>
          <a:bodyPr/>
          <a:lstStyle/>
          <a:p>
            <a:pPr>
              <a:defRPr/>
            </a:pPr>
            <a:fld id="{F3AA3F8B-2EA1-4D3D-8C7D-C3DB49BA4FA3}" type="slidenum">
              <a:rPr lang="el-GR" smtClean="0">
                <a:solidFill>
                  <a:prstClr val="black"/>
                </a:solidFill>
              </a:rPr>
              <a:pPr>
                <a:defRPr/>
              </a:pPr>
              <a:t>17</a:t>
            </a:fld>
            <a:endParaRPr lang="el-GR">
              <a:solidFill>
                <a:prstClr val="black"/>
              </a:solidFill>
            </a:endParaRPr>
          </a:p>
        </p:txBody>
      </p:sp>
    </p:spTree>
    <p:extLst>
      <p:ext uri="{BB962C8B-B14F-4D97-AF65-F5344CB8AC3E}">
        <p14:creationId xmlns:p14="http://schemas.microsoft.com/office/powerpoint/2010/main" val="13247864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Τίτλος 1"/>
          <p:cNvSpPr>
            <a:spLocks noGrp="1"/>
          </p:cNvSpPr>
          <p:nvPr>
            <p:ph type="title"/>
          </p:nvPr>
        </p:nvSpPr>
        <p:spPr/>
        <p:txBody>
          <a:bodyPr/>
          <a:lstStyle/>
          <a:p>
            <a:pPr eaLnBrk="1" hangingPunct="1"/>
            <a:r>
              <a:rPr lang="el-GR" altLang="el-GR" smtClean="0"/>
              <a:t>Ατομικά τροχιακά</a:t>
            </a:r>
          </a:p>
        </p:txBody>
      </p:sp>
      <p:sp>
        <p:nvSpPr>
          <p:cNvPr id="20483" name="Θέση περιεχομένου 2"/>
          <p:cNvSpPr>
            <a:spLocks noGrp="1"/>
          </p:cNvSpPr>
          <p:nvPr>
            <p:ph idx="1"/>
          </p:nvPr>
        </p:nvSpPr>
        <p:spPr/>
        <p:txBody>
          <a:bodyPr/>
          <a:lstStyle/>
          <a:p>
            <a:pPr marL="0" indent="0" eaLnBrk="1" hangingPunct="1">
              <a:lnSpc>
                <a:spcPct val="114000"/>
              </a:lnSpc>
              <a:buFont typeface="Arial" charset="0"/>
              <a:buNone/>
            </a:pPr>
            <a:r>
              <a:rPr lang="el-GR" altLang="el-GR" sz="2400" dirty="0" smtClean="0"/>
              <a:t>Σύμφωνα με την </a:t>
            </a:r>
            <a:r>
              <a:rPr lang="el-GR" altLang="el-GR" sz="2400" b="1" dirty="0" smtClean="0"/>
              <a:t>κυματομηχανική θεωρία </a:t>
            </a:r>
            <a:r>
              <a:rPr lang="el-GR" altLang="el-GR" sz="2400" dirty="0" smtClean="0"/>
              <a:t>του </a:t>
            </a:r>
            <a:r>
              <a:rPr lang="el-GR" altLang="el-GR" sz="2400" dirty="0" err="1" smtClean="0"/>
              <a:t>Schrödinger</a:t>
            </a:r>
            <a:r>
              <a:rPr lang="el-GR" altLang="el-GR" sz="2400" dirty="0" smtClean="0"/>
              <a:t>, το φορτίο του ηλεκτρονίου δεν είναι συγκεντρωμένο σε ένα σημείο, αλλά εκτείνεται στον χώρο, με την μορφή ηλεκτρονικού νέφους, που ονομάζεται </a:t>
            </a:r>
            <a:r>
              <a:rPr lang="el-GR" altLang="el-GR" sz="2400" b="1" dirty="0" smtClean="0"/>
              <a:t>ατομικό τροχιακό</a:t>
            </a:r>
            <a:r>
              <a:rPr lang="el-GR" altLang="el-GR" sz="2400" dirty="0" smtClean="0"/>
              <a:t>. Ανάλογα με το ενεργειακό επίπεδο, τα τροχιακά έχουν και διαφορετικά σχήματα: τα s, p, d, και f. Το σχήμα, το μέγεθος και ο προσανατολισμός τους εξαρτάται από τους </a:t>
            </a:r>
            <a:r>
              <a:rPr lang="el-GR" altLang="el-GR" sz="2400" b="1" dirty="0" smtClean="0"/>
              <a:t>κβαντικούς αριθμούς : </a:t>
            </a:r>
            <a:r>
              <a:rPr lang="el-GR" altLang="el-GR" sz="2400" b="1" i="1" dirty="0" smtClean="0"/>
              <a:t>n</a:t>
            </a:r>
            <a:r>
              <a:rPr lang="el-GR" altLang="el-GR" sz="2400" dirty="0" smtClean="0"/>
              <a:t> (κύριος κβαντικός αριθμός),</a:t>
            </a:r>
            <a:r>
              <a:rPr lang="el-GR" altLang="el-GR" sz="2400" b="1" i="1" dirty="0" smtClean="0"/>
              <a:t> l </a:t>
            </a:r>
            <a:r>
              <a:rPr lang="el-GR" altLang="el-GR" sz="2400" dirty="0" smtClean="0"/>
              <a:t>(δευτερεύων ή αζιμουθιακός κβαντικός αριθμός), </a:t>
            </a:r>
            <a:r>
              <a:rPr lang="el-GR" altLang="el-GR" sz="2400" b="1" i="1" dirty="0" smtClean="0"/>
              <a:t>m</a:t>
            </a:r>
            <a:r>
              <a:rPr lang="el-GR" altLang="el-GR" sz="2400" dirty="0" smtClean="0"/>
              <a:t> (μαγνητικός κβαντικός αριθμός) και </a:t>
            </a:r>
            <a:r>
              <a:rPr lang="el-GR" altLang="el-GR" sz="2400" b="1" i="1" dirty="0" err="1" smtClean="0"/>
              <a:t>ms</a:t>
            </a:r>
            <a:r>
              <a:rPr lang="el-GR" altLang="el-GR" sz="2400" b="1" i="1" dirty="0" smtClean="0"/>
              <a:t> </a:t>
            </a:r>
            <a:r>
              <a:rPr lang="el-GR" altLang="el-GR" sz="2400" dirty="0" smtClean="0"/>
              <a:t>(κβαντικός αριθμός του </a:t>
            </a:r>
            <a:r>
              <a:rPr lang="el-GR" altLang="el-GR" sz="2400" dirty="0" err="1" smtClean="0"/>
              <a:t>spin</a:t>
            </a:r>
            <a:r>
              <a:rPr lang="el-GR" altLang="el-GR" sz="2400" dirty="0" smtClean="0"/>
              <a:t>). </a:t>
            </a:r>
          </a:p>
        </p:txBody>
      </p:sp>
      <p:sp>
        <p:nvSpPr>
          <p:cNvPr id="4" name="Θέση αριθμού διαφάνειας 3"/>
          <p:cNvSpPr>
            <a:spLocks noGrp="1"/>
          </p:cNvSpPr>
          <p:nvPr>
            <p:ph type="sldNum" sz="quarter" idx="12"/>
          </p:nvPr>
        </p:nvSpPr>
        <p:spPr/>
        <p:txBody>
          <a:bodyPr/>
          <a:lstStyle/>
          <a:p>
            <a:pPr>
              <a:defRPr/>
            </a:pPr>
            <a:fld id="{2DB4168E-95FF-449B-BB9D-2E3ADF8B3065}" type="slidenum">
              <a:rPr lang="el-GR" smtClean="0">
                <a:solidFill>
                  <a:prstClr val="black"/>
                </a:solidFill>
              </a:rPr>
              <a:pPr>
                <a:defRPr/>
              </a:pPr>
              <a:t>18</a:t>
            </a:fld>
            <a:endParaRPr lang="el-GR">
              <a:solidFill>
                <a:prstClr val="black"/>
              </a:solidFill>
            </a:endParaRPr>
          </a:p>
        </p:txBody>
      </p:sp>
    </p:spTree>
    <p:extLst>
      <p:ext uri="{BB962C8B-B14F-4D97-AF65-F5344CB8AC3E}">
        <p14:creationId xmlns:p14="http://schemas.microsoft.com/office/powerpoint/2010/main" val="6098104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Τίτλος 1"/>
          <p:cNvSpPr>
            <a:spLocks noGrp="1"/>
          </p:cNvSpPr>
          <p:nvPr>
            <p:ph type="title"/>
          </p:nvPr>
        </p:nvSpPr>
        <p:spPr/>
        <p:txBody>
          <a:bodyPr/>
          <a:lstStyle/>
          <a:p>
            <a:pPr eaLnBrk="1" hangingPunct="1"/>
            <a:r>
              <a:rPr lang="el-GR" altLang="el-GR" smtClean="0"/>
              <a:t>Δομικά σωματίδια</a:t>
            </a:r>
          </a:p>
        </p:txBody>
      </p:sp>
      <p:sp>
        <p:nvSpPr>
          <p:cNvPr id="4099" name="Θέση περιεχομένου 2"/>
          <p:cNvSpPr>
            <a:spLocks noGrp="1"/>
          </p:cNvSpPr>
          <p:nvPr>
            <p:ph idx="1"/>
          </p:nvPr>
        </p:nvSpPr>
        <p:spPr>
          <a:xfrm>
            <a:off x="457200" y="1196975"/>
            <a:ext cx="8229600" cy="1079500"/>
          </a:xfrm>
        </p:spPr>
        <p:txBody>
          <a:bodyPr/>
          <a:lstStyle/>
          <a:p>
            <a:pPr marL="0" indent="0" eaLnBrk="1" hangingPunct="1">
              <a:lnSpc>
                <a:spcPct val="114000"/>
              </a:lnSpc>
              <a:buFont typeface="Arial" charset="0"/>
              <a:buNone/>
            </a:pPr>
            <a:r>
              <a:rPr lang="el-GR" altLang="el-GR" sz="2400" smtClean="0"/>
              <a:t>Τα </a:t>
            </a:r>
            <a:r>
              <a:rPr lang="el-GR" altLang="el-GR" sz="2400" b="1" smtClean="0"/>
              <a:t>δομικά σωματίδια </a:t>
            </a:r>
            <a:r>
              <a:rPr lang="el-GR" altLang="el-GR" sz="2400" smtClean="0"/>
              <a:t>ή δομικές μονάδες που αποτελούν την ύλη είναι τα άτομα, τα μόρια και τα ιόντα.</a:t>
            </a:r>
          </a:p>
        </p:txBody>
      </p:sp>
      <p:pic>
        <p:nvPicPr>
          <p:cNvPr id="18434" name="Picture 2" descr="η δομή ενός μορίου"/>
          <p:cNvPicPr>
            <a:picLocks noChangeAspect="1" noChangeArrowheads="1" noCrop="1"/>
          </p:cNvPicPr>
          <p:nvPr/>
        </p:nvPicPr>
        <p:blipFill>
          <a:blip r:embed="rId2"/>
          <a:srcRect/>
          <a:stretch>
            <a:fillRect/>
          </a:stretch>
        </p:blipFill>
        <p:spPr bwMode="auto">
          <a:xfrm>
            <a:off x="2133600" y="2349500"/>
            <a:ext cx="4876800" cy="390525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p:spPr>
      </p:pic>
      <p:sp>
        <p:nvSpPr>
          <p:cNvPr id="6" name="Rectangle 8"/>
          <p:cNvSpPr/>
          <p:nvPr/>
        </p:nvSpPr>
        <p:spPr>
          <a:xfrm>
            <a:off x="3124200" y="6254750"/>
            <a:ext cx="2895600" cy="460375"/>
          </a:xfrm>
          <a:prstGeom prst="rect">
            <a:avLst/>
          </a:prstGeom>
        </p:spPr>
        <p:txBody>
          <a:bodyPr>
            <a:spAutoFit/>
          </a:bodyPr>
          <a:lstStyle/>
          <a:p>
            <a:pPr algn="ctr">
              <a:defRPr/>
            </a:pPr>
            <a:r>
              <a:rPr lang="en-US" sz="1200" dirty="0">
                <a:solidFill>
                  <a:prstClr val="black">
                    <a:lumMod val="65000"/>
                    <a:lumOff val="35000"/>
                  </a:prstClr>
                </a:solidFill>
                <a:latin typeface="Calibri"/>
                <a:cs typeface="Arial" charset="0"/>
              </a:rPr>
              <a:t>“</a:t>
            </a:r>
            <a:r>
              <a:rPr lang="en-US" sz="1200" dirty="0">
                <a:solidFill>
                  <a:prstClr val="black"/>
                </a:solidFill>
                <a:latin typeface="Calibri"/>
                <a:cs typeface="Arial" charset="0"/>
                <a:hlinkClick r:id="rId3"/>
              </a:rPr>
              <a:t>Riboflavin molecule animated</a:t>
            </a:r>
            <a:r>
              <a:rPr lang="en-US" sz="1200" dirty="0">
                <a:solidFill>
                  <a:prstClr val="black">
                    <a:lumMod val="65000"/>
                    <a:lumOff val="35000"/>
                  </a:prstClr>
                </a:solidFill>
                <a:latin typeface="Calibri"/>
                <a:cs typeface="Arial" charset="0"/>
              </a:rPr>
              <a:t>”,</a:t>
            </a:r>
            <a:r>
              <a:rPr lang="el-GR" sz="1200" dirty="0">
                <a:solidFill>
                  <a:prstClr val="black">
                    <a:lumMod val="65000"/>
                    <a:lumOff val="35000"/>
                  </a:prstClr>
                </a:solidFill>
                <a:latin typeface="Calibri"/>
                <a:cs typeface="Arial" charset="0"/>
              </a:rPr>
              <a:t> </a:t>
            </a:r>
            <a:r>
              <a:rPr lang="el-GR" sz="1200" dirty="0" smtClean="0">
                <a:solidFill>
                  <a:prstClr val="black">
                    <a:lumMod val="65000"/>
                    <a:lumOff val="35000"/>
                  </a:prstClr>
                </a:solidFill>
                <a:latin typeface="Calibri"/>
                <a:cs typeface="Arial" charset="0"/>
              </a:rPr>
              <a:t>από</a:t>
            </a:r>
            <a:r>
              <a:rPr lang="en-US" sz="1200" dirty="0" smtClean="0">
                <a:solidFill>
                  <a:prstClr val="black">
                    <a:lumMod val="65000"/>
                    <a:lumOff val="35000"/>
                  </a:prstClr>
                </a:solidFill>
                <a:latin typeface="Calibri"/>
                <a:cs typeface="Arial" charset="0"/>
              </a:rPr>
              <a:t> </a:t>
            </a:r>
            <a:r>
              <a:rPr lang="en-US" sz="1200" dirty="0">
                <a:solidFill>
                  <a:prstClr val="black"/>
                </a:solidFill>
                <a:latin typeface="Calibri"/>
                <a:cs typeface="Arial" charset="0"/>
              </a:rPr>
              <a:t/>
            </a:r>
            <a:br>
              <a:rPr lang="en-US" sz="1200" dirty="0">
                <a:solidFill>
                  <a:prstClr val="black"/>
                </a:solidFill>
                <a:latin typeface="Calibri"/>
                <a:cs typeface="Arial" charset="0"/>
              </a:rPr>
            </a:br>
            <a:r>
              <a:rPr lang="en-US" sz="1200" dirty="0">
                <a:solidFill>
                  <a:prstClr val="black"/>
                </a:solidFill>
                <a:latin typeface="Calibri"/>
                <a:cs typeface="Arial" charset="0"/>
                <a:hlinkClick r:id="rId4" tooltip="User:Xxxx00"/>
              </a:rPr>
              <a:t>Xxxx00</a:t>
            </a:r>
            <a:r>
              <a:rPr lang="el-GR" sz="1200" dirty="0">
                <a:solidFill>
                  <a:prstClr val="black"/>
                </a:solidFill>
                <a:latin typeface="Calibri"/>
                <a:cs typeface="Arial" charset="0"/>
              </a:rPr>
              <a:t> </a:t>
            </a:r>
            <a:r>
              <a:rPr lang="el-GR" sz="1200" dirty="0" smtClean="0">
                <a:solidFill>
                  <a:prstClr val="black">
                    <a:lumMod val="65000"/>
                    <a:lumOff val="35000"/>
                  </a:prstClr>
                </a:solidFill>
                <a:latin typeface="Calibri"/>
                <a:cs typeface="Arial" charset="0"/>
              </a:rPr>
              <a:t>διαθέσιμο ως κοινό κτήμα</a:t>
            </a:r>
            <a:endParaRPr lang="en-US" sz="1200" dirty="0">
              <a:solidFill>
                <a:prstClr val="black"/>
              </a:solidFill>
              <a:latin typeface="Calibri"/>
              <a:cs typeface="Arial" charset="0"/>
            </a:endParaRPr>
          </a:p>
        </p:txBody>
      </p:sp>
      <p:sp>
        <p:nvSpPr>
          <p:cNvPr id="4" name="Θέση αριθμού διαφάνειας 3"/>
          <p:cNvSpPr>
            <a:spLocks noGrp="1"/>
          </p:cNvSpPr>
          <p:nvPr>
            <p:ph type="sldNum" sz="quarter" idx="12"/>
          </p:nvPr>
        </p:nvSpPr>
        <p:spPr/>
        <p:txBody>
          <a:bodyPr/>
          <a:lstStyle/>
          <a:p>
            <a:pPr>
              <a:defRPr/>
            </a:pPr>
            <a:fld id="{EBA0ACA8-1A9A-41D1-9D59-84A78DADDD6A}" type="slidenum">
              <a:rPr lang="el-GR" smtClean="0">
                <a:solidFill>
                  <a:prstClr val="black"/>
                </a:solidFill>
              </a:rPr>
              <a:pPr>
                <a:defRPr/>
              </a:pPr>
              <a:t>1</a:t>
            </a:fld>
            <a:endParaRPr lang="el-GR">
              <a:solidFill>
                <a:prstClr val="black"/>
              </a:solidFill>
            </a:endParaRPr>
          </a:p>
        </p:txBody>
      </p:sp>
    </p:spTree>
    <p:extLst>
      <p:ext uri="{BB962C8B-B14F-4D97-AF65-F5344CB8AC3E}">
        <p14:creationId xmlns:p14="http://schemas.microsoft.com/office/powerpoint/2010/main" val="19357331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Τίτλος 1"/>
          <p:cNvSpPr>
            <a:spLocks noGrp="1"/>
          </p:cNvSpPr>
          <p:nvPr>
            <p:ph type="title"/>
          </p:nvPr>
        </p:nvSpPr>
        <p:spPr>
          <a:xfrm>
            <a:off x="468313" y="115888"/>
            <a:ext cx="8229600" cy="1225550"/>
          </a:xfrm>
        </p:spPr>
        <p:txBody>
          <a:bodyPr/>
          <a:lstStyle/>
          <a:p>
            <a:pPr eaLnBrk="1" hangingPunct="1"/>
            <a:r>
              <a:rPr lang="el-GR" altLang="el-GR" smtClean="0"/>
              <a:t>Σχηματική αναπαράσταση των τροχιακών s, p, d, και f</a:t>
            </a:r>
          </a:p>
        </p:txBody>
      </p:sp>
      <p:pic>
        <p:nvPicPr>
          <p:cNvPr id="21507" name="Picture 4" descr="Σχηματική αναπαράσταση των τροχιακών s, p, d, και 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724025"/>
            <a:ext cx="4651375" cy="3376613"/>
          </a:xfrm>
          <a:prstGeom prst="rect">
            <a:avLst/>
          </a:prstGeom>
          <a:noFill/>
          <a:ln w="12700" cap="sq">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8"/>
          <p:cNvSpPr/>
          <p:nvPr/>
        </p:nvSpPr>
        <p:spPr>
          <a:xfrm>
            <a:off x="1187624" y="5316538"/>
            <a:ext cx="2448272" cy="461665"/>
          </a:xfrm>
          <a:prstGeom prst="rect">
            <a:avLst/>
          </a:prstGeom>
        </p:spPr>
        <p:txBody>
          <a:bodyPr wrap="square">
            <a:spAutoFit/>
          </a:bodyPr>
          <a:lstStyle/>
          <a:p>
            <a:pPr algn="ctr">
              <a:defRPr/>
            </a:pPr>
            <a:r>
              <a:rPr lang="en-US" sz="1200" dirty="0">
                <a:solidFill>
                  <a:prstClr val="black">
                    <a:lumMod val="65000"/>
                    <a:lumOff val="35000"/>
                  </a:prstClr>
                </a:solidFill>
                <a:latin typeface="Calibri"/>
                <a:cs typeface="Arial" charset="0"/>
              </a:rPr>
              <a:t>“</a:t>
            </a:r>
            <a:r>
              <a:rPr lang="en-US" sz="1200" dirty="0">
                <a:solidFill>
                  <a:prstClr val="black"/>
                </a:solidFill>
                <a:latin typeface="Calibri"/>
                <a:cs typeface="Arial" charset="0"/>
                <a:hlinkClick r:id="rId3"/>
              </a:rPr>
              <a:t>D orbitals</a:t>
            </a:r>
            <a:r>
              <a:rPr lang="en-US" sz="1200" dirty="0">
                <a:solidFill>
                  <a:prstClr val="black">
                    <a:lumMod val="65000"/>
                    <a:lumOff val="35000"/>
                  </a:prstClr>
                </a:solidFill>
                <a:latin typeface="Calibri"/>
                <a:cs typeface="Arial" charset="0"/>
              </a:rPr>
              <a:t>”,</a:t>
            </a:r>
            <a:r>
              <a:rPr lang="el-GR" sz="1200" dirty="0">
                <a:solidFill>
                  <a:prstClr val="black">
                    <a:lumMod val="65000"/>
                    <a:lumOff val="35000"/>
                  </a:prstClr>
                </a:solidFill>
                <a:latin typeface="Calibri"/>
                <a:cs typeface="Arial" charset="0"/>
              </a:rPr>
              <a:t> </a:t>
            </a:r>
            <a:r>
              <a:rPr lang="el-GR" sz="1200" dirty="0" smtClean="0">
                <a:solidFill>
                  <a:prstClr val="black">
                    <a:lumMod val="65000"/>
                    <a:lumOff val="35000"/>
                  </a:prstClr>
                </a:solidFill>
                <a:latin typeface="Calibri"/>
                <a:cs typeface="Arial" charset="0"/>
              </a:rPr>
              <a:t>από</a:t>
            </a:r>
            <a:r>
              <a:rPr lang="en-US" sz="1200" dirty="0" smtClean="0">
                <a:solidFill>
                  <a:prstClr val="black">
                    <a:lumMod val="65000"/>
                    <a:lumOff val="35000"/>
                  </a:prstClr>
                </a:solidFill>
                <a:latin typeface="Calibri"/>
                <a:cs typeface="Arial" charset="0"/>
              </a:rPr>
              <a:t> </a:t>
            </a:r>
            <a:r>
              <a:rPr lang="en-US" sz="1200" dirty="0" smtClean="0">
                <a:solidFill>
                  <a:prstClr val="black"/>
                </a:solidFill>
                <a:latin typeface="Calibri"/>
                <a:cs typeface="Arial" charset="0"/>
              </a:rPr>
              <a:t> </a:t>
            </a:r>
            <a:r>
              <a:rPr lang="en-US" sz="1200" dirty="0">
                <a:solidFill>
                  <a:prstClr val="black"/>
                </a:solidFill>
                <a:latin typeface="Calibri"/>
                <a:cs typeface="Arial" charset="0"/>
                <a:hlinkClick r:id="rId4" tooltip="User:Sven"/>
              </a:rPr>
              <a:t>Sven</a:t>
            </a:r>
            <a:r>
              <a:rPr lang="el-GR" sz="1200" dirty="0">
                <a:solidFill>
                  <a:prstClr val="black"/>
                </a:solidFill>
                <a:latin typeface="Calibri"/>
                <a:cs typeface="Arial" charset="0"/>
              </a:rPr>
              <a:t> </a:t>
            </a:r>
            <a:r>
              <a:rPr lang="el-GR" sz="1200" dirty="0" smtClean="0">
                <a:solidFill>
                  <a:prstClr val="black">
                    <a:lumMod val="65000"/>
                    <a:lumOff val="35000"/>
                  </a:prstClr>
                </a:solidFill>
                <a:latin typeface="Calibri"/>
                <a:cs typeface="Arial" charset="0"/>
              </a:rPr>
              <a:t>διαθέσιμο με άδεια</a:t>
            </a:r>
            <a:r>
              <a:rPr lang="en-US" sz="1200" dirty="0" smtClean="0">
                <a:solidFill>
                  <a:prstClr val="black">
                    <a:lumMod val="65000"/>
                    <a:lumOff val="35000"/>
                  </a:prstClr>
                </a:solidFill>
                <a:latin typeface="Calibri"/>
                <a:cs typeface="Arial" charset="0"/>
              </a:rPr>
              <a:t> </a:t>
            </a:r>
            <a:r>
              <a:rPr lang="en-US" sz="1200" dirty="0">
                <a:solidFill>
                  <a:prstClr val="black"/>
                </a:solidFill>
                <a:latin typeface="Calibri"/>
                <a:cs typeface="Arial" charset="0"/>
                <a:hlinkClick r:id="rId5"/>
              </a:rPr>
              <a:t>CC BY-SA 3.0</a:t>
            </a:r>
            <a:endParaRPr lang="en-US" sz="1200" dirty="0">
              <a:solidFill>
                <a:prstClr val="black"/>
              </a:solidFill>
              <a:latin typeface="Calibri"/>
              <a:cs typeface="Arial" charset="0"/>
            </a:endParaRPr>
          </a:p>
        </p:txBody>
      </p:sp>
      <p:pic>
        <p:nvPicPr>
          <p:cNvPr id="21509" name="Picture 2" descr="Σχηματική αναπαράσταση των τροχιακών s, p, d, και f"/>
          <p:cNvPicPr>
            <a:picLocks noChangeAspect="1" noChangeArrowheads="1"/>
          </p:cNvPicPr>
          <p:nvPr/>
        </p:nvPicPr>
        <p:blipFill>
          <a:blip r:embed="rId6">
            <a:extLst>
              <a:ext uri="{28A0092B-C50C-407E-A947-70E740481C1C}">
                <a14:useLocalDpi xmlns:a14="http://schemas.microsoft.com/office/drawing/2010/main" val="0"/>
              </a:ext>
            </a:extLst>
          </a:blip>
          <a:srcRect l="36603" b="10280"/>
          <a:stretch>
            <a:fillRect/>
          </a:stretch>
        </p:blipFill>
        <p:spPr bwMode="auto">
          <a:xfrm>
            <a:off x="5184775" y="1724025"/>
            <a:ext cx="3678238" cy="3376613"/>
          </a:xfrm>
          <a:prstGeom prst="rect">
            <a:avLst/>
          </a:prstGeom>
          <a:noFill/>
          <a:ln w="12700" cap="sq">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8"/>
          <p:cNvSpPr/>
          <p:nvPr/>
        </p:nvSpPr>
        <p:spPr>
          <a:xfrm>
            <a:off x="5727700" y="5316538"/>
            <a:ext cx="2592388" cy="460375"/>
          </a:xfrm>
          <a:prstGeom prst="rect">
            <a:avLst/>
          </a:prstGeom>
        </p:spPr>
        <p:txBody>
          <a:bodyPr>
            <a:spAutoFit/>
          </a:bodyPr>
          <a:lstStyle/>
          <a:p>
            <a:pPr algn="ctr">
              <a:defRPr/>
            </a:pPr>
            <a:r>
              <a:rPr lang="en-US" sz="1200" dirty="0">
                <a:solidFill>
                  <a:prstClr val="black">
                    <a:lumMod val="65000"/>
                    <a:lumOff val="35000"/>
                  </a:prstClr>
                </a:solidFill>
                <a:latin typeface="Calibri"/>
                <a:cs typeface="Arial" charset="0"/>
              </a:rPr>
              <a:t>“</a:t>
            </a:r>
            <a:r>
              <a:rPr lang="en-US" sz="1200" dirty="0">
                <a:solidFill>
                  <a:prstClr val="black"/>
                </a:solidFill>
                <a:latin typeface="Calibri"/>
                <a:cs typeface="Arial" charset="0"/>
                <a:hlinkClick r:id="rId7"/>
              </a:rPr>
              <a:t>Electron orbitals</a:t>
            </a:r>
            <a:r>
              <a:rPr lang="en-US" sz="1200" dirty="0">
                <a:solidFill>
                  <a:prstClr val="black">
                    <a:lumMod val="65000"/>
                    <a:lumOff val="35000"/>
                  </a:prstClr>
                </a:solidFill>
                <a:latin typeface="Calibri"/>
                <a:cs typeface="Arial" charset="0"/>
              </a:rPr>
              <a:t>”,</a:t>
            </a:r>
            <a:r>
              <a:rPr lang="el-GR" sz="1200" dirty="0">
                <a:solidFill>
                  <a:prstClr val="black">
                    <a:lumMod val="65000"/>
                    <a:lumOff val="35000"/>
                  </a:prstClr>
                </a:solidFill>
                <a:latin typeface="Calibri"/>
                <a:cs typeface="Arial" charset="0"/>
              </a:rPr>
              <a:t> </a:t>
            </a:r>
            <a:r>
              <a:rPr lang="el-GR" sz="1200" dirty="0" smtClean="0">
                <a:solidFill>
                  <a:prstClr val="black">
                    <a:lumMod val="65000"/>
                    <a:lumOff val="35000"/>
                  </a:prstClr>
                </a:solidFill>
                <a:latin typeface="Calibri"/>
                <a:cs typeface="Arial" charset="0"/>
              </a:rPr>
              <a:t>από</a:t>
            </a:r>
            <a:r>
              <a:rPr lang="en-US" sz="1200" dirty="0" smtClean="0">
                <a:solidFill>
                  <a:prstClr val="black">
                    <a:lumMod val="65000"/>
                    <a:lumOff val="35000"/>
                  </a:prstClr>
                </a:solidFill>
                <a:latin typeface="Calibri"/>
                <a:cs typeface="Arial" charset="0"/>
              </a:rPr>
              <a:t> </a:t>
            </a:r>
            <a:r>
              <a:rPr lang="en-US" sz="1200" dirty="0" err="1">
                <a:solidFill>
                  <a:prstClr val="black"/>
                </a:solidFill>
                <a:latin typeface="Calibri"/>
                <a:cs typeface="Arial" charset="0"/>
                <a:hlinkClick r:id="rId8" tooltip="User:Quaerendo (page does not exist)"/>
              </a:rPr>
              <a:t>Quaerendo</a:t>
            </a:r>
            <a:r>
              <a:rPr lang="el-GR" sz="1200" dirty="0">
                <a:solidFill>
                  <a:prstClr val="black"/>
                </a:solidFill>
                <a:latin typeface="Calibri"/>
                <a:cs typeface="Arial" charset="0"/>
              </a:rPr>
              <a:t> </a:t>
            </a:r>
            <a:r>
              <a:rPr lang="el-GR" sz="1200" dirty="0">
                <a:solidFill>
                  <a:prstClr val="black">
                    <a:lumMod val="65000"/>
                    <a:lumOff val="35000"/>
                  </a:prstClr>
                </a:solidFill>
                <a:latin typeface="Calibri"/>
                <a:cs typeface="Arial" charset="0"/>
              </a:rPr>
              <a:t>διαθέσιμο </a:t>
            </a:r>
            <a:r>
              <a:rPr lang="el-GR" sz="1200" dirty="0" smtClean="0">
                <a:solidFill>
                  <a:prstClr val="black">
                    <a:lumMod val="65000"/>
                    <a:lumOff val="35000"/>
                  </a:prstClr>
                </a:solidFill>
                <a:latin typeface="Calibri"/>
                <a:cs typeface="Arial" charset="0"/>
              </a:rPr>
              <a:t>ως κοινό κτήμα</a:t>
            </a:r>
            <a:endParaRPr lang="en-US" sz="1200" dirty="0">
              <a:solidFill>
                <a:prstClr val="black"/>
              </a:solidFill>
              <a:latin typeface="Calibri"/>
              <a:cs typeface="Arial" charset="0"/>
            </a:endParaRPr>
          </a:p>
        </p:txBody>
      </p:sp>
      <p:sp>
        <p:nvSpPr>
          <p:cNvPr id="4" name="Θέση αριθμού διαφάνειας 3"/>
          <p:cNvSpPr>
            <a:spLocks noGrp="1"/>
          </p:cNvSpPr>
          <p:nvPr>
            <p:ph type="sldNum" sz="quarter" idx="12"/>
          </p:nvPr>
        </p:nvSpPr>
        <p:spPr/>
        <p:txBody>
          <a:bodyPr/>
          <a:lstStyle/>
          <a:p>
            <a:pPr>
              <a:defRPr/>
            </a:pPr>
            <a:fld id="{C410FC96-720F-4900-8528-C55435DB46D2}" type="slidenum">
              <a:rPr lang="el-GR" smtClean="0">
                <a:solidFill>
                  <a:prstClr val="black"/>
                </a:solidFill>
              </a:rPr>
              <a:pPr>
                <a:defRPr/>
              </a:pPr>
              <a:t>19</a:t>
            </a:fld>
            <a:endParaRPr lang="el-GR">
              <a:solidFill>
                <a:prstClr val="black"/>
              </a:solidFill>
            </a:endParaRPr>
          </a:p>
        </p:txBody>
      </p:sp>
    </p:spTree>
    <p:extLst>
      <p:ext uri="{BB962C8B-B14F-4D97-AF65-F5344CB8AC3E}">
        <p14:creationId xmlns:p14="http://schemas.microsoft.com/office/powerpoint/2010/main" val="41571247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1"/>
          <p:cNvSpPr>
            <a:spLocks noGrp="1"/>
          </p:cNvSpPr>
          <p:nvPr>
            <p:ph type="title"/>
          </p:nvPr>
        </p:nvSpPr>
        <p:spPr/>
        <p:txBody>
          <a:bodyPr/>
          <a:lstStyle/>
          <a:p>
            <a:pPr eaLnBrk="1" hangingPunct="1"/>
            <a:r>
              <a:rPr lang="el-GR" altLang="el-GR" smtClean="0"/>
              <a:t>Μοριακό τροχιακό</a:t>
            </a:r>
          </a:p>
        </p:txBody>
      </p:sp>
      <p:sp>
        <p:nvSpPr>
          <p:cNvPr id="22531" name="Θέση περιεχομένου 2"/>
          <p:cNvSpPr>
            <a:spLocks noGrp="1"/>
          </p:cNvSpPr>
          <p:nvPr>
            <p:ph idx="1"/>
          </p:nvPr>
        </p:nvSpPr>
        <p:spPr/>
        <p:txBody>
          <a:bodyPr/>
          <a:lstStyle/>
          <a:p>
            <a:pPr marL="0" indent="0" eaLnBrk="1" hangingPunct="1">
              <a:lnSpc>
                <a:spcPct val="114000"/>
              </a:lnSpc>
              <a:buFont typeface="Arial" charset="0"/>
              <a:buNone/>
            </a:pPr>
            <a:r>
              <a:rPr lang="el-GR" altLang="el-GR" sz="2400" smtClean="0"/>
              <a:t>Με την συμβολή των ατομικών τροχιακών σχηματίζεται ένα νέο τροχιακό, που ονομάζεται </a:t>
            </a:r>
            <a:r>
              <a:rPr lang="el-GR" altLang="el-GR" sz="2400" b="1" smtClean="0"/>
              <a:t>μοριακό τροχιακό</a:t>
            </a:r>
            <a:r>
              <a:rPr lang="el-GR" altLang="el-GR" sz="2400" smtClean="0"/>
              <a:t>. Τα τροχιακά που προκύπτουν από την συμβολή 2 s τροχιακών ή 1 s και 1 p τροχιακού, με κοινό άξονα συμμετρίας, ονομάζονται </a:t>
            </a:r>
            <a:r>
              <a:rPr lang="el-GR" altLang="el-GR" sz="2400" b="1" smtClean="0"/>
              <a:t>σ τροχιακά </a:t>
            </a:r>
            <a:r>
              <a:rPr lang="el-GR" altLang="el-GR" sz="2400" smtClean="0"/>
              <a:t>και οι δεσμοί </a:t>
            </a:r>
            <a:r>
              <a:rPr lang="el-GR" altLang="el-GR" sz="2400" b="1" smtClean="0"/>
              <a:t>σ δεσμοί</a:t>
            </a:r>
            <a:r>
              <a:rPr lang="el-GR" altLang="el-GR" sz="2400" smtClean="0"/>
              <a:t>, αντίστοιχα. Τα τροχιακά που προκύπτουν από την επικάλυψη 2 p τροχιακών, με παράλληλους άξονες συμμετρίας, ονομάζονται </a:t>
            </a:r>
            <a:r>
              <a:rPr lang="el-GR" altLang="el-GR" sz="2400" b="1" smtClean="0"/>
              <a:t>π τροχιακά </a:t>
            </a:r>
            <a:r>
              <a:rPr lang="el-GR" altLang="el-GR" sz="2400" smtClean="0"/>
              <a:t>και οι δεσμοί </a:t>
            </a:r>
            <a:r>
              <a:rPr lang="el-GR" altLang="el-GR" sz="2400" b="1" smtClean="0"/>
              <a:t>π δεσμοί</a:t>
            </a:r>
            <a:r>
              <a:rPr lang="el-GR" altLang="el-GR" sz="2400" smtClean="0"/>
              <a:t>, αντίστοιχα. </a:t>
            </a:r>
          </a:p>
        </p:txBody>
      </p:sp>
      <p:sp>
        <p:nvSpPr>
          <p:cNvPr id="4" name="Θέση αριθμού διαφάνειας 3"/>
          <p:cNvSpPr>
            <a:spLocks noGrp="1"/>
          </p:cNvSpPr>
          <p:nvPr>
            <p:ph type="sldNum" sz="quarter" idx="12"/>
          </p:nvPr>
        </p:nvSpPr>
        <p:spPr/>
        <p:txBody>
          <a:bodyPr/>
          <a:lstStyle/>
          <a:p>
            <a:pPr>
              <a:defRPr/>
            </a:pPr>
            <a:fld id="{5E58EE15-6536-472B-A607-6D5330DA7FD0}" type="slidenum">
              <a:rPr lang="el-GR" smtClean="0">
                <a:solidFill>
                  <a:prstClr val="black"/>
                </a:solidFill>
              </a:rPr>
              <a:pPr>
                <a:defRPr/>
              </a:pPr>
              <a:t>20</a:t>
            </a:fld>
            <a:endParaRPr lang="el-GR">
              <a:solidFill>
                <a:prstClr val="black"/>
              </a:solidFill>
            </a:endParaRPr>
          </a:p>
        </p:txBody>
      </p:sp>
    </p:spTree>
    <p:extLst>
      <p:ext uri="{BB962C8B-B14F-4D97-AF65-F5344CB8AC3E}">
        <p14:creationId xmlns:p14="http://schemas.microsoft.com/office/powerpoint/2010/main" val="39038764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Τίτλος 1"/>
          <p:cNvSpPr>
            <a:spLocks noGrp="1"/>
          </p:cNvSpPr>
          <p:nvPr>
            <p:ph type="title"/>
          </p:nvPr>
        </p:nvSpPr>
        <p:spPr>
          <a:xfrm>
            <a:off x="468313" y="115888"/>
            <a:ext cx="8229600" cy="1081087"/>
          </a:xfrm>
        </p:spPr>
        <p:txBody>
          <a:bodyPr/>
          <a:lstStyle/>
          <a:p>
            <a:r>
              <a:rPr lang="el-GR" altLang="el-GR" smtClean="0"/>
              <a:t>Σχηματική αναπαράσταση </a:t>
            </a:r>
            <a:br>
              <a:rPr lang="el-GR" altLang="el-GR" smtClean="0"/>
            </a:br>
            <a:r>
              <a:rPr lang="el-GR" altLang="el-GR" smtClean="0"/>
              <a:t>των σ και π δεσμών</a:t>
            </a:r>
          </a:p>
        </p:txBody>
      </p:sp>
      <p:pic>
        <p:nvPicPr>
          <p:cNvPr id="23555" name="Picture 9" descr="Σχηματική αναπαράσταση των σ &#10;και π δεσμώ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28775"/>
            <a:ext cx="7620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8"/>
          <p:cNvSpPr/>
          <p:nvPr/>
        </p:nvSpPr>
        <p:spPr>
          <a:xfrm>
            <a:off x="2527300" y="3819525"/>
            <a:ext cx="4089400" cy="461963"/>
          </a:xfrm>
          <a:prstGeom prst="rect">
            <a:avLst/>
          </a:prstGeom>
        </p:spPr>
        <p:txBody>
          <a:bodyPr>
            <a:spAutoFit/>
          </a:bodyPr>
          <a:lstStyle/>
          <a:p>
            <a:pPr algn="ctr">
              <a:defRPr/>
            </a:pPr>
            <a:r>
              <a:rPr lang="en-US" sz="1200" dirty="0">
                <a:solidFill>
                  <a:prstClr val="black">
                    <a:lumMod val="65000"/>
                    <a:lumOff val="35000"/>
                  </a:prstClr>
                </a:solidFill>
                <a:latin typeface="Calibri"/>
                <a:cs typeface="Arial" charset="0"/>
              </a:rPr>
              <a:t>“</a:t>
            </a:r>
            <a:r>
              <a:rPr lang="en-US" sz="1200" dirty="0">
                <a:solidFill>
                  <a:prstClr val="black"/>
                </a:solidFill>
                <a:latin typeface="Calibri"/>
                <a:cs typeface="Arial" charset="0"/>
                <a:hlinkClick r:id="rId4"/>
              </a:rPr>
              <a:t>Bonding and Anti-bonding interactions of s, p, and d orbitals</a:t>
            </a:r>
            <a:r>
              <a:rPr lang="en-US" sz="1200" dirty="0">
                <a:solidFill>
                  <a:prstClr val="black">
                    <a:lumMod val="65000"/>
                    <a:lumOff val="35000"/>
                  </a:prstClr>
                </a:solidFill>
                <a:latin typeface="Calibri"/>
                <a:cs typeface="Arial" charset="0"/>
              </a:rPr>
              <a:t>”,</a:t>
            </a:r>
            <a:r>
              <a:rPr lang="el-GR" sz="1200" dirty="0">
                <a:solidFill>
                  <a:prstClr val="black">
                    <a:lumMod val="65000"/>
                    <a:lumOff val="35000"/>
                  </a:prstClr>
                </a:solidFill>
                <a:latin typeface="Calibri"/>
                <a:cs typeface="Arial" charset="0"/>
              </a:rPr>
              <a:t> </a:t>
            </a:r>
            <a:r>
              <a:rPr lang="el-GR" sz="1200" dirty="0" smtClean="0">
                <a:solidFill>
                  <a:prstClr val="black">
                    <a:lumMod val="65000"/>
                    <a:lumOff val="35000"/>
                  </a:prstClr>
                </a:solidFill>
                <a:latin typeface="Calibri"/>
                <a:cs typeface="Arial" charset="0"/>
              </a:rPr>
              <a:t>από</a:t>
            </a:r>
            <a:r>
              <a:rPr lang="en-US" sz="1200" dirty="0" smtClean="0">
                <a:solidFill>
                  <a:prstClr val="black">
                    <a:lumMod val="65000"/>
                    <a:lumOff val="35000"/>
                  </a:prstClr>
                </a:solidFill>
                <a:latin typeface="Calibri"/>
                <a:cs typeface="Arial" charset="0"/>
              </a:rPr>
              <a:t> </a:t>
            </a:r>
            <a:r>
              <a:rPr lang="en-US" sz="1200" dirty="0">
                <a:solidFill>
                  <a:prstClr val="black"/>
                </a:solidFill>
                <a:latin typeface="Calibri"/>
                <a:cs typeface="Arial" charset="0"/>
                <a:hlinkClick r:id="rId5" tooltip="User:Chem507f10grp4 (page does not exist)"/>
              </a:rPr>
              <a:t>Chem507f10grp4</a:t>
            </a:r>
            <a:r>
              <a:rPr lang="el-GR" sz="1200" dirty="0">
                <a:solidFill>
                  <a:prstClr val="black"/>
                </a:solidFill>
                <a:latin typeface="Calibri"/>
                <a:cs typeface="Arial" charset="0"/>
              </a:rPr>
              <a:t> </a:t>
            </a:r>
            <a:r>
              <a:rPr lang="el-GR" sz="1200" dirty="0">
                <a:solidFill>
                  <a:prstClr val="black">
                    <a:lumMod val="65000"/>
                    <a:lumOff val="35000"/>
                  </a:prstClr>
                </a:solidFill>
                <a:latin typeface="Calibri"/>
                <a:cs typeface="Arial" charset="0"/>
              </a:rPr>
              <a:t>διαθέσιμο ως κοινό κτήμα</a:t>
            </a:r>
            <a:endParaRPr lang="en-US" sz="1200" dirty="0">
              <a:solidFill>
                <a:prstClr val="black"/>
              </a:solidFill>
              <a:latin typeface="Calibri"/>
              <a:cs typeface="Arial" charset="0"/>
            </a:endParaRPr>
          </a:p>
        </p:txBody>
      </p:sp>
      <p:pic>
        <p:nvPicPr>
          <p:cNvPr id="23557" name="Picture 2" descr="Σχηματική αναπαράσταση δεσμώ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5" y="4418013"/>
            <a:ext cx="2162175" cy="1698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8"/>
          <p:cNvSpPr/>
          <p:nvPr/>
        </p:nvSpPr>
        <p:spPr>
          <a:xfrm>
            <a:off x="1476375" y="6130925"/>
            <a:ext cx="2592388" cy="646113"/>
          </a:xfrm>
          <a:prstGeom prst="rect">
            <a:avLst/>
          </a:prstGeom>
        </p:spPr>
        <p:txBody>
          <a:bodyPr>
            <a:spAutoFit/>
          </a:bodyPr>
          <a:lstStyle/>
          <a:p>
            <a:pPr algn="ctr">
              <a:defRPr/>
            </a:pPr>
            <a:r>
              <a:rPr lang="en-US" sz="1200" dirty="0">
                <a:solidFill>
                  <a:prstClr val="black">
                    <a:lumMod val="65000"/>
                    <a:lumOff val="35000"/>
                  </a:prstClr>
                </a:solidFill>
                <a:latin typeface="Calibri"/>
                <a:cs typeface="Arial" charset="0"/>
              </a:rPr>
              <a:t>“</a:t>
            </a:r>
            <a:r>
              <a:rPr lang="en-US" sz="1200" dirty="0">
                <a:solidFill>
                  <a:prstClr val="black"/>
                </a:solidFill>
                <a:latin typeface="Calibri"/>
                <a:cs typeface="Arial" charset="0"/>
                <a:hlinkClick r:id="rId7"/>
              </a:rPr>
              <a:t>Connelly-Orpen-R3P-M-sigma-bonding</a:t>
            </a:r>
            <a:r>
              <a:rPr lang="en-US" sz="1200" dirty="0">
                <a:solidFill>
                  <a:prstClr val="black">
                    <a:lumMod val="65000"/>
                    <a:lumOff val="35000"/>
                  </a:prstClr>
                </a:solidFill>
                <a:latin typeface="Calibri"/>
                <a:cs typeface="Arial" charset="0"/>
              </a:rPr>
              <a:t>”,</a:t>
            </a:r>
            <a:r>
              <a:rPr lang="el-GR" sz="1200" dirty="0">
                <a:solidFill>
                  <a:prstClr val="black">
                    <a:lumMod val="65000"/>
                    <a:lumOff val="35000"/>
                  </a:prstClr>
                </a:solidFill>
                <a:latin typeface="Calibri"/>
                <a:cs typeface="Arial" charset="0"/>
              </a:rPr>
              <a:t> </a:t>
            </a:r>
            <a:r>
              <a:rPr lang="el-GR" sz="1200" dirty="0" smtClean="0">
                <a:solidFill>
                  <a:prstClr val="black">
                    <a:lumMod val="65000"/>
                    <a:lumOff val="35000"/>
                  </a:prstClr>
                </a:solidFill>
                <a:latin typeface="Calibri"/>
                <a:cs typeface="Arial" charset="0"/>
              </a:rPr>
              <a:t>από</a:t>
            </a:r>
            <a:r>
              <a:rPr lang="en-US" sz="1200" dirty="0" smtClean="0">
                <a:solidFill>
                  <a:prstClr val="black">
                    <a:lumMod val="65000"/>
                    <a:lumOff val="35000"/>
                  </a:prstClr>
                </a:solidFill>
                <a:latin typeface="Calibri"/>
                <a:cs typeface="Arial" charset="0"/>
              </a:rPr>
              <a:t> </a:t>
            </a:r>
            <a:r>
              <a:rPr lang="en-US" sz="1200" dirty="0">
                <a:solidFill>
                  <a:prstClr val="black"/>
                </a:solidFill>
                <a:latin typeface="Calibri"/>
                <a:cs typeface="Arial" charset="0"/>
                <a:hlinkClick r:id="rId8" tooltip="User:Benjah-bmm27"/>
              </a:rPr>
              <a:t>Benjah-bmm27</a:t>
            </a:r>
            <a:r>
              <a:rPr lang="el-GR" sz="1200" dirty="0">
                <a:solidFill>
                  <a:prstClr val="black"/>
                </a:solidFill>
                <a:latin typeface="Calibri"/>
                <a:cs typeface="Arial" charset="0"/>
              </a:rPr>
              <a:t> </a:t>
            </a:r>
            <a:r>
              <a:rPr lang="el-GR" sz="1200" dirty="0">
                <a:solidFill>
                  <a:prstClr val="black">
                    <a:lumMod val="65000"/>
                    <a:lumOff val="35000"/>
                  </a:prstClr>
                </a:solidFill>
                <a:latin typeface="Calibri"/>
                <a:cs typeface="Arial" charset="0"/>
              </a:rPr>
              <a:t>διαθέσιμο ως κοινό κτήμα</a:t>
            </a:r>
            <a:endParaRPr lang="en-US" sz="1200" dirty="0">
              <a:solidFill>
                <a:prstClr val="black"/>
              </a:solidFill>
              <a:latin typeface="Calibri"/>
              <a:cs typeface="Arial" charset="0"/>
            </a:endParaRPr>
          </a:p>
        </p:txBody>
      </p:sp>
      <p:pic>
        <p:nvPicPr>
          <p:cNvPr id="23559" name="Picture 4" descr="Σχηματική αναπαράσταση δεσμών"/>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92725" y="4437063"/>
            <a:ext cx="2063750" cy="1698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8"/>
          <p:cNvSpPr/>
          <p:nvPr/>
        </p:nvSpPr>
        <p:spPr>
          <a:xfrm>
            <a:off x="5027613" y="6135688"/>
            <a:ext cx="2592387" cy="646112"/>
          </a:xfrm>
          <a:prstGeom prst="rect">
            <a:avLst/>
          </a:prstGeom>
        </p:spPr>
        <p:txBody>
          <a:bodyPr>
            <a:spAutoFit/>
          </a:bodyPr>
          <a:lstStyle/>
          <a:p>
            <a:pPr algn="ctr">
              <a:defRPr/>
            </a:pPr>
            <a:r>
              <a:rPr lang="en-US" sz="1200" dirty="0">
                <a:solidFill>
                  <a:prstClr val="black">
                    <a:lumMod val="65000"/>
                    <a:lumOff val="35000"/>
                  </a:prstClr>
                </a:solidFill>
                <a:latin typeface="Calibri"/>
                <a:cs typeface="Arial" charset="0"/>
              </a:rPr>
              <a:t>“</a:t>
            </a:r>
            <a:r>
              <a:rPr lang="en-US" sz="1200" dirty="0">
                <a:solidFill>
                  <a:prstClr val="black"/>
                </a:solidFill>
                <a:latin typeface="Calibri"/>
                <a:cs typeface="Arial" charset="0"/>
                <a:hlinkClick r:id="rId10"/>
              </a:rPr>
              <a:t>Connelly-Orpen-R3P-M-pi-backbonding</a:t>
            </a:r>
            <a:r>
              <a:rPr lang="en-US" sz="1200" dirty="0">
                <a:solidFill>
                  <a:prstClr val="black">
                    <a:lumMod val="65000"/>
                    <a:lumOff val="35000"/>
                  </a:prstClr>
                </a:solidFill>
                <a:latin typeface="Calibri"/>
                <a:cs typeface="Arial" charset="0"/>
              </a:rPr>
              <a:t>”,</a:t>
            </a:r>
            <a:r>
              <a:rPr lang="el-GR" sz="1200" dirty="0">
                <a:solidFill>
                  <a:prstClr val="black">
                    <a:lumMod val="65000"/>
                    <a:lumOff val="35000"/>
                  </a:prstClr>
                </a:solidFill>
                <a:latin typeface="Calibri"/>
                <a:cs typeface="Arial" charset="0"/>
              </a:rPr>
              <a:t> </a:t>
            </a:r>
            <a:r>
              <a:rPr lang="el-GR" sz="1200" dirty="0" smtClean="0">
                <a:solidFill>
                  <a:prstClr val="black">
                    <a:lumMod val="65000"/>
                    <a:lumOff val="35000"/>
                  </a:prstClr>
                </a:solidFill>
                <a:latin typeface="Calibri"/>
                <a:cs typeface="Arial" charset="0"/>
              </a:rPr>
              <a:t>από</a:t>
            </a:r>
            <a:r>
              <a:rPr lang="en-US" sz="1200" dirty="0" smtClean="0">
                <a:solidFill>
                  <a:prstClr val="black">
                    <a:lumMod val="65000"/>
                    <a:lumOff val="35000"/>
                  </a:prstClr>
                </a:solidFill>
                <a:latin typeface="Calibri"/>
                <a:cs typeface="Arial" charset="0"/>
              </a:rPr>
              <a:t> </a:t>
            </a:r>
            <a:r>
              <a:rPr lang="en-US" sz="1200" dirty="0">
                <a:solidFill>
                  <a:prstClr val="black"/>
                </a:solidFill>
                <a:latin typeface="Calibri"/>
                <a:cs typeface="Arial" charset="0"/>
                <a:hlinkClick r:id="rId8" tooltip="User:Benjah-bmm27"/>
              </a:rPr>
              <a:t>Benjah-bmm27</a:t>
            </a:r>
            <a:r>
              <a:rPr lang="el-GR" sz="1200" dirty="0">
                <a:solidFill>
                  <a:prstClr val="black"/>
                </a:solidFill>
                <a:latin typeface="Calibri"/>
                <a:cs typeface="Arial" charset="0"/>
              </a:rPr>
              <a:t> </a:t>
            </a:r>
            <a:r>
              <a:rPr lang="el-GR" sz="1200" dirty="0">
                <a:solidFill>
                  <a:prstClr val="black">
                    <a:lumMod val="65000"/>
                    <a:lumOff val="35000"/>
                  </a:prstClr>
                </a:solidFill>
                <a:latin typeface="Calibri"/>
                <a:cs typeface="Arial" charset="0"/>
              </a:rPr>
              <a:t>διαθέσιμο ως κοινό κτήμα</a:t>
            </a:r>
            <a:endParaRPr lang="en-US" sz="1200" dirty="0">
              <a:solidFill>
                <a:prstClr val="black"/>
              </a:solidFill>
              <a:latin typeface="Calibri"/>
              <a:cs typeface="Arial" charset="0"/>
            </a:endParaRPr>
          </a:p>
        </p:txBody>
      </p:sp>
      <p:sp>
        <p:nvSpPr>
          <p:cNvPr id="4" name="Θέση αριθμού διαφάνειας 3"/>
          <p:cNvSpPr>
            <a:spLocks noGrp="1"/>
          </p:cNvSpPr>
          <p:nvPr>
            <p:ph type="sldNum" sz="quarter" idx="12"/>
          </p:nvPr>
        </p:nvSpPr>
        <p:spPr/>
        <p:txBody>
          <a:bodyPr/>
          <a:lstStyle/>
          <a:p>
            <a:pPr>
              <a:defRPr/>
            </a:pPr>
            <a:fld id="{8AA64EF4-D823-4D0A-8504-7566117B26A0}" type="slidenum">
              <a:rPr lang="el-GR" smtClean="0">
                <a:solidFill>
                  <a:prstClr val="black"/>
                </a:solidFill>
              </a:rPr>
              <a:pPr>
                <a:defRPr/>
              </a:pPr>
              <a:t>21</a:t>
            </a:fld>
            <a:endParaRPr lang="el-GR">
              <a:solidFill>
                <a:prstClr val="black"/>
              </a:solidFill>
            </a:endParaRPr>
          </a:p>
        </p:txBody>
      </p:sp>
    </p:spTree>
    <p:extLst>
      <p:ext uri="{BB962C8B-B14F-4D97-AF65-F5344CB8AC3E}">
        <p14:creationId xmlns:p14="http://schemas.microsoft.com/office/powerpoint/2010/main" val="37953350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Τίτλος 1"/>
          <p:cNvSpPr>
            <a:spLocks noGrp="1"/>
          </p:cNvSpPr>
          <p:nvPr>
            <p:ph type="title"/>
          </p:nvPr>
        </p:nvSpPr>
        <p:spPr/>
        <p:txBody>
          <a:bodyPr/>
          <a:lstStyle/>
          <a:p>
            <a:r>
              <a:rPr lang="el-GR" altLang="el-GR" smtClean="0"/>
              <a:t>Βιβλιογραφία </a:t>
            </a:r>
          </a:p>
        </p:txBody>
      </p:sp>
      <p:sp>
        <p:nvSpPr>
          <p:cNvPr id="24579" name="Θέση περιεχομένου 2"/>
          <p:cNvSpPr>
            <a:spLocks noGrp="1"/>
          </p:cNvSpPr>
          <p:nvPr>
            <p:ph idx="1"/>
          </p:nvPr>
        </p:nvSpPr>
        <p:spPr/>
        <p:txBody>
          <a:bodyPr/>
          <a:lstStyle/>
          <a:p>
            <a:pPr>
              <a:spcBef>
                <a:spcPts val="1200"/>
              </a:spcBef>
            </a:pPr>
            <a:r>
              <a:rPr lang="el-GR" altLang="el-GR" sz="2400" smtClean="0"/>
              <a:t>Βασική Ανόργανη Χημεία, Ν. Κλούρα, εκδ. Τραυλός, Αθήνα, 2000.</a:t>
            </a:r>
          </a:p>
          <a:p>
            <a:pPr>
              <a:spcBef>
                <a:spcPts val="1200"/>
              </a:spcBef>
            </a:pPr>
            <a:r>
              <a:rPr lang="el-GR" altLang="el-GR" sz="2400" smtClean="0"/>
              <a:t>Γενική Χημεία, </a:t>
            </a:r>
            <a:r>
              <a:rPr lang="en-US" altLang="el-GR" sz="2400" smtClean="0"/>
              <a:t>D</a:t>
            </a:r>
            <a:r>
              <a:rPr lang="el-GR" altLang="el-GR" sz="2400" smtClean="0"/>
              <a:t>. </a:t>
            </a:r>
            <a:r>
              <a:rPr lang="en-US" altLang="el-GR" sz="2400" smtClean="0"/>
              <a:t>Ebbing</a:t>
            </a:r>
            <a:r>
              <a:rPr lang="el-GR" altLang="el-GR" sz="2400" smtClean="0"/>
              <a:t>, </a:t>
            </a:r>
            <a:r>
              <a:rPr lang="en-US" altLang="el-GR" sz="2400" smtClean="0"/>
              <a:t>S</a:t>
            </a:r>
            <a:r>
              <a:rPr lang="el-GR" altLang="el-GR" sz="2400" smtClean="0"/>
              <a:t>. </a:t>
            </a:r>
            <a:r>
              <a:rPr lang="en-US" altLang="el-GR" sz="2400" smtClean="0"/>
              <a:t>Gammon</a:t>
            </a:r>
            <a:r>
              <a:rPr lang="el-GR" altLang="el-GR" sz="2400" smtClean="0"/>
              <a:t>, εκδ. Τραυλός, Αθήνα, 2011.</a:t>
            </a:r>
          </a:p>
          <a:p>
            <a:pPr>
              <a:spcBef>
                <a:spcPts val="1200"/>
              </a:spcBef>
            </a:pPr>
            <a:r>
              <a:rPr lang="el-GR" altLang="el-GR" sz="2400" smtClean="0"/>
              <a:t>Γενική Χημεία, Γ. Μπαζάκη, Αθήνα .</a:t>
            </a:r>
          </a:p>
          <a:p>
            <a:pPr>
              <a:spcBef>
                <a:spcPts val="1200"/>
              </a:spcBef>
            </a:pPr>
            <a:r>
              <a:rPr lang="el-GR" altLang="el-GR" sz="2400" smtClean="0"/>
              <a:t>Χημεία Γραφικών Τεχνών, Ν. Καρακασίδη, εκδ. ΙΩΝ, Αθήνα 2005.</a:t>
            </a:r>
          </a:p>
          <a:p>
            <a:pPr>
              <a:spcBef>
                <a:spcPts val="1200"/>
              </a:spcBef>
            </a:pPr>
            <a:r>
              <a:rPr lang="el-GR" altLang="el-GR" sz="2400" smtClean="0"/>
              <a:t>Χημεία, Εισαγωγικές Έννοιες, Ε. Λυμπεράκη, εκδ. Αλτιντζή, Σίνδος, 2009.</a:t>
            </a:r>
          </a:p>
          <a:p>
            <a:pPr>
              <a:spcBef>
                <a:spcPts val="1200"/>
              </a:spcBef>
            </a:pPr>
            <a:r>
              <a:rPr lang="el-GR" altLang="el-GR" sz="2400" smtClean="0"/>
              <a:t>Χημεία, Κ. Σαλτερής, εκδ. Σαββάλας, Αθήνα, 2001.</a:t>
            </a:r>
          </a:p>
        </p:txBody>
      </p:sp>
      <p:sp>
        <p:nvSpPr>
          <p:cNvPr id="4" name="Θέση αριθμού διαφάνειας 3"/>
          <p:cNvSpPr>
            <a:spLocks noGrp="1"/>
          </p:cNvSpPr>
          <p:nvPr>
            <p:ph type="sldNum" sz="quarter" idx="12"/>
          </p:nvPr>
        </p:nvSpPr>
        <p:spPr/>
        <p:txBody>
          <a:bodyPr/>
          <a:lstStyle/>
          <a:p>
            <a:pPr>
              <a:defRPr/>
            </a:pPr>
            <a:fld id="{C2EF92F1-B8D2-42C1-8801-385D32D336EE}" type="slidenum">
              <a:rPr lang="el-GR" smtClean="0">
                <a:solidFill>
                  <a:prstClr val="black"/>
                </a:solidFill>
              </a:rPr>
              <a:pPr>
                <a:defRPr/>
              </a:pPr>
              <a:t>22</a:t>
            </a:fld>
            <a:endParaRPr lang="el-GR">
              <a:solidFill>
                <a:prstClr val="black"/>
              </a:solidFill>
            </a:endParaRPr>
          </a:p>
        </p:txBody>
      </p:sp>
    </p:spTree>
    <p:extLst>
      <p:ext uri="{BB962C8B-B14F-4D97-AF65-F5344CB8AC3E}">
        <p14:creationId xmlns:p14="http://schemas.microsoft.com/office/powerpoint/2010/main" val="1170431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9" name="Ομάδα 8"/>
          <p:cNvGrpSpPr/>
          <p:nvPr/>
        </p:nvGrpSpPr>
        <p:grpSpPr>
          <a:xfrm>
            <a:off x="1767633" y="5931169"/>
            <a:ext cx="5828703" cy="768532"/>
            <a:chOff x="1767633" y="5931169"/>
            <a:chExt cx="5828703" cy="768532"/>
          </a:xfrm>
        </p:grpSpPr>
        <p:pic>
          <p:nvPicPr>
            <p:cNvPr id="10"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12"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err="1" smtClean="0"/>
              <a:t>Σταματίνα</a:t>
            </a:r>
            <a:r>
              <a:rPr lang="el-GR" sz="2000" dirty="0" smtClean="0"/>
              <a:t> Θεοχάρη 2014. </a:t>
            </a:r>
            <a:r>
              <a:rPr lang="el-GR" sz="2000" dirty="0" err="1" smtClean="0"/>
              <a:t>Σταματίνα</a:t>
            </a:r>
            <a:r>
              <a:rPr lang="el-GR" sz="2000" dirty="0" smtClean="0"/>
              <a:t> Θεοχάρη</a:t>
            </a:r>
            <a:r>
              <a:rPr lang="el-GR" sz="2000" dirty="0"/>
              <a:t>. </a:t>
            </a:r>
            <a:r>
              <a:rPr lang="el-GR" sz="2000" dirty="0" smtClean="0"/>
              <a:t>«</a:t>
            </a:r>
            <a:r>
              <a:rPr lang="el-GR" sz="2000" dirty="0"/>
              <a:t>Χημεία Γραφικών </a:t>
            </a:r>
            <a:r>
              <a:rPr lang="el-GR" sz="2000" dirty="0" smtClean="0"/>
              <a:t>Τεχνών (</a:t>
            </a:r>
            <a:r>
              <a:rPr lang="el-GR" sz="2000" dirty="0"/>
              <a:t>Θ</a:t>
            </a:r>
            <a:r>
              <a:rPr lang="el-GR" sz="2000" dirty="0" smtClean="0"/>
              <a:t>). Ενότητα 3</a:t>
            </a:r>
            <a:r>
              <a:rPr lang="en-US" sz="2000" dirty="0" smtClean="0"/>
              <a:t>:</a:t>
            </a:r>
            <a:r>
              <a:rPr lang="el-GR" sz="2000" dirty="0" smtClean="0"/>
              <a:t> </a:t>
            </a:r>
            <a:r>
              <a:rPr lang="el-GR" altLang="el-GR" sz="2000" dirty="0"/>
              <a:t>Σύσταση της ύλης – Δομή του </a:t>
            </a:r>
            <a:r>
              <a:rPr lang="el-GR" altLang="el-GR" sz="2000" dirty="0" smtClean="0"/>
              <a:t>ατόμου</a:t>
            </a:r>
            <a:r>
              <a:rPr lang="el-GR" sz="2000" dirty="0" smtClean="0"/>
              <a:t>».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1728192"/>
          </a:xfrm>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τα οποία εμπεριέχονται σε αυτό και τα οποία αναφέρονται μαζί με τους όρους χρήσης τους στο «Σημείωμα Χρήσης Έργων Τρίτων</a:t>
            </a:r>
            <a:r>
              <a:rPr lang="el-GR" sz="1800" dirty="0" smtClean="0"/>
              <a:t>».                     </a:t>
            </a:r>
          </a:p>
          <a:p>
            <a:pPr marL="0" indent="0">
              <a:buNone/>
            </a:pPr>
            <a:endParaRPr lang="el-GR" sz="18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255500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155448"/>
            <a:ext cx="9036496" cy="3456384"/>
          </a:xfrm>
          <a:prstGeom prst="rect">
            <a:avLst/>
          </a:prstGeom>
        </p:spPr>
        <p:txBody>
          <a:bodyPr vert="horz" wrap="square" lIns="91440" tIns="45720" rIns="91440" bIns="45720" rtlCol="0" anchor="ctr">
            <a:normAutofit/>
          </a:bodyPr>
          <a:lstStyle/>
          <a:p>
            <a:r>
              <a:rPr lang="el-GR" dirty="0">
                <a:latin typeface="+mn-lt"/>
              </a:rPr>
              <a:t>[1] http://</a:t>
            </a:r>
            <a:r>
              <a:rPr lang="el-GR" dirty="0" smtClean="0">
                <a:latin typeface="+mn-lt"/>
              </a:rPr>
              <a:t>creativecommons.org/licenses/από-nc-sa/4.0</a:t>
            </a:r>
            <a:r>
              <a:rPr lang="el-GR" dirty="0">
                <a:latin typeface="+mn-lt"/>
              </a:rPr>
              <a:t>/ </a:t>
            </a:r>
            <a:endParaRPr lang="en-US" dirty="0" smtClean="0">
              <a:latin typeface="+mn-lt"/>
            </a:endParaRPr>
          </a:p>
          <a:p>
            <a:endParaRPr lang="el-GR" dirty="0">
              <a:latin typeface="+mn-lt"/>
            </a:endParaRPr>
          </a:p>
          <a:p>
            <a:r>
              <a:rPr lang="el-GR" dirty="0">
                <a:latin typeface="+mn-lt"/>
              </a:rPr>
              <a:t>Ως </a:t>
            </a:r>
            <a:r>
              <a:rPr lang="el-GR" b="1" dirty="0">
                <a:latin typeface="+mn-lt"/>
              </a:rPr>
              <a:t>Μη Εμπορική</a:t>
            </a:r>
            <a:r>
              <a:rPr lang="el-GR" dirty="0">
                <a:latin typeface="+mn-lt"/>
              </a:rPr>
              <a:t> ορίζεται η χρήση:</a:t>
            </a:r>
          </a:p>
          <a:p>
            <a:pPr marL="342900" lvl="0" indent="-342900">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a:t>
            </a:r>
            <a:r>
              <a:rPr lang="el-GR" dirty="0" err="1">
                <a:latin typeface="+mn-lt"/>
              </a:rPr>
              <a:t>αδειοδόχο</a:t>
            </a:r>
            <a:endParaRPr lang="el-GR" dirty="0">
              <a:latin typeface="+mn-lt"/>
            </a:endParaRPr>
          </a:p>
          <a:p>
            <a:pPr marL="342900" lvl="0" indent="-342900">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marL="342900" lvl="0" indent="-342900">
              <a:buFont typeface="Arial" panose="020B0604020202020204" pitchFamily="34" charset="0"/>
              <a:buChar char="•"/>
            </a:pPr>
            <a:endParaRPr lang="el-GR" dirty="0">
              <a:latin typeface="+mn-lt"/>
            </a:endParaRPr>
          </a:p>
          <a:p>
            <a:r>
              <a:rPr lang="el-GR" dirty="0" smtClean="0">
                <a:latin typeface="+mn-lt"/>
              </a:rPr>
              <a:t>Ο </a:t>
            </a:r>
            <a:r>
              <a:rPr lang="el-GR" dirty="0">
                <a:latin typeface="+mn-lt"/>
              </a:rPr>
              <a:t>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Tree>
    <p:extLst>
      <p:ext uri="{BB962C8B-B14F-4D97-AF65-F5344CB8AC3E}">
        <p14:creationId xmlns:p14="http://schemas.microsoft.com/office/powerpoint/2010/main" val="4937158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Αθηνών</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Τίτλος 1"/>
          <p:cNvSpPr>
            <a:spLocks noGrp="1"/>
          </p:cNvSpPr>
          <p:nvPr>
            <p:ph type="title"/>
          </p:nvPr>
        </p:nvSpPr>
        <p:spPr/>
        <p:txBody>
          <a:bodyPr/>
          <a:lstStyle/>
          <a:p>
            <a:pPr eaLnBrk="1" hangingPunct="1"/>
            <a:r>
              <a:rPr lang="el-GR" altLang="el-GR" smtClean="0"/>
              <a:t>Άτομο</a:t>
            </a:r>
          </a:p>
        </p:txBody>
      </p:sp>
      <p:sp>
        <p:nvSpPr>
          <p:cNvPr id="5123" name="Θέση περιεχομένου 2"/>
          <p:cNvSpPr>
            <a:spLocks noGrp="1"/>
          </p:cNvSpPr>
          <p:nvPr>
            <p:ph idx="1"/>
          </p:nvPr>
        </p:nvSpPr>
        <p:spPr>
          <a:xfrm>
            <a:off x="457200" y="1196975"/>
            <a:ext cx="4691063" cy="5040313"/>
          </a:xfrm>
        </p:spPr>
        <p:txBody>
          <a:bodyPr/>
          <a:lstStyle/>
          <a:p>
            <a:pPr marL="0" indent="0" eaLnBrk="1" hangingPunct="1">
              <a:lnSpc>
                <a:spcPct val="114000"/>
              </a:lnSpc>
              <a:buFont typeface="Arial" charset="0"/>
              <a:buNone/>
            </a:pPr>
            <a:r>
              <a:rPr lang="el-GR" altLang="el-GR" sz="2400" b="1" smtClean="0"/>
              <a:t>Άτομο</a:t>
            </a:r>
            <a:r>
              <a:rPr lang="el-GR" altLang="el-GR" sz="2400" smtClean="0"/>
              <a:t> είναι το μικρότερο σωματίδιο της ύλης που συμμετέχει στον σχηματισμό των χημικών ενώσεων και παραμένει αναλλοίωτο στις χημικές αντιδράσεις. Γενικά λόγω της δραστικότητάς τους δεν υπάρχουν ελεύθερα στη φύση, αλλά έχουν την τάση να ενώνονται με άλλα άτομα και να σχηματίζουν χημικές ενώσεις.</a:t>
            </a:r>
          </a:p>
        </p:txBody>
      </p:sp>
      <p:pic>
        <p:nvPicPr>
          <p:cNvPr id="5124" name="Picture 2" descr="σχηματικά η δομή ενός ατόμο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7013" y="1484313"/>
            <a:ext cx="3390900" cy="3390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8"/>
          <p:cNvSpPr/>
          <p:nvPr/>
        </p:nvSpPr>
        <p:spPr>
          <a:xfrm>
            <a:off x="5741988" y="5013325"/>
            <a:ext cx="2520950" cy="646113"/>
          </a:xfrm>
          <a:prstGeom prst="rect">
            <a:avLst/>
          </a:prstGeom>
        </p:spPr>
        <p:txBody>
          <a:bodyPr>
            <a:spAutoFit/>
          </a:bodyPr>
          <a:lstStyle/>
          <a:p>
            <a:pPr algn="ctr">
              <a:defRPr/>
            </a:pPr>
            <a:r>
              <a:rPr lang="en-US" sz="1200" dirty="0">
                <a:solidFill>
                  <a:prstClr val="black">
                    <a:lumMod val="65000"/>
                    <a:lumOff val="35000"/>
                  </a:prstClr>
                </a:solidFill>
                <a:latin typeface="Calibri"/>
                <a:cs typeface="Arial" charset="0"/>
              </a:rPr>
              <a:t>“</a:t>
            </a:r>
            <a:r>
              <a:rPr lang="en-US" sz="1200" dirty="0">
                <a:solidFill>
                  <a:prstClr val="black"/>
                </a:solidFill>
                <a:latin typeface="Calibri"/>
                <a:cs typeface="Arial" charset="0"/>
                <a:hlinkClick r:id="rId3"/>
              </a:rPr>
              <a:t>Atom diagram</a:t>
            </a:r>
            <a:r>
              <a:rPr lang="en-US" sz="1200" dirty="0">
                <a:solidFill>
                  <a:prstClr val="black">
                    <a:lumMod val="65000"/>
                    <a:lumOff val="35000"/>
                  </a:prstClr>
                </a:solidFill>
                <a:latin typeface="Calibri"/>
                <a:cs typeface="Arial" charset="0"/>
              </a:rPr>
              <a:t>”,</a:t>
            </a:r>
            <a:r>
              <a:rPr lang="el-GR" sz="1200" dirty="0">
                <a:solidFill>
                  <a:prstClr val="black">
                    <a:lumMod val="65000"/>
                    <a:lumOff val="35000"/>
                  </a:prstClr>
                </a:solidFill>
                <a:latin typeface="Calibri"/>
                <a:cs typeface="Arial" charset="0"/>
              </a:rPr>
              <a:t> </a:t>
            </a:r>
            <a:r>
              <a:rPr lang="el-GR" sz="1200" dirty="0" smtClean="0">
                <a:solidFill>
                  <a:prstClr val="black">
                    <a:lumMod val="65000"/>
                    <a:lumOff val="35000"/>
                  </a:prstClr>
                </a:solidFill>
                <a:latin typeface="Calibri"/>
                <a:cs typeface="Arial" charset="0"/>
              </a:rPr>
              <a:t>από</a:t>
            </a:r>
            <a:r>
              <a:rPr lang="en-US" sz="1200" dirty="0" smtClean="0">
                <a:solidFill>
                  <a:prstClr val="black">
                    <a:lumMod val="65000"/>
                    <a:lumOff val="35000"/>
                  </a:prstClr>
                </a:solidFill>
                <a:latin typeface="Calibri"/>
                <a:cs typeface="Arial" charset="0"/>
              </a:rPr>
              <a:t> </a:t>
            </a:r>
            <a:r>
              <a:rPr lang="en-US" sz="1200" dirty="0">
                <a:solidFill>
                  <a:prstClr val="black"/>
                </a:solidFill>
                <a:latin typeface="Calibri"/>
                <a:cs typeface="Arial" charset="0"/>
              </a:rPr>
              <a:t/>
            </a:r>
            <a:br>
              <a:rPr lang="en-US" sz="1200" dirty="0">
                <a:solidFill>
                  <a:prstClr val="black"/>
                </a:solidFill>
                <a:latin typeface="Calibri"/>
                <a:cs typeface="Arial" charset="0"/>
              </a:rPr>
            </a:br>
            <a:r>
              <a:rPr lang="en-US" sz="1200" dirty="0">
                <a:solidFill>
                  <a:prstClr val="black"/>
                </a:solidFill>
                <a:latin typeface="Calibri"/>
                <a:cs typeface="Arial" charset="0"/>
                <a:hlinkClick r:id="rId4" tooltip="User:File Upload Bot (Magnus Manske)"/>
              </a:rPr>
              <a:t>File Upload Bot (Magnus </a:t>
            </a:r>
            <a:r>
              <a:rPr lang="en-US" sz="1200" dirty="0" err="1">
                <a:solidFill>
                  <a:prstClr val="black"/>
                </a:solidFill>
                <a:latin typeface="Calibri"/>
                <a:cs typeface="Arial" charset="0"/>
                <a:hlinkClick r:id="rId4" tooltip="User:File Upload Bot (Magnus Manske)"/>
              </a:rPr>
              <a:t>Manske</a:t>
            </a:r>
            <a:r>
              <a:rPr lang="en-US" sz="1200" dirty="0">
                <a:solidFill>
                  <a:prstClr val="black"/>
                </a:solidFill>
                <a:latin typeface="Calibri"/>
                <a:cs typeface="Arial" charset="0"/>
                <a:hlinkClick r:id="rId4" tooltip="User:File Upload Bot (Magnus Manske)"/>
              </a:rPr>
              <a:t>)</a:t>
            </a:r>
            <a:r>
              <a:rPr lang="el-GR" sz="1200" dirty="0">
                <a:solidFill>
                  <a:prstClr val="black"/>
                </a:solidFill>
                <a:latin typeface="Calibri"/>
                <a:cs typeface="Arial" charset="0"/>
              </a:rPr>
              <a:t> </a:t>
            </a:r>
            <a:r>
              <a:rPr lang="el-GR" sz="1200" dirty="0" smtClean="0">
                <a:solidFill>
                  <a:prstClr val="black">
                    <a:lumMod val="65000"/>
                    <a:lumOff val="35000"/>
                  </a:prstClr>
                </a:solidFill>
                <a:latin typeface="Calibri"/>
                <a:cs typeface="Arial" charset="0"/>
              </a:rPr>
              <a:t>διαθέσιμο με άδεια</a:t>
            </a:r>
            <a:r>
              <a:rPr lang="en-US" sz="1200" dirty="0" smtClean="0">
                <a:solidFill>
                  <a:prstClr val="black">
                    <a:lumMod val="65000"/>
                    <a:lumOff val="35000"/>
                  </a:prstClr>
                </a:solidFill>
                <a:latin typeface="Calibri"/>
                <a:cs typeface="Arial" charset="0"/>
              </a:rPr>
              <a:t> </a:t>
            </a:r>
            <a:r>
              <a:rPr lang="en-US" sz="1200" dirty="0">
                <a:solidFill>
                  <a:prstClr val="black"/>
                </a:solidFill>
                <a:latin typeface="Calibri"/>
                <a:cs typeface="Arial" charset="0"/>
                <a:hlinkClick r:id="rId5"/>
              </a:rPr>
              <a:t>CC BY-SA 3.0</a:t>
            </a:r>
            <a:endParaRPr lang="en-US" sz="1200" dirty="0">
              <a:solidFill>
                <a:prstClr val="black"/>
              </a:solidFill>
              <a:latin typeface="Calibri"/>
              <a:cs typeface="Arial" charset="0"/>
            </a:endParaRPr>
          </a:p>
        </p:txBody>
      </p:sp>
      <p:sp>
        <p:nvSpPr>
          <p:cNvPr id="4" name="Θέση αριθμού διαφάνειας 3"/>
          <p:cNvSpPr>
            <a:spLocks noGrp="1"/>
          </p:cNvSpPr>
          <p:nvPr>
            <p:ph type="sldNum" sz="quarter" idx="12"/>
          </p:nvPr>
        </p:nvSpPr>
        <p:spPr>
          <a:xfrm>
            <a:off x="6553200" y="6376988"/>
            <a:ext cx="2133600" cy="365125"/>
          </a:xfrm>
        </p:spPr>
        <p:txBody>
          <a:bodyPr/>
          <a:lstStyle/>
          <a:p>
            <a:pPr>
              <a:defRPr/>
            </a:pPr>
            <a:fld id="{B77C09B2-B5C7-48A5-ABB7-850A672DD27F}" type="slidenum">
              <a:rPr lang="el-GR" smtClean="0">
                <a:solidFill>
                  <a:prstClr val="black"/>
                </a:solidFill>
              </a:rPr>
              <a:pPr>
                <a:defRPr/>
              </a:pPr>
              <a:t>2</a:t>
            </a:fld>
            <a:endParaRPr lang="el-GR">
              <a:solidFill>
                <a:prstClr val="black"/>
              </a:solidFill>
            </a:endParaRPr>
          </a:p>
        </p:txBody>
      </p:sp>
    </p:spTree>
    <p:extLst>
      <p:ext uri="{BB962C8B-B14F-4D97-AF65-F5344CB8AC3E}">
        <p14:creationId xmlns:p14="http://schemas.microsoft.com/office/powerpoint/2010/main" val="4235310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Τίτλος 1"/>
          <p:cNvSpPr>
            <a:spLocks noGrp="1"/>
          </p:cNvSpPr>
          <p:nvPr>
            <p:ph type="title"/>
          </p:nvPr>
        </p:nvSpPr>
        <p:spPr/>
        <p:txBody>
          <a:bodyPr/>
          <a:lstStyle/>
          <a:p>
            <a:pPr eaLnBrk="1" hangingPunct="1"/>
            <a:r>
              <a:rPr lang="el-GR" altLang="el-GR" smtClean="0"/>
              <a:t>Μόριο </a:t>
            </a:r>
          </a:p>
        </p:txBody>
      </p:sp>
      <p:sp>
        <p:nvSpPr>
          <p:cNvPr id="6147" name="Θέση περιεχομένου 2"/>
          <p:cNvSpPr>
            <a:spLocks noGrp="1"/>
          </p:cNvSpPr>
          <p:nvPr>
            <p:ph idx="1"/>
          </p:nvPr>
        </p:nvSpPr>
        <p:spPr>
          <a:xfrm>
            <a:off x="250825" y="1196975"/>
            <a:ext cx="5051425" cy="5040313"/>
          </a:xfrm>
        </p:spPr>
        <p:txBody>
          <a:bodyPr/>
          <a:lstStyle/>
          <a:p>
            <a:pPr marL="0" indent="0" eaLnBrk="1" hangingPunct="1">
              <a:lnSpc>
                <a:spcPct val="114000"/>
              </a:lnSpc>
              <a:buFont typeface="Arial" charset="0"/>
              <a:buNone/>
            </a:pPr>
            <a:r>
              <a:rPr lang="el-GR" altLang="el-GR" sz="2400" b="1" smtClean="0"/>
              <a:t>Μόριο</a:t>
            </a:r>
            <a:r>
              <a:rPr lang="el-GR" altLang="el-GR" sz="2400" smtClean="0"/>
              <a:t> είναι το μικρότερο σωματίδιο μιας καθορισμένης χημικής ουσίας (στοιχείου ή χημικής ένωσης) που μπορεί να υπάρξει σε ελεύθερη κατάσταση και διατηρεί τις ιδιότητες  της ουσίας από την οποία προέρχεται. Μπορεί να αποτελείται από δύο ή περισσότερα άτομα. Όταν τα άτομα είναι ίδια, έχουμε μόριο χημικού στοιχείου (</a:t>
            </a:r>
            <a:r>
              <a:rPr lang="en-US" altLang="el-GR" sz="2400" smtClean="0"/>
              <a:t>O</a:t>
            </a:r>
            <a:r>
              <a:rPr lang="el-GR" altLang="el-GR" sz="2400" baseline="-25000" smtClean="0"/>
              <a:t>2</a:t>
            </a:r>
            <a:r>
              <a:rPr lang="el-GR" altLang="el-GR" sz="2400" smtClean="0"/>
              <a:t>, </a:t>
            </a:r>
            <a:r>
              <a:rPr lang="en-US" altLang="el-GR" sz="2400" smtClean="0"/>
              <a:t>H</a:t>
            </a:r>
            <a:r>
              <a:rPr lang="el-GR" altLang="el-GR" sz="2400" baseline="-25000" smtClean="0"/>
              <a:t>2</a:t>
            </a:r>
            <a:r>
              <a:rPr lang="el-GR" altLang="el-GR" sz="2400" smtClean="0"/>
              <a:t>, </a:t>
            </a:r>
            <a:r>
              <a:rPr lang="en-US" altLang="el-GR" sz="2400" smtClean="0"/>
              <a:t>C</a:t>
            </a:r>
            <a:r>
              <a:rPr lang="el-GR" altLang="el-GR" sz="2400" smtClean="0"/>
              <a:t>), ενώ όταν είναι διαφορετικά, έχουμε μόριο χημικής ένωσης (</a:t>
            </a:r>
            <a:r>
              <a:rPr lang="en-US" altLang="el-GR" sz="2400" smtClean="0"/>
              <a:t>H</a:t>
            </a:r>
            <a:r>
              <a:rPr lang="el-GR" altLang="el-GR" sz="2400" baseline="-25000" smtClean="0"/>
              <a:t>2</a:t>
            </a:r>
            <a:r>
              <a:rPr lang="en-US" altLang="el-GR" sz="2400" smtClean="0"/>
              <a:t>O</a:t>
            </a:r>
            <a:r>
              <a:rPr lang="el-GR" altLang="el-GR" sz="2400" smtClean="0"/>
              <a:t>, </a:t>
            </a:r>
            <a:r>
              <a:rPr lang="en-US" altLang="el-GR" sz="2400" smtClean="0"/>
              <a:t>CO</a:t>
            </a:r>
            <a:r>
              <a:rPr lang="el-GR" altLang="el-GR" sz="2400" baseline="-25000" smtClean="0"/>
              <a:t>2</a:t>
            </a:r>
            <a:r>
              <a:rPr lang="el-GR" altLang="el-GR" sz="2400" smtClean="0"/>
              <a:t>, </a:t>
            </a:r>
            <a:r>
              <a:rPr lang="en-US" altLang="el-GR" sz="2400" smtClean="0"/>
              <a:t>C</a:t>
            </a:r>
            <a:r>
              <a:rPr lang="el-GR" altLang="el-GR" sz="2400" baseline="-25000" smtClean="0"/>
              <a:t>2</a:t>
            </a:r>
            <a:r>
              <a:rPr lang="en-US" altLang="el-GR" sz="2400" smtClean="0"/>
              <a:t>H</a:t>
            </a:r>
            <a:r>
              <a:rPr lang="el-GR" altLang="el-GR" sz="2400" baseline="-25000" smtClean="0"/>
              <a:t>5</a:t>
            </a:r>
            <a:r>
              <a:rPr lang="en-US" altLang="el-GR" sz="2400" smtClean="0"/>
              <a:t>OH</a:t>
            </a:r>
            <a:r>
              <a:rPr lang="el-GR" altLang="el-GR" sz="2400" smtClean="0"/>
              <a:t>, </a:t>
            </a:r>
            <a:r>
              <a:rPr lang="en-US" altLang="el-GR" sz="2400" smtClean="0"/>
              <a:t>CH</a:t>
            </a:r>
            <a:r>
              <a:rPr lang="el-GR" altLang="el-GR" sz="2400" baseline="-25000" smtClean="0"/>
              <a:t>3</a:t>
            </a:r>
            <a:r>
              <a:rPr lang="en-US" altLang="el-GR" sz="2400" smtClean="0"/>
              <a:t>COOH</a:t>
            </a:r>
            <a:r>
              <a:rPr lang="el-GR" altLang="el-GR" sz="2400" smtClean="0"/>
              <a:t>). </a:t>
            </a:r>
          </a:p>
        </p:txBody>
      </p:sp>
      <p:pic>
        <p:nvPicPr>
          <p:cNvPr id="6148" name="Picture 2" descr="σχηματικά η δομή ενός μορίο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412875"/>
            <a:ext cx="3810000" cy="3781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8"/>
          <p:cNvSpPr/>
          <p:nvPr/>
        </p:nvSpPr>
        <p:spPr>
          <a:xfrm>
            <a:off x="5580063" y="5335588"/>
            <a:ext cx="3090862" cy="461962"/>
          </a:xfrm>
          <a:prstGeom prst="rect">
            <a:avLst/>
          </a:prstGeom>
        </p:spPr>
        <p:txBody>
          <a:bodyPr>
            <a:spAutoFit/>
          </a:bodyPr>
          <a:lstStyle/>
          <a:p>
            <a:pPr algn="ctr">
              <a:defRPr/>
            </a:pPr>
            <a:r>
              <a:rPr lang="en-US" sz="1200" dirty="0">
                <a:solidFill>
                  <a:prstClr val="black">
                    <a:lumMod val="65000"/>
                    <a:lumOff val="35000"/>
                  </a:prstClr>
                </a:solidFill>
                <a:latin typeface="Calibri"/>
                <a:cs typeface="Arial" charset="0"/>
              </a:rPr>
              <a:t>“</a:t>
            </a:r>
            <a:r>
              <a:rPr lang="en-US" sz="1200" dirty="0">
                <a:solidFill>
                  <a:prstClr val="black"/>
                </a:solidFill>
                <a:latin typeface="Calibri"/>
                <a:cs typeface="Arial" charset="0"/>
                <a:hlinkClick r:id="rId3"/>
              </a:rPr>
              <a:t>3D model hydrogen bonds in water</a:t>
            </a:r>
            <a:r>
              <a:rPr lang="en-US" sz="1200" dirty="0">
                <a:solidFill>
                  <a:prstClr val="black">
                    <a:lumMod val="65000"/>
                    <a:lumOff val="35000"/>
                  </a:prstClr>
                </a:solidFill>
                <a:latin typeface="Calibri"/>
                <a:cs typeface="Arial" charset="0"/>
              </a:rPr>
              <a:t>”,</a:t>
            </a:r>
            <a:r>
              <a:rPr lang="el-GR" sz="1200" dirty="0">
                <a:solidFill>
                  <a:prstClr val="black">
                    <a:lumMod val="65000"/>
                    <a:lumOff val="35000"/>
                  </a:prstClr>
                </a:solidFill>
                <a:latin typeface="Calibri"/>
                <a:cs typeface="Arial" charset="0"/>
              </a:rPr>
              <a:t> </a:t>
            </a:r>
            <a:r>
              <a:rPr lang="el-GR" sz="1200" dirty="0" smtClean="0">
                <a:solidFill>
                  <a:prstClr val="black">
                    <a:lumMod val="65000"/>
                    <a:lumOff val="35000"/>
                  </a:prstClr>
                </a:solidFill>
                <a:latin typeface="Calibri"/>
                <a:cs typeface="Arial" charset="0"/>
              </a:rPr>
              <a:t>από</a:t>
            </a:r>
            <a:r>
              <a:rPr lang="en-US" sz="1200" dirty="0" smtClean="0">
                <a:solidFill>
                  <a:prstClr val="black">
                    <a:lumMod val="65000"/>
                    <a:lumOff val="35000"/>
                  </a:prstClr>
                </a:solidFill>
                <a:latin typeface="Calibri"/>
                <a:cs typeface="Arial" charset="0"/>
              </a:rPr>
              <a:t> </a:t>
            </a:r>
            <a:r>
              <a:rPr lang="en-US" sz="1200" dirty="0">
                <a:solidFill>
                  <a:prstClr val="black"/>
                </a:solidFill>
                <a:latin typeface="Calibri"/>
                <a:cs typeface="Arial" charset="0"/>
              </a:rPr>
              <a:t/>
            </a:r>
            <a:br>
              <a:rPr lang="en-US" sz="1200" dirty="0">
                <a:solidFill>
                  <a:prstClr val="black"/>
                </a:solidFill>
                <a:latin typeface="Calibri"/>
                <a:cs typeface="Arial" charset="0"/>
              </a:rPr>
            </a:br>
            <a:r>
              <a:rPr lang="en-US" sz="1200" dirty="0">
                <a:solidFill>
                  <a:prstClr val="black"/>
                </a:solidFill>
                <a:latin typeface="Calibri"/>
                <a:cs typeface="Arial" charset="0"/>
                <a:hlinkClick r:id="rId4" tooltip="User:Magasjukur2"/>
              </a:rPr>
              <a:t>Magasjukur2</a:t>
            </a:r>
            <a:r>
              <a:rPr lang="el-GR" sz="1200" dirty="0">
                <a:solidFill>
                  <a:prstClr val="black"/>
                </a:solidFill>
                <a:latin typeface="Calibri"/>
                <a:cs typeface="Arial" charset="0"/>
              </a:rPr>
              <a:t> </a:t>
            </a:r>
            <a:r>
              <a:rPr lang="el-GR" sz="1200" dirty="0" smtClean="0">
                <a:solidFill>
                  <a:prstClr val="black">
                    <a:lumMod val="65000"/>
                    <a:lumOff val="35000"/>
                  </a:prstClr>
                </a:solidFill>
                <a:latin typeface="Calibri"/>
                <a:cs typeface="Arial" charset="0"/>
              </a:rPr>
              <a:t>διαθέσιμο με άδεια</a:t>
            </a:r>
            <a:r>
              <a:rPr lang="en-US" sz="1200" dirty="0" smtClean="0">
                <a:solidFill>
                  <a:prstClr val="black">
                    <a:lumMod val="65000"/>
                    <a:lumOff val="35000"/>
                  </a:prstClr>
                </a:solidFill>
                <a:latin typeface="Calibri"/>
                <a:cs typeface="Arial" charset="0"/>
              </a:rPr>
              <a:t> </a:t>
            </a:r>
            <a:r>
              <a:rPr lang="en-US" sz="1200" dirty="0">
                <a:solidFill>
                  <a:prstClr val="black"/>
                </a:solidFill>
                <a:latin typeface="Calibri"/>
                <a:cs typeface="Arial" charset="0"/>
                <a:hlinkClick r:id="rId5"/>
              </a:rPr>
              <a:t>CC BY-SA 3.0</a:t>
            </a:r>
            <a:endParaRPr lang="en-US" sz="1200" dirty="0">
              <a:solidFill>
                <a:prstClr val="black"/>
              </a:solidFill>
              <a:latin typeface="Calibri"/>
              <a:cs typeface="Arial" charset="0"/>
            </a:endParaRPr>
          </a:p>
        </p:txBody>
      </p:sp>
      <p:sp>
        <p:nvSpPr>
          <p:cNvPr id="4" name="Θέση αριθμού διαφάνειας 3"/>
          <p:cNvSpPr>
            <a:spLocks noGrp="1"/>
          </p:cNvSpPr>
          <p:nvPr>
            <p:ph type="sldNum" sz="quarter" idx="12"/>
          </p:nvPr>
        </p:nvSpPr>
        <p:spPr/>
        <p:txBody>
          <a:bodyPr/>
          <a:lstStyle/>
          <a:p>
            <a:pPr>
              <a:defRPr/>
            </a:pPr>
            <a:fld id="{7B1CC891-A95A-4EFF-9A55-DBD4D9923EFC}" type="slidenum">
              <a:rPr lang="el-GR" smtClean="0">
                <a:solidFill>
                  <a:prstClr val="black"/>
                </a:solidFill>
              </a:rPr>
              <a:pPr>
                <a:defRPr/>
              </a:pPr>
              <a:t>3</a:t>
            </a:fld>
            <a:endParaRPr lang="el-GR">
              <a:solidFill>
                <a:prstClr val="black"/>
              </a:solidFill>
            </a:endParaRPr>
          </a:p>
        </p:txBody>
      </p:sp>
    </p:spTree>
    <p:extLst>
      <p:ext uri="{BB962C8B-B14F-4D97-AF65-F5344CB8AC3E}">
        <p14:creationId xmlns:p14="http://schemas.microsoft.com/office/powerpoint/2010/main" val="32397046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Τίτλος 1"/>
          <p:cNvSpPr>
            <a:spLocks noGrp="1"/>
          </p:cNvSpPr>
          <p:nvPr>
            <p:ph type="title"/>
          </p:nvPr>
        </p:nvSpPr>
        <p:spPr/>
        <p:txBody>
          <a:bodyPr/>
          <a:lstStyle/>
          <a:p>
            <a:pPr eaLnBrk="1" hangingPunct="1"/>
            <a:r>
              <a:rPr lang="el-GR" altLang="el-GR" smtClean="0"/>
              <a:t>Ατομικότητα στοιχείου</a:t>
            </a:r>
          </a:p>
        </p:txBody>
      </p:sp>
      <p:sp>
        <p:nvSpPr>
          <p:cNvPr id="7171" name="Θέση περιεχομένου 2"/>
          <p:cNvSpPr>
            <a:spLocks noGrp="1"/>
          </p:cNvSpPr>
          <p:nvPr>
            <p:ph idx="1"/>
          </p:nvPr>
        </p:nvSpPr>
        <p:spPr>
          <a:xfrm>
            <a:off x="457200" y="1196975"/>
            <a:ext cx="8229600" cy="2592388"/>
          </a:xfrm>
        </p:spPr>
        <p:txBody>
          <a:bodyPr/>
          <a:lstStyle/>
          <a:p>
            <a:pPr marL="0" indent="0" eaLnBrk="1" hangingPunct="1">
              <a:lnSpc>
                <a:spcPct val="114000"/>
              </a:lnSpc>
              <a:buFont typeface="Arial" charset="0"/>
              <a:buNone/>
            </a:pPr>
            <a:r>
              <a:rPr lang="el-GR" altLang="el-GR" sz="2400" smtClean="0"/>
              <a:t>Ο αριθμός που δείχνει από πόσα άτομα αποτελείται το μόριο ενός στοιχείου ονομάζεται </a:t>
            </a:r>
            <a:r>
              <a:rPr lang="el-GR" altLang="el-GR" sz="2400" b="1" smtClean="0"/>
              <a:t>ατομικότητα</a:t>
            </a:r>
            <a:r>
              <a:rPr lang="el-GR" altLang="el-GR" sz="2400" smtClean="0"/>
              <a:t> του στοιχείου και γράφεται ως δείκτης κάτω από το σύμβολο του (</a:t>
            </a:r>
            <a:r>
              <a:rPr lang="en-US" altLang="el-GR" sz="2400" smtClean="0"/>
              <a:t>O</a:t>
            </a:r>
            <a:r>
              <a:rPr lang="el-GR" altLang="el-GR" sz="2400" baseline="-25000" smtClean="0"/>
              <a:t>2</a:t>
            </a:r>
            <a:r>
              <a:rPr lang="el-GR" altLang="el-GR" sz="2400" smtClean="0"/>
              <a:t>, </a:t>
            </a:r>
            <a:r>
              <a:rPr lang="en-US" altLang="el-GR" sz="2400" smtClean="0"/>
              <a:t>H</a:t>
            </a:r>
            <a:r>
              <a:rPr lang="el-GR" altLang="el-GR" sz="2400" baseline="-25000" smtClean="0"/>
              <a:t>2</a:t>
            </a:r>
            <a:r>
              <a:rPr lang="el-GR" altLang="el-GR" sz="2400" smtClean="0"/>
              <a:t>, </a:t>
            </a:r>
            <a:r>
              <a:rPr lang="en-US" altLang="el-GR" sz="2400" smtClean="0"/>
              <a:t>C</a:t>
            </a:r>
            <a:r>
              <a:rPr lang="el-GR" altLang="el-GR" sz="2400" smtClean="0"/>
              <a:t>). </a:t>
            </a:r>
          </a:p>
        </p:txBody>
      </p:sp>
      <p:sp>
        <p:nvSpPr>
          <p:cNvPr id="4" name="Θέση αριθμού διαφάνειας 3"/>
          <p:cNvSpPr>
            <a:spLocks noGrp="1"/>
          </p:cNvSpPr>
          <p:nvPr>
            <p:ph type="sldNum" sz="quarter" idx="12"/>
          </p:nvPr>
        </p:nvSpPr>
        <p:spPr/>
        <p:txBody>
          <a:bodyPr/>
          <a:lstStyle/>
          <a:p>
            <a:pPr>
              <a:defRPr/>
            </a:pPr>
            <a:fld id="{C59173BA-D579-43A8-882C-8824D7347205}" type="slidenum">
              <a:rPr lang="el-GR" smtClean="0">
                <a:solidFill>
                  <a:prstClr val="black"/>
                </a:solidFill>
              </a:rPr>
              <a:pPr>
                <a:defRPr/>
              </a:pPr>
              <a:t>4</a:t>
            </a:fld>
            <a:endParaRPr lang="el-GR">
              <a:solidFill>
                <a:prstClr val="black"/>
              </a:solidFill>
            </a:endParaRPr>
          </a:p>
        </p:txBody>
      </p:sp>
    </p:spTree>
    <p:extLst>
      <p:ext uri="{BB962C8B-B14F-4D97-AF65-F5344CB8AC3E}">
        <p14:creationId xmlns:p14="http://schemas.microsoft.com/office/powerpoint/2010/main" val="119143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Τίτλος 1"/>
          <p:cNvSpPr>
            <a:spLocks noGrp="1"/>
          </p:cNvSpPr>
          <p:nvPr>
            <p:ph type="title"/>
          </p:nvPr>
        </p:nvSpPr>
        <p:spPr/>
        <p:txBody>
          <a:bodyPr/>
          <a:lstStyle/>
          <a:p>
            <a:pPr eaLnBrk="1" hangingPunct="1"/>
            <a:r>
              <a:rPr lang="el-GR" altLang="el-GR" smtClean="0"/>
              <a:t>Ιόντα </a:t>
            </a:r>
          </a:p>
        </p:txBody>
      </p:sp>
      <p:sp>
        <p:nvSpPr>
          <p:cNvPr id="8195" name="Θέση περιεχομένου 2"/>
          <p:cNvSpPr>
            <a:spLocks noGrp="1"/>
          </p:cNvSpPr>
          <p:nvPr>
            <p:ph idx="1"/>
          </p:nvPr>
        </p:nvSpPr>
        <p:spPr>
          <a:xfrm>
            <a:off x="457200" y="1125538"/>
            <a:ext cx="8229600" cy="5040312"/>
          </a:xfrm>
        </p:spPr>
        <p:txBody>
          <a:bodyPr/>
          <a:lstStyle/>
          <a:p>
            <a:pPr marL="0" indent="0" eaLnBrk="1" hangingPunct="1">
              <a:lnSpc>
                <a:spcPct val="114000"/>
              </a:lnSpc>
              <a:buFont typeface="Arial" charset="0"/>
              <a:buNone/>
            </a:pPr>
            <a:r>
              <a:rPr lang="el-GR" altLang="el-GR" sz="2400" smtClean="0"/>
              <a:t>Τα </a:t>
            </a:r>
            <a:r>
              <a:rPr lang="el-GR" altLang="el-GR" sz="2400" b="1" smtClean="0"/>
              <a:t>ιόντα</a:t>
            </a:r>
            <a:r>
              <a:rPr lang="el-GR" altLang="el-GR" sz="2400" smtClean="0"/>
              <a:t> είναι ηλεκτρικά φορτισμένα άτομα ή συγκροτήματα ατόμων. Ανάλογα με το φορτίο τους διακρίνονται σε ανιόντα (αρνητικά φορτισμένα) και κατιόντα (θετικά φορτισμένα). Σχηματίζουν ενώσεις που λέγονται </a:t>
            </a:r>
            <a:r>
              <a:rPr lang="el-GR" altLang="el-GR" sz="2400" b="1" smtClean="0"/>
              <a:t>ιοντικές ενώσεις</a:t>
            </a:r>
            <a:r>
              <a:rPr lang="el-GR" altLang="el-GR" sz="2400" smtClean="0"/>
              <a:t>. </a:t>
            </a:r>
          </a:p>
        </p:txBody>
      </p:sp>
      <p:pic>
        <p:nvPicPr>
          <p:cNvPr id="8196" name="Picture 2" descr="σχηματικά η δημιουργία θετικού ή αρνητικού ιόντο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475" y="2908300"/>
            <a:ext cx="7385050" cy="3668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8"/>
          <p:cNvSpPr/>
          <p:nvPr/>
        </p:nvSpPr>
        <p:spPr>
          <a:xfrm>
            <a:off x="1979613" y="6577013"/>
            <a:ext cx="5184775" cy="277812"/>
          </a:xfrm>
          <a:prstGeom prst="rect">
            <a:avLst/>
          </a:prstGeom>
        </p:spPr>
        <p:txBody>
          <a:bodyPr>
            <a:spAutoFit/>
          </a:bodyPr>
          <a:lstStyle/>
          <a:p>
            <a:pPr algn="ctr">
              <a:defRPr/>
            </a:pPr>
            <a:r>
              <a:rPr lang="en-US" sz="1200" dirty="0">
                <a:solidFill>
                  <a:prstClr val="black">
                    <a:lumMod val="65000"/>
                    <a:lumOff val="35000"/>
                  </a:prstClr>
                </a:solidFill>
                <a:latin typeface="Calibri"/>
                <a:cs typeface="Arial" charset="0"/>
              </a:rPr>
              <a:t>“</a:t>
            </a:r>
            <a:r>
              <a:rPr lang="en-US" sz="1200" dirty="0">
                <a:solidFill>
                  <a:prstClr val="black"/>
                </a:solidFill>
                <a:latin typeface="Calibri"/>
                <a:cs typeface="Arial" charset="0"/>
                <a:hlinkClick r:id="rId3"/>
              </a:rPr>
              <a:t>Ions</a:t>
            </a:r>
            <a:r>
              <a:rPr lang="en-US" sz="1200" dirty="0">
                <a:solidFill>
                  <a:prstClr val="black">
                    <a:lumMod val="65000"/>
                    <a:lumOff val="35000"/>
                  </a:prstClr>
                </a:solidFill>
                <a:latin typeface="Calibri"/>
                <a:cs typeface="Arial" charset="0"/>
              </a:rPr>
              <a:t>”,</a:t>
            </a:r>
            <a:r>
              <a:rPr lang="el-GR" sz="1200" dirty="0">
                <a:solidFill>
                  <a:prstClr val="black">
                    <a:lumMod val="65000"/>
                    <a:lumOff val="35000"/>
                  </a:prstClr>
                </a:solidFill>
                <a:latin typeface="Calibri"/>
                <a:cs typeface="Arial" charset="0"/>
              </a:rPr>
              <a:t> </a:t>
            </a:r>
            <a:r>
              <a:rPr lang="el-GR" sz="1200" dirty="0" smtClean="0">
                <a:solidFill>
                  <a:prstClr val="black">
                    <a:lumMod val="65000"/>
                    <a:lumOff val="35000"/>
                  </a:prstClr>
                </a:solidFill>
                <a:latin typeface="Calibri"/>
                <a:cs typeface="Arial" charset="0"/>
              </a:rPr>
              <a:t>από</a:t>
            </a:r>
            <a:r>
              <a:rPr lang="en-US" sz="1200" dirty="0" smtClean="0">
                <a:solidFill>
                  <a:prstClr val="black">
                    <a:lumMod val="65000"/>
                    <a:lumOff val="35000"/>
                  </a:prstClr>
                </a:solidFill>
                <a:latin typeface="Calibri"/>
                <a:cs typeface="Arial" charset="0"/>
              </a:rPr>
              <a:t> </a:t>
            </a:r>
            <a:r>
              <a:rPr lang="en-US" sz="1200" dirty="0" err="1">
                <a:solidFill>
                  <a:prstClr val="black"/>
                </a:solidFill>
                <a:latin typeface="Calibri"/>
                <a:cs typeface="Arial" charset="0"/>
                <a:hlinkClick r:id="rId4" tooltip="User:Haltopub"/>
              </a:rPr>
              <a:t>Haltopub</a:t>
            </a:r>
            <a:r>
              <a:rPr lang="el-GR" sz="1200" dirty="0">
                <a:solidFill>
                  <a:prstClr val="black"/>
                </a:solidFill>
                <a:latin typeface="Calibri"/>
                <a:cs typeface="Arial" charset="0"/>
              </a:rPr>
              <a:t> </a:t>
            </a:r>
            <a:r>
              <a:rPr lang="el-GR" sz="1200" dirty="0" smtClean="0">
                <a:solidFill>
                  <a:prstClr val="black">
                    <a:lumMod val="65000"/>
                    <a:lumOff val="35000"/>
                  </a:prstClr>
                </a:solidFill>
                <a:latin typeface="Calibri"/>
                <a:cs typeface="Arial" charset="0"/>
              </a:rPr>
              <a:t>διαθέσιμο με άδεια</a:t>
            </a:r>
            <a:r>
              <a:rPr lang="en-US" sz="1200" dirty="0" smtClean="0">
                <a:solidFill>
                  <a:prstClr val="black">
                    <a:lumMod val="65000"/>
                    <a:lumOff val="35000"/>
                  </a:prstClr>
                </a:solidFill>
                <a:latin typeface="Calibri"/>
                <a:cs typeface="Arial" charset="0"/>
              </a:rPr>
              <a:t> </a:t>
            </a:r>
            <a:r>
              <a:rPr lang="en-US" sz="1200" dirty="0">
                <a:solidFill>
                  <a:prstClr val="black"/>
                </a:solidFill>
                <a:latin typeface="Calibri"/>
                <a:cs typeface="Arial" charset="0"/>
                <a:hlinkClick r:id="rId5"/>
              </a:rPr>
              <a:t>CC BY-SA 3.0</a:t>
            </a:r>
            <a:endParaRPr lang="en-US" sz="1200" dirty="0">
              <a:solidFill>
                <a:prstClr val="black"/>
              </a:solidFill>
              <a:latin typeface="Calibri"/>
              <a:cs typeface="Arial" charset="0"/>
            </a:endParaRPr>
          </a:p>
        </p:txBody>
      </p:sp>
      <p:sp>
        <p:nvSpPr>
          <p:cNvPr id="4" name="Θέση αριθμού διαφάνειας 3"/>
          <p:cNvSpPr>
            <a:spLocks noGrp="1"/>
          </p:cNvSpPr>
          <p:nvPr>
            <p:ph type="sldNum" sz="quarter" idx="12"/>
          </p:nvPr>
        </p:nvSpPr>
        <p:spPr/>
        <p:txBody>
          <a:bodyPr/>
          <a:lstStyle/>
          <a:p>
            <a:pPr>
              <a:defRPr/>
            </a:pPr>
            <a:fld id="{1532388E-5DFA-47E5-9321-1C63A4E77F00}" type="slidenum">
              <a:rPr lang="el-GR" smtClean="0">
                <a:solidFill>
                  <a:prstClr val="black"/>
                </a:solidFill>
              </a:rPr>
              <a:pPr>
                <a:defRPr/>
              </a:pPr>
              <a:t>5</a:t>
            </a:fld>
            <a:endParaRPr lang="el-GR">
              <a:solidFill>
                <a:prstClr val="black"/>
              </a:solidFill>
            </a:endParaRPr>
          </a:p>
        </p:txBody>
      </p:sp>
    </p:spTree>
    <p:extLst>
      <p:ext uri="{BB962C8B-B14F-4D97-AF65-F5344CB8AC3E}">
        <p14:creationId xmlns:p14="http://schemas.microsoft.com/office/powerpoint/2010/main" val="6160451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title"/>
          </p:nvPr>
        </p:nvSpPr>
        <p:spPr>
          <a:xfrm>
            <a:off x="0" y="115888"/>
            <a:ext cx="9144000" cy="909637"/>
          </a:xfrm>
        </p:spPr>
        <p:txBody>
          <a:bodyPr/>
          <a:lstStyle/>
          <a:p>
            <a:pPr eaLnBrk="1" hangingPunct="1"/>
            <a:r>
              <a:rPr lang="el-GR" altLang="el-GR" smtClean="0"/>
              <a:t>Ηλεκτρονιακή δομή των ατόμων</a:t>
            </a:r>
            <a:r>
              <a:rPr lang="en-US" altLang="el-GR" smtClean="0"/>
              <a:t> </a:t>
            </a:r>
            <a:r>
              <a:rPr lang="el-GR" altLang="el-GR" sz="3200" b="0" smtClean="0"/>
              <a:t>(1 από 5)</a:t>
            </a:r>
          </a:p>
        </p:txBody>
      </p:sp>
      <p:sp>
        <p:nvSpPr>
          <p:cNvPr id="9219" name="Θέση περιεχομένου 2"/>
          <p:cNvSpPr>
            <a:spLocks noGrp="1"/>
          </p:cNvSpPr>
          <p:nvPr>
            <p:ph idx="1"/>
          </p:nvPr>
        </p:nvSpPr>
        <p:spPr>
          <a:xfrm>
            <a:off x="457200" y="1196975"/>
            <a:ext cx="4402138" cy="5040313"/>
          </a:xfrm>
        </p:spPr>
        <p:txBody>
          <a:bodyPr/>
          <a:lstStyle/>
          <a:p>
            <a:pPr marL="0" indent="0" eaLnBrk="1" hangingPunct="1">
              <a:lnSpc>
                <a:spcPct val="114000"/>
              </a:lnSpc>
              <a:buFont typeface="Arial" charset="0"/>
              <a:buNone/>
            </a:pPr>
            <a:r>
              <a:rPr lang="el-GR" altLang="el-GR" sz="2400" smtClean="0"/>
              <a:t>Από την εποχή του </a:t>
            </a:r>
            <a:r>
              <a:rPr lang="el-GR" altLang="el-GR" sz="2400" b="1" smtClean="0"/>
              <a:t>Δημόκριτου</a:t>
            </a:r>
            <a:r>
              <a:rPr lang="el-GR" altLang="el-GR" sz="2400" smtClean="0"/>
              <a:t> (5</a:t>
            </a:r>
            <a:r>
              <a:rPr lang="el-GR" altLang="el-GR" sz="2400" baseline="30000" smtClean="0"/>
              <a:t>ος</a:t>
            </a:r>
            <a:r>
              <a:rPr lang="el-GR" altLang="el-GR" sz="2400" smtClean="0"/>
              <a:t> αι. π.Χ.) και την θεωρία του περί ασυνέχειας της ύλης (η ύλη αποτελείται από πολύ μικρά σωματίδια -τα άτομα- που δεν μπορούν να διαιρεθούν σε άλλα απλούστερα), πέρασε ένα μεγάλο χρονικό διάστημα έως τον 19</a:t>
            </a:r>
            <a:r>
              <a:rPr lang="el-GR" altLang="el-GR" sz="2400" baseline="30000" smtClean="0"/>
              <a:t>ο</a:t>
            </a:r>
            <a:r>
              <a:rPr lang="el-GR" altLang="el-GR" sz="2400" smtClean="0"/>
              <a:t> αι. οπότε ο </a:t>
            </a:r>
            <a:r>
              <a:rPr lang="en-US" altLang="el-GR" sz="2400" smtClean="0"/>
              <a:t>Dalton </a:t>
            </a:r>
            <a:r>
              <a:rPr lang="el-GR" altLang="el-GR" sz="2400" smtClean="0"/>
              <a:t>διατύπωσε την ατομική θεωρία. </a:t>
            </a:r>
          </a:p>
        </p:txBody>
      </p:sp>
      <p:pic>
        <p:nvPicPr>
          <p:cNvPr id="32770" name="Picture 2" descr="δημόκριτος"/>
          <p:cNvPicPr>
            <a:picLocks noChangeAspect="1" noChangeArrowheads="1"/>
          </p:cNvPicPr>
          <p:nvPr/>
        </p:nvPicPr>
        <p:blipFill>
          <a:blip r:embed="rId2"/>
          <a:srcRect/>
          <a:stretch>
            <a:fillRect/>
          </a:stretch>
        </p:blipFill>
        <p:spPr bwMode="auto">
          <a:xfrm>
            <a:off x="5651500" y="1341438"/>
            <a:ext cx="2832100" cy="391477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p:spPr>
      </p:pic>
      <p:sp>
        <p:nvSpPr>
          <p:cNvPr id="6" name="Rectangle 8"/>
          <p:cNvSpPr/>
          <p:nvPr/>
        </p:nvSpPr>
        <p:spPr>
          <a:xfrm>
            <a:off x="5951538" y="5373688"/>
            <a:ext cx="2232025" cy="461665"/>
          </a:xfrm>
          <a:prstGeom prst="rect">
            <a:avLst/>
          </a:prstGeom>
        </p:spPr>
        <p:txBody>
          <a:bodyPr>
            <a:spAutoFit/>
          </a:bodyPr>
          <a:lstStyle/>
          <a:p>
            <a:pPr algn="ctr">
              <a:defRPr/>
            </a:pPr>
            <a:r>
              <a:rPr lang="en-US" sz="1200" dirty="0">
                <a:solidFill>
                  <a:prstClr val="black">
                    <a:lumMod val="65000"/>
                    <a:lumOff val="35000"/>
                  </a:prstClr>
                </a:solidFill>
                <a:latin typeface="Calibri"/>
                <a:cs typeface="Arial" charset="0"/>
              </a:rPr>
              <a:t>“</a:t>
            </a:r>
            <a:r>
              <a:rPr lang="en-US" sz="1200" dirty="0">
                <a:solidFill>
                  <a:prstClr val="black"/>
                </a:solidFill>
                <a:latin typeface="Calibri"/>
                <a:cs typeface="Arial" charset="0"/>
                <a:hlinkClick r:id="rId3"/>
              </a:rPr>
              <a:t>Democritus2</a:t>
            </a:r>
            <a:r>
              <a:rPr lang="en-US" sz="1200" dirty="0">
                <a:solidFill>
                  <a:prstClr val="black">
                    <a:lumMod val="65000"/>
                    <a:lumOff val="35000"/>
                  </a:prstClr>
                </a:solidFill>
                <a:latin typeface="Calibri"/>
                <a:cs typeface="Arial" charset="0"/>
              </a:rPr>
              <a:t>”,</a:t>
            </a:r>
            <a:r>
              <a:rPr lang="el-GR" sz="1200" dirty="0">
                <a:solidFill>
                  <a:prstClr val="black">
                    <a:lumMod val="65000"/>
                    <a:lumOff val="35000"/>
                  </a:prstClr>
                </a:solidFill>
                <a:latin typeface="Calibri"/>
                <a:cs typeface="Arial" charset="0"/>
              </a:rPr>
              <a:t> </a:t>
            </a:r>
            <a:r>
              <a:rPr lang="el-GR" sz="1200" dirty="0" smtClean="0">
                <a:solidFill>
                  <a:prstClr val="black">
                    <a:lumMod val="65000"/>
                    <a:lumOff val="35000"/>
                  </a:prstClr>
                </a:solidFill>
                <a:latin typeface="Calibri"/>
                <a:cs typeface="Arial" charset="0"/>
              </a:rPr>
              <a:t>από</a:t>
            </a:r>
            <a:r>
              <a:rPr lang="en-US" sz="1200" dirty="0" smtClean="0">
                <a:solidFill>
                  <a:prstClr val="black">
                    <a:lumMod val="65000"/>
                    <a:lumOff val="35000"/>
                  </a:prstClr>
                </a:solidFill>
                <a:latin typeface="Calibri"/>
                <a:cs typeface="Arial" charset="0"/>
              </a:rPr>
              <a:t> </a:t>
            </a:r>
            <a:r>
              <a:rPr lang="en-US" sz="1200" dirty="0" err="1">
                <a:solidFill>
                  <a:prstClr val="black"/>
                </a:solidFill>
                <a:latin typeface="Calibri"/>
                <a:cs typeface="Arial" charset="0"/>
                <a:hlinkClick r:id="rId4" tooltip="User:Tomisti"/>
              </a:rPr>
              <a:t>Tomisti</a:t>
            </a:r>
            <a:r>
              <a:rPr lang="el-GR" sz="1200" dirty="0">
                <a:solidFill>
                  <a:prstClr val="black"/>
                </a:solidFill>
                <a:latin typeface="Calibri"/>
                <a:cs typeface="Arial" charset="0"/>
              </a:rPr>
              <a:t> </a:t>
            </a:r>
            <a:r>
              <a:rPr lang="el-GR" sz="1200" dirty="0">
                <a:solidFill>
                  <a:prstClr val="black">
                    <a:lumMod val="65000"/>
                    <a:lumOff val="35000"/>
                  </a:prstClr>
                </a:solidFill>
                <a:latin typeface="Calibri"/>
                <a:cs typeface="Arial" charset="0"/>
              </a:rPr>
              <a:t>διαθέσιμο </a:t>
            </a:r>
            <a:r>
              <a:rPr lang="el-GR" sz="1200" dirty="0" smtClean="0">
                <a:solidFill>
                  <a:prstClr val="black">
                    <a:lumMod val="65000"/>
                    <a:lumOff val="35000"/>
                  </a:prstClr>
                </a:solidFill>
                <a:latin typeface="Calibri"/>
                <a:cs typeface="Arial" charset="0"/>
              </a:rPr>
              <a:t>ως </a:t>
            </a:r>
            <a:r>
              <a:rPr lang="el-GR" sz="1200" dirty="0">
                <a:solidFill>
                  <a:prstClr val="black">
                    <a:lumMod val="65000"/>
                    <a:lumOff val="35000"/>
                  </a:prstClr>
                </a:solidFill>
                <a:latin typeface="Calibri"/>
                <a:cs typeface="Arial" charset="0"/>
              </a:rPr>
              <a:t>κοινό κτήμα</a:t>
            </a:r>
            <a:endParaRPr lang="en-US" sz="1200" dirty="0">
              <a:solidFill>
                <a:prstClr val="black"/>
              </a:solidFill>
              <a:latin typeface="Calibri"/>
              <a:cs typeface="Arial" charset="0"/>
            </a:endParaRPr>
          </a:p>
        </p:txBody>
      </p:sp>
      <p:sp>
        <p:nvSpPr>
          <p:cNvPr id="4" name="Θέση αριθμού διαφάνειας 3"/>
          <p:cNvSpPr>
            <a:spLocks noGrp="1"/>
          </p:cNvSpPr>
          <p:nvPr>
            <p:ph type="sldNum" sz="quarter" idx="12"/>
          </p:nvPr>
        </p:nvSpPr>
        <p:spPr/>
        <p:txBody>
          <a:bodyPr/>
          <a:lstStyle/>
          <a:p>
            <a:pPr>
              <a:defRPr/>
            </a:pPr>
            <a:fld id="{B512B045-4EB2-486B-9C4C-49F0F553A683}" type="slidenum">
              <a:rPr lang="el-GR" smtClean="0">
                <a:solidFill>
                  <a:prstClr val="black"/>
                </a:solidFill>
              </a:rPr>
              <a:pPr>
                <a:defRPr/>
              </a:pPr>
              <a:t>6</a:t>
            </a:fld>
            <a:endParaRPr lang="el-GR">
              <a:solidFill>
                <a:prstClr val="black"/>
              </a:solidFill>
            </a:endParaRPr>
          </a:p>
        </p:txBody>
      </p:sp>
    </p:spTree>
    <p:extLst>
      <p:ext uri="{BB962C8B-B14F-4D97-AF65-F5344CB8AC3E}">
        <p14:creationId xmlns:p14="http://schemas.microsoft.com/office/powerpoint/2010/main" val="41898608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Τίτλος 1"/>
          <p:cNvSpPr>
            <a:spLocks noGrp="1"/>
          </p:cNvSpPr>
          <p:nvPr>
            <p:ph type="title"/>
          </p:nvPr>
        </p:nvSpPr>
        <p:spPr>
          <a:xfrm>
            <a:off x="0" y="115888"/>
            <a:ext cx="9144000" cy="909637"/>
          </a:xfrm>
        </p:spPr>
        <p:txBody>
          <a:bodyPr/>
          <a:lstStyle/>
          <a:p>
            <a:pPr eaLnBrk="1" hangingPunct="1"/>
            <a:r>
              <a:rPr lang="el-GR" altLang="el-GR" smtClean="0"/>
              <a:t>Ηλεκτρονιακή δομή των ατόμων</a:t>
            </a:r>
            <a:r>
              <a:rPr lang="en-US" altLang="el-GR" smtClean="0"/>
              <a:t> </a:t>
            </a:r>
            <a:r>
              <a:rPr lang="el-GR" altLang="el-GR" sz="3200" b="0" smtClean="0"/>
              <a:t>(2 από 5)</a:t>
            </a:r>
          </a:p>
        </p:txBody>
      </p:sp>
      <p:sp>
        <p:nvSpPr>
          <p:cNvPr id="10243" name="Θέση περιεχομένου 2"/>
          <p:cNvSpPr>
            <a:spLocks noGrp="1"/>
          </p:cNvSpPr>
          <p:nvPr>
            <p:ph idx="1"/>
          </p:nvPr>
        </p:nvSpPr>
        <p:spPr>
          <a:xfrm>
            <a:off x="457200" y="1196975"/>
            <a:ext cx="4691063" cy="5040313"/>
          </a:xfrm>
        </p:spPr>
        <p:txBody>
          <a:bodyPr/>
          <a:lstStyle/>
          <a:p>
            <a:pPr marL="0" indent="0" eaLnBrk="1" hangingPunct="1">
              <a:lnSpc>
                <a:spcPct val="114000"/>
              </a:lnSpc>
              <a:buFont typeface="Arial" charset="0"/>
              <a:buNone/>
            </a:pPr>
            <a:r>
              <a:rPr lang="el-GR" altLang="el-GR" sz="2400" smtClean="0"/>
              <a:t>Σύμφωνα με την ατομική θεωρία του </a:t>
            </a:r>
            <a:r>
              <a:rPr lang="en-US" altLang="el-GR" sz="2400" b="1" smtClean="0"/>
              <a:t>Dalton</a:t>
            </a:r>
            <a:r>
              <a:rPr lang="el-GR" altLang="el-GR" sz="2400" smtClean="0"/>
              <a:t>, οι καθαρές ουσίες αποτελούνται από απειροελάχιστα σωματίδια, συμπαγή και αδιαίρετα, δηλαδή τα άτομα. Τα άτομα του ίδιου στοιχείου είναι όμοια, ενώ τα άτομα διαφορετικών στοιχείων διαφέρουν ως προς τη μάζα τους. Τα άτομα διαφόρων στοιχείων ενώνονται μεταξύ τους με απλές αναλογίες (1:1, 1:2, 1:3). </a:t>
            </a:r>
          </a:p>
        </p:txBody>
      </p:sp>
      <p:pic>
        <p:nvPicPr>
          <p:cNvPr id="33794" name="Picture 2" descr="Dalton"/>
          <p:cNvPicPr>
            <a:picLocks noChangeAspect="1" noChangeArrowheads="1"/>
          </p:cNvPicPr>
          <p:nvPr/>
        </p:nvPicPr>
        <p:blipFill>
          <a:blip r:embed="rId2"/>
          <a:srcRect/>
          <a:stretch>
            <a:fillRect/>
          </a:stretch>
        </p:blipFill>
        <p:spPr bwMode="auto">
          <a:xfrm>
            <a:off x="5594350" y="1401763"/>
            <a:ext cx="3148013" cy="388937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p:spPr>
      </p:pic>
      <p:sp>
        <p:nvSpPr>
          <p:cNvPr id="6" name="Rectangle 8"/>
          <p:cNvSpPr/>
          <p:nvPr/>
        </p:nvSpPr>
        <p:spPr>
          <a:xfrm>
            <a:off x="5513388" y="5373688"/>
            <a:ext cx="3311525" cy="461665"/>
          </a:xfrm>
          <a:prstGeom prst="rect">
            <a:avLst/>
          </a:prstGeom>
        </p:spPr>
        <p:txBody>
          <a:bodyPr>
            <a:spAutoFit/>
          </a:bodyPr>
          <a:lstStyle/>
          <a:p>
            <a:pPr algn="ctr">
              <a:defRPr/>
            </a:pPr>
            <a:r>
              <a:rPr lang="en-US" sz="1200" dirty="0">
                <a:solidFill>
                  <a:prstClr val="black">
                    <a:lumMod val="65000"/>
                    <a:lumOff val="35000"/>
                  </a:prstClr>
                </a:solidFill>
                <a:latin typeface="Calibri"/>
                <a:cs typeface="Arial" charset="0"/>
              </a:rPr>
              <a:t>“</a:t>
            </a:r>
            <a:r>
              <a:rPr lang="en-US" sz="1200" dirty="0">
                <a:solidFill>
                  <a:prstClr val="black"/>
                </a:solidFill>
                <a:latin typeface="Calibri"/>
                <a:cs typeface="Arial" charset="0"/>
                <a:hlinkClick r:id="rId3"/>
              </a:rPr>
              <a:t>John Dalton </a:t>
            </a:r>
            <a:r>
              <a:rPr lang="el-GR" sz="1200" dirty="0" smtClean="0">
                <a:solidFill>
                  <a:prstClr val="black"/>
                </a:solidFill>
                <a:latin typeface="Calibri"/>
                <a:cs typeface="Arial" charset="0"/>
                <a:hlinkClick r:id="rId3"/>
              </a:rPr>
              <a:t>από</a:t>
            </a:r>
            <a:r>
              <a:rPr lang="en-US" sz="1200" dirty="0" smtClean="0">
                <a:solidFill>
                  <a:prstClr val="black"/>
                </a:solidFill>
                <a:latin typeface="Calibri"/>
                <a:cs typeface="Arial" charset="0"/>
                <a:hlinkClick r:id="rId3"/>
              </a:rPr>
              <a:t> </a:t>
            </a:r>
            <a:r>
              <a:rPr lang="en-US" sz="1200" dirty="0">
                <a:solidFill>
                  <a:prstClr val="black"/>
                </a:solidFill>
                <a:latin typeface="Calibri"/>
                <a:cs typeface="Arial" charset="0"/>
                <a:hlinkClick r:id="rId3"/>
              </a:rPr>
              <a:t>Charles Turner</a:t>
            </a:r>
            <a:r>
              <a:rPr lang="en-US" sz="1200" dirty="0">
                <a:solidFill>
                  <a:prstClr val="black">
                    <a:lumMod val="65000"/>
                    <a:lumOff val="35000"/>
                  </a:prstClr>
                </a:solidFill>
                <a:latin typeface="Calibri"/>
                <a:cs typeface="Arial" charset="0"/>
              </a:rPr>
              <a:t>”,</a:t>
            </a:r>
            <a:r>
              <a:rPr lang="el-GR" sz="1200" dirty="0">
                <a:solidFill>
                  <a:prstClr val="black">
                    <a:lumMod val="65000"/>
                    <a:lumOff val="35000"/>
                  </a:prstClr>
                </a:solidFill>
                <a:latin typeface="Calibri"/>
                <a:cs typeface="Arial" charset="0"/>
              </a:rPr>
              <a:t> </a:t>
            </a:r>
            <a:r>
              <a:rPr lang="el-GR" sz="1200" dirty="0" smtClean="0">
                <a:solidFill>
                  <a:prstClr val="black">
                    <a:lumMod val="65000"/>
                    <a:lumOff val="35000"/>
                  </a:prstClr>
                </a:solidFill>
                <a:latin typeface="Calibri"/>
                <a:cs typeface="Arial" charset="0"/>
              </a:rPr>
              <a:t>από</a:t>
            </a:r>
            <a:r>
              <a:rPr lang="en-US" sz="1200" dirty="0" smtClean="0">
                <a:solidFill>
                  <a:prstClr val="black">
                    <a:lumMod val="65000"/>
                    <a:lumOff val="35000"/>
                  </a:prstClr>
                </a:solidFill>
                <a:latin typeface="Calibri"/>
                <a:cs typeface="Arial" charset="0"/>
              </a:rPr>
              <a:t> </a:t>
            </a:r>
            <a:r>
              <a:rPr lang="en-US" sz="1200" dirty="0" err="1">
                <a:solidFill>
                  <a:prstClr val="black"/>
                </a:solidFill>
                <a:latin typeface="Calibri"/>
                <a:cs typeface="Arial" charset="0"/>
                <a:hlinkClick r:id="rId4" tooltip="User:Materialscientist"/>
              </a:rPr>
              <a:t>Materialscientist</a:t>
            </a:r>
            <a:r>
              <a:rPr lang="en-US" sz="1200" dirty="0">
                <a:solidFill>
                  <a:prstClr val="black"/>
                </a:solidFill>
                <a:latin typeface="Calibri"/>
                <a:cs typeface="Arial" charset="0"/>
              </a:rPr>
              <a:t> </a:t>
            </a:r>
            <a:r>
              <a:rPr lang="el-GR" sz="1200" dirty="0">
                <a:solidFill>
                  <a:prstClr val="black">
                    <a:lumMod val="65000"/>
                    <a:lumOff val="35000"/>
                  </a:prstClr>
                </a:solidFill>
                <a:latin typeface="Calibri"/>
                <a:cs typeface="Arial" charset="0"/>
              </a:rPr>
              <a:t>διαθέσιμο ως κοινό κτήμα</a:t>
            </a:r>
            <a:endParaRPr lang="en-US" sz="1200" dirty="0">
              <a:solidFill>
                <a:prstClr val="black"/>
              </a:solidFill>
              <a:latin typeface="Calibri"/>
              <a:cs typeface="Arial" charset="0"/>
            </a:endParaRPr>
          </a:p>
        </p:txBody>
      </p:sp>
      <p:sp>
        <p:nvSpPr>
          <p:cNvPr id="4" name="Θέση αριθμού διαφάνειας 3"/>
          <p:cNvSpPr>
            <a:spLocks noGrp="1"/>
          </p:cNvSpPr>
          <p:nvPr>
            <p:ph type="sldNum" sz="quarter" idx="12"/>
          </p:nvPr>
        </p:nvSpPr>
        <p:spPr/>
        <p:txBody>
          <a:bodyPr/>
          <a:lstStyle/>
          <a:p>
            <a:pPr>
              <a:defRPr/>
            </a:pPr>
            <a:fld id="{CD4C24AA-6983-4BB7-9EC7-2A3FD32261C9}" type="slidenum">
              <a:rPr lang="el-GR" smtClean="0">
                <a:solidFill>
                  <a:prstClr val="black"/>
                </a:solidFill>
              </a:rPr>
              <a:pPr>
                <a:defRPr/>
              </a:pPr>
              <a:t>7</a:t>
            </a:fld>
            <a:endParaRPr lang="el-GR">
              <a:solidFill>
                <a:prstClr val="black"/>
              </a:solidFill>
            </a:endParaRPr>
          </a:p>
        </p:txBody>
      </p:sp>
    </p:spTree>
    <p:extLst>
      <p:ext uri="{BB962C8B-B14F-4D97-AF65-F5344CB8AC3E}">
        <p14:creationId xmlns:p14="http://schemas.microsoft.com/office/powerpoint/2010/main" val="16372346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Τίτλος 1"/>
          <p:cNvSpPr>
            <a:spLocks noGrp="1"/>
          </p:cNvSpPr>
          <p:nvPr>
            <p:ph type="title"/>
          </p:nvPr>
        </p:nvSpPr>
        <p:spPr>
          <a:xfrm>
            <a:off x="0" y="115888"/>
            <a:ext cx="9144000" cy="909637"/>
          </a:xfrm>
        </p:spPr>
        <p:txBody>
          <a:bodyPr/>
          <a:lstStyle/>
          <a:p>
            <a:pPr eaLnBrk="1" hangingPunct="1"/>
            <a:r>
              <a:rPr lang="el-GR" altLang="el-GR" smtClean="0"/>
              <a:t>Ηλεκτρονιακή δομή των ατόμων</a:t>
            </a:r>
            <a:r>
              <a:rPr lang="en-US" altLang="el-GR" smtClean="0"/>
              <a:t> </a:t>
            </a:r>
            <a:r>
              <a:rPr lang="el-GR" altLang="el-GR" sz="3200" b="0" smtClean="0"/>
              <a:t>(3 από 5)</a:t>
            </a:r>
          </a:p>
        </p:txBody>
      </p:sp>
      <p:sp>
        <p:nvSpPr>
          <p:cNvPr id="11267" name="Θέση περιεχομένου 2"/>
          <p:cNvSpPr>
            <a:spLocks noGrp="1"/>
          </p:cNvSpPr>
          <p:nvPr>
            <p:ph idx="1"/>
          </p:nvPr>
        </p:nvSpPr>
        <p:spPr>
          <a:xfrm>
            <a:off x="179388" y="981075"/>
            <a:ext cx="6264275" cy="5256213"/>
          </a:xfrm>
        </p:spPr>
        <p:txBody>
          <a:bodyPr/>
          <a:lstStyle/>
          <a:p>
            <a:pPr marL="0" indent="0" eaLnBrk="1" hangingPunct="1">
              <a:lnSpc>
                <a:spcPct val="110000"/>
              </a:lnSpc>
              <a:spcBef>
                <a:spcPts val="600"/>
              </a:spcBef>
              <a:buFont typeface="Arial" charset="0"/>
              <a:buNone/>
            </a:pPr>
            <a:r>
              <a:rPr lang="el-GR" altLang="el-GR" sz="2400" smtClean="0"/>
              <a:t>Αργότερα (αρχές 20ου αι.) αποδείχτηκε ότι τα άτομα δεν είναι συμπαγή, αλλά αποτελούνται από απλούστερα σωματίδια: τα πρωτόνια, τα νετρόνια και τα ηλεκτρόνια.</a:t>
            </a:r>
          </a:p>
          <a:p>
            <a:pPr marL="0" indent="0" eaLnBrk="1" hangingPunct="1">
              <a:lnSpc>
                <a:spcPct val="110000"/>
              </a:lnSpc>
              <a:spcBef>
                <a:spcPts val="600"/>
              </a:spcBef>
              <a:buFont typeface="Arial" charset="0"/>
              <a:buNone/>
            </a:pPr>
            <a:r>
              <a:rPr lang="el-GR" altLang="el-GR" sz="2400" smtClean="0"/>
              <a:t>Ακολούθησε ο </a:t>
            </a:r>
            <a:r>
              <a:rPr lang="el-GR" altLang="el-GR" sz="2400" b="1" smtClean="0"/>
              <a:t>Rutherford</a:t>
            </a:r>
            <a:r>
              <a:rPr lang="el-GR" altLang="el-GR" sz="2400" smtClean="0"/>
              <a:t> (1911), ο οποίος περιέγραψε το άτομο σαν μια μικρογραφία του πλανητικού συστήματος (δηλαδή η μάζα του ατόμου είναι συγκεντρωμένη στον πυρήνα, ο πυρήνας αποτελείται από πρωτόνια- θετικά φορτισμένα και νετρόνια ή ουδετερόνια, ο αριθμός των ηλεκτρονίων είναι ίσος με τον αριθμό των πρωτονίων, τα ηλεκτρόνια περιφέρονται σε ακαθόριστες τροχιές γύρω από τον πυρήνα).</a:t>
            </a:r>
          </a:p>
        </p:txBody>
      </p:sp>
      <p:pic>
        <p:nvPicPr>
          <p:cNvPr id="34820" name="Picture 4" descr="Rutherford"/>
          <p:cNvPicPr>
            <a:picLocks noChangeAspect="1" noChangeArrowheads="1"/>
          </p:cNvPicPr>
          <p:nvPr/>
        </p:nvPicPr>
        <p:blipFill>
          <a:blip r:embed="rId2"/>
          <a:srcRect/>
          <a:stretch>
            <a:fillRect/>
          </a:stretch>
        </p:blipFill>
        <p:spPr bwMode="auto">
          <a:xfrm>
            <a:off x="6516688" y="1484313"/>
            <a:ext cx="2316162" cy="32766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p:spPr>
      </p:pic>
      <p:sp>
        <p:nvSpPr>
          <p:cNvPr id="7" name="Rectangle 8"/>
          <p:cNvSpPr/>
          <p:nvPr/>
        </p:nvSpPr>
        <p:spPr>
          <a:xfrm>
            <a:off x="6592888" y="4868863"/>
            <a:ext cx="2162175" cy="646331"/>
          </a:xfrm>
          <a:prstGeom prst="rect">
            <a:avLst/>
          </a:prstGeom>
        </p:spPr>
        <p:txBody>
          <a:bodyPr>
            <a:spAutoFit/>
          </a:bodyPr>
          <a:lstStyle/>
          <a:p>
            <a:pPr algn="ctr">
              <a:defRPr/>
            </a:pPr>
            <a:r>
              <a:rPr lang="en-US" sz="1200" dirty="0">
                <a:solidFill>
                  <a:prstClr val="black">
                    <a:lumMod val="65000"/>
                    <a:lumOff val="35000"/>
                  </a:prstClr>
                </a:solidFill>
                <a:latin typeface="Calibri"/>
                <a:cs typeface="Arial" charset="0"/>
              </a:rPr>
              <a:t>“</a:t>
            </a:r>
            <a:r>
              <a:rPr lang="en-US" sz="1200" dirty="0">
                <a:solidFill>
                  <a:prstClr val="black"/>
                </a:solidFill>
                <a:latin typeface="Calibri"/>
                <a:cs typeface="Arial" charset="0"/>
                <a:hlinkClick r:id="rId3"/>
              </a:rPr>
              <a:t>Ernest Rutherford (Nobel)</a:t>
            </a:r>
            <a:r>
              <a:rPr lang="en-US" sz="1200" dirty="0">
                <a:solidFill>
                  <a:prstClr val="black">
                    <a:lumMod val="65000"/>
                    <a:lumOff val="35000"/>
                  </a:prstClr>
                </a:solidFill>
                <a:latin typeface="Calibri"/>
                <a:cs typeface="Arial" charset="0"/>
              </a:rPr>
              <a:t>”,</a:t>
            </a:r>
            <a:r>
              <a:rPr lang="el-GR" sz="1200" dirty="0">
                <a:solidFill>
                  <a:prstClr val="black">
                    <a:lumMod val="65000"/>
                    <a:lumOff val="35000"/>
                  </a:prstClr>
                </a:solidFill>
                <a:latin typeface="Calibri"/>
                <a:cs typeface="Arial" charset="0"/>
              </a:rPr>
              <a:t> </a:t>
            </a:r>
            <a:r>
              <a:rPr lang="el-GR" sz="1200" dirty="0" smtClean="0">
                <a:solidFill>
                  <a:prstClr val="black">
                    <a:lumMod val="65000"/>
                    <a:lumOff val="35000"/>
                  </a:prstClr>
                </a:solidFill>
                <a:latin typeface="Calibri"/>
                <a:cs typeface="Arial" charset="0"/>
              </a:rPr>
              <a:t>από</a:t>
            </a:r>
            <a:r>
              <a:rPr lang="en-US" sz="1200" dirty="0" smtClean="0">
                <a:solidFill>
                  <a:prstClr val="black">
                    <a:lumMod val="65000"/>
                    <a:lumOff val="35000"/>
                  </a:prstClr>
                </a:solidFill>
                <a:latin typeface="Calibri"/>
                <a:cs typeface="Arial" charset="0"/>
              </a:rPr>
              <a:t> </a:t>
            </a:r>
            <a:r>
              <a:rPr lang="en-US" sz="1200" dirty="0" err="1">
                <a:solidFill>
                  <a:prstClr val="black"/>
                </a:solidFill>
                <a:latin typeface="Calibri"/>
                <a:cs typeface="Arial" charset="0"/>
                <a:hlinkClick r:id="rId4" tooltip="User:Materialscientist"/>
              </a:rPr>
              <a:t>Materialscientist</a:t>
            </a:r>
            <a:r>
              <a:rPr lang="en-US" sz="1200" dirty="0">
                <a:solidFill>
                  <a:prstClr val="black"/>
                </a:solidFill>
                <a:latin typeface="Calibri"/>
                <a:cs typeface="Arial" charset="0"/>
              </a:rPr>
              <a:t> </a:t>
            </a:r>
            <a:r>
              <a:rPr lang="el-GR" sz="1200" dirty="0">
                <a:solidFill>
                  <a:prstClr val="black">
                    <a:lumMod val="65000"/>
                    <a:lumOff val="35000"/>
                  </a:prstClr>
                </a:solidFill>
                <a:latin typeface="Calibri"/>
                <a:cs typeface="Arial" charset="0"/>
              </a:rPr>
              <a:t>διαθέσιμο ως κοινό κτήμα</a:t>
            </a:r>
            <a:endParaRPr lang="en-US" sz="1200" dirty="0">
              <a:solidFill>
                <a:prstClr val="black"/>
              </a:solidFill>
              <a:latin typeface="Calibri"/>
              <a:cs typeface="Arial" charset="0"/>
            </a:endParaRPr>
          </a:p>
        </p:txBody>
      </p:sp>
      <p:sp>
        <p:nvSpPr>
          <p:cNvPr id="4" name="Θέση αριθμού διαφάνειας 3"/>
          <p:cNvSpPr>
            <a:spLocks noGrp="1"/>
          </p:cNvSpPr>
          <p:nvPr>
            <p:ph type="sldNum" sz="quarter" idx="12"/>
          </p:nvPr>
        </p:nvSpPr>
        <p:spPr/>
        <p:txBody>
          <a:bodyPr/>
          <a:lstStyle/>
          <a:p>
            <a:pPr>
              <a:defRPr/>
            </a:pPr>
            <a:fld id="{85FBEEED-6C3B-4C78-83F3-4D12914C1390}" type="slidenum">
              <a:rPr lang="el-GR" smtClean="0">
                <a:solidFill>
                  <a:prstClr val="black"/>
                </a:solidFill>
              </a:rPr>
              <a:pPr>
                <a:defRPr/>
              </a:pPr>
              <a:t>8</a:t>
            </a:fld>
            <a:endParaRPr lang="el-GR">
              <a:solidFill>
                <a:prstClr val="black"/>
              </a:solidFill>
            </a:endParaRPr>
          </a:p>
        </p:txBody>
      </p:sp>
    </p:spTree>
    <p:extLst>
      <p:ext uri="{BB962C8B-B14F-4D97-AF65-F5344CB8AC3E}">
        <p14:creationId xmlns:p14="http://schemas.microsoft.com/office/powerpoint/2010/main" val="139473276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 name="ISPRING_RESOURCE_PATHS_HASH_PRESENTER" val="28cfe5d3aa0e7f559fe61cbb86168a7c09544"/>
</p:tagLst>
</file>

<file path=ppt/tags/tag2.xml><?xml version="1.0" encoding="utf-8"?>
<p:tagLst xmlns:a="http://schemas.openxmlformats.org/drawingml/2006/main" xmlns:r="http://schemas.openxmlformats.org/officeDocument/2006/relationships" xmlns:p="http://schemas.openxmlformats.org/presentationml/2006/main">
  <p:tag name="ISPRING_FLASH_SHOW_AFTER" val="0"/>
  <p:tag name="ISPRING_FLASH_START" val="auto"/>
  <p:tag name="ISPRING_FLASH_TYPE" val="swf"/>
</p:tagLst>
</file>

<file path=ppt/theme/theme1.xml><?xml version="1.0" encoding="utf-8"?>
<a:theme xmlns:a="http://schemas.openxmlformats.org/drawingml/2006/main" name="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
  <a:themeElements>
    <a:clrScheme name="Προσαρμοσμένο 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OC_template_updated</Template>
  <TotalTime>9</TotalTime>
  <Words>1873</Words>
  <Application>Microsoft Office PowerPoint</Application>
  <PresentationFormat>On-screen Show (4:3)</PresentationFormat>
  <Paragraphs>141</Paragraphs>
  <Slides>29</Slides>
  <Notes>11</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OC_template_updated</vt:lpstr>
      <vt:lpstr>template</vt:lpstr>
      <vt:lpstr>Χημεία Γραφικών Τεχνών</vt:lpstr>
      <vt:lpstr>Δομικά σωματίδια</vt:lpstr>
      <vt:lpstr>Άτομο</vt:lpstr>
      <vt:lpstr>Μόριο </vt:lpstr>
      <vt:lpstr>Ατομικότητα στοιχείου</vt:lpstr>
      <vt:lpstr>Ιόντα </vt:lpstr>
      <vt:lpstr>Ηλεκτρονιακή δομή των ατόμων (1 από 5)</vt:lpstr>
      <vt:lpstr>Ηλεκτρονιακή δομή των ατόμων (2 από 5)</vt:lpstr>
      <vt:lpstr>Ηλεκτρονιακή δομή των ατόμων (3 από 5)</vt:lpstr>
      <vt:lpstr>Ηλεκτρονιακή δομή των ατόμων (4 από 5)</vt:lpstr>
      <vt:lpstr>Ηλεκτρονιακή δομή των ατόμων (5 από 5)</vt:lpstr>
      <vt:lpstr>Ηλεκτρόνιο </vt:lpstr>
      <vt:lpstr>Ατομικό πρότυπο του Bohr (1 από 2)</vt:lpstr>
      <vt:lpstr>Ατομικό πρότυπο του Bohr (2 από 2)</vt:lpstr>
      <vt:lpstr>Ηλεκτρονιακές στιβάδες</vt:lpstr>
      <vt:lpstr>Ηλεκτρονιακή δόμηση (1 από 2)</vt:lpstr>
      <vt:lpstr>Ηλεκτρονιακή δόμηση (2 από 2)</vt:lpstr>
      <vt:lpstr>Ατομικά και μοριακά τροχιακά</vt:lpstr>
      <vt:lpstr>Ατομικά τροχιακά</vt:lpstr>
      <vt:lpstr>Σχηματική αναπαράσταση των τροχιακών s, p, d, και f</vt:lpstr>
      <vt:lpstr>Μοριακό τροχιακό</vt:lpstr>
      <vt:lpstr>Σχηματική αναπαράσταση  των σ και π δεσμών</vt:lpstr>
      <vt:lpstr>Βιβλιογραφία </vt:lpstr>
      <vt:lpstr>Τέλος Ενότητας</vt:lpstr>
      <vt:lpstr>Σημειώματα</vt:lpstr>
      <vt:lpstr>Σημείωμα Αναφοράς</vt:lpstr>
      <vt:lpstr>Σημείωμα Αδειοδότησης</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Χημεία Γραφικών Τεχνών</dc:title>
  <dc:creator>opencourses@teiath.gr</dc:creator>
  <cp:lastModifiedBy>alex</cp:lastModifiedBy>
  <cp:revision>10</cp:revision>
  <dcterms:created xsi:type="dcterms:W3CDTF">2014-09-26T12:34:51Z</dcterms:created>
  <dcterms:modified xsi:type="dcterms:W3CDTF">2015-01-28T12:38:51Z</dcterms:modified>
</cp:coreProperties>
</file>