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4"/>
  </p:notesMasterIdLst>
  <p:handoutMasterIdLst>
    <p:handoutMasterId r:id="rId25"/>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57" r:id="rId17"/>
    <p:sldId id="262" r:id="rId18"/>
    <p:sldId id="264" r:id="rId19"/>
    <p:sldId id="280" r:id="rId20"/>
    <p:sldId id="281" r:id="rId21"/>
    <p:sldId id="266" r:id="rId22"/>
    <p:sldId id="261" r:id="rId23"/>
  </p:sldIdLst>
  <p:sldSz cx="9144000" cy="6858000" type="screen4x3"/>
  <p:notesSz cx="7104063" cy="10234613"/>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9691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lvl1pPr>
              <a:defRPr sz="3600" b="1">
                <a:solidFill>
                  <a:srgbClr val="004A82"/>
                </a:solidFill>
              </a:defRPr>
            </a:lvl1pPr>
          </a:lstStyle>
          <a:p>
            <a:r>
              <a:rPr lang="el-GR" smtClean="0"/>
              <a:t>Kλικ για επεξεργασία του τίτλου</a:t>
            </a:r>
            <a:endParaRPr lang="el-GR" dirty="0"/>
          </a:p>
        </p:txBody>
      </p:sp>
      <p:sp>
        <p:nvSpPr>
          <p:cNvPr id="3" name="2 - Θέση περιεχομένου"/>
          <p:cNvSpPr>
            <a:spLocks noGrp="1"/>
          </p:cNvSpPr>
          <p:nvPr>
            <p:ph idx="1"/>
          </p:nvPr>
        </p:nvSpPr>
        <p:spPr/>
        <p:txBody>
          <a:bodyPr>
            <a:normAutofit/>
          </a:bodyPr>
          <a:lstStyle>
            <a:lvl1pPr>
              <a:lnSpc>
                <a:spcPct val="110000"/>
              </a:lnSpc>
              <a:spcBef>
                <a:spcPts val="1200"/>
              </a:spcBef>
              <a:defRPr sz="2400"/>
            </a:lvl1pPr>
            <a:lvl2pPr>
              <a:lnSpc>
                <a:spcPct val="110000"/>
              </a:lnSpc>
              <a:spcBef>
                <a:spcPts val="1200"/>
              </a:spcBef>
              <a:buFont typeface="Courier New"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042254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018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58824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34335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12442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000483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97035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6194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663616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046FC6-4DD2-443D-9F9D-64BC4C0DB778}" type="datetimeFigureOut">
              <a:rPr lang="el-GR" smtClean="0">
                <a:solidFill>
                  <a:prstClr val="black">
                    <a:tint val="75000"/>
                  </a:prstClr>
                </a:solidFill>
              </a:rPr>
              <a:pPr/>
              <a:t>2/3/2015</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5FF6B951-FCCA-4429-9B82-9232351FAC74}"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53387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B046FC6-4DD2-443D-9F9D-64BC4C0DB778}" type="datetimeFigureOut">
              <a:rPr lang="el-GR" smtClean="0">
                <a:solidFill>
                  <a:prstClr val="black">
                    <a:tint val="75000"/>
                  </a:prstClr>
                </a:solidFill>
                <a:latin typeface="Calibri"/>
              </a:rPr>
              <a:pPr fontAlgn="auto">
                <a:spcBef>
                  <a:spcPts val="0"/>
                </a:spcBef>
                <a:spcAft>
                  <a:spcPts val="0"/>
                </a:spcAft>
              </a:pPr>
              <a:t>2/3/2015</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FF6B951-FCCA-4429-9B82-9232351FAC74}"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extLst>
      <p:ext uri="{BB962C8B-B14F-4D97-AF65-F5344CB8AC3E}">
        <p14:creationId xmlns:p14="http://schemas.microsoft.com/office/powerpoint/2010/main" val="11238469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Τεχνικές Λήψης Βιολογικών Υλικών</a:t>
            </a:r>
            <a:r>
              <a:rPr lang="en-US" sz="3600" b="1" dirty="0" smtClean="0">
                <a:solidFill>
                  <a:schemeClr val="tx1"/>
                </a:solidFill>
                <a:latin typeface="+mn-lt"/>
              </a:rPr>
              <a:t> </a:t>
            </a:r>
            <a:r>
              <a:rPr lang="en-US" sz="3600" b="1" dirty="0" smtClean="0">
                <a:solidFill>
                  <a:schemeClr val="tx1"/>
                </a:solidFill>
                <a:latin typeface="+mn-lt"/>
              </a:rPr>
              <a:t>(E)</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fontScale="92500"/>
          </a:bodyPr>
          <a:lstStyle/>
          <a:p>
            <a:pPr>
              <a:spcBef>
                <a:spcPts val="0"/>
              </a:spcBef>
              <a:spcAft>
                <a:spcPts val="2400"/>
              </a:spcAft>
            </a:pPr>
            <a:r>
              <a:rPr lang="el-GR" sz="2800" b="1" dirty="0" smtClean="0"/>
              <a:t>Ενότητα 11</a:t>
            </a:r>
            <a:r>
              <a:rPr lang="el-GR" sz="2800" dirty="0" smtClean="0"/>
              <a:t>:</a:t>
            </a:r>
            <a:r>
              <a:rPr lang="en-US" sz="2800" dirty="0" smtClean="0"/>
              <a:t> </a:t>
            </a:r>
            <a:r>
              <a:rPr lang="el-GR" sz="2800" dirty="0" smtClean="0"/>
              <a:t>Λήψη αίματος για αιμοδοσία (Αντισηψία και τεχνική)</a:t>
            </a:r>
            <a:endParaRPr lang="en-US" sz="2800" dirty="0" smtClean="0"/>
          </a:p>
          <a:p>
            <a:r>
              <a:rPr lang="el-GR" sz="2400" dirty="0"/>
              <a:t>Αναστάσιος </a:t>
            </a:r>
            <a:r>
              <a:rPr lang="el-GR" sz="2400" dirty="0" err="1"/>
              <a:t>Κριεμπάρδης</a:t>
            </a:r>
            <a:endParaRPr lang="el-GR" sz="2400" dirty="0"/>
          </a:p>
          <a:p>
            <a:r>
              <a:rPr lang="el-GR" sz="2400" dirty="0"/>
              <a:t>Τμήμα Ιατρικών Εργαστηρίων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Τεχνική </a:t>
            </a:r>
            <a:r>
              <a:rPr lang="el-GR" sz="3000" b="0" dirty="0" smtClean="0"/>
              <a:t>6/10</a:t>
            </a:r>
            <a:endParaRPr lang="el-GR" dirty="0"/>
          </a:p>
        </p:txBody>
      </p:sp>
      <p:sp>
        <p:nvSpPr>
          <p:cNvPr id="3" name="2 - Θέση περιεχομένου"/>
          <p:cNvSpPr>
            <a:spLocks noGrp="1"/>
          </p:cNvSpPr>
          <p:nvPr>
            <p:ph idx="1"/>
          </p:nvPr>
        </p:nvSpPr>
        <p:spPr/>
        <p:txBody>
          <a:bodyPr>
            <a:normAutofit/>
          </a:bodyPr>
          <a:lstStyle/>
          <a:p>
            <a:pPr lvl="0"/>
            <a:r>
              <a:rPr lang="el-GR" sz="2200" dirty="0" smtClean="0"/>
              <a:t>Ο καθαρισμός της περιοχής παρακέντησης γίνεται τουλάχιστον 3 φορές με νέο </a:t>
            </a:r>
            <a:r>
              <a:rPr lang="el-GR" sz="2200" dirty="0" err="1" smtClean="0"/>
              <a:t>τολύπιο</a:t>
            </a:r>
            <a:r>
              <a:rPr lang="el-GR" sz="2200" dirty="0" smtClean="0"/>
              <a:t> κάθε φορά. Το τελευταίο πρέπει να φαίνεται καθαρό μετά τον τελευταίο καθαρισμό. Κάθε καθαρισμός αρχίζει με άσκηση σταθερής πίεσης από την περιοχή της φλέβας που έχει επιλεγεί και συνεχίζεται σπειροειδώς προς την περιφέρεια, ώστε οι μικροοργανισμοί να μην επανεισάγονται στην επιλεγμένη περιοχή. Το αντισηπτικό, μετά τον τελευταίο καθαρισμό, αφήνεται να στεγνώσει 30 τουλάχιστον δευτερόλεπτα. Δεν γίνεται προσπάθεια γρήγορου στεγνώματος (π.χ. φύσημα με το στόμα). Δεν επιχειρείται εντοπισμός της φλέβας με το δάκτυλο μετά την αντισηψία.</a:t>
            </a:r>
          </a:p>
        </p:txBody>
      </p:sp>
    </p:spTree>
    <p:extLst>
      <p:ext uri="{BB962C8B-B14F-4D97-AF65-F5344CB8AC3E}">
        <p14:creationId xmlns:p14="http://schemas.microsoft.com/office/powerpoint/2010/main" val="3406832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Τεχνική </a:t>
            </a:r>
            <a:r>
              <a:rPr lang="el-GR" sz="3000" b="0" dirty="0" smtClean="0"/>
              <a:t>7/10</a:t>
            </a:r>
            <a:endParaRPr lang="el-GR" dirty="0"/>
          </a:p>
        </p:txBody>
      </p:sp>
      <p:sp>
        <p:nvSpPr>
          <p:cNvPr id="3" name="2 - Θέση περιεχομένου"/>
          <p:cNvSpPr>
            <a:spLocks noGrp="1"/>
          </p:cNvSpPr>
          <p:nvPr>
            <p:ph idx="1"/>
          </p:nvPr>
        </p:nvSpPr>
        <p:spPr/>
        <p:txBody>
          <a:bodyPr>
            <a:normAutofit fontScale="92500" lnSpcReduction="10000"/>
          </a:bodyPr>
          <a:lstStyle/>
          <a:p>
            <a:pPr lvl="0"/>
            <a:r>
              <a:rPr lang="el-GR" dirty="0" smtClean="0"/>
              <a:t>Η αποκάλυψη της βελόνας γίνεται με προσοχή, προς αποφυγή οποιασδήποτε επαφής και μόλυνσής της. Η βελόνα ελέγχεται για τυχόν κατασκευαστικά ελαττώματα.</a:t>
            </a:r>
          </a:p>
          <a:p>
            <a:r>
              <a:rPr lang="el-GR" dirty="0" smtClean="0"/>
              <a:t>Ενώ ο δότης σφίγγει τη γροθιά του, ο </a:t>
            </a:r>
            <a:r>
              <a:rPr lang="el-GR" dirty="0" err="1" smtClean="0"/>
              <a:t>αιμολήπτης</a:t>
            </a:r>
            <a:r>
              <a:rPr lang="el-GR" dirty="0" smtClean="0"/>
              <a:t> τραβά το δέρμα με τον αντίχειρα ή άλλο δάκτυλο του ενός χεριού και ακινητοποιεί τη φλέβα. Ακολούθως, με το άλλο χέρι, με ομαλή κίνηση, εισάγει τη βελόνα στη φλέβα αρχικά υπό γωνία περίπου 30</a:t>
            </a:r>
            <a:r>
              <a:rPr lang="el-GR" baseline="30000" dirty="0" smtClean="0"/>
              <a:t>ο</a:t>
            </a:r>
            <a:r>
              <a:rPr lang="el-GR" dirty="0" smtClean="0"/>
              <a:t> και αμέσως μετά την είσοδο υπό γωνία 10</a:t>
            </a:r>
            <a:r>
              <a:rPr lang="el-GR" baseline="30000" dirty="0" smtClean="0"/>
              <a:t>ο</a:t>
            </a:r>
            <a:r>
              <a:rPr lang="el-GR" dirty="0" smtClean="0"/>
              <a:t> για την αποφυγή τρώσης του οπισθίου τοιχώματος της φλέβας. Ακολουθεί σταθεροποίηση της βελόνας, χαλάρωση του πιεστικού επιδέσμου, έλεγχος της ομαλής ροής του αίματος και παρακολούθηση του αιμοδότη μέχρι το πέρας της διαδικασίας</a:t>
            </a:r>
            <a:endParaRPr lang="el-GR" dirty="0"/>
          </a:p>
        </p:txBody>
      </p:sp>
    </p:spTree>
    <p:extLst>
      <p:ext uri="{BB962C8B-B14F-4D97-AF65-F5344CB8AC3E}">
        <p14:creationId xmlns:p14="http://schemas.microsoft.com/office/powerpoint/2010/main" val="3823897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Τεχνική </a:t>
            </a:r>
            <a:r>
              <a:rPr lang="el-GR" sz="3000" b="0" dirty="0" smtClean="0"/>
              <a:t>8/10</a:t>
            </a:r>
            <a:endParaRPr lang="el-GR" dirty="0"/>
          </a:p>
        </p:txBody>
      </p:sp>
      <p:pic>
        <p:nvPicPr>
          <p:cNvPr id="4" name="Picture 8"/>
          <p:cNvPicPr>
            <a:picLocks noChangeAspect="1" noChangeArrowheads="1"/>
          </p:cNvPicPr>
          <p:nvPr/>
        </p:nvPicPr>
        <p:blipFill>
          <a:blip r:embed="rId2" cstate="print"/>
          <a:srcRect l="46872" t="7086" r="22189" b="45827"/>
          <a:stretch>
            <a:fillRect/>
          </a:stretch>
        </p:blipFill>
        <p:spPr bwMode="auto">
          <a:xfrm>
            <a:off x="1547664" y="1988840"/>
            <a:ext cx="2501900" cy="3810000"/>
          </a:xfrm>
          <a:prstGeom prst="rect">
            <a:avLst/>
          </a:prstGeom>
          <a:noFill/>
          <a:ln w="9525">
            <a:solidFill>
              <a:schemeClr val="tx1"/>
            </a:solidFill>
            <a:miter lim="800000"/>
            <a:headEnd/>
            <a:tailEnd/>
          </a:ln>
        </p:spPr>
      </p:pic>
      <p:pic>
        <p:nvPicPr>
          <p:cNvPr id="5" name="Picture 9"/>
          <p:cNvPicPr>
            <a:picLocks noChangeAspect="1" noChangeArrowheads="1"/>
          </p:cNvPicPr>
          <p:nvPr/>
        </p:nvPicPr>
        <p:blipFill>
          <a:blip r:embed="rId3" cstate="print"/>
          <a:srcRect l="25423" t="9058" r="28331" b="3754"/>
          <a:stretch>
            <a:fillRect/>
          </a:stretch>
        </p:blipFill>
        <p:spPr bwMode="auto">
          <a:xfrm>
            <a:off x="4863678" y="1988840"/>
            <a:ext cx="2660650" cy="381476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59015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Τεχνική </a:t>
            </a:r>
            <a:r>
              <a:rPr lang="el-GR" sz="3000" b="0" dirty="0" smtClean="0"/>
              <a:t>9/10</a:t>
            </a:r>
            <a:endParaRPr lang="el-GR" dirty="0"/>
          </a:p>
        </p:txBody>
      </p:sp>
      <p:sp>
        <p:nvSpPr>
          <p:cNvPr id="3" name="2 - Θέση περιεχομένου"/>
          <p:cNvSpPr>
            <a:spLocks noGrp="1"/>
          </p:cNvSpPr>
          <p:nvPr>
            <p:ph idx="1"/>
          </p:nvPr>
        </p:nvSpPr>
        <p:spPr/>
        <p:txBody>
          <a:bodyPr>
            <a:normAutofit/>
          </a:bodyPr>
          <a:lstStyle/>
          <a:p>
            <a:r>
              <a:rPr lang="el-GR" dirty="0" smtClean="0"/>
              <a:t>Στο τέλος της αιμοδοσίας, ο </a:t>
            </a:r>
            <a:r>
              <a:rPr lang="el-GR" dirty="0" err="1" smtClean="0"/>
              <a:t>αιμολήπτης</a:t>
            </a:r>
            <a:r>
              <a:rPr lang="el-GR" dirty="0" smtClean="0"/>
              <a:t> συμπληρώνει με αίμα τα </a:t>
            </a:r>
            <a:r>
              <a:rPr lang="el-GR" dirty="0" err="1" smtClean="0"/>
              <a:t>συνοδά</a:t>
            </a:r>
            <a:r>
              <a:rPr lang="el-GR" dirty="0" smtClean="0"/>
              <a:t> σωληνάρια του αιμοδότη. Δίνεται ιδιαίτερη προσοχή ο ασκός του ολικού αίματος, οι συνοδοί ασκοί, το ιστορικό του αιμοδότη και τα </a:t>
            </a:r>
            <a:r>
              <a:rPr lang="el-GR" dirty="0" err="1" smtClean="0"/>
              <a:t>συνοδά</a:t>
            </a:r>
            <a:r>
              <a:rPr lang="el-GR" dirty="0" smtClean="0"/>
              <a:t> σωληνάρια να έχουν τον ίδιο γραμμωτό κώδικα. Τα </a:t>
            </a:r>
            <a:r>
              <a:rPr lang="el-GR" dirty="0" err="1" smtClean="0"/>
              <a:t>συνοδά</a:t>
            </a:r>
            <a:r>
              <a:rPr lang="el-GR" dirty="0" smtClean="0"/>
              <a:t> σωληνάρια λαμβάνονται για τις ορολογικές δοκιμασίες (δείγμα χωρίς αντιπηκτικό), για τον μοριακό έλεγχο του αίματος (δείγμα με αντιπηκτικό) και για το </a:t>
            </a:r>
            <a:r>
              <a:rPr lang="el-GR" dirty="0" err="1" smtClean="0"/>
              <a:t>ανοσοαιματολογικό</a:t>
            </a:r>
            <a:r>
              <a:rPr lang="el-GR" dirty="0" smtClean="0"/>
              <a:t> εργαστήριο (δείγμα με αντιπηκτικό).</a:t>
            </a:r>
            <a:endParaRPr lang="el-GR" dirty="0"/>
          </a:p>
        </p:txBody>
      </p:sp>
    </p:spTree>
    <p:extLst>
      <p:ext uri="{BB962C8B-B14F-4D97-AF65-F5344CB8AC3E}">
        <p14:creationId xmlns:p14="http://schemas.microsoft.com/office/powerpoint/2010/main" val="1892121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Τεχνική </a:t>
            </a:r>
            <a:r>
              <a:rPr lang="el-GR" sz="3000" b="0" dirty="0" smtClean="0"/>
              <a:t>10/10</a:t>
            </a:r>
            <a:endParaRPr lang="el-GR" dirty="0"/>
          </a:p>
        </p:txBody>
      </p:sp>
      <p:pic>
        <p:nvPicPr>
          <p:cNvPr id="4" name="Picture 8"/>
          <p:cNvPicPr>
            <a:picLocks noChangeAspect="1" noChangeArrowheads="1"/>
          </p:cNvPicPr>
          <p:nvPr/>
        </p:nvPicPr>
        <p:blipFill>
          <a:blip r:embed="rId2" cstate="print"/>
          <a:srcRect t="2081" r="10629" b="7913"/>
          <a:stretch>
            <a:fillRect/>
          </a:stretch>
        </p:blipFill>
        <p:spPr bwMode="auto">
          <a:xfrm>
            <a:off x="1950158" y="1988840"/>
            <a:ext cx="5243685" cy="396044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058116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Αναστάσιος </a:t>
            </a:r>
            <a:r>
              <a:rPr lang="el-GR" sz="2000" dirty="0" err="1"/>
              <a:t>Κριεμπάρδης</a:t>
            </a:r>
            <a:r>
              <a:rPr lang="el-GR" sz="2000" dirty="0"/>
              <a:t> 2014</a:t>
            </a:r>
            <a:r>
              <a:rPr lang="el-GR" sz="2000" dirty="0" smtClean="0"/>
              <a:t>. </a:t>
            </a:r>
            <a:r>
              <a:rPr lang="el-GR" sz="2000" dirty="0"/>
              <a:t>Αναστάσιος </a:t>
            </a:r>
            <a:r>
              <a:rPr lang="el-GR" sz="2000" dirty="0" err="1"/>
              <a:t>Κριεμπάρδης</a:t>
            </a:r>
            <a:r>
              <a:rPr lang="el-GR" sz="2000" dirty="0"/>
              <a:t>. </a:t>
            </a:r>
            <a:r>
              <a:rPr lang="el-GR" sz="2000" dirty="0" smtClean="0"/>
              <a:t>«</a:t>
            </a:r>
            <a:r>
              <a:rPr lang="el-GR" sz="2000" dirty="0"/>
              <a:t>Τεχνικές Λήψης Βιολογικών </a:t>
            </a:r>
            <a:r>
              <a:rPr lang="el-GR" sz="2000" dirty="0" smtClean="0"/>
              <a:t>Υλικών</a:t>
            </a:r>
            <a:r>
              <a:rPr lang="en-US" sz="2000"/>
              <a:t> (E)</a:t>
            </a:r>
            <a:r>
              <a:rPr lang="el-GR" sz="2000" smtClean="0"/>
              <a:t>. </a:t>
            </a:r>
            <a:r>
              <a:rPr lang="el-GR" sz="2000" dirty="0" smtClean="0"/>
              <a:t>Ενότητα 11</a:t>
            </a:r>
            <a:r>
              <a:rPr lang="en-US" sz="2000" dirty="0" smtClean="0"/>
              <a:t>:</a:t>
            </a:r>
            <a:r>
              <a:rPr lang="el-GR" sz="2000" dirty="0"/>
              <a:t> Λήψη αίματος για αιμοδοσία (Αντισηψία και τεχνική)».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051838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11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dirty="0" smtClean="0"/>
              <a:t>Αντισηψία </a:t>
            </a:r>
            <a:r>
              <a:rPr lang="el-GR" sz="3000" b="0" dirty="0" smtClean="0"/>
              <a:t>1/3</a:t>
            </a:r>
            <a:endParaRPr lang="el-GR" sz="3000" b="0" dirty="0"/>
          </a:p>
        </p:txBody>
      </p:sp>
      <p:sp>
        <p:nvSpPr>
          <p:cNvPr id="5" name="4 - Θέση περιεχομένου"/>
          <p:cNvSpPr>
            <a:spLocks noGrp="1"/>
          </p:cNvSpPr>
          <p:nvPr>
            <p:ph idx="1"/>
          </p:nvPr>
        </p:nvSpPr>
        <p:spPr/>
        <p:txBody>
          <a:bodyPr>
            <a:normAutofit/>
          </a:bodyPr>
          <a:lstStyle/>
          <a:p>
            <a:r>
              <a:rPr lang="el-GR" dirty="0" smtClean="0"/>
              <a:t>Η αντισηψία επιτυγχάνεται με ιωδιούχο διάλυμα αλκοόλης ή με ιώδιο και οινόπνευμα. Η περίδεση προηγείται της ψηλάφησης και η ψηλάφηση της αντισηψίας. Πρώτα γίνεται αντισηψία με ιώδιο και μετά με αλκοόλη. Δεν ξεχνιέται ότι η δράση του ιωδίου ενισχύεται από την αλκοόλη. Μετά την αντισηψία απαγορεύεται η ψηλάφηση. Σε λερωμένα χέρια προηγείται καθαρισμός της περιοχής με νερό και σαπούνι. </a:t>
            </a:r>
          </a:p>
        </p:txBody>
      </p:sp>
    </p:spTree>
    <p:extLst>
      <p:ext uri="{BB962C8B-B14F-4D97-AF65-F5344CB8AC3E}">
        <p14:creationId xmlns:p14="http://schemas.microsoft.com/office/powerpoint/2010/main" val="175155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dirty="0" smtClean="0"/>
              <a:t>Αντισηψία </a:t>
            </a:r>
            <a:r>
              <a:rPr lang="el-GR" sz="3000" b="0" dirty="0" smtClean="0"/>
              <a:t>2/3</a:t>
            </a:r>
            <a:endParaRPr lang="el-GR" sz="3000" b="0" dirty="0"/>
          </a:p>
        </p:txBody>
      </p:sp>
      <p:sp>
        <p:nvSpPr>
          <p:cNvPr id="5" name="4 - Θέση περιεχομένου"/>
          <p:cNvSpPr>
            <a:spLocks noGrp="1"/>
          </p:cNvSpPr>
          <p:nvPr>
            <p:ph idx="1"/>
          </p:nvPr>
        </p:nvSpPr>
        <p:spPr/>
        <p:txBody>
          <a:bodyPr>
            <a:normAutofit/>
          </a:bodyPr>
          <a:lstStyle/>
          <a:p>
            <a:r>
              <a:rPr lang="el-GR" dirty="0" smtClean="0"/>
              <a:t>Κρίσιμο θεωρείται το στέγνωμα του δέρματος πριν την παρακέντηση. Το αντισηπτικό αφήνεται να στεγνώσει εντελώς. Ο χρόνος που απαιτείται για να στεγνώσει το αντισηπτικό ποικίλει ανάλογα το είδος του αντισηπτικού. Σε καμία περίπτωση δεν μπορεί να είναι μικρότερος των τριάντα δευτερολέπτων. Θεωρείται δεδομένο ότι ο </a:t>
            </a:r>
            <a:r>
              <a:rPr lang="el-GR" dirty="0" err="1" smtClean="0"/>
              <a:t>αιμολήπτης</a:t>
            </a:r>
            <a:r>
              <a:rPr lang="el-GR" dirty="0" smtClean="0"/>
              <a:t> έχει πλύνει καλά τα χέρια του με αντισηπτικό και έχει φορέσει καθαρά γάντια μίας χρήσεως πριν από κάθε αιμοληψία. Βρώμικα χέρια ή γάντια μεταφέρουν βακτήρια από αιμοδότη σε αιμοδότη.</a:t>
            </a:r>
          </a:p>
        </p:txBody>
      </p:sp>
    </p:spTree>
    <p:extLst>
      <p:ext uri="{BB962C8B-B14F-4D97-AF65-F5344CB8AC3E}">
        <p14:creationId xmlns:p14="http://schemas.microsoft.com/office/powerpoint/2010/main" val="671816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dirty="0" smtClean="0"/>
              <a:t>Αντισηψία </a:t>
            </a:r>
            <a:r>
              <a:rPr lang="el-GR" sz="3000" b="0" dirty="0" smtClean="0"/>
              <a:t>3/3</a:t>
            </a:r>
            <a:endParaRPr lang="el-GR" sz="3000" b="0" dirty="0"/>
          </a:p>
        </p:txBody>
      </p:sp>
      <p:sp>
        <p:nvSpPr>
          <p:cNvPr id="5" name="4 - Θέση περιεχομένου"/>
          <p:cNvSpPr>
            <a:spLocks noGrp="1"/>
          </p:cNvSpPr>
          <p:nvPr>
            <p:ph idx="1"/>
          </p:nvPr>
        </p:nvSpPr>
        <p:spPr/>
        <p:txBody>
          <a:bodyPr>
            <a:normAutofit/>
          </a:bodyPr>
          <a:lstStyle/>
          <a:p>
            <a:r>
              <a:rPr lang="el-GR" dirty="0" smtClean="0"/>
              <a:t>Μη σωστή αντισηψία εγκυμονεί κινδύνους μεταφοράς βακτηριδίων της χλωρίδας του δέρματος στον ασκό αίματος (</a:t>
            </a:r>
            <a:r>
              <a:rPr lang="el-GR" dirty="0" err="1" smtClean="0"/>
              <a:t>βακτηριακή</a:t>
            </a:r>
            <a:r>
              <a:rPr lang="el-GR" dirty="0" smtClean="0"/>
              <a:t> μόλυνση παραγώγων). Τα βακτήρια είναι ικανά να προκαλέσουν σηψαιμία στον δέκτη της μονάδας αίματος και μπορούν να προκαλέσουν ακόμη και το θάνατο ειδικά σε </a:t>
            </a:r>
            <a:r>
              <a:rPr lang="el-GR" dirty="0" err="1" smtClean="0"/>
              <a:t>ανοσοκατασταλμένους</a:t>
            </a:r>
            <a:r>
              <a:rPr lang="el-GR" dirty="0" smtClean="0"/>
              <a:t>, πολυμεταγγιζόμενους ή παιδιά.</a:t>
            </a:r>
          </a:p>
          <a:p>
            <a:endParaRPr lang="el-GR" dirty="0"/>
          </a:p>
        </p:txBody>
      </p:sp>
    </p:spTree>
    <p:extLst>
      <p:ext uri="{BB962C8B-B14F-4D97-AF65-F5344CB8AC3E}">
        <p14:creationId xmlns:p14="http://schemas.microsoft.com/office/powerpoint/2010/main" val="347341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Τεχνική </a:t>
            </a:r>
            <a:r>
              <a:rPr lang="el-GR" sz="3000" b="0" dirty="0" smtClean="0"/>
              <a:t>1/10</a:t>
            </a:r>
            <a:endParaRPr lang="el-GR" sz="3000" b="0" dirty="0"/>
          </a:p>
        </p:txBody>
      </p:sp>
      <p:sp>
        <p:nvSpPr>
          <p:cNvPr id="3" name="2 - Θέση περιεχομένου"/>
          <p:cNvSpPr>
            <a:spLocks noGrp="1"/>
          </p:cNvSpPr>
          <p:nvPr>
            <p:ph idx="1"/>
          </p:nvPr>
        </p:nvSpPr>
        <p:spPr/>
        <p:txBody>
          <a:bodyPr>
            <a:normAutofit/>
          </a:bodyPr>
          <a:lstStyle/>
          <a:p>
            <a:r>
              <a:rPr lang="el-GR" dirty="0" smtClean="0"/>
              <a:t>Η βελόνα εισάγεται στη φλέβα με την πρώτη προσπάθεια. Σε περίπτωση αστοχίας δεν επιτρέπεται η παρακέντηση της φλέβας με την ίδια βελόνα. Επιτρέπεται μία δεύτερη προσπάθεια με νέα βελόνα (καινούργιο σύστημα ασκών) σε διαφορετική θέση. Σε όλες τις φάσεις τις συλλογής του αίματος, κρίσιμο σημείο θεωρείται η συνεχής ανάμειξη του αίματος με το αντιπηκτικό/συντηρητικό. </a:t>
            </a:r>
          </a:p>
        </p:txBody>
      </p:sp>
    </p:spTree>
    <p:extLst>
      <p:ext uri="{BB962C8B-B14F-4D97-AF65-F5344CB8AC3E}">
        <p14:creationId xmlns:p14="http://schemas.microsoft.com/office/powerpoint/2010/main" val="367758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Τεχνική </a:t>
            </a:r>
            <a:r>
              <a:rPr lang="el-GR" sz="3000" b="0" dirty="0" smtClean="0"/>
              <a:t>2/10</a:t>
            </a:r>
            <a:endParaRPr lang="el-GR" sz="3000" b="0" dirty="0"/>
          </a:p>
        </p:txBody>
      </p:sp>
      <p:sp>
        <p:nvSpPr>
          <p:cNvPr id="3" name="2 - Θέση περιεχομένου"/>
          <p:cNvSpPr>
            <a:spLocks noGrp="1"/>
          </p:cNvSpPr>
          <p:nvPr>
            <p:ph idx="1"/>
          </p:nvPr>
        </p:nvSpPr>
        <p:spPr>
          <a:xfrm>
            <a:off x="457200" y="1600200"/>
            <a:ext cx="8291264" cy="5257800"/>
          </a:xfrm>
        </p:spPr>
        <p:txBody>
          <a:bodyPr>
            <a:normAutofit/>
          </a:bodyPr>
          <a:lstStyle/>
          <a:p>
            <a:pPr>
              <a:buNone/>
            </a:pPr>
            <a:r>
              <a:rPr lang="el-GR" b="1" dirty="0" smtClean="0"/>
              <a:t>Προσοχή </a:t>
            </a:r>
            <a:endParaRPr lang="el-GR" dirty="0" smtClean="0"/>
          </a:p>
          <a:p>
            <a:pPr lvl="0"/>
            <a:r>
              <a:rPr lang="el-GR" dirty="0" smtClean="0"/>
              <a:t>Το αίμα πρέπει να έρθει σε επαφή με το αντιπηκτικό αμέσως μετά από την παρακέντηση και να αναμιχθεί καλά.</a:t>
            </a:r>
          </a:p>
          <a:p>
            <a:pPr lvl="0"/>
            <a:r>
              <a:rPr lang="el-GR" dirty="0" smtClean="0"/>
              <a:t>Η ροή του αίματος να είναι συνεχής και επαρκής. </a:t>
            </a:r>
          </a:p>
          <a:p>
            <a:pPr lvl="0"/>
            <a:r>
              <a:rPr lang="el-GR" dirty="0" smtClean="0"/>
              <a:t>Ο συνολικός χρόνος της αιμοληψίας δεν ξεπερνάει τα δέκα λεπτά. Εάν η διάρκεια της αιμοληψίας ξεπεράσει τον επιθυμητό χρόνο για δύο λεπτά το αίμα δεν χρησιμοποιείται για παρασκευή αιμοπεταλίων, ενώ εάν υπερβεί τα δεκαπέντε λεπτά το πλάσμα του αίματος δεν χρησιμοποιείται για άμεση μετάγγιση ή παρασκευή παραγώγων πήξης (</a:t>
            </a:r>
            <a:r>
              <a:rPr lang="el-GR" dirty="0" err="1" smtClean="0"/>
              <a:t>κλασματοποίηση</a:t>
            </a:r>
            <a:r>
              <a:rPr lang="el-GR" dirty="0" smtClean="0"/>
              <a:t>).</a:t>
            </a:r>
          </a:p>
        </p:txBody>
      </p:sp>
    </p:spTree>
    <p:extLst>
      <p:ext uri="{BB962C8B-B14F-4D97-AF65-F5344CB8AC3E}">
        <p14:creationId xmlns:p14="http://schemas.microsoft.com/office/powerpoint/2010/main" val="134394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Τεχνική </a:t>
            </a:r>
            <a:r>
              <a:rPr lang="el-GR" sz="3000" b="0" dirty="0" smtClean="0"/>
              <a:t>3/10</a:t>
            </a:r>
            <a:endParaRPr lang="el-GR" sz="3000" b="0" dirty="0"/>
          </a:p>
        </p:txBody>
      </p:sp>
      <p:sp>
        <p:nvSpPr>
          <p:cNvPr id="3" name="2 - Θέση περιεχομένου"/>
          <p:cNvSpPr>
            <a:spLocks noGrp="1"/>
          </p:cNvSpPr>
          <p:nvPr>
            <p:ph idx="1"/>
          </p:nvPr>
        </p:nvSpPr>
        <p:spPr>
          <a:xfrm>
            <a:off x="457200" y="1600200"/>
            <a:ext cx="8291264" cy="4853136"/>
          </a:xfrm>
        </p:spPr>
        <p:txBody>
          <a:bodyPr>
            <a:normAutofit/>
          </a:bodyPr>
          <a:lstStyle/>
          <a:p>
            <a:pPr>
              <a:buNone/>
            </a:pPr>
            <a:r>
              <a:rPr lang="el-GR" b="1" dirty="0" smtClean="0"/>
              <a:t>Προσοχή </a:t>
            </a:r>
            <a:r>
              <a:rPr lang="el-GR" dirty="0" smtClean="0"/>
              <a:t>(συνέχεια)</a:t>
            </a:r>
          </a:p>
          <a:p>
            <a:pPr lvl="0"/>
            <a:r>
              <a:rPr lang="el-GR" dirty="0" smtClean="0"/>
              <a:t>Στην περίπτωση αφαίρεσης της βελόνας από τη φλέβα ή ενδεχόμενη μη προμελετημένη διακοπή της ροής του αίματος κατά τη διάρκεια της διαδικασίας, συνεκτιμάται ο αποκλεισμός ή όχι της συγκεκριμένης μονάδας (το ελάχιστο ποσό αίματος ορίζεται στα 400</a:t>
            </a:r>
            <a:r>
              <a:rPr lang="en-US" dirty="0" smtClean="0"/>
              <a:t>ml</a:t>
            </a:r>
            <a:r>
              <a:rPr lang="el-GR" dirty="0" smtClean="0"/>
              <a:t>).</a:t>
            </a:r>
          </a:p>
          <a:p>
            <a:pPr lvl="0"/>
            <a:r>
              <a:rPr lang="el-GR" dirty="0" smtClean="0"/>
              <a:t>Η ανάμειξη αίματος και αντιπηκτικού επιτυγχάνεται με αυτόματους </a:t>
            </a:r>
            <a:r>
              <a:rPr lang="el-GR" dirty="0" err="1" smtClean="0"/>
              <a:t>ανακινητήρες</a:t>
            </a:r>
            <a:r>
              <a:rPr lang="el-GR" dirty="0" smtClean="0"/>
              <a:t>-ζυγούς. Σε χειροκίνητη ανάμειξη ο ασκός αναστρέφεται κάθε 30-45 δευτερόλεπτα για αποφυγή δημιουργίας θρόμβων.</a:t>
            </a:r>
          </a:p>
        </p:txBody>
      </p:sp>
    </p:spTree>
    <p:extLst>
      <p:ext uri="{BB962C8B-B14F-4D97-AF65-F5344CB8AC3E}">
        <p14:creationId xmlns:p14="http://schemas.microsoft.com/office/powerpoint/2010/main" val="1095930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Τεχνική </a:t>
            </a:r>
            <a:r>
              <a:rPr lang="el-GR" sz="3000" b="0" dirty="0" smtClean="0"/>
              <a:t>4/10</a:t>
            </a:r>
            <a:endParaRPr lang="el-GR" dirty="0"/>
          </a:p>
        </p:txBody>
      </p:sp>
      <p:sp>
        <p:nvSpPr>
          <p:cNvPr id="3" name="2 - Θέση περιεχομένου"/>
          <p:cNvSpPr>
            <a:spLocks noGrp="1"/>
          </p:cNvSpPr>
          <p:nvPr>
            <p:ph idx="1"/>
          </p:nvPr>
        </p:nvSpPr>
        <p:spPr>
          <a:xfrm>
            <a:off x="457200" y="1600200"/>
            <a:ext cx="8147248" cy="5257800"/>
          </a:xfrm>
        </p:spPr>
        <p:txBody>
          <a:bodyPr>
            <a:normAutofit/>
          </a:bodyPr>
          <a:lstStyle/>
          <a:p>
            <a:pPr lvl="0"/>
            <a:r>
              <a:rPr lang="el-GR" sz="2200" dirty="0" smtClean="0"/>
              <a:t>Έλεγχος και των δύο χεριών του δότη για τον εντοπισμό της καλύτερης φλέβας στον </a:t>
            </a:r>
            <a:r>
              <a:rPr lang="el-GR" sz="2200" dirty="0" err="1" smtClean="0"/>
              <a:t>αγκωνιαίο</a:t>
            </a:r>
            <a:r>
              <a:rPr lang="el-GR" sz="2200" dirty="0" smtClean="0"/>
              <a:t> βόθρο. Η περιοχή πρέπει να είναι καθαρή, με δέρμα υγειές χωρίς ενδείξεις τραυματισμού, δερματικής νόσου ή σημάδια ενδοφλέβιας χρήσης ναρκωτικών ουσιών (στην τελευταία περίπτωση ο δότης αποκλείεται οριστικά από τη διαδικασία της αιμοδοσίας).</a:t>
            </a:r>
          </a:p>
          <a:p>
            <a:pPr lvl="0"/>
            <a:r>
              <a:rPr lang="el-GR" sz="2200" dirty="0" smtClean="0"/>
              <a:t>Ο πιεστικός επίδεσμος εφαρμόζεται στον βραχίονα αρκετά σφικτά, ώστε να παρακωλυθεί η φλεβική επιστροφή του αίματος και να διαταθούν οι φλέβες. Ο δότης συμβάλλει σ’ αυτό ανοιγοκλείνοντας τη γροθιά του. Επιλέγεται η καλύτερη φλέβα.</a:t>
            </a:r>
          </a:p>
        </p:txBody>
      </p:sp>
    </p:spTree>
    <p:extLst>
      <p:ext uri="{BB962C8B-B14F-4D97-AF65-F5344CB8AC3E}">
        <p14:creationId xmlns:p14="http://schemas.microsoft.com/office/powerpoint/2010/main" val="33196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Τεχνική </a:t>
            </a:r>
            <a:r>
              <a:rPr lang="el-GR" sz="3000" b="0" dirty="0" smtClean="0"/>
              <a:t>5/10</a:t>
            </a:r>
            <a:endParaRPr lang="el-GR" dirty="0"/>
          </a:p>
        </p:txBody>
      </p:sp>
      <p:sp>
        <p:nvSpPr>
          <p:cNvPr id="3" name="2 - Θέση περιεχομένου"/>
          <p:cNvSpPr>
            <a:spLocks noGrp="1"/>
          </p:cNvSpPr>
          <p:nvPr>
            <p:ph idx="1"/>
          </p:nvPr>
        </p:nvSpPr>
        <p:spPr/>
        <p:txBody>
          <a:bodyPr>
            <a:normAutofit/>
          </a:bodyPr>
          <a:lstStyle/>
          <a:p>
            <a:pPr lvl="0"/>
            <a:r>
              <a:rPr lang="el-GR" sz="2200" dirty="0" smtClean="0"/>
              <a:t>Ακολουθεί επιμελής καθαρισμός της περιοχής με </a:t>
            </a:r>
            <a:r>
              <a:rPr lang="el-GR" sz="2200" dirty="0" err="1" smtClean="0"/>
              <a:t>τολύπια</a:t>
            </a:r>
            <a:r>
              <a:rPr lang="el-GR" sz="2200" dirty="0" smtClean="0"/>
              <a:t> βάμβακος εμποτισμένα σε κατάλληλο διάλυμα αντισηπτικού με βάση το οινόπνευμα και το ιώδιο. Οι φιάλες συσκευασίας του αντισηπτικού δεν επαναχρησιμοποιούνται με ξαναγέμισμα, αλλά απορρίπτονται, όταν αδειάζουν, γιατί γίνονται εστίες ανάπτυξης μικροοργανισμών. Για τον ίδιο λόγο, απορρίπτονται </a:t>
            </a:r>
            <a:r>
              <a:rPr lang="el-GR" sz="2200" dirty="0" err="1" smtClean="0"/>
              <a:t>τολύπια</a:t>
            </a:r>
            <a:r>
              <a:rPr lang="el-GR" sz="2200" dirty="0" smtClean="0"/>
              <a:t> βάμβακος που δε χρησιμοποιήθηκαν σε μια συγκεκριμένη αιμοδοσία και δεν τοποθετούνται ξανά στο απόθεμα. Άριστη επιλογή είναι η χρήση έτοιμων εμποτισμένων </a:t>
            </a:r>
            <a:r>
              <a:rPr lang="el-GR" sz="2200" dirty="0" err="1" smtClean="0"/>
              <a:t>τολυπίων</a:t>
            </a:r>
            <a:r>
              <a:rPr lang="el-GR" sz="2200" dirty="0" smtClean="0"/>
              <a:t>, σε ατομική αποστειρωμένη συσκευασία.</a:t>
            </a:r>
          </a:p>
        </p:txBody>
      </p:sp>
    </p:spTree>
    <p:extLst>
      <p:ext uri="{BB962C8B-B14F-4D97-AF65-F5344CB8AC3E}">
        <p14:creationId xmlns:p14="http://schemas.microsoft.com/office/powerpoint/2010/main" val="14009604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TotalTime>
  <Words>1501</Words>
  <Application>Microsoft Office PowerPoint</Application>
  <PresentationFormat>Προβολή στην οθόνη (4:3)</PresentationFormat>
  <Paragraphs>96</Paragraphs>
  <Slides>21</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21</vt:i4>
      </vt:variant>
    </vt:vector>
  </HeadingPairs>
  <TitlesOfParts>
    <vt:vector size="23" baseType="lpstr">
      <vt:lpstr>OC_template_updated</vt:lpstr>
      <vt:lpstr>template</vt:lpstr>
      <vt:lpstr>Τεχνικές Λήψης Βιολογικών Υλικών (E)</vt:lpstr>
      <vt:lpstr>Αντισηψία 1/3</vt:lpstr>
      <vt:lpstr>Αντισηψία 2/3</vt:lpstr>
      <vt:lpstr>Αντισηψία 3/3</vt:lpstr>
      <vt:lpstr>Τεχνική 1/10</vt:lpstr>
      <vt:lpstr>Τεχνική 2/10</vt:lpstr>
      <vt:lpstr>Τεχνική 3/10</vt:lpstr>
      <vt:lpstr>Τεχνική 4/10</vt:lpstr>
      <vt:lpstr>Τεχνική 5/10</vt:lpstr>
      <vt:lpstr>Τεχνική 6/10</vt:lpstr>
      <vt:lpstr>Τεχνική 7/10</vt:lpstr>
      <vt:lpstr>Τεχνική 8/10</vt:lpstr>
      <vt:lpstr>Τεχνική 9/10</vt:lpstr>
      <vt:lpstr>Τεχνική 10/10</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Λήψης Βιολογικών Υλικών - E</dc:title>
  <dc:creator>opencourses@teiath.gr</dc:creator>
  <cp:lastModifiedBy>fkaram2</cp:lastModifiedBy>
  <cp:revision>3</cp:revision>
  <dcterms:created xsi:type="dcterms:W3CDTF">2014-10-07T08:35:56Z</dcterms:created>
  <dcterms:modified xsi:type="dcterms:W3CDTF">2015-03-02T08:02:44Z</dcterms:modified>
</cp:coreProperties>
</file>