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8" r:id="rId2"/>
  </p:sldMasterIdLst>
  <p:notesMasterIdLst>
    <p:notesMasterId r:id="rId68"/>
  </p:notesMasterIdLst>
  <p:handoutMasterIdLst>
    <p:handoutMasterId r:id="rId69"/>
  </p:handoutMasterIdLst>
  <p:sldIdLst>
    <p:sldId id="256" r:id="rId3"/>
    <p:sldId id="268" r:id="rId4"/>
    <p:sldId id="269" r:id="rId5"/>
    <p:sldId id="270" r:id="rId6"/>
    <p:sldId id="271" r:id="rId7"/>
    <p:sldId id="327" r:id="rId8"/>
    <p:sldId id="273" r:id="rId9"/>
    <p:sldId id="274" r:id="rId10"/>
    <p:sldId id="328" r:id="rId11"/>
    <p:sldId id="277" r:id="rId12"/>
    <p:sldId id="279" r:id="rId13"/>
    <p:sldId id="281" r:id="rId14"/>
    <p:sldId id="283" r:id="rId15"/>
    <p:sldId id="329" r:id="rId16"/>
    <p:sldId id="330" r:id="rId17"/>
    <p:sldId id="331" r:id="rId18"/>
    <p:sldId id="284" r:id="rId19"/>
    <p:sldId id="332" r:id="rId20"/>
    <p:sldId id="333" r:id="rId21"/>
    <p:sldId id="285" r:id="rId22"/>
    <p:sldId id="334" r:id="rId23"/>
    <p:sldId id="335" r:id="rId24"/>
    <p:sldId id="336" r:id="rId25"/>
    <p:sldId id="286" r:id="rId26"/>
    <p:sldId id="337" r:id="rId27"/>
    <p:sldId id="338" r:id="rId28"/>
    <p:sldId id="287" r:id="rId29"/>
    <p:sldId id="346" r:id="rId30"/>
    <p:sldId id="347" r:id="rId31"/>
    <p:sldId id="348" r:id="rId32"/>
    <p:sldId id="290" r:id="rId33"/>
    <p:sldId id="291" r:id="rId34"/>
    <p:sldId id="292" r:id="rId35"/>
    <p:sldId id="293" r:id="rId36"/>
    <p:sldId id="294" r:id="rId37"/>
    <p:sldId id="295" r:id="rId38"/>
    <p:sldId id="296" r:id="rId39"/>
    <p:sldId id="297" r:id="rId40"/>
    <p:sldId id="298" r:id="rId41"/>
    <p:sldId id="299" r:id="rId42"/>
    <p:sldId id="301" r:id="rId43"/>
    <p:sldId id="302" r:id="rId44"/>
    <p:sldId id="339" r:id="rId45"/>
    <p:sldId id="303" r:id="rId46"/>
    <p:sldId id="304" r:id="rId47"/>
    <p:sldId id="305" r:id="rId48"/>
    <p:sldId id="306" r:id="rId49"/>
    <p:sldId id="340" r:id="rId50"/>
    <p:sldId id="307" r:id="rId51"/>
    <p:sldId id="341" r:id="rId52"/>
    <p:sldId id="308" r:id="rId53"/>
    <p:sldId id="342" r:id="rId54"/>
    <p:sldId id="311" r:id="rId55"/>
    <p:sldId id="343" r:id="rId56"/>
    <p:sldId id="312" r:id="rId57"/>
    <p:sldId id="344" r:id="rId58"/>
    <p:sldId id="345" r:id="rId59"/>
    <p:sldId id="315" r:id="rId60"/>
    <p:sldId id="257" r:id="rId61"/>
    <p:sldId id="262" r:id="rId62"/>
    <p:sldId id="264" r:id="rId63"/>
    <p:sldId id="349" r:id="rId64"/>
    <p:sldId id="350" r:id="rId65"/>
    <p:sldId id="266" r:id="rId66"/>
    <p:sldId id="261" r:id="rId67"/>
  </p:sldIdLst>
  <p:sldSz cx="9144000" cy="6858000" type="screen4x3"/>
  <p:notesSz cx="7104063" cy="10234613"/>
  <p:custDataLst>
    <p:tags r:id="rId7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1429" autoAdjust="0"/>
  </p:normalViewPr>
  <p:slideViewPr>
    <p:cSldViewPr>
      <p:cViewPr varScale="1">
        <p:scale>
          <a:sx n="78" d="100"/>
          <a:sy n="78" d="100"/>
        </p:scale>
        <p:origin x="-90" y="-59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2/3/2015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2/3/2015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F48EA60C-12EA-45F4-9727-66890F0EBE41}" type="slidenum">
              <a:rPr lang="el-GR" smtClean="0"/>
              <a:pPr/>
              <a:t>16</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F48EA60C-12EA-45F4-9727-66890F0EBE41}" type="slidenum">
              <a:rPr lang="el-GR" smtClean="0"/>
              <a:pPr/>
              <a:t>17</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F48EA60C-12EA-45F4-9727-66890F0EBE41}" type="slidenum">
              <a:rPr lang="el-GR" smtClean="0"/>
              <a:pPr/>
              <a:t>18</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F48EA60C-12EA-45F4-9727-66890F0EBE41}" type="slidenum">
              <a:rPr lang="el-GR" smtClean="0"/>
              <a:pPr/>
              <a:t>19</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F48EA60C-12EA-45F4-9727-66890F0EBE41}" type="slidenum">
              <a:rPr lang="el-GR" smtClean="0"/>
              <a:pPr/>
              <a:t>20</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F48EA60C-12EA-45F4-9727-66890F0EBE41}" type="slidenum">
              <a:rPr lang="el-GR" smtClean="0"/>
              <a:pPr/>
              <a:t>21</a:t>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F48EA60C-12EA-45F4-9727-66890F0EBE41}" type="slidenum">
              <a:rPr lang="el-GR" smtClean="0"/>
              <a:pPr/>
              <a:t>22</a:t>
            </a:fld>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F48EA60C-12EA-45F4-9727-66890F0EBE41}" type="slidenum">
              <a:rPr lang="el-GR" smtClean="0"/>
              <a:pPr/>
              <a:t>23</a:t>
            </a:fld>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F48EA60C-12EA-45F4-9727-66890F0EBE41}" type="slidenum">
              <a:rPr lang="el-GR" smtClean="0"/>
              <a:pPr/>
              <a:t>24</a:t>
            </a:fld>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F48EA60C-12EA-45F4-9727-66890F0EBE41}" type="slidenum">
              <a:rPr lang="el-GR" smtClean="0"/>
              <a:pPr/>
              <a:t>25</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1" name="Rectangle 1"/>
          <p:cNvSpPr>
            <a:spLocks noGrp="1" noRot="1" noChangeAspect="1" noChangeArrowheads="1" noTextEdit="1"/>
          </p:cNvSpPr>
          <p:nvPr>
            <p:ph type="sldImg"/>
          </p:nvPr>
        </p:nvSpPr>
        <p:spPr bwMode="auto">
          <a:xfrm>
            <a:off x="1212850" y="1023938"/>
            <a:ext cx="4676775" cy="3508375"/>
          </a:xfrm>
          <a:prstGeom prst="rect">
            <a:avLst/>
          </a:prstGeom>
          <a:solidFill>
            <a:srgbClr val="FFFFFF"/>
          </a:solidFill>
          <a:ln>
            <a:solidFill>
              <a:srgbClr val="000000"/>
            </a:solidFill>
            <a:miter lim="800000"/>
            <a:headEnd/>
            <a:tailEnd/>
          </a:ln>
        </p:spPr>
      </p:sp>
      <p:sp>
        <p:nvSpPr>
          <p:cNvPr id="35842" name="Rectangle 2"/>
          <p:cNvSpPr txBox="1">
            <a:spLocks noGrp="1" noChangeArrowheads="1"/>
          </p:cNvSpPr>
          <p:nvPr>
            <p:ph type="body" idx="1"/>
          </p:nvPr>
        </p:nvSpPr>
        <p:spPr bwMode="auto">
          <a:xfrm>
            <a:off x="1083893" y="4871780"/>
            <a:ext cx="4942083" cy="3892900"/>
          </a:xfrm>
          <a:prstGeom prst="rect">
            <a:avLst/>
          </a:prstGeom>
          <a:noFill/>
          <a:ln>
            <a:miter lim="800000"/>
            <a:headEnd/>
            <a:tailEnd/>
          </a:ln>
        </p:spPr>
        <p:txBody>
          <a:bodyPr wrap="none" anchor="ctr"/>
          <a:lstStyle/>
          <a:p>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F48EA60C-12EA-45F4-9727-66890F0EBE41}" type="slidenum">
              <a:rPr lang="el-GR" smtClean="0"/>
              <a:pPr/>
              <a:t>26</a:t>
            </a:fld>
            <a:endParaRPr 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F48EA60C-12EA-45F4-9727-66890F0EBE41}" type="slidenum">
              <a:rPr lang="el-GR" smtClean="0"/>
              <a:pPr/>
              <a:t>27</a:t>
            </a:fld>
            <a:endParaRPr 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F48EA60C-12EA-45F4-9727-66890F0EBE41}" type="slidenum">
              <a:rPr lang="el-GR" smtClean="0"/>
              <a:pPr/>
              <a:t>28</a:t>
            </a:fld>
            <a:endParaRPr 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F48EA60C-12EA-45F4-9727-66890F0EBE41}" type="slidenum">
              <a:rPr lang="el-GR" smtClean="0"/>
              <a:pPr/>
              <a:t>29</a:t>
            </a:fld>
            <a:endParaRPr lang="el-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F48EA60C-12EA-45F4-9727-66890F0EBE41}" type="slidenum">
              <a:rPr lang="el-GR" smtClean="0"/>
              <a:pPr/>
              <a:t>32</a:t>
            </a:fld>
            <a:endParaRPr lang="el-G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F48EA60C-12EA-45F4-9727-66890F0EBE41}" type="slidenum">
              <a:rPr lang="el-GR" smtClean="0"/>
              <a:pPr/>
              <a:t>33</a:t>
            </a:fld>
            <a:endParaRPr lang="el-G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F48EA60C-12EA-45F4-9727-66890F0EBE41}" type="slidenum">
              <a:rPr lang="el-GR" smtClean="0"/>
              <a:pPr/>
              <a:t>37</a:t>
            </a:fld>
            <a:endParaRPr lang="el-G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F48EA60C-12EA-45F4-9727-66890F0EBE41}" type="slidenum">
              <a:rPr lang="el-GR" smtClean="0"/>
              <a:pPr/>
              <a:t>39</a:t>
            </a:fld>
            <a:endParaRPr lang="el-G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40</a:t>
            </a:fld>
            <a:endParaRPr lang="el-GR"/>
          </a:p>
        </p:txBody>
      </p:sp>
    </p:spTree>
    <p:extLst>
      <p:ext uri="{BB962C8B-B14F-4D97-AF65-F5344CB8AC3E}">
        <p14:creationId xmlns:p14="http://schemas.microsoft.com/office/powerpoint/2010/main" val="12286533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F48EA60C-12EA-45F4-9727-66890F0EBE41}" type="slidenum">
              <a:rPr lang="el-GR" smtClean="0"/>
              <a:pPr/>
              <a:t>43</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F48EA60C-12EA-45F4-9727-66890F0EBE41}" type="slidenum">
              <a:rPr lang="el-GR" smtClean="0"/>
              <a:pPr/>
              <a:t>9</a:t>
            </a:fld>
            <a:endParaRPr lang="el-G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86AB76-64D6-48D8-8ADE-5B694F9657AC}" type="slidenum">
              <a:rPr lang="en-US"/>
              <a:pPr/>
              <a:t>44</a:t>
            </a:fld>
            <a:endParaRPr lang="en-US"/>
          </a:p>
        </p:txBody>
      </p:sp>
      <p:sp>
        <p:nvSpPr>
          <p:cNvPr id="472066" name="Rectangle 2"/>
          <p:cNvSpPr>
            <a:spLocks noGrp="1" noRot="1" noChangeAspect="1" noChangeArrowheads="1" noTextEdit="1"/>
          </p:cNvSpPr>
          <p:nvPr>
            <p:ph type="sldImg"/>
          </p:nvPr>
        </p:nvSpPr>
        <p:spPr>
          <a:ln/>
        </p:spPr>
      </p:sp>
      <p:sp>
        <p:nvSpPr>
          <p:cNvPr id="4720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86AB76-64D6-48D8-8ADE-5B694F9657AC}" type="slidenum">
              <a:rPr lang="en-US"/>
              <a:pPr/>
              <a:t>45</a:t>
            </a:fld>
            <a:endParaRPr lang="en-US"/>
          </a:p>
        </p:txBody>
      </p:sp>
      <p:sp>
        <p:nvSpPr>
          <p:cNvPr id="472066" name="Rectangle 2"/>
          <p:cNvSpPr>
            <a:spLocks noGrp="1" noRot="1" noChangeAspect="1" noChangeArrowheads="1" noTextEdit="1"/>
          </p:cNvSpPr>
          <p:nvPr>
            <p:ph type="sldImg"/>
          </p:nvPr>
        </p:nvSpPr>
        <p:spPr>
          <a:ln/>
        </p:spPr>
      </p:sp>
      <p:sp>
        <p:nvSpPr>
          <p:cNvPr id="4720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86AB76-64D6-48D8-8ADE-5B694F9657AC}" type="slidenum">
              <a:rPr lang="en-US"/>
              <a:pPr/>
              <a:t>46</a:t>
            </a:fld>
            <a:endParaRPr lang="en-US"/>
          </a:p>
        </p:txBody>
      </p:sp>
      <p:sp>
        <p:nvSpPr>
          <p:cNvPr id="472066" name="Rectangle 2"/>
          <p:cNvSpPr>
            <a:spLocks noGrp="1" noRot="1" noChangeAspect="1" noChangeArrowheads="1" noTextEdit="1"/>
          </p:cNvSpPr>
          <p:nvPr>
            <p:ph type="sldImg"/>
          </p:nvPr>
        </p:nvSpPr>
        <p:spPr>
          <a:ln/>
        </p:spPr>
      </p:sp>
      <p:sp>
        <p:nvSpPr>
          <p:cNvPr id="472067" name="Rectangle 3"/>
          <p:cNvSpPr>
            <a:spLocks noGrp="1" noChangeArrowheads="1"/>
          </p:cNvSpPr>
          <p:nvPr>
            <p:ph type="body" idx="1"/>
          </p:nvPr>
        </p:nvSpPr>
        <p:spPr/>
        <p:txBody>
          <a:bodyPr/>
          <a:lstStyle/>
          <a:p>
            <a:endParaRPr lang="el-GR" sz="1300"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47</a:t>
            </a:fld>
            <a:endParaRPr lang="el-GR"/>
          </a:p>
        </p:txBody>
      </p:sp>
    </p:spTree>
    <p:extLst>
      <p:ext uri="{BB962C8B-B14F-4D97-AF65-F5344CB8AC3E}">
        <p14:creationId xmlns:p14="http://schemas.microsoft.com/office/powerpoint/2010/main" val="20193309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86AB76-64D6-48D8-8ADE-5B694F9657AC}" type="slidenum">
              <a:rPr lang="en-US"/>
              <a:pPr/>
              <a:t>48</a:t>
            </a:fld>
            <a:endParaRPr lang="en-US"/>
          </a:p>
        </p:txBody>
      </p:sp>
      <p:sp>
        <p:nvSpPr>
          <p:cNvPr id="472066" name="Rectangle 2"/>
          <p:cNvSpPr>
            <a:spLocks noGrp="1" noRot="1" noChangeAspect="1" noChangeArrowheads="1" noTextEdit="1"/>
          </p:cNvSpPr>
          <p:nvPr>
            <p:ph type="sldImg"/>
          </p:nvPr>
        </p:nvSpPr>
        <p:spPr>
          <a:ln/>
        </p:spPr>
      </p:sp>
      <p:sp>
        <p:nvSpPr>
          <p:cNvPr id="472067" name="Rectangle 3"/>
          <p:cNvSpPr>
            <a:spLocks noGrp="1" noChangeArrowheads="1"/>
          </p:cNvSpPr>
          <p:nvPr>
            <p:ph type="body" idx="1"/>
          </p:nvPr>
        </p:nvSpPr>
        <p:spPr/>
        <p:txBody>
          <a:bodyPr/>
          <a:lstStyle/>
          <a:p>
            <a:endParaRPr lang="el-GR" sz="1300"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49</a:t>
            </a:fld>
            <a:endParaRPr lang="el-GR"/>
          </a:p>
        </p:txBody>
      </p:sp>
    </p:spTree>
    <p:extLst>
      <p:ext uri="{BB962C8B-B14F-4D97-AF65-F5344CB8AC3E}">
        <p14:creationId xmlns:p14="http://schemas.microsoft.com/office/powerpoint/2010/main" val="26783633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86AB76-64D6-48D8-8ADE-5B694F9657AC}" type="slidenum">
              <a:rPr lang="en-US"/>
              <a:pPr/>
              <a:t>50</a:t>
            </a:fld>
            <a:endParaRPr lang="en-US"/>
          </a:p>
        </p:txBody>
      </p:sp>
      <p:sp>
        <p:nvSpPr>
          <p:cNvPr id="472066" name="Rectangle 2"/>
          <p:cNvSpPr>
            <a:spLocks noGrp="1" noRot="1" noChangeAspect="1" noChangeArrowheads="1" noTextEdit="1"/>
          </p:cNvSpPr>
          <p:nvPr>
            <p:ph type="sldImg"/>
          </p:nvPr>
        </p:nvSpPr>
        <p:spPr>
          <a:ln/>
        </p:spPr>
      </p:sp>
      <p:sp>
        <p:nvSpPr>
          <p:cNvPr id="472067" name="Rectangle 3"/>
          <p:cNvSpPr>
            <a:spLocks noGrp="1" noChangeArrowheads="1"/>
          </p:cNvSpPr>
          <p:nvPr>
            <p:ph type="body" idx="1"/>
          </p:nvPr>
        </p:nvSpPr>
        <p:spPr/>
        <p:txBody>
          <a:bodyPr/>
          <a:lstStyle/>
          <a:p>
            <a:pPr defTabSz="990752" eaLnBrk="1" fontAlgn="auto" hangingPunct="1">
              <a:spcBef>
                <a:spcPts val="0"/>
              </a:spcBef>
              <a:spcAft>
                <a:spcPts val="0"/>
              </a:spcAft>
              <a:defRPr/>
            </a:pPr>
            <a:endParaRPr lang="el-GR" sz="1300"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51</a:t>
            </a:fld>
            <a:endParaRPr lang="el-GR"/>
          </a:p>
        </p:txBody>
      </p:sp>
    </p:spTree>
    <p:extLst>
      <p:ext uri="{BB962C8B-B14F-4D97-AF65-F5344CB8AC3E}">
        <p14:creationId xmlns:p14="http://schemas.microsoft.com/office/powerpoint/2010/main" val="23086919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86AB76-64D6-48D8-8ADE-5B694F9657AC}" type="slidenum">
              <a:rPr lang="en-US"/>
              <a:pPr/>
              <a:t>52</a:t>
            </a:fld>
            <a:endParaRPr lang="en-US"/>
          </a:p>
        </p:txBody>
      </p:sp>
      <p:sp>
        <p:nvSpPr>
          <p:cNvPr id="472066" name="Rectangle 2"/>
          <p:cNvSpPr>
            <a:spLocks noGrp="1" noRot="1" noChangeAspect="1" noChangeArrowheads="1" noTextEdit="1"/>
          </p:cNvSpPr>
          <p:nvPr>
            <p:ph type="sldImg"/>
          </p:nvPr>
        </p:nvSpPr>
        <p:spPr>
          <a:ln/>
        </p:spPr>
      </p:sp>
      <p:sp>
        <p:nvSpPr>
          <p:cNvPr id="4720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86AB76-64D6-48D8-8ADE-5B694F9657AC}" type="slidenum">
              <a:rPr lang="en-US"/>
              <a:pPr/>
              <a:t>57</a:t>
            </a:fld>
            <a:endParaRPr lang="en-US"/>
          </a:p>
        </p:txBody>
      </p:sp>
      <p:sp>
        <p:nvSpPr>
          <p:cNvPr id="472066" name="Rectangle 2"/>
          <p:cNvSpPr>
            <a:spLocks noGrp="1" noRot="1" noChangeAspect="1" noChangeArrowheads="1" noTextEdit="1"/>
          </p:cNvSpPr>
          <p:nvPr>
            <p:ph type="sldImg"/>
          </p:nvPr>
        </p:nvSpPr>
        <p:spPr>
          <a:ln/>
        </p:spPr>
      </p:sp>
      <p:sp>
        <p:nvSpPr>
          <p:cNvPr id="4720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F48EA60C-12EA-45F4-9727-66890F0EBE41}" type="slidenum">
              <a:rPr lang="el-GR" smtClean="0"/>
              <a:pPr/>
              <a:t>10</a:t>
            </a:fld>
            <a:endParaRPr lang="el-G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58</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59</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60</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61</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63</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64</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11</a:t>
            </a:fld>
            <a:endParaRPr lang="el-GR"/>
          </a:p>
        </p:txBody>
      </p:sp>
    </p:spTree>
    <p:extLst>
      <p:ext uri="{BB962C8B-B14F-4D97-AF65-F5344CB8AC3E}">
        <p14:creationId xmlns:p14="http://schemas.microsoft.com/office/powerpoint/2010/main" val="2744769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F48EA60C-12EA-45F4-9727-66890F0EBE41}" type="slidenum">
              <a:rPr lang="el-GR" smtClean="0"/>
              <a:pPr/>
              <a:t>12</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F48EA60C-12EA-45F4-9727-66890F0EBE41}" type="slidenum">
              <a:rPr lang="el-GR" smtClean="0"/>
              <a:pPr/>
              <a:t>13</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F48EA60C-12EA-45F4-9727-66890F0EBE41}" type="slidenum">
              <a:rPr lang="el-GR" smtClean="0"/>
              <a:pPr/>
              <a:t>14</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F48EA60C-12EA-45F4-9727-66890F0EBE41}" type="slidenum">
              <a:rPr lang="el-GR" smtClean="0"/>
              <a:pPr/>
              <a:t>15</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endParaRPr lang="el-GR"/>
          </a:p>
        </p:txBody>
      </p:sp>
      <p:sp>
        <p:nvSpPr>
          <p:cNvPr id="3" name="2 - Θέση υποσέλιδου"/>
          <p:cNvSpPr>
            <a:spLocks noGrp="1"/>
          </p:cNvSpPr>
          <p:nvPr>
            <p:ph type="ftr" sz="quarter" idx="11"/>
          </p:nvPr>
        </p:nvSpPr>
        <p:spPr/>
        <p:txBody>
          <a:bodyPr/>
          <a:lstStyle>
            <a:lvl1pPr>
              <a:defRPr/>
            </a:lvl1pPr>
          </a:lstStyle>
          <a:p>
            <a:endParaRPr lang="el-GR"/>
          </a:p>
        </p:txBody>
      </p:sp>
      <p:sp>
        <p:nvSpPr>
          <p:cNvPr id="4" name="3 - Θέση αριθμού διαφάνειας"/>
          <p:cNvSpPr>
            <a:spLocks noGrp="1"/>
          </p:cNvSpPr>
          <p:nvPr>
            <p:ph type="sldNum" sz="quarter" idx="12"/>
          </p:nvPr>
        </p:nvSpPr>
        <p:spPr/>
        <p:txBody>
          <a:bodyPr/>
          <a:lstStyle>
            <a:lvl1pPr>
              <a:defRPr/>
            </a:lvl1pPr>
          </a:lstStyle>
          <a:p>
            <a:fld id="{6CB8BE39-989C-46D6-AF01-D5402E38D6BA}" type="slidenum">
              <a:rPr lang="el-GR" smtClean="0"/>
              <a:pPr/>
              <a:t>‹#›</a:t>
            </a:fld>
            <a:endParaRPr lang="el-GR"/>
          </a:p>
        </p:txBody>
      </p:sp>
    </p:spTree>
    <p:extLst>
      <p:ext uri="{BB962C8B-B14F-4D97-AF65-F5344CB8AC3E}">
        <p14:creationId xmlns:p14="http://schemas.microsoft.com/office/powerpoint/2010/main" val="3899908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Τίτλος και Κείμενο επάνω από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838200" y="0"/>
            <a:ext cx="7848600" cy="949325"/>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762000" y="1090613"/>
            <a:ext cx="8229600" cy="26924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762000" y="3935413"/>
            <a:ext cx="8229600" cy="2693987"/>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217853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98762747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4278684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3950618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1972785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9243809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66771843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0028837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200"/>
            </a:lvl1pPr>
            <a:lvl2pPr marL="742950" indent="-285750">
              <a:lnSpc>
                <a:spcPct val="112000"/>
              </a:lnSpc>
              <a:spcBef>
                <a:spcPts val="1200"/>
              </a:spcBef>
              <a:buFont typeface="Courier New" panose="02070309020205020404" pitchFamily="49" charset="0"/>
              <a:buChar char="o"/>
              <a:defRPr sz="2200"/>
            </a:lvl2pPr>
            <a:lvl3pPr>
              <a:lnSpc>
                <a:spcPct val="112000"/>
              </a:lnSpc>
              <a:spcBef>
                <a:spcPts val="1200"/>
              </a:spcBef>
              <a:defRPr sz="2200"/>
            </a:lvl3pPr>
            <a:lvl4pPr>
              <a:lnSpc>
                <a:spcPct val="112000"/>
              </a:lnSpc>
              <a:spcBef>
                <a:spcPts val="1200"/>
              </a:spcBef>
              <a:defRPr sz="2200"/>
            </a:lvl4pPr>
            <a:lvl5pPr>
              <a:lnSpc>
                <a:spcPct val="112000"/>
              </a:lnSpc>
              <a:spcBef>
                <a:spcPts val="1200"/>
              </a:spcBef>
              <a:defRPr sz="2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45250895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5550449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6813323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 id="2147483697" r:id="rId12"/>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4654145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Graham_Beards" TargetMode="External"/><Relationship Id="rId4" Type="http://schemas.openxmlformats.org/officeDocument/2006/relationships/hyperlink" Target="http://commons.wikimedia.org/wiki/File:Platelet_structure.p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Graham_Beards" TargetMode="External"/><Relationship Id="rId4" Type="http://schemas.openxmlformats.org/officeDocument/2006/relationships/hyperlink" Target="http://commons.wikimedia.org/wiki/File:Platelets2.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haematologica.org/content/94/5/700"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hyperlink" Target="http://usmle287.wordpress.com/2012/09/25/platelet-adhesionaggregationactivation/"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commons.wikimedia.org/wiki/File:Endotelijalna_%C4%87elija.jpg" TargetMode="Externa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Aleksa_Lukic"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43.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commons.wikimedia.org/w/index.php?title=User:%E3%83%91%E3%82%BF%E3%82%B4%E3%83%8B%E3%82%A2&amp;action=edit&amp;redlink=1" TargetMode="External"/><Relationship Id="rId3" Type="http://schemas.openxmlformats.org/officeDocument/2006/relationships/hyperlink" Target="http://commons.wikimedia.org/wiki/File:Blausen_0649_Monocyte.png" TargetMode="External"/><Relationship Id="rId7" Type="http://schemas.openxmlformats.org/officeDocument/2006/relationships/hyperlink" Target="http://commons.wikimedia.org/wiki/File:Platelets_by_budding_off_from_megakaryocytes.jpg" TargetMode="Externa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CFCF" TargetMode="External"/><Relationship Id="rId9" Type="http://schemas.openxmlformats.org/officeDocument/2006/relationships/hyperlink" Target="http://creativecommons.org/licenses/by-sa/3.0/deed.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40768"/>
            <a:ext cx="9144000" cy="1470025"/>
          </a:xfrm>
        </p:spPr>
        <p:txBody>
          <a:bodyPr>
            <a:normAutofit/>
          </a:bodyPr>
          <a:lstStyle/>
          <a:p>
            <a:pPr lvl="1" algn="ctr"/>
            <a:r>
              <a:rPr lang="el-GR" sz="4000" b="1" dirty="0" smtClean="0">
                <a:solidFill>
                  <a:prstClr val="black"/>
                </a:solidFill>
                <a:latin typeface="Calibri"/>
              </a:rPr>
              <a:t>Αιματολογία Ι (Θ)</a:t>
            </a:r>
            <a:endParaRPr lang="el-GR" sz="4000" b="1" dirty="0">
              <a:solidFill>
                <a:schemeClr val="tx1"/>
              </a:solidFill>
              <a:latin typeface="+mn-lt"/>
            </a:endParaRPr>
          </a:p>
        </p:txBody>
      </p:sp>
      <p:sp>
        <p:nvSpPr>
          <p:cNvPr id="3" name="Υπότιτλος 2"/>
          <p:cNvSpPr>
            <a:spLocks noGrp="1"/>
          </p:cNvSpPr>
          <p:nvPr>
            <p:ph type="subTitle" idx="1"/>
          </p:nvPr>
        </p:nvSpPr>
        <p:spPr>
          <a:xfrm>
            <a:off x="0" y="2996952"/>
            <a:ext cx="9144000" cy="2016224"/>
          </a:xfrm>
        </p:spPr>
        <p:txBody>
          <a:bodyPr>
            <a:normAutofit/>
          </a:bodyPr>
          <a:lstStyle/>
          <a:p>
            <a:pPr>
              <a:spcBef>
                <a:spcPts val="0"/>
              </a:spcBef>
              <a:spcAft>
                <a:spcPts val="1800"/>
              </a:spcAft>
            </a:pPr>
            <a:r>
              <a:rPr lang="el-GR" sz="2600" b="1" dirty="0" smtClean="0"/>
              <a:t>Ενότητα 9</a:t>
            </a:r>
            <a:r>
              <a:rPr lang="el-GR" sz="2600" dirty="0" smtClean="0"/>
              <a:t>: </a:t>
            </a:r>
            <a:r>
              <a:rPr lang="el-GR" sz="2600" dirty="0"/>
              <a:t>Εισαγωγή στον μηχανισμό </a:t>
            </a:r>
            <a:r>
              <a:rPr lang="el-GR" sz="2600" dirty="0" smtClean="0"/>
              <a:t>αιμόστασης </a:t>
            </a:r>
            <a:r>
              <a:rPr lang="el-GR" sz="2600" dirty="0"/>
              <a:t>και πήξης του αίματος </a:t>
            </a:r>
            <a:r>
              <a:rPr lang="el-GR" sz="2600" dirty="0" smtClean="0"/>
              <a:t>- </a:t>
            </a:r>
            <a:r>
              <a:rPr lang="el-GR" sz="2600" dirty="0" err="1" smtClean="0"/>
              <a:t>Ινωδόλυση</a:t>
            </a:r>
            <a:r>
              <a:rPr lang="el-GR" sz="2600" dirty="0" smtClean="0"/>
              <a:t> </a:t>
            </a:r>
            <a:endParaRPr lang="en-US" sz="2600" dirty="0" smtClean="0"/>
          </a:p>
          <a:p>
            <a:pPr>
              <a:spcBef>
                <a:spcPts val="0"/>
              </a:spcBef>
            </a:pPr>
            <a:r>
              <a:rPr lang="el-GR" sz="2200" dirty="0" smtClean="0"/>
              <a:t>Αναστάσιος </a:t>
            </a:r>
            <a:r>
              <a:rPr lang="el-GR" sz="2200" dirty="0" err="1" smtClean="0"/>
              <a:t>Κριεμπάρδης</a:t>
            </a:r>
            <a:endParaRPr lang="el-GR" sz="2200" dirty="0" smtClean="0"/>
          </a:p>
          <a:p>
            <a:pPr>
              <a:spcBef>
                <a:spcPts val="0"/>
              </a:spcBef>
            </a:pPr>
            <a:r>
              <a:rPr lang="el-GR" sz="2200" dirty="0" smtClean="0"/>
              <a:t>Τμήμα Ιατρικών εργαστηρίων</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p:txBody>
          <a:bodyPr>
            <a:normAutofit/>
          </a:bodyPr>
          <a:lstStyle/>
          <a:p>
            <a:r>
              <a:rPr lang="el-GR" dirty="0" smtClean="0">
                <a:latin typeface="Calibri" pitchFamily="34" charset="0"/>
              </a:rPr>
              <a:t>Τα αιμοπετάλια είναι μέρος των κυτταρικών στοιχείων του αίματος,  σχηματίζονται από τα </a:t>
            </a:r>
            <a:r>
              <a:rPr lang="el-GR" dirty="0" err="1" smtClean="0">
                <a:latin typeface="Calibri" pitchFamily="34" charset="0"/>
              </a:rPr>
              <a:t>μεγακαρυοκύτταρα</a:t>
            </a:r>
            <a:r>
              <a:rPr lang="el-GR" dirty="0" smtClean="0">
                <a:latin typeface="Calibri" pitchFamily="34" charset="0"/>
              </a:rPr>
              <a:t> και συγκεκριμένα από το κυτταρόπλασμά τους, στερούνται πυρήνα ωστόσο φέρουν κοκκία.</a:t>
            </a:r>
            <a:endParaRPr lang="el-GR" dirty="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pic>
        <p:nvPicPr>
          <p:cNvPr id="2050" name="Picture 2" descr="File:Platelet struc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2924944"/>
            <a:ext cx="4680520" cy="3510390"/>
          </a:xfrm>
          <a:prstGeom prst="rect">
            <a:avLst/>
          </a:prstGeom>
          <a:noFill/>
          <a:extLst>
            <a:ext uri="{909E8E84-426E-40DD-AFC4-6F175D3DCCD1}">
              <a14:hiddenFill xmlns:a14="http://schemas.microsoft.com/office/drawing/2010/main">
                <a:solidFill>
                  <a:srgbClr val="FFFFFF"/>
                </a:solidFill>
              </a14:hiddenFill>
            </a:ext>
          </a:extLst>
        </p:spPr>
      </p:pic>
      <p:sp>
        <p:nvSpPr>
          <p:cNvPr id="3" name="Τίτλος 2"/>
          <p:cNvSpPr>
            <a:spLocks noGrp="1"/>
          </p:cNvSpPr>
          <p:nvPr>
            <p:ph type="title"/>
          </p:nvPr>
        </p:nvSpPr>
        <p:spPr/>
        <p:txBody>
          <a:bodyPr/>
          <a:lstStyle/>
          <a:p>
            <a:r>
              <a:rPr lang="el-GR" dirty="0" smtClean="0"/>
              <a:t>Αιμοπετάλια</a:t>
            </a:r>
            <a:r>
              <a:rPr lang="en-US" dirty="0" smtClean="0"/>
              <a:t> </a:t>
            </a:r>
            <a:r>
              <a:rPr lang="el-GR" sz="3000" b="0" dirty="0" smtClean="0"/>
              <a:t>1/3</a:t>
            </a:r>
            <a:r>
              <a:rPr lang="el-GR" dirty="0" smtClean="0"/>
              <a:t> </a:t>
            </a:r>
            <a:endParaRPr lang="el-GR" dirty="0"/>
          </a:p>
        </p:txBody>
      </p:sp>
      <p:sp>
        <p:nvSpPr>
          <p:cNvPr id="9" name="Rectangle 7"/>
          <p:cNvSpPr/>
          <p:nvPr/>
        </p:nvSpPr>
        <p:spPr>
          <a:xfrm>
            <a:off x="1043607" y="6444286"/>
            <a:ext cx="7143321"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Platelet </a:t>
            </a:r>
            <a:r>
              <a:rPr lang="en-US" sz="1200" dirty="0" smtClean="0">
                <a:latin typeface="+mn-lt"/>
                <a:hlinkClick r:id="rId4"/>
              </a:rPr>
              <a:t>structure</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 </a:t>
            </a:r>
            <a:r>
              <a:rPr lang="en-US" sz="1200" dirty="0" smtClean="0">
                <a:latin typeface="+mn-lt"/>
                <a:hlinkClick r:id="rId5" tooltip="User:Graham Beards"/>
              </a:rPr>
              <a:t>Graham Beards</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solidFill>
                  <a:prstClr val="black"/>
                </a:solidFill>
                <a:latin typeface="+mn-lt"/>
                <a:hlinkClick r:id="rId6"/>
              </a:rPr>
              <a:t>CC BY-SA 3.0</a:t>
            </a:r>
            <a:endParaRPr lang="en-US" sz="1200" dirty="0">
              <a:solidFill>
                <a:prstClr val="black"/>
              </a:solidFill>
              <a:latin typeface="+mn-lt"/>
            </a:endParaRPr>
          </a:p>
        </p:txBody>
      </p:sp>
    </p:spTree>
    <p:extLst>
      <p:ext uri="{BB962C8B-B14F-4D97-AF65-F5344CB8AC3E}">
        <p14:creationId xmlns:p14="http://schemas.microsoft.com/office/powerpoint/2010/main" val="870045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
        <p:nvSpPr>
          <p:cNvPr id="4" name="Τίτλος 3"/>
          <p:cNvSpPr>
            <a:spLocks noGrp="1"/>
          </p:cNvSpPr>
          <p:nvPr>
            <p:ph type="title"/>
          </p:nvPr>
        </p:nvSpPr>
        <p:spPr/>
        <p:txBody>
          <a:bodyPr/>
          <a:lstStyle/>
          <a:p>
            <a:r>
              <a:rPr lang="el-GR" dirty="0"/>
              <a:t>Αιμοπετάλια</a:t>
            </a:r>
            <a:r>
              <a:rPr lang="en-US" dirty="0"/>
              <a:t> </a:t>
            </a:r>
            <a:r>
              <a:rPr lang="el-GR" sz="3000" b="0" dirty="0" smtClean="0"/>
              <a:t>2/3</a:t>
            </a:r>
            <a:r>
              <a:rPr lang="el-GR" dirty="0" smtClean="0"/>
              <a:t> </a:t>
            </a:r>
            <a:endParaRPr lang="el-GR" dirty="0"/>
          </a:p>
        </p:txBody>
      </p:sp>
      <p:pic>
        <p:nvPicPr>
          <p:cNvPr id="3074" name="Picture 2" descr="File:Platelet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596" y="998730"/>
            <a:ext cx="7272808" cy="545460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Rectangle 7"/>
          <p:cNvSpPr/>
          <p:nvPr/>
        </p:nvSpPr>
        <p:spPr>
          <a:xfrm>
            <a:off x="1043607" y="6464369"/>
            <a:ext cx="7143321"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4"/>
              </a:rPr>
              <a:t>Platelets2</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 </a:t>
            </a:r>
            <a:r>
              <a:rPr lang="en-US" sz="1200" dirty="0" smtClean="0">
                <a:latin typeface="+mn-lt"/>
                <a:hlinkClick r:id="rId5" tooltip="User:Graham Beards"/>
              </a:rPr>
              <a:t>Graham Beards</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solidFill>
                  <a:prstClr val="black"/>
                </a:solidFill>
                <a:latin typeface="+mn-lt"/>
                <a:hlinkClick r:id="rId6"/>
              </a:rPr>
              <a:t>CC BY-SA 3.0</a:t>
            </a:r>
            <a:endParaRPr lang="en-US" sz="1200" dirty="0">
              <a:solidFill>
                <a:prstClr val="black"/>
              </a:solidFill>
              <a:latin typeface="+mn-lt"/>
            </a:endParaRPr>
          </a:p>
        </p:txBody>
      </p:sp>
      <p:cxnSp>
        <p:nvCxnSpPr>
          <p:cNvPr id="8" name="Ευθύγραμμο βέλος σύνδεσης 7"/>
          <p:cNvCxnSpPr/>
          <p:nvPr/>
        </p:nvCxnSpPr>
        <p:spPr>
          <a:xfrm flipV="1">
            <a:off x="2411760" y="1772816"/>
            <a:ext cx="792088" cy="36004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9729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Θέση κειμένου"/>
          <p:cNvSpPr>
            <a:spLocks noGrp="1"/>
          </p:cNvSpPr>
          <p:nvPr>
            <p:ph idx="1"/>
          </p:nvPr>
        </p:nvSpPr>
        <p:spPr/>
        <p:txBody>
          <a:bodyPr>
            <a:normAutofit/>
          </a:bodyPr>
          <a:lstStyle/>
          <a:p>
            <a:r>
              <a:rPr lang="el-GR" dirty="0" smtClean="0"/>
              <a:t>Υποδοχείς αιμοπεταλίων</a:t>
            </a:r>
            <a:endParaRPr lang="el-GR" dirty="0"/>
          </a:p>
        </p:txBody>
      </p:sp>
      <p:pic>
        <p:nvPicPr>
          <p:cNvPr id="88066" name="Picture 2" descr="http://haematologica.com/content/94/5/700/F1.large.jpg"/>
          <p:cNvPicPr>
            <a:picLocks noChangeAspect="1" noChangeArrowheads="1"/>
          </p:cNvPicPr>
          <p:nvPr/>
        </p:nvPicPr>
        <p:blipFill>
          <a:blip r:embed="rId3" cstate="print"/>
          <a:srcRect/>
          <a:stretch>
            <a:fillRect/>
          </a:stretch>
        </p:blipFill>
        <p:spPr bwMode="auto">
          <a:xfrm>
            <a:off x="1115616" y="1634972"/>
            <a:ext cx="7187417" cy="4941350"/>
          </a:xfrm>
          <a:prstGeom prst="rect">
            <a:avLst/>
          </a:prstGeom>
          <a:noFill/>
        </p:spPr>
      </p:pic>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
        <p:nvSpPr>
          <p:cNvPr id="3" name="Ορθογώνιο 2"/>
          <p:cNvSpPr/>
          <p:nvPr/>
        </p:nvSpPr>
        <p:spPr>
          <a:xfrm>
            <a:off x="2483768" y="6437822"/>
            <a:ext cx="4572000" cy="276999"/>
          </a:xfrm>
          <a:prstGeom prst="rect">
            <a:avLst/>
          </a:prstGeom>
        </p:spPr>
        <p:txBody>
          <a:bodyPr>
            <a:spAutoFit/>
          </a:bodyPr>
          <a:lstStyle/>
          <a:p>
            <a:pPr algn="ctr"/>
            <a:r>
              <a:rPr lang="en-US" sz="1200" dirty="0" smtClean="0">
                <a:latin typeface="+mn-lt"/>
                <a:hlinkClick r:id="rId4"/>
              </a:rPr>
              <a:t>haematologica.org</a:t>
            </a:r>
            <a:endParaRPr lang="el-GR" sz="1200" dirty="0">
              <a:latin typeface="+mn-lt"/>
            </a:endParaRPr>
          </a:p>
        </p:txBody>
      </p:sp>
      <p:sp>
        <p:nvSpPr>
          <p:cNvPr id="4" name="Τίτλος 3"/>
          <p:cNvSpPr>
            <a:spLocks noGrp="1"/>
          </p:cNvSpPr>
          <p:nvPr>
            <p:ph type="title"/>
          </p:nvPr>
        </p:nvSpPr>
        <p:spPr/>
        <p:txBody>
          <a:bodyPr/>
          <a:lstStyle/>
          <a:p>
            <a:r>
              <a:rPr lang="el-GR" dirty="0"/>
              <a:t>Αιμοπετάλια</a:t>
            </a:r>
            <a:r>
              <a:rPr lang="en-US" dirty="0"/>
              <a:t> </a:t>
            </a:r>
            <a:r>
              <a:rPr lang="el-GR" sz="3000" b="0" dirty="0" smtClean="0"/>
              <a:t>3/3</a:t>
            </a:r>
            <a:r>
              <a:rPr lang="el-GR" dirty="0" smtClean="0"/>
              <a:t> </a:t>
            </a:r>
            <a:endParaRPr lang="el-GR" dirty="0"/>
          </a:p>
        </p:txBody>
      </p:sp>
    </p:spTree>
    <p:extLst>
      <p:ext uri="{BB962C8B-B14F-4D97-AF65-F5344CB8AC3E}">
        <p14:creationId xmlns:p14="http://schemas.microsoft.com/office/powerpoint/2010/main" val="29182326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sz="3600" dirty="0" smtClean="0">
                <a:latin typeface="Calibri" pitchFamily="34" charset="0"/>
              </a:rPr>
              <a:t>Παράγοντες πήξης </a:t>
            </a:r>
            <a:r>
              <a:rPr lang="el-GR" sz="3000" b="0" dirty="0" smtClean="0">
                <a:latin typeface="Calibri" pitchFamily="34" charset="0"/>
              </a:rPr>
              <a:t>1/17</a:t>
            </a:r>
            <a:endParaRPr lang="el-GR" sz="3000" b="0" dirty="0">
              <a:latin typeface="Calibri" pitchFamily="34" charset="0"/>
            </a:endParaRPr>
          </a:p>
        </p:txBody>
      </p:sp>
      <p:sp>
        <p:nvSpPr>
          <p:cNvPr id="6" name="5 - Θέση περιεχομένου"/>
          <p:cNvSpPr>
            <a:spLocks noGrp="1"/>
          </p:cNvSpPr>
          <p:nvPr>
            <p:ph idx="1"/>
          </p:nvPr>
        </p:nvSpPr>
        <p:spPr/>
        <p:txBody>
          <a:bodyPr>
            <a:normAutofit/>
          </a:bodyPr>
          <a:lstStyle/>
          <a:p>
            <a:r>
              <a:rPr lang="el-GR" dirty="0" smtClean="0">
                <a:latin typeface="Calibri" pitchFamily="34" charset="0"/>
              </a:rPr>
              <a:t>Σε φυσιολογικές συνθήκες οι περισσότεροι παράγοντες του συστήματος, είτε δεν είναι εκτεθειμένοι στην κυκλοφορία, είτε κυκλοφορούν σε ανενεργό μορφή. Η εμφάνιση αγγειακής βλάβης έχει ως αποτέλεσμα την ενεργοποίηση του μηχανισμού της πήξης και τη μετατροπή των παραγόντων αυτών σε βιολογικά δραστικούς.</a:t>
            </a:r>
            <a:endParaRPr lang="el-GR" dirty="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36529665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dirty="0">
                <a:latin typeface="Calibri" pitchFamily="34" charset="0"/>
              </a:rPr>
              <a:t>Παράγοντες πήξης </a:t>
            </a:r>
            <a:r>
              <a:rPr lang="el-GR" sz="3000" b="0" dirty="0" smtClean="0">
                <a:latin typeface="Calibri" pitchFamily="34" charset="0"/>
              </a:rPr>
              <a:t>2/17</a:t>
            </a:r>
            <a:endParaRPr lang="el-GR" sz="3600" dirty="0">
              <a:latin typeface="Calibri" pitchFamily="34" charset="0"/>
            </a:endParaRPr>
          </a:p>
        </p:txBody>
      </p:sp>
      <p:sp>
        <p:nvSpPr>
          <p:cNvPr id="7" name="5 - Θέση περιεχομένου"/>
          <p:cNvSpPr txBox="1">
            <a:spLocks/>
          </p:cNvSpPr>
          <p:nvPr/>
        </p:nvSpPr>
        <p:spPr bwMode="auto">
          <a:xfrm>
            <a:off x="1907704" y="5301208"/>
            <a:ext cx="5327104" cy="985664"/>
          </a:xfrm>
          <a:prstGeom prst="rect">
            <a:avLst/>
          </a:prstGeom>
          <a:ln w="28575">
            <a:solidFill>
              <a:srgbClr val="004A82"/>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marR="0" lvl="0" indent="-342900" algn="ctr" defTabSz="914400" rtl="0" eaLnBrk="1" fontAlgn="base" latinLnBrk="0" hangingPunct="1">
              <a:lnSpc>
                <a:spcPct val="100000"/>
              </a:lnSpc>
              <a:spcBef>
                <a:spcPts val="0"/>
              </a:spcBef>
              <a:spcAft>
                <a:spcPct val="0"/>
              </a:spcAft>
              <a:buClrTx/>
              <a:buSzTx/>
              <a:tabLst/>
              <a:defRPr/>
            </a:pPr>
            <a:r>
              <a:rPr lang="el-GR" sz="2000" kern="0" dirty="0" smtClean="0">
                <a:latin typeface="Calibri" pitchFamily="34" charset="0"/>
              </a:rPr>
              <a:t>Κάθε παράγοντας φέρεται με ένα ή περισσότερα ονόματα αλλά και με ένα λατινικό αριθμό που του δόθηκε με βάση την σειρά ανακάλυψής του.</a:t>
            </a:r>
            <a:endParaRPr kumimoji="0" lang="el-GR" sz="2000" b="0" i="0" u="none" strike="noStrike" kern="0" cap="none" spc="0" normalizeH="0" baseline="0" noProof="0" dirty="0">
              <a:ln>
                <a:noFill/>
              </a:ln>
              <a:solidFill>
                <a:schemeClr val="tx1"/>
              </a:solidFill>
              <a:effectLst/>
              <a:uLnTx/>
              <a:uFillTx/>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graphicFrame>
        <p:nvGraphicFramePr>
          <p:cNvPr id="4" name="Πίνακας 3"/>
          <p:cNvGraphicFramePr>
            <a:graphicFrameLocks noGrp="1"/>
          </p:cNvGraphicFramePr>
          <p:nvPr>
            <p:extLst>
              <p:ext uri="{D42A27DB-BD31-4B8C-83A1-F6EECF244321}">
                <p14:modId xmlns:p14="http://schemas.microsoft.com/office/powerpoint/2010/main" val="89320344"/>
              </p:ext>
            </p:extLst>
          </p:nvPr>
        </p:nvGraphicFramePr>
        <p:xfrm>
          <a:off x="179512" y="1122784"/>
          <a:ext cx="8712968" cy="3962400"/>
        </p:xfrm>
        <a:graphic>
          <a:graphicData uri="http://schemas.openxmlformats.org/drawingml/2006/table">
            <a:tbl>
              <a:tblPr firstRow="1">
                <a:tableStyleId>{5C22544A-7EE6-4342-B048-85BDC9FD1C3A}</a:tableStyleId>
              </a:tblPr>
              <a:tblGrid>
                <a:gridCol w="2160240"/>
                <a:gridCol w="3168352"/>
                <a:gridCol w="3384376"/>
              </a:tblGrid>
              <a:tr h="259080">
                <a:tc>
                  <a:txBody>
                    <a:bodyPr/>
                    <a:lstStyle/>
                    <a:p>
                      <a:pPr>
                        <a:lnSpc>
                          <a:spcPct val="100000"/>
                        </a:lnSpc>
                        <a:spcAft>
                          <a:spcPts val="0"/>
                        </a:spcAft>
                      </a:pPr>
                      <a:r>
                        <a:rPr lang="en-US" sz="2000" b="1" spc="0" dirty="0">
                          <a:solidFill>
                            <a:schemeClr val="tx1"/>
                          </a:solidFill>
                          <a:effectLst/>
                        </a:rPr>
                        <a:t>Name</a:t>
                      </a:r>
                      <a:endParaRPr lang="el-GR" sz="2000" b="1" dirty="0">
                        <a:solidFill>
                          <a:schemeClr val="tx1"/>
                        </a:solidFill>
                        <a:effectLst/>
                        <a:latin typeface="Times New Roman"/>
                        <a:ea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0000"/>
                        </a:lnSpc>
                        <a:spcAft>
                          <a:spcPts val="0"/>
                        </a:spcAft>
                      </a:pPr>
                      <a:r>
                        <a:rPr lang="en-US" sz="2000" b="1" spc="0" dirty="0">
                          <a:solidFill>
                            <a:schemeClr val="tx1"/>
                          </a:solidFill>
                          <a:effectLst/>
                        </a:rPr>
                        <a:t>Description</a:t>
                      </a:r>
                      <a:endParaRPr lang="el-GR" sz="2000" b="1" dirty="0">
                        <a:solidFill>
                          <a:schemeClr val="tx1"/>
                        </a:solidFill>
                        <a:effectLst/>
                        <a:latin typeface="Times New Roman"/>
                        <a:ea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0000"/>
                        </a:lnSpc>
                        <a:spcAft>
                          <a:spcPts val="0"/>
                        </a:spcAft>
                      </a:pPr>
                      <a:r>
                        <a:rPr lang="en-US" sz="2000" b="1" spc="0" dirty="0">
                          <a:solidFill>
                            <a:schemeClr val="tx1"/>
                          </a:solidFill>
                          <a:effectLst/>
                        </a:rPr>
                        <a:t>Function</a:t>
                      </a:r>
                      <a:endParaRPr lang="el-GR" sz="2000" b="1" dirty="0">
                        <a:solidFill>
                          <a:schemeClr val="tx1"/>
                        </a:solidFill>
                        <a:effectLst/>
                        <a:latin typeface="Times New Roman"/>
                        <a:ea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16865">
                <a:tc>
                  <a:txBody>
                    <a:bodyPr/>
                    <a:lstStyle/>
                    <a:p>
                      <a:pPr>
                        <a:lnSpc>
                          <a:spcPct val="100000"/>
                        </a:lnSpc>
                        <a:spcAft>
                          <a:spcPts val="0"/>
                        </a:spcAft>
                      </a:pPr>
                      <a:r>
                        <a:rPr lang="en-US" sz="2000" spc="0" dirty="0">
                          <a:effectLst/>
                        </a:rPr>
                        <a:t>Fibrinogen (Factor 1)</a:t>
                      </a:r>
                      <a:endParaRPr lang="el-GR" sz="2000" dirty="0">
                        <a:effectLst/>
                        <a:latin typeface="Times New Roman"/>
                        <a:ea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dirty="0">
                          <a:effectLst/>
                        </a:rPr>
                        <a:t>Molecular Weight (MW) = 340,000 </a:t>
                      </a:r>
                      <a:r>
                        <a:rPr lang="en-US" sz="2000" spc="0" dirty="0" err="1">
                          <a:effectLst/>
                        </a:rPr>
                        <a:t>daltons</a:t>
                      </a:r>
                      <a:r>
                        <a:rPr lang="en-US" sz="2000" spc="0" dirty="0">
                          <a:effectLst/>
                        </a:rPr>
                        <a:t> (Da); glycoprotein</a:t>
                      </a:r>
                      <a:endParaRPr lang="el-GR" sz="2000" dirty="0">
                        <a:effectLst/>
                        <a:latin typeface="Times New Roman"/>
                        <a:ea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dirty="0">
                          <a:effectLst/>
                        </a:rPr>
                        <a:t>Adhesive protein that forms the fibrin clot</a:t>
                      </a:r>
                      <a:endParaRPr lang="el-GR" sz="2000" dirty="0">
                        <a:effectLst/>
                        <a:latin typeface="Times New Roman"/>
                        <a:ea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0040">
                <a:tc>
                  <a:txBody>
                    <a:bodyPr/>
                    <a:lstStyle/>
                    <a:p>
                      <a:pPr>
                        <a:lnSpc>
                          <a:spcPct val="100000"/>
                        </a:lnSpc>
                        <a:spcAft>
                          <a:spcPts val="0"/>
                        </a:spcAft>
                      </a:pPr>
                      <a:r>
                        <a:rPr lang="en-US" sz="2000" spc="0">
                          <a:effectLst/>
                        </a:rPr>
                        <a:t>Prothrombin (Factor II)</a:t>
                      </a:r>
                      <a:endParaRPr lang="el-GR" sz="2000">
                        <a:effectLst/>
                        <a:latin typeface="Times New Roman"/>
                        <a:ea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dirty="0">
                          <a:effectLst/>
                        </a:rPr>
                        <a:t>MW = 72,000 Da; vitamin K-dependent serine protease</a:t>
                      </a:r>
                      <a:endParaRPr lang="el-GR" sz="2000" dirty="0">
                        <a:effectLst/>
                        <a:latin typeface="Times New Roman"/>
                        <a:ea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a:effectLst/>
                        </a:rPr>
                        <a:t>Activated form is main enzyme of coagulation</a:t>
                      </a:r>
                      <a:endParaRPr lang="el-GR" sz="2000">
                        <a:effectLst/>
                        <a:latin typeface="Times New Roman"/>
                        <a:ea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3690">
                <a:tc>
                  <a:txBody>
                    <a:bodyPr/>
                    <a:lstStyle/>
                    <a:p>
                      <a:pPr>
                        <a:lnSpc>
                          <a:spcPct val="100000"/>
                        </a:lnSpc>
                        <a:spcAft>
                          <a:spcPts val="0"/>
                        </a:spcAft>
                      </a:pPr>
                      <a:r>
                        <a:rPr lang="en-US" sz="2000" spc="0" dirty="0">
                          <a:effectLst/>
                        </a:rPr>
                        <a:t>Tissue factor (Factor III)</a:t>
                      </a:r>
                      <a:endParaRPr lang="el-GR" sz="2000" dirty="0">
                        <a:effectLst/>
                        <a:latin typeface="Times New Roman"/>
                        <a:ea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dirty="0">
                          <a:effectLst/>
                        </a:rPr>
                        <a:t>MW = 37,000 Da; also known as </a:t>
                      </a:r>
                      <a:r>
                        <a:rPr lang="en-US" sz="2000" spc="0" dirty="0" err="1">
                          <a:effectLst/>
                        </a:rPr>
                        <a:t>thromboplastin</a:t>
                      </a:r>
                      <a:endParaRPr lang="el-GR" sz="2000" dirty="0">
                        <a:effectLst/>
                        <a:latin typeface="Times New Roman"/>
                        <a:ea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a:effectLst/>
                        </a:rPr>
                        <a:t>Lipoprotein initiator of extrinsic pathway</a:t>
                      </a:r>
                      <a:endParaRPr lang="el-GR" sz="2000">
                        <a:effectLst/>
                        <a:latin typeface="Times New Roman"/>
                        <a:ea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0040">
                <a:tc>
                  <a:txBody>
                    <a:bodyPr/>
                    <a:lstStyle/>
                    <a:p>
                      <a:pPr>
                        <a:lnSpc>
                          <a:spcPct val="100000"/>
                        </a:lnSpc>
                        <a:spcAft>
                          <a:spcPts val="0"/>
                        </a:spcAft>
                      </a:pPr>
                      <a:r>
                        <a:rPr lang="en-US" sz="2000" spc="0">
                          <a:effectLst/>
                        </a:rPr>
                        <a:t>Calcium ions (Factor IV)</a:t>
                      </a:r>
                      <a:endParaRPr lang="el-GR" sz="2000">
                        <a:effectLst/>
                        <a:latin typeface="Times New Roman"/>
                        <a:ea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dirty="0">
                          <a:effectLst/>
                        </a:rPr>
                        <a:t>Necessity of Ca++ ions for coagulation reactions described in 19th century</a:t>
                      </a:r>
                      <a:endParaRPr lang="el-GR" sz="2000" dirty="0">
                        <a:effectLst/>
                        <a:latin typeface="Times New Roman"/>
                        <a:ea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a:effectLst/>
                        </a:rPr>
                        <a:t>Metal cation necessary for coagulation reactions</a:t>
                      </a:r>
                      <a:endParaRPr lang="el-GR" sz="2000">
                        <a:effectLst/>
                        <a:latin typeface="Times New Roman"/>
                        <a:ea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4800">
                <a:tc>
                  <a:txBody>
                    <a:bodyPr/>
                    <a:lstStyle/>
                    <a:p>
                      <a:pPr>
                        <a:lnSpc>
                          <a:spcPct val="100000"/>
                        </a:lnSpc>
                        <a:spcAft>
                          <a:spcPts val="0"/>
                        </a:spcAft>
                      </a:pPr>
                      <a:r>
                        <a:rPr lang="en-US" sz="2000" spc="0">
                          <a:effectLst/>
                        </a:rPr>
                        <a:t>Factor V (Labile factor)</a:t>
                      </a:r>
                      <a:endParaRPr lang="el-GR" sz="2000">
                        <a:effectLst/>
                        <a:latin typeface="Times New Roman"/>
                        <a:ea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dirty="0">
                          <a:effectLst/>
                        </a:rPr>
                        <a:t>MW = 330,000 Da</a:t>
                      </a:r>
                      <a:endParaRPr lang="el-GR" sz="2000" dirty="0">
                        <a:effectLst/>
                        <a:latin typeface="Times New Roman"/>
                        <a:ea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dirty="0">
                          <a:effectLst/>
                        </a:rPr>
                        <a:t>Cofactor for activation of prothrombin to thrombin</a:t>
                      </a:r>
                      <a:endParaRPr lang="el-GR" sz="2000" dirty="0">
                        <a:effectLst/>
                        <a:latin typeface="Times New Roman"/>
                        <a:ea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0140874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dirty="0">
                <a:latin typeface="Calibri" pitchFamily="34" charset="0"/>
              </a:rPr>
              <a:t>Παράγοντες πήξης </a:t>
            </a:r>
            <a:r>
              <a:rPr lang="el-GR" sz="3000" b="0" dirty="0" smtClean="0">
                <a:latin typeface="Calibri" pitchFamily="34" charset="0"/>
              </a:rPr>
              <a:t>3/17</a:t>
            </a:r>
            <a:endParaRPr lang="el-GR" sz="3600" dirty="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graphicFrame>
        <p:nvGraphicFramePr>
          <p:cNvPr id="4" name="Πίνακας 3"/>
          <p:cNvGraphicFramePr>
            <a:graphicFrameLocks noGrp="1"/>
          </p:cNvGraphicFramePr>
          <p:nvPr>
            <p:extLst>
              <p:ext uri="{D42A27DB-BD31-4B8C-83A1-F6EECF244321}">
                <p14:modId xmlns:p14="http://schemas.microsoft.com/office/powerpoint/2010/main" val="363318347"/>
              </p:ext>
            </p:extLst>
          </p:nvPr>
        </p:nvGraphicFramePr>
        <p:xfrm>
          <a:off x="107504" y="1700808"/>
          <a:ext cx="8712968" cy="3352800"/>
        </p:xfrm>
        <a:graphic>
          <a:graphicData uri="http://schemas.openxmlformats.org/drawingml/2006/table">
            <a:tbl>
              <a:tblPr firstRow="1">
                <a:tableStyleId>{5C22544A-7EE6-4342-B048-85BDC9FD1C3A}</a:tableStyleId>
              </a:tblPr>
              <a:tblGrid>
                <a:gridCol w="2160240"/>
                <a:gridCol w="3168352"/>
                <a:gridCol w="3384376"/>
              </a:tblGrid>
              <a:tr h="259080">
                <a:tc>
                  <a:txBody>
                    <a:bodyPr/>
                    <a:lstStyle/>
                    <a:p>
                      <a:pPr>
                        <a:lnSpc>
                          <a:spcPct val="100000"/>
                        </a:lnSpc>
                        <a:spcAft>
                          <a:spcPts val="0"/>
                        </a:spcAft>
                      </a:pPr>
                      <a:r>
                        <a:rPr lang="en-US" sz="2000" b="1" spc="0" dirty="0">
                          <a:solidFill>
                            <a:schemeClr val="tx1"/>
                          </a:solidFill>
                          <a:effectLst/>
                        </a:rPr>
                        <a:t>Name</a:t>
                      </a:r>
                      <a:endParaRPr lang="el-GR" sz="2000" b="1" dirty="0">
                        <a:solidFill>
                          <a:schemeClr val="tx1"/>
                        </a:solidFill>
                        <a:effectLst/>
                        <a:latin typeface="Times New Roman"/>
                        <a:ea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0000"/>
                        </a:lnSpc>
                        <a:spcAft>
                          <a:spcPts val="0"/>
                        </a:spcAft>
                      </a:pPr>
                      <a:r>
                        <a:rPr lang="en-US" sz="2000" b="1" spc="0" dirty="0">
                          <a:solidFill>
                            <a:schemeClr val="tx1"/>
                          </a:solidFill>
                          <a:effectLst/>
                        </a:rPr>
                        <a:t>Description</a:t>
                      </a:r>
                      <a:endParaRPr lang="el-GR" sz="2000" b="1" dirty="0">
                        <a:solidFill>
                          <a:schemeClr val="tx1"/>
                        </a:solidFill>
                        <a:effectLst/>
                        <a:latin typeface="Times New Roman"/>
                        <a:ea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0000"/>
                        </a:lnSpc>
                        <a:spcAft>
                          <a:spcPts val="0"/>
                        </a:spcAft>
                      </a:pPr>
                      <a:r>
                        <a:rPr lang="en-US" sz="2000" b="1" spc="0" dirty="0">
                          <a:solidFill>
                            <a:schemeClr val="tx1"/>
                          </a:solidFill>
                          <a:effectLst/>
                        </a:rPr>
                        <a:t>Function</a:t>
                      </a:r>
                      <a:endParaRPr lang="el-GR" sz="2000" b="1" dirty="0">
                        <a:solidFill>
                          <a:schemeClr val="tx1"/>
                        </a:solidFill>
                        <a:effectLst/>
                        <a:latin typeface="Times New Roman"/>
                        <a:ea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28930">
                <a:tc>
                  <a:txBody>
                    <a:bodyPr/>
                    <a:lstStyle/>
                    <a:p>
                      <a:pPr>
                        <a:lnSpc>
                          <a:spcPct val="100000"/>
                        </a:lnSpc>
                        <a:spcAft>
                          <a:spcPts val="0"/>
                        </a:spcAft>
                      </a:pPr>
                      <a:r>
                        <a:rPr lang="en-US" sz="2000" spc="0" dirty="0" err="1">
                          <a:effectLst/>
                        </a:rPr>
                        <a:t>FactorVII</a:t>
                      </a:r>
                      <a:r>
                        <a:rPr lang="en-US" sz="2000" spc="0" dirty="0">
                          <a:effectLst/>
                        </a:rPr>
                        <a:t> (</a:t>
                      </a:r>
                      <a:r>
                        <a:rPr lang="en-US" sz="2000" spc="0" dirty="0" err="1">
                          <a:effectLst/>
                        </a:rPr>
                        <a:t>Proconvertin</a:t>
                      </a:r>
                      <a:r>
                        <a:rPr lang="en-US" sz="2000" spc="0" dirty="0">
                          <a:effectLst/>
                        </a:rPr>
                        <a:t>)</a:t>
                      </a:r>
                      <a:endParaRPr lang="el-GR" sz="2000" dirty="0">
                        <a:effectLst/>
                        <a:latin typeface="Times New Roman"/>
                        <a:ea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a:effectLst/>
                        </a:rPr>
                        <a:t>MW = 50,000 Da; vitamin K-dependent serine protease</a:t>
                      </a:r>
                      <a:endParaRPr lang="el-GR" sz="2000">
                        <a:effectLst/>
                        <a:latin typeface="Times New Roman"/>
                        <a:ea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a:effectLst/>
                        </a:rPr>
                        <a:t>With tissue factor, initiates extrinsic pathway</a:t>
                      </a:r>
                      <a:endParaRPr lang="el-GR" sz="2000">
                        <a:effectLst/>
                        <a:latin typeface="Times New Roman"/>
                        <a:ea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8930">
                <a:tc>
                  <a:txBody>
                    <a:bodyPr/>
                    <a:lstStyle/>
                    <a:p>
                      <a:pPr>
                        <a:lnSpc>
                          <a:spcPct val="100000"/>
                        </a:lnSpc>
                        <a:spcAft>
                          <a:spcPts val="0"/>
                        </a:spcAft>
                      </a:pPr>
                      <a:r>
                        <a:rPr lang="en-US" sz="2000" spc="0" dirty="0">
                          <a:effectLst/>
                        </a:rPr>
                        <a:t>Factor VIII (</a:t>
                      </a:r>
                      <a:r>
                        <a:rPr lang="en-US" sz="2000" spc="0" dirty="0" err="1">
                          <a:effectLst/>
                        </a:rPr>
                        <a:t>Antihemophilic</a:t>
                      </a:r>
                      <a:r>
                        <a:rPr lang="en-US" sz="2000" spc="0" dirty="0">
                          <a:effectLst/>
                        </a:rPr>
                        <a:t> factor)</a:t>
                      </a:r>
                      <a:endParaRPr lang="el-GR" sz="2000" dirty="0">
                        <a:effectLst/>
                        <a:latin typeface="Times New Roman"/>
                        <a:ea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dirty="0">
                          <a:effectLst/>
                        </a:rPr>
                        <a:t>MW = 330,000 Da</a:t>
                      </a:r>
                      <a:endParaRPr lang="el-GR" sz="2000" dirty="0">
                        <a:effectLst/>
                        <a:latin typeface="Times New Roman"/>
                        <a:ea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dirty="0">
                          <a:effectLst/>
                        </a:rPr>
                        <a:t>Cofactor for intrinsic activation of factor X</a:t>
                      </a:r>
                      <a:endParaRPr lang="el-GR" sz="2000" dirty="0">
                        <a:effectLst/>
                        <a:latin typeface="Times New Roman"/>
                        <a:ea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4800">
                <a:tc>
                  <a:txBody>
                    <a:bodyPr/>
                    <a:lstStyle/>
                    <a:p>
                      <a:pPr>
                        <a:lnSpc>
                          <a:spcPct val="100000"/>
                        </a:lnSpc>
                        <a:spcAft>
                          <a:spcPts val="0"/>
                        </a:spcAft>
                      </a:pPr>
                      <a:r>
                        <a:rPr lang="en-US" sz="2000" spc="0" dirty="0">
                          <a:effectLst/>
                        </a:rPr>
                        <a:t>Factor IX (Christmas factor)</a:t>
                      </a:r>
                      <a:endParaRPr lang="el-GR" sz="2000" dirty="0">
                        <a:effectLst/>
                        <a:latin typeface="Times New Roman"/>
                        <a:ea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dirty="0">
                          <a:effectLst/>
                        </a:rPr>
                        <a:t>MW = 55,000 Da; vitamin K-dependent serine protease</a:t>
                      </a:r>
                      <a:endParaRPr lang="el-GR" sz="2000" dirty="0">
                        <a:effectLst/>
                        <a:latin typeface="Times New Roman"/>
                        <a:ea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a:effectLst/>
                        </a:rPr>
                        <a:t>Activated form is enzyme for intrinsic activation of factor X</a:t>
                      </a:r>
                      <a:endParaRPr lang="el-GR" sz="2000">
                        <a:effectLst/>
                        <a:latin typeface="Times New Roman"/>
                        <a:ea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0040">
                <a:tc>
                  <a:txBody>
                    <a:bodyPr/>
                    <a:lstStyle/>
                    <a:p>
                      <a:pPr>
                        <a:lnSpc>
                          <a:spcPct val="100000"/>
                        </a:lnSpc>
                        <a:spcAft>
                          <a:spcPts val="0"/>
                        </a:spcAft>
                      </a:pPr>
                      <a:r>
                        <a:rPr lang="en-US" sz="2000" spc="0">
                          <a:effectLst/>
                        </a:rPr>
                        <a:t>Factor X (Stuart-Prower factor)</a:t>
                      </a:r>
                      <a:endParaRPr lang="el-GR" sz="2000">
                        <a:effectLst/>
                        <a:latin typeface="Times New Roman"/>
                        <a:ea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dirty="0">
                          <a:effectLst/>
                        </a:rPr>
                        <a:t>MW = 58,900 Da; vitamin K-dependent serine protease</a:t>
                      </a:r>
                      <a:endParaRPr lang="el-GR" sz="2000" dirty="0">
                        <a:effectLst/>
                        <a:latin typeface="Times New Roman"/>
                        <a:ea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dirty="0">
                          <a:effectLst/>
                        </a:rPr>
                        <a:t>Activated form is enzyme for final common pathway activation of prothrombin</a:t>
                      </a:r>
                      <a:endParaRPr lang="el-GR" sz="2000" dirty="0">
                        <a:effectLst/>
                        <a:latin typeface="Times New Roman"/>
                        <a:ea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1798858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dirty="0">
                <a:latin typeface="Calibri" pitchFamily="34" charset="0"/>
              </a:rPr>
              <a:t>Παράγοντες πήξης </a:t>
            </a:r>
            <a:r>
              <a:rPr lang="el-GR" sz="3000" b="0" dirty="0" smtClean="0">
                <a:latin typeface="Calibri" pitchFamily="34" charset="0"/>
              </a:rPr>
              <a:t>4/17</a:t>
            </a:r>
            <a:endParaRPr lang="el-GR" sz="3600" dirty="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graphicFrame>
        <p:nvGraphicFramePr>
          <p:cNvPr id="4" name="Πίνακας 3"/>
          <p:cNvGraphicFramePr>
            <a:graphicFrameLocks noGrp="1"/>
          </p:cNvGraphicFramePr>
          <p:nvPr>
            <p:extLst>
              <p:ext uri="{D42A27DB-BD31-4B8C-83A1-F6EECF244321}">
                <p14:modId xmlns:p14="http://schemas.microsoft.com/office/powerpoint/2010/main" val="3544585739"/>
              </p:ext>
            </p:extLst>
          </p:nvPr>
        </p:nvGraphicFramePr>
        <p:xfrm>
          <a:off x="179512" y="1340768"/>
          <a:ext cx="8712968" cy="4572000"/>
        </p:xfrm>
        <a:graphic>
          <a:graphicData uri="http://schemas.openxmlformats.org/drawingml/2006/table">
            <a:tbl>
              <a:tblPr firstRow="1">
                <a:tableStyleId>{5C22544A-7EE6-4342-B048-85BDC9FD1C3A}</a:tableStyleId>
              </a:tblPr>
              <a:tblGrid>
                <a:gridCol w="2160240"/>
                <a:gridCol w="3168352"/>
                <a:gridCol w="3384376"/>
              </a:tblGrid>
              <a:tr h="259080">
                <a:tc>
                  <a:txBody>
                    <a:bodyPr/>
                    <a:lstStyle/>
                    <a:p>
                      <a:pPr>
                        <a:lnSpc>
                          <a:spcPct val="100000"/>
                        </a:lnSpc>
                        <a:spcAft>
                          <a:spcPts val="0"/>
                        </a:spcAft>
                      </a:pPr>
                      <a:r>
                        <a:rPr lang="en-US" sz="2000" b="1" spc="0" dirty="0">
                          <a:solidFill>
                            <a:schemeClr val="tx1"/>
                          </a:solidFill>
                          <a:effectLst/>
                        </a:rPr>
                        <a:t>Name</a:t>
                      </a:r>
                      <a:endParaRPr lang="el-GR" sz="2000" b="1" dirty="0">
                        <a:solidFill>
                          <a:schemeClr val="tx1"/>
                        </a:solidFill>
                        <a:effectLst/>
                        <a:latin typeface="Times New Roman"/>
                        <a:ea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0000"/>
                        </a:lnSpc>
                        <a:spcAft>
                          <a:spcPts val="0"/>
                        </a:spcAft>
                      </a:pPr>
                      <a:r>
                        <a:rPr lang="en-US" sz="2000" b="1" spc="0" dirty="0">
                          <a:solidFill>
                            <a:schemeClr val="tx1"/>
                          </a:solidFill>
                          <a:effectLst/>
                        </a:rPr>
                        <a:t>Description</a:t>
                      </a:r>
                      <a:endParaRPr lang="el-GR" sz="2000" b="1" dirty="0">
                        <a:solidFill>
                          <a:schemeClr val="tx1"/>
                        </a:solidFill>
                        <a:effectLst/>
                        <a:latin typeface="Times New Roman"/>
                        <a:ea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0000"/>
                        </a:lnSpc>
                        <a:spcAft>
                          <a:spcPts val="0"/>
                        </a:spcAft>
                      </a:pPr>
                      <a:r>
                        <a:rPr lang="en-US" sz="2000" b="1" spc="0" dirty="0">
                          <a:solidFill>
                            <a:schemeClr val="tx1"/>
                          </a:solidFill>
                          <a:effectLst/>
                        </a:rPr>
                        <a:t>Function</a:t>
                      </a:r>
                      <a:endParaRPr lang="el-GR" sz="2000" b="1" dirty="0">
                        <a:solidFill>
                          <a:schemeClr val="tx1"/>
                        </a:solidFill>
                        <a:effectLst/>
                        <a:latin typeface="Times New Roman"/>
                        <a:ea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16865">
                <a:tc>
                  <a:txBody>
                    <a:bodyPr/>
                    <a:lstStyle/>
                    <a:p>
                      <a:pPr>
                        <a:lnSpc>
                          <a:spcPct val="100000"/>
                        </a:lnSpc>
                        <a:spcAft>
                          <a:spcPts val="0"/>
                        </a:spcAft>
                      </a:pPr>
                      <a:r>
                        <a:rPr lang="en-US" sz="2000" spc="0" dirty="0">
                          <a:effectLst/>
                        </a:rPr>
                        <a:t>Factor XI (Plasma </a:t>
                      </a:r>
                      <a:r>
                        <a:rPr lang="en-US" sz="2000" spc="0" dirty="0" err="1">
                          <a:effectLst/>
                        </a:rPr>
                        <a:t>thromboplastin</a:t>
                      </a:r>
                      <a:r>
                        <a:rPr lang="en-US" sz="2000" spc="0" dirty="0">
                          <a:effectLst/>
                        </a:rPr>
                        <a:t> antecedent)</a:t>
                      </a:r>
                      <a:endParaRPr lang="el-GR" sz="2000" dirty="0">
                        <a:effectLst/>
                        <a:latin typeface="Times New Roman"/>
                        <a:ea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a:effectLst/>
                        </a:rPr>
                        <a:t>MW = 160,000 Da; serine protease</a:t>
                      </a:r>
                      <a:endParaRPr lang="el-GR" sz="2000">
                        <a:effectLst/>
                        <a:latin typeface="Times New Roman"/>
                        <a:ea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a:effectLst/>
                        </a:rPr>
                        <a:t>Activated form is intrinsic activator of factor IX</a:t>
                      </a:r>
                      <a:endParaRPr lang="el-GR" sz="2000">
                        <a:effectLst/>
                        <a:latin typeface="Times New Roman"/>
                        <a:ea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6865">
                <a:tc>
                  <a:txBody>
                    <a:bodyPr/>
                    <a:lstStyle/>
                    <a:p>
                      <a:pPr>
                        <a:lnSpc>
                          <a:spcPct val="100000"/>
                        </a:lnSpc>
                        <a:spcAft>
                          <a:spcPts val="0"/>
                        </a:spcAft>
                      </a:pPr>
                      <a:r>
                        <a:rPr lang="en-US" sz="2000" spc="0">
                          <a:effectLst/>
                        </a:rPr>
                        <a:t>Factor XII (Hageman factor)</a:t>
                      </a:r>
                      <a:endParaRPr lang="el-GR" sz="2000">
                        <a:effectLst/>
                        <a:latin typeface="Times New Roman"/>
                        <a:ea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dirty="0">
                          <a:effectLst/>
                        </a:rPr>
                        <a:t>MW = 80,000 Da; serine protease</a:t>
                      </a:r>
                      <a:endParaRPr lang="el-GR" sz="2000" dirty="0">
                        <a:effectLst/>
                        <a:latin typeface="Times New Roman"/>
                        <a:ea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a:effectLst/>
                        </a:rPr>
                        <a:t>Factor that nominally starts aPTT-based intrinsic pathway</a:t>
                      </a:r>
                      <a:endParaRPr lang="el-GR" sz="2000">
                        <a:effectLst/>
                        <a:latin typeface="Times New Roman"/>
                        <a:ea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6865">
                <a:tc>
                  <a:txBody>
                    <a:bodyPr/>
                    <a:lstStyle/>
                    <a:p>
                      <a:pPr>
                        <a:lnSpc>
                          <a:spcPct val="100000"/>
                        </a:lnSpc>
                        <a:spcAft>
                          <a:spcPts val="0"/>
                        </a:spcAft>
                      </a:pPr>
                      <a:r>
                        <a:rPr lang="en-US" sz="2000" spc="0">
                          <a:effectLst/>
                        </a:rPr>
                        <a:t>Factor XIII (Fibrin stabilizing factor)</a:t>
                      </a:r>
                      <a:endParaRPr lang="el-GR" sz="2000">
                        <a:effectLst/>
                        <a:latin typeface="Times New Roman"/>
                        <a:ea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dirty="0">
                          <a:effectLst/>
                        </a:rPr>
                        <a:t>MW = 320,000 Da</a:t>
                      </a:r>
                      <a:endParaRPr lang="el-GR" sz="2000" dirty="0">
                        <a:effectLst/>
                        <a:latin typeface="Times New Roman"/>
                        <a:ea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a:effectLst/>
                        </a:rPr>
                        <a:t>Transamidase that cross-links fibrin clot</a:t>
                      </a:r>
                      <a:endParaRPr lang="el-GR" sz="2000">
                        <a:effectLst/>
                        <a:latin typeface="Times New Roman"/>
                        <a:ea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6865">
                <a:tc>
                  <a:txBody>
                    <a:bodyPr/>
                    <a:lstStyle/>
                    <a:p>
                      <a:pPr>
                        <a:lnSpc>
                          <a:spcPct val="100000"/>
                        </a:lnSpc>
                        <a:spcAft>
                          <a:spcPts val="0"/>
                        </a:spcAft>
                      </a:pPr>
                      <a:r>
                        <a:rPr lang="en-US" sz="2000" spc="0">
                          <a:effectLst/>
                        </a:rPr>
                        <a:t>High-molecular-weight kininogen (Fitzgerald. Flaujeac, or William factor)</a:t>
                      </a:r>
                      <a:endParaRPr lang="el-GR" sz="2000">
                        <a:effectLst/>
                        <a:latin typeface="Times New Roman"/>
                        <a:ea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dirty="0">
                          <a:effectLst/>
                        </a:rPr>
                        <a:t>MW = 1 10,000 Da; circulates in a complex with factor XI</a:t>
                      </a:r>
                      <a:endParaRPr lang="el-GR" sz="2000" dirty="0">
                        <a:effectLst/>
                        <a:latin typeface="Times New Roman"/>
                        <a:ea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dirty="0">
                          <a:effectLst/>
                        </a:rPr>
                        <a:t>Cofactor</a:t>
                      </a:r>
                      <a:endParaRPr lang="el-GR" sz="2000" dirty="0">
                        <a:effectLst/>
                        <a:latin typeface="Times New Roman"/>
                        <a:ea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6390">
                <a:tc>
                  <a:txBody>
                    <a:bodyPr/>
                    <a:lstStyle/>
                    <a:p>
                      <a:pPr>
                        <a:lnSpc>
                          <a:spcPct val="100000"/>
                        </a:lnSpc>
                        <a:spcAft>
                          <a:spcPts val="0"/>
                        </a:spcAft>
                      </a:pPr>
                      <a:r>
                        <a:rPr lang="en-US" sz="2000" spc="0">
                          <a:effectLst/>
                        </a:rPr>
                        <a:t>Prekallikrein (Fletcher factor)</a:t>
                      </a:r>
                      <a:endParaRPr lang="el-GR" sz="2000">
                        <a:effectLst/>
                        <a:latin typeface="Times New Roman"/>
                        <a:ea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a:effectLst/>
                        </a:rPr>
                        <a:t>MW = 85,000 Da; serine protease</a:t>
                      </a:r>
                      <a:endParaRPr lang="el-GR" sz="2000">
                        <a:effectLst/>
                        <a:latin typeface="Times New Roman"/>
                        <a:ea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dirty="0">
                          <a:effectLst/>
                        </a:rPr>
                        <a:t>Activated form that participates at beginning of </a:t>
                      </a:r>
                      <a:r>
                        <a:rPr lang="en-US" sz="2000" spc="0" dirty="0" err="1">
                          <a:effectLst/>
                        </a:rPr>
                        <a:t>aPTT</a:t>
                      </a:r>
                      <a:r>
                        <a:rPr lang="en-US" sz="2000" spc="0" dirty="0">
                          <a:effectLst/>
                        </a:rPr>
                        <a:t>-based intrinsic pathway</a:t>
                      </a:r>
                      <a:endParaRPr lang="el-GR" sz="2000" dirty="0">
                        <a:effectLst/>
                        <a:latin typeface="Times New Roman"/>
                        <a:ea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6842310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dirty="0">
                <a:latin typeface="Calibri" pitchFamily="34" charset="0"/>
              </a:rPr>
              <a:t>Παράγοντες πήξης </a:t>
            </a:r>
            <a:r>
              <a:rPr lang="el-GR" sz="3000" b="0" dirty="0" smtClean="0">
                <a:latin typeface="Calibri" pitchFamily="34" charset="0"/>
              </a:rPr>
              <a:t>5/17</a:t>
            </a:r>
            <a:endParaRPr lang="el-GR" sz="3600" dirty="0">
              <a:latin typeface="Calibri" pitchFamily="34" charset="0"/>
            </a:endParaRPr>
          </a:p>
        </p:txBody>
      </p:sp>
      <p:sp>
        <p:nvSpPr>
          <p:cNvPr id="7" name="6 - Ορθογώνιο"/>
          <p:cNvSpPr/>
          <p:nvPr/>
        </p:nvSpPr>
        <p:spPr bwMode="auto">
          <a:xfrm>
            <a:off x="683568" y="4725144"/>
            <a:ext cx="2520280" cy="381000"/>
          </a:xfrm>
          <a:prstGeom prst="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8" name="7 - TextBox"/>
          <p:cNvSpPr txBox="1"/>
          <p:nvPr/>
        </p:nvSpPr>
        <p:spPr>
          <a:xfrm>
            <a:off x="827584" y="5661247"/>
            <a:ext cx="7560840" cy="769441"/>
          </a:xfrm>
          <a:prstGeom prst="rect">
            <a:avLst/>
          </a:prstGeom>
          <a:noFill/>
          <a:ln w="28575">
            <a:solidFill>
              <a:srgbClr val="004A82"/>
            </a:solidFill>
          </a:ln>
        </p:spPr>
        <p:txBody>
          <a:bodyPr wrap="square" rtlCol="0">
            <a:spAutoFit/>
          </a:bodyPr>
          <a:lstStyle/>
          <a:p>
            <a:pPr algn="ctr"/>
            <a:r>
              <a:rPr lang="el-GR" sz="2200" dirty="0" smtClean="0">
                <a:latin typeface="Calibri" pitchFamily="34" charset="0"/>
              </a:rPr>
              <a:t>Οι περισσότεροι παράγοντες είναι πρωτεΐνες - ενζυμα  με εξαίρεση τον παράγοντα </a:t>
            </a:r>
            <a:r>
              <a:rPr lang="en-US" sz="2200" dirty="0" smtClean="0">
                <a:latin typeface="Calibri" pitchFamily="34" charset="0"/>
              </a:rPr>
              <a:t>IV</a:t>
            </a:r>
            <a:r>
              <a:rPr lang="el-GR" sz="2200" dirty="0" smtClean="0">
                <a:latin typeface="Calibri" pitchFamily="34" charset="0"/>
              </a:rPr>
              <a:t> που είναι τα ιόντα ασβεστίου.</a:t>
            </a:r>
            <a:endParaRPr lang="el-GR" sz="2200" dirty="0">
              <a:latin typeface="Calibri" pitchFamily="34" charset="0"/>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graphicFrame>
        <p:nvGraphicFramePr>
          <p:cNvPr id="4" name="Πίνακας 3"/>
          <p:cNvGraphicFramePr>
            <a:graphicFrameLocks noGrp="1"/>
          </p:cNvGraphicFramePr>
          <p:nvPr>
            <p:extLst>
              <p:ext uri="{D42A27DB-BD31-4B8C-83A1-F6EECF244321}">
                <p14:modId xmlns:p14="http://schemas.microsoft.com/office/powerpoint/2010/main" val="1778038855"/>
              </p:ext>
            </p:extLst>
          </p:nvPr>
        </p:nvGraphicFramePr>
        <p:xfrm>
          <a:off x="696799" y="1196974"/>
          <a:ext cx="7750402" cy="4267200"/>
        </p:xfrm>
        <a:graphic>
          <a:graphicData uri="http://schemas.openxmlformats.org/drawingml/2006/table">
            <a:tbl>
              <a:tblPr firstRow="1">
                <a:tableStyleId>{5940675A-B579-460E-94D1-54222C63F5DA}</a:tableStyleId>
              </a:tblPr>
              <a:tblGrid>
                <a:gridCol w="2538866"/>
                <a:gridCol w="2530929"/>
                <a:gridCol w="2680607"/>
              </a:tblGrid>
              <a:tr h="277813">
                <a:tc>
                  <a:txBody>
                    <a:bodyPr/>
                    <a:lstStyle/>
                    <a:p>
                      <a:pPr>
                        <a:lnSpc>
                          <a:spcPct val="100000"/>
                        </a:lnSpc>
                        <a:spcAft>
                          <a:spcPts val="0"/>
                        </a:spcAft>
                      </a:pPr>
                      <a:r>
                        <a:rPr lang="en-US" sz="2000" b="1" spc="0" dirty="0">
                          <a:effectLst/>
                        </a:rPr>
                        <a:t>Name</a:t>
                      </a:r>
                      <a:endParaRPr lang="el-GR" sz="2000" b="1" dirty="0">
                        <a:effectLst/>
                        <a:latin typeface="Times New Roman"/>
                        <a:ea typeface="Times New Roman"/>
                      </a:endParaRPr>
                    </a:p>
                  </a:txBody>
                  <a:tcPr marL="5670" marR="5670" marT="0" marB="0" anchor="ctr">
                    <a:solidFill>
                      <a:schemeClr val="accent1">
                        <a:lumMod val="20000"/>
                        <a:lumOff val="80000"/>
                      </a:schemeClr>
                    </a:solidFill>
                  </a:tcPr>
                </a:tc>
                <a:tc>
                  <a:txBody>
                    <a:bodyPr/>
                    <a:lstStyle/>
                    <a:p>
                      <a:pPr>
                        <a:lnSpc>
                          <a:spcPct val="100000"/>
                        </a:lnSpc>
                        <a:spcAft>
                          <a:spcPts val="0"/>
                        </a:spcAft>
                      </a:pPr>
                      <a:r>
                        <a:rPr lang="en-US" sz="2000" b="1" spc="0" dirty="0">
                          <a:effectLst/>
                        </a:rPr>
                        <a:t>Description</a:t>
                      </a:r>
                      <a:endParaRPr lang="el-GR" sz="2000" b="1" dirty="0">
                        <a:effectLst/>
                        <a:latin typeface="Times New Roman"/>
                        <a:ea typeface="Times New Roman"/>
                      </a:endParaRPr>
                    </a:p>
                  </a:txBody>
                  <a:tcPr marL="5670" marR="5670" marT="0" marB="0" anchor="ctr">
                    <a:solidFill>
                      <a:schemeClr val="accent1">
                        <a:lumMod val="20000"/>
                        <a:lumOff val="80000"/>
                      </a:schemeClr>
                    </a:solidFill>
                  </a:tcPr>
                </a:tc>
                <a:tc>
                  <a:txBody>
                    <a:bodyPr/>
                    <a:lstStyle/>
                    <a:p>
                      <a:pPr>
                        <a:lnSpc>
                          <a:spcPct val="100000"/>
                        </a:lnSpc>
                        <a:spcAft>
                          <a:spcPts val="0"/>
                        </a:spcAft>
                      </a:pPr>
                      <a:r>
                        <a:rPr lang="en-US" sz="2000" b="1" spc="0" dirty="0">
                          <a:effectLst/>
                        </a:rPr>
                        <a:t>Function</a:t>
                      </a:r>
                      <a:endParaRPr lang="el-GR" sz="2000" b="1" dirty="0">
                        <a:effectLst/>
                        <a:latin typeface="Times New Roman"/>
                        <a:ea typeface="Times New Roman"/>
                      </a:endParaRPr>
                    </a:p>
                  </a:txBody>
                  <a:tcPr marL="5670" marR="5670" marT="0" marB="0" anchor="ctr">
                    <a:solidFill>
                      <a:schemeClr val="accent1">
                        <a:lumMod val="20000"/>
                        <a:lumOff val="80000"/>
                      </a:schemeClr>
                    </a:solidFill>
                  </a:tcPr>
                </a:tc>
              </a:tr>
              <a:tr h="340179">
                <a:tc>
                  <a:txBody>
                    <a:bodyPr/>
                    <a:lstStyle/>
                    <a:p>
                      <a:pPr>
                        <a:lnSpc>
                          <a:spcPct val="100000"/>
                        </a:lnSpc>
                        <a:spcAft>
                          <a:spcPts val="0"/>
                        </a:spcAft>
                      </a:pPr>
                      <a:r>
                        <a:rPr lang="en-US" sz="2000" spc="0">
                          <a:effectLst/>
                        </a:rPr>
                        <a:t>Fibrinogen (Factor 1)</a:t>
                      </a:r>
                      <a:endParaRPr lang="el-GR" sz="2000">
                        <a:effectLst/>
                        <a:latin typeface="Times New Roman"/>
                        <a:ea typeface="Times New Roman"/>
                      </a:endParaRPr>
                    </a:p>
                  </a:txBody>
                  <a:tcPr marL="5670" marR="5670" marT="0" marB="0" anchor="ctr"/>
                </a:tc>
                <a:tc>
                  <a:txBody>
                    <a:bodyPr/>
                    <a:lstStyle/>
                    <a:p>
                      <a:pPr>
                        <a:lnSpc>
                          <a:spcPct val="100000"/>
                        </a:lnSpc>
                        <a:spcAft>
                          <a:spcPts val="0"/>
                        </a:spcAft>
                      </a:pPr>
                      <a:r>
                        <a:rPr lang="en-US" sz="2000" spc="0" dirty="0">
                          <a:effectLst/>
                        </a:rPr>
                        <a:t>Molecular Weight (MW) = 340,000 </a:t>
                      </a:r>
                      <a:r>
                        <a:rPr lang="en-US" sz="2000" spc="0" dirty="0" err="1">
                          <a:effectLst/>
                        </a:rPr>
                        <a:t>daltons</a:t>
                      </a:r>
                      <a:r>
                        <a:rPr lang="en-US" sz="2000" spc="0" dirty="0">
                          <a:effectLst/>
                        </a:rPr>
                        <a:t> (Da); glycoprotein</a:t>
                      </a:r>
                      <a:endParaRPr lang="el-GR" sz="2000" dirty="0">
                        <a:effectLst/>
                        <a:latin typeface="Times New Roman"/>
                        <a:ea typeface="Times New Roman"/>
                      </a:endParaRPr>
                    </a:p>
                  </a:txBody>
                  <a:tcPr marL="5670" marR="5670" marT="0" marB="0" anchor="ctr"/>
                </a:tc>
                <a:tc>
                  <a:txBody>
                    <a:bodyPr/>
                    <a:lstStyle/>
                    <a:p>
                      <a:pPr>
                        <a:lnSpc>
                          <a:spcPct val="100000"/>
                        </a:lnSpc>
                        <a:spcAft>
                          <a:spcPts val="0"/>
                        </a:spcAft>
                      </a:pPr>
                      <a:r>
                        <a:rPr lang="en-US" sz="2000" spc="0">
                          <a:effectLst/>
                        </a:rPr>
                        <a:t>Adhesive protein that forms the fibrin clot</a:t>
                      </a:r>
                      <a:endParaRPr lang="el-GR" sz="2000">
                        <a:effectLst/>
                        <a:latin typeface="Times New Roman"/>
                        <a:ea typeface="Times New Roman"/>
                      </a:endParaRPr>
                    </a:p>
                  </a:txBody>
                  <a:tcPr marL="5670" marR="5670" marT="0" marB="0" anchor="ctr"/>
                </a:tc>
              </a:tr>
              <a:tr h="340179">
                <a:tc>
                  <a:txBody>
                    <a:bodyPr/>
                    <a:lstStyle/>
                    <a:p>
                      <a:pPr>
                        <a:lnSpc>
                          <a:spcPct val="100000"/>
                        </a:lnSpc>
                        <a:spcAft>
                          <a:spcPts val="0"/>
                        </a:spcAft>
                      </a:pPr>
                      <a:r>
                        <a:rPr lang="en-US" sz="2000" spc="0" dirty="0">
                          <a:effectLst/>
                        </a:rPr>
                        <a:t>Prothrombin (Factor II)</a:t>
                      </a:r>
                      <a:endParaRPr lang="el-GR" sz="2000" dirty="0">
                        <a:effectLst/>
                        <a:latin typeface="Times New Roman"/>
                        <a:ea typeface="Times New Roman"/>
                      </a:endParaRPr>
                    </a:p>
                  </a:txBody>
                  <a:tcPr marL="5670" marR="5670" marT="0" marB="0" anchor="ctr"/>
                </a:tc>
                <a:tc>
                  <a:txBody>
                    <a:bodyPr/>
                    <a:lstStyle/>
                    <a:p>
                      <a:pPr>
                        <a:lnSpc>
                          <a:spcPct val="100000"/>
                        </a:lnSpc>
                        <a:spcAft>
                          <a:spcPts val="0"/>
                        </a:spcAft>
                      </a:pPr>
                      <a:r>
                        <a:rPr lang="en-US" sz="2000" spc="0">
                          <a:effectLst/>
                        </a:rPr>
                        <a:t>MW = 72,000 Da; vitamin K-dependent serine protease</a:t>
                      </a:r>
                      <a:endParaRPr lang="el-GR" sz="2000">
                        <a:effectLst/>
                        <a:latin typeface="Times New Roman"/>
                        <a:ea typeface="Times New Roman"/>
                      </a:endParaRPr>
                    </a:p>
                  </a:txBody>
                  <a:tcPr marL="5670" marR="5670" marT="0" marB="0" anchor="ctr"/>
                </a:tc>
                <a:tc>
                  <a:txBody>
                    <a:bodyPr/>
                    <a:lstStyle/>
                    <a:p>
                      <a:pPr>
                        <a:lnSpc>
                          <a:spcPct val="100000"/>
                        </a:lnSpc>
                        <a:spcAft>
                          <a:spcPts val="0"/>
                        </a:spcAft>
                      </a:pPr>
                      <a:r>
                        <a:rPr lang="en-US" sz="2000" spc="0">
                          <a:effectLst/>
                        </a:rPr>
                        <a:t>Activated form is main enzyme of coagulation</a:t>
                      </a:r>
                      <a:endParaRPr lang="el-GR" sz="2000">
                        <a:effectLst/>
                        <a:latin typeface="Times New Roman"/>
                        <a:ea typeface="Times New Roman"/>
                      </a:endParaRPr>
                    </a:p>
                  </a:txBody>
                  <a:tcPr marL="5670" marR="5670" marT="0" marB="0" anchor="ctr"/>
                </a:tc>
              </a:tr>
              <a:tr h="337344">
                <a:tc>
                  <a:txBody>
                    <a:bodyPr/>
                    <a:lstStyle/>
                    <a:p>
                      <a:pPr>
                        <a:lnSpc>
                          <a:spcPct val="100000"/>
                        </a:lnSpc>
                        <a:spcAft>
                          <a:spcPts val="0"/>
                        </a:spcAft>
                      </a:pPr>
                      <a:r>
                        <a:rPr lang="en-US" sz="2000" spc="0">
                          <a:effectLst/>
                        </a:rPr>
                        <a:t>Tissue factor (Factor III)</a:t>
                      </a:r>
                      <a:endParaRPr lang="el-GR" sz="2000">
                        <a:effectLst/>
                        <a:latin typeface="Times New Roman"/>
                        <a:ea typeface="Times New Roman"/>
                      </a:endParaRPr>
                    </a:p>
                  </a:txBody>
                  <a:tcPr marL="5670" marR="5670" marT="0" marB="0" anchor="ctr"/>
                </a:tc>
                <a:tc>
                  <a:txBody>
                    <a:bodyPr/>
                    <a:lstStyle/>
                    <a:p>
                      <a:pPr>
                        <a:lnSpc>
                          <a:spcPct val="100000"/>
                        </a:lnSpc>
                        <a:spcAft>
                          <a:spcPts val="0"/>
                        </a:spcAft>
                      </a:pPr>
                      <a:r>
                        <a:rPr lang="en-US" sz="2000" spc="0">
                          <a:effectLst/>
                        </a:rPr>
                        <a:t>MW = 37,000 Da; also known as thromboplastin</a:t>
                      </a:r>
                      <a:endParaRPr lang="el-GR" sz="2000">
                        <a:effectLst/>
                        <a:latin typeface="Times New Roman"/>
                        <a:ea typeface="Times New Roman"/>
                      </a:endParaRPr>
                    </a:p>
                  </a:txBody>
                  <a:tcPr marL="5670" marR="5670" marT="0" marB="0" anchor="ctr"/>
                </a:tc>
                <a:tc>
                  <a:txBody>
                    <a:bodyPr/>
                    <a:lstStyle/>
                    <a:p>
                      <a:pPr>
                        <a:lnSpc>
                          <a:spcPct val="100000"/>
                        </a:lnSpc>
                        <a:spcAft>
                          <a:spcPts val="0"/>
                        </a:spcAft>
                      </a:pPr>
                      <a:r>
                        <a:rPr lang="en-US" sz="2000" spc="0">
                          <a:effectLst/>
                        </a:rPr>
                        <a:t>Lipoprotein initiator of extrinsic pathway</a:t>
                      </a:r>
                      <a:endParaRPr lang="el-GR" sz="2000">
                        <a:effectLst/>
                        <a:latin typeface="Times New Roman"/>
                        <a:ea typeface="Times New Roman"/>
                      </a:endParaRPr>
                    </a:p>
                  </a:txBody>
                  <a:tcPr marL="5670" marR="5670" marT="0" marB="0" anchor="ctr"/>
                </a:tc>
              </a:tr>
              <a:tr h="343013">
                <a:tc>
                  <a:txBody>
                    <a:bodyPr/>
                    <a:lstStyle/>
                    <a:p>
                      <a:pPr>
                        <a:lnSpc>
                          <a:spcPct val="100000"/>
                        </a:lnSpc>
                        <a:spcAft>
                          <a:spcPts val="0"/>
                        </a:spcAft>
                      </a:pPr>
                      <a:r>
                        <a:rPr lang="en-US" sz="2000" spc="0" dirty="0">
                          <a:effectLst/>
                        </a:rPr>
                        <a:t>Calcium ions (Factor IV)</a:t>
                      </a:r>
                      <a:endParaRPr lang="el-GR" sz="2000" dirty="0">
                        <a:effectLst/>
                        <a:latin typeface="Times New Roman"/>
                        <a:ea typeface="Times New Roman"/>
                      </a:endParaRPr>
                    </a:p>
                  </a:txBody>
                  <a:tcPr marL="5670" marR="5670" marT="0" marB="0" anchor="ctr"/>
                </a:tc>
                <a:tc>
                  <a:txBody>
                    <a:bodyPr/>
                    <a:lstStyle/>
                    <a:p>
                      <a:pPr>
                        <a:lnSpc>
                          <a:spcPct val="100000"/>
                        </a:lnSpc>
                        <a:spcAft>
                          <a:spcPts val="0"/>
                        </a:spcAft>
                      </a:pPr>
                      <a:r>
                        <a:rPr lang="en-US" sz="2000" spc="0">
                          <a:effectLst/>
                        </a:rPr>
                        <a:t>Necessity of Ca++ ions for coagulation reactions described in 1 9th century</a:t>
                      </a:r>
                      <a:endParaRPr lang="el-GR" sz="2000">
                        <a:effectLst/>
                        <a:latin typeface="Times New Roman"/>
                        <a:ea typeface="Times New Roman"/>
                      </a:endParaRPr>
                    </a:p>
                  </a:txBody>
                  <a:tcPr marL="5670" marR="5670" marT="0" marB="0" anchor="ctr"/>
                </a:tc>
                <a:tc>
                  <a:txBody>
                    <a:bodyPr/>
                    <a:lstStyle/>
                    <a:p>
                      <a:pPr>
                        <a:lnSpc>
                          <a:spcPct val="100000"/>
                        </a:lnSpc>
                        <a:spcAft>
                          <a:spcPts val="0"/>
                        </a:spcAft>
                      </a:pPr>
                      <a:r>
                        <a:rPr lang="en-US" sz="2000" spc="0" dirty="0">
                          <a:effectLst/>
                        </a:rPr>
                        <a:t>Metal </a:t>
                      </a:r>
                      <a:r>
                        <a:rPr lang="en-US" sz="2000" spc="0" dirty="0" err="1">
                          <a:effectLst/>
                        </a:rPr>
                        <a:t>cation</a:t>
                      </a:r>
                      <a:r>
                        <a:rPr lang="en-US" sz="2000" spc="0" dirty="0">
                          <a:effectLst/>
                        </a:rPr>
                        <a:t> necessary for coagulation reactions</a:t>
                      </a:r>
                      <a:endParaRPr lang="el-GR" sz="2000" dirty="0">
                        <a:effectLst/>
                        <a:latin typeface="Times New Roman"/>
                        <a:ea typeface="Times New Roman"/>
                      </a:endParaRPr>
                    </a:p>
                  </a:txBody>
                  <a:tcPr marL="5670" marR="5670" marT="0" marB="0" anchor="ctr"/>
                </a:tc>
              </a:tr>
            </a:tbl>
          </a:graphicData>
        </a:graphic>
      </p:graphicFrame>
    </p:spTree>
    <p:extLst>
      <p:ext uri="{BB962C8B-B14F-4D97-AF65-F5344CB8AC3E}">
        <p14:creationId xmlns:p14="http://schemas.microsoft.com/office/powerpoint/2010/main" val="19626034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dirty="0">
                <a:latin typeface="Calibri" pitchFamily="34" charset="0"/>
              </a:rPr>
              <a:t>Παράγοντες πήξης </a:t>
            </a:r>
            <a:r>
              <a:rPr lang="el-GR" sz="3000" b="0" dirty="0" smtClean="0">
                <a:latin typeface="Calibri" pitchFamily="34" charset="0"/>
              </a:rPr>
              <a:t>6/17</a:t>
            </a:r>
            <a:endParaRPr lang="el-GR" sz="3600" dirty="0">
              <a:latin typeface="Calibri" pitchFamily="34" charset="0"/>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graphicFrame>
        <p:nvGraphicFramePr>
          <p:cNvPr id="4" name="Πίνακας 3"/>
          <p:cNvGraphicFramePr>
            <a:graphicFrameLocks noGrp="1"/>
          </p:cNvGraphicFramePr>
          <p:nvPr>
            <p:extLst>
              <p:ext uri="{D42A27DB-BD31-4B8C-83A1-F6EECF244321}">
                <p14:modId xmlns:p14="http://schemas.microsoft.com/office/powerpoint/2010/main" val="1990242466"/>
              </p:ext>
            </p:extLst>
          </p:nvPr>
        </p:nvGraphicFramePr>
        <p:xfrm>
          <a:off x="696799" y="1196974"/>
          <a:ext cx="7750402" cy="5486400"/>
        </p:xfrm>
        <a:graphic>
          <a:graphicData uri="http://schemas.openxmlformats.org/drawingml/2006/table">
            <a:tbl>
              <a:tblPr firstRow="1">
                <a:tableStyleId>{5940675A-B579-460E-94D1-54222C63F5DA}</a:tableStyleId>
              </a:tblPr>
              <a:tblGrid>
                <a:gridCol w="2538866"/>
                <a:gridCol w="2530929"/>
                <a:gridCol w="2680607"/>
              </a:tblGrid>
              <a:tr h="277813">
                <a:tc>
                  <a:txBody>
                    <a:bodyPr/>
                    <a:lstStyle/>
                    <a:p>
                      <a:pPr>
                        <a:lnSpc>
                          <a:spcPct val="100000"/>
                        </a:lnSpc>
                        <a:spcAft>
                          <a:spcPts val="0"/>
                        </a:spcAft>
                      </a:pPr>
                      <a:r>
                        <a:rPr lang="en-US" sz="2000" b="1" spc="0" dirty="0">
                          <a:effectLst/>
                        </a:rPr>
                        <a:t>Name</a:t>
                      </a:r>
                      <a:endParaRPr lang="el-GR" sz="2000" b="1" dirty="0">
                        <a:effectLst/>
                        <a:latin typeface="Times New Roman"/>
                        <a:ea typeface="Times New Roman"/>
                      </a:endParaRPr>
                    </a:p>
                  </a:txBody>
                  <a:tcPr marL="5670" marR="5670" marT="0" marB="0" anchor="ctr">
                    <a:solidFill>
                      <a:schemeClr val="accent1">
                        <a:lumMod val="20000"/>
                        <a:lumOff val="80000"/>
                      </a:schemeClr>
                    </a:solidFill>
                  </a:tcPr>
                </a:tc>
                <a:tc>
                  <a:txBody>
                    <a:bodyPr/>
                    <a:lstStyle/>
                    <a:p>
                      <a:pPr>
                        <a:lnSpc>
                          <a:spcPct val="100000"/>
                        </a:lnSpc>
                        <a:spcAft>
                          <a:spcPts val="0"/>
                        </a:spcAft>
                      </a:pPr>
                      <a:r>
                        <a:rPr lang="en-US" sz="2000" b="1" spc="0" dirty="0">
                          <a:effectLst/>
                        </a:rPr>
                        <a:t>Description</a:t>
                      </a:r>
                      <a:endParaRPr lang="el-GR" sz="2000" b="1" dirty="0">
                        <a:effectLst/>
                        <a:latin typeface="Times New Roman"/>
                        <a:ea typeface="Times New Roman"/>
                      </a:endParaRPr>
                    </a:p>
                  </a:txBody>
                  <a:tcPr marL="5670" marR="5670" marT="0" marB="0" anchor="ctr">
                    <a:solidFill>
                      <a:schemeClr val="accent1">
                        <a:lumMod val="20000"/>
                        <a:lumOff val="80000"/>
                      </a:schemeClr>
                    </a:solidFill>
                  </a:tcPr>
                </a:tc>
                <a:tc>
                  <a:txBody>
                    <a:bodyPr/>
                    <a:lstStyle/>
                    <a:p>
                      <a:pPr>
                        <a:lnSpc>
                          <a:spcPct val="100000"/>
                        </a:lnSpc>
                        <a:spcAft>
                          <a:spcPts val="0"/>
                        </a:spcAft>
                      </a:pPr>
                      <a:r>
                        <a:rPr lang="en-US" sz="2000" b="1" spc="0" dirty="0">
                          <a:effectLst/>
                        </a:rPr>
                        <a:t>Function</a:t>
                      </a:r>
                      <a:endParaRPr lang="el-GR" sz="2000" b="1" dirty="0">
                        <a:effectLst/>
                        <a:latin typeface="Times New Roman"/>
                        <a:ea typeface="Times New Roman"/>
                      </a:endParaRPr>
                    </a:p>
                  </a:txBody>
                  <a:tcPr marL="5670" marR="5670" marT="0" marB="0" anchor="ctr">
                    <a:solidFill>
                      <a:schemeClr val="accent1">
                        <a:lumMod val="20000"/>
                        <a:lumOff val="80000"/>
                      </a:schemeClr>
                    </a:solidFill>
                  </a:tcPr>
                </a:tc>
              </a:tr>
              <a:tr h="337344">
                <a:tc>
                  <a:txBody>
                    <a:bodyPr/>
                    <a:lstStyle/>
                    <a:p>
                      <a:pPr>
                        <a:lnSpc>
                          <a:spcPct val="100000"/>
                        </a:lnSpc>
                        <a:spcAft>
                          <a:spcPts val="0"/>
                        </a:spcAft>
                      </a:pPr>
                      <a:r>
                        <a:rPr lang="en-US" sz="2000" spc="0" dirty="0">
                          <a:effectLst/>
                        </a:rPr>
                        <a:t>Factor V (Labile factor)</a:t>
                      </a:r>
                      <a:endParaRPr lang="el-GR" sz="2000" dirty="0">
                        <a:effectLst/>
                        <a:latin typeface="Times New Roman"/>
                        <a:ea typeface="Times New Roman"/>
                      </a:endParaRPr>
                    </a:p>
                  </a:txBody>
                  <a:tcPr marL="5670" marR="5670" marT="0" marB="0" anchor="ctr"/>
                </a:tc>
                <a:tc>
                  <a:txBody>
                    <a:bodyPr/>
                    <a:lstStyle/>
                    <a:p>
                      <a:pPr>
                        <a:lnSpc>
                          <a:spcPct val="100000"/>
                        </a:lnSpc>
                        <a:spcAft>
                          <a:spcPts val="0"/>
                        </a:spcAft>
                      </a:pPr>
                      <a:r>
                        <a:rPr lang="en-US" sz="2000" spc="0">
                          <a:effectLst/>
                        </a:rPr>
                        <a:t>MW = 330,000 Da</a:t>
                      </a:r>
                      <a:endParaRPr lang="el-GR" sz="2000">
                        <a:effectLst/>
                        <a:latin typeface="Times New Roman"/>
                        <a:ea typeface="Times New Roman"/>
                      </a:endParaRPr>
                    </a:p>
                  </a:txBody>
                  <a:tcPr marL="5670" marR="5670" marT="0" marB="0" anchor="ctr"/>
                </a:tc>
                <a:tc>
                  <a:txBody>
                    <a:bodyPr/>
                    <a:lstStyle/>
                    <a:p>
                      <a:pPr>
                        <a:lnSpc>
                          <a:spcPct val="100000"/>
                        </a:lnSpc>
                        <a:spcAft>
                          <a:spcPts val="0"/>
                        </a:spcAft>
                      </a:pPr>
                      <a:r>
                        <a:rPr lang="en-US" sz="2000" spc="0">
                          <a:effectLst/>
                        </a:rPr>
                        <a:t>Cofactor for activation of prothrombin to thrombin</a:t>
                      </a:r>
                      <a:endParaRPr lang="el-GR" sz="2000">
                        <a:effectLst/>
                        <a:latin typeface="Times New Roman"/>
                        <a:ea typeface="Times New Roman"/>
                      </a:endParaRPr>
                    </a:p>
                  </a:txBody>
                  <a:tcPr marL="5670" marR="5670" marT="0" marB="0" anchor="ctr"/>
                </a:tc>
              </a:tr>
              <a:tr h="340179">
                <a:tc>
                  <a:txBody>
                    <a:bodyPr/>
                    <a:lstStyle/>
                    <a:p>
                      <a:pPr>
                        <a:lnSpc>
                          <a:spcPct val="100000"/>
                        </a:lnSpc>
                        <a:spcAft>
                          <a:spcPts val="0"/>
                        </a:spcAft>
                      </a:pPr>
                      <a:r>
                        <a:rPr lang="en-US" sz="2000" spc="0">
                          <a:effectLst/>
                        </a:rPr>
                        <a:t>Factor VII (Proconvertin)</a:t>
                      </a:r>
                      <a:endParaRPr lang="el-GR" sz="2000">
                        <a:effectLst/>
                        <a:latin typeface="Times New Roman"/>
                        <a:ea typeface="Times New Roman"/>
                      </a:endParaRPr>
                    </a:p>
                  </a:txBody>
                  <a:tcPr marL="5670" marR="5670" marT="0" marB="0" anchor="ctr"/>
                </a:tc>
                <a:tc>
                  <a:txBody>
                    <a:bodyPr/>
                    <a:lstStyle/>
                    <a:p>
                      <a:pPr>
                        <a:lnSpc>
                          <a:spcPct val="100000"/>
                        </a:lnSpc>
                        <a:spcAft>
                          <a:spcPts val="0"/>
                        </a:spcAft>
                      </a:pPr>
                      <a:r>
                        <a:rPr lang="en-US" sz="2000" spc="0">
                          <a:effectLst/>
                        </a:rPr>
                        <a:t>MW = 50,000 Da; vitamin K-dependent serine protease</a:t>
                      </a:r>
                      <a:endParaRPr lang="el-GR" sz="2000">
                        <a:effectLst/>
                        <a:latin typeface="Times New Roman"/>
                        <a:ea typeface="Times New Roman"/>
                      </a:endParaRPr>
                    </a:p>
                  </a:txBody>
                  <a:tcPr marL="5670" marR="5670" marT="0" marB="0" anchor="ctr"/>
                </a:tc>
                <a:tc>
                  <a:txBody>
                    <a:bodyPr/>
                    <a:lstStyle/>
                    <a:p>
                      <a:pPr>
                        <a:lnSpc>
                          <a:spcPct val="100000"/>
                        </a:lnSpc>
                        <a:spcAft>
                          <a:spcPts val="0"/>
                        </a:spcAft>
                      </a:pPr>
                      <a:r>
                        <a:rPr lang="en-US" sz="2000" spc="0">
                          <a:effectLst/>
                        </a:rPr>
                        <a:t>With tissue factor, initiates extrinsic pathway</a:t>
                      </a:r>
                      <a:endParaRPr lang="el-GR" sz="2000">
                        <a:effectLst/>
                        <a:latin typeface="Times New Roman"/>
                        <a:ea typeface="Times New Roman"/>
                      </a:endParaRPr>
                    </a:p>
                  </a:txBody>
                  <a:tcPr marL="5670" marR="5670" marT="0" marB="0" anchor="ctr"/>
                </a:tc>
              </a:tr>
              <a:tr h="340179">
                <a:tc>
                  <a:txBody>
                    <a:bodyPr/>
                    <a:lstStyle/>
                    <a:p>
                      <a:pPr>
                        <a:lnSpc>
                          <a:spcPct val="100000"/>
                        </a:lnSpc>
                        <a:spcAft>
                          <a:spcPts val="0"/>
                        </a:spcAft>
                      </a:pPr>
                      <a:r>
                        <a:rPr lang="en-US" sz="2000" spc="0">
                          <a:effectLst/>
                        </a:rPr>
                        <a:t>FactorVIII (Antihemophilic factor)</a:t>
                      </a:r>
                      <a:endParaRPr lang="el-GR" sz="2000">
                        <a:effectLst/>
                        <a:latin typeface="Times New Roman"/>
                        <a:ea typeface="Times New Roman"/>
                      </a:endParaRPr>
                    </a:p>
                  </a:txBody>
                  <a:tcPr marL="5670" marR="5670" marT="0" marB="0" anchor="ctr"/>
                </a:tc>
                <a:tc>
                  <a:txBody>
                    <a:bodyPr/>
                    <a:lstStyle/>
                    <a:p>
                      <a:pPr>
                        <a:lnSpc>
                          <a:spcPct val="100000"/>
                        </a:lnSpc>
                        <a:spcAft>
                          <a:spcPts val="0"/>
                        </a:spcAft>
                      </a:pPr>
                      <a:r>
                        <a:rPr lang="en-US" sz="2000" spc="0">
                          <a:effectLst/>
                        </a:rPr>
                        <a:t>MW = 330,000 Da</a:t>
                      </a:r>
                      <a:endParaRPr lang="el-GR" sz="2000">
                        <a:effectLst/>
                        <a:latin typeface="Times New Roman"/>
                        <a:ea typeface="Times New Roman"/>
                      </a:endParaRPr>
                    </a:p>
                  </a:txBody>
                  <a:tcPr marL="5670" marR="5670" marT="0" marB="0" anchor="ctr"/>
                </a:tc>
                <a:tc>
                  <a:txBody>
                    <a:bodyPr/>
                    <a:lstStyle/>
                    <a:p>
                      <a:pPr>
                        <a:lnSpc>
                          <a:spcPct val="100000"/>
                        </a:lnSpc>
                        <a:spcAft>
                          <a:spcPts val="0"/>
                        </a:spcAft>
                      </a:pPr>
                      <a:r>
                        <a:rPr lang="en-US" sz="2000" spc="0">
                          <a:effectLst/>
                        </a:rPr>
                        <a:t>Cofactor for intrinsic activation of factor X</a:t>
                      </a:r>
                      <a:endParaRPr lang="el-GR" sz="2000">
                        <a:effectLst/>
                        <a:latin typeface="Times New Roman"/>
                        <a:ea typeface="Times New Roman"/>
                      </a:endParaRPr>
                    </a:p>
                  </a:txBody>
                  <a:tcPr marL="5670" marR="5670" marT="0" marB="0" anchor="ctr"/>
                </a:tc>
              </a:tr>
              <a:tr h="340179">
                <a:tc>
                  <a:txBody>
                    <a:bodyPr/>
                    <a:lstStyle/>
                    <a:p>
                      <a:pPr>
                        <a:lnSpc>
                          <a:spcPct val="100000"/>
                        </a:lnSpc>
                        <a:spcAft>
                          <a:spcPts val="0"/>
                        </a:spcAft>
                      </a:pPr>
                      <a:r>
                        <a:rPr lang="en-US" sz="2000" spc="0">
                          <a:effectLst/>
                        </a:rPr>
                        <a:t>Factor IX (Christmas factor)</a:t>
                      </a:r>
                      <a:endParaRPr lang="el-GR" sz="2000">
                        <a:effectLst/>
                        <a:latin typeface="Times New Roman"/>
                        <a:ea typeface="Times New Roman"/>
                      </a:endParaRPr>
                    </a:p>
                  </a:txBody>
                  <a:tcPr marL="5670" marR="5670" marT="0" marB="0" anchor="ctr"/>
                </a:tc>
                <a:tc>
                  <a:txBody>
                    <a:bodyPr/>
                    <a:lstStyle/>
                    <a:p>
                      <a:pPr>
                        <a:lnSpc>
                          <a:spcPct val="100000"/>
                        </a:lnSpc>
                        <a:spcAft>
                          <a:spcPts val="0"/>
                        </a:spcAft>
                      </a:pPr>
                      <a:r>
                        <a:rPr lang="en-US" sz="2000" spc="0">
                          <a:effectLst/>
                        </a:rPr>
                        <a:t>MW = 55,000 Da; vitamin K-dependent serine protease</a:t>
                      </a:r>
                      <a:endParaRPr lang="el-GR" sz="2000">
                        <a:effectLst/>
                        <a:latin typeface="Times New Roman"/>
                        <a:ea typeface="Times New Roman"/>
                      </a:endParaRPr>
                    </a:p>
                  </a:txBody>
                  <a:tcPr marL="5670" marR="5670" marT="0" marB="0" anchor="ctr"/>
                </a:tc>
                <a:tc>
                  <a:txBody>
                    <a:bodyPr/>
                    <a:lstStyle/>
                    <a:p>
                      <a:pPr>
                        <a:lnSpc>
                          <a:spcPct val="100000"/>
                        </a:lnSpc>
                        <a:spcAft>
                          <a:spcPts val="0"/>
                        </a:spcAft>
                      </a:pPr>
                      <a:r>
                        <a:rPr lang="en-US" sz="2000" spc="0">
                          <a:effectLst/>
                        </a:rPr>
                        <a:t>Activated form is enzyme for intrinsic activation of factor X</a:t>
                      </a:r>
                      <a:endParaRPr lang="el-GR" sz="2000">
                        <a:effectLst/>
                        <a:latin typeface="Times New Roman"/>
                        <a:ea typeface="Times New Roman"/>
                      </a:endParaRPr>
                    </a:p>
                  </a:txBody>
                  <a:tcPr marL="5670" marR="5670" marT="0" marB="0" anchor="ctr"/>
                </a:tc>
              </a:tr>
              <a:tr h="340179">
                <a:tc>
                  <a:txBody>
                    <a:bodyPr/>
                    <a:lstStyle/>
                    <a:p>
                      <a:pPr>
                        <a:lnSpc>
                          <a:spcPct val="100000"/>
                        </a:lnSpc>
                        <a:spcAft>
                          <a:spcPts val="0"/>
                        </a:spcAft>
                      </a:pPr>
                      <a:r>
                        <a:rPr lang="en-US" sz="2000" spc="0">
                          <a:effectLst/>
                        </a:rPr>
                        <a:t>Factor X (Stuart-Prower factor)</a:t>
                      </a:r>
                      <a:endParaRPr lang="el-GR" sz="2000">
                        <a:effectLst/>
                        <a:latin typeface="Times New Roman"/>
                        <a:ea typeface="Times New Roman"/>
                      </a:endParaRPr>
                    </a:p>
                  </a:txBody>
                  <a:tcPr marL="5670" marR="5670" marT="0" marB="0" anchor="ctr"/>
                </a:tc>
                <a:tc>
                  <a:txBody>
                    <a:bodyPr/>
                    <a:lstStyle/>
                    <a:p>
                      <a:pPr>
                        <a:lnSpc>
                          <a:spcPct val="100000"/>
                        </a:lnSpc>
                        <a:spcAft>
                          <a:spcPts val="0"/>
                        </a:spcAft>
                      </a:pPr>
                      <a:r>
                        <a:rPr lang="en-US" sz="2000" spc="0">
                          <a:effectLst/>
                        </a:rPr>
                        <a:t>MW = 58,900 Da; vitamin K-dependent serine protease</a:t>
                      </a:r>
                      <a:endParaRPr lang="el-GR" sz="2000">
                        <a:effectLst/>
                        <a:latin typeface="Times New Roman"/>
                        <a:ea typeface="Times New Roman"/>
                      </a:endParaRPr>
                    </a:p>
                  </a:txBody>
                  <a:tcPr marL="5670" marR="5670" marT="0" marB="0" anchor="ctr"/>
                </a:tc>
                <a:tc>
                  <a:txBody>
                    <a:bodyPr/>
                    <a:lstStyle/>
                    <a:p>
                      <a:pPr>
                        <a:lnSpc>
                          <a:spcPct val="100000"/>
                        </a:lnSpc>
                        <a:spcAft>
                          <a:spcPts val="0"/>
                        </a:spcAft>
                      </a:pPr>
                      <a:r>
                        <a:rPr lang="en-US" sz="2000" spc="0">
                          <a:effectLst/>
                        </a:rPr>
                        <a:t>Activated form is enzyme for final common pathway activation of prothrombin</a:t>
                      </a:r>
                      <a:endParaRPr lang="el-GR" sz="2000">
                        <a:effectLst/>
                        <a:latin typeface="Times New Roman"/>
                        <a:ea typeface="Times New Roman"/>
                      </a:endParaRPr>
                    </a:p>
                  </a:txBody>
                  <a:tcPr marL="5670" marR="5670" marT="0" marB="0" anchor="ctr"/>
                </a:tc>
              </a:tr>
              <a:tr h="337344">
                <a:tc>
                  <a:txBody>
                    <a:bodyPr/>
                    <a:lstStyle/>
                    <a:p>
                      <a:pPr>
                        <a:lnSpc>
                          <a:spcPct val="100000"/>
                        </a:lnSpc>
                        <a:spcAft>
                          <a:spcPts val="0"/>
                        </a:spcAft>
                      </a:pPr>
                      <a:r>
                        <a:rPr lang="en-US" sz="2000" spc="0">
                          <a:effectLst/>
                        </a:rPr>
                        <a:t>Factor XI (Plasma thromboplastin antecedent)</a:t>
                      </a:r>
                      <a:endParaRPr lang="el-GR" sz="2000">
                        <a:effectLst/>
                        <a:latin typeface="Times New Roman"/>
                        <a:ea typeface="Times New Roman"/>
                      </a:endParaRPr>
                    </a:p>
                  </a:txBody>
                  <a:tcPr marL="5670" marR="5670" marT="0" marB="0" anchor="ctr"/>
                </a:tc>
                <a:tc>
                  <a:txBody>
                    <a:bodyPr/>
                    <a:lstStyle/>
                    <a:p>
                      <a:pPr>
                        <a:lnSpc>
                          <a:spcPct val="100000"/>
                        </a:lnSpc>
                        <a:spcAft>
                          <a:spcPts val="0"/>
                        </a:spcAft>
                      </a:pPr>
                      <a:r>
                        <a:rPr lang="en-US" sz="2000" spc="0">
                          <a:effectLst/>
                        </a:rPr>
                        <a:t>MW = 1 60,000 Da; serine protease</a:t>
                      </a:r>
                      <a:endParaRPr lang="el-GR" sz="2000">
                        <a:effectLst/>
                        <a:latin typeface="Times New Roman"/>
                        <a:ea typeface="Times New Roman"/>
                      </a:endParaRPr>
                    </a:p>
                  </a:txBody>
                  <a:tcPr marL="5670" marR="5670" marT="0" marB="0" anchor="ctr"/>
                </a:tc>
                <a:tc>
                  <a:txBody>
                    <a:bodyPr/>
                    <a:lstStyle/>
                    <a:p>
                      <a:pPr>
                        <a:lnSpc>
                          <a:spcPct val="100000"/>
                        </a:lnSpc>
                        <a:spcAft>
                          <a:spcPts val="0"/>
                        </a:spcAft>
                      </a:pPr>
                      <a:r>
                        <a:rPr lang="en-US" sz="2000" spc="0" dirty="0">
                          <a:effectLst/>
                        </a:rPr>
                        <a:t>Activated form is intrinsic activator of factor IX</a:t>
                      </a:r>
                      <a:endParaRPr lang="el-GR" sz="2000" dirty="0">
                        <a:effectLst/>
                        <a:latin typeface="Times New Roman"/>
                        <a:ea typeface="Times New Roman"/>
                      </a:endParaRPr>
                    </a:p>
                  </a:txBody>
                  <a:tcPr marL="5670" marR="5670" marT="0" marB="0" anchor="ctr"/>
                </a:tc>
              </a:tr>
            </a:tbl>
          </a:graphicData>
        </a:graphic>
      </p:graphicFrame>
    </p:spTree>
    <p:extLst>
      <p:ext uri="{BB962C8B-B14F-4D97-AF65-F5344CB8AC3E}">
        <p14:creationId xmlns:p14="http://schemas.microsoft.com/office/powerpoint/2010/main" val="32780592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dirty="0">
                <a:latin typeface="Calibri" pitchFamily="34" charset="0"/>
              </a:rPr>
              <a:t>Παράγοντες πήξης </a:t>
            </a:r>
            <a:r>
              <a:rPr lang="el-GR" sz="3000" b="0" dirty="0" smtClean="0">
                <a:latin typeface="Calibri" pitchFamily="34" charset="0"/>
              </a:rPr>
              <a:t>7/17</a:t>
            </a:r>
            <a:endParaRPr lang="el-GR" sz="3600" dirty="0">
              <a:latin typeface="Calibri" pitchFamily="34" charset="0"/>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graphicFrame>
        <p:nvGraphicFramePr>
          <p:cNvPr id="4" name="Πίνακας 3"/>
          <p:cNvGraphicFramePr>
            <a:graphicFrameLocks noGrp="1"/>
          </p:cNvGraphicFramePr>
          <p:nvPr>
            <p:extLst>
              <p:ext uri="{D42A27DB-BD31-4B8C-83A1-F6EECF244321}">
                <p14:modId xmlns:p14="http://schemas.microsoft.com/office/powerpoint/2010/main" val="4078070442"/>
              </p:ext>
            </p:extLst>
          </p:nvPr>
        </p:nvGraphicFramePr>
        <p:xfrm>
          <a:off x="696799" y="1196974"/>
          <a:ext cx="7750402" cy="4267200"/>
        </p:xfrm>
        <a:graphic>
          <a:graphicData uri="http://schemas.openxmlformats.org/drawingml/2006/table">
            <a:tbl>
              <a:tblPr firstRow="1">
                <a:tableStyleId>{5940675A-B579-460E-94D1-54222C63F5DA}</a:tableStyleId>
              </a:tblPr>
              <a:tblGrid>
                <a:gridCol w="2538866"/>
                <a:gridCol w="2530929"/>
                <a:gridCol w="2680607"/>
              </a:tblGrid>
              <a:tr h="277813">
                <a:tc>
                  <a:txBody>
                    <a:bodyPr/>
                    <a:lstStyle/>
                    <a:p>
                      <a:pPr>
                        <a:lnSpc>
                          <a:spcPct val="100000"/>
                        </a:lnSpc>
                        <a:spcAft>
                          <a:spcPts val="0"/>
                        </a:spcAft>
                      </a:pPr>
                      <a:r>
                        <a:rPr lang="en-US" sz="2000" b="1" spc="0" dirty="0">
                          <a:effectLst/>
                        </a:rPr>
                        <a:t>Name</a:t>
                      </a:r>
                      <a:endParaRPr lang="el-GR" sz="2000" b="1" dirty="0">
                        <a:effectLst/>
                        <a:latin typeface="Times New Roman"/>
                        <a:ea typeface="Times New Roman"/>
                      </a:endParaRPr>
                    </a:p>
                  </a:txBody>
                  <a:tcPr marL="5670" marR="5670" marT="0" marB="0" anchor="ctr">
                    <a:solidFill>
                      <a:schemeClr val="accent1">
                        <a:lumMod val="20000"/>
                        <a:lumOff val="80000"/>
                      </a:schemeClr>
                    </a:solidFill>
                  </a:tcPr>
                </a:tc>
                <a:tc>
                  <a:txBody>
                    <a:bodyPr/>
                    <a:lstStyle/>
                    <a:p>
                      <a:pPr>
                        <a:lnSpc>
                          <a:spcPct val="100000"/>
                        </a:lnSpc>
                        <a:spcAft>
                          <a:spcPts val="0"/>
                        </a:spcAft>
                      </a:pPr>
                      <a:r>
                        <a:rPr lang="en-US" sz="2000" b="1" spc="0" dirty="0">
                          <a:effectLst/>
                        </a:rPr>
                        <a:t>Description</a:t>
                      </a:r>
                      <a:endParaRPr lang="el-GR" sz="2000" b="1" dirty="0">
                        <a:effectLst/>
                        <a:latin typeface="Times New Roman"/>
                        <a:ea typeface="Times New Roman"/>
                      </a:endParaRPr>
                    </a:p>
                  </a:txBody>
                  <a:tcPr marL="5670" marR="5670" marT="0" marB="0" anchor="ctr">
                    <a:solidFill>
                      <a:schemeClr val="accent1">
                        <a:lumMod val="20000"/>
                        <a:lumOff val="80000"/>
                      </a:schemeClr>
                    </a:solidFill>
                  </a:tcPr>
                </a:tc>
                <a:tc>
                  <a:txBody>
                    <a:bodyPr/>
                    <a:lstStyle/>
                    <a:p>
                      <a:pPr>
                        <a:lnSpc>
                          <a:spcPct val="100000"/>
                        </a:lnSpc>
                        <a:spcAft>
                          <a:spcPts val="0"/>
                        </a:spcAft>
                      </a:pPr>
                      <a:r>
                        <a:rPr lang="en-US" sz="2000" b="1" spc="0" dirty="0">
                          <a:effectLst/>
                        </a:rPr>
                        <a:t>Function</a:t>
                      </a:r>
                      <a:endParaRPr lang="el-GR" sz="2000" b="1" dirty="0">
                        <a:effectLst/>
                        <a:latin typeface="Times New Roman"/>
                        <a:ea typeface="Times New Roman"/>
                      </a:endParaRPr>
                    </a:p>
                  </a:txBody>
                  <a:tcPr marL="5670" marR="5670" marT="0" marB="0" anchor="ctr">
                    <a:solidFill>
                      <a:schemeClr val="accent1">
                        <a:lumMod val="20000"/>
                        <a:lumOff val="80000"/>
                      </a:schemeClr>
                    </a:solidFill>
                  </a:tcPr>
                </a:tc>
              </a:tr>
              <a:tr h="343013">
                <a:tc>
                  <a:txBody>
                    <a:bodyPr/>
                    <a:lstStyle/>
                    <a:p>
                      <a:pPr>
                        <a:lnSpc>
                          <a:spcPct val="100000"/>
                        </a:lnSpc>
                        <a:spcAft>
                          <a:spcPts val="0"/>
                        </a:spcAft>
                      </a:pPr>
                      <a:r>
                        <a:rPr lang="en-US" sz="2000" spc="0" dirty="0">
                          <a:effectLst/>
                        </a:rPr>
                        <a:t>Factor XII (Hageman factor)</a:t>
                      </a:r>
                      <a:endParaRPr lang="el-GR" sz="2000" dirty="0">
                        <a:effectLst/>
                        <a:latin typeface="Times New Roman"/>
                        <a:ea typeface="Times New Roman"/>
                      </a:endParaRPr>
                    </a:p>
                  </a:txBody>
                  <a:tcPr marL="5670" marR="5670" marT="0" marB="0" anchor="ctr"/>
                </a:tc>
                <a:tc>
                  <a:txBody>
                    <a:bodyPr/>
                    <a:lstStyle/>
                    <a:p>
                      <a:pPr>
                        <a:lnSpc>
                          <a:spcPct val="100000"/>
                        </a:lnSpc>
                        <a:spcAft>
                          <a:spcPts val="0"/>
                        </a:spcAft>
                      </a:pPr>
                      <a:r>
                        <a:rPr lang="en-US" sz="2000" spc="0" dirty="0">
                          <a:effectLst/>
                        </a:rPr>
                        <a:t>MW = 80,000 Da; serine protease</a:t>
                      </a:r>
                      <a:endParaRPr lang="el-GR" sz="2000" dirty="0">
                        <a:effectLst/>
                        <a:latin typeface="Times New Roman"/>
                        <a:ea typeface="Times New Roman"/>
                      </a:endParaRPr>
                    </a:p>
                  </a:txBody>
                  <a:tcPr marL="5670" marR="5670" marT="0" marB="0" anchor="ctr"/>
                </a:tc>
                <a:tc>
                  <a:txBody>
                    <a:bodyPr/>
                    <a:lstStyle/>
                    <a:p>
                      <a:pPr>
                        <a:lnSpc>
                          <a:spcPct val="100000"/>
                        </a:lnSpc>
                        <a:spcAft>
                          <a:spcPts val="0"/>
                        </a:spcAft>
                      </a:pPr>
                      <a:r>
                        <a:rPr lang="en-US" sz="2000" spc="0" dirty="0">
                          <a:effectLst/>
                        </a:rPr>
                        <a:t>Factor that nominally starts </a:t>
                      </a:r>
                      <a:r>
                        <a:rPr lang="en-US" sz="2000" spc="0" dirty="0" err="1">
                          <a:effectLst/>
                        </a:rPr>
                        <a:t>aPTT</a:t>
                      </a:r>
                      <a:r>
                        <a:rPr lang="en-US" sz="2000" spc="0" dirty="0">
                          <a:effectLst/>
                        </a:rPr>
                        <a:t>-based intrinsic pathway</a:t>
                      </a:r>
                      <a:endParaRPr lang="el-GR" sz="2000" dirty="0">
                        <a:effectLst/>
                        <a:latin typeface="Times New Roman"/>
                        <a:ea typeface="Times New Roman"/>
                      </a:endParaRPr>
                    </a:p>
                  </a:txBody>
                  <a:tcPr marL="5670" marR="5670" marT="0" marB="0" anchor="ctr"/>
                </a:tc>
              </a:tr>
              <a:tr h="337344">
                <a:tc>
                  <a:txBody>
                    <a:bodyPr/>
                    <a:lstStyle/>
                    <a:p>
                      <a:pPr>
                        <a:lnSpc>
                          <a:spcPct val="100000"/>
                        </a:lnSpc>
                        <a:spcAft>
                          <a:spcPts val="0"/>
                        </a:spcAft>
                      </a:pPr>
                      <a:r>
                        <a:rPr lang="en-US" sz="2000" spc="0">
                          <a:effectLst/>
                        </a:rPr>
                        <a:t>Factor XIII (Fibrin stabilizing factor)</a:t>
                      </a:r>
                      <a:endParaRPr lang="el-GR" sz="2000">
                        <a:effectLst/>
                        <a:latin typeface="Times New Roman"/>
                        <a:ea typeface="Times New Roman"/>
                      </a:endParaRPr>
                    </a:p>
                  </a:txBody>
                  <a:tcPr marL="5670" marR="5670" marT="0" marB="0" anchor="ctr"/>
                </a:tc>
                <a:tc>
                  <a:txBody>
                    <a:bodyPr/>
                    <a:lstStyle/>
                    <a:p>
                      <a:pPr>
                        <a:lnSpc>
                          <a:spcPct val="100000"/>
                        </a:lnSpc>
                        <a:spcAft>
                          <a:spcPts val="0"/>
                        </a:spcAft>
                      </a:pPr>
                      <a:r>
                        <a:rPr lang="en-US" sz="2000" spc="0">
                          <a:effectLst/>
                        </a:rPr>
                        <a:t>MW = 320,000 Da</a:t>
                      </a:r>
                      <a:endParaRPr lang="el-GR" sz="2000">
                        <a:effectLst/>
                        <a:latin typeface="Times New Roman"/>
                        <a:ea typeface="Times New Roman"/>
                      </a:endParaRPr>
                    </a:p>
                  </a:txBody>
                  <a:tcPr marL="5670" marR="5670" marT="0" marB="0" anchor="ctr"/>
                </a:tc>
                <a:tc>
                  <a:txBody>
                    <a:bodyPr/>
                    <a:lstStyle/>
                    <a:p>
                      <a:pPr>
                        <a:lnSpc>
                          <a:spcPct val="100000"/>
                        </a:lnSpc>
                        <a:spcAft>
                          <a:spcPts val="0"/>
                        </a:spcAft>
                      </a:pPr>
                      <a:r>
                        <a:rPr lang="en-US" sz="2000" spc="0">
                          <a:effectLst/>
                        </a:rPr>
                        <a:t>Transamidase that cross-links fibrin clot</a:t>
                      </a:r>
                      <a:endParaRPr lang="el-GR" sz="2000">
                        <a:effectLst/>
                        <a:latin typeface="Times New Roman"/>
                        <a:ea typeface="Times New Roman"/>
                      </a:endParaRPr>
                    </a:p>
                  </a:txBody>
                  <a:tcPr marL="5670" marR="5670" marT="0" marB="0" anchor="ctr"/>
                </a:tc>
              </a:tr>
              <a:tr h="340179">
                <a:tc>
                  <a:txBody>
                    <a:bodyPr/>
                    <a:lstStyle/>
                    <a:p>
                      <a:pPr>
                        <a:lnSpc>
                          <a:spcPct val="100000"/>
                        </a:lnSpc>
                        <a:spcAft>
                          <a:spcPts val="0"/>
                        </a:spcAft>
                      </a:pPr>
                      <a:r>
                        <a:rPr lang="en-US" sz="2000" spc="0">
                          <a:effectLst/>
                        </a:rPr>
                        <a:t>High-molecular-weight kininogen (Fitzgerald, Flaujeac, or William factor)</a:t>
                      </a:r>
                      <a:endParaRPr lang="el-GR" sz="2000">
                        <a:effectLst/>
                        <a:latin typeface="Times New Roman"/>
                        <a:ea typeface="Times New Roman"/>
                      </a:endParaRPr>
                    </a:p>
                  </a:txBody>
                  <a:tcPr marL="5670" marR="5670" marT="0" marB="0" anchor="ctr"/>
                </a:tc>
                <a:tc>
                  <a:txBody>
                    <a:bodyPr/>
                    <a:lstStyle/>
                    <a:p>
                      <a:pPr>
                        <a:lnSpc>
                          <a:spcPct val="100000"/>
                        </a:lnSpc>
                        <a:spcAft>
                          <a:spcPts val="0"/>
                        </a:spcAft>
                      </a:pPr>
                      <a:r>
                        <a:rPr lang="en-US" sz="2000" spc="0">
                          <a:effectLst/>
                        </a:rPr>
                        <a:t>MW = 1 10,000 Da; circulates in a complex with factor XI</a:t>
                      </a:r>
                      <a:endParaRPr lang="el-GR" sz="2000">
                        <a:effectLst/>
                        <a:latin typeface="Times New Roman"/>
                        <a:ea typeface="Times New Roman"/>
                      </a:endParaRPr>
                    </a:p>
                  </a:txBody>
                  <a:tcPr marL="5670" marR="5670" marT="0" marB="0" anchor="ctr"/>
                </a:tc>
                <a:tc>
                  <a:txBody>
                    <a:bodyPr/>
                    <a:lstStyle/>
                    <a:p>
                      <a:pPr>
                        <a:lnSpc>
                          <a:spcPct val="100000"/>
                        </a:lnSpc>
                        <a:spcAft>
                          <a:spcPts val="0"/>
                        </a:spcAft>
                      </a:pPr>
                      <a:r>
                        <a:rPr lang="en-US" sz="2000" spc="0">
                          <a:effectLst/>
                        </a:rPr>
                        <a:t>Cofactor</a:t>
                      </a:r>
                      <a:endParaRPr lang="el-GR" sz="2000">
                        <a:effectLst/>
                        <a:latin typeface="Times New Roman"/>
                        <a:ea typeface="Times New Roman"/>
                      </a:endParaRPr>
                    </a:p>
                  </a:txBody>
                  <a:tcPr marL="5670" marR="5670" marT="0" marB="0" anchor="ctr"/>
                </a:tc>
              </a:tr>
              <a:tr h="345848">
                <a:tc>
                  <a:txBody>
                    <a:bodyPr/>
                    <a:lstStyle/>
                    <a:p>
                      <a:pPr>
                        <a:lnSpc>
                          <a:spcPct val="100000"/>
                        </a:lnSpc>
                        <a:spcAft>
                          <a:spcPts val="0"/>
                        </a:spcAft>
                      </a:pPr>
                      <a:r>
                        <a:rPr lang="en-US" sz="2000" spc="0">
                          <a:effectLst/>
                        </a:rPr>
                        <a:t>Prekallikrein (Fletcher factor)</a:t>
                      </a:r>
                      <a:endParaRPr lang="el-GR" sz="2000">
                        <a:effectLst/>
                        <a:latin typeface="Times New Roman"/>
                        <a:ea typeface="Times New Roman"/>
                      </a:endParaRPr>
                    </a:p>
                  </a:txBody>
                  <a:tcPr marL="5670" marR="5670" marT="0" marB="0" anchor="ctr"/>
                </a:tc>
                <a:tc>
                  <a:txBody>
                    <a:bodyPr/>
                    <a:lstStyle/>
                    <a:p>
                      <a:pPr>
                        <a:lnSpc>
                          <a:spcPct val="100000"/>
                        </a:lnSpc>
                        <a:spcAft>
                          <a:spcPts val="0"/>
                        </a:spcAft>
                      </a:pPr>
                      <a:r>
                        <a:rPr lang="en-US" sz="2000" spc="0">
                          <a:effectLst/>
                        </a:rPr>
                        <a:t>MW = 85,000 Da; serine protease</a:t>
                      </a:r>
                      <a:endParaRPr lang="el-GR" sz="2000">
                        <a:effectLst/>
                        <a:latin typeface="Times New Roman"/>
                        <a:ea typeface="Times New Roman"/>
                      </a:endParaRPr>
                    </a:p>
                  </a:txBody>
                  <a:tcPr marL="5670" marR="5670" marT="0" marB="0" anchor="ctr"/>
                </a:tc>
                <a:tc>
                  <a:txBody>
                    <a:bodyPr/>
                    <a:lstStyle/>
                    <a:p>
                      <a:pPr>
                        <a:lnSpc>
                          <a:spcPct val="100000"/>
                        </a:lnSpc>
                        <a:spcAft>
                          <a:spcPts val="0"/>
                        </a:spcAft>
                      </a:pPr>
                      <a:r>
                        <a:rPr lang="en-US" sz="2000" spc="0" dirty="0">
                          <a:effectLst/>
                        </a:rPr>
                        <a:t>Activated form that participates at beginning of </a:t>
                      </a:r>
                      <a:r>
                        <a:rPr lang="en-US" sz="2000" spc="0" dirty="0" err="1">
                          <a:effectLst/>
                        </a:rPr>
                        <a:t>aPTT</a:t>
                      </a:r>
                      <a:r>
                        <a:rPr lang="en-US" sz="2000" spc="0" dirty="0">
                          <a:effectLst/>
                        </a:rPr>
                        <a:t>-based intrinsic pathway</a:t>
                      </a:r>
                      <a:endParaRPr lang="el-GR" sz="2000" dirty="0">
                        <a:effectLst/>
                        <a:latin typeface="Times New Roman"/>
                        <a:ea typeface="Times New Roman"/>
                      </a:endParaRPr>
                    </a:p>
                  </a:txBody>
                  <a:tcPr marL="5670" marR="5670" marT="0" marB="0" anchor="ctr"/>
                </a:tc>
              </a:tr>
            </a:tbl>
          </a:graphicData>
        </a:graphic>
      </p:graphicFrame>
    </p:spTree>
    <p:extLst>
      <p:ext uri="{BB962C8B-B14F-4D97-AF65-F5344CB8AC3E}">
        <p14:creationId xmlns:p14="http://schemas.microsoft.com/office/powerpoint/2010/main" val="1250562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latin typeface="Calibri" pitchFamily="34" charset="0"/>
              </a:rPr>
              <a:t>Εισαγωγή στην αιμόσταση </a:t>
            </a:r>
            <a:endParaRPr lang="el-GR" dirty="0">
              <a:latin typeface="Calibri" pitchFamily="34" charset="0"/>
            </a:endParaRPr>
          </a:p>
        </p:txBody>
      </p:sp>
      <p:sp>
        <p:nvSpPr>
          <p:cNvPr id="3" name="2 - Θέση περιεχομένου"/>
          <p:cNvSpPr>
            <a:spLocks noGrp="1"/>
          </p:cNvSpPr>
          <p:nvPr>
            <p:ph idx="1"/>
          </p:nvPr>
        </p:nvSpPr>
        <p:spPr/>
        <p:txBody>
          <a:bodyPr/>
          <a:lstStyle/>
          <a:p>
            <a:r>
              <a:rPr lang="el-GR" sz="2400" dirty="0" smtClean="0">
                <a:latin typeface="Calibri" pitchFamily="34" charset="0"/>
              </a:rPr>
              <a:t>Η αιμόσταση είναι ένας φυσιολογικός και μεγίστης σημασίας </a:t>
            </a:r>
            <a:r>
              <a:rPr lang="el-GR" sz="2400" dirty="0" err="1" smtClean="0">
                <a:latin typeface="Calibri" pitchFamily="34" charset="0"/>
              </a:rPr>
              <a:t>ομοιοστατικός</a:t>
            </a:r>
            <a:r>
              <a:rPr lang="el-GR" sz="2400" dirty="0" smtClean="0">
                <a:latin typeface="Calibri" pitchFamily="34" charset="0"/>
              </a:rPr>
              <a:t> μηχανισμός για τον άνθρωπο   ο οποίος περιλαμβάνει ένα   σύνολο  πολύπλοκων βιοχημικών μηχανισμών και μηχανισμών αλληλεπίδρασης μεταξύ κυττάρων του αίματος και ενδοθηλίου του αγγείου με σκοπό την προστασία του οργανισμού από την αιμορραγία όταν υπάρχει τραυματισμός και ταυτόχρονα τη διατήρηση του αίματος στα αγγεία σε μια ρευστή κατάσταση ώστε να εμποδίζεται η θρόμβωση.</a:t>
            </a:r>
            <a:endParaRPr lang="el-GR" sz="2400" dirty="0">
              <a:latin typeface="Calibri" pitchFamily="34" charset="0"/>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31536224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dirty="0">
                <a:latin typeface="Calibri" pitchFamily="34" charset="0"/>
              </a:rPr>
              <a:t>Παράγοντες πήξης </a:t>
            </a:r>
            <a:r>
              <a:rPr lang="el-GR" sz="3000" b="0" dirty="0" smtClean="0">
                <a:latin typeface="Calibri" pitchFamily="34" charset="0"/>
              </a:rPr>
              <a:t>8/17</a:t>
            </a:r>
            <a:endParaRPr lang="el-GR" sz="3600" dirty="0">
              <a:latin typeface="Calibri" pitchFamily="34" charset="0"/>
            </a:endParaRPr>
          </a:p>
        </p:txBody>
      </p:sp>
      <p:sp>
        <p:nvSpPr>
          <p:cNvPr id="7" name="6 - Ορθογώνιο"/>
          <p:cNvSpPr/>
          <p:nvPr/>
        </p:nvSpPr>
        <p:spPr bwMode="auto">
          <a:xfrm>
            <a:off x="467544" y="3573016"/>
            <a:ext cx="2520280" cy="381000"/>
          </a:xfrm>
          <a:prstGeom prst="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8" name="7 - TextBox"/>
          <p:cNvSpPr txBox="1"/>
          <p:nvPr/>
        </p:nvSpPr>
        <p:spPr>
          <a:xfrm>
            <a:off x="251520" y="4509120"/>
            <a:ext cx="8712968" cy="1785104"/>
          </a:xfrm>
          <a:prstGeom prst="rect">
            <a:avLst/>
          </a:prstGeom>
          <a:noFill/>
          <a:ln w="28575">
            <a:solidFill>
              <a:srgbClr val="004A82"/>
            </a:solidFill>
          </a:ln>
        </p:spPr>
        <p:txBody>
          <a:bodyPr wrap="square" rtlCol="0">
            <a:spAutoFit/>
          </a:bodyPr>
          <a:lstStyle/>
          <a:p>
            <a:r>
              <a:rPr lang="el-GR" sz="2200" dirty="0" smtClean="0">
                <a:latin typeface="Calibri" pitchFamily="34" charset="0"/>
              </a:rPr>
              <a:t>Ο </a:t>
            </a:r>
            <a:r>
              <a:rPr lang="el-GR" sz="2200" dirty="0" err="1" smtClean="0">
                <a:latin typeface="Calibri" pitchFamily="34" charset="0"/>
              </a:rPr>
              <a:t>ιστικός</a:t>
            </a:r>
            <a:r>
              <a:rPr lang="el-GR" sz="2200" dirty="0" smtClean="0">
                <a:latin typeface="Calibri" pitchFamily="34" charset="0"/>
              </a:rPr>
              <a:t> παράγοντας </a:t>
            </a:r>
            <a:r>
              <a:rPr lang="en-US" sz="2200" dirty="0" smtClean="0">
                <a:latin typeface="Calibri" pitchFamily="34" charset="0"/>
              </a:rPr>
              <a:t>Tissue Factor (TF) (</a:t>
            </a:r>
            <a:r>
              <a:rPr lang="el-GR" sz="2200" dirty="0" smtClean="0">
                <a:latin typeface="Calibri" pitchFamily="34" charset="0"/>
              </a:rPr>
              <a:t>παράγοντας ΙΙΙ</a:t>
            </a:r>
            <a:r>
              <a:rPr lang="en-US" sz="2200" dirty="0" smtClean="0">
                <a:latin typeface="Calibri" pitchFamily="34" charset="0"/>
              </a:rPr>
              <a:t>) </a:t>
            </a:r>
            <a:r>
              <a:rPr lang="el-GR" sz="2200" dirty="0" smtClean="0">
                <a:latin typeface="Calibri" pitchFamily="34" charset="0"/>
              </a:rPr>
              <a:t> δεν είναι γνήσιος πλασματικός παράγοντας (δεν κυκλοφορεί ελεύθερος στο πλάσμα) αλλά μία </a:t>
            </a:r>
            <a:r>
              <a:rPr lang="el-GR" sz="2200" dirty="0" err="1" smtClean="0">
                <a:latin typeface="Calibri" pitchFamily="34" charset="0"/>
              </a:rPr>
              <a:t>διαμεμβρανική</a:t>
            </a:r>
            <a:r>
              <a:rPr lang="el-GR" sz="2200" dirty="0" smtClean="0">
                <a:latin typeface="Calibri" pitchFamily="34" charset="0"/>
              </a:rPr>
              <a:t> πρωτεΐνη που εκφράζεται κυρίως από τα ενδοθηλιακά κύτταρα στην περιοχή της </a:t>
            </a:r>
            <a:r>
              <a:rPr lang="el-GR" sz="2200" dirty="0" err="1" smtClean="0">
                <a:latin typeface="Calibri" pitchFamily="34" charset="0"/>
              </a:rPr>
              <a:t>ιστικής</a:t>
            </a:r>
            <a:r>
              <a:rPr lang="el-GR" sz="2200" dirty="0" smtClean="0">
                <a:latin typeface="Calibri" pitchFamily="34" charset="0"/>
              </a:rPr>
              <a:t> βλάβης και από τα ενεργοποιημένα αιμοπετάλια</a:t>
            </a:r>
            <a:endParaRPr lang="el-GR" sz="2200" dirty="0">
              <a:latin typeface="Calibri" pitchFamily="34" charset="0"/>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graphicFrame>
        <p:nvGraphicFramePr>
          <p:cNvPr id="4" name="Πίνακας 3"/>
          <p:cNvGraphicFramePr>
            <a:graphicFrameLocks noGrp="1"/>
          </p:cNvGraphicFramePr>
          <p:nvPr>
            <p:extLst>
              <p:ext uri="{D42A27DB-BD31-4B8C-83A1-F6EECF244321}">
                <p14:modId xmlns:p14="http://schemas.microsoft.com/office/powerpoint/2010/main" val="113615238"/>
              </p:ext>
            </p:extLst>
          </p:nvPr>
        </p:nvGraphicFramePr>
        <p:xfrm>
          <a:off x="467544" y="1628800"/>
          <a:ext cx="8136904" cy="2438400"/>
        </p:xfrm>
        <a:graphic>
          <a:graphicData uri="http://schemas.openxmlformats.org/drawingml/2006/table">
            <a:tbl>
              <a:tblPr firstRow="1">
                <a:tableStyleId>{5940675A-B579-460E-94D1-54222C63F5DA}</a:tableStyleId>
              </a:tblPr>
              <a:tblGrid>
                <a:gridCol w="2538866"/>
                <a:gridCol w="3077758"/>
                <a:gridCol w="2520280"/>
              </a:tblGrid>
              <a:tr h="277813">
                <a:tc>
                  <a:txBody>
                    <a:bodyPr/>
                    <a:lstStyle/>
                    <a:p>
                      <a:pPr>
                        <a:lnSpc>
                          <a:spcPct val="100000"/>
                        </a:lnSpc>
                        <a:spcAft>
                          <a:spcPts val="0"/>
                        </a:spcAft>
                      </a:pPr>
                      <a:r>
                        <a:rPr lang="en-US" sz="2000" b="1" spc="0" dirty="0">
                          <a:effectLst/>
                        </a:rPr>
                        <a:t>Name</a:t>
                      </a:r>
                      <a:endParaRPr lang="el-GR" sz="2000" b="1" dirty="0">
                        <a:effectLst/>
                        <a:latin typeface="Times New Roman"/>
                        <a:ea typeface="Times New Roman"/>
                      </a:endParaRPr>
                    </a:p>
                  </a:txBody>
                  <a:tcPr marL="5670" marR="5670" marT="0" marB="0" anchor="ctr">
                    <a:solidFill>
                      <a:schemeClr val="accent1">
                        <a:lumMod val="20000"/>
                        <a:lumOff val="80000"/>
                      </a:schemeClr>
                    </a:solidFill>
                  </a:tcPr>
                </a:tc>
                <a:tc>
                  <a:txBody>
                    <a:bodyPr/>
                    <a:lstStyle/>
                    <a:p>
                      <a:pPr>
                        <a:lnSpc>
                          <a:spcPct val="100000"/>
                        </a:lnSpc>
                        <a:spcAft>
                          <a:spcPts val="0"/>
                        </a:spcAft>
                      </a:pPr>
                      <a:r>
                        <a:rPr lang="en-US" sz="2000" b="1" spc="0">
                          <a:effectLst/>
                        </a:rPr>
                        <a:t>Description</a:t>
                      </a:r>
                      <a:endParaRPr lang="el-GR" sz="2000" b="1">
                        <a:effectLst/>
                        <a:latin typeface="Times New Roman"/>
                        <a:ea typeface="Times New Roman"/>
                      </a:endParaRPr>
                    </a:p>
                  </a:txBody>
                  <a:tcPr marL="5670" marR="5670" marT="0" marB="0" anchor="ctr">
                    <a:solidFill>
                      <a:schemeClr val="accent1">
                        <a:lumMod val="20000"/>
                        <a:lumOff val="80000"/>
                      </a:schemeClr>
                    </a:solidFill>
                  </a:tcPr>
                </a:tc>
                <a:tc>
                  <a:txBody>
                    <a:bodyPr/>
                    <a:lstStyle/>
                    <a:p>
                      <a:pPr>
                        <a:lnSpc>
                          <a:spcPct val="100000"/>
                        </a:lnSpc>
                        <a:spcAft>
                          <a:spcPts val="0"/>
                        </a:spcAft>
                      </a:pPr>
                      <a:r>
                        <a:rPr lang="en-US" sz="2000" b="1" spc="0" dirty="0">
                          <a:effectLst/>
                        </a:rPr>
                        <a:t>Function</a:t>
                      </a:r>
                      <a:endParaRPr lang="el-GR" sz="2000" b="1" dirty="0">
                        <a:effectLst/>
                        <a:latin typeface="Times New Roman"/>
                        <a:ea typeface="Times New Roman"/>
                      </a:endParaRPr>
                    </a:p>
                  </a:txBody>
                  <a:tcPr marL="5670" marR="5670" marT="0" marB="0" anchor="ctr">
                    <a:solidFill>
                      <a:schemeClr val="accent1">
                        <a:lumMod val="20000"/>
                        <a:lumOff val="80000"/>
                      </a:schemeClr>
                    </a:solidFill>
                  </a:tcPr>
                </a:tc>
              </a:tr>
              <a:tr h="340179">
                <a:tc>
                  <a:txBody>
                    <a:bodyPr/>
                    <a:lstStyle/>
                    <a:p>
                      <a:pPr>
                        <a:lnSpc>
                          <a:spcPct val="100000"/>
                        </a:lnSpc>
                        <a:spcAft>
                          <a:spcPts val="0"/>
                        </a:spcAft>
                      </a:pPr>
                      <a:r>
                        <a:rPr lang="en-US" sz="2000" spc="0" dirty="0">
                          <a:effectLst/>
                        </a:rPr>
                        <a:t>Fibrinogen (Factor 1)</a:t>
                      </a:r>
                      <a:endParaRPr lang="el-GR" sz="2000" dirty="0">
                        <a:effectLst/>
                        <a:latin typeface="Times New Roman"/>
                        <a:ea typeface="Times New Roman"/>
                      </a:endParaRPr>
                    </a:p>
                  </a:txBody>
                  <a:tcPr marL="5670" marR="5670" marT="0" marB="0" anchor="ctr"/>
                </a:tc>
                <a:tc>
                  <a:txBody>
                    <a:bodyPr/>
                    <a:lstStyle/>
                    <a:p>
                      <a:pPr>
                        <a:lnSpc>
                          <a:spcPct val="100000"/>
                        </a:lnSpc>
                        <a:spcAft>
                          <a:spcPts val="0"/>
                        </a:spcAft>
                      </a:pPr>
                      <a:r>
                        <a:rPr lang="en-US" sz="2000" spc="0">
                          <a:effectLst/>
                        </a:rPr>
                        <a:t>Molecular Weight (MW) = 340,000 daltons (Da); glycoprotein</a:t>
                      </a:r>
                      <a:endParaRPr lang="el-GR" sz="2000">
                        <a:effectLst/>
                        <a:latin typeface="Times New Roman"/>
                        <a:ea typeface="Times New Roman"/>
                      </a:endParaRPr>
                    </a:p>
                  </a:txBody>
                  <a:tcPr marL="5670" marR="5670" marT="0" marB="0" anchor="ctr"/>
                </a:tc>
                <a:tc>
                  <a:txBody>
                    <a:bodyPr/>
                    <a:lstStyle/>
                    <a:p>
                      <a:pPr>
                        <a:lnSpc>
                          <a:spcPct val="100000"/>
                        </a:lnSpc>
                        <a:spcAft>
                          <a:spcPts val="0"/>
                        </a:spcAft>
                      </a:pPr>
                      <a:r>
                        <a:rPr lang="en-US" sz="2000" spc="0">
                          <a:effectLst/>
                        </a:rPr>
                        <a:t>Adhesive protein that forms the fibrin clot</a:t>
                      </a:r>
                      <a:endParaRPr lang="el-GR" sz="2000">
                        <a:effectLst/>
                        <a:latin typeface="Times New Roman"/>
                        <a:ea typeface="Times New Roman"/>
                      </a:endParaRPr>
                    </a:p>
                  </a:txBody>
                  <a:tcPr marL="5670" marR="5670" marT="0" marB="0" anchor="ctr"/>
                </a:tc>
              </a:tr>
              <a:tr h="340179">
                <a:tc>
                  <a:txBody>
                    <a:bodyPr/>
                    <a:lstStyle/>
                    <a:p>
                      <a:pPr>
                        <a:lnSpc>
                          <a:spcPct val="100000"/>
                        </a:lnSpc>
                        <a:spcAft>
                          <a:spcPts val="0"/>
                        </a:spcAft>
                      </a:pPr>
                      <a:r>
                        <a:rPr lang="en-US" sz="2000" spc="0">
                          <a:effectLst/>
                        </a:rPr>
                        <a:t>Prothrombin (Factor II)</a:t>
                      </a:r>
                      <a:endParaRPr lang="el-GR" sz="2000">
                        <a:effectLst/>
                        <a:latin typeface="Times New Roman"/>
                        <a:ea typeface="Times New Roman"/>
                      </a:endParaRPr>
                    </a:p>
                  </a:txBody>
                  <a:tcPr marL="5670" marR="5670" marT="0" marB="0" anchor="ctr"/>
                </a:tc>
                <a:tc>
                  <a:txBody>
                    <a:bodyPr/>
                    <a:lstStyle/>
                    <a:p>
                      <a:pPr>
                        <a:lnSpc>
                          <a:spcPct val="100000"/>
                        </a:lnSpc>
                        <a:spcAft>
                          <a:spcPts val="0"/>
                        </a:spcAft>
                      </a:pPr>
                      <a:r>
                        <a:rPr lang="en-US" sz="2000" spc="0">
                          <a:effectLst/>
                        </a:rPr>
                        <a:t>MW = 72,000 Da; vitamin K-dependent serine protease</a:t>
                      </a:r>
                      <a:endParaRPr lang="el-GR" sz="2000">
                        <a:effectLst/>
                        <a:latin typeface="Times New Roman"/>
                        <a:ea typeface="Times New Roman"/>
                      </a:endParaRPr>
                    </a:p>
                  </a:txBody>
                  <a:tcPr marL="5670" marR="5670" marT="0" marB="0" anchor="ctr"/>
                </a:tc>
                <a:tc>
                  <a:txBody>
                    <a:bodyPr/>
                    <a:lstStyle/>
                    <a:p>
                      <a:pPr>
                        <a:lnSpc>
                          <a:spcPct val="100000"/>
                        </a:lnSpc>
                        <a:spcAft>
                          <a:spcPts val="0"/>
                        </a:spcAft>
                      </a:pPr>
                      <a:r>
                        <a:rPr lang="en-US" sz="2000" spc="0">
                          <a:effectLst/>
                        </a:rPr>
                        <a:t>Activated form is main enzyme of coagulation</a:t>
                      </a:r>
                      <a:endParaRPr lang="el-GR" sz="2000">
                        <a:effectLst/>
                        <a:latin typeface="Times New Roman"/>
                        <a:ea typeface="Times New Roman"/>
                      </a:endParaRPr>
                    </a:p>
                  </a:txBody>
                  <a:tcPr marL="5670" marR="5670" marT="0" marB="0" anchor="ctr"/>
                </a:tc>
              </a:tr>
              <a:tr h="337344">
                <a:tc>
                  <a:txBody>
                    <a:bodyPr/>
                    <a:lstStyle/>
                    <a:p>
                      <a:pPr>
                        <a:lnSpc>
                          <a:spcPct val="100000"/>
                        </a:lnSpc>
                        <a:spcAft>
                          <a:spcPts val="0"/>
                        </a:spcAft>
                      </a:pPr>
                      <a:r>
                        <a:rPr lang="en-US" sz="2000" spc="0">
                          <a:effectLst/>
                        </a:rPr>
                        <a:t>Tissue factor (Factor III)</a:t>
                      </a:r>
                      <a:endParaRPr lang="el-GR" sz="2000">
                        <a:effectLst/>
                        <a:latin typeface="Times New Roman"/>
                        <a:ea typeface="Times New Roman"/>
                      </a:endParaRPr>
                    </a:p>
                  </a:txBody>
                  <a:tcPr marL="5670" marR="5670" marT="0" marB="0" anchor="ctr"/>
                </a:tc>
                <a:tc>
                  <a:txBody>
                    <a:bodyPr/>
                    <a:lstStyle/>
                    <a:p>
                      <a:pPr>
                        <a:lnSpc>
                          <a:spcPct val="100000"/>
                        </a:lnSpc>
                        <a:spcAft>
                          <a:spcPts val="0"/>
                        </a:spcAft>
                      </a:pPr>
                      <a:r>
                        <a:rPr lang="en-US" sz="2000" spc="0">
                          <a:effectLst/>
                        </a:rPr>
                        <a:t>MW = 37,000 Da; also known as thromboplastin</a:t>
                      </a:r>
                      <a:endParaRPr lang="el-GR" sz="2000">
                        <a:effectLst/>
                        <a:latin typeface="Times New Roman"/>
                        <a:ea typeface="Times New Roman"/>
                      </a:endParaRPr>
                    </a:p>
                  </a:txBody>
                  <a:tcPr marL="5670" marR="5670" marT="0" marB="0" anchor="ctr"/>
                </a:tc>
                <a:tc>
                  <a:txBody>
                    <a:bodyPr/>
                    <a:lstStyle/>
                    <a:p>
                      <a:pPr>
                        <a:lnSpc>
                          <a:spcPct val="100000"/>
                        </a:lnSpc>
                        <a:spcAft>
                          <a:spcPts val="0"/>
                        </a:spcAft>
                      </a:pPr>
                      <a:r>
                        <a:rPr lang="en-US" sz="2000" spc="0" dirty="0">
                          <a:effectLst/>
                        </a:rPr>
                        <a:t>Lipoprotein initiator of extrinsic pathway</a:t>
                      </a:r>
                      <a:endParaRPr lang="el-GR" sz="2000" dirty="0">
                        <a:effectLst/>
                        <a:latin typeface="Times New Roman"/>
                        <a:ea typeface="Times New Roman"/>
                      </a:endParaRPr>
                    </a:p>
                  </a:txBody>
                  <a:tcPr marL="5670" marR="5670" marT="0" marB="0" anchor="ctr"/>
                </a:tc>
              </a:tr>
            </a:tbl>
          </a:graphicData>
        </a:graphic>
      </p:graphicFrame>
    </p:spTree>
    <p:extLst>
      <p:ext uri="{BB962C8B-B14F-4D97-AF65-F5344CB8AC3E}">
        <p14:creationId xmlns:p14="http://schemas.microsoft.com/office/powerpoint/2010/main" val="30019429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dirty="0">
                <a:latin typeface="Calibri" pitchFamily="34" charset="0"/>
              </a:rPr>
              <a:t>Παράγοντες πήξης </a:t>
            </a:r>
            <a:r>
              <a:rPr lang="el-GR" sz="3000" b="0" dirty="0" smtClean="0">
                <a:latin typeface="Calibri" pitchFamily="34" charset="0"/>
              </a:rPr>
              <a:t>9/17</a:t>
            </a:r>
            <a:endParaRPr lang="el-GR" sz="3600" dirty="0">
              <a:latin typeface="Calibri" pitchFamily="34" charset="0"/>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graphicFrame>
        <p:nvGraphicFramePr>
          <p:cNvPr id="4" name="Πίνακας 3"/>
          <p:cNvGraphicFramePr>
            <a:graphicFrameLocks noGrp="1"/>
          </p:cNvGraphicFramePr>
          <p:nvPr>
            <p:extLst>
              <p:ext uri="{D42A27DB-BD31-4B8C-83A1-F6EECF244321}">
                <p14:modId xmlns:p14="http://schemas.microsoft.com/office/powerpoint/2010/main" val="604920849"/>
              </p:ext>
            </p:extLst>
          </p:nvPr>
        </p:nvGraphicFramePr>
        <p:xfrm>
          <a:off x="467544" y="1124744"/>
          <a:ext cx="8136904" cy="4876800"/>
        </p:xfrm>
        <a:graphic>
          <a:graphicData uri="http://schemas.openxmlformats.org/drawingml/2006/table">
            <a:tbl>
              <a:tblPr firstRow="1">
                <a:tableStyleId>{5940675A-B579-460E-94D1-54222C63F5DA}</a:tableStyleId>
              </a:tblPr>
              <a:tblGrid>
                <a:gridCol w="2538866"/>
                <a:gridCol w="2933742"/>
                <a:gridCol w="2664296"/>
              </a:tblGrid>
              <a:tr h="277813">
                <a:tc>
                  <a:txBody>
                    <a:bodyPr/>
                    <a:lstStyle/>
                    <a:p>
                      <a:pPr>
                        <a:lnSpc>
                          <a:spcPct val="100000"/>
                        </a:lnSpc>
                        <a:spcAft>
                          <a:spcPts val="0"/>
                        </a:spcAft>
                      </a:pPr>
                      <a:r>
                        <a:rPr lang="en-US" sz="2000" b="1" spc="0" dirty="0">
                          <a:effectLst/>
                        </a:rPr>
                        <a:t>Name</a:t>
                      </a:r>
                      <a:endParaRPr lang="el-GR" sz="2000" b="1" dirty="0">
                        <a:effectLst/>
                        <a:latin typeface="Times New Roman"/>
                        <a:ea typeface="Times New Roman"/>
                      </a:endParaRPr>
                    </a:p>
                  </a:txBody>
                  <a:tcPr marL="5670" marR="5670" marT="0" marB="0" anchor="ctr">
                    <a:solidFill>
                      <a:schemeClr val="accent1">
                        <a:lumMod val="20000"/>
                        <a:lumOff val="80000"/>
                      </a:schemeClr>
                    </a:solidFill>
                  </a:tcPr>
                </a:tc>
                <a:tc>
                  <a:txBody>
                    <a:bodyPr/>
                    <a:lstStyle/>
                    <a:p>
                      <a:pPr>
                        <a:lnSpc>
                          <a:spcPct val="100000"/>
                        </a:lnSpc>
                        <a:spcAft>
                          <a:spcPts val="0"/>
                        </a:spcAft>
                      </a:pPr>
                      <a:r>
                        <a:rPr lang="en-US" sz="2000" b="1" spc="0">
                          <a:effectLst/>
                        </a:rPr>
                        <a:t>Description</a:t>
                      </a:r>
                      <a:endParaRPr lang="el-GR" sz="2000" b="1">
                        <a:effectLst/>
                        <a:latin typeface="Times New Roman"/>
                        <a:ea typeface="Times New Roman"/>
                      </a:endParaRPr>
                    </a:p>
                  </a:txBody>
                  <a:tcPr marL="5670" marR="5670" marT="0" marB="0" anchor="ctr">
                    <a:solidFill>
                      <a:schemeClr val="accent1">
                        <a:lumMod val="20000"/>
                        <a:lumOff val="80000"/>
                      </a:schemeClr>
                    </a:solidFill>
                  </a:tcPr>
                </a:tc>
                <a:tc>
                  <a:txBody>
                    <a:bodyPr/>
                    <a:lstStyle/>
                    <a:p>
                      <a:pPr>
                        <a:lnSpc>
                          <a:spcPct val="100000"/>
                        </a:lnSpc>
                        <a:spcAft>
                          <a:spcPts val="0"/>
                        </a:spcAft>
                      </a:pPr>
                      <a:r>
                        <a:rPr lang="en-US" sz="2000" b="1" spc="0" dirty="0">
                          <a:effectLst/>
                        </a:rPr>
                        <a:t>Function</a:t>
                      </a:r>
                      <a:endParaRPr lang="el-GR" sz="2000" b="1" dirty="0">
                        <a:effectLst/>
                        <a:latin typeface="Times New Roman"/>
                        <a:ea typeface="Times New Roman"/>
                      </a:endParaRPr>
                    </a:p>
                  </a:txBody>
                  <a:tcPr marL="5670" marR="5670" marT="0" marB="0" anchor="ctr">
                    <a:solidFill>
                      <a:schemeClr val="accent1">
                        <a:lumMod val="20000"/>
                        <a:lumOff val="80000"/>
                      </a:schemeClr>
                    </a:solidFill>
                  </a:tcPr>
                </a:tc>
              </a:tr>
              <a:tr h="340179">
                <a:tc>
                  <a:txBody>
                    <a:bodyPr/>
                    <a:lstStyle/>
                    <a:p>
                      <a:pPr>
                        <a:lnSpc>
                          <a:spcPct val="100000"/>
                        </a:lnSpc>
                        <a:spcAft>
                          <a:spcPts val="0"/>
                        </a:spcAft>
                      </a:pPr>
                      <a:r>
                        <a:rPr lang="en-US" sz="2000" spc="0" dirty="0">
                          <a:effectLst/>
                        </a:rPr>
                        <a:t>Fibrinogen (Factor 1)</a:t>
                      </a:r>
                      <a:endParaRPr lang="el-GR" sz="2000" dirty="0">
                        <a:effectLst/>
                        <a:latin typeface="Times New Roman"/>
                        <a:ea typeface="Times New Roman"/>
                      </a:endParaRPr>
                    </a:p>
                  </a:txBody>
                  <a:tcPr marL="5670" marR="5670" marT="0" marB="0" anchor="ctr"/>
                </a:tc>
                <a:tc>
                  <a:txBody>
                    <a:bodyPr/>
                    <a:lstStyle/>
                    <a:p>
                      <a:pPr>
                        <a:lnSpc>
                          <a:spcPct val="100000"/>
                        </a:lnSpc>
                        <a:spcAft>
                          <a:spcPts val="0"/>
                        </a:spcAft>
                      </a:pPr>
                      <a:r>
                        <a:rPr lang="en-US" sz="2000" spc="0">
                          <a:effectLst/>
                        </a:rPr>
                        <a:t>Molecular Weight (MW) = 340,000 daltons (Da); glycoprotein</a:t>
                      </a:r>
                      <a:endParaRPr lang="el-GR" sz="2000">
                        <a:effectLst/>
                        <a:latin typeface="Times New Roman"/>
                        <a:ea typeface="Times New Roman"/>
                      </a:endParaRPr>
                    </a:p>
                  </a:txBody>
                  <a:tcPr marL="5670" marR="5670" marT="0" marB="0" anchor="ctr"/>
                </a:tc>
                <a:tc>
                  <a:txBody>
                    <a:bodyPr/>
                    <a:lstStyle/>
                    <a:p>
                      <a:pPr>
                        <a:lnSpc>
                          <a:spcPct val="100000"/>
                        </a:lnSpc>
                        <a:spcAft>
                          <a:spcPts val="0"/>
                        </a:spcAft>
                      </a:pPr>
                      <a:r>
                        <a:rPr lang="en-US" sz="2000" spc="0">
                          <a:effectLst/>
                        </a:rPr>
                        <a:t>Adhesive protein that forms the fibrin clot</a:t>
                      </a:r>
                      <a:endParaRPr lang="el-GR" sz="2000">
                        <a:effectLst/>
                        <a:latin typeface="Times New Roman"/>
                        <a:ea typeface="Times New Roman"/>
                      </a:endParaRPr>
                    </a:p>
                  </a:txBody>
                  <a:tcPr marL="5670" marR="5670" marT="0" marB="0" anchor="ctr"/>
                </a:tc>
              </a:tr>
              <a:tr h="340179">
                <a:tc>
                  <a:txBody>
                    <a:bodyPr/>
                    <a:lstStyle/>
                    <a:p>
                      <a:pPr>
                        <a:lnSpc>
                          <a:spcPct val="100000"/>
                        </a:lnSpc>
                        <a:spcAft>
                          <a:spcPts val="0"/>
                        </a:spcAft>
                      </a:pPr>
                      <a:r>
                        <a:rPr lang="en-US" sz="2000" spc="0">
                          <a:effectLst/>
                        </a:rPr>
                        <a:t>Prothrombin (Factor II)</a:t>
                      </a:r>
                      <a:endParaRPr lang="el-GR" sz="2000">
                        <a:effectLst/>
                        <a:latin typeface="Times New Roman"/>
                        <a:ea typeface="Times New Roman"/>
                      </a:endParaRPr>
                    </a:p>
                  </a:txBody>
                  <a:tcPr marL="5670" marR="5670" marT="0" marB="0" anchor="ctr"/>
                </a:tc>
                <a:tc>
                  <a:txBody>
                    <a:bodyPr/>
                    <a:lstStyle/>
                    <a:p>
                      <a:pPr>
                        <a:lnSpc>
                          <a:spcPct val="100000"/>
                        </a:lnSpc>
                        <a:spcAft>
                          <a:spcPts val="0"/>
                        </a:spcAft>
                      </a:pPr>
                      <a:r>
                        <a:rPr lang="en-US" sz="2000" spc="0" dirty="0">
                          <a:effectLst/>
                        </a:rPr>
                        <a:t>MW = 72,000 Da; vitamin K-dependent serine protease</a:t>
                      </a:r>
                      <a:endParaRPr lang="el-GR" sz="2000" dirty="0">
                        <a:effectLst/>
                        <a:latin typeface="Times New Roman"/>
                        <a:ea typeface="Times New Roman"/>
                      </a:endParaRPr>
                    </a:p>
                  </a:txBody>
                  <a:tcPr marL="5670" marR="5670" marT="0" marB="0" anchor="ctr"/>
                </a:tc>
                <a:tc>
                  <a:txBody>
                    <a:bodyPr/>
                    <a:lstStyle/>
                    <a:p>
                      <a:pPr>
                        <a:lnSpc>
                          <a:spcPct val="100000"/>
                        </a:lnSpc>
                        <a:spcAft>
                          <a:spcPts val="0"/>
                        </a:spcAft>
                      </a:pPr>
                      <a:r>
                        <a:rPr lang="en-US" sz="2000" spc="0">
                          <a:effectLst/>
                        </a:rPr>
                        <a:t>Activated form is main enzyme of coagulation</a:t>
                      </a:r>
                      <a:endParaRPr lang="el-GR" sz="2000">
                        <a:effectLst/>
                        <a:latin typeface="Times New Roman"/>
                        <a:ea typeface="Times New Roman"/>
                      </a:endParaRPr>
                    </a:p>
                  </a:txBody>
                  <a:tcPr marL="5670" marR="5670" marT="0" marB="0" anchor="ctr"/>
                </a:tc>
              </a:tr>
              <a:tr h="337344">
                <a:tc>
                  <a:txBody>
                    <a:bodyPr/>
                    <a:lstStyle/>
                    <a:p>
                      <a:pPr>
                        <a:lnSpc>
                          <a:spcPct val="100000"/>
                        </a:lnSpc>
                        <a:spcAft>
                          <a:spcPts val="0"/>
                        </a:spcAft>
                      </a:pPr>
                      <a:r>
                        <a:rPr lang="en-US" sz="2000" spc="0">
                          <a:effectLst/>
                        </a:rPr>
                        <a:t>Tissue factor (Factor III)</a:t>
                      </a:r>
                      <a:endParaRPr lang="el-GR" sz="2000">
                        <a:effectLst/>
                        <a:latin typeface="Times New Roman"/>
                        <a:ea typeface="Times New Roman"/>
                      </a:endParaRPr>
                    </a:p>
                  </a:txBody>
                  <a:tcPr marL="5670" marR="5670" marT="0" marB="0" anchor="ctr"/>
                </a:tc>
                <a:tc>
                  <a:txBody>
                    <a:bodyPr/>
                    <a:lstStyle/>
                    <a:p>
                      <a:pPr>
                        <a:lnSpc>
                          <a:spcPct val="100000"/>
                        </a:lnSpc>
                        <a:spcAft>
                          <a:spcPts val="0"/>
                        </a:spcAft>
                      </a:pPr>
                      <a:r>
                        <a:rPr lang="en-US" sz="2000" spc="0">
                          <a:effectLst/>
                        </a:rPr>
                        <a:t>MW = 37,000 Da; also known as thromboplastin</a:t>
                      </a:r>
                      <a:endParaRPr lang="el-GR" sz="2000">
                        <a:effectLst/>
                        <a:latin typeface="Times New Roman"/>
                        <a:ea typeface="Times New Roman"/>
                      </a:endParaRPr>
                    </a:p>
                  </a:txBody>
                  <a:tcPr marL="5670" marR="5670" marT="0" marB="0" anchor="ctr"/>
                </a:tc>
                <a:tc>
                  <a:txBody>
                    <a:bodyPr/>
                    <a:lstStyle/>
                    <a:p>
                      <a:pPr>
                        <a:lnSpc>
                          <a:spcPct val="100000"/>
                        </a:lnSpc>
                        <a:spcAft>
                          <a:spcPts val="0"/>
                        </a:spcAft>
                      </a:pPr>
                      <a:r>
                        <a:rPr lang="en-US" sz="2000" spc="0">
                          <a:effectLst/>
                        </a:rPr>
                        <a:t>Lipoprotein initiator of extrinsic pathway</a:t>
                      </a:r>
                      <a:endParaRPr lang="el-GR" sz="2000">
                        <a:effectLst/>
                        <a:latin typeface="Times New Roman"/>
                        <a:ea typeface="Times New Roman"/>
                      </a:endParaRPr>
                    </a:p>
                  </a:txBody>
                  <a:tcPr marL="5670" marR="5670" marT="0" marB="0" anchor="ctr"/>
                </a:tc>
              </a:tr>
              <a:tr h="343013">
                <a:tc>
                  <a:txBody>
                    <a:bodyPr/>
                    <a:lstStyle/>
                    <a:p>
                      <a:pPr>
                        <a:lnSpc>
                          <a:spcPct val="100000"/>
                        </a:lnSpc>
                        <a:spcAft>
                          <a:spcPts val="0"/>
                        </a:spcAft>
                      </a:pPr>
                      <a:r>
                        <a:rPr lang="en-US" sz="2000" spc="0">
                          <a:effectLst/>
                        </a:rPr>
                        <a:t>Calcium ions (Factor IV)</a:t>
                      </a:r>
                      <a:endParaRPr lang="el-GR" sz="2000">
                        <a:effectLst/>
                        <a:latin typeface="Times New Roman"/>
                        <a:ea typeface="Times New Roman"/>
                      </a:endParaRPr>
                    </a:p>
                  </a:txBody>
                  <a:tcPr marL="5670" marR="5670" marT="0" marB="0" anchor="ctr"/>
                </a:tc>
                <a:tc>
                  <a:txBody>
                    <a:bodyPr/>
                    <a:lstStyle/>
                    <a:p>
                      <a:pPr>
                        <a:lnSpc>
                          <a:spcPct val="100000"/>
                        </a:lnSpc>
                        <a:spcAft>
                          <a:spcPts val="0"/>
                        </a:spcAft>
                      </a:pPr>
                      <a:r>
                        <a:rPr lang="en-US" sz="2000" spc="0">
                          <a:effectLst/>
                        </a:rPr>
                        <a:t>Necessity of Ca++ ions for coagulation reactions described in 1 9th century</a:t>
                      </a:r>
                      <a:endParaRPr lang="el-GR" sz="2000">
                        <a:effectLst/>
                        <a:latin typeface="Times New Roman"/>
                        <a:ea typeface="Times New Roman"/>
                      </a:endParaRPr>
                    </a:p>
                  </a:txBody>
                  <a:tcPr marL="5670" marR="5670" marT="0" marB="0" anchor="ctr"/>
                </a:tc>
                <a:tc>
                  <a:txBody>
                    <a:bodyPr/>
                    <a:lstStyle/>
                    <a:p>
                      <a:pPr>
                        <a:lnSpc>
                          <a:spcPct val="100000"/>
                        </a:lnSpc>
                        <a:spcAft>
                          <a:spcPts val="0"/>
                        </a:spcAft>
                      </a:pPr>
                      <a:r>
                        <a:rPr lang="en-US" sz="2000" spc="0" dirty="0">
                          <a:effectLst/>
                        </a:rPr>
                        <a:t>Metal </a:t>
                      </a:r>
                      <a:r>
                        <a:rPr lang="en-US" sz="2000" spc="0" dirty="0" err="1">
                          <a:effectLst/>
                        </a:rPr>
                        <a:t>cation</a:t>
                      </a:r>
                      <a:r>
                        <a:rPr lang="en-US" sz="2000" spc="0" dirty="0">
                          <a:effectLst/>
                        </a:rPr>
                        <a:t> necessary for coagulation reactions</a:t>
                      </a:r>
                      <a:endParaRPr lang="el-GR" sz="2000" dirty="0">
                        <a:effectLst/>
                        <a:latin typeface="Times New Roman"/>
                        <a:ea typeface="Times New Roman"/>
                      </a:endParaRPr>
                    </a:p>
                  </a:txBody>
                  <a:tcPr marL="5670" marR="5670" marT="0" marB="0" anchor="ctr"/>
                </a:tc>
              </a:tr>
              <a:tr h="337344">
                <a:tc>
                  <a:txBody>
                    <a:bodyPr/>
                    <a:lstStyle/>
                    <a:p>
                      <a:pPr>
                        <a:lnSpc>
                          <a:spcPct val="100000"/>
                        </a:lnSpc>
                        <a:spcAft>
                          <a:spcPts val="0"/>
                        </a:spcAft>
                      </a:pPr>
                      <a:r>
                        <a:rPr lang="en-US" sz="2000" spc="0">
                          <a:effectLst/>
                        </a:rPr>
                        <a:t>Factor V (Labile factor)</a:t>
                      </a:r>
                      <a:endParaRPr lang="el-GR" sz="2000">
                        <a:effectLst/>
                        <a:latin typeface="Times New Roman"/>
                        <a:ea typeface="Times New Roman"/>
                      </a:endParaRPr>
                    </a:p>
                  </a:txBody>
                  <a:tcPr marL="5670" marR="5670" marT="0" marB="0" anchor="ctr"/>
                </a:tc>
                <a:tc>
                  <a:txBody>
                    <a:bodyPr/>
                    <a:lstStyle/>
                    <a:p>
                      <a:pPr>
                        <a:lnSpc>
                          <a:spcPct val="100000"/>
                        </a:lnSpc>
                        <a:spcAft>
                          <a:spcPts val="0"/>
                        </a:spcAft>
                      </a:pPr>
                      <a:r>
                        <a:rPr lang="en-US" sz="2000" spc="0">
                          <a:effectLst/>
                        </a:rPr>
                        <a:t>MW = 330,000 Da</a:t>
                      </a:r>
                      <a:endParaRPr lang="el-GR" sz="2000">
                        <a:effectLst/>
                        <a:latin typeface="Times New Roman"/>
                        <a:ea typeface="Times New Roman"/>
                      </a:endParaRPr>
                    </a:p>
                  </a:txBody>
                  <a:tcPr marL="5670" marR="5670" marT="0" marB="0" anchor="ctr"/>
                </a:tc>
                <a:tc>
                  <a:txBody>
                    <a:bodyPr/>
                    <a:lstStyle/>
                    <a:p>
                      <a:pPr>
                        <a:lnSpc>
                          <a:spcPct val="100000"/>
                        </a:lnSpc>
                        <a:spcAft>
                          <a:spcPts val="0"/>
                        </a:spcAft>
                      </a:pPr>
                      <a:r>
                        <a:rPr lang="en-US" sz="2000" spc="0" dirty="0">
                          <a:effectLst/>
                        </a:rPr>
                        <a:t>Cofactor for activation of prothrombin to thrombin</a:t>
                      </a:r>
                      <a:endParaRPr lang="el-GR" sz="2000" dirty="0">
                        <a:effectLst/>
                        <a:latin typeface="Times New Roman"/>
                        <a:ea typeface="Times New Roman"/>
                      </a:endParaRPr>
                    </a:p>
                  </a:txBody>
                  <a:tcPr marL="5670" marR="5670" marT="0" marB="0" anchor="ctr"/>
                </a:tc>
              </a:tr>
              <a:tr h="340179">
                <a:tc>
                  <a:txBody>
                    <a:bodyPr/>
                    <a:lstStyle/>
                    <a:p>
                      <a:pPr>
                        <a:lnSpc>
                          <a:spcPct val="100000"/>
                        </a:lnSpc>
                        <a:spcAft>
                          <a:spcPts val="0"/>
                        </a:spcAft>
                      </a:pPr>
                      <a:r>
                        <a:rPr lang="en-US" sz="2000" spc="0">
                          <a:effectLst/>
                        </a:rPr>
                        <a:t>Factor VII (Proconvertin)</a:t>
                      </a:r>
                      <a:endParaRPr lang="el-GR" sz="2000">
                        <a:effectLst/>
                        <a:latin typeface="Times New Roman"/>
                        <a:ea typeface="Times New Roman"/>
                      </a:endParaRPr>
                    </a:p>
                  </a:txBody>
                  <a:tcPr marL="5670" marR="5670" marT="0" marB="0" anchor="ctr"/>
                </a:tc>
                <a:tc>
                  <a:txBody>
                    <a:bodyPr/>
                    <a:lstStyle/>
                    <a:p>
                      <a:pPr>
                        <a:lnSpc>
                          <a:spcPct val="100000"/>
                        </a:lnSpc>
                        <a:spcAft>
                          <a:spcPts val="0"/>
                        </a:spcAft>
                      </a:pPr>
                      <a:r>
                        <a:rPr lang="en-US" sz="2000" spc="0" dirty="0">
                          <a:effectLst/>
                        </a:rPr>
                        <a:t>MW = 50,000 Da; vitamin K-dependent serine protease</a:t>
                      </a:r>
                      <a:endParaRPr lang="el-GR" sz="2000" dirty="0">
                        <a:effectLst/>
                        <a:latin typeface="Times New Roman"/>
                        <a:ea typeface="Times New Roman"/>
                      </a:endParaRPr>
                    </a:p>
                  </a:txBody>
                  <a:tcPr marL="5670" marR="5670" marT="0" marB="0" anchor="ctr"/>
                </a:tc>
                <a:tc>
                  <a:txBody>
                    <a:bodyPr/>
                    <a:lstStyle/>
                    <a:p>
                      <a:pPr>
                        <a:lnSpc>
                          <a:spcPct val="100000"/>
                        </a:lnSpc>
                        <a:spcAft>
                          <a:spcPts val="0"/>
                        </a:spcAft>
                      </a:pPr>
                      <a:r>
                        <a:rPr lang="en-US" sz="2000" spc="0" dirty="0">
                          <a:effectLst/>
                        </a:rPr>
                        <a:t>With tissue factor, initiates extrinsic pathway</a:t>
                      </a:r>
                      <a:endParaRPr lang="el-GR" sz="2000" dirty="0">
                        <a:effectLst/>
                        <a:latin typeface="Times New Roman"/>
                        <a:ea typeface="Times New Roman"/>
                      </a:endParaRPr>
                    </a:p>
                  </a:txBody>
                  <a:tcPr marL="5670" marR="5670" marT="0" marB="0" anchor="ctr"/>
                </a:tc>
              </a:tr>
            </a:tbl>
          </a:graphicData>
        </a:graphic>
      </p:graphicFrame>
    </p:spTree>
    <p:extLst>
      <p:ext uri="{BB962C8B-B14F-4D97-AF65-F5344CB8AC3E}">
        <p14:creationId xmlns:p14="http://schemas.microsoft.com/office/powerpoint/2010/main" val="25093507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dirty="0">
                <a:latin typeface="Calibri" pitchFamily="34" charset="0"/>
              </a:rPr>
              <a:t>Παράγοντες πήξης </a:t>
            </a:r>
            <a:r>
              <a:rPr lang="el-GR" sz="3000" b="0" dirty="0" smtClean="0">
                <a:latin typeface="Calibri" pitchFamily="34" charset="0"/>
              </a:rPr>
              <a:t>10/17</a:t>
            </a:r>
            <a:endParaRPr lang="el-GR" sz="3600" dirty="0">
              <a:latin typeface="Calibri" pitchFamily="34" charset="0"/>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graphicFrame>
        <p:nvGraphicFramePr>
          <p:cNvPr id="4" name="Πίνακας 3"/>
          <p:cNvGraphicFramePr>
            <a:graphicFrameLocks noGrp="1"/>
          </p:cNvGraphicFramePr>
          <p:nvPr>
            <p:extLst>
              <p:ext uri="{D42A27DB-BD31-4B8C-83A1-F6EECF244321}">
                <p14:modId xmlns:p14="http://schemas.microsoft.com/office/powerpoint/2010/main" val="3432853007"/>
              </p:ext>
            </p:extLst>
          </p:nvPr>
        </p:nvGraphicFramePr>
        <p:xfrm>
          <a:off x="467544" y="1124744"/>
          <a:ext cx="8136904" cy="3962400"/>
        </p:xfrm>
        <a:graphic>
          <a:graphicData uri="http://schemas.openxmlformats.org/drawingml/2006/table">
            <a:tbl>
              <a:tblPr firstRow="1">
                <a:tableStyleId>{5940675A-B579-460E-94D1-54222C63F5DA}</a:tableStyleId>
              </a:tblPr>
              <a:tblGrid>
                <a:gridCol w="2538866"/>
                <a:gridCol w="2933742"/>
                <a:gridCol w="2664296"/>
              </a:tblGrid>
              <a:tr h="277813">
                <a:tc>
                  <a:txBody>
                    <a:bodyPr/>
                    <a:lstStyle/>
                    <a:p>
                      <a:pPr>
                        <a:lnSpc>
                          <a:spcPct val="100000"/>
                        </a:lnSpc>
                        <a:spcAft>
                          <a:spcPts val="0"/>
                        </a:spcAft>
                      </a:pPr>
                      <a:r>
                        <a:rPr lang="en-US" sz="2000" b="1" spc="0" dirty="0">
                          <a:effectLst/>
                        </a:rPr>
                        <a:t>Name</a:t>
                      </a:r>
                      <a:endParaRPr lang="el-GR" sz="2000" b="1" dirty="0">
                        <a:effectLst/>
                        <a:latin typeface="Times New Roman"/>
                        <a:ea typeface="Times New Roman"/>
                      </a:endParaRPr>
                    </a:p>
                  </a:txBody>
                  <a:tcPr marL="5670" marR="5670" marT="0" marB="0" anchor="ctr">
                    <a:solidFill>
                      <a:schemeClr val="accent1">
                        <a:lumMod val="20000"/>
                        <a:lumOff val="80000"/>
                      </a:schemeClr>
                    </a:solidFill>
                  </a:tcPr>
                </a:tc>
                <a:tc>
                  <a:txBody>
                    <a:bodyPr/>
                    <a:lstStyle/>
                    <a:p>
                      <a:pPr>
                        <a:lnSpc>
                          <a:spcPct val="100000"/>
                        </a:lnSpc>
                        <a:spcAft>
                          <a:spcPts val="0"/>
                        </a:spcAft>
                      </a:pPr>
                      <a:r>
                        <a:rPr lang="en-US" sz="2000" b="1" spc="0">
                          <a:effectLst/>
                        </a:rPr>
                        <a:t>Description</a:t>
                      </a:r>
                      <a:endParaRPr lang="el-GR" sz="2000" b="1">
                        <a:effectLst/>
                        <a:latin typeface="Times New Roman"/>
                        <a:ea typeface="Times New Roman"/>
                      </a:endParaRPr>
                    </a:p>
                  </a:txBody>
                  <a:tcPr marL="5670" marR="5670" marT="0" marB="0" anchor="ctr">
                    <a:solidFill>
                      <a:schemeClr val="accent1">
                        <a:lumMod val="20000"/>
                        <a:lumOff val="80000"/>
                      </a:schemeClr>
                    </a:solidFill>
                  </a:tcPr>
                </a:tc>
                <a:tc>
                  <a:txBody>
                    <a:bodyPr/>
                    <a:lstStyle/>
                    <a:p>
                      <a:pPr>
                        <a:lnSpc>
                          <a:spcPct val="100000"/>
                        </a:lnSpc>
                        <a:spcAft>
                          <a:spcPts val="0"/>
                        </a:spcAft>
                      </a:pPr>
                      <a:r>
                        <a:rPr lang="en-US" sz="2000" b="1" spc="0" dirty="0">
                          <a:effectLst/>
                        </a:rPr>
                        <a:t>Function</a:t>
                      </a:r>
                      <a:endParaRPr lang="el-GR" sz="2000" b="1" dirty="0">
                        <a:effectLst/>
                        <a:latin typeface="Times New Roman"/>
                        <a:ea typeface="Times New Roman"/>
                      </a:endParaRPr>
                    </a:p>
                  </a:txBody>
                  <a:tcPr marL="5670" marR="5670" marT="0" marB="0" anchor="ctr">
                    <a:solidFill>
                      <a:schemeClr val="accent1">
                        <a:lumMod val="20000"/>
                        <a:lumOff val="80000"/>
                      </a:schemeClr>
                    </a:solidFill>
                  </a:tcPr>
                </a:tc>
              </a:tr>
              <a:tr h="340179">
                <a:tc>
                  <a:txBody>
                    <a:bodyPr/>
                    <a:lstStyle/>
                    <a:p>
                      <a:pPr>
                        <a:lnSpc>
                          <a:spcPct val="100000"/>
                        </a:lnSpc>
                        <a:spcAft>
                          <a:spcPts val="0"/>
                        </a:spcAft>
                      </a:pPr>
                      <a:r>
                        <a:rPr lang="en-US" sz="2000" spc="0" dirty="0" err="1">
                          <a:effectLst/>
                        </a:rPr>
                        <a:t>FactorVIII</a:t>
                      </a:r>
                      <a:r>
                        <a:rPr lang="en-US" sz="2000" spc="0" dirty="0">
                          <a:effectLst/>
                        </a:rPr>
                        <a:t> (</a:t>
                      </a:r>
                      <a:r>
                        <a:rPr lang="en-US" sz="2000" spc="0" dirty="0" err="1">
                          <a:effectLst/>
                        </a:rPr>
                        <a:t>Antihemophilic</a:t>
                      </a:r>
                      <a:r>
                        <a:rPr lang="en-US" sz="2000" spc="0" dirty="0">
                          <a:effectLst/>
                        </a:rPr>
                        <a:t> factor)</a:t>
                      </a:r>
                      <a:endParaRPr lang="el-GR" sz="2000" dirty="0">
                        <a:effectLst/>
                        <a:latin typeface="Times New Roman"/>
                        <a:ea typeface="Times New Roman"/>
                      </a:endParaRPr>
                    </a:p>
                  </a:txBody>
                  <a:tcPr marL="5670" marR="5670" marT="0" marB="0" anchor="ctr"/>
                </a:tc>
                <a:tc>
                  <a:txBody>
                    <a:bodyPr/>
                    <a:lstStyle/>
                    <a:p>
                      <a:pPr>
                        <a:lnSpc>
                          <a:spcPct val="100000"/>
                        </a:lnSpc>
                        <a:spcAft>
                          <a:spcPts val="0"/>
                        </a:spcAft>
                      </a:pPr>
                      <a:r>
                        <a:rPr lang="en-US" sz="2000" spc="0">
                          <a:effectLst/>
                        </a:rPr>
                        <a:t>MW = 330,000 Da</a:t>
                      </a:r>
                      <a:endParaRPr lang="el-GR" sz="2000">
                        <a:effectLst/>
                        <a:latin typeface="Times New Roman"/>
                        <a:ea typeface="Times New Roman"/>
                      </a:endParaRPr>
                    </a:p>
                  </a:txBody>
                  <a:tcPr marL="5670" marR="5670" marT="0" marB="0" anchor="ctr"/>
                </a:tc>
                <a:tc>
                  <a:txBody>
                    <a:bodyPr/>
                    <a:lstStyle/>
                    <a:p>
                      <a:pPr>
                        <a:lnSpc>
                          <a:spcPct val="100000"/>
                        </a:lnSpc>
                        <a:spcAft>
                          <a:spcPts val="0"/>
                        </a:spcAft>
                      </a:pPr>
                      <a:r>
                        <a:rPr lang="en-US" sz="2000" spc="0">
                          <a:effectLst/>
                        </a:rPr>
                        <a:t>Cofactor for intrinsic activation of factor X</a:t>
                      </a:r>
                      <a:endParaRPr lang="el-GR" sz="2000">
                        <a:effectLst/>
                        <a:latin typeface="Times New Roman"/>
                        <a:ea typeface="Times New Roman"/>
                      </a:endParaRPr>
                    </a:p>
                  </a:txBody>
                  <a:tcPr marL="5670" marR="5670" marT="0" marB="0" anchor="ctr"/>
                </a:tc>
              </a:tr>
              <a:tr h="340179">
                <a:tc>
                  <a:txBody>
                    <a:bodyPr/>
                    <a:lstStyle/>
                    <a:p>
                      <a:pPr>
                        <a:lnSpc>
                          <a:spcPct val="100000"/>
                        </a:lnSpc>
                        <a:spcAft>
                          <a:spcPts val="0"/>
                        </a:spcAft>
                      </a:pPr>
                      <a:r>
                        <a:rPr lang="en-US" sz="2000" spc="0">
                          <a:effectLst/>
                        </a:rPr>
                        <a:t>Factor IX (Christmas factor)</a:t>
                      </a:r>
                      <a:endParaRPr lang="el-GR" sz="2000">
                        <a:effectLst/>
                        <a:latin typeface="Times New Roman"/>
                        <a:ea typeface="Times New Roman"/>
                      </a:endParaRPr>
                    </a:p>
                  </a:txBody>
                  <a:tcPr marL="5670" marR="5670" marT="0" marB="0" anchor="ctr"/>
                </a:tc>
                <a:tc>
                  <a:txBody>
                    <a:bodyPr/>
                    <a:lstStyle/>
                    <a:p>
                      <a:pPr>
                        <a:lnSpc>
                          <a:spcPct val="100000"/>
                        </a:lnSpc>
                        <a:spcAft>
                          <a:spcPts val="0"/>
                        </a:spcAft>
                      </a:pPr>
                      <a:r>
                        <a:rPr lang="en-US" sz="2000" spc="0">
                          <a:effectLst/>
                        </a:rPr>
                        <a:t>MW = 55,000 Da; vitamin K-dependent serine protease</a:t>
                      </a:r>
                      <a:endParaRPr lang="el-GR" sz="2000">
                        <a:effectLst/>
                        <a:latin typeface="Times New Roman"/>
                        <a:ea typeface="Times New Roman"/>
                      </a:endParaRPr>
                    </a:p>
                  </a:txBody>
                  <a:tcPr marL="5670" marR="5670" marT="0" marB="0" anchor="ctr"/>
                </a:tc>
                <a:tc>
                  <a:txBody>
                    <a:bodyPr/>
                    <a:lstStyle/>
                    <a:p>
                      <a:pPr>
                        <a:lnSpc>
                          <a:spcPct val="100000"/>
                        </a:lnSpc>
                        <a:spcAft>
                          <a:spcPts val="0"/>
                        </a:spcAft>
                      </a:pPr>
                      <a:r>
                        <a:rPr lang="en-US" sz="2000" spc="0">
                          <a:effectLst/>
                        </a:rPr>
                        <a:t>Activated form is enzyme for intrinsic activation of factor X</a:t>
                      </a:r>
                      <a:endParaRPr lang="el-GR" sz="2000">
                        <a:effectLst/>
                        <a:latin typeface="Times New Roman"/>
                        <a:ea typeface="Times New Roman"/>
                      </a:endParaRPr>
                    </a:p>
                  </a:txBody>
                  <a:tcPr marL="5670" marR="5670" marT="0" marB="0" anchor="ctr"/>
                </a:tc>
              </a:tr>
              <a:tr h="340179">
                <a:tc>
                  <a:txBody>
                    <a:bodyPr/>
                    <a:lstStyle/>
                    <a:p>
                      <a:pPr>
                        <a:lnSpc>
                          <a:spcPct val="100000"/>
                        </a:lnSpc>
                        <a:spcAft>
                          <a:spcPts val="0"/>
                        </a:spcAft>
                      </a:pPr>
                      <a:r>
                        <a:rPr lang="en-US" sz="2000" spc="0">
                          <a:effectLst/>
                        </a:rPr>
                        <a:t>Factor X (Stuart-Prower factor)</a:t>
                      </a:r>
                      <a:endParaRPr lang="el-GR" sz="2000">
                        <a:effectLst/>
                        <a:latin typeface="Times New Roman"/>
                        <a:ea typeface="Times New Roman"/>
                      </a:endParaRPr>
                    </a:p>
                  </a:txBody>
                  <a:tcPr marL="5670" marR="5670" marT="0" marB="0" anchor="ctr"/>
                </a:tc>
                <a:tc>
                  <a:txBody>
                    <a:bodyPr/>
                    <a:lstStyle/>
                    <a:p>
                      <a:pPr>
                        <a:lnSpc>
                          <a:spcPct val="100000"/>
                        </a:lnSpc>
                        <a:spcAft>
                          <a:spcPts val="0"/>
                        </a:spcAft>
                      </a:pPr>
                      <a:r>
                        <a:rPr lang="en-US" sz="2000" spc="0">
                          <a:effectLst/>
                        </a:rPr>
                        <a:t>MW = 58,900 Da; vitamin K-dependent serine protease</a:t>
                      </a:r>
                      <a:endParaRPr lang="el-GR" sz="2000">
                        <a:effectLst/>
                        <a:latin typeface="Times New Roman"/>
                        <a:ea typeface="Times New Roman"/>
                      </a:endParaRPr>
                    </a:p>
                  </a:txBody>
                  <a:tcPr marL="5670" marR="5670" marT="0" marB="0" anchor="ctr"/>
                </a:tc>
                <a:tc>
                  <a:txBody>
                    <a:bodyPr/>
                    <a:lstStyle/>
                    <a:p>
                      <a:pPr>
                        <a:lnSpc>
                          <a:spcPct val="100000"/>
                        </a:lnSpc>
                        <a:spcAft>
                          <a:spcPts val="0"/>
                        </a:spcAft>
                      </a:pPr>
                      <a:r>
                        <a:rPr lang="en-US" sz="2000" spc="0">
                          <a:effectLst/>
                        </a:rPr>
                        <a:t>Activated form is enzyme for final common pathway activation of prothrombin</a:t>
                      </a:r>
                      <a:endParaRPr lang="el-GR" sz="2000">
                        <a:effectLst/>
                        <a:latin typeface="Times New Roman"/>
                        <a:ea typeface="Times New Roman"/>
                      </a:endParaRPr>
                    </a:p>
                  </a:txBody>
                  <a:tcPr marL="5670" marR="5670" marT="0" marB="0" anchor="ctr"/>
                </a:tc>
              </a:tr>
              <a:tr h="337344">
                <a:tc>
                  <a:txBody>
                    <a:bodyPr/>
                    <a:lstStyle/>
                    <a:p>
                      <a:pPr>
                        <a:lnSpc>
                          <a:spcPct val="100000"/>
                        </a:lnSpc>
                        <a:spcAft>
                          <a:spcPts val="0"/>
                        </a:spcAft>
                      </a:pPr>
                      <a:r>
                        <a:rPr lang="en-US" sz="2000" spc="0">
                          <a:effectLst/>
                        </a:rPr>
                        <a:t>Factor XI (Plasma thromboplastin antecedent)</a:t>
                      </a:r>
                      <a:endParaRPr lang="el-GR" sz="2000">
                        <a:effectLst/>
                        <a:latin typeface="Times New Roman"/>
                        <a:ea typeface="Times New Roman"/>
                      </a:endParaRPr>
                    </a:p>
                  </a:txBody>
                  <a:tcPr marL="5670" marR="5670" marT="0" marB="0" anchor="ctr"/>
                </a:tc>
                <a:tc>
                  <a:txBody>
                    <a:bodyPr/>
                    <a:lstStyle/>
                    <a:p>
                      <a:pPr>
                        <a:lnSpc>
                          <a:spcPct val="100000"/>
                        </a:lnSpc>
                        <a:spcAft>
                          <a:spcPts val="0"/>
                        </a:spcAft>
                      </a:pPr>
                      <a:r>
                        <a:rPr lang="en-US" sz="2000" spc="0">
                          <a:effectLst/>
                        </a:rPr>
                        <a:t>MW = 1 60,000 Da; serine protease</a:t>
                      </a:r>
                      <a:endParaRPr lang="el-GR" sz="2000">
                        <a:effectLst/>
                        <a:latin typeface="Times New Roman"/>
                        <a:ea typeface="Times New Roman"/>
                      </a:endParaRPr>
                    </a:p>
                  </a:txBody>
                  <a:tcPr marL="5670" marR="5670" marT="0" marB="0" anchor="ctr"/>
                </a:tc>
                <a:tc>
                  <a:txBody>
                    <a:bodyPr/>
                    <a:lstStyle/>
                    <a:p>
                      <a:pPr>
                        <a:lnSpc>
                          <a:spcPct val="100000"/>
                        </a:lnSpc>
                        <a:spcAft>
                          <a:spcPts val="0"/>
                        </a:spcAft>
                      </a:pPr>
                      <a:r>
                        <a:rPr lang="en-US" sz="2000" spc="0" dirty="0">
                          <a:effectLst/>
                        </a:rPr>
                        <a:t>Activated form is intrinsic activator of factor IX</a:t>
                      </a:r>
                      <a:endParaRPr lang="el-GR" sz="2000" dirty="0">
                        <a:effectLst/>
                        <a:latin typeface="Times New Roman"/>
                        <a:ea typeface="Times New Roman"/>
                      </a:endParaRPr>
                    </a:p>
                  </a:txBody>
                  <a:tcPr marL="5670" marR="5670" marT="0" marB="0" anchor="ctr"/>
                </a:tc>
              </a:tr>
            </a:tbl>
          </a:graphicData>
        </a:graphic>
      </p:graphicFrame>
    </p:spTree>
    <p:extLst>
      <p:ext uri="{BB962C8B-B14F-4D97-AF65-F5344CB8AC3E}">
        <p14:creationId xmlns:p14="http://schemas.microsoft.com/office/powerpoint/2010/main" val="38388646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dirty="0">
                <a:latin typeface="Calibri" pitchFamily="34" charset="0"/>
              </a:rPr>
              <a:t>Παράγοντες πήξης </a:t>
            </a:r>
            <a:r>
              <a:rPr lang="el-GR" sz="3000" b="0" dirty="0" smtClean="0">
                <a:latin typeface="Calibri" pitchFamily="34" charset="0"/>
              </a:rPr>
              <a:t>11/17</a:t>
            </a:r>
            <a:endParaRPr lang="el-GR" sz="3600" dirty="0">
              <a:latin typeface="Calibri" pitchFamily="34" charset="0"/>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graphicFrame>
        <p:nvGraphicFramePr>
          <p:cNvPr id="4" name="Πίνακας 3"/>
          <p:cNvGraphicFramePr>
            <a:graphicFrameLocks noGrp="1"/>
          </p:cNvGraphicFramePr>
          <p:nvPr>
            <p:extLst>
              <p:ext uri="{D42A27DB-BD31-4B8C-83A1-F6EECF244321}">
                <p14:modId xmlns:p14="http://schemas.microsoft.com/office/powerpoint/2010/main" val="871722527"/>
              </p:ext>
            </p:extLst>
          </p:nvPr>
        </p:nvGraphicFramePr>
        <p:xfrm>
          <a:off x="467544" y="1124744"/>
          <a:ext cx="8136904" cy="4267200"/>
        </p:xfrm>
        <a:graphic>
          <a:graphicData uri="http://schemas.openxmlformats.org/drawingml/2006/table">
            <a:tbl>
              <a:tblPr firstRow="1">
                <a:tableStyleId>{5940675A-B579-460E-94D1-54222C63F5DA}</a:tableStyleId>
              </a:tblPr>
              <a:tblGrid>
                <a:gridCol w="2538866"/>
                <a:gridCol w="2933742"/>
                <a:gridCol w="2664296"/>
              </a:tblGrid>
              <a:tr h="277813">
                <a:tc>
                  <a:txBody>
                    <a:bodyPr/>
                    <a:lstStyle/>
                    <a:p>
                      <a:pPr>
                        <a:lnSpc>
                          <a:spcPct val="100000"/>
                        </a:lnSpc>
                        <a:spcAft>
                          <a:spcPts val="0"/>
                        </a:spcAft>
                      </a:pPr>
                      <a:r>
                        <a:rPr lang="en-US" sz="2000" b="1" spc="0" dirty="0">
                          <a:effectLst/>
                        </a:rPr>
                        <a:t>Name</a:t>
                      </a:r>
                      <a:endParaRPr lang="el-GR" sz="2000" b="1" dirty="0">
                        <a:effectLst/>
                        <a:latin typeface="Times New Roman"/>
                        <a:ea typeface="Times New Roman"/>
                      </a:endParaRPr>
                    </a:p>
                  </a:txBody>
                  <a:tcPr marL="5670" marR="5670" marT="0" marB="0" anchor="ctr">
                    <a:solidFill>
                      <a:schemeClr val="accent1">
                        <a:lumMod val="20000"/>
                        <a:lumOff val="80000"/>
                      </a:schemeClr>
                    </a:solidFill>
                  </a:tcPr>
                </a:tc>
                <a:tc>
                  <a:txBody>
                    <a:bodyPr/>
                    <a:lstStyle/>
                    <a:p>
                      <a:pPr>
                        <a:lnSpc>
                          <a:spcPct val="100000"/>
                        </a:lnSpc>
                        <a:spcAft>
                          <a:spcPts val="0"/>
                        </a:spcAft>
                      </a:pPr>
                      <a:r>
                        <a:rPr lang="en-US" sz="2000" b="1" spc="0">
                          <a:effectLst/>
                        </a:rPr>
                        <a:t>Description</a:t>
                      </a:r>
                      <a:endParaRPr lang="el-GR" sz="2000" b="1">
                        <a:effectLst/>
                        <a:latin typeface="Times New Roman"/>
                        <a:ea typeface="Times New Roman"/>
                      </a:endParaRPr>
                    </a:p>
                  </a:txBody>
                  <a:tcPr marL="5670" marR="5670" marT="0" marB="0" anchor="ctr">
                    <a:solidFill>
                      <a:schemeClr val="accent1">
                        <a:lumMod val="20000"/>
                        <a:lumOff val="80000"/>
                      </a:schemeClr>
                    </a:solidFill>
                  </a:tcPr>
                </a:tc>
                <a:tc>
                  <a:txBody>
                    <a:bodyPr/>
                    <a:lstStyle/>
                    <a:p>
                      <a:pPr>
                        <a:lnSpc>
                          <a:spcPct val="100000"/>
                        </a:lnSpc>
                        <a:spcAft>
                          <a:spcPts val="0"/>
                        </a:spcAft>
                      </a:pPr>
                      <a:r>
                        <a:rPr lang="en-US" sz="2000" b="1" spc="0" dirty="0">
                          <a:effectLst/>
                        </a:rPr>
                        <a:t>Function</a:t>
                      </a:r>
                      <a:endParaRPr lang="el-GR" sz="2000" b="1" dirty="0">
                        <a:effectLst/>
                        <a:latin typeface="Times New Roman"/>
                        <a:ea typeface="Times New Roman"/>
                      </a:endParaRPr>
                    </a:p>
                  </a:txBody>
                  <a:tcPr marL="5670" marR="5670" marT="0" marB="0" anchor="ctr">
                    <a:solidFill>
                      <a:schemeClr val="accent1">
                        <a:lumMod val="20000"/>
                        <a:lumOff val="80000"/>
                      </a:schemeClr>
                    </a:solidFill>
                  </a:tcPr>
                </a:tc>
              </a:tr>
              <a:tr h="343013">
                <a:tc>
                  <a:txBody>
                    <a:bodyPr/>
                    <a:lstStyle/>
                    <a:p>
                      <a:pPr>
                        <a:lnSpc>
                          <a:spcPct val="100000"/>
                        </a:lnSpc>
                        <a:spcAft>
                          <a:spcPts val="0"/>
                        </a:spcAft>
                      </a:pPr>
                      <a:r>
                        <a:rPr lang="en-US" sz="2000" spc="0" dirty="0">
                          <a:effectLst/>
                        </a:rPr>
                        <a:t>Factor XII (Hageman factor)</a:t>
                      </a:r>
                      <a:endParaRPr lang="el-GR" sz="2000" dirty="0">
                        <a:effectLst/>
                        <a:latin typeface="Times New Roman"/>
                        <a:ea typeface="Times New Roman"/>
                      </a:endParaRPr>
                    </a:p>
                  </a:txBody>
                  <a:tcPr marL="5670" marR="5670" marT="0" marB="0" anchor="ctr"/>
                </a:tc>
                <a:tc>
                  <a:txBody>
                    <a:bodyPr/>
                    <a:lstStyle/>
                    <a:p>
                      <a:pPr>
                        <a:lnSpc>
                          <a:spcPct val="100000"/>
                        </a:lnSpc>
                        <a:spcAft>
                          <a:spcPts val="0"/>
                        </a:spcAft>
                      </a:pPr>
                      <a:r>
                        <a:rPr lang="en-US" sz="2000" spc="0">
                          <a:effectLst/>
                        </a:rPr>
                        <a:t>MW = 80,000 Da; serine protease</a:t>
                      </a:r>
                      <a:endParaRPr lang="el-GR" sz="2000">
                        <a:effectLst/>
                        <a:latin typeface="Times New Roman"/>
                        <a:ea typeface="Times New Roman"/>
                      </a:endParaRPr>
                    </a:p>
                  </a:txBody>
                  <a:tcPr marL="5670" marR="5670" marT="0" marB="0" anchor="ctr"/>
                </a:tc>
                <a:tc>
                  <a:txBody>
                    <a:bodyPr/>
                    <a:lstStyle/>
                    <a:p>
                      <a:pPr>
                        <a:lnSpc>
                          <a:spcPct val="100000"/>
                        </a:lnSpc>
                        <a:spcAft>
                          <a:spcPts val="0"/>
                        </a:spcAft>
                      </a:pPr>
                      <a:r>
                        <a:rPr lang="en-US" sz="2000" spc="0">
                          <a:effectLst/>
                        </a:rPr>
                        <a:t>Factor that nominally starts aPTT-based intrinsic pathway</a:t>
                      </a:r>
                      <a:endParaRPr lang="el-GR" sz="2000">
                        <a:effectLst/>
                        <a:latin typeface="Times New Roman"/>
                        <a:ea typeface="Times New Roman"/>
                      </a:endParaRPr>
                    </a:p>
                  </a:txBody>
                  <a:tcPr marL="5670" marR="5670" marT="0" marB="0" anchor="ctr"/>
                </a:tc>
              </a:tr>
              <a:tr h="337344">
                <a:tc>
                  <a:txBody>
                    <a:bodyPr/>
                    <a:lstStyle/>
                    <a:p>
                      <a:pPr>
                        <a:lnSpc>
                          <a:spcPct val="100000"/>
                        </a:lnSpc>
                        <a:spcAft>
                          <a:spcPts val="0"/>
                        </a:spcAft>
                      </a:pPr>
                      <a:r>
                        <a:rPr lang="en-US" sz="2000" spc="0">
                          <a:effectLst/>
                        </a:rPr>
                        <a:t>Factor XIII (Fibrin stabilizing factor)</a:t>
                      </a:r>
                      <a:endParaRPr lang="el-GR" sz="2000">
                        <a:effectLst/>
                        <a:latin typeface="Times New Roman"/>
                        <a:ea typeface="Times New Roman"/>
                      </a:endParaRPr>
                    </a:p>
                  </a:txBody>
                  <a:tcPr marL="5670" marR="5670" marT="0" marB="0" anchor="ctr"/>
                </a:tc>
                <a:tc>
                  <a:txBody>
                    <a:bodyPr/>
                    <a:lstStyle/>
                    <a:p>
                      <a:pPr>
                        <a:lnSpc>
                          <a:spcPct val="100000"/>
                        </a:lnSpc>
                        <a:spcAft>
                          <a:spcPts val="0"/>
                        </a:spcAft>
                      </a:pPr>
                      <a:r>
                        <a:rPr lang="en-US" sz="2000" spc="0">
                          <a:effectLst/>
                        </a:rPr>
                        <a:t>MW = 320,000 Da</a:t>
                      </a:r>
                      <a:endParaRPr lang="el-GR" sz="2000">
                        <a:effectLst/>
                        <a:latin typeface="Times New Roman"/>
                        <a:ea typeface="Times New Roman"/>
                      </a:endParaRPr>
                    </a:p>
                  </a:txBody>
                  <a:tcPr marL="5670" marR="5670" marT="0" marB="0" anchor="ctr"/>
                </a:tc>
                <a:tc>
                  <a:txBody>
                    <a:bodyPr/>
                    <a:lstStyle/>
                    <a:p>
                      <a:pPr>
                        <a:lnSpc>
                          <a:spcPct val="100000"/>
                        </a:lnSpc>
                        <a:spcAft>
                          <a:spcPts val="0"/>
                        </a:spcAft>
                      </a:pPr>
                      <a:r>
                        <a:rPr lang="en-US" sz="2000" spc="0">
                          <a:effectLst/>
                        </a:rPr>
                        <a:t>Transamidase that cross-links fibrin clot</a:t>
                      </a:r>
                      <a:endParaRPr lang="el-GR" sz="2000">
                        <a:effectLst/>
                        <a:latin typeface="Times New Roman"/>
                        <a:ea typeface="Times New Roman"/>
                      </a:endParaRPr>
                    </a:p>
                  </a:txBody>
                  <a:tcPr marL="5670" marR="5670" marT="0" marB="0" anchor="ctr"/>
                </a:tc>
              </a:tr>
              <a:tr h="340179">
                <a:tc>
                  <a:txBody>
                    <a:bodyPr/>
                    <a:lstStyle/>
                    <a:p>
                      <a:pPr>
                        <a:lnSpc>
                          <a:spcPct val="100000"/>
                        </a:lnSpc>
                        <a:spcAft>
                          <a:spcPts val="0"/>
                        </a:spcAft>
                      </a:pPr>
                      <a:r>
                        <a:rPr lang="en-US" sz="2000" spc="0">
                          <a:effectLst/>
                        </a:rPr>
                        <a:t>High-molecular-weight kininogen (Fitzgerald, Flaujeac, or William factor)</a:t>
                      </a:r>
                      <a:endParaRPr lang="el-GR" sz="2000">
                        <a:effectLst/>
                        <a:latin typeface="Times New Roman"/>
                        <a:ea typeface="Times New Roman"/>
                      </a:endParaRPr>
                    </a:p>
                  </a:txBody>
                  <a:tcPr marL="5670" marR="5670" marT="0" marB="0" anchor="ctr"/>
                </a:tc>
                <a:tc>
                  <a:txBody>
                    <a:bodyPr/>
                    <a:lstStyle/>
                    <a:p>
                      <a:pPr>
                        <a:lnSpc>
                          <a:spcPct val="100000"/>
                        </a:lnSpc>
                        <a:spcAft>
                          <a:spcPts val="0"/>
                        </a:spcAft>
                      </a:pPr>
                      <a:r>
                        <a:rPr lang="en-US" sz="2000" spc="0">
                          <a:effectLst/>
                        </a:rPr>
                        <a:t>MW = 1 10,000 Da; circulates in a complex with factor XI</a:t>
                      </a:r>
                      <a:endParaRPr lang="el-GR" sz="2000">
                        <a:effectLst/>
                        <a:latin typeface="Times New Roman"/>
                        <a:ea typeface="Times New Roman"/>
                      </a:endParaRPr>
                    </a:p>
                  </a:txBody>
                  <a:tcPr marL="5670" marR="5670" marT="0" marB="0" anchor="ctr"/>
                </a:tc>
                <a:tc>
                  <a:txBody>
                    <a:bodyPr/>
                    <a:lstStyle/>
                    <a:p>
                      <a:pPr>
                        <a:lnSpc>
                          <a:spcPct val="100000"/>
                        </a:lnSpc>
                        <a:spcAft>
                          <a:spcPts val="0"/>
                        </a:spcAft>
                      </a:pPr>
                      <a:r>
                        <a:rPr lang="en-US" sz="2000" spc="0">
                          <a:effectLst/>
                        </a:rPr>
                        <a:t>Cofactor</a:t>
                      </a:r>
                      <a:endParaRPr lang="el-GR" sz="2000">
                        <a:effectLst/>
                        <a:latin typeface="Times New Roman"/>
                        <a:ea typeface="Times New Roman"/>
                      </a:endParaRPr>
                    </a:p>
                  </a:txBody>
                  <a:tcPr marL="5670" marR="5670" marT="0" marB="0" anchor="ctr"/>
                </a:tc>
              </a:tr>
              <a:tr h="345848">
                <a:tc>
                  <a:txBody>
                    <a:bodyPr/>
                    <a:lstStyle/>
                    <a:p>
                      <a:pPr>
                        <a:lnSpc>
                          <a:spcPct val="100000"/>
                        </a:lnSpc>
                        <a:spcAft>
                          <a:spcPts val="0"/>
                        </a:spcAft>
                      </a:pPr>
                      <a:r>
                        <a:rPr lang="en-US" sz="2000" spc="0" dirty="0" err="1">
                          <a:effectLst/>
                        </a:rPr>
                        <a:t>Prekallikrein</a:t>
                      </a:r>
                      <a:r>
                        <a:rPr lang="en-US" sz="2000" spc="0" dirty="0">
                          <a:effectLst/>
                        </a:rPr>
                        <a:t> (Fletcher factor)</a:t>
                      </a:r>
                      <a:endParaRPr lang="el-GR" sz="2000" dirty="0">
                        <a:effectLst/>
                        <a:latin typeface="Times New Roman"/>
                        <a:ea typeface="Times New Roman"/>
                      </a:endParaRPr>
                    </a:p>
                  </a:txBody>
                  <a:tcPr marL="5670" marR="5670" marT="0" marB="0" anchor="ctr"/>
                </a:tc>
                <a:tc>
                  <a:txBody>
                    <a:bodyPr/>
                    <a:lstStyle/>
                    <a:p>
                      <a:pPr>
                        <a:lnSpc>
                          <a:spcPct val="100000"/>
                        </a:lnSpc>
                        <a:spcAft>
                          <a:spcPts val="0"/>
                        </a:spcAft>
                      </a:pPr>
                      <a:r>
                        <a:rPr lang="en-US" sz="2000" spc="0">
                          <a:effectLst/>
                        </a:rPr>
                        <a:t>MW = 85,000 Da; serine protease</a:t>
                      </a:r>
                      <a:endParaRPr lang="el-GR" sz="2000">
                        <a:effectLst/>
                        <a:latin typeface="Times New Roman"/>
                        <a:ea typeface="Times New Roman"/>
                      </a:endParaRPr>
                    </a:p>
                  </a:txBody>
                  <a:tcPr marL="5670" marR="5670" marT="0" marB="0" anchor="ctr"/>
                </a:tc>
                <a:tc>
                  <a:txBody>
                    <a:bodyPr/>
                    <a:lstStyle/>
                    <a:p>
                      <a:pPr>
                        <a:lnSpc>
                          <a:spcPct val="100000"/>
                        </a:lnSpc>
                        <a:spcAft>
                          <a:spcPts val="0"/>
                        </a:spcAft>
                      </a:pPr>
                      <a:r>
                        <a:rPr lang="en-US" sz="2000" spc="0" dirty="0">
                          <a:effectLst/>
                        </a:rPr>
                        <a:t>Activated form that participates at beginning of </a:t>
                      </a:r>
                      <a:r>
                        <a:rPr lang="en-US" sz="2000" spc="0" dirty="0" err="1">
                          <a:effectLst/>
                        </a:rPr>
                        <a:t>aPTT</a:t>
                      </a:r>
                      <a:r>
                        <a:rPr lang="en-US" sz="2000" spc="0" dirty="0">
                          <a:effectLst/>
                        </a:rPr>
                        <a:t>-based intrinsic pathway</a:t>
                      </a:r>
                      <a:endParaRPr lang="el-GR" sz="2000" dirty="0">
                        <a:effectLst/>
                        <a:latin typeface="Times New Roman"/>
                        <a:ea typeface="Times New Roman"/>
                      </a:endParaRPr>
                    </a:p>
                  </a:txBody>
                  <a:tcPr marL="5670" marR="5670" marT="0" marB="0" anchor="ctr"/>
                </a:tc>
              </a:tr>
            </a:tbl>
          </a:graphicData>
        </a:graphic>
      </p:graphicFrame>
    </p:spTree>
    <p:extLst>
      <p:ext uri="{BB962C8B-B14F-4D97-AF65-F5344CB8AC3E}">
        <p14:creationId xmlns:p14="http://schemas.microsoft.com/office/powerpoint/2010/main" val="23517635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dirty="0">
                <a:latin typeface="Calibri" pitchFamily="34" charset="0"/>
              </a:rPr>
              <a:t>Παράγοντες πήξης </a:t>
            </a:r>
            <a:r>
              <a:rPr lang="el-GR" sz="3000" b="0" dirty="0" smtClean="0">
                <a:latin typeface="Calibri" pitchFamily="34" charset="0"/>
              </a:rPr>
              <a:t>12/17</a:t>
            </a:r>
            <a:endParaRPr lang="el-GR" sz="3600" dirty="0">
              <a:latin typeface="Calibri" pitchFamily="34" charset="0"/>
            </a:endParaRPr>
          </a:p>
        </p:txBody>
      </p:sp>
      <p:sp>
        <p:nvSpPr>
          <p:cNvPr id="7" name="6 - Ορθογώνιο"/>
          <p:cNvSpPr/>
          <p:nvPr/>
        </p:nvSpPr>
        <p:spPr bwMode="auto">
          <a:xfrm>
            <a:off x="683568" y="1772816"/>
            <a:ext cx="2520280" cy="381000"/>
          </a:xfrm>
          <a:prstGeom prst="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8" name="7 - TextBox"/>
          <p:cNvSpPr txBox="1"/>
          <p:nvPr/>
        </p:nvSpPr>
        <p:spPr>
          <a:xfrm>
            <a:off x="683568" y="4653136"/>
            <a:ext cx="7776864" cy="1107996"/>
          </a:xfrm>
          <a:prstGeom prst="rect">
            <a:avLst/>
          </a:prstGeom>
          <a:noFill/>
          <a:ln w="28575">
            <a:solidFill>
              <a:srgbClr val="004A82"/>
            </a:solidFill>
          </a:ln>
        </p:spPr>
        <p:txBody>
          <a:bodyPr wrap="square" rtlCol="0">
            <a:spAutoFit/>
          </a:bodyPr>
          <a:lstStyle/>
          <a:p>
            <a:r>
              <a:rPr lang="el-GR" sz="2200" dirty="0" smtClean="0">
                <a:latin typeface="+mn-lt"/>
              </a:rPr>
              <a:t>Οι περισσότεροι παράγοντες είναι πρωτεΐνες - ενζυμα  που έχουν ένα ενεργό </a:t>
            </a:r>
            <a:r>
              <a:rPr lang="el-GR" sz="2200" dirty="0" err="1" smtClean="0">
                <a:latin typeface="+mn-lt"/>
              </a:rPr>
              <a:t>ενζυμικό</a:t>
            </a:r>
            <a:r>
              <a:rPr lang="el-GR" sz="2200" dirty="0" smtClean="0">
                <a:latin typeface="+mn-lt"/>
              </a:rPr>
              <a:t> κέντρο που περιέχει </a:t>
            </a:r>
            <a:r>
              <a:rPr lang="el-GR" sz="2200" dirty="0" err="1" smtClean="0">
                <a:latin typeface="+mn-lt"/>
              </a:rPr>
              <a:t>σερίνη</a:t>
            </a:r>
            <a:r>
              <a:rPr lang="el-GR" sz="2200" dirty="0" smtClean="0">
                <a:latin typeface="+mn-lt"/>
              </a:rPr>
              <a:t> και είναι γνωστοί ως «</a:t>
            </a:r>
            <a:r>
              <a:rPr lang="el-GR" sz="2200" dirty="0" err="1" smtClean="0">
                <a:latin typeface="+mn-lt"/>
              </a:rPr>
              <a:t>σερίνη</a:t>
            </a:r>
            <a:r>
              <a:rPr lang="el-GR" sz="2200" dirty="0" smtClean="0">
                <a:latin typeface="+mn-lt"/>
              </a:rPr>
              <a:t>-</a:t>
            </a:r>
            <a:r>
              <a:rPr lang="el-GR" sz="2200" dirty="0" err="1" smtClean="0">
                <a:latin typeface="+mn-lt"/>
              </a:rPr>
              <a:t>πρωτεάσες</a:t>
            </a:r>
            <a:r>
              <a:rPr lang="el-GR" sz="2200" dirty="0" smtClean="0">
                <a:latin typeface="+mn-lt"/>
              </a:rPr>
              <a:t>»</a:t>
            </a:r>
            <a:r>
              <a:rPr lang="en-US" sz="2200" dirty="0" smtClean="0">
                <a:latin typeface="+mn-lt"/>
              </a:rPr>
              <a:t>.</a:t>
            </a:r>
            <a:endParaRPr lang="el-GR" sz="2200" dirty="0" smtClean="0">
              <a:latin typeface="+mn-lt"/>
            </a:endParaRPr>
          </a:p>
        </p:txBody>
      </p:sp>
      <p:sp>
        <p:nvSpPr>
          <p:cNvPr id="9" name="8 - Ορθογώνιο"/>
          <p:cNvSpPr/>
          <p:nvPr/>
        </p:nvSpPr>
        <p:spPr bwMode="auto">
          <a:xfrm>
            <a:off x="683568" y="2708920"/>
            <a:ext cx="2520280" cy="381000"/>
          </a:xfrm>
          <a:prstGeom prst="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graphicFrame>
        <p:nvGraphicFramePr>
          <p:cNvPr id="4" name="Πίνακας 3"/>
          <p:cNvGraphicFramePr>
            <a:graphicFrameLocks noGrp="1"/>
          </p:cNvGraphicFramePr>
          <p:nvPr>
            <p:extLst>
              <p:ext uri="{D42A27DB-BD31-4B8C-83A1-F6EECF244321}">
                <p14:modId xmlns:p14="http://schemas.microsoft.com/office/powerpoint/2010/main" val="3045401082"/>
              </p:ext>
            </p:extLst>
          </p:nvPr>
        </p:nvGraphicFramePr>
        <p:xfrm>
          <a:off x="683568" y="1196974"/>
          <a:ext cx="7763633" cy="3048000"/>
        </p:xfrm>
        <a:graphic>
          <a:graphicData uri="http://schemas.openxmlformats.org/drawingml/2006/table">
            <a:tbl>
              <a:tblPr firstRow="1">
                <a:tableStyleId>{5C22544A-7EE6-4342-B048-85BDC9FD1C3A}</a:tableStyleId>
              </a:tblPr>
              <a:tblGrid>
                <a:gridCol w="2552097"/>
                <a:gridCol w="2530929"/>
                <a:gridCol w="2680607"/>
              </a:tblGrid>
              <a:tr h="277813">
                <a:tc>
                  <a:txBody>
                    <a:bodyPr/>
                    <a:lstStyle/>
                    <a:p>
                      <a:pPr>
                        <a:lnSpc>
                          <a:spcPct val="100000"/>
                        </a:lnSpc>
                        <a:spcAft>
                          <a:spcPts val="0"/>
                        </a:spcAft>
                      </a:pPr>
                      <a:r>
                        <a:rPr lang="en-US" sz="2000" b="1" spc="0" dirty="0">
                          <a:solidFill>
                            <a:schemeClr val="tx1"/>
                          </a:solidFill>
                          <a:effectLst/>
                        </a:rPr>
                        <a:t>Name</a:t>
                      </a:r>
                      <a:endParaRPr lang="el-GR" sz="2000" b="1" dirty="0">
                        <a:solidFill>
                          <a:schemeClr val="tx1"/>
                        </a:solidFill>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0000"/>
                        </a:lnSpc>
                        <a:spcAft>
                          <a:spcPts val="0"/>
                        </a:spcAft>
                      </a:pPr>
                      <a:r>
                        <a:rPr lang="en-US" sz="2000" b="1" spc="0" dirty="0">
                          <a:solidFill>
                            <a:schemeClr val="tx1"/>
                          </a:solidFill>
                          <a:effectLst/>
                        </a:rPr>
                        <a:t>Description</a:t>
                      </a:r>
                      <a:endParaRPr lang="el-GR" sz="2000" b="1" dirty="0">
                        <a:solidFill>
                          <a:schemeClr val="tx1"/>
                        </a:solidFill>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0000"/>
                        </a:lnSpc>
                        <a:spcAft>
                          <a:spcPts val="0"/>
                        </a:spcAft>
                      </a:pPr>
                      <a:r>
                        <a:rPr lang="en-US" sz="2000" b="1" spc="0" dirty="0">
                          <a:solidFill>
                            <a:schemeClr val="tx1"/>
                          </a:solidFill>
                          <a:effectLst/>
                        </a:rPr>
                        <a:t>Function</a:t>
                      </a:r>
                      <a:endParaRPr lang="el-GR" sz="2000" b="1" dirty="0">
                        <a:solidFill>
                          <a:schemeClr val="tx1"/>
                        </a:solidFill>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40179">
                <a:tc>
                  <a:txBody>
                    <a:bodyPr/>
                    <a:lstStyle/>
                    <a:p>
                      <a:pPr>
                        <a:lnSpc>
                          <a:spcPct val="100000"/>
                        </a:lnSpc>
                        <a:spcAft>
                          <a:spcPts val="0"/>
                        </a:spcAft>
                      </a:pPr>
                      <a:r>
                        <a:rPr lang="en-US" sz="2000" spc="0" dirty="0">
                          <a:effectLst/>
                        </a:rPr>
                        <a:t>Fibrinogen (Factor 1)</a:t>
                      </a:r>
                      <a:endParaRPr lang="el-GR" sz="2000" dirty="0">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dirty="0">
                          <a:effectLst/>
                        </a:rPr>
                        <a:t>Molecular Weight (MW) = 340,000 </a:t>
                      </a:r>
                      <a:r>
                        <a:rPr lang="en-US" sz="2000" spc="0" dirty="0" err="1">
                          <a:effectLst/>
                        </a:rPr>
                        <a:t>daltons</a:t>
                      </a:r>
                      <a:r>
                        <a:rPr lang="en-US" sz="2000" spc="0" dirty="0">
                          <a:effectLst/>
                        </a:rPr>
                        <a:t> (Da); glycoprotein</a:t>
                      </a:r>
                      <a:endParaRPr lang="el-GR" sz="2000" dirty="0">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a:effectLst/>
                        </a:rPr>
                        <a:t>Adhesive protein that forms the fibrin clot</a:t>
                      </a:r>
                      <a:endParaRPr lang="el-GR" sz="2000">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0179">
                <a:tc>
                  <a:txBody>
                    <a:bodyPr/>
                    <a:lstStyle/>
                    <a:p>
                      <a:pPr>
                        <a:lnSpc>
                          <a:spcPct val="100000"/>
                        </a:lnSpc>
                        <a:spcAft>
                          <a:spcPts val="0"/>
                        </a:spcAft>
                      </a:pPr>
                      <a:r>
                        <a:rPr lang="en-US" sz="2000" spc="0" dirty="0">
                          <a:effectLst/>
                        </a:rPr>
                        <a:t>Prothrombin (Factor II)</a:t>
                      </a:r>
                      <a:endParaRPr lang="el-GR" sz="2000" dirty="0">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dirty="0">
                          <a:effectLst/>
                        </a:rPr>
                        <a:t>MW = 72,000 Da; vitamin K-dependent serine protease</a:t>
                      </a:r>
                      <a:endParaRPr lang="el-GR" sz="2000" dirty="0">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a:effectLst/>
                        </a:rPr>
                        <a:t>Activated form is main enzyme of coagulation</a:t>
                      </a:r>
                      <a:endParaRPr lang="el-GR" sz="2000">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37344">
                <a:tc>
                  <a:txBody>
                    <a:bodyPr/>
                    <a:lstStyle/>
                    <a:p>
                      <a:pPr>
                        <a:lnSpc>
                          <a:spcPct val="100000"/>
                        </a:lnSpc>
                        <a:spcAft>
                          <a:spcPts val="0"/>
                        </a:spcAft>
                      </a:pPr>
                      <a:r>
                        <a:rPr lang="en-US" sz="2000" spc="0">
                          <a:effectLst/>
                        </a:rPr>
                        <a:t>Tissue factor (Factor III)</a:t>
                      </a:r>
                      <a:endParaRPr lang="el-GR" sz="2000">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dirty="0">
                          <a:effectLst/>
                        </a:rPr>
                        <a:t>MW = 37,000 Da; also known as </a:t>
                      </a:r>
                      <a:r>
                        <a:rPr lang="en-US" sz="2000" spc="0" dirty="0" err="1">
                          <a:effectLst/>
                        </a:rPr>
                        <a:t>thromboplastin</a:t>
                      </a:r>
                      <a:endParaRPr lang="el-GR" sz="2000" dirty="0">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dirty="0">
                          <a:effectLst/>
                        </a:rPr>
                        <a:t>Lipoprotein initiator of extrinsic pathway</a:t>
                      </a:r>
                      <a:endParaRPr lang="el-GR" sz="2000" dirty="0">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5" name="Rectangle 1"/>
          <p:cNvSpPr>
            <a:spLocks noChangeArrowheads="1"/>
          </p:cNvSpPr>
          <p:nvPr/>
        </p:nvSpPr>
        <p:spPr bwMode="auto">
          <a:xfrm>
            <a:off x="457200" y="3703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smtClean="0">
                <a:ln>
                  <a:noFill/>
                </a:ln>
                <a:solidFill>
                  <a:schemeClr val="tx1"/>
                </a:solidFill>
                <a:effectLst/>
                <a:latin typeface="Arial" pitchFamily="34" charset="0"/>
                <a:cs typeface="Arial" pitchFamily="34" charset="0"/>
              </a:rPr>
              <a:t/>
            </a:r>
            <a:br>
              <a:rPr kumimoji="0" lang="el-GR" altLang="el-GR" sz="1800" b="0" i="0" u="none" strike="noStrike" cap="none" normalizeH="0" baseline="0" smtClean="0">
                <a:ln>
                  <a:noFill/>
                </a:ln>
                <a:solidFill>
                  <a:schemeClr val="tx1"/>
                </a:solidFill>
                <a:effectLst/>
                <a:latin typeface="Arial" pitchFamily="34" charset="0"/>
                <a:cs typeface="Arial" pitchFamily="34" charset="0"/>
              </a:rPr>
            </a:b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7076067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dirty="0">
                <a:latin typeface="Calibri" pitchFamily="34" charset="0"/>
              </a:rPr>
              <a:t>Παράγοντες πήξης </a:t>
            </a:r>
            <a:r>
              <a:rPr lang="el-GR" sz="3000" b="0" dirty="0" smtClean="0">
                <a:latin typeface="Calibri" pitchFamily="34" charset="0"/>
              </a:rPr>
              <a:t>13/17</a:t>
            </a:r>
            <a:endParaRPr lang="el-GR" sz="3600" dirty="0">
              <a:latin typeface="Calibri" pitchFamily="34" charset="0"/>
            </a:endParaRPr>
          </a:p>
        </p:txBody>
      </p:sp>
      <p:sp>
        <p:nvSpPr>
          <p:cNvPr id="12" name="11 - Ορθογώνιο"/>
          <p:cNvSpPr/>
          <p:nvPr/>
        </p:nvSpPr>
        <p:spPr bwMode="auto">
          <a:xfrm>
            <a:off x="683568" y="3505200"/>
            <a:ext cx="2520280" cy="381000"/>
          </a:xfrm>
          <a:prstGeom prst="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3" name="12 - Ορθογώνιο"/>
          <p:cNvSpPr/>
          <p:nvPr/>
        </p:nvSpPr>
        <p:spPr bwMode="auto">
          <a:xfrm>
            <a:off x="683568" y="5949280"/>
            <a:ext cx="2520280" cy="576064"/>
          </a:xfrm>
          <a:prstGeom prst="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4" name="13 - Ορθογώνιο"/>
          <p:cNvSpPr/>
          <p:nvPr/>
        </p:nvSpPr>
        <p:spPr bwMode="auto">
          <a:xfrm>
            <a:off x="678622" y="4869160"/>
            <a:ext cx="2525226" cy="576064"/>
          </a:xfrm>
          <a:prstGeom prst="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graphicFrame>
        <p:nvGraphicFramePr>
          <p:cNvPr id="4" name="Πίνακας 3"/>
          <p:cNvGraphicFramePr>
            <a:graphicFrameLocks noGrp="1"/>
          </p:cNvGraphicFramePr>
          <p:nvPr>
            <p:extLst>
              <p:ext uri="{D42A27DB-BD31-4B8C-83A1-F6EECF244321}">
                <p14:modId xmlns:p14="http://schemas.microsoft.com/office/powerpoint/2010/main" val="335989301"/>
              </p:ext>
            </p:extLst>
          </p:nvPr>
        </p:nvGraphicFramePr>
        <p:xfrm>
          <a:off x="683568" y="1066800"/>
          <a:ext cx="7750402" cy="5791200"/>
        </p:xfrm>
        <a:graphic>
          <a:graphicData uri="http://schemas.openxmlformats.org/drawingml/2006/table">
            <a:tbl>
              <a:tblPr firstRow="1">
                <a:tableStyleId>{5C22544A-7EE6-4342-B048-85BDC9FD1C3A}</a:tableStyleId>
              </a:tblPr>
              <a:tblGrid>
                <a:gridCol w="2538866"/>
                <a:gridCol w="2530929"/>
                <a:gridCol w="2680607"/>
              </a:tblGrid>
              <a:tr h="277813">
                <a:tc>
                  <a:txBody>
                    <a:bodyPr/>
                    <a:lstStyle/>
                    <a:p>
                      <a:pPr>
                        <a:lnSpc>
                          <a:spcPct val="100000"/>
                        </a:lnSpc>
                        <a:spcAft>
                          <a:spcPts val="0"/>
                        </a:spcAft>
                      </a:pPr>
                      <a:r>
                        <a:rPr lang="en-US" sz="2000" b="1" spc="0" dirty="0">
                          <a:solidFill>
                            <a:schemeClr val="tx1"/>
                          </a:solidFill>
                          <a:effectLst/>
                        </a:rPr>
                        <a:t>Name</a:t>
                      </a:r>
                      <a:endParaRPr lang="el-GR" sz="2000" b="1" dirty="0">
                        <a:solidFill>
                          <a:schemeClr val="tx1"/>
                        </a:solidFill>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0000"/>
                        </a:lnSpc>
                        <a:spcAft>
                          <a:spcPts val="0"/>
                        </a:spcAft>
                      </a:pPr>
                      <a:r>
                        <a:rPr lang="en-US" sz="2000" b="1" spc="0" dirty="0">
                          <a:solidFill>
                            <a:schemeClr val="tx1"/>
                          </a:solidFill>
                          <a:effectLst/>
                        </a:rPr>
                        <a:t>Description</a:t>
                      </a:r>
                      <a:endParaRPr lang="el-GR" sz="2000" b="1" dirty="0">
                        <a:solidFill>
                          <a:schemeClr val="tx1"/>
                        </a:solidFill>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0000"/>
                        </a:lnSpc>
                        <a:spcAft>
                          <a:spcPts val="0"/>
                        </a:spcAft>
                      </a:pPr>
                      <a:r>
                        <a:rPr lang="en-US" sz="2000" b="1" spc="0" dirty="0">
                          <a:solidFill>
                            <a:schemeClr val="tx1"/>
                          </a:solidFill>
                          <a:effectLst/>
                        </a:rPr>
                        <a:t>Function</a:t>
                      </a:r>
                      <a:endParaRPr lang="el-GR" sz="2000" b="1" dirty="0">
                        <a:solidFill>
                          <a:schemeClr val="tx1"/>
                        </a:solidFill>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43013">
                <a:tc>
                  <a:txBody>
                    <a:bodyPr/>
                    <a:lstStyle/>
                    <a:p>
                      <a:pPr>
                        <a:lnSpc>
                          <a:spcPct val="100000"/>
                        </a:lnSpc>
                        <a:spcAft>
                          <a:spcPts val="0"/>
                        </a:spcAft>
                      </a:pPr>
                      <a:r>
                        <a:rPr lang="en-US" sz="2000" spc="0" dirty="0">
                          <a:effectLst/>
                        </a:rPr>
                        <a:t>Calcium ions (Factor IV)</a:t>
                      </a:r>
                      <a:endParaRPr lang="el-GR" sz="2000" dirty="0">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dirty="0">
                          <a:effectLst/>
                        </a:rPr>
                        <a:t>Necessity of Ca++ ions for coagulation reactions described in 1 9th century</a:t>
                      </a:r>
                      <a:endParaRPr lang="el-GR" sz="2000" dirty="0">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a:effectLst/>
                        </a:rPr>
                        <a:t>Metal cation necessary for coagulation reactions</a:t>
                      </a:r>
                      <a:endParaRPr lang="el-GR" sz="2000">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37344">
                <a:tc>
                  <a:txBody>
                    <a:bodyPr/>
                    <a:lstStyle/>
                    <a:p>
                      <a:pPr>
                        <a:lnSpc>
                          <a:spcPct val="100000"/>
                        </a:lnSpc>
                        <a:spcAft>
                          <a:spcPts val="0"/>
                        </a:spcAft>
                      </a:pPr>
                      <a:r>
                        <a:rPr lang="en-US" sz="2000" spc="0" dirty="0">
                          <a:effectLst/>
                        </a:rPr>
                        <a:t>Factor V (Labile factor)</a:t>
                      </a:r>
                      <a:endParaRPr lang="el-GR" sz="2000" dirty="0">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dirty="0">
                          <a:effectLst/>
                        </a:rPr>
                        <a:t>MW = 330,000 Da</a:t>
                      </a:r>
                      <a:endParaRPr lang="el-GR" sz="2000" dirty="0">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a:effectLst/>
                        </a:rPr>
                        <a:t>Cofactor for activation of prothrombin to thrombin</a:t>
                      </a:r>
                      <a:endParaRPr lang="el-GR" sz="2000">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0179">
                <a:tc>
                  <a:txBody>
                    <a:bodyPr/>
                    <a:lstStyle/>
                    <a:p>
                      <a:pPr>
                        <a:lnSpc>
                          <a:spcPct val="100000"/>
                        </a:lnSpc>
                        <a:spcAft>
                          <a:spcPts val="0"/>
                        </a:spcAft>
                      </a:pPr>
                      <a:r>
                        <a:rPr lang="en-US" sz="2000" spc="0" dirty="0">
                          <a:effectLst/>
                        </a:rPr>
                        <a:t>Factor VII (</a:t>
                      </a:r>
                      <a:r>
                        <a:rPr lang="en-US" sz="2000" spc="0" dirty="0" err="1">
                          <a:effectLst/>
                        </a:rPr>
                        <a:t>Proconvertin</a:t>
                      </a:r>
                      <a:r>
                        <a:rPr lang="en-US" sz="2000" spc="0" dirty="0">
                          <a:effectLst/>
                        </a:rPr>
                        <a:t>)</a:t>
                      </a:r>
                      <a:endParaRPr lang="el-GR" sz="2000" dirty="0">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dirty="0">
                          <a:effectLst/>
                        </a:rPr>
                        <a:t>MW = 50,000 Da; vitamin K-dependent serine protease</a:t>
                      </a:r>
                      <a:endParaRPr lang="el-GR" sz="2000" dirty="0">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a:effectLst/>
                        </a:rPr>
                        <a:t>With tissue factor, initiates extrinsic pathway</a:t>
                      </a:r>
                      <a:endParaRPr lang="el-GR" sz="2000">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0179">
                <a:tc>
                  <a:txBody>
                    <a:bodyPr/>
                    <a:lstStyle/>
                    <a:p>
                      <a:pPr>
                        <a:lnSpc>
                          <a:spcPct val="100000"/>
                        </a:lnSpc>
                        <a:spcAft>
                          <a:spcPts val="0"/>
                        </a:spcAft>
                      </a:pPr>
                      <a:r>
                        <a:rPr lang="en-US" sz="2000" spc="0" dirty="0" err="1">
                          <a:effectLst/>
                        </a:rPr>
                        <a:t>FactorVIII</a:t>
                      </a:r>
                      <a:r>
                        <a:rPr lang="en-US" sz="2000" spc="0" dirty="0">
                          <a:effectLst/>
                        </a:rPr>
                        <a:t> (</a:t>
                      </a:r>
                      <a:r>
                        <a:rPr lang="en-US" sz="2000" spc="0" dirty="0" err="1">
                          <a:effectLst/>
                        </a:rPr>
                        <a:t>Antihemophilic</a:t>
                      </a:r>
                      <a:r>
                        <a:rPr lang="en-US" sz="2000" spc="0" dirty="0">
                          <a:effectLst/>
                        </a:rPr>
                        <a:t> factor)</a:t>
                      </a:r>
                      <a:endParaRPr lang="el-GR" sz="2000" dirty="0">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a:effectLst/>
                        </a:rPr>
                        <a:t>MW = 330,000 Da</a:t>
                      </a:r>
                      <a:endParaRPr lang="el-GR" sz="2000">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a:effectLst/>
                        </a:rPr>
                        <a:t>Cofactor for intrinsic activation of factor X</a:t>
                      </a:r>
                      <a:endParaRPr lang="el-GR" sz="2000">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0179">
                <a:tc>
                  <a:txBody>
                    <a:bodyPr/>
                    <a:lstStyle/>
                    <a:p>
                      <a:pPr>
                        <a:lnSpc>
                          <a:spcPct val="100000"/>
                        </a:lnSpc>
                        <a:spcAft>
                          <a:spcPts val="0"/>
                        </a:spcAft>
                      </a:pPr>
                      <a:r>
                        <a:rPr lang="en-US" sz="2000" spc="0">
                          <a:effectLst/>
                        </a:rPr>
                        <a:t>Factor IX (Christmas factor)</a:t>
                      </a:r>
                      <a:endParaRPr lang="el-GR" sz="2000">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a:effectLst/>
                        </a:rPr>
                        <a:t>MW = 55,000 Da; vitamin K-dependent serine protease</a:t>
                      </a:r>
                      <a:endParaRPr lang="el-GR" sz="2000">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a:effectLst/>
                        </a:rPr>
                        <a:t>Activated form is enzyme for intrinsic activation of factor X</a:t>
                      </a:r>
                      <a:endParaRPr lang="el-GR" sz="2000">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0179">
                <a:tc>
                  <a:txBody>
                    <a:bodyPr/>
                    <a:lstStyle/>
                    <a:p>
                      <a:pPr>
                        <a:lnSpc>
                          <a:spcPct val="100000"/>
                        </a:lnSpc>
                        <a:spcAft>
                          <a:spcPts val="0"/>
                        </a:spcAft>
                      </a:pPr>
                      <a:r>
                        <a:rPr lang="en-US" sz="2000" spc="0" dirty="0">
                          <a:effectLst/>
                        </a:rPr>
                        <a:t>Factor X (Stuart-</a:t>
                      </a:r>
                      <a:r>
                        <a:rPr lang="en-US" sz="2000" spc="0" dirty="0" err="1">
                          <a:effectLst/>
                        </a:rPr>
                        <a:t>Prower</a:t>
                      </a:r>
                      <a:r>
                        <a:rPr lang="en-US" sz="2000" spc="0" dirty="0">
                          <a:effectLst/>
                        </a:rPr>
                        <a:t> factor)</a:t>
                      </a:r>
                      <a:endParaRPr lang="el-GR" sz="2000" dirty="0">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dirty="0">
                          <a:effectLst/>
                        </a:rPr>
                        <a:t>MW = 58,900 Da; vitamin K-dependent serine protease</a:t>
                      </a:r>
                      <a:endParaRPr lang="el-GR" sz="2000" dirty="0">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dirty="0">
                          <a:effectLst/>
                        </a:rPr>
                        <a:t>Activated form is enzyme for final common pathway activation of prothrombin</a:t>
                      </a:r>
                      <a:endParaRPr lang="el-GR" sz="2000" dirty="0">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5" name="Rectangle 1"/>
          <p:cNvSpPr>
            <a:spLocks noChangeArrowheads="1"/>
          </p:cNvSpPr>
          <p:nvPr/>
        </p:nvSpPr>
        <p:spPr bwMode="auto">
          <a:xfrm>
            <a:off x="457200" y="3703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smtClean="0">
                <a:ln>
                  <a:noFill/>
                </a:ln>
                <a:solidFill>
                  <a:schemeClr val="tx1"/>
                </a:solidFill>
                <a:effectLst/>
                <a:latin typeface="Arial" pitchFamily="34" charset="0"/>
                <a:cs typeface="Arial" pitchFamily="34" charset="0"/>
              </a:rPr>
              <a:t/>
            </a:r>
            <a:br>
              <a:rPr kumimoji="0" lang="el-GR" altLang="el-GR" sz="1800" b="0" i="0" u="none" strike="noStrike" cap="none" normalizeH="0" baseline="0" smtClean="0">
                <a:ln>
                  <a:noFill/>
                </a:ln>
                <a:solidFill>
                  <a:schemeClr val="tx1"/>
                </a:solidFill>
                <a:effectLst/>
                <a:latin typeface="Arial" pitchFamily="34" charset="0"/>
                <a:cs typeface="Arial" pitchFamily="34" charset="0"/>
              </a:rPr>
            </a:b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6415157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dirty="0">
                <a:latin typeface="Calibri" pitchFamily="34" charset="0"/>
              </a:rPr>
              <a:t>Παράγοντες πήξης </a:t>
            </a:r>
            <a:r>
              <a:rPr lang="el-GR" sz="3000" b="0" dirty="0" smtClean="0">
                <a:latin typeface="Calibri" pitchFamily="34" charset="0"/>
              </a:rPr>
              <a:t>14/17</a:t>
            </a:r>
            <a:endParaRPr lang="el-GR" sz="3600" dirty="0">
              <a:latin typeface="Calibri" pitchFamily="34" charset="0"/>
            </a:endParaRPr>
          </a:p>
        </p:txBody>
      </p:sp>
      <p:sp>
        <p:nvSpPr>
          <p:cNvPr id="11" name="10 - Ορθογώνιο"/>
          <p:cNvSpPr/>
          <p:nvPr/>
        </p:nvSpPr>
        <p:spPr bwMode="auto">
          <a:xfrm>
            <a:off x="683568" y="1556792"/>
            <a:ext cx="2520280" cy="864096"/>
          </a:xfrm>
          <a:prstGeom prst="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2" name="11 - Ορθογώνιο"/>
          <p:cNvSpPr/>
          <p:nvPr/>
        </p:nvSpPr>
        <p:spPr bwMode="auto">
          <a:xfrm>
            <a:off x="683568" y="2564904"/>
            <a:ext cx="2520280" cy="648072"/>
          </a:xfrm>
          <a:prstGeom prst="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graphicFrame>
        <p:nvGraphicFramePr>
          <p:cNvPr id="4" name="Πίνακας 3"/>
          <p:cNvGraphicFramePr>
            <a:graphicFrameLocks noGrp="1"/>
          </p:cNvGraphicFramePr>
          <p:nvPr>
            <p:extLst>
              <p:ext uri="{D42A27DB-BD31-4B8C-83A1-F6EECF244321}">
                <p14:modId xmlns:p14="http://schemas.microsoft.com/office/powerpoint/2010/main" val="1086524169"/>
              </p:ext>
            </p:extLst>
          </p:nvPr>
        </p:nvGraphicFramePr>
        <p:xfrm>
          <a:off x="696799" y="1196974"/>
          <a:ext cx="7750402" cy="5181600"/>
        </p:xfrm>
        <a:graphic>
          <a:graphicData uri="http://schemas.openxmlformats.org/drawingml/2006/table">
            <a:tbl>
              <a:tblPr firstRow="1">
                <a:tableStyleId>{5C22544A-7EE6-4342-B048-85BDC9FD1C3A}</a:tableStyleId>
              </a:tblPr>
              <a:tblGrid>
                <a:gridCol w="2538866"/>
                <a:gridCol w="2530929"/>
                <a:gridCol w="2680607"/>
              </a:tblGrid>
              <a:tr h="277813">
                <a:tc>
                  <a:txBody>
                    <a:bodyPr/>
                    <a:lstStyle/>
                    <a:p>
                      <a:pPr>
                        <a:lnSpc>
                          <a:spcPct val="100000"/>
                        </a:lnSpc>
                        <a:spcAft>
                          <a:spcPts val="0"/>
                        </a:spcAft>
                      </a:pPr>
                      <a:r>
                        <a:rPr lang="en-US" sz="2000" b="1" spc="0" dirty="0">
                          <a:solidFill>
                            <a:schemeClr val="tx1"/>
                          </a:solidFill>
                          <a:effectLst/>
                        </a:rPr>
                        <a:t>Name</a:t>
                      </a:r>
                      <a:endParaRPr lang="el-GR" sz="2000" b="1" dirty="0">
                        <a:solidFill>
                          <a:schemeClr val="tx1"/>
                        </a:solidFill>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0000"/>
                        </a:lnSpc>
                        <a:spcAft>
                          <a:spcPts val="0"/>
                        </a:spcAft>
                      </a:pPr>
                      <a:r>
                        <a:rPr lang="en-US" sz="2000" b="1" spc="0" dirty="0">
                          <a:solidFill>
                            <a:schemeClr val="tx1"/>
                          </a:solidFill>
                          <a:effectLst/>
                        </a:rPr>
                        <a:t>Description</a:t>
                      </a:r>
                      <a:endParaRPr lang="el-GR" sz="2000" b="1" dirty="0">
                        <a:solidFill>
                          <a:schemeClr val="tx1"/>
                        </a:solidFill>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0000"/>
                        </a:lnSpc>
                        <a:spcAft>
                          <a:spcPts val="0"/>
                        </a:spcAft>
                      </a:pPr>
                      <a:r>
                        <a:rPr lang="en-US" sz="2000" b="1" spc="0" dirty="0">
                          <a:solidFill>
                            <a:schemeClr val="tx1"/>
                          </a:solidFill>
                          <a:effectLst/>
                        </a:rPr>
                        <a:t>Function</a:t>
                      </a:r>
                      <a:endParaRPr lang="el-GR" sz="2000" b="1" dirty="0">
                        <a:solidFill>
                          <a:schemeClr val="tx1"/>
                        </a:solidFill>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37344">
                <a:tc>
                  <a:txBody>
                    <a:bodyPr/>
                    <a:lstStyle/>
                    <a:p>
                      <a:pPr>
                        <a:lnSpc>
                          <a:spcPct val="100000"/>
                        </a:lnSpc>
                        <a:spcAft>
                          <a:spcPts val="0"/>
                        </a:spcAft>
                      </a:pPr>
                      <a:r>
                        <a:rPr lang="en-US" sz="2000" spc="0" dirty="0">
                          <a:effectLst/>
                        </a:rPr>
                        <a:t>Factor XI (Plasma </a:t>
                      </a:r>
                      <a:r>
                        <a:rPr lang="en-US" sz="2000" spc="0" dirty="0" err="1">
                          <a:effectLst/>
                        </a:rPr>
                        <a:t>thromboplastin</a:t>
                      </a:r>
                      <a:r>
                        <a:rPr lang="en-US" sz="2000" spc="0" dirty="0">
                          <a:effectLst/>
                        </a:rPr>
                        <a:t> antecedent)</a:t>
                      </a:r>
                      <a:endParaRPr lang="el-GR" sz="2000" dirty="0">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dirty="0">
                          <a:effectLst/>
                        </a:rPr>
                        <a:t>MW = 1 60,000 Da; serine protease</a:t>
                      </a:r>
                      <a:endParaRPr lang="el-GR" sz="2000" dirty="0">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a:effectLst/>
                        </a:rPr>
                        <a:t>Activated form is intrinsic activator of factor IX</a:t>
                      </a:r>
                      <a:endParaRPr lang="el-GR" sz="2000">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3013">
                <a:tc>
                  <a:txBody>
                    <a:bodyPr/>
                    <a:lstStyle/>
                    <a:p>
                      <a:pPr>
                        <a:lnSpc>
                          <a:spcPct val="100000"/>
                        </a:lnSpc>
                        <a:spcAft>
                          <a:spcPts val="0"/>
                        </a:spcAft>
                      </a:pPr>
                      <a:r>
                        <a:rPr lang="en-US" sz="2000" spc="0" dirty="0">
                          <a:effectLst/>
                        </a:rPr>
                        <a:t>Factor XII (Hageman factor)</a:t>
                      </a:r>
                      <a:endParaRPr lang="el-GR" sz="2000" dirty="0">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a:effectLst/>
                        </a:rPr>
                        <a:t>MW = 80,000 Da; serine protease</a:t>
                      </a:r>
                      <a:endParaRPr lang="el-GR" sz="2000">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a:effectLst/>
                        </a:rPr>
                        <a:t>Factor that nominally starts aPTT-based intrinsic pathway</a:t>
                      </a:r>
                      <a:endParaRPr lang="el-GR" sz="2000">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37344">
                <a:tc>
                  <a:txBody>
                    <a:bodyPr/>
                    <a:lstStyle/>
                    <a:p>
                      <a:pPr>
                        <a:lnSpc>
                          <a:spcPct val="100000"/>
                        </a:lnSpc>
                        <a:spcAft>
                          <a:spcPts val="0"/>
                        </a:spcAft>
                      </a:pPr>
                      <a:r>
                        <a:rPr lang="en-US" sz="2000" spc="0" dirty="0">
                          <a:effectLst/>
                        </a:rPr>
                        <a:t>Factor XIII (Fibrin stabilizing factor)</a:t>
                      </a:r>
                      <a:endParaRPr lang="el-GR" sz="2000" dirty="0">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a:effectLst/>
                        </a:rPr>
                        <a:t>MW = 320,000 Da</a:t>
                      </a:r>
                      <a:endParaRPr lang="el-GR" sz="2000">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a:effectLst/>
                        </a:rPr>
                        <a:t>Transamidase that cross-links fibrin clot</a:t>
                      </a:r>
                      <a:endParaRPr lang="el-GR" sz="2000">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0179">
                <a:tc>
                  <a:txBody>
                    <a:bodyPr/>
                    <a:lstStyle/>
                    <a:p>
                      <a:pPr>
                        <a:lnSpc>
                          <a:spcPct val="100000"/>
                        </a:lnSpc>
                        <a:spcAft>
                          <a:spcPts val="0"/>
                        </a:spcAft>
                      </a:pPr>
                      <a:r>
                        <a:rPr lang="en-US" sz="2000" spc="0">
                          <a:effectLst/>
                        </a:rPr>
                        <a:t>High-molecular-weight kininogen (Fitzgerald, Flaujeac, or William factor)</a:t>
                      </a:r>
                      <a:endParaRPr lang="el-GR" sz="2000">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dirty="0">
                          <a:effectLst/>
                        </a:rPr>
                        <a:t>MW = 1 10,000 Da; circulates in a complex with factor XI</a:t>
                      </a:r>
                      <a:endParaRPr lang="el-GR" sz="2000" dirty="0">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a:effectLst/>
                        </a:rPr>
                        <a:t>Cofactor</a:t>
                      </a:r>
                      <a:endParaRPr lang="el-GR" sz="2000">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5848">
                <a:tc>
                  <a:txBody>
                    <a:bodyPr/>
                    <a:lstStyle/>
                    <a:p>
                      <a:pPr>
                        <a:lnSpc>
                          <a:spcPct val="100000"/>
                        </a:lnSpc>
                        <a:spcAft>
                          <a:spcPts val="0"/>
                        </a:spcAft>
                      </a:pPr>
                      <a:r>
                        <a:rPr lang="en-US" sz="2000" spc="0" dirty="0" err="1">
                          <a:effectLst/>
                        </a:rPr>
                        <a:t>Prekallikrein</a:t>
                      </a:r>
                      <a:r>
                        <a:rPr lang="en-US" sz="2000" spc="0" dirty="0">
                          <a:effectLst/>
                        </a:rPr>
                        <a:t> (Fletcher factor)</a:t>
                      </a:r>
                      <a:endParaRPr lang="el-GR" sz="2000" dirty="0">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dirty="0">
                          <a:effectLst/>
                        </a:rPr>
                        <a:t>MW = 85,000 Da; serine protease</a:t>
                      </a:r>
                      <a:endParaRPr lang="el-GR" sz="2000" dirty="0">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dirty="0">
                          <a:effectLst/>
                        </a:rPr>
                        <a:t>Activated form that participates at beginning of </a:t>
                      </a:r>
                      <a:r>
                        <a:rPr lang="en-US" sz="2000" spc="0" dirty="0" err="1">
                          <a:effectLst/>
                        </a:rPr>
                        <a:t>aPTT</a:t>
                      </a:r>
                      <a:r>
                        <a:rPr lang="en-US" sz="2000" spc="0" dirty="0">
                          <a:effectLst/>
                        </a:rPr>
                        <a:t>-based intrinsic pathway</a:t>
                      </a:r>
                      <a:endParaRPr lang="el-GR" sz="2000" dirty="0">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5" name="Rectangle 1"/>
          <p:cNvSpPr>
            <a:spLocks noChangeArrowheads="1"/>
          </p:cNvSpPr>
          <p:nvPr/>
        </p:nvSpPr>
        <p:spPr bwMode="auto">
          <a:xfrm>
            <a:off x="457200" y="3703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smtClean="0">
                <a:ln>
                  <a:noFill/>
                </a:ln>
                <a:solidFill>
                  <a:schemeClr val="tx1"/>
                </a:solidFill>
                <a:effectLst/>
                <a:latin typeface="Arial" pitchFamily="34" charset="0"/>
                <a:cs typeface="Arial" pitchFamily="34" charset="0"/>
              </a:rPr>
              <a:t/>
            </a:r>
            <a:br>
              <a:rPr kumimoji="0" lang="el-GR" altLang="el-GR" sz="1800" b="0" i="0" u="none" strike="noStrike" cap="none" normalizeH="0" baseline="0" smtClean="0">
                <a:ln>
                  <a:noFill/>
                </a:ln>
                <a:solidFill>
                  <a:schemeClr val="tx1"/>
                </a:solidFill>
                <a:effectLst/>
                <a:latin typeface="Arial" pitchFamily="34" charset="0"/>
                <a:cs typeface="Arial" pitchFamily="34" charset="0"/>
              </a:rPr>
            </a:b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169232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Καταρράκτης Πήξης: </a:t>
            </a:r>
            <a:r>
              <a:rPr lang="el-GR" dirty="0" smtClean="0"/>
              <a:t>Αρχή</a:t>
            </a:r>
            <a:endParaRPr lang="el-GR" dirty="0"/>
          </a:p>
        </p:txBody>
      </p:sp>
      <p:sp>
        <p:nvSpPr>
          <p:cNvPr id="3" name="Θέση περιεχομένου 2"/>
          <p:cNvSpPr>
            <a:spLocks noGrp="1"/>
          </p:cNvSpPr>
          <p:nvPr>
            <p:ph idx="1"/>
          </p:nvPr>
        </p:nvSpPr>
        <p:spPr/>
        <p:txBody>
          <a:bodyPr/>
          <a:lstStyle/>
          <a:p>
            <a:r>
              <a:rPr lang="el-GR" dirty="0"/>
              <a:t>Οι πλασματικοί  παράγοντες που είναι πρωτεΐνες - ενζυμα  με ενεργό </a:t>
            </a:r>
            <a:r>
              <a:rPr lang="el-GR" dirty="0" err="1"/>
              <a:t>ενζυμικό</a:t>
            </a:r>
            <a:r>
              <a:rPr lang="el-GR" dirty="0"/>
              <a:t> κέντρο που περιέχει </a:t>
            </a:r>
            <a:r>
              <a:rPr lang="el-GR" dirty="0" err="1"/>
              <a:t>σερίνη</a:t>
            </a:r>
            <a:r>
              <a:rPr lang="el-GR" dirty="0"/>
              <a:t> και είναι γνωστοί ως «</a:t>
            </a:r>
            <a:r>
              <a:rPr lang="el-GR" dirty="0" err="1"/>
              <a:t>σερίνη</a:t>
            </a:r>
            <a:r>
              <a:rPr lang="el-GR" dirty="0"/>
              <a:t>-</a:t>
            </a:r>
            <a:r>
              <a:rPr lang="el-GR" dirty="0" err="1"/>
              <a:t>πρωτεάσες</a:t>
            </a:r>
            <a:r>
              <a:rPr lang="el-GR" dirty="0"/>
              <a:t>», κυκλοφορούν στο πλάσμα σε ανενεργό μορφή και όταν χρειασθεί ενεργοποιούνται και από έναν αντίστοιχα ενεργοποιημένο παράγοντα αποκόπτεται ένα τμήμα τους και αποκαλύπτεται το </a:t>
            </a:r>
            <a:r>
              <a:rPr lang="el-GR" dirty="0" err="1"/>
              <a:t>ενζυμικό</a:t>
            </a:r>
            <a:r>
              <a:rPr lang="el-GR" dirty="0"/>
              <a:t> τους κέντρο</a:t>
            </a:r>
            <a:r>
              <a:rPr lang="el-GR" dirty="0" smtClean="0"/>
              <a:t>.</a:t>
            </a:r>
            <a:endParaRPr lang="el-GR" dirty="0"/>
          </a:p>
          <a:p>
            <a:r>
              <a:rPr lang="el-GR" dirty="0"/>
              <a:t>Η ενεργοποιημένη μορφή των παραγόντων υποδηλώνεται με το γράμμα “a” (</a:t>
            </a:r>
            <a:r>
              <a:rPr lang="el-GR" dirty="0" err="1"/>
              <a:t>activated</a:t>
            </a:r>
            <a:r>
              <a:rPr lang="el-GR" dirty="0"/>
              <a:t> ) που </a:t>
            </a:r>
            <a:r>
              <a:rPr lang="el-GR" dirty="0" err="1"/>
              <a:t>παρατήθεται</a:t>
            </a:r>
            <a:r>
              <a:rPr lang="el-GR" dirty="0"/>
              <a:t> στο λατινικό αριθμό </a:t>
            </a:r>
            <a:r>
              <a:rPr lang="el-GR" dirty="0" smtClean="0"/>
              <a:t>τους</a:t>
            </a:r>
            <a:r>
              <a:rPr lang="en-US" dirty="0" smtClean="0"/>
              <a:t>.</a:t>
            </a:r>
            <a:r>
              <a:rPr lang="el-GR" dirty="0" smtClean="0"/>
              <a:t> </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Tree>
    <p:extLst>
      <p:ext uri="{BB962C8B-B14F-4D97-AF65-F5344CB8AC3E}">
        <p14:creationId xmlns:p14="http://schemas.microsoft.com/office/powerpoint/2010/main" val="37062309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dirty="0">
                <a:latin typeface="Calibri" pitchFamily="34" charset="0"/>
              </a:rPr>
              <a:t>Παράγοντες πήξης </a:t>
            </a:r>
            <a:r>
              <a:rPr lang="el-GR" sz="3000" b="0" dirty="0" smtClean="0">
                <a:latin typeface="Calibri" pitchFamily="34" charset="0"/>
              </a:rPr>
              <a:t>15/17</a:t>
            </a:r>
            <a:endParaRPr lang="el-GR" sz="3600" dirty="0">
              <a:latin typeface="Calibri" pitchFamily="34" charset="0"/>
            </a:endParaRPr>
          </a:p>
        </p:txBody>
      </p:sp>
      <p:sp>
        <p:nvSpPr>
          <p:cNvPr id="8" name="7 - TextBox"/>
          <p:cNvSpPr txBox="1"/>
          <p:nvPr/>
        </p:nvSpPr>
        <p:spPr>
          <a:xfrm>
            <a:off x="683568" y="4653136"/>
            <a:ext cx="7776864" cy="769441"/>
          </a:xfrm>
          <a:prstGeom prst="rect">
            <a:avLst/>
          </a:prstGeom>
          <a:noFill/>
          <a:ln w="28575">
            <a:solidFill>
              <a:srgbClr val="004A82"/>
            </a:solidFill>
          </a:ln>
        </p:spPr>
        <p:txBody>
          <a:bodyPr wrap="square" rtlCol="0">
            <a:spAutoFit/>
          </a:bodyPr>
          <a:lstStyle/>
          <a:p>
            <a:r>
              <a:rPr lang="el-GR" sz="2200" dirty="0">
                <a:latin typeface="+mn-lt"/>
              </a:rPr>
              <a:t>Οι παράγοντες V και  VIII είναι </a:t>
            </a:r>
            <a:r>
              <a:rPr lang="el-GR" sz="2200" dirty="0" err="1">
                <a:latin typeface="+mn-lt"/>
              </a:rPr>
              <a:t>συνμπαράγοντες</a:t>
            </a:r>
            <a:r>
              <a:rPr lang="el-GR" sz="2200" dirty="0">
                <a:latin typeface="+mn-lt"/>
              </a:rPr>
              <a:t> ενώ ο  </a:t>
            </a:r>
            <a:r>
              <a:rPr lang="el-GR" sz="2200" dirty="0" smtClean="0">
                <a:latin typeface="+mn-lt"/>
              </a:rPr>
              <a:t>XIII</a:t>
            </a:r>
            <a:r>
              <a:rPr lang="en-US" sz="2200" dirty="0" smtClean="0">
                <a:latin typeface="+mn-lt"/>
              </a:rPr>
              <a:t> </a:t>
            </a:r>
            <a:r>
              <a:rPr lang="el-GR" sz="2200" dirty="0" smtClean="0">
                <a:latin typeface="+mn-lt"/>
              </a:rPr>
              <a:t>είναι </a:t>
            </a:r>
            <a:r>
              <a:rPr lang="el-GR" sz="2200" dirty="0">
                <a:latin typeface="+mn-lt"/>
              </a:rPr>
              <a:t>μια </a:t>
            </a:r>
            <a:r>
              <a:rPr lang="el-GR" sz="2200" dirty="0" err="1" smtClean="0">
                <a:latin typeface="+mn-lt"/>
              </a:rPr>
              <a:t>τρανσγλουταμινάση</a:t>
            </a:r>
            <a:r>
              <a:rPr lang="en-US" sz="2200" dirty="0" smtClean="0">
                <a:latin typeface="+mn-lt"/>
              </a:rPr>
              <a:t>.</a:t>
            </a:r>
            <a:endParaRPr lang="el-GR" sz="2200" dirty="0">
              <a:latin typeface="+mn-lt"/>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graphicFrame>
        <p:nvGraphicFramePr>
          <p:cNvPr id="4" name="Πίνακας 3"/>
          <p:cNvGraphicFramePr>
            <a:graphicFrameLocks noGrp="1"/>
          </p:cNvGraphicFramePr>
          <p:nvPr>
            <p:extLst>
              <p:ext uri="{D42A27DB-BD31-4B8C-83A1-F6EECF244321}">
                <p14:modId xmlns:p14="http://schemas.microsoft.com/office/powerpoint/2010/main" val="3861437155"/>
              </p:ext>
            </p:extLst>
          </p:nvPr>
        </p:nvGraphicFramePr>
        <p:xfrm>
          <a:off x="683568" y="1196974"/>
          <a:ext cx="7763633" cy="3048000"/>
        </p:xfrm>
        <a:graphic>
          <a:graphicData uri="http://schemas.openxmlformats.org/drawingml/2006/table">
            <a:tbl>
              <a:tblPr firstRow="1">
                <a:tableStyleId>{5C22544A-7EE6-4342-B048-85BDC9FD1C3A}</a:tableStyleId>
              </a:tblPr>
              <a:tblGrid>
                <a:gridCol w="2552097"/>
                <a:gridCol w="2530929"/>
                <a:gridCol w="2680607"/>
              </a:tblGrid>
              <a:tr h="277813">
                <a:tc>
                  <a:txBody>
                    <a:bodyPr/>
                    <a:lstStyle/>
                    <a:p>
                      <a:pPr>
                        <a:lnSpc>
                          <a:spcPct val="100000"/>
                        </a:lnSpc>
                        <a:spcAft>
                          <a:spcPts val="0"/>
                        </a:spcAft>
                      </a:pPr>
                      <a:r>
                        <a:rPr lang="en-US" sz="2000" b="1" spc="0" dirty="0">
                          <a:solidFill>
                            <a:schemeClr val="tx1"/>
                          </a:solidFill>
                          <a:effectLst/>
                        </a:rPr>
                        <a:t>Name</a:t>
                      </a:r>
                      <a:endParaRPr lang="el-GR" sz="2000" b="1" dirty="0">
                        <a:solidFill>
                          <a:schemeClr val="tx1"/>
                        </a:solidFill>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0000"/>
                        </a:lnSpc>
                        <a:spcAft>
                          <a:spcPts val="0"/>
                        </a:spcAft>
                      </a:pPr>
                      <a:r>
                        <a:rPr lang="en-US" sz="2000" b="1" spc="0" dirty="0">
                          <a:solidFill>
                            <a:schemeClr val="tx1"/>
                          </a:solidFill>
                          <a:effectLst/>
                        </a:rPr>
                        <a:t>Description</a:t>
                      </a:r>
                      <a:endParaRPr lang="el-GR" sz="2000" b="1" dirty="0">
                        <a:solidFill>
                          <a:schemeClr val="tx1"/>
                        </a:solidFill>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0000"/>
                        </a:lnSpc>
                        <a:spcAft>
                          <a:spcPts val="0"/>
                        </a:spcAft>
                      </a:pPr>
                      <a:r>
                        <a:rPr lang="en-US" sz="2000" b="1" spc="0" dirty="0">
                          <a:solidFill>
                            <a:schemeClr val="tx1"/>
                          </a:solidFill>
                          <a:effectLst/>
                        </a:rPr>
                        <a:t>Function</a:t>
                      </a:r>
                      <a:endParaRPr lang="el-GR" sz="2000" b="1" dirty="0">
                        <a:solidFill>
                          <a:schemeClr val="tx1"/>
                        </a:solidFill>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40179">
                <a:tc>
                  <a:txBody>
                    <a:bodyPr/>
                    <a:lstStyle/>
                    <a:p>
                      <a:pPr>
                        <a:lnSpc>
                          <a:spcPct val="100000"/>
                        </a:lnSpc>
                        <a:spcAft>
                          <a:spcPts val="0"/>
                        </a:spcAft>
                      </a:pPr>
                      <a:r>
                        <a:rPr lang="en-US" sz="2000" spc="0" dirty="0">
                          <a:effectLst/>
                        </a:rPr>
                        <a:t>Fibrinogen (Factor 1)</a:t>
                      </a:r>
                      <a:endParaRPr lang="el-GR" sz="2000" dirty="0">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dirty="0">
                          <a:effectLst/>
                        </a:rPr>
                        <a:t>Molecular Weight (MW) = 340,000 </a:t>
                      </a:r>
                      <a:r>
                        <a:rPr lang="en-US" sz="2000" spc="0" dirty="0" err="1">
                          <a:effectLst/>
                        </a:rPr>
                        <a:t>daltons</a:t>
                      </a:r>
                      <a:r>
                        <a:rPr lang="en-US" sz="2000" spc="0" dirty="0">
                          <a:effectLst/>
                        </a:rPr>
                        <a:t> (Da); glycoprotein</a:t>
                      </a:r>
                      <a:endParaRPr lang="el-GR" sz="2000" dirty="0">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dirty="0">
                          <a:effectLst/>
                        </a:rPr>
                        <a:t>Adhesive protein that forms the fibrin clot</a:t>
                      </a:r>
                      <a:endParaRPr lang="el-GR" sz="2000" dirty="0">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0179">
                <a:tc>
                  <a:txBody>
                    <a:bodyPr/>
                    <a:lstStyle/>
                    <a:p>
                      <a:pPr>
                        <a:lnSpc>
                          <a:spcPct val="100000"/>
                        </a:lnSpc>
                        <a:spcAft>
                          <a:spcPts val="0"/>
                        </a:spcAft>
                      </a:pPr>
                      <a:r>
                        <a:rPr lang="en-US" sz="2000" spc="0" dirty="0">
                          <a:effectLst/>
                        </a:rPr>
                        <a:t>Prothrombin (Factor II)</a:t>
                      </a:r>
                      <a:endParaRPr lang="el-GR" sz="2000" dirty="0">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dirty="0">
                          <a:effectLst/>
                        </a:rPr>
                        <a:t>MW = 72,000 Da; vitamin K-dependent serine protease</a:t>
                      </a:r>
                      <a:endParaRPr lang="el-GR" sz="2000" dirty="0">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a:effectLst/>
                        </a:rPr>
                        <a:t>Activated form is main enzyme of coagulation</a:t>
                      </a:r>
                      <a:endParaRPr lang="el-GR" sz="2000">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37344">
                <a:tc>
                  <a:txBody>
                    <a:bodyPr/>
                    <a:lstStyle/>
                    <a:p>
                      <a:pPr>
                        <a:lnSpc>
                          <a:spcPct val="100000"/>
                        </a:lnSpc>
                        <a:spcAft>
                          <a:spcPts val="0"/>
                        </a:spcAft>
                      </a:pPr>
                      <a:r>
                        <a:rPr lang="en-US" sz="2000" spc="0">
                          <a:effectLst/>
                        </a:rPr>
                        <a:t>Tissue factor (Factor III)</a:t>
                      </a:r>
                      <a:endParaRPr lang="el-GR" sz="2000">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dirty="0">
                          <a:effectLst/>
                        </a:rPr>
                        <a:t>MW = 37,000 Da; also known as </a:t>
                      </a:r>
                      <a:r>
                        <a:rPr lang="en-US" sz="2000" spc="0" dirty="0" err="1">
                          <a:effectLst/>
                        </a:rPr>
                        <a:t>thromboplastin</a:t>
                      </a:r>
                      <a:endParaRPr lang="el-GR" sz="2000" dirty="0">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dirty="0">
                          <a:effectLst/>
                        </a:rPr>
                        <a:t>Lipoprotein initiator of extrinsic pathway</a:t>
                      </a:r>
                      <a:endParaRPr lang="el-GR" sz="2000" dirty="0">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5" name="Rectangle 1"/>
          <p:cNvSpPr>
            <a:spLocks noChangeArrowheads="1"/>
          </p:cNvSpPr>
          <p:nvPr/>
        </p:nvSpPr>
        <p:spPr bwMode="auto">
          <a:xfrm>
            <a:off x="457200" y="3703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smtClean="0">
                <a:ln>
                  <a:noFill/>
                </a:ln>
                <a:solidFill>
                  <a:schemeClr val="tx1"/>
                </a:solidFill>
                <a:effectLst/>
                <a:latin typeface="Arial" pitchFamily="34" charset="0"/>
                <a:cs typeface="Arial" pitchFamily="34" charset="0"/>
              </a:rPr>
              <a:t/>
            </a:r>
            <a:br>
              <a:rPr kumimoji="0" lang="el-GR" altLang="el-GR" sz="1800" b="0" i="0" u="none" strike="noStrike" cap="none" normalizeH="0" baseline="0" smtClean="0">
                <a:ln>
                  <a:noFill/>
                </a:ln>
                <a:solidFill>
                  <a:schemeClr val="tx1"/>
                </a:solidFill>
                <a:effectLst/>
                <a:latin typeface="Arial" pitchFamily="34" charset="0"/>
                <a:cs typeface="Arial" pitchFamily="34" charset="0"/>
              </a:rPr>
            </a:b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281871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dirty="0">
                <a:latin typeface="Calibri" pitchFamily="34" charset="0"/>
              </a:rPr>
              <a:t>Παράγοντες πήξης </a:t>
            </a:r>
            <a:r>
              <a:rPr lang="el-GR" sz="3000" b="0" dirty="0" smtClean="0">
                <a:latin typeface="Calibri" pitchFamily="34" charset="0"/>
              </a:rPr>
              <a:t>16/17</a:t>
            </a:r>
            <a:endParaRPr lang="el-GR" sz="3600" dirty="0">
              <a:latin typeface="Calibri" pitchFamily="34" charset="0"/>
            </a:endParaRPr>
          </a:p>
        </p:txBody>
      </p:sp>
      <p:sp>
        <p:nvSpPr>
          <p:cNvPr id="12" name="11 - Ορθογώνιο"/>
          <p:cNvSpPr/>
          <p:nvPr/>
        </p:nvSpPr>
        <p:spPr bwMode="auto">
          <a:xfrm>
            <a:off x="683568" y="3505200"/>
            <a:ext cx="2520280" cy="381000"/>
          </a:xfrm>
          <a:prstGeom prst="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3" name="12 - Ορθογώνιο"/>
          <p:cNvSpPr/>
          <p:nvPr/>
        </p:nvSpPr>
        <p:spPr bwMode="auto">
          <a:xfrm>
            <a:off x="683568" y="1700808"/>
            <a:ext cx="2520280" cy="576064"/>
          </a:xfrm>
          <a:prstGeom prst="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graphicFrame>
        <p:nvGraphicFramePr>
          <p:cNvPr id="4" name="Πίνακας 3"/>
          <p:cNvGraphicFramePr>
            <a:graphicFrameLocks noGrp="1"/>
          </p:cNvGraphicFramePr>
          <p:nvPr>
            <p:extLst>
              <p:ext uri="{D42A27DB-BD31-4B8C-83A1-F6EECF244321}">
                <p14:modId xmlns:p14="http://schemas.microsoft.com/office/powerpoint/2010/main" val="507521357"/>
              </p:ext>
            </p:extLst>
          </p:nvPr>
        </p:nvGraphicFramePr>
        <p:xfrm>
          <a:off x="683568" y="1066800"/>
          <a:ext cx="7750402" cy="5791200"/>
        </p:xfrm>
        <a:graphic>
          <a:graphicData uri="http://schemas.openxmlformats.org/drawingml/2006/table">
            <a:tbl>
              <a:tblPr firstRow="1">
                <a:tableStyleId>{5C22544A-7EE6-4342-B048-85BDC9FD1C3A}</a:tableStyleId>
              </a:tblPr>
              <a:tblGrid>
                <a:gridCol w="2538866"/>
                <a:gridCol w="2530929"/>
                <a:gridCol w="2680607"/>
              </a:tblGrid>
              <a:tr h="277813">
                <a:tc>
                  <a:txBody>
                    <a:bodyPr/>
                    <a:lstStyle/>
                    <a:p>
                      <a:pPr>
                        <a:lnSpc>
                          <a:spcPct val="100000"/>
                        </a:lnSpc>
                        <a:spcAft>
                          <a:spcPts val="0"/>
                        </a:spcAft>
                      </a:pPr>
                      <a:r>
                        <a:rPr lang="en-US" sz="2000" b="1" spc="0" dirty="0">
                          <a:solidFill>
                            <a:schemeClr val="tx1"/>
                          </a:solidFill>
                          <a:effectLst/>
                        </a:rPr>
                        <a:t>Name</a:t>
                      </a:r>
                      <a:endParaRPr lang="el-GR" sz="2000" b="1" dirty="0">
                        <a:solidFill>
                          <a:schemeClr val="tx1"/>
                        </a:solidFill>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0000"/>
                        </a:lnSpc>
                        <a:spcAft>
                          <a:spcPts val="0"/>
                        </a:spcAft>
                      </a:pPr>
                      <a:r>
                        <a:rPr lang="en-US" sz="2000" b="1" spc="0" dirty="0">
                          <a:solidFill>
                            <a:schemeClr val="tx1"/>
                          </a:solidFill>
                          <a:effectLst/>
                        </a:rPr>
                        <a:t>Description</a:t>
                      </a:r>
                      <a:endParaRPr lang="el-GR" sz="2000" b="1" dirty="0">
                        <a:solidFill>
                          <a:schemeClr val="tx1"/>
                        </a:solidFill>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0000"/>
                        </a:lnSpc>
                        <a:spcAft>
                          <a:spcPts val="0"/>
                        </a:spcAft>
                      </a:pPr>
                      <a:r>
                        <a:rPr lang="en-US" sz="2000" b="1" spc="0" dirty="0">
                          <a:solidFill>
                            <a:schemeClr val="tx1"/>
                          </a:solidFill>
                          <a:effectLst/>
                        </a:rPr>
                        <a:t>Function</a:t>
                      </a:r>
                      <a:endParaRPr lang="el-GR" sz="2000" b="1" dirty="0">
                        <a:solidFill>
                          <a:schemeClr val="tx1"/>
                        </a:solidFill>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43013">
                <a:tc>
                  <a:txBody>
                    <a:bodyPr/>
                    <a:lstStyle/>
                    <a:p>
                      <a:pPr>
                        <a:lnSpc>
                          <a:spcPct val="100000"/>
                        </a:lnSpc>
                        <a:spcAft>
                          <a:spcPts val="0"/>
                        </a:spcAft>
                      </a:pPr>
                      <a:r>
                        <a:rPr lang="en-US" sz="2000" spc="0" dirty="0">
                          <a:effectLst/>
                        </a:rPr>
                        <a:t>Calcium ions (Factor IV)</a:t>
                      </a:r>
                      <a:endParaRPr lang="el-GR" sz="2000" dirty="0">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dirty="0">
                          <a:effectLst/>
                        </a:rPr>
                        <a:t>Necessity of Ca++ ions for coagulation reactions described in 1 9th century</a:t>
                      </a:r>
                      <a:endParaRPr lang="el-GR" sz="2000" dirty="0">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a:effectLst/>
                        </a:rPr>
                        <a:t>Metal cation necessary for coagulation reactions</a:t>
                      </a:r>
                      <a:endParaRPr lang="el-GR" sz="2000">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37344">
                <a:tc>
                  <a:txBody>
                    <a:bodyPr/>
                    <a:lstStyle/>
                    <a:p>
                      <a:pPr>
                        <a:lnSpc>
                          <a:spcPct val="100000"/>
                        </a:lnSpc>
                        <a:spcAft>
                          <a:spcPts val="0"/>
                        </a:spcAft>
                      </a:pPr>
                      <a:r>
                        <a:rPr lang="en-US" sz="2000" spc="0" dirty="0">
                          <a:effectLst/>
                        </a:rPr>
                        <a:t>Factor V (Labile factor)</a:t>
                      </a:r>
                      <a:endParaRPr lang="el-GR" sz="2000" dirty="0">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dirty="0">
                          <a:effectLst/>
                        </a:rPr>
                        <a:t>MW = 330,000 Da</a:t>
                      </a:r>
                      <a:endParaRPr lang="el-GR" sz="2000" dirty="0">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a:effectLst/>
                        </a:rPr>
                        <a:t>Cofactor for activation of prothrombin to thrombin</a:t>
                      </a:r>
                      <a:endParaRPr lang="el-GR" sz="2000">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0179">
                <a:tc>
                  <a:txBody>
                    <a:bodyPr/>
                    <a:lstStyle/>
                    <a:p>
                      <a:pPr>
                        <a:lnSpc>
                          <a:spcPct val="100000"/>
                        </a:lnSpc>
                        <a:spcAft>
                          <a:spcPts val="0"/>
                        </a:spcAft>
                      </a:pPr>
                      <a:r>
                        <a:rPr lang="en-US" sz="2000" spc="0" dirty="0">
                          <a:effectLst/>
                        </a:rPr>
                        <a:t>Factor VII (</a:t>
                      </a:r>
                      <a:r>
                        <a:rPr lang="en-US" sz="2000" spc="0" dirty="0" err="1">
                          <a:effectLst/>
                        </a:rPr>
                        <a:t>Proconvertin</a:t>
                      </a:r>
                      <a:r>
                        <a:rPr lang="en-US" sz="2000" spc="0" dirty="0">
                          <a:effectLst/>
                        </a:rPr>
                        <a:t>)</a:t>
                      </a:r>
                      <a:endParaRPr lang="el-GR" sz="2000" dirty="0">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dirty="0">
                          <a:effectLst/>
                        </a:rPr>
                        <a:t>MW = 50,000 Da; vitamin K-dependent serine protease</a:t>
                      </a:r>
                      <a:endParaRPr lang="el-GR" sz="2000" dirty="0">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a:effectLst/>
                        </a:rPr>
                        <a:t>With tissue factor, initiates extrinsic pathway</a:t>
                      </a:r>
                      <a:endParaRPr lang="el-GR" sz="2000">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0179">
                <a:tc>
                  <a:txBody>
                    <a:bodyPr/>
                    <a:lstStyle/>
                    <a:p>
                      <a:pPr>
                        <a:lnSpc>
                          <a:spcPct val="100000"/>
                        </a:lnSpc>
                        <a:spcAft>
                          <a:spcPts val="0"/>
                        </a:spcAft>
                      </a:pPr>
                      <a:r>
                        <a:rPr lang="en-US" sz="2000" spc="0" dirty="0" err="1">
                          <a:effectLst/>
                        </a:rPr>
                        <a:t>FactorVIII</a:t>
                      </a:r>
                      <a:r>
                        <a:rPr lang="en-US" sz="2000" spc="0" dirty="0">
                          <a:effectLst/>
                        </a:rPr>
                        <a:t> (</a:t>
                      </a:r>
                      <a:r>
                        <a:rPr lang="en-US" sz="2000" spc="0" dirty="0" err="1">
                          <a:effectLst/>
                        </a:rPr>
                        <a:t>Antihemophilic</a:t>
                      </a:r>
                      <a:r>
                        <a:rPr lang="en-US" sz="2000" spc="0" dirty="0">
                          <a:effectLst/>
                        </a:rPr>
                        <a:t> factor)</a:t>
                      </a:r>
                      <a:endParaRPr lang="el-GR" sz="2000" dirty="0">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a:effectLst/>
                        </a:rPr>
                        <a:t>MW = 330,000 Da</a:t>
                      </a:r>
                      <a:endParaRPr lang="el-GR" sz="2000">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a:effectLst/>
                        </a:rPr>
                        <a:t>Cofactor for intrinsic activation of factor X</a:t>
                      </a:r>
                      <a:endParaRPr lang="el-GR" sz="2000">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0179">
                <a:tc>
                  <a:txBody>
                    <a:bodyPr/>
                    <a:lstStyle/>
                    <a:p>
                      <a:pPr>
                        <a:lnSpc>
                          <a:spcPct val="100000"/>
                        </a:lnSpc>
                        <a:spcAft>
                          <a:spcPts val="0"/>
                        </a:spcAft>
                      </a:pPr>
                      <a:r>
                        <a:rPr lang="en-US" sz="2000" spc="0">
                          <a:effectLst/>
                        </a:rPr>
                        <a:t>Factor IX (Christmas factor)</a:t>
                      </a:r>
                      <a:endParaRPr lang="el-GR" sz="2000">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a:effectLst/>
                        </a:rPr>
                        <a:t>MW = 55,000 Da; vitamin K-dependent serine protease</a:t>
                      </a:r>
                      <a:endParaRPr lang="el-GR" sz="2000">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a:effectLst/>
                        </a:rPr>
                        <a:t>Activated form is enzyme for intrinsic activation of factor X</a:t>
                      </a:r>
                      <a:endParaRPr lang="el-GR" sz="2000">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0179">
                <a:tc>
                  <a:txBody>
                    <a:bodyPr/>
                    <a:lstStyle/>
                    <a:p>
                      <a:pPr>
                        <a:lnSpc>
                          <a:spcPct val="100000"/>
                        </a:lnSpc>
                        <a:spcAft>
                          <a:spcPts val="0"/>
                        </a:spcAft>
                      </a:pPr>
                      <a:r>
                        <a:rPr lang="en-US" sz="2000" spc="0" dirty="0">
                          <a:effectLst/>
                        </a:rPr>
                        <a:t>Factor X (Stuart-</a:t>
                      </a:r>
                      <a:r>
                        <a:rPr lang="en-US" sz="2000" spc="0" dirty="0" err="1">
                          <a:effectLst/>
                        </a:rPr>
                        <a:t>Prower</a:t>
                      </a:r>
                      <a:r>
                        <a:rPr lang="en-US" sz="2000" spc="0" dirty="0">
                          <a:effectLst/>
                        </a:rPr>
                        <a:t> factor)</a:t>
                      </a:r>
                      <a:endParaRPr lang="el-GR" sz="2000" dirty="0">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dirty="0">
                          <a:effectLst/>
                        </a:rPr>
                        <a:t>MW = 58,900 Da; vitamin K-dependent serine protease</a:t>
                      </a:r>
                      <a:endParaRPr lang="el-GR" sz="2000" dirty="0">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dirty="0">
                          <a:effectLst/>
                        </a:rPr>
                        <a:t>Activated form is enzyme for final common pathway activation of prothrombin</a:t>
                      </a:r>
                      <a:endParaRPr lang="el-GR" sz="2000" dirty="0">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5" name="Rectangle 1"/>
          <p:cNvSpPr>
            <a:spLocks noChangeArrowheads="1"/>
          </p:cNvSpPr>
          <p:nvPr/>
        </p:nvSpPr>
        <p:spPr bwMode="auto">
          <a:xfrm>
            <a:off x="457200" y="3703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smtClean="0">
                <a:ln>
                  <a:noFill/>
                </a:ln>
                <a:solidFill>
                  <a:schemeClr val="tx1"/>
                </a:solidFill>
                <a:effectLst/>
                <a:latin typeface="Arial" pitchFamily="34" charset="0"/>
                <a:cs typeface="Arial" pitchFamily="34" charset="0"/>
              </a:rPr>
              <a:t/>
            </a:r>
            <a:br>
              <a:rPr kumimoji="0" lang="el-GR" altLang="el-GR" sz="1800" b="0" i="0" u="none" strike="noStrike" cap="none" normalizeH="0" baseline="0" smtClean="0">
                <a:ln>
                  <a:noFill/>
                </a:ln>
                <a:solidFill>
                  <a:schemeClr val="tx1"/>
                </a:solidFill>
                <a:effectLst/>
                <a:latin typeface="Arial" pitchFamily="34" charset="0"/>
                <a:cs typeface="Arial" pitchFamily="34" charset="0"/>
              </a:rPr>
            </a:b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642032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Αιμόσταση</a:t>
            </a:r>
            <a:r>
              <a:rPr lang="el-GR" dirty="0"/>
              <a:t/>
            </a:r>
            <a:br>
              <a:rPr lang="el-GR" dirty="0"/>
            </a:br>
            <a:r>
              <a:rPr lang="el-GR" dirty="0"/>
              <a:t>(οι 5 συμπρωταγωνιστές)</a:t>
            </a:r>
          </a:p>
        </p:txBody>
      </p:sp>
      <p:sp>
        <p:nvSpPr>
          <p:cNvPr id="3" name="Θέση περιεχομένου 2"/>
          <p:cNvSpPr>
            <a:spLocks noGrp="1"/>
          </p:cNvSpPr>
          <p:nvPr>
            <p:ph idx="1"/>
          </p:nvPr>
        </p:nvSpPr>
        <p:spPr/>
        <p:txBody>
          <a:bodyPr/>
          <a:lstStyle/>
          <a:p>
            <a:pPr marL="457200" indent="-457200">
              <a:buFont typeface="+mj-lt"/>
              <a:buAutoNum type="arabicPeriod"/>
            </a:pPr>
            <a:r>
              <a:rPr lang="el-GR" dirty="0" smtClean="0"/>
              <a:t>Αγγεία.</a:t>
            </a:r>
          </a:p>
          <a:p>
            <a:pPr marL="457200" indent="-457200">
              <a:buFont typeface="+mj-lt"/>
              <a:buAutoNum type="arabicPeriod"/>
            </a:pPr>
            <a:r>
              <a:rPr lang="el-GR" dirty="0" smtClean="0"/>
              <a:t>Αιμοπετάλια.</a:t>
            </a:r>
          </a:p>
          <a:p>
            <a:pPr marL="457200" indent="-457200">
              <a:buFont typeface="+mj-lt"/>
              <a:buAutoNum type="arabicPeriod"/>
            </a:pPr>
            <a:r>
              <a:rPr lang="el-GR" dirty="0" smtClean="0"/>
              <a:t>Παράγοντες πήξης.</a:t>
            </a:r>
          </a:p>
          <a:p>
            <a:pPr marL="457200" indent="-457200">
              <a:buFont typeface="+mj-lt"/>
              <a:buAutoNum type="arabicPeriod"/>
            </a:pPr>
            <a:r>
              <a:rPr lang="el-GR" dirty="0" smtClean="0"/>
              <a:t>Φυσικοί αναστολείς.</a:t>
            </a:r>
          </a:p>
          <a:p>
            <a:pPr marL="457200" indent="-457200">
              <a:buFont typeface="+mj-lt"/>
              <a:buAutoNum type="arabicPeriod"/>
            </a:pPr>
            <a:r>
              <a:rPr lang="el-GR" dirty="0" err="1" smtClean="0"/>
              <a:t>Ινωδολυτικό</a:t>
            </a:r>
            <a:r>
              <a:rPr lang="el-GR" dirty="0" smtClean="0"/>
              <a:t> σύστημα.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205089716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Πίνακας 3"/>
          <p:cNvGraphicFramePr>
            <a:graphicFrameLocks noGrp="1"/>
          </p:cNvGraphicFramePr>
          <p:nvPr>
            <p:extLst>
              <p:ext uri="{D42A27DB-BD31-4B8C-83A1-F6EECF244321}">
                <p14:modId xmlns:p14="http://schemas.microsoft.com/office/powerpoint/2010/main" val="4091991512"/>
              </p:ext>
            </p:extLst>
          </p:nvPr>
        </p:nvGraphicFramePr>
        <p:xfrm>
          <a:off x="696799" y="1196974"/>
          <a:ext cx="7750402" cy="5181600"/>
        </p:xfrm>
        <a:graphic>
          <a:graphicData uri="http://schemas.openxmlformats.org/drawingml/2006/table">
            <a:tbl>
              <a:tblPr firstRow="1">
                <a:tableStyleId>{5C22544A-7EE6-4342-B048-85BDC9FD1C3A}</a:tableStyleId>
              </a:tblPr>
              <a:tblGrid>
                <a:gridCol w="2538866"/>
                <a:gridCol w="2530929"/>
                <a:gridCol w="2680607"/>
              </a:tblGrid>
              <a:tr h="277813">
                <a:tc>
                  <a:txBody>
                    <a:bodyPr/>
                    <a:lstStyle/>
                    <a:p>
                      <a:pPr>
                        <a:lnSpc>
                          <a:spcPct val="100000"/>
                        </a:lnSpc>
                        <a:spcAft>
                          <a:spcPts val="0"/>
                        </a:spcAft>
                      </a:pPr>
                      <a:r>
                        <a:rPr lang="en-US" sz="2000" b="1" spc="0" dirty="0">
                          <a:solidFill>
                            <a:schemeClr val="tx1"/>
                          </a:solidFill>
                          <a:effectLst/>
                        </a:rPr>
                        <a:t>Name</a:t>
                      </a:r>
                      <a:endParaRPr lang="el-GR" sz="2000" b="1" dirty="0">
                        <a:solidFill>
                          <a:schemeClr val="tx1"/>
                        </a:solidFill>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0000"/>
                        </a:lnSpc>
                        <a:spcAft>
                          <a:spcPts val="0"/>
                        </a:spcAft>
                      </a:pPr>
                      <a:r>
                        <a:rPr lang="en-US" sz="2000" b="1" spc="0" dirty="0">
                          <a:solidFill>
                            <a:schemeClr val="tx1"/>
                          </a:solidFill>
                          <a:effectLst/>
                        </a:rPr>
                        <a:t>Description</a:t>
                      </a:r>
                      <a:endParaRPr lang="el-GR" sz="2000" b="1" dirty="0">
                        <a:solidFill>
                          <a:schemeClr val="tx1"/>
                        </a:solidFill>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0000"/>
                        </a:lnSpc>
                        <a:spcAft>
                          <a:spcPts val="0"/>
                        </a:spcAft>
                      </a:pPr>
                      <a:r>
                        <a:rPr lang="en-US" sz="2000" b="1" spc="0" dirty="0">
                          <a:solidFill>
                            <a:schemeClr val="tx1"/>
                          </a:solidFill>
                          <a:effectLst/>
                        </a:rPr>
                        <a:t>Function</a:t>
                      </a:r>
                      <a:endParaRPr lang="el-GR" sz="2000" b="1" dirty="0">
                        <a:solidFill>
                          <a:schemeClr val="tx1"/>
                        </a:solidFill>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37344">
                <a:tc>
                  <a:txBody>
                    <a:bodyPr/>
                    <a:lstStyle/>
                    <a:p>
                      <a:pPr>
                        <a:lnSpc>
                          <a:spcPct val="100000"/>
                        </a:lnSpc>
                        <a:spcAft>
                          <a:spcPts val="0"/>
                        </a:spcAft>
                      </a:pPr>
                      <a:r>
                        <a:rPr lang="en-US" sz="2000" spc="0" dirty="0">
                          <a:effectLst/>
                        </a:rPr>
                        <a:t>Factor XI (Plasma </a:t>
                      </a:r>
                      <a:r>
                        <a:rPr lang="en-US" sz="2000" spc="0" dirty="0" err="1">
                          <a:effectLst/>
                        </a:rPr>
                        <a:t>thromboplastin</a:t>
                      </a:r>
                      <a:r>
                        <a:rPr lang="en-US" sz="2000" spc="0" dirty="0">
                          <a:effectLst/>
                        </a:rPr>
                        <a:t> antecedent)</a:t>
                      </a:r>
                      <a:endParaRPr lang="el-GR" sz="2000" dirty="0">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dirty="0">
                          <a:effectLst/>
                        </a:rPr>
                        <a:t>MW = 1 60,000 Da; serine protease</a:t>
                      </a:r>
                      <a:endParaRPr lang="el-GR" sz="2000" dirty="0">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a:effectLst/>
                        </a:rPr>
                        <a:t>Activated form is intrinsic activator of factor IX</a:t>
                      </a:r>
                      <a:endParaRPr lang="el-GR" sz="2000">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3013">
                <a:tc>
                  <a:txBody>
                    <a:bodyPr/>
                    <a:lstStyle/>
                    <a:p>
                      <a:pPr>
                        <a:lnSpc>
                          <a:spcPct val="100000"/>
                        </a:lnSpc>
                        <a:spcAft>
                          <a:spcPts val="0"/>
                        </a:spcAft>
                      </a:pPr>
                      <a:r>
                        <a:rPr lang="en-US" sz="2000" spc="0" dirty="0">
                          <a:effectLst/>
                        </a:rPr>
                        <a:t>Factor XII (Hageman factor)</a:t>
                      </a:r>
                      <a:endParaRPr lang="el-GR" sz="2000" dirty="0">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dirty="0">
                          <a:effectLst/>
                        </a:rPr>
                        <a:t>MW = 80,000 Da; serine protease</a:t>
                      </a:r>
                      <a:endParaRPr lang="el-GR" sz="2000" dirty="0">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a:effectLst/>
                        </a:rPr>
                        <a:t>Factor that nominally starts aPTT-based intrinsic pathway</a:t>
                      </a:r>
                      <a:endParaRPr lang="el-GR" sz="2000">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37344">
                <a:tc>
                  <a:txBody>
                    <a:bodyPr/>
                    <a:lstStyle/>
                    <a:p>
                      <a:pPr>
                        <a:lnSpc>
                          <a:spcPct val="100000"/>
                        </a:lnSpc>
                        <a:spcAft>
                          <a:spcPts val="0"/>
                        </a:spcAft>
                      </a:pPr>
                      <a:r>
                        <a:rPr lang="en-US" sz="2000" spc="0" dirty="0">
                          <a:effectLst/>
                        </a:rPr>
                        <a:t>Factor XIII (Fibrin stabilizing factor)</a:t>
                      </a:r>
                      <a:endParaRPr lang="el-GR" sz="2000" dirty="0">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a:effectLst/>
                        </a:rPr>
                        <a:t>MW = 320,000 Da</a:t>
                      </a:r>
                      <a:endParaRPr lang="el-GR" sz="2000">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a:effectLst/>
                        </a:rPr>
                        <a:t>Transamidase that cross-links fibrin clot</a:t>
                      </a:r>
                      <a:endParaRPr lang="el-GR" sz="2000">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0179">
                <a:tc>
                  <a:txBody>
                    <a:bodyPr/>
                    <a:lstStyle/>
                    <a:p>
                      <a:pPr>
                        <a:lnSpc>
                          <a:spcPct val="100000"/>
                        </a:lnSpc>
                        <a:spcAft>
                          <a:spcPts val="0"/>
                        </a:spcAft>
                      </a:pPr>
                      <a:r>
                        <a:rPr lang="en-US" sz="2000" spc="0" dirty="0">
                          <a:effectLst/>
                        </a:rPr>
                        <a:t>High-molecular-weight </a:t>
                      </a:r>
                      <a:r>
                        <a:rPr lang="en-US" sz="2000" spc="0" dirty="0" err="1">
                          <a:effectLst/>
                        </a:rPr>
                        <a:t>kininogen</a:t>
                      </a:r>
                      <a:r>
                        <a:rPr lang="en-US" sz="2000" spc="0" dirty="0">
                          <a:effectLst/>
                        </a:rPr>
                        <a:t> (Fitzgerald, </a:t>
                      </a:r>
                      <a:r>
                        <a:rPr lang="en-US" sz="2000" spc="0" dirty="0" err="1">
                          <a:effectLst/>
                        </a:rPr>
                        <a:t>Flaujeac</a:t>
                      </a:r>
                      <a:r>
                        <a:rPr lang="en-US" sz="2000" spc="0" dirty="0">
                          <a:effectLst/>
                        </a:rPr>
                        <a:t>, or William factor)</a:t>
                      </a:r>
                      <a:endParaRPr lang="el-GR" sz="2000" dirty="0">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dirty="0">
                          <a:effectLst/>
                        </a:rPr>
                        <a:t>MW = 1 10,000 Da; circulates in a complex with factor XI</a:t>
                      </a:r>
                      <a:endParaRPr lang="el-GR" sz="2000" dirty="0">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a:effectLst/>
                        </a:rPr>
                        <a:t>Cofactor</a:t>
                      </a:r>
                      <a:endParaRPr lang="el-GR" sz="2000">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5848">
                <a:tc>
                  <a:txBody>
                    <a:bodyPr/>
                    <a:lstStyle/>
                    <a:p>
                      <a:pPr>
                        <a:lnSpc>
                          <a:spcPct val="100000"/>
                        </a:lnSpc>
                        <a:spcAft>
                          <a:spcPts val="0"/>
                        </a:spcAft>
                      </a:pPr>
                      <a:r>
                        <a:rPr lang="en-US" sz="2000" spc="0" dirty="0" err="1">
                          <a:effectLst/>
                        </a:rPr>
                        <a:t>Prekallikrein</a:t>
                      </a:r>
                      <a:r>
                        <a:rPr lang="en-US" sz="2000" spc="0" dirty="0">
                          <a:effectLst/>
                        </a:rPr>
                        <a:t> (Fletcher factor)</a:t>
                      </a:r>
                      <a:endParaRPr lang="el-GR" sz="2000" dirty="0">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dirty="0">
                          <a:effectLst/>
                        </a:rPr>
                        <a:t>MW = 85,000 Da; serine protease</a:t>
                      </a:r>
                      <a:endParaRPr lang="el-GR" sz="2000" dirty="0">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dirty="0">
                          <a:effectLst/>
                        </a:rPr>
                        <a:t>Activated form that participates at beginning of </a:t>
                      </a:r>
                      <a:r>
                        <a:rPr lang="en-US" sz="2000" spc="0" dirty="0" err="1">
                          <a:effectLst/>
                        </a:rPr>
                        <a:t>aPTT</a:t>
                      </a:r>
                      <a:r>
                        <a:rPr lang="en-US" sz="2000" spc="0" dirty="0">
                          <a:effectLst/>
                        </a:rPr>
                        <a:t>-based intrinsic pathway</a:t>
                      </a:r>
                      <a:endParaRPr lang="el-GR" sz="2000" dirty="0">
                        <a:effectLst/>
                        <a:latin typeface="Times New Roman"/>
                        <a:ea typeface="Times New Roman"/>
                      </a:endParaRPr>
                    </a:p>
                  </a:txBody>
                  <a:tcPr marL="5670" marR="56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4 - Τίτλος"/>
          <p:cNvSpPr>
            <a:spLocks noGrp="1"/>
          </p:cNvSpPr>
          <p:nvPr>
            <p:ph type="title"/>
          </p:nvPr>
        </p:nvSpPr>
        <p:spPr/>
        <p:txBody>
          <a:bodyPr/>
          <a:lstStyle/>
          <a:p>
            <a:r>
              <a:rPr lang="el-GR" dirty="0">
                <a:latin typeface="Calibri" pitchFamily="34" charset="0"/>
              </a:rPr>
              <a:t>Παράγοντες πήξης </a:t>
            </a:r>
            <a:r>
              <a:rPr lang="el-GR" sz="3000" b="0" dirty="0" smtClean="0">
                <a:latin typeface="Calibri" pitchFamily="34" charset="0"/>
              </a:rPr>
              <a:t>17/17</a:t>
            </a:r>
            <a:endParaRPr lang="el-GR" sz="3600" dirty="0">
              <a:latin typeface="Calibri" pitchFamily="34" charset="0"/>
            </a:endParaRPr>
          </a:p>
        </p:txBody>
      </p:sp>
      <p:sp>
        <p:nvSpPr>
          <p:cNvPr id="11" name="10 - Ορθογώνιο"/>
          <p:cNvSpPr/>
          <p:nvPr/>
        </p:nvSpPr>
        <p:spPr bwMode="auto">
          <a:xfrm>
            <a:off x="695397" y="3210260"/>
            <a:ext cx="2520280" cy="722796"/>
          </a:xfrm>
          <a:prstGeom prst="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2" name="11 - Ορθογώνιο"/>
          <p:cNvSpPr/>
          <p:nvPr/>
        </p:nvSpPr>
        <p:spPr bwMode="auto">
          <a:xfrm>
            <a:off x="683568" y="2492896"/>
            <a:ext cx="2520280" cy="648072"/>
          </a:xfrm>
          <a:prstGeom prst="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sp>
        <p:nvSpPr>
          <p:cNvPr id="15" name="Rectangle 1"/>
          <p:cNvSpPr>
            <a:spLocks noChangeArrowheads="1"/>
          </p:cNvSpPr>
          <p:nvPr/>
        </p:nvSpPr>
        <p:spPr bwMode="auto">
          <a:xfrm>
            <a:off x="457200" y="3703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smtClean="0">
                <a:ln>
                  <a:noFill/>
                </a:ln>
                <a:solidFill>
                  <a:schemeClr val="tx1"/>
                </a:solidFill>
                <a:effectLst/>
                <a:latin typeface="Arial" pitchFamily="34" charset="0"/>
                <a:cs typeface="Arial" pitchFamily="34" charset="0"/>
              </a:rPr>
              <a:t/>
            </a:r>
            <a:br>
              <a:rPr kumimoji="0" lang="el-GR" altLang="el-GR" sz="1800" b="0" i="0" u="none" strike="noStrike" cap="none" normalizeH="0" baseline="0" smtClean="0">
                <a:ln>
                  <a:noFill/>
                </a:ln>
                <a:solidFill>
                  <a:schemeClr val="tx1"/>
                </a:solidFill>
                <a:effectLst/>
                <a:latin typeface="Arial" pitchFamily="34" charset="0"/>
                <a:cs typeface="Arial" pitchFamily="34" charset="0"/>
              </a:rPr>
            </a:b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617288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latin typeface="Calibri" pitchFamily="34" charset="0"/>
              </a:rPr>
              <a:t>Φυσικοί ανασταλτές της πήξης </a:t>
            </a:r>
            <a:endParaRPr lang="el-GR" dirty="0">
              <a:latin typeface="Calibri" pitchFamily="34" charset="0"/>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graphicFrame>
        <p:nvGraphicFramePr>
          <p:cNvPr id="5" name="Πίνακας 4"/>
          <p:cNvGraphicFramePr>
            <a:graphicFrameLocks noGrp="1"/>
          </p:cNvGraphicFramePr>
          <p:nvPr>
            <p:extLst>
              <p:ext uri="{D42A27DB-BD31-4B8C-83A1-F6EECF244321}">
                <p14:modId xmlns:p14="http://schemas.microsoft.com/office/powerpoint/2010/main" val="3072797594"/>
              </p:ext>
            </p:extLst>
          </p:nvPr>
        </p:nvGraphicFramePr>
        <p:xfrm>
          <a:off x="611560" y="1556792"/>
          <a:ext cx="7958455" cy="4023360"/>
        </p:xfrm>
        <a:graphic>
          <a:graphicData uri="http://schemas.openxmlformats.org/drawingml/2006/table">
            <a:tbl>
              <a:tblPr firstRow="1">
                <a:tableStyleId>{5C22544A-7EE6-4342-B048-85BDC9FD1C3A}</a:tableStyleId>
              </a:tblPr>
              <a:tblGrid>
                <a:gridCol w="2346960"/>
                <a:gridCol w="2597150"/>
                <a:gridCol w="3014345"/>
              </a:tblGrid>
              <a:tr h="365760">
                <a:tc>
                  <a:txBody>
                    <a:bodyPr/>
                    <a:lstStyle/>
                    <a:p>
                      <a:pPr>
                        <a:lnSpc>
                          <a:spcPct val="100000"/>
                        </a:lnSpc>
                        <a:spcAft>
                          <a:spcPts val="0"/>
                        </a:spcAft>
                      </a:pPr>
                      <a:r>
                        <a:rPr lang="en-US" sz="2000" spc="0" dirty="0">
                          <a:solidFill>
                            <a:schemeClr val="tx1"/>
                          </a:solidFill>
                          <a:effectLst/>
                        </a:rPr>
                        <a:t>Name</a:t>
                      </a:r>
                      <a:endParaRPr lang="el-GR" sz="2000" dirty="0">
                        <a:solidFill>
                          <a:schemeClr val="tx1"/>
                        </a:solidFill>
                        <a:effectLst/>
                        <a:latin typeface="Times New Roman"/>
                        <a:ea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0000"/>
                        </a:lnSpc>
                        <a:spcAft>
                          <a:spcPts val="0"/>
                        </a:spcAft>
                      </a:pPr>
                      <a:r>
                        <a:rPr lang="en-US" sz="2000" spc="0" dirty="0">
                          <a:solidFill>
                            <a:schemeClr val="tx1"/>
                          </a:solidFill>
                          <a:effectLst/>
                        </a:rPr>
                        <a:t>Description</a:t>
                      </a:r>
                      <a:endParaRPr lang="el-GR" sz="2000" dirty="0">
                        <a:solidFill>
                          <a:schemeClr val="tx1"/>
                        </a:solidFill>
                        <a:effectLst/>
                        <a:latin typeface="Times New Roman"/>
                        <a:ea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lnSpc>
                          <a:spcPct val="100000"/>
                        </a:lnSpc>
                        <a:spcAft>
                          <a:spcPts val="0"/>
                        </a:spcAft>
                      </a:pPr>
                      <a:r>
                        <a:rPr lang="en-US" sz="2000" spc="0" dirty="0">
                          <a:solidFill>
                            <a:schemeClr val="tx1"/>
                          </a:solidFill>
                          <a:effectLst/>
                        </a:rPr>
                        <a:t>Function</a:t>
                      </a:r>
                      <a:endParaRPr lang="el-GR" sz="2000" dirty="0">
                        <a:solidFill>
                          <a:schemeClr val="tx1"/>
                        </a:solidFill>
                        <a:effectLst/>
                        <a:latin typeface="Times New Roman"/>
                        <a:ea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54025">
                <a:tc>
                  <a:txBody>
                    <a:bodyPr/>
                    <a:lstStyle/>
                    <a:p>
                      <a:pPr>
                        <a:lnSpc>
                          <a:spcPct val="100000"/>
                        </a:lnSpc>
                        <a:spcAft>
                          <a:spcPts val="0"/>
                        </a:spcAft>
                      </a:pPr>
                      <a:r>
                        <a:rPr lang="en-US" sz="2000" spc="0" dirty="0">
                          <a:effectLst/>
                        </a:rPr>
                        <a:t>Tissue factor pathway inhibitor (TFPI)</a:t>
                      </a:r>
                      <a:endParaRPr lang="el-GR" sz="2000" dirty="0">
                        <a:effectLst/>
                        <a:latin typeface="Times New Roman"/>
                        <a:ea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dirty="0">
                          <a:effectLst/>
                        </a:rPr>
                        <a:t>Molecular Weight (MW) = 33,000 </a:t>
                      </a:r>
                      <a:r>
                        <a:rPr lang="en-US" sz="2000" spc="0" dirty="0" err="1">
                          <a:effectLst/>
                        </a:rPr>
                        <a:t>daltons</a:t>
                      </a:r>
                      <a:r>
                        <a:rPr lang="en-US" sz="2000" spc="0" dirty="0">
                          <a:effectLst/>
                        </a:rPr>
                        <a:t> (Da)</a:t>
                      </a:r>
                      <a:endParaRPr lang="el-GR" sz="2000" dirty="0">
                        <a:effectLst/>
                        <a:latin typeface="Times New Roman"/>
                        <a:ea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sz="2000" spc="0" dirty="0">
                          <a:effectLst/>
                        </a:rPr>
                        <a:t>Inhibits the tissue factor/factor Vila complex</a:t>
                      </a:r>
                      <a:endParaRPr lang="el-GR" sz="2000" dirty="0">
                        <a:effectLst/>
                        <a:latin typeface="Times New Roman"/>
                        <a:ea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0850">
                <a:tc>
                  <a:txBody>
                    <a:bodyPr/>
                    <a:lstStyle/>
                    <a:p>
                      <a:pPr>
                        <a:lnSpc>
                          <a:spcPct val="100000"/>
                        </a:lnSpc>
                        <a:spcAft>
                          <a:spcPts val="0"/>
                        </a:spcAft>
                      </a:pPr>
                      <a:r>
                        <a:rPr lang="en-US" sz="2000" spc="0">
                          <a:effectLst/>
                        </a:rPr>
                        <a:t>Protein C</a:t>
                      </a:r>
                      <a:endParaRPr lang="el-GR" sz="2000">
                        <a:effectLst/>
                        <a:latin typeface="Times New Roman"/>
                        <a:ea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dirty="0">
                          <a:effectLst/>
                        </a:rPr>
                        <a:t>MW = 62,000 Da; vitamin K-dependent serine protease</a:t>
                      </a:r>
                      <a:endParaRPr lang="el-GR" sz="2000" dirty="0">
                        <a:effectLst/>
                        <a:latin typeface="Times New Roman"/>
                        <a:ea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dirty="0">
                          <a:effectLst/>
                        </a:rPr>
                        <a:t>Activated form cleaves coagulation cofactors </a:t>
                      </a:r>
                      <a:r>
                        <a:rPr lang="en-US" sz="2000" spc="0" dirty="0" err="1">
                          <a:effectLst/>
                        </a:rPr>
                        <a:t>Va</a:t>
                      </a:r>
                      <a:r>
                        <a:rPr lang="en-US" sz="2000" spc="0" dirty="0">
                          <a:effectLst/>
                        </a:rPr>
                        <a:t> and Villa</a:t>
                      </a:r>
                      <a:endParaRPr lang="el-GR" sz="2000" dirty="0">
                        <a:effectLst/>
                        <a:latin typeface="Times New Roman"/>
                        <a:ea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4025">
                <a:tc>
                  <a:txBody>
                    <a:bodyPr/>
                    <a:lstStyle/>
                    <a:p>
                      <a:pPr>
                        <a:lnSpc>
                          <a:spcPct val="100000"/>
                        </a:lnSpc>
                        <a:spcAft>
                          <a:spcPts val="0"/>
                        </a:spcAft>
                      </a:pPr>
                      <a:r>
                        <a:rPr lang="en-US" sz="2000" spc="0">
                          <a:effectLst/>
                        </a:rPr>
                        <a:t>Protein S</a:t>
                      </a:r>
                      <a:endParaRPr lang="el-GR" sz="2000">
                        <a:effectLst/>
                        <a:latin typeface="Times New Roman"/>
                        <a:ea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a:effectLst/>
                        </a:rPr>
                        <a:t>MW = 75,000 Da; vitamin K-dependent protein</a:t>
                      </a:r>
                      <a:endParaRPr lang="el-GR" sz="2000">
                        <a:effectLst/>
                        <a:latin typeface="Times New Roman"/>
                        <a:ea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dirty="0">
                          <a:effectLst/>
                        </a:rPr>
                        <a:t>Cofactor for protein C</a:t>
                      </a:r>
                      <a:endParaRPr lang="el-GR" sz="2000" dirty="0">
                        <a:effectLst/>
                        <a:latin typeface="Times New Roman"/>
                        <a:ea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60375">
                <a:tc>
                  <a:txBody>
                    <a:bodyPr/>
                    <a:lstStyle/>
                    <a:p>
                      <a:pPr>
                        <a:lnSpc>
                          <a:spcPct val="100000"/>
                        </a:lnSpc>
                        <a:spcAft>
                          <a:spcPts val="0"/>
                        </a:spcAft>
                      </a:pPr>
                      <a:r>
                        <a:rPr lang="en-US" sz="2000" spc="0">
                          <a:effectLst/>
                        </a:rPr>
                        <a:t>Antithrombin</a:t>
                      </a:r>
                      <a:endParaRPr lang="el-GR" sz="2000">
                        <a:effectLst/>
                        <a:latin typeface="Times New Roman"/>
                        <a:ea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dirty="0">
                          <a:effectLst/>
                        </a:rPr>
                        <a:t>MW = 58,000 Da</a:t>
                      </a:r>
                      <a:endParaRPr lang="el-GR" sz="2000" dirty="0">
                        <a:effectLst/>
                        <a:latin typeface="Times New Roman"/>
                        <a:ea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spc="0" dirty="0" err="1">
                          <a:effectLst/>
                        </a:rPr>
                        <a:t>Serpin</a:t>
                      </a:r>
                      <a:r>
                        <a:rPr lang="en-US" sz="2000" spc="0" dirty="0">
                          <a:effectLst/>
                        </a:rPr>
                        <a:t> that directly inhibits several of the serine proteases; requires heparin as a cofactor</a:t>
                      </a:r>
                      <a:endParaRPr lang="el-GR" sz="2000" dirty="0">
                        <a:effectLst/>
                        <a:latin typeface="Times New Roman"/>
                        <a:ea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2600204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323528" y="1196752"/>
            <a:ext cx="8568952" cy="5184576"/>
          </a:xfrm>
        </p:spPr>
        <p:txBody>
          <a:bodyPr>
            <a:noAutofit/>
          </a:bodyPr>
          <a:lstStyle/>
          <a:p>
            <a:pPr>
              <a:lnSpc>
                <a:spcPct val="105000"/>
              </a:lnSpc>
              <a:spcBef>
                <a:spcPts val="600"/>
              </a:spcBef>
            </a:pPr>
            <a:r>
              <a:rPr lang="el-GR" sz="2100" dirty="0" smtClean="0">
                <a:latin typeface="Calibri" pitchFamily="34" charset="0"/>
              </a:rPr>
              <a:t>Πρόκειται για ένα σύνολο ενζύμων και αναστολέων  που αποτελούν τον κύριο αμυντικό μηχανισμό, ο οποίος  προστατεύει από τη θρόμβωση.  </a:t>
            </a:r>
            <a:endParaRPr lang="en-US" sz="2100" dirty="0" smtClean="0">
              <a:latin typeface="Calibri" pitchFamily="34" charset="0"/>
            </a:endParaRPr>
          </a:p>
          <a:p>
            <a:pPr>
              <a:lnSpc>
                <a:spcPct val="105000"/>
              </a:lnSpc>
              <a:spcBef>
                <a:spcPts val="600"/>
              </a:spcBef>
            </a:pPr>
            <a:r>
              <a:rPr lang="el-GR" sz="2100" dirty="0" smtClean="0">
                <a:latin typeface="Calibri" pitchFamily="34" charset="0"/>
              </a:rPr>
              <a:t>Περιλαμβάνει ένα ανενεργό </a:t>
            </a:r>
            <a:r>
              <a:rPr lang="el-GR" sz="2100" dirty="0" err="1" smtClean="0">
                <a:latin typeface="Calibri" pitchFamily="34" charset="0"/>
              </a:rPr>
              <a:t>προένζυμο</a:t>
            </a:r>
            <a:r>
              <a:rPr lang="el-GR" sz="2100" dirty="0" smtClean="0">
                <a:latin typeface="Calibri" pitchFamily="34" charset="0"/>
              </a:rPr>
              <a:t>, </a:t>
            </a:r>
            <a:r>
              <a:rPr lang="el-GR" sz="2100" b="1" dirty="0" smtClean="0">
                <a:latin typeface="Calibri" pitchFamily="34" charset="0"/>
              </a:rPr>
              <a:t>το </a:t>
            </a:r>
            <a:r>
              <a:rPr lang="el-GR" sz="2100" b="1" dirty="0" err="1" smtClean="0">
                <a:latin typeface="Calibri" pitchFamily="34" charset="0"/>
              </a:rPr>
              <a:t>πλασμινογόνο</a:t>
            </a:r>
            <a:r>
              <a:rPr lang="el-GR" sz="2100" b="1" dirty="0" smtClean="0">
                <a:latin typeface="Calibri" pitchFamily="34" charset="0"/>
              </a:rPr>
              <a:t>, </a:t>
            </a:r>
            <a:r>
              <a:rPr lang="el-GR" sz="2100" dirty="0" smtClean="0">
                <a:latin typeface="Calibri" pitchFamily="34" charset="0"/>
              </a:rPr>
              <a:t>το οποίο αφού μετατραπεί σε </a:t>
            </a:r>
            <a:r>
              <a:rPr lang="el-GR" sz="2100" b="1" dirty="0" smtClean="0">
                <a:latin typeface="Calibri" pitchFamily="34" charset="0"/>
              </a:rPr>
              <a:t>ενεργό ένζυμο (πλασμίνη) </a:t>
            </a:r>
            <a:r>
              <a:rPr lang="el-GR" sz="2100" dirty="0" smtClean="0">
                <a:latin typeface="Calibri" pitchFamily="34" charset="0"/>
              </a:rPr>
              <a:t>διασπά την </a:t>
            </a:r>
            <a:r>
              <a:rPr lang="el-GR" sz="2100" dirty="0" err="1" smtClean="0">
                <a:latin typeface="Calibri" pitchFamily="34" charset="0"/>
              </a:rPr>
              <a:t>ινική</a:t>
            </a:r>
            <a:r>
              <a:rPr lang="el-GR" sz="2100" dirty="0" smtClean="0">
                <a:latin typeface="Calibri" pitchFamily="34" charset="0"/>
              </a:rPr>
              <a:t> σε διαλυτά προϊόντα.</a:t>
            </a:r>
          </a:p>
          <a:p>
            <a:pPr>
              <a:lnSpc>
                <a:spcPct val="105000"/>
              </a:lnSpc>
              <a:spcBef>
                <a:spcPts val="600"/>
              </a:spcBef>
            </a:pPr>
            <a:r>
              <a:rPr lang="el-GR" sz="2100" dirty="0" smtClean="0">
                <a:latin typeface="Calibri" pitchFamily="34" charset="0"/>
              </a:rPr>
              <a:t>Η ενεργοποίηση του </a:t>
            </a:r>
            <a:r>
              <a:rPr lang="el-GR" sz="2100" dirty="0" err="1" smtClean="0">
                <a:latin typeface="Calibri" pitchFamily="34" charset="0"/>
              </a:rPr>
              <a:t>πλασμινογόνου</a:t>
            </a:r>
            <a:r>
              <a:rPr lang="el-GR" sz="2100" dirty="0" smtClean="0">
                <a:latin typeface="Calibri" pitchFamily="34" charset="0"/>
              </a:rPr>
              <a:t> γίνεται από διάφορες ουσίες, τους </a:t>
            </a:r>
            <a:r>
              <a:rPr lang="el-GR" sz="2100" dirty="0" err="1" smtClean="0">
                <a:latin typeface="Calibri" pitchFamily="34" charset="0"/>
              </a:rPr>
              <a:t>ενεργοποιητές</a:t>
            </a:r>
            <a:r>
              <a:rPr lang="el-GR" sz="2100" dirty="0" smtClean="0">
                <a:latin typeface="Calibri" pitchFamily="34" charset="0"/>
              </a:rPr>
              <a:t> του </a:t>
            </a:r>
            <a:r>
              <a:rPr lang="el-GR" sz="2100" dirty="0" err="1" smtClean="0">
                <a:latin typeface="Calibri" pitchFamily="34" charset="0"/>
              </a:rPr>
              <a:t>πλασμινογόνου</a:t>
            </a:r>
            <a:r>
              <a:rPr lang="el-GR" sz="2100" dirty="0" smtClean="0">
                <a:latin typeface="Calibri" pitchFamily="34" charset="0"/>
              </a:rPr>
              <a:t> προκειμένου να σχηματισθεί  η πλασμίνη. </a:t>
            </a:r>
            <a:endParaRPr lang="en-US" sz="2100" dirty="0" smtClean="0">
              <a:latin typeface="Calibri" pitchFamily="34" charset="0"/>
            </a:endParaRPr>
          </a:p>
          <a:p>
            <a:pPr>
              <a:lnSpc>
                <a:spcPct val="105000"/>
              </a:lnSpc>
              <a:spcBef>
                <a:spcPts val="600"/>
              </a:spcBef>
            </a:pPr>
            <a:r>
              <a:rPr lang="el-GR" sz="2100" dirty="0" err="1" smtClean="0">
                <a:latin typeface="Calibri" pitchFamily="34" charset="0"/>
              </a:rPr>
              <a:t>Ενεργοποιητές</a:t>
            </a:r>
            <a:r>
              <a:rPr lang="el-GR" sz="2100" dirty="0" smtClean="0">
                <a:latin typeface="Calibri" pitchFamily="34" charset="0"/>
              </a:rPr>
              <a:t> του </a:t>
            </a:r>
            <a:r>
              <a:rPr lang="el-GR" sz="2100" dirty="0" err="1" smtClean="0">
                <a:latin typeface="Calibri" pitchFamily="34" charset="0"/>
              </a:rPr>
              <a:t>πλασμινογόνου</a:t>
            </a:r>
            <a:r>
              <a:rPr lang="el-GR" sz="2100" dirty="0" smtClean="0">
                <a:latin typeface="Calibri" pitchFamily="34" charset="0"/>
              </a:rPr>
              <a:t> είναι :</a:t>
            </a:r>
          </a:p>
          <a:p>
            <a:pPr lvl="1" indent="-387350">
              <a:lnSpc>
                <a:spcPct val="105000"/>
              </a:lnSpc>
              <a:spcBef>
                <a:spcPts val="600"/>
              </a:spcBef>
            </a:pPr>
            <a:r>
              <a:rPr lang="el-GR" sz="2100" dirty="0" smtClean="0">
                <a:latin typeface="Calibri" pitchFamily="34" charset="0"/>
              </a:rPr>
              <a:t>Ο </a:t>
            </a:r>
            <a:r>
              <a:rPr lang="el-GR" sz="2100" dirty="0" err="1" smtClean="0">
                <a:latin typeface="Calibri" pitchFamily="34" charset="0"/>
              </a:rPr>
              <a:t>ιστικός</a:t>
            </a:r>
            <a:r>
              <a:rPr lang="el-GR" sz="2100" dirty="0" smtClean="0">
                <a:latin typeface="Calibri" pitchFamily="34" charset="0"/>
              </a:rPr>
              <a:t> </a:t>
            </a:r>
            <a:r>
              <a:rPr lang="el-GR" sz="2100" dirty="0" err="1" smtClean="0">
                <a:latin typeface="Calibri" pitchFamily="34" charset="0"/>
              </a:rPr>
              <a:t>ενεργοποιητής</a:t>
            </a:r>
            <a:r>
              <a:rPr lang="el-GR" sz="2100" dirty="0" smtClean="0">
                <a:latin typeface="Calibri" pitchFamily="34" charset="0"/>
              </a:rPr>
              <a:t> (</a:t>
            </a:r>
            <a:r>
              <a:rPr lang="en-US" sz="2100" dirty="0" err="1" smtClean="0">
                <a:latin typeface="Calibri" pitchFamily="34" charset="0"/>
              </a:rPr>
              <a:t>tPA</a:t>
            </a:r>
            <a:r>
              <a:rPr lang="el-GR" sz="2100" dirty="0" smtClean="0">
                <a:latin typeface="Calibri" pitchFamily="34" charset="0"/>
              </a:rPr>
              <a:t>), που παράγεται στα ενδοθηλιακά κύτταρα των αγγείων.</a:t>
            </a:r>
          </a:p>
          <a:p>
            <a:pPr lvl="1" indent="-387350">
              <a:lnSpc>
                <a:spcPct val="105000"/>
              </a:lnSpc>
              <a:spcBef>
                <a:spcPts val="600"/>
              </a:spcBef>
            </a:pPr>
            <a:r>
              <a:rPr lang="el-GR" sz="2100" dirty="0" smtClean="0">
                <a:latin typeface="Calibri" pitchFamily="34" charset="0"/>
              </a:rPr>
              <a:t>Ο </a:t>
            </a:r>
            <a:r>
              <a:rPr lang="el-GR" sz="2100" dirty="0" err="1" smtClean="0">
                <a:latin typeface="Calibri" pitchFamily="34" charset="0"/>
              </a:rPr>
              <a:t>ενεργοποιητής</a:t>
            </a:r>
            <a:r>
              <a:rPr lang="el-GR" sz="2100" dirty="0" smtClean="0">
                <a:latin typeface="Calibri" pitchFamily="34" charset="0"/>
              </a:rPr>
              <a:t> τύπου </a:t>
            </a:r>
            <a:r>
              <a:rPr lang="el-GR" sz="2100" dirty="0" err="1" smtClean="0">
                <a:latin typeface="Calibri" pitchFamily="34" charset="0"/>
              </a:rPr>
              <a:t>ουροκινάσης</a:t>
            </a:r>
            <a:r>
              <a:rPr lang="el-GR" sz="2100" dirty="0" smtClean="0">
                <a:latin typeface="Calibri" pitchFamily="34" charset="0"/>
              </a:rPr>
              <a:t> (</a:t>
            </a:r>
            <a:r>
              <a:rPr lang="en-US" sz="2100" dirty="0" err="1" smtClean="0">
                <a:latin typeface="Calibri" pitchFamily="34" charset="0"/>
              </a:rPr>
              <a:t>uPA</a:t>
            </a:r>
            <a:r>
              <a:rPr lang="el-GR" sz="2100" dirty="0" smtClean="0">
                <a:latin typeface="Calibri" pitchFamily="34" charset="0"/>
              </a:rPr>
              <a:t>), που παράγεται στα νεφρικά κύτταρα.</a:t>
            </a:r>
          </a:p>
          <a:p>
            <a:pPr lvl="1" indent="-387350">
              <a:lnSpc>
                <a:spcPct val="105000"/>
              </a:lnSpc>
              <a:spcBef>
                <a:spcPts val="600"/>
              </a:spcBef>
            </a:pPr>
            <a:r>
              <a:rPr lang="el-GR" sz="2100" dirty="0" smtClean="0">
                <a:latin typeface="Calibri" pitchFamily="34" charset="0"/>
              </a:rPr>
              <a:t>Πλασματικοί </a:t>
            </a:r>
            <a:r>
              <a:rPr lang="el-GR" sz="2100" dirty="0" err="1" smtClean="0">
                <a:latin typeface="Calibri" pitchFamily="34" charset="0"/>
              </a:rPr>
              <a:t>ενεργοποιητές</a:t>
            </a:r>
            <a:r>
              <a:rPr lang="el-GR" sz="2100" dirty="0" smtClean="0">
                <a:latin typeface="Calibri" pitchFamily="34" charset="0"/>
              </a:rPr>
              <a:t> όπως οι παράγοντες ΧΙ, ΧΙΙ, το υψηλού μοριακού βάρους </a:t>
            </a:r>
            <a:r>
              <a:rPr lang="el-GR" sz="2100" dirty="0" err="1" smtClean="0">
                <a:latin typeface="Calibri" pitchFamily="34" charset="0"/>
              </a:rPr>
              <a:t>κινινογόνο</a:t>
            </a:r>
            <a:r>
              <a:rPr lang="el-GR" sz="2100" dirty="0" smtClean="0">
                <a:latin typeface="Calibri" pitchFamily="34" charset="0"/>
              </a:rPr>
              <a:t> (</a:t>
            </a:r>
            <a:r>
              <a:rPr lang="en-US" sz="2100" dirty="0" smtClean="0">
                <a:latin typeface="Calibri" pitchFamily="34" charset="0"/>
              </a:rPr>
              <a:t>HMWK</a:t>
            </a:r>
            <a:r>
              <a:rPr lang="el-GR" sz="2100" dirty="0" smtClean="0">
                <a:latin typeface="Calibri" pitchFamily="34" charset="0"/>
              </a:rPr>
              <a:t>) και η </a:t>
            </a:r>
            <a:r>
              <a:rPr lang="el-GR" sz="2100" dirty="0" err="1" smtClean="0">
                <a:latin typeface="Calibri" pitchFamily="34" charset="0"/>
              </a:rPr>
              <a:t>καλλικρεϊνη</a:t>
            </a:r>
            <a:r>
              <a:rPr lang="el-GR" sz="2100" dirty="0" smtClean="0">
                <a:latin typeface="Calibri" pitchFamily="34" charset="0"/>
              </a:rPr>
              <a:t>.</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sp>
        <p:nvSpPr>
          <p:cNvPr id="3" name="Τίτλος 2"/>
          <p:cNvSpPr>
            <a:spLocks noGrp="1"/>
          </p:cNvSpPr>
          <p:nvPr>
            <p:ph type="title"/>
          </p:nvPr>
        </p:nvSpPr>
        <p:spPr/>
        <p:txBody>
          <a:bodyPr/>
          <a:lstStyle/>
          <a:p>
            <a:r>
              <a:rPr lang="el-GR" dirty="0" err="1" smtClean="0"/>
              <a:t>Ινωδολυτικό</a:t>
            </a:r>
            <a:r>
              <a:rPr lang="el-GR" dirty="0" smtClean="0"/>
              <a:t> σύστημα</a:t>
            </a:r>
            <a:endParaRPr lang="el-GR" dirty="0"/>
          </a:p>
        </p:txBody>
      </p:sp>
    </p:spTree>
    <p:extLst>
      <p:ext uri="{BB962C8B-B14F-4D97-AF65-F5344CB8AC3E}">
        <p14:creationId xmlns:p14="http://schemas.microsoft.com/office/powerpoint/2010/main" val="42370021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Autofit/>
          </a:bodyPr>
          <a:lstStyle/>
          <a:p>
            <a:r>
              <a:rPr lang="el-GR" dirty="0" smtClean="0">
                <a:latin typeface="Calibri" pitchFamily="34" charset="0"/>
              </a:rPr>
              <a:t>Συνοψίζοντας την αιμόσταση </a:t>
            </a:r>
            <a:r>
              <a:rPr lang="el-GR" sz="3000" b="0" dirty="0" smtClean="0">
                <a:latin typeface="Calibri" pitchFamily="34" charset="0"/>
              </a:rPr>
              <a:t>1/2</a:t>
            </a:r>
            <a:endParaRPr lang="el-GR" sz="3000" b="0" dirty="0">
              <a:latin typeface="Calibri" pitchFamily="34" charset="0"/>
            </a:endParaRPr>
          </a:p>
        </p:txBody>
      </p:sp>
      <p:sp>
        <p:nvSpPr>
          <p:cNvPr id="3" name="2 - Θέση περιεχομένου"/>
          <p:cNvSpPr>
            <a:spLocks noGrp="1"/>
          </p:cNvSpPr>
          <p:nvPr>
            <p:ph idx="1"/>
          </p:nvPr>
        </p:nvSpPr>
        <p:spPr>
          <a:xfrm>
            <a:off x="457200" y="1196752"/>
            <a:ext cx="8507288" cy="5544616"/>
          </a:xfrm>
        </p:spPr>
        <p:txBody>
          <a:bodyPr>
            <a:noAutofit/>
          </a:bodyPr>
          <a:lstStyle/>
          <a:p>
            <a:pPr>
              <a:spcBef>
                <a:spcPts val="800"/>
              </a:spcBef>
            </a:pPr>
            <a:r>
              <a:rPr lang="el-GR" sz="2100" b="1" dirty="0" smtClean="0">
                <a:latin typeface="Calibri" pitchFamily="34" charset="0"/>
              </a:rPr>
              <a:t>Πρωτογενής αιμόσταση </a:t>
            </a:r>
            <a:r>
              <a:rPr lang="el-GR" sz="2100" dirty="0" smtClean="0">
                <a:latin typeface="Calibri" pitchFamily="34" charset="0"/>
              </a:rPr>
              <a:t>που περιλαμβάνει  </a:t>
            </a:r>
          </a:p>
          <a:p>
            <a:pPr lvl="1">
              <a:spcBef>
                <a:spcPts val="800"/>
              </a:spcBef>
            </a:pPr>
            <a:r>
              <a:rPr lang="el-GR" sz="2100" dirty="0" smtClean="0">
                <a:latin typeface="Calibri" pitchFamily="34" charset="0"/>
              </a:rPr>
              <a:t>την σύσπαση </a:t>
            </a:r>
            <a:r>
              <a:rPr lang="el-GR" sz="2100" b="1" dirty="0" smtClean="0">
                <a:latin typeface="Calibri" pitchFamily="34" charset="0"/>
              </a:rPr>
              <a:t>(</a:t>
            </a:r>
            <a:r>
              <a:rPr lang="en-US" sz="2100" b="1" dirty="0" smtClean="0">
                <a:latin typeface="Calibri" pitchFamily="34" charset="0"/>
              </a:rPr>
              <a:t>Vasoconstriction</a:t>
            </a:r>
            <a:r>
              <a:rPr lang="el-GR" sz="2100" b="1" dirty="0" smtClean="0">
                <a:latin typeface="Calibri" pitchFamily="34" charset="0"/>
              </a:rPr>
              <a:t>)</a:t>
            </a:r>
            <a:r>
              <a:rPr lang="en-US" sz="2100" dirty="0" smtClean="0">
                <a:latin typeface="Calibri" pitchFamily="34" charset="0"/>
              </a:rPr>
              <a:t> </a:t>
            </a:r>
            <a:r>
              <a:rPr lang="el-GR" sz="2100" dirty="0" smtClean="0">
                <a:latin typeface="Calibri" pitchFamily="34" charset="0"/>
              </a:rPr>
              <a:t>του τραυματισμένου αγγείου </a:t>
            </a:r>
          </a:p>
          <a:p>
            <a:pPr lvl="1">
              <a:spcBef>
                <a:spcPts val="800"/>
              </a:spcBef>
            </a:pPr>
            <a:r>
              <a:rPr lang="el-GR" sz="2100" dirty="0" smtClean="0">
                <a:latin typeface="Calibri" pitchFamily="34" charset="0"/>
              </a:rPr>
              <a:t>Προσκόλληση των ΑΜΠ</a:t>
            </a:r>
          </a:p>
          <a:p>
            <a:pPr lvl="1">
              <a:spcBef>
                <a:spcPts val="800"/>
              </a:spcBef>
            </a:pPr>
            <a:r>
              <a:rPr lang="el-GR" sz="2100" dirty="0" smtClean="0">
                <a:latin typeface="Calibri" pitchFamily="34" charset="0"/>
              </a:rPr>
              <a:t>Αντίδραση απελευθέρωσης</a:t>
            </a:r>
          </a:p>
          <a:p>
            <a:pPr lvl="1">
              <a:spcBef>
                <a:spcPts val="800"/>
              </a:spcBef>
            </a:pPr>
            <a:r>
              <a:rPr lang="el-GR" sz="2100" dirty="0" smtClean="0">
                <a:latin typeface="Calibri" pitchFamily="34" charset="0"/>
              </a:rPr>
              <a:t>Συσσώρευση των αιμοπεταλίων</a:t>
            </a:r>
          </a:p>
          <a:p>
            <a:pPr marL="350838" lvl="1" indent="0">
              <a:spcBef>
                <a:spcPts val="800"/>
              </a:spcBef>
              <a:buNone/>
            </a:pPr>
            <a:r>
              <a:rPr lang="el-GR" sz="2100" dirty="0" smtClean="0">
                <a:latin typeface="Calibri" pitchFamily="34" charset="0"/>
              </a:rPr>
              <a:t>Και την δημιουργία ενός πρωτογενούς </a:t>
            </a:r>
            <a:r>
              <a:rPr lang="el-GR" sz="2100" dirty="0" err="1" smtClean="0">
                <a:latin typeface="Calibri" pitchFamily="34" charset="0"/>
              </a:rPr>
              <a:t>αιμοπεταλιακού</a:t>
            </a:r>
            <a:r>
              <a:rPr lang="el-GR" sz="2100" dirty="0" smtClean="0">
                <a:latin typeface="Calibri" pitchFamily="34" charset="0"/>
              </a:rPr>
              <a:t> θρόμβου (λευκού θρόμβου).</a:t>
            </a:r>
            <a:r>
              <a:rPr lang="en-US" sz="2100" b="1" dirty="0" smtClean="0">
                <a:latin typeface="Calibri" pitchFamily="34" charset="0"/>
              </a:rPr>
              <a:t> Platelet </a:t>
            </a:r>
            <a:r>
              <a:rPr lang="el-GR" sz="2100" b="1" dirty="0" smtClean="0">
                <a:latin typeface="Calibri" pitchFamily="34" charset="0"/>
              </a:rPr>
              <a:t>–</a:t>
            </a:r>
            <a:r>
              <a:rPr lang="en-US" sz="2100" b="1" dirty="0" smtClean="0">
                <a:latin typeface="Calibri" pitchFamily="34" charset="0"/>
              </a:rPr>
              <a:t>activation</a:t>
            </a:r>
            <a:r>
              <a:rPr lang="el-GR" sz="2100" b="1" dirty="0" smtClean="0">
                <a:latin typeface="Calibri" pitchFamily="34" charset="0"/>
              </a:rPr>
              <a:t>-</a:t>
            </a:r>
            <a:r>
              <a:rPr lang="en-US" sz="2100" b="1" dirty="0" smtClean="0">
                <a:latin typeface="Calibri" pitchFamily="34" charset="0"/>
              </a:rPr>
              <a:t>adhesion</a:t>
            </a:r>
            <a:r>
              <a:rPr lang="el-GR" sz="2100" b="1" dirty="0" smtClean="0">
                <a:latin typeface="Calibri" pitchFamily="34" charset="0"/>
              </a:rPr>
              <a:t>-</a:t>
            </a:r>
            <a:r>
              <a:rPr lang="en-US" sz="2100" b="1" dirty="0" smtClean="0">
                <a:latin typeface="Calibri" pitchFamily="34" charset="0"/>
              </a:rPr>
              <a:t>aggregation</a:t>
            </a:r>
            <a:r>
              <a:rPr lang="el-GR" sz="2100" dirty="0" smtClean="0">
                <a:latin typeface="Calibri" pitchFamily="34" charset="0"/>
              </a:rPr>
              <a:t>.</a:t>
            </a:r>
          </a:p>
          <a:p>
            <a:pPr lvl="0">
              <a:spcBef>
                <a:spcPts val="800"/>
              </a:spcBef>
            </a:pPr>
            <a:r>
              <a:rPr lang="el-GR" sz="2100" b="1" dirty="0" smtClean="0">
                <a:latin typeface="Calibri" pitchFamily="34" charset="0"/>
              </a:rPr>
              <a:t>Δευτερογενής αιμόσταση </a:t>
            </a:r>
            <a:r>
              <a:rPr lang="el-GR" sz="2100" dirty="0" smtClean="0">
                <a:latin typeface="Calibri" pitchFamily="34" charset="0"/>
              </a:rPr>
              <a:t>που περιλαμβάνει την δημιουργία ενός πλέγματος ινώδους (</a:t>
            </a:r>
            <a:r>
              <a:rPr lang="en-US" sz="2100" b="1" dirty="0" smtClean="0">
                <a:latin typeface="Calibri" pitchFamily="34" charset="0"/>
              </a:rPr>
              <a:t>Fibrin meshwork (clot)</a:t>
            </a:r>
            <a:r>
              <a:rPr lang="el-GR" sz="2100" b="1" dirty="0" smtClean="0">
                <a:latin typeface="Calibri" pitchFamily="34" charset="0"/>
              </a:rPr>
              <a:t>)</a:t>
            </a:r>
            <a:r>
              <a:rPr lang="el-GR" sz="2100" dirty="0" smtClean="0">
                <a:latin typeface="Calibri" pitchFamily="34" charset="0"/>
              </a:rPr>
              <a:t> που σταθεροποιεί τον θρόμβο ( σε αυτή τη διαδικασία συμμετέχουν οι παράγοντες πήξης, αναστολείς και κύτταρα)</a:t>
            </a:r>
          </a:p>
          <a:p>
            <a:pPr lvl="0">
              <a:spcBef>
                <a:spcPts val="800"/>
              </a:spcBef>
            </a:pPr>
            <a:r>
              <a:rPr lang="el-GR" sz="2100" b="1" dirty="0" err="1" smtClean="0">
                <a:latin typeface="Calibri" pitchFamily="34" charset="0"/>
              </a:rPr>
              <a:t>Ινωδόλυση</a:t>
            </a:r>
            <a:r>
              <a:rPr lang="el-GR" sz="2100" dirty="0" smtClean="0">
                <a:latin typeface="Calibri" pitchFamily="34" charset="0"/>
              </a:rPr>
              <a:t> – διαδικασία που αποτρέπει την υπερβολική αύξηση του θρόμβου και μεσολαβεί στην διάλυσή του. </a:t>
            </a:r>
            <a:r>
              <a:rPr lang="en-US" sz="2100" b="1" dirty="0" smtClean="0">
                <a:latin typeface="Calibri" pitchFamily="34" charset="0"/>
              </a:rPr>
              <a:t>Clot dissolution (fibrinolysis)</a:t>
            </a:r>
            <a:r>
              <a:rPr lang="el-GR" sz="2100" dirty="0" smtClean="0">
                <a:latin typeface="Calibri" pitchFamily="34" charset="0"/>
              </a:rPr>
              <a:t>.</a:t>
            </a:r>
            <a:endParaRPr lang="el-GR" sz="2100" dirty="0">
              <a:latin typeface="Calibri" pitchFamily="34" charset="0"/>
            </a:endParaRPr>
          </a:p>
        </p:txBody>
      </p:sp>
      <p:sp>
        <p:nvSpPr>
          <p:cNvPr id="4" name="Θέση αριθμού διαφάνειας 3"/>
          <p:cNvSpPr>
            <a:spLocks noGrp="1"/>
          </p:cNvSpPr>
          <p:nvPr>
            <p:ph type="sldNum" sz="quarter" idx="12"/>
          </p:nvPr>
        </p:nvSpPr>
        <p:spPr>
          <a:xfrm>
            <a:off x="6553200" y="6448251"/>
            <a:ext cx="2133600" cy="365125"/>
          </a:xfrm>
        </p:spPr>
        <p:txBody>
          <a:bodyPr/>
          <a:lstStyle/>
          <a:p>
            <a:pPr>
              <a:defRPr/>
            </a:pPr>
            <a:fld id="{7E55E3B3-0445-4CFC-BED8-763D4409E61F}" type="slidenum">
              <a:rPr lang="el-GR" smtClean="0"/>
              <a:pPr>
                <a:defRPr/>
              </a:pPr>
              <a:t>32</a:t>
            </a:fld>
            <a:endParaRPr lang="el-GR" dirty="0"/>
          </a:p>
        </p:txBody>
      </p:sp>
    </p:spTree>
    <p:extLst>
      <p:ext uri="{BB962C8B-B14F-4D97-AF65-F5344CB8AC3E}">
        <p14:creationId xmlns:p14="http://schemas.microsoft.com/office/powerpoint/2010/main" val="40463021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Text Box 2"/>
          <p:cNvSpPr txBox="1">
            <a:spLocks noChangeArrowheads="1"/>
          </p:cNvSpPr>
          <p:nvPr/>
        </p:nvSpPr>
        <p:spPr bwMode="auto">
          <a:xfrm>
            <a:off x="107504" y="1255700"/>
            <a:ext cx="3996000" cy="2520265"/>
          </a:xfrm>
          <a:prstGeom prst="rect">
            <a:avLst/>
          </a:prstGeom>
          <a:ln>
            <a:headEnd/>
            <a:tailEnd/>
          </a:ln>
        </p:spPr>
        <p:style>
          <a:lnRef idx="2">
            <a:schemeClr val="dk1"/>
          </a:lnRef>
          <a:fillRef idx="1">
            <a:schemeClr val="lt1"/>
          </a:fillRef>
          <a:effectRef idx="0">
            <a:schemeClr val="dk1"/>
          </a:effectRef>
          <a:fontRef idx="minor">
            <a:schemeClr val="dk1"/>
          </a:fontRef>
        </p:style>
        <p:txBody>
          <a:bodyPr lIns="91430" tIns="45715" rIns="91430" bIns="45715"/>
          <a:lstStyle/>
          <a:p>
            <a:pPr defTabSz="914414" eaLnBrk="1" hangingPunct="1"/>
            <a:endParaRPr lang="el-GR" sz="1600" b="1" dirty="0">
              <a:solidFill>
                <a:srgbClr val="800000"/>
              </a:solidFill>
              <a:latin typeface="Calibri" pitchFamily="34" charset="0"/>
            </a:endParaRPr>
          </a:p>
          <a:p>
            <a:pPr defTabSz="914414" eaLnBrk="1" hangingPunct="1"/>
            <a:r>
              <a:rPr lang="el-GR" sz="2000" b="1" dirty="0" smtClean="0">
                <a:solidFill>
                  <a:srgbClr val="004A82"/>
                </a:solidFill>
                <a:latin typeface="Calibri" pitchFamily="34" charset="0"/>
              </a:rPr>
              <a:t>ΠΡΩΤΟΓΕΝΗΣ </a:t>
            </a:r>
            <a:r>
              <a:rPr lang="el-GR" sz="2000" b="1" dirty="0">
                <a:solidFill>
                  <a:srgbClr val="004A82"/>
                </a:solidFill>
                <a:latin typeface="Calibri" pitchFamily="34" charset="0"/>
              </a:rPr>
              <a:t>ΑΙΜΟΣΤΑΣΗ</a:t>
            </a:r>
          </a:p>
          <a:p>
            <a:pPr defTabSz="914414" eaLnBrk="1" hangingPunct="1"/>
            <a:endParaRPr lang="el-GR" sz="1600" b="1" dirty="0">
              <a:solidFill>
                <a:srgbClr val="800000"/>
              </a:solidFill>
              <a:latin typeface="Calibri" pitchFamily="34" charset="0"/>
            </a:endParaRPr>
          </a:p>
          <a:p>
            <a:pPr defTabSz="914414" eaLnBrk="1" hangingPunct="1"/>
            <a:r>
              <a:rPr lang="el-GR" b="1" dirty="0">
                <a:solidFill>
                  <a:srgbClr val="800000"/>
                </a:solidFill>
                <a:latin typeface="Calibri" pitchFamily="34" charset="0"/>
              </a:rPr>
              <a:t>ΑΓΓΕΙΟΣΥΣΠΑΣΗ</a:t>
            </a:r>
          </a:p>
          <a:p>
            <a:pPr defTabSz="914414" eaLnBrk="1" hangingPunct="1"/>
            <a:r>
              <a:rPr lang="en-US" b="1" dirty="0">
                <a:solidFill>
                  <a:srgbClr val="000000"/>
                </a:solidFill>
                <a:latin typeface="Calibri" pitchFamily="34" charset="0"/>
              </a:rPr>
              <a:t>(ΑΜΕΣΩΣ)</a:t>
            </a:r>
          </a:p>
          <a:p>
            <a:pPr defTabSz="914414" eaLnBrk="1" hangingPunct="1"/>
            <a:r>
              <a:rPr lang="en-US" b="1" dirty="0">
                <a:latin typeface="Calibri" pitchFamily="34" charset="0"/>
              </a:rPr>
              <a:t> </a:t>
            </a:r>
            <a:r>
              <a:rPr lang="el-GR" b="1" dirty="0" smtClean="0">
                <a:solidFill>
                  <a:srgbClr val="800000"/>
                </a:solidFill>
                <a:latin typeface="Calibri" pitchFamily="34" charset="0"/>
              </a:rPr>
              <a:t>ΠΡΟΣΚΟΛΛΗΣΗ</a:t>
            </a:r>
            <a:r>
              <a:rPr lang="en-US" b="1" dirty="0" smtClean="0">
                <a:solidFill>
                  <a:srgbClr val="800000"/>
                </a:solidFill>
                <a:latin typeface="Calibri" pitchFamily="34" charset="0"/>
              </a:rPr>
              <a:t>   </a:t>
            </a:r>
            <a:r>
              <a:rPr lang="en-US" b="1" dirty="0">
                <a:solidFill>
                  <a:srgbClr val="800000"/>
                </a:solidFill>
                <a:latin typeface="Calibri" pitchFamily="34" charset="0"/>
              </a:rPr>
              <a:t>ΑΙΜΟΠΕΤΑΛΙΩΝ</a:t>
            </a:r>
          </a:p>
          <a:p>
            <a:pPr defTabSz="914414" eaLnBrk="1" hangingPunct="1"/>
            <a:r>
              <a:rPr lang="en-US" b="1" dirty="0">
                <a:solidFill>
                  <a:srgbClr val="000000"/>
                </a:solidFill>
                <a:latin typeface="Calibri" pitchFamily="34" charset="0"/>
              </a:rPr>
              <a:t>(ΔΕΥΤΕΡΟΛΕΠΤΑ)</a:t>
            </a:r>
          </a:p>
          <a:p>
            <a:pPr defTabSz="914414" eaLnBrk="1" hangingPunct="1"/>
            <a:r>
              <a:rPr lang="el-GR" b="1" dirty="0">
                <a:solidFill>
                  <a:srgbClr val="800000"/>
                </a:solidFill>
                <a:latin typeface="Calibri" pitchFamily="34" charset="0"/>
              </a:rPr>
              <a:t>ΣΥΣΣΩΡΕΥΣΗ ΑΙΜΟΠΕΤΑΛΙΩΝ</a:t>
            </a:r>
          </a:p>
          <a:p>
            <a:pPr defTabSz="914414" eaLnBrk="1" hangingPunct="1"/>
            <a:r>
              <a:rPr lang="en-US" b="1" dirty="0">
                <a:solidFill>
                  <a:srgbClr val="000000"/>
                </a:solidFill>
                <a:latin typeface="Calibri" pitchFamily="34" charset="0"/>
              </a:rPr>
              <a:t>(ΛΕΠΤΑ)</a:t>
            </a:r>
            <a:endParaRPr lang="en-US" dirty="0">
              <a:solidFill>
                <a:srgbClr val="000000"/>
              </a:solidFill>
              <a:latin typeface="Calibri" pitchFamily="34" charset="0"/>
            </a:endParaRPr>
          </a:p>
        </p:txBody>
      </p:sp>
      <p:sp>
        <p:nvSpPr>
          <p:cNvPr id="278531" name="Text Box 3"/>
          <p:cNvSpPr txBox="1">
            <a:spLocks noChangeArrowheads="1"/>
          </p:cNvSpPr>
          <p:nvPr/>
        </p:nvSpPr>
        <p:spPr bwMode="auto">
          <a:xfrm>
            <a:off x="4716016" y="1255700"/>
            <a:ext cx="4105440" cy="2520265"/>
          </a:xfrm>
          <a:prstGeom prst="rect">
            <a:avLst/>
          </a:prstGeom>
          <a:ln>
            <a:headEnd/>
            <a:tailEnd/>
          </a:ln>
        </p:spPr>
        <p:style>
          <a:lnRef idx="2">
            <a:schemeClr val="dk1"/>
          </a:lnRef>
          <a:fillRef idx="1">
            <a:schemeClr val="lt1"/>
          </a:fillRef>
          <a:effectRef idx="0">
            <a:schemeClr val="dk1"/>
          </a:effectRef>
          <a:fontRef idx="minor">
            <a:schemeClr val="dk1"/>
          </a:fontRef>
        </p:style>
        <p:txBody>
          <a:bodyPr lIns="91430" tIns="45715" rIns="91430" bIns="45715"/>
          <a:lstStyle/>
          <a:p>
            <a:pPr defTabSz="914414" eaLnBrk="1" hangingPunct="1"/>
            <a:r>
              <a:rPr lang="el-GR" sz="2000" b="1" dirty="0" smtClean="0">
                <a:solidFill>
                  <a:srgbClr val="004A82"/>
                </a:solidFill>
                <a:latin typeface="Calibri" pitchFamily="34" charset="0"/>
              </a:rPr>
              <a:t>ΔΕΥΤΕΡΟΓΕΝΗΣ </a:t>
            </a:r>
            <a:r>
              <a:rPr lang="el-GR" sz="2000" b="1" dirty="0">
                <a:solidFill>
                  <a:srgbClr val="004A82"/>
                </a:solidFill>
                <a:latin typeface="Calibri" pitchFamily="34" charset="0"/>
              </a:rPr>
              <a:t>ΑΙΜΟΣΤΑΣΗ</a:t>
            </a:r>
          </a:p>
          <a:p>
            <a:pPr defTabSz="914414" eaLnBrk="1" hangingPunct="1"/>
            <a:endParaRPr lang="en-US" sz="1600" dirty="0">
              <a:latin typeface="Calibri" pitchFamily="34" charset="0"/>
            </a:endParaRPr>
          </a:p>
          <a:p>
            <a:pPr defTabSz="914414" eaLnBrk="1" hangingPunct="1"/>
            <a:r>
              <a:rPr lang="en-US" b="1" dirty="0">
                <a:solidFill>
                  <a:srgbClr val="800000"/>
                </a:solidFill>
                <a:latin typeface="Calibri" pitchFamily="34" charset="0"/>
              </a:rPr>
              <a:t>ΕΝΕΡΓΟΠΟΙΗΣΗ ΠΑΡΑΓΟΝΤΩΝ ΠΗΞΗΣ</a:t>
            </a:r>
          </a:p>
          <a:p>
            <a:pPr defTabSz="914414" eaLnBrk="1" hangingPunct="1"/>
            <a:endParaRPr lang="en-US" b="1" dirty="0">
              <a:solidFill>
                <a:srgbClr val="800000"/>
              </a:solidFill>
              <a:latin typeface="Calibri" pitchFamily="34" charset="0"/>
            </a:endParaRPr>
          </a:p>
          <a:p>
            <a:pPr defTabSz="914414" eaLnBrk="1" hangingPunct="1"/>
            <a:r>
              <a:rPr lang="en-US" b="1" dirty="0">
                <a:solidFill>
                  <a:srgbClr val="800000"/>
                </a:solidFill>
                <a:latin typeface="Calibri" pitchFamily="34" charset="0"/>
              </a:rPr>
              <a:t>ΣΧΗΜΑΤΙΣΜΟΣ ΙΝΩΔΟΥΣ</a:t>
            </a:r>
          </a:p>
          <a:p>
            <a:pPr defTabSz="914414" eaLnBrk="1" hangingPunct="1"/>
            <a:r>
              <a:rPr lang="en-US" b="1" dirty="0">
                <a:solidFill>
                  <a:srgbClr val="000000"/>
                </a:solidFill>
                <a:latin typeface="Calibri" pitchFamily="34" charset="0"/>
              </a:rPr>
              <a:t>(ΛΕΠΤΑ)</a:t>
            </a:r>
            <a:endParaRPr lang="en-US" dirty="0">
              <a:solidFill>
                <a:srgbClr val="000000"/>
              </a:solidFill>
              <a:latin typeface="Calibri" pitchFamily="34" charset="0"/>
            </a:endParaRPr>
          </a:p>
        </p:txBody>
      </p:sp>
      <p:sp>
        <p:nvSpPr>
          <p:cNvPr id="278532" name="Text Box 4"/>
          <p:cNvSpPr txBox="1">
            <a:spLocks noChangeArrowheads="1"/>
          </p:cNvSpPr>
          <p:nvPr/>
        </p:nvSpPr>
        <p:spPr bwMode="auto">
          <a:xfrm>
            <a:off x="2483768" y="3861048"/>
            <a:ext cx="3807360" cy="2592272"/>
          </a:xfrm>
          <a:prstGeom prst="rect">
            <a:avLst/>
          </a:prstGeom>
          <a:ln>
            <a:headEnd/>
            <a:tailEnd/>
          </a:ln>
        </p:spPr>
        <p:style>
          <a:lnRef idx="2">
            <a:schemeClr val="dk1"/>
          </a:lnRef>
          <a:fillRef idx="1">
            <a:schemeClr val="lt1"/>
          </a:fillRef>
          <a:effectRef idx="0">
            <a:schemeClr val="dk1"/>
          </a:effectRef>
          <a:fontRef idx="minor">
            <a:schemeClr val="dk1"/>
          </a:fontRef>
        </p:style>
        <p:txBody>
          <a:bodyPr lIns="91430" tIns="45715" rIns="91430" bIns="45715"/>
          <a:lstStyle/>
          <a:p>
            <a:pPr defTabSz="914414" eaLnBrk="1" hangingPunct="1"/>
            <a:r>
              <a:rPr lang="el-GR" sz="2000" b="1" dirty="0">
                <a:solidFill>
                  <a:srgbClr val="004A82"/>
                </a:solidFill>
                <a:latin typeface="Calibri" pitchFamily="34" charset="0"/>
              </a:rPr>
              <a:t>ΙΝΩΔΟΛΥΣΗ</a:t>
            </a:r>
          </a:p>
          <a:p>
            <a:pPr defTabSz="914414" eaLnBrk="1" hangingPunct="1"/>
            <a:endParaRPr lang="en-US" sz="1400" b="1" dirty="0">
              <a:latin typeface="Calibri" pitchFamily="34" charset="0"/>
            </a:endParaRPr>
          </a:p>
          <a:p>
            <a:pPr defTabSz="914414" eaLnBrk="1" hangingPunct="1"/>
            <a:endParaRPr lang="en-US" sz="1400" b="1" dirty="0">
              <a:latin typeface="Calibri" pitchFamily="34" charset="0"/>
            </a:endParaRPr>
          </a:p>
          <a:p>
            <a:pPr defTabSz="914414" eaLnBrk="1" hangingPunct="1"/>
            <a:r>
              <a:rPr lang="el-GR" b="1" dirty="0">
                <a:solidFill>
                  <a:srgbClr val="800000"/>
                </a:solidFill>
                <a:latin typeface="Calibri" pitchFamily="34" charset="0"/>
              </a:rPr>
              <a:t>ΕΝΕΡΓΟΠΟΙΗΣΗ ΤΗΣ ΙΝΩΔΟΛΥΣΗΣ</a:t>
            </a:r>
          </a:p>
          <a:p>
            <a:pPr defTabSz="914414" eaLnBrk="1" hangingPunct="1"/>
            <a:r>
              <a:rPr lang="en-US" b="1" dirty="0">
                <a:solidFill>
                  <a:srgbClr val="000000"/>
                </a:solidFill>
                <a:latin typeface="Calibri" pitchFamily="34" charset="0"/>
              </a:rPr>
              <a:t>   (ΛΕΠΤΑ)</a:t>
            </a:r>
          </a:p>
          <a:p>
            <a:pPr defTabSz="914414" eaLnBrk="1" hangingPunct="1"/>
            <a:endParaRPr lang="en-US" b="1" dirty="0">
              <a:solidFill>
                <a:srgbClr val="000000"/>
              </a:solidFill>
              <a:latin typeface="Calibri" pitchFamily="34" charset="0"/>
            </a:endParaRPr>
          </a:p>
          <a:p>
            <a:pPr defTabSz="914414" eaLnBrk="1" hangingPunct="1"/>
            <a:r>
              <a:rPr lang="el-GR" b="1" dirty="0">
                <a:solidFill>
                  <a:srgbClr val="050206"/>
                </a:solidFill>
                <a:latin typeface="Calibri" pitchFamily="34" charset="0"/>
              </a:rPr>
              <a:t>ΛΥΣΗ ΤΟΥ ΘΡΟΜΒΟΥ</a:t>
            </a:r>
          </a:p>
          <a:p>
            <a:pPr defTabSz="914414" eaLnBrk="1" hangingPunct="1"/>
            <a:r>
              <a:rPr lang="en-US" b="1" dirty="0">
                <a:solidFill>
                  <a:schemeClr val="accent2"/>
                </a:solidFill>
                <a:latin typeface="Calibri" pitchFamily="34" charset="0"/>
              </a:rPr>
              <a:t>   </a:t>
            </a:r>
            <a:r>
              <a:rPr lang="en-US" b="1" dirty="0">
                <a:solidFill>
                  <a:srgbClr val="000000"/>
                </a:solidFill>
                <a:latin typeface="Calibri" pitchFamily="34" charset="0"/>
              </a:rPr>
              <a:t>(ΩΡΕΣ)</a:t>
            </a:r>
          </a:p>
          <a:p>
            <a:pPr defTabSz="914414" eaLnBrk="1" hangingPunct="1"/>
            <a:endParaRPr lang="en-US" b="1" dirty="0">
              <a:solidFill>
                <a:srgbClr val="000000"/>
              </a:solidFill>
              <a:latin typeface="Calibri" pitchFamily="34" charset="0"/>
            </a:endParaRPr>
          </a:p>
          <a:p>
            <a:pPr defTabSz="914414" eaLnBrk="1" hangingPunct="1"/>
            <a:endParaRPr lang="en-US" b="1" dirty="0">
              <a:latin typeface="Calibri" pitchFamily="34" charset="0"/>
            </a:endParaRPr>
          </a:p>
          <a:p>
            <a:pPr defTabSz="914414" eaLnBrk="1" hangingPunct="1"/>
            <a:endParaRPr lang="en-US" b="1" dirty="0">
              <a:latin typeface="Calibri" pitchFamily="34" charset="0"/>
            </a:endParaRPr>
          </a:p>
          <a:p>
            <a:pPr defTabSz="914414" eaLnBrk="1" hangingPunct="1"/>
            <a:endParaRPr lang="en-US" b="1" dirty="0">
              <a:latin typeface="Calibri" pitchFamily="34" charset="0"/>
            </a:endParaRPr>
          </a:p>
          <a:p>
            <a:pPr defTabSz="914414" eaLnBrk="1" hangingPunct="1"/>
            <a:endParaRPr lang="en-US" b="1" dirty="0">
              <a:latin typeface="Calibri" pitchFamily="34" charset="0"/>
            </a:endParaRPr>
          </a:p>
          <a:p>
            <a:pPr defTabSz="914414" eaLnBrk="1" hangingPunct="1"/>
            <a:endParaRPr lang="en-US" b="1" dirty="0">
              <a:latin typeface="Calibri" pitchFamily="34" charset="0"/>
            </a:endParaRPr>
          </a:p>
          <a:p>
            <a:pPr defTabSz="914414" eaLnBrk="1" hangingPunct="1"/>
            <a:endParaRPr lang="en-US" b="1" dirty="0">
              <a:latin typeface="Calibri" pitchFamily="34" charset="0"/>
            </a:endParaRPr>
          </a:p>
          <a:p>
            <a:pPr defTabSz="914414" eaLnBrk="1" hangingPunct="1"/>
            <a:endParaRPr lang="en-US" b="1" dirty="0">
              <a:latin typeface="Calibri" pitchFamily="34" charset="0"/>
            </a:endParaRPr>
          </a:p>
          <a:p>
            <a:pPr defTabSz="914414" eaLnBrk="1" hangingPunct="1"/>
            <a:endParaRPr lang="en-US" b="1" dirty="0">
              <a:latin typeface="Calibri" pitchFamily="34" charset="0"/>
            </a:endParaRPr>
          </a:p>
          <a:p>
            <a:pPr defTabSz="914414" eaLnBrk="1" hangingPunct="1"/>
            <a:endParaRPr lang="en-US" b="1" dirty="0">
              <a:latin typeface="Calibri" pitchFamily="34" charset="0"/>
            </a:endParaRPr>
          </a:p>
          <a:p>
            <a:pPr defTabSz="914414" eaLnBrk="1" hangingPunct="1"/>
            <a:endParaRPr lang="en-US" b="1" dirty="0">
              <a:latin typeface="Calibri" pitchFamily="34" charset="0"/>
            </a:endParaRPr>
          </a:p>
          <a:p>
            <a:pPr defTabSz="914414" eaLnBrk="1" hangingPunct="1"/>
            <a:endParaRPr lang="en-US" b="1" dirty="0">
              <a:latin typeface="Calibri" pitchFamily="34" charset="0"/>
            </a:endParaRPr>
          </a:p>
          <a:p>
            <a:pPr defTabSz="914414" eaLnBrk="1" hangingPunct="1"/>
            <a:endParaRPr lang="en-US" b="1" dirty="0">
              <a:latin typeface="Calibri" pitchFamily="34" charset="0"/>
            </a:endParaRPr>
          </a:p>
          <a:p>
            <a:pPr defTabSz="914414" eaLnBrk="1" hangingPunct="1"/>
            <a:endParaRPr lang="en-US" b="1" dirty="0">
              <a:latin typeface="Calibri" pitchFamily="34" charset="0"/>
            </a:endParaRPr>
          </a:p>
          <a:p>
            <a:pPr defTabSz="914414" eaLnBrk="1" hangingPunct="1"/>
            <a:endParaRPr lang="en-US" b="1" dirty="0">
              <a:latin typeface="Calibri" pitchFamily="34" charset="0"/>
            </a:endParaRPr>
          </a:p>
          <a:p>
            <a:pPr defTabSz="914414" eaLnBrk="1" hangingPunct="1"/>
            <a:endParaRPr lang="en-US" b="1" dirty="0">
              <a:latin typeface="Calibri" pitchFamily="34" charset="0"/>
            </a:endParaRPr>
          </a:p>
          <a:p>
            <a:pPr defTabSz="914414" eaLnBrk="1" hangingPunct="1"/>
            <a:endParaRPr lang="en-US" b="1" dirty="0">
              <a:latin typeface="Calibri" pitchFamily="34" charset="0"/>
            </a:endParaRPr>
          </a:p>
          <a:p>
            <a:pPr defTabSz="914414" eaLnBrk="1" hangingPunct="1"/>
            <a:endParaRPr lang="en-US" b="1" dirty="0">
              <a:latin typeface="Calibri" pitchFamily="34" charset="0"/>
            </a:endParaRPr>
          </a:p>
          <a:p>
            <a:pPr defTabSz="914414" eaLnBrk="1" hangingPunct="1"/>
            <a:endParaRPr lang="en-US" b="1" dirty="0">
              <a:latin typeface="Calibri" pitchFamily="34" charset="0"/>
            </a:endParaRPr>
          </a:p>
          <a:p>
            <a:pPr defTabSz="914414" eaLnBrk="1" hangingPunct="1"/>
            <a:endParaRPr lang="en-US" b="1" dirty="0">
              <a:latin typeface="Calibri" pitchFamily="34" charset="0"/>
            </a:endParaRPr>
          </a:p>
          <a:p>
            <a:pPr defTabSz="914414" eaLnBrk="1" hangingPunct="1"/>
            <a:endParaRPr lang="en-US" b="1" dirty="0">
              <a:latin typeface="Calibri" pitchFamily="34" charset="0"/>
            </a:endParaRPr>
          </a:p>
          <a:p>
            <a:pPr defTabSz="914414" eaLnBrk="1" hangingPunct="1"/>
            <a:endParaRPr lang="en-US" b="1" dirty="0">
              <a:latin typeface="Calibri" pitchFamily="34" charset="0"/>
            </a:endParaRPr>
          </a:p>
          <a:p>
            <a:pPr defTabSz="914414" eaLnBrk="1" hangingPunct="1"/>
            <a:endParaRPr lang="en-US" b="1" dirty="0">
              <a:latin typeface="Calibri" pitchFamily="34" charset="0"/>
            </a:endParaRPr>
          </a:p>
          <a:p>
            <a:pPr defTabSz="914414" eaLnBrk="1" hangingPunct="1"/>
            <a:endParaRPr lang="en-US" b="1" dirty="0">
              <a:latin typeface="Calibri" pitchFamily="34" charset="0"/>
            </a:endParaRPr>
          </a:p>
          <a:p>
            <a:pPr defTabSz="914414" eaLnBrk="1" hangingPunct="1"/>
            <a:endParaRPr lang="en-US" b="1" dirty="0">
              <a:latin typeface="Calibri" pitchFamily="34" charset="0"/>
            </a:endParaRPr>
          </a:p>
          <a:p>
            <a:pPr defTabSz="914414" eaLnBrk="1" hangingPunct="1"/>
            <a:endParaRPr lang="en-US" b="1" dirty="0">
              <a:latin typeface="Calibri" pitchFamily="34" charset="0"/>
            </a:endParaRPr>
          </a:p>
          <a:p>
            <a:pPr defTabSz="914414" eaLnBrk="1" hangingPunct="1"/>
            <a:endParaRPr lang="en-US" b="1" dirty="0">
              <a:latin typeface="Calibri" pitchFamily="34" charset="0"/>
            </a:endParaRPr>
          </a:p>
          <a:p>
            <a:pPr defTabSz="914414" eaLnBrk="1" hangingPunct="1"/>
            <a:endParaRPr lang="en-US" b="1" dirty="0">
              <a:latin typeface="Calibri" pitchFamily="34" charset="0"/>
            </a:endParaRPr>
          </a:p>
          <a:p>
            <a:pPr defTabSz="914414" eaLnBrk="1" hangingPunct="1"/>
            <a:endParaRPr lang="en-US" b="1" dirty="0">
              <a:latin typeface="Calibri" pitchFamily="34" charset="0"/>
            </a:endParaRPr>
          </a:p>
          <a:p>
            <a:pPr defTabSz="914414" eaLnBrk="1" hangingPunct="1"/>
            <a:endParaRPr lang="en-US" b="1" dirty="0">
              <a:latin typeface="Calibri" pitchFamily="34" charset="0"/>
            </a:endParaRPr>
          </a:p>
          <a:p>
            <a:pPr defTabSz="914414" eaLnBrk="1" hangingPunct="1"/>
            <a:endParaRPr lang="en-US" b="1" dirty="0">
              <a:latin typeface="Calibri" pitchFamily="34" charset="0"/>
            </a:endParaRPr>
          </a:p>
          <a:p>
            <a:pPr defTabSz="914414" eaLnBrk="1" hangingPunct="1"/>
            <a:endParaRPr lang="en-US" b="1" dirty="0">
              <a:latin typeface="Calibri" pitchFamily="34" charset="0"/>
            </a:endParaRPr>
          </a:p>
          <a:p>
            <a:pPr defTabSz="914414" eaLnBrk="1" hangingPunct="1"/>
            <a:endParaRPr lang="en-US" b="1" dirty="0">
              <a:latin typeface="Calibri" pitchFamily="34" charset="0"/>
            </a:endParaRPr>
          </a:p>
          <a:p>
            <a:pPr defTabSz="914414" eaLnBrk="1" hangingPunct="1"/>
            <a:endParaRPr lang="en-US" b="1" dirty="0">
              <a:latin typeface="Calibri" pitchFamily="34" charset="0"/>
            </a:endParaRPr>
          </a:p>
          <a:p>
            <a:pPr defTabSz="914414" eaLnBrk="1" hangingPunct="1"/>
            <a:endParaRPr lang="en-US" b="1" dirty="0">
              <a:latin typeface="Calibri" pitchFamily="34" charset="0"/>
            </a:endParaRPr>
          </a:p>
          <a:p>
            <a:pPr defTabSz="914414" eaLnBrk="1" hangingPunct="1"/>
            <a:endParaRPr lang="en-US" b="1" dirty="0">
              <a:latin typeface="Calibri" pitchFamily="34" charset="0"/>
            </a:endParaRPr>
          </a:p>
          <a:p>
            <a:pPr defTabSz="914414" eaLnBrk="1" hangingPunct="1"/>
            <a:endParaRPr lang="en-US" b="1" dirty="0">
              <a:latin typeface="Calibri" pitchFamily="34" charset="0"/>
            </a:endParaRPr>
          </a:p>
          <a:p>
            <a:pPr defTabSz="914414" eaLnBrk="1" hangingPunct="1"/>
            <a:endParaRPr lang="en-US" b="1" dirty="0">
              <a:latin typeface="Calibri" pitchFamily="34" charset="0"/>
            </a:endParaRPr>
          </a:p>
          <a:p>
            <a:pPr defTabSz="914414" eaLnBrk="1" hangingPunct="1"/>
            <a:endParaRPr lang="en-US" b="1" dirty="0">
              <a:latin typeface="Calibri" pitchFamily="34" charset="0"/>
            </a:endParaRPr>
          </a:p>
          <a:p>
            <a:pPr defTabSz="914414" eaLnBrk="1" hangingPunct="1"/>
            <a:endParaRPr lang="en-US" b="1" dirty="0">
              <a:latin typeface="Calibri" pitchFamily="34" charset="0"/>
            </a:endParaRPr>
          </a:p>
          <a:p>
            <a:pPr defTabSz="914414" eaLnBrk="1" hangingPunct="1"/>
            <a:endParaRPr lang="en-US" b="1" dirty="0">
              <a:latin typeface="Calibri" pitchFamily="34" charset="0"/>
            </a:endParaRPr>
          </a:p>
          <a:p>
            <a:pPr defTabSz="914414" eaLnBrk="1" hangingPunct="1"/>
            <a:endParaRPr lang="en-US" b="1" dirty="0">
              <a:latin typeface="Calibri" pitchFamily="34" charset="0"/>
            </a:endParaRPr>
          </a:p>
          <a:p>
            <a:pPr defTabSz="914414" eaLnBrk="1" hangingPunct="1"/>
            <a:endParaRPr lang="en-US" b="1" dirty="0">
              <a:latin typeface="Calibri" pitchFamily="34" charset="0"/>
            </a:endParaRPr>
          </a:p>
          <a:p>
            <a:pPr defTabSz="914414" eaLnBrk="1" hangingPunct="1"/>
            <a:endParaRPr lang="en-US" b="1" dirty="0">
              <a:latin typeface="Calibri" pitchFamily="34" charset="0"/>
            </a:endParaRPr>
          </a:p>
          <a:p>
            <a:pPr defTabSz="914414" eaLnBrk="1" hangingPunct="1"/>
            <a:endParaRPr lang="en-US" b="1" dirty="0">
              <a:latin typeface="Calibri" pitchFamily="34" charset="0"/>
            </a:endParaRPr>
          </a:p>
          <a:p>
            <a:pPr defTabSz="914414" eaLnBrk="1" hangingPunct="1"/>
            <a:endParaRPr lang="en-US" b="1" dirty="0">
              <a:latin typeface="Calibri" pitchFamily="34" charset="0"/>
            </a:endParaRPr>
          </a:p>
          <a:p>
            <a:pPr defTabSz="914414" eaLnBrk="1" hangingPunct="1"/>
            <a:endParaRPr lang="en-US" b="1" dirty="0">
              <a:latin typeface="Calibri" pitchFamily="34" charset="0"/>
            </a:endParaRPr>
          </a:p>
          <a:p>
            <a:pPr defTabSz="914414" eaLnBrk="1" hangingPunct="1"/>
            <a:endParaRPr lang="en-US" dirty="0">
              <a:latin typeface="Calibri" pitchFamily="34" charset="0"/>
            </a:endParaRPr>
          </a:p>
        </p:txBody>
      </p:sp>
      <p:sp>
        <p:nvSpPr>
          <p:cNvPr id="2" name="Τίτλος 1"/>
          <p:cNvSpPr>
            <a:spLocks noGrp="1"/>
          </p:cNvSpPr>
          <p:nvPr>
            <p:ph type="title"/>
          </p:nvPr>
        </p:nvSpPr>
        <p:spPr/>
        <p:txBody>
          <a:bodyPr/>
          <a:lstStyle/>
          <a:p>
            <a:r>
              <a:rPr lang="el-GR" dirty="0">
                <a:latin typeface="Calibri" pitchFamily="34" charset="0"/>
              </a:rPr>
              <a:t>Συνοψίζοντας την αιμόσταση </a:t>
            </a:r>
            <a:r>
              <a:rPr lang="el-GR" sz="3000" b="0" dirty="0" smtClean="0">
                <a:latin typeface="Calibri" pitchFamily="34" charset="0"/>
              </a:rPr>
              <a:t>2/2</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a:p>
        </p:txBody>
      </p:sp>
    </p:spTree>
    <p:extLst>
      <p:ext uri="{BB962C8B-B14F-4D97-AF65-F5344CB8AC3E}">
        <p14:creationId xmlns:p14="http://schemas.microsoft.com/office/powerpoint/2010/main" val="18024199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4000" b="1" dirty="0" smtClean="0">
                <a:latin typeface="Calibri" pitchFamily="34" charset="0"/>
              </a:rPr>
              <a:t>Πρωτογενής Αιμόσταση </a:t>
            </a:r>
            <a:endParaRPr lang="el-GR" sz="4000" b="1" dirty="0">
              <a:latin typeface="Calibri" pitchFamily="34" charset="0"/>
            </a:endParaRPr>
          </a:p>
        </p:txBody>
      </p:sp>
      <p:sp>
        <p:nvSpPr>
          <p:cNvPr id="13" name="12 - Θέση περιεχομένου"/>
          <p:cNvSpPr>
            <a:spLocks noGrp="1"/>
          </p:cNvSpPr>
          <p:nvPr>
            <p:ph idx="1"/>
          </p:nvPr>
        </p:nvSpPr>
        <p:spPr/>
        <p:txBody>
          <a:bodyPr/>
          <a:lstStyle/>
          <a:p>
            <a:r>
              <a:rPr lang="el-GR" dirty="0" err="1" smtClean="0">
                <a:latin typeface="Calibri" pitchFamily="34" charset="0"/>
              </a:rPr>
              <a:t>Αγγειοσύσπαση</a:t>
            </a:r>
            <a:r>
              <a:rPr lang="el-GR" dirty="0" smtClean="0">
                <a:latin typeface="Calibri" pitchFamily="34" charset="0"/>
              </a:rPr>
              <a:t>.</a:t>
            </a:r>
          </a:p>
          <a:p>
            <a:r>
              <a:rPr lang="el-GR" dirty="0" smtClean="0">
                <a:latin typeface="Calibri" pitchFamily="34" charset="0"/>
              </a:rPr>
              <a:t>Σχηματισμός </a:t>
            </a:r>
            <a:r>
              <a:rPr lang="el-GR" dirty="0" err="1" smtClean="0">
                <a:latin typeface="Calibri" pitchFamily="34" charset="0"/>
              </a:rPr>
              <a:t>αιμοπεταλιακού</a:t>
            </a:r>
            <a:r>
              <a:rPr lang="el-GR" dirty="0" smtClean="0">
                <a:latin typeface="Calibri" pitchFamily="34" charset="0"/>
              </a:rPr>
              <a:t> θρόμβου  (λευκού θρόμβου).</a:t>
            </a:r>
          </a:p>
          <a:p>
            <a:pPr lvl="1"/>
            <a:r>
              <a:rPr lang="el-GR" dirty="0" smtClean="0">
                <a:latin typeface="Calibri" pitchFamily="34" charset="0"/>
              </a:rPr>
              <a:t>Προσκόλληση στο ενδοθήλιο και ενεργοποίηση </a:t>
            </a:r>
            <a:r>
              <a:rPr lang="en-US" b="1" dirty="0" smtClean="0">
                <a:latin typeface="Calibri" pitchFamily="34" charset="0"/>
              </a:rPr>
              <a:t>Platelet </a:t>
            </a:r>
            <a:r>
              <a:rPr lang="el-GR" b="1" dirty="0" smtClean="0">
                <a:latin typeface="Calibri" pitchFamily="34" charset="0"/>
              </a:rPr>
              <a:t>–</a:t>
            </a:r>
            <a:r>
              <a:rPr lang="en-US" b="1" dirty="0" smtClean="0">
                <a:latin typeface="Calibri" pitchFamily="34" charset="0"/>
              </a:rPr>
              <a:t>activation</a:t>
            </a:r>
            <a:r>
              <a:rPr lang="el-GR" b="1" dirty="0" smtClean="0">
                <a:latin typeface="Calibri" pitchFamily="34" charset="0"/>
              </a:rPr>
              <a:t>.</a:t>
            </a:r>
            <a:endParaRPr lang="el-GR" dirty="0" smtClean="0">
              <a:latin typeface="Calibri" pitchFamily="34" charset="0"/>
            </a:endParaRPr>
          </a:p>
          <a:p>
            <a:pPr lvl="1"/>
            <a:r>
              <a:rPr lang="el-GR" dirty="0" smtClean="0">
                <a:latin typeface="Calibri" pitchFamily="34" charset="0"/>
              </a:rPr>
              <a:t>Αντίδραση απελευθέρωσης, </a:t>
            </a:r>
            <a:r>
              <a:rPr lang="en-US" b="1" dirty="0" smtClean="0">
                <a:latin typeface="Calibri" pitchFamily="34" charset="0"/>
              </a:rPr>
              <a:t>adhesion</a:t>
            </a:r>
            <a:r>
              <a:rPr lang="el-GR" b="1" dirty="0" smtClean="0">
                <a:latin typeface="Calibri" pitchFamily="34" charset="0"/>
              </a:rPr>
              <a:t>.</a:t>
            </a:r>
            <a:endParaRPr lang="el-GR" dirty="0" smtClean="0">
              <a:latin typeface="Calibri" pitchFamily="34" charset="0"/>
            </a:endParaRPr>
          </a:p>
          <a:p>
            <a:pPr lvl="1"/>
            <a:r>
              <a:rPr lang="el-GR" dirty="0" smtClean="0">
                <a:latin typeface="Calibri" pitchFamily="34" charset="0"/>
              </a:rPr>
              <a:t>Συσσώρευση αιμοπεταλίων, </a:t>
            </a:r>
            <a:r>
              <a:rPr lang="en-US" b="1" dirty="0" smtClean="0">
                <a:latin typeface="Calibri" pitchFamily="34" charset="0"/>
              </a:rPr>
              <a:t>aggregation</a:t>
            </a:r>
            <a:r>
              <a:rPr lang="el-GR" b="1" dirty="0" smtClean="0">
                <a:latin typeface="Calibri" pitchFamily="34" charset="0"/>
              </a:rPr>
              <a:t>.</a:t>
            </a:r>
            <a:endParaRPr lang="el-GR" dirty="0">
              <a:latin typeface="Calibri" pitchFamily="34" charset="0"/>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34</a:t>
            </a:fld>
            <a:endParaRPr lang="el-GR"/>
          </a:p>
        </p:txBody>
      </p:sp>
    </p:spTree>
    <p:extLst>
      <p:ext uri="{BB962C8B-B14F-4D97-AF65-F5344CB8AC3E}">
        <p14:creationId xmlns:p14="http://schemas.microsoft.com/office/powerpoint/2010/main" val="9862980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4000" b="1" dirty="0" smtClean="0">
                <a:latin typeface="Calibri" pitchFamily="34" charset="0"/>
              </a:rPr>
              <a:t>Πρωτογενής </a:t>
            </a:r>
            <a:r>
              <a:rPr lang="el-GR" sz="4000" b="1" dirty="0" smtClean="0">
                <a:latin typeface="Calibri" pitchFamily="34" charset="0"/>
              </a:rPr>
              <a:t>Αιμόσταση</a:t>
            </a:r>
            <a:r>
              <a:rPr lang="en-US" sz="4000" b="1" dirty="0" smtClean="0">
                <a:latin typeface="Calibri" pitchFamily="34" charset="0"/>
              </a:rPr>
              <a:t> </a:t>
            </a:r>
            <a:r>
              <a:rPr lang="el-GR" sz="4000" b="1" dirty="0" smtClean="0">
                <a:latin typeface="Calibri" pitchFamily="34" charset="0"/>
              </a:rPr>
              <a:t>- </a:t>
            </a:r>
            <a:r>
              <a:rPr lang="el-GR" sz="4000" b="1" dirty="0" err="1" smtClean="0">
                <a:latin typeface="Calibri" pitchFamily="34" charset="0"/>
              </a:rPr>
              <a:t>Αγγειοσύσπαση</a:t>
            </a:r>
            <a:r>
              <a:rPr lang="el-GR" sz="4000" b="1" dirty="0" smtClean="0">
                <a:latin typeface="Calibri" pitchFamily="34" charset="0"/>
              </a:rPr>
              <a:t> </a:t>
            </a:r>
            <a:endParaRPr lang="el-GR" sz="4000" b="1" dirty="0">
              <a:latin typeface="Calibri" pitchFamily="34" charset="0"/>
            </a:endParaRPr>
          </a:p>
        </p:txBody>
      </p:sp>
      <p:sp>
        <p:nvSpPr>
          <p:cNvPr id="3" name="2 - Θέση περιεχομένου"/>
          <p:cNvSpPr>
            <a:spLocks noGrp="1"/>
          </p:cNvSpPr>
          <p:nvPr>
            <p:ph idx="1"/>
          </p:nvPr>
        </p:nvSpPr>
        <p:spPr/>
        <p:txBody>
          <a:bodyPr>
            <a:normAutofit/>
          </a:bodyPr>
          <a:lstStyle/>
          <a:p>
            <a:r>
              <a:rPr lang="el-GR" dirty="0" smtClean="0"/>
              <a:t>Το φυσιολογικό αγγειακό ενδοθήλιο έχει αντιπηκτικές ιδιότητες, λόγω έκκρισης ουσιών που εμποδίζουν την προσκόλληση των αιμοπεταλίων, όπως το </a:t>
            </a:r>
            <a:r>
              <a:rPr lang="en-US" dirty="0" smtClean="0"/>
              <a:t>NO</a:t>
            </a:r>
            <a:r>
              <a:rPr lang="el-GR" dirty="0" smtClean="0"/>
              <a:t> και η </a:t>
            </a:r>
            <a:r>
              <a:rPr lang="el-GR" dirty="0" err="1" smtClean="0"/>
              <a:t>προστακυκλίνη</a:t>
            </a:r>
            <a:r>
              <a:rPr lang="el-GR" dirty="0" smtClean="0"/>
              <a:t> (</a:t>
            </a:r>
            <a:r>
              <a:rPr lang="en-US" dirty="0" smtClean="0"/>
              <a:t>PGI</a:t>
            </a:r>
            <a:r>
              <a:rPr lang="el-GR" dirty="0" smtClean="0"/>
              <a:t>2). </a:t>
            </a:r>
          </a:p>
          <a:p>
            <a:r>
              <a:rPr lang="el-GR" dirty="0" smtClean="0"/>
              <a:t>Μετά από τραυματισμό του αγγείου το πρώτο γεγονός που συμβαίνει είναι </a:t>
            </a:r>
            <a:r>
              <a:rPr lang="el-GR" dirty="0" err="1" smtClean="0"/>
              <a:t>αγγειοσύσπαση</a:t>
            </a:r>
            <a:r>
              <a:rPr lang="el-GR" dirty="0" smtClean="0"/>
              <a:t>, η οποία εμποδίζει την απώλεια αίματος και επιβραδύνει τη ροή αίματος διευκολύνοντας την προσκόλληση των αιμοπεταλίων στο εκτεθειμένο </a:t>
            </a:r>
            <a:r>
              <a:rPr lang="el-GR" dirty="0" err="1" smtClean="0"/>
              <a:t>υπενδοθήλιο</a:t>
            </a:r>
            <a:r>
              <a:rPr lang="el-GR" dirty="0" smtClean="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35</a:t>
            </a:fld>
            <a:endParaRPr lang="el-GR"/>
          </a:p>
        </p:txBody>
      </p:sp>
    </p:spTree>
    <p:extLst>
      <p:ext uri="{BB962C8B-B14F-4D97-AF65-F5344CB8AC3E}">
        <p14:creationId xmlns:p14="http://schemas.microsoft.com/office/powerpoint/2010/main" val="4567099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196752"/>
            <a:ext cx="8229600" cy="2016224"/>
          </a:xfrm>
        </p:spPr>
        <p:txBody>
          <a:bodyPr>
            <a:normAutofit/>
          </a:bodyPr>
          <a:lstStyle/>
          <a:p>
            <a:pPr marL="0" lvl="0" indent="0">
              <a:buNone/>
            </a:pPr>
            <a:r>
              <a:rPr lang="el-GR" b="1" dirty="0">
                <a:solidFill>
                  <a:srgbClr val="004A82"/>
                </a:solidFill>
                <a:latin typeface="Calibri" pitchFamily="34" charset="0"/>
              </a:rPr>
              <a:t>Προσκόλληση στο ενδοθήλιο και ενεργοποίηση των </a:t>
            </a:r>
            <a:r>
              <a:rPr lang="el-GR" b="1" dirty="0" smtClean="0">
                <a:solidFill>
                  <a:srgbClr val="004A82"/>
                </a:solidFill>
                <a:latin typeface="Calibri" pitchFamily="34" charset="0"/>
              </a:rPr>
              <a:t>αιμοπεταλίων</a:t>
            </a:r>
            <a:endParaRPr lang="en-US" b="1" dirty="0" smtClean="0">
              <a:solidFill>
                <a:srgbClr val="004A82"/>
              </a:solidFill>
              <a:latin typeface="Calibri" pitchFamily="34" charset="0"/>
            </a:endParaRPr>
          </a:p>
          <a:p>
            <a:pPr marL="0" lvl="0" indent="0">
              <a:buNone/>
            </a:pPr>
            <a:r>
              <a:rPr lang="el-GR" dirty="0" smtClean="0">
                <a:latin typeface="Calibri" pitchFamily="34" charset="0"/>
              </a:rPr>
              <a:t>Η προσκόλληση των </a:t>
            </a:r>
            <a:r>
              <a:rPr lang="en-US" dirty="0" smtClean="0">
                <a:latin typeface="Calibri" pitchFamily="34" charset="0"/>
              </a:rPr>
              <a:t>AM</a:t>
            </a:r>
            <a:r>
              <a:rPr lang="el-GR" dirty="0" smtClean="0">
                <a:latin typeface="Calibri" pitchFamily="34" charset="0"/>
              </a:rPr>
              <a:t>Π με το ενδοθήλιο του τραυματισμένου αγγείου επιτυγχάνεται με τη μεσολάβηση ενός μορίου που παίζει το ρόλο της γέφυρας, του παράγοντα </a:t>
            </a:r>
            <a:r>
              <a:rPr lang="en-US" b="1" dirty="0" smtClean="0">
                <a:latin typeface="Calibri" pitchFamily="34" charset="0"/>
              </a:rPr>
              <a:t>Von </a:t>
            </a:r>
            <a:r>
              <a:rPr lang="en-US" b="1" dirty="0" err="1" smtClean="0">
                <a:latin typeface="Calibri" pitchFamily="34" charset="0"/>
              </a:rPr>
              <a:t>Willebrand</a:t>
            </a:r>
            <a:r>
              <a:rPr lang="el-GR" b="1" dirty="0" smtClean="0">
                <a:latin typeface="Calibri" pitchFamily="34" charset="0"/>
              </a:rPr>
              <a:t> (</a:t>
            </a:r>
            <a:r>
              <a:rPr lang="en-US" b="1" dirty="0" smtClean="0">
                <a:latin typeface="Calibri" pitchFamily="34" charset="0"/>
              </a:rPr>
              <a:t>VWF</a:t>
            </a:r>
            <a:r>
              <a:rPr lang="el-GR" b="1" dirty="0" smtClean="0">
                <a:latin typeface="Calibri" pitchFamily="34" charset="0"/>
              </a:rPr>
              <a:t>).</a:t>
            </a:r>
            <a:r>
              <a:rPr lang="el-GR" dirty="0" smtClean="0">
                <a:latin typeface="Calibri" pitchFamily="34" charset="0"/>
              </a:rPr>
              <a:t> </a:t>
            </a:r>
          </a:p>
        </p:txBody>
      </p:sp>
      <p:pic>
        <p:nvPicPr>
          <p:cNvPr id="89089" name="Picture 1"/>
          <p:cNvPicPr>
            <a:picLocks noGrp="1" noChangeAspect="1" noChangeArrowheads="1"/>
          </p:cNvPicPr>
          <p:nvPr>
            <p:ph sz="half" idx="4294967295"/>
          </p:nvPr>
        </p:nvPicPr>
        <p:blipFill>
          <a:blip r:embed="rId2" cstate="print"/>
          <a:srcRect l="34635" t="50564" r="33997" b="18386"/>
          <a:stretch>
            <a:fillRect/>
          </a:stretch>
        </p:blipFill>
        <p:spPr bwMode="auto">
          <a:xfrm>
            <a:off x="811062" y="5013176"/>
            <a:ext cx="2362200" cy="1752600"/>
          </a:xfrm>
          <a:prstGeom prst="rect">
            <a:avLst/>
          </a:prstGeom>
          <a:noFill/>
          <a:ln w="9525">
            <a:noFill/>
            <a:miter lim="800000"/>
            <a:headEnd/>
            <a:tailEnd/>
          </a:ln>
        </p:spPr>
      </p:pic>
      <p:pic>
        <p:nvPicPr>
          <p:cNvPr id="89091" name="Picture 3" descr="http://usmle287.files.wordpress.com/2012/09/20120930-021358.jpg"/>
          <p:cNvPicPr>
            <a:picLocks noChangeAspect="1" noChangeArrowheads="1"/>
          </p:cNvPicPr>
          <p:nvPr/>
        </p:nvPicPr>
        <p:blipFill>
          <a:blip r:embed="rId3" cstate="print"/>
          <a:srcRect/>
          <a:stretch>
            <a:fillRect/>
          </a:stretch>
        </p:blipFill>
        <p:spPr bwMode="auto">
          <a:xfrm>
            <a:off x="5029201" y="3021871"/>
            <a:ext cx="3973306" cy="3048000"/>
          </a:xfrm>
          <a:prstGeom prst="rect">
            <a:avLst/>
          </a:prstGeom>
          <a:noFill/>
          <a:ln>
            <a:solidFill>
              <a:schemeClr val="tx1"/>
            </a:solidFill>
          </a:ln>
        </p:spPr>
      </p:pic>
      <p:sp>
        <p:nvSpPr>
          <p:cNvPr id="8" name="7 - TextBox"/>
          <p:cNvSpPr txBox="1"/>
          <p:nvPr/>
        </p:nvSpPr>
        <p:spPr>
          <a:xfrm>
            <a:off x="3203848" y="5149334"/>
            <a:ext cx="723275" cy="369332"/>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US" b="1" dirty="0" err="1" smtClean="0"/>
              <a:t>GPIb</a:t>
            </a:r>
            <a:endParaRPr lang="el-GR"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36</a:t>
            </a:fld>
            <a:endParaRPr lang="el-GR"/>
          </a:p>
        </p:txBody>
      </p:sp>
      <p:sp>
        <p:nvSpPr>
          <p:cNvPr id="5" name="Τίτλος 4"/>
          <p:cNvSpPr>
            <a:spLocks noGrp="1"/>
          </p:cNvSpPr>
          <p:nvPr>
            <p:ph type="title"/>
          </p:nvPr>
        </p:nvSpPr>
        <p:spPr>
          <a:xfrm>
            <a:off x="0" y="116632"/>
            <a:ext cx="9144000" cy="908720"/>
          </a:xfrm>
        </p:spPr>
        <p:txBody>
          <a:bodyPr/>
          <a:lstStyle/>
          <a:p>
            <a:r>
              <a:rPr lang="el-GR" dirty="0"/>
              <a:t>Σχηματισμός </a:t>
            </a:r>
            <a:r>
              <a:rPr lang="el-GR" dirty="0" err="1"/>
              <a:t>αιμοπεταλιακού</a:t>
            </a:r>
            <a:r>
              <a:rPr lang="el-GR" dirty="0"/>
              <a:t> </a:t>
            </a:r>
            <a:r>
              <a:rPr lang="el-GR" dirty="0" smtClean="0"/>
              <a:t>θρόμβου </a:t>
            </a:r>
            <a:r>
              <a:rPr lang="el-GR" sz="3000" b="0" dirty="0" smtClean="0"/>
              <a:t>1/4</a:t>
            </a:r>
            <a:endParaRPr lang="el-GR" sz="3000" b="0" dirty="0"/>
          </a:p>
        </p:txBody>
      </p:sp>
      <p:sp>
        <p:nvSpPr>
          <p:cNvPr id="6" name="Ορθογώνιο 5"/>
          <p:cNvSpPr/>
          <p:nvPr/>
        </p:nvSpPr>
        <p:spPr>
          <a:xfrm>
            <a:off x="5268652" y="6093296"/>
            <a:ext cx="3494403" cy="276999"/>
          </a:xfrm>
          <a:prstGeom prst="rect">
            <a:avLst/>
          </a:prstGeom>
        </p:spPr>
        <p:txBody>
          <a:bodyPr wrap="square">
            <a:spAutoFit/>
          </a:bodyPr>
          <a:lstStyle/>
          <a:p>
            <a:pPr algn="ctr"/>
            <a:r>
              <a:rPr lang="en-US" sz="1200" dirty="0" smtClean="0">
                <a:latin typeface="+mn-lt"/>
                <a:hlinkClick r:id="rId4"/>
              </a:rPr>
              <a:t>usmle287.wordpress.com</a:t>
            </a:r>
            <a:endParaRPr lang="el-GR" sz="1200" dirty="0">
              <a:latin typeface="+mn-lt"/>
            </a:endParaRPr>
          </a:p>
        </p:txBody>
      </p:sp>
      <p:sp>
        <p:nvSpPr>
          <p:cNvPr id="9" name="Ορθογώνιο 8"/>
          <p:cNvSpPr/>
          <p:nvPr/>
        </p:nvSpPr>
        <p:spPr>
          <a:xfrm>
            <a:off x="457201" y="2924944"/>
            <a:ext cx="4572000" cy="1988365"/>
          </a:xfrm>
          <a:prstGeom prst="rect">
            <a:avLst/>
          </a:prstGeom>
        </p:spPr>
        <p:txBody>
          <a:bodyPr>
            <a:spAutoFit/>
          </a:bodyPr>
          <a:lstStyle/>
          <a:p>
            <a:pPr lvl="0" fontAlgn="auto">
              <a:lnSpc>
                <a:spcPct val="112000"/>
              </a:lnSpc>
              <a:spcBef>
                <a:spcPts val="1200"/>
              </a:spcBef>
              <a:spcAft>
                <a:spcPts val="0"/>
              </a:spcAft>
            </a:pPr>
            <a:r>
              <a:rPr lang="el-GR" sz="2200" dirty="0">
                <a:solidFill>
                  <a:prstClr val="black"/>
                </a:solidFill>
                <a:latin typeface="Calibri" pitchFamily="34" charset="0"/>
              </a:rPr>
              <a:t>Το μόριο αυτό συνδέεται με το κολλαγόνο του </a:t>
            </a:r>
            <a:r>
              <a:rPr lang="el-GR" sz="2200" dirty="0" err="1">
                <a:solidFill>
                  <a:prstClr val="black"/>
                </a:solidFill>
                <a:latin typeface="Calibri" pitchFamily="34" charset="0"/>
              </a:rPr>
              <a:t>υπενδοθηλίου</a:t>
            </a:r>
            <a:r>
              <a:rPr lang="el-GR" sz="2200" dirty="0">
                <a:solidFill>
                  <a:prstClr val="black"/>
                </a:solidFill>
                <a:latin typeface="Calibri" pitchFamily="34" charset="0"/>
              </a:rPr>
              <a:t> και στη συνέχεια με τον </a:t>
            </a:r>
            <a:r>
              <a:rPr lang="el-GR" sz="2200" b="1" dirty="0">
                <a:solidFill>
                  <a:prstClr val="black"/>
                </a:solidFill>
                <a:latin typeface="Calibri" pitchFamily="34" charset="0"/>
              </a:rPr>
              <a:t>υποδοχέα</a:t>
            </a:r>
            <a:r>
              <a:rPr lang="el-GR" sz="2200" dirty="0">
                <a:solidFill>
                  <a:prstClr val="black"/>
                </a:solidFill>
                <a:latin typeface="Calibri" pitchFamily="34" charset="0"/>
              </a:rPr>
              <a:t> της </a:t>
            </a:r>
            <a:r>
              <a:rPr lang="el-GR" sz="2200" b="1" dirty="0" err="1">
                <a:solidFill>
                  <a:prstClr val="black"/>
                </a:solidFill>
                <a:latin typeface="Calibri" pitchFamily="34" charset="0"/>
              </a:rPr>
              <a:t>γλυκοπρωτείνης</a:t>
            </a:r>
            <a:r>
              <a:rPr lang="el-GR" sz="2200" b="1" dirty="0">
                <a:solidFill>
                  <a:prstClr val="black"/>
                </a:solidFill>
                <a:latin typeface="Calibri" pitchFamily="34" charset="0"/>
              </a:rPr>
              <a:t> </a:t>
            </a:r>
            <a:r>
              <a:rPr lang="fr-FR" sz="2200" b="1" dirty="0" err="1">
                <a:solidFill>
                  <a:prstClr val="black"/>
                </a:solidFill>
                <a:latin typeface="Calibri" pitchFamily="34" charset="0"/>
              </a:rPr>
              <a:t>Ib</a:t>
            </a:r>
            <a:r>
              <a:rPr lang="el-GR" sz="2200" b="1" dirty="0">
                <a:solidFill>
                  <a:prstClr val="black"/>
                </a:solidFill>
                <a:latin typeface="Calibri" pitchFamily="34" charset="0"/>
              </a:rPr>
              <a:t> (</a:t>
            </a:r>
            <a:r>
              <a:rPr lang="fr-FR" sz="2200" b="1" dirty="0" err="1">
                <a:solidFill>
                  <a:prstClr val="black"/>
                </a:solidFill>
                <a:latin typeface="Calibri" pitchFamily="34" charset="0"/>
              </a:rPr>
              <a:t>GPIb</a:t>
            </a:r>
            <a:r>
              <a:rPr lang="el-GR" sz="2200" b="1" dirty="0">
                <a:solidFill>
                  <a:prstClr val="black"/>
                </a:solidFill>
                <a:latin typeface="Calibri" pitchFamily="34" charset="0"/>
              </a:rPr>
              <a:t>)</a:t>
            </a:r>
            <a:r>
              <a:rPr lang="el-GR" sz="2200" dirty="0">
                <a:solidFill>
                  <a:prstClr val="black"/>
                </a:solidFill>
                <a:latin typeface="Calibri" pitchFamily="34" charset="0"/>
              </a:rPr>
              <a:t> που βρίσκεται στην επιφάνεια των ΑΜΠ.</a:t>
            </a:r>
          </a:p>
        </p:txBody>
      </p:sp>
    </p:spTree>
    <p:extLst>
      <p:ext uri="{BB962C8B-B14F-4D97-AF65-F5344CB8AC3E}">
        <p14:creationId xmlns:p14="http://schemas.microsoft.com/office/powerpoint/2010/main" val="6225065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196752"/>
            <a:ext cx="8363272" cy="5400600"/>
          </a:xfrm>
        </p:spPr>
        <p:txBody>
          <a:bodyPr>
            <a:noAutofit/>
          </a:bodyPr>
          <a:lstStyle/>
          <a:p>
            <a:pPr marL="0" lvl="0" indent="0">
              <a:lnSpc>
                <a:spcPct val="105000"/>
              </a:lnSpc>
              <a:spcBef>
                <a:spcPts val="600"/>
              </a:spcBef>
              <a:buNone/>
            </a:pPr>
            <a:r>
              <a:rPr lang="el-GR" b="1" dirty="0">
                <a:solidFill>
                  <a:srgbClr val="004A82"/>
                </a:solidFill>
                <a:latin typeface="Calibri" pitchFamily="34" charset="0"/>
              </a:rPr>
              <a:t>Ενεργοποίηση των </a:t>
            </a:r>
            <a:r>
              <a:rPr lang="el-GR" b="1" dirty="0" smtClean="0">
                <a:solidFill>
                  <a:srgbClr val="004A82"/>
                </a:solidFill>
                <a:latin typeface="Calibri" pitchFamily="34" charset="0"/>
              </a:rPr>
              <a:t>αιμοπεταλίων</a:t>
            </a:r>
            <a:r>
              <a:rPr lang="en-US" b="1" dirty="0" smtClean="0">
                <a:solidFill>
                  <a:srgbClr val="004A82"/>
                </a:solidFill>
                <a:latin typeface="Calibri" pitchFamily="34" charset="0"/>
              </a:rPr>
              <a:t> - </a:t>
            </a:r>
            <a:r>
              <a:rPr lang="el-GR" b="1" kern="0" dirty="0" smtClean="0">
                <a:solidFill>
                  <a:schemeClr val="tx2"/>
                </a:solidFill>
                <a:latin typeface="Calibri" pitchFamily="34" charset="0"/>
              </a:rPr>
              <a:t>Αντίδραση </a:t>
            </a:r>
            <a:r>
              <a:rPr lang="el-GR" b="1" kern="0" dirty="0">
                <a:solidFill>
                  <a:schemeClr val="tx2"/>
                </a:solidFill>
                <a:latin typeface="Calibri" pitchFamily="34" charset="0"/>
              </a:rPr>
              <a:t>Απελευθέρωσης </a:t>
            </a:r>
            <a:endParaRPr lang="en-US" dirty="0" smtClean="0">
              <a:latin typeface="Calibri" pitchFamily="34" charset="0"/>
            </a:endParaRPr>
          </a:p>
          <a:p>
            <a:pPr marL="0" indent="0">
              <a:lnSpc>
                <a:spcPct val="105000"/>
              </a:lnSpc>
              <a:spcBef>
                <a:spcPts val="600"/>
              </a:spcBef>
              <a:buNone/>
            </a:pPr>
            <a:r>
              <a:rPr lang="el-GR" dirty="0" smtClean="0">
                <a:latin typeface="Calibri" pitchFamily="34" charset="0"/>
              </a:rPr>
              <a:t>Αμέσως μετά την προσκόλληση τα ΑΜΠ ενεργοποιούνται…</a:t>
            </a:r>
            <a:r>
              <a:rPr lang="en-US" dirty="0" smtClean="0">
                <a:latin typeface="Calibri" pitchFamily="34" charset="0"/>
              </a:rPr>
              <a:t>..(footnote</a:t>
            </a:r>
            <a:endParaRPr lang="el-GR" dirty="0" smtClean="0">
              <a:latin typeface="Calibri" pitchFamily="34" charset="0"/>
            </a:endParaRPr>
          </a:p>
          <a:p>
            <a:pPr marL="0" indent="0">
              <a:lnSpc>
                <a:spcPct val="105000"/>
              </a:lnSpc>
              <a:spcBef>
                <a:spcPts val="600"/>
              </a:spcBef>
              <a:buNone/>
            </a:pPr>
            <a:r>
              <a:rPr lang="el-GR" dirty="0" smtClean="0">
                <a:latin typeface="Calibri" pitchFamily="34" charset="0"/>
              </a:rPr>
              <a:t> Η ενεργοποίηση των ΑΜΠ είναι υπεύθυνη για την αλλαγή του σχήματος τους και την απελευθέρωση των εγκλείστων τους </a:t>
            </a:r>
            <a:r>
              <a:rPr lang="el-GR" b="1" dirty="0" smtClean="0">
                <a:latin typeface="Calibri" pitchFamily="34" charset="0"/>
              </a:rPr>
              <a:t>(αντίδραση απελευθέρωσης</a:t>
            </a:r>
            <a:r>
              <a:rPr lang="el-GR" dirty="0" smtClean="0">
                <a:latin typeface="Calibri" pitchFamily="34" charset="0"/>
              </a:rPr>
              <a:t>). </a:t>
            </a:r>
          </a:p>
          <a:p>
            <a:pPr marL="0" indent="0">
              <a:lnSpc>
                <a:spcPct val="105000"/>
              </a:lnSpc>
              <a:spcBef>
                <a:spcPts val="600"/>
              </a:spcBef>
              <a:buNone/>
            </a:pPr>
            <a:r>
              <a:rPr lang="el-GR" dirty="0" smtClean="0">
                <a:latin typeface="Calibri" pitchFamily="34" charset="0"/>
              </a:rPr>
              <a:t>Τα έγκλειστα αυτά περιέχουν </a:t>
            </a:r>
            <a:r>
              <a:rPr lang="el-GR" dirty="0" err="1" smtClean="0">
                <a:latin typeface="Calibri" pitchFamily="34" charset="0"/>
              </a:rPr>
              <a:t>ενεργοποιητές</a:t>
            </a:r>
            <a:r>
              <a:rPr lang="el-GR" dirty="0" smtClean="0">
                <a:latin typeface="Calibri" pitchFamily="34" charset="0"/>
              </a:rPr>
              <a:t> της συσσώρευσης: </a:t>
            </a:r>
          </a:p>
          <a:p>
            <a:pPr marL="0" indent="0">
              <a:lnSpc>
                <a:spcPct val="105000"/>
              </a:lnSpc>
              <a:spcBef>
                <a:spcPts val="600"/>
              </a:spcBef>
              <a:buNone/>
            </a:pPr>
            <a:r>
              <a:rPr lang="el-GR" dirty="0" smtClean="0">
                <a:latin typeface="Calibri" pitchFamily="34" charset="0"/>
              </a:rPr>
              <a:t>Πρόκειται για τους </a:t>
            </a:r>
            <a:r>
              <a:rPr lang="el-GR" b="1" dirty="0" smtClean="0">
                <a:latin typeface="Calibri" pitchFamily="34" charset="0"/>
              </a:rPr>
              <a:t>παράγοντες </a:t>
            </a:r>
            <a:r>
              <a:rPr lang="en-US" b="1" dirty="0" err="1" smtClean="0">
                <a:latin typeface="Calibri" pitchFamily="34" charset="0"/>
              </a:rPr>
              <a:t>vWF</a:t>
            </a:r>
            <a:r>
              <a:rPr lang="el-GR" b="1" dirty="0" smtClean="0">
                <a:latin typeface="Calibri" pitchFamily="34" charset="0"/>
              </a:rPr>
              <a:t>, </a:t>
            </a:r>
            <a:r>
              <a:rPr lang="en-US" b="1" dirty="0" smtClean="0">
                <a:latin typeface="Calibri" pitchFamily="34" charset="0"/>
              </a:rPr>
              <a:t>FV</a:t>
            </a:r>
            <a:r>
              <a:rPr lang="el-GR" b="1" dirty="0" smtClean="0">
                <a:latin typeface="Calibri" pitchFamily="34" charset="0"/>
              </a:rPr>
              <a:t>, </a:t>
            </a:r>
            <a:r>
              <a:rPr lang="en-US" b="1" dirty="0" smtClean="0">
                <a:latin typeface="Calibri" pitchFamily="34" charset="0"/>
              </a:rPr>
              <a:t>FXIII</a:t>
            </a:r>
            <a:r>
              <a:rPr lang="el-GR" b="1" dirty="0" smtClean="0">
                <a:latin typeface="Calibri" pitchFamily="34" charset="0"/>
              </a:rPr>
              <a:t>, </a:t>
            </a:r>
            <a:r>
              <a:rPr lang="el-GR" b="1" dirty="0" err="1" smtClean="0">
                <a:latin typeface="Calibri" pitchFamily="34" charset="0"/>
              </a:rPr>
              <a:t>ινωδογόνο</a:t>
            </a:r>
            <a:r>
              <a:rPr lang="el-GR" b="1" dirty="0" smtClean="0">
                <a:latin typeface="Calibri" pitchFamily="34" charset="0"/>
              </a:rPr>
              <a:t> (</a:t>
            </a:r>
            <a:r>
              <a:rPr lang="en-US" b="1" dirty="0" smtClean="0">
                <a:latin typeface="Calibri" pitchFamily="34" charset="0"/>
              </a:rPr>
              <a:t>FI</a:t>
            </a:r>
            <a:r>
              <a:rPr lang="el-GR" b="1" dirty="0" smtClean="0">
                <a:latin typeface="Calibri" pitchFamily="34" charset="0"/>
              </a:rPr>
              <a:t>), αναστολέα της ενεργοποίησης του </a:t>
            </a:r>
            <a:r>
              <a:rPr lang="el-GR" b="1" dirty="0" err="1" smtClean="0">
                <a:latin typeface="Calibri" pitchFamily="34" charset="0"/>
              </a:rPr>
              <a:t>πλασμινιγόνου</a:t>
            </a:r>
            <a:r>
              <a:rPr lang="el-GR" b="1" dirty="0" smtClean="0">
                <a:latin typeface="Calibri" pitchFamily="34" charset="0"/>
              </a:rPr>
              <a:t> (</a:t>
            </a:r>
            <a:r>
              <a:rPr lang="en-US" b="1" dirty="0" smtClean="0">
                <a:latin typeface="Calibri" pitchFamily="34" charset="0"/>
              </a:rPr>
              <a:t>PAI</a:t>
            </a:r>
            <a:r>
              <a:rPr lang="el-GR" b="1" dirty="0" smtClean="0">
                <a:latin typeface="Calibri" pitchFamily="34" charset="0"/>
              </a:rPr>
              <a:t>)</a:t>
            </a:r>
            <a:r>
              <a:rPr lang="el-GR" dirty="0" smtClean="0">
                <a:latin typeface="Calibri" pitchFamily="34" charset="0"/>
              </a:rPr>
              <a:t> που εκκρίνονται από τα α-κοκκία και την </a:t>
            </a:r>
            <a:r>
              <a:rPr lang="el-GR" b="1" dirty="0" err="1" smtClean="0">
                <a:latin typeface="Calibri" pitchFamily="34" charset="0"/>
              </a:rPr>
              <a:t>διφωσφορική</a:t>
            </a:r>
            <a:r>
              <a:rPr lang="el-GR" b="1" dirty="0" smtClean="0">
                <a:latin typeface="Calibri" pitchFamily="34" charset="0"/>
              </a:rPr>
              <a:t> </a:t>
            </a:r>
            <a:r>
              <a:rPr lang="el-GR" b="1" dirty="0" err="1" smtClean="0">
                <a:latin typeface="Calibri" pitchFamily="34" charset="0"/>
              </a:rPr>
              <a:t>αδενοσίνη</a:t>
            </a:r>
            <a:r>
              <a:rPr lang="el-GR" b="1" dirty="0" smtClean="0">
                <a:latin typeface="Calibri" pitchFamily="34" charset="0"/>
              </a:rPr>
              <a:t> (</a:t>
            </a:r>
            <a:r>
              <a:rPr lang="en-US" b="1" dirty="0" smtClean="0">
                <a:latin typeface="Calibri" pitchFamily="34" charset="0"/>
              </a:rPr>
              <a:t>ADP</a:t>
            </a:r>
            <a:r>
              <a:rPr lang="el-GR" b="1" dirty="0" smtClean="0">
                <a:latin typeface="Calibri" pitchFamily="34" charset="0"/>
              </a:rPr>
              <a:t>), τα ιόντα ασβεστίου και την </a:t>
            </a:r>
            <a:r>
              <a:rPr lang="el-GR" b="1" dirty="0" err="1" smtClean="0">
                <a:latin typeface="Calibri" pitchFamily="34" charset="0"/>
              </a:rPr>
              <a:t>σεροτονίνη</a:t>
            </a:r>
            <a:r>
              <a:rPr lang="el-GR" dirty="0" smtClean="0">
                <a:latin typeface="Calibri" pitchFamily="34" charset="0"/>
              </a:rPr>
              <a:t> που απελευθερώνονται από τα πυκνά σωμάτια. </a:t>
            </a:r>
          </a:p>
          <a:p>
            <a:pPr marL="0" indent="0">
              <a:lnSpc>
                <a:spcPct val="105000"/>
              </a:lnSpc>
              <a:spcBef>
                <a:spcPts val="600"/>
              </a:spcBef>
              <a:buNone/>
            </a:pPr>
            <a:r>
              <a:rPr lang="el-GR" dirty="0" smtClean="0">
                <a:latin typeface="Calibri" pitchFamily="34" charset="0"/>
              </a:rPr>
              <a:t>Παράλληλα στο κυτταρόπλασμα ενισχύεται η μετατροπή του </a:t>
            </a:r>
            <a:r>
              <a:rPr lang="el-GR" dirty="0" err="1" smtClean="0">
                <a:latin typeface="Calibri" pitchFamily="34" charset="0"/>
              </a:rPr>
              <a:t>αραχιδονικού</a:t>
            </a:r>
            <a:r>
              <a:rPr lang="el-GR" dirty="0" smtClean="0">
                <a:latin typeface="Calibri" pitchFamily="34" charset="0"/>
              </a:rPr>
              <a:t> οξέος σε </a:t>
            </a:r>
            <a:r>
              <a:rPr lang="el-GR" b="1" dirty="0" smtClean="0">
                <a:latin typeface="Calibri" pitchFamily="34" charset="0"/>
              </a:rPr>
              <a:t>Α2  </a:t>
            </a:r>
            <a:r>
              <a:rPr lang="el-GR" b="1" dirty="0" err="1" smtClean="0">
                <a:latin typeface="Calibri" pitchFamily="34" charset="0"/>
              </a:rPr>
              <a:t>θρομβοξάνη</a:t>
            </a:r>
            <a:r>
              <a:rPr lang="el-GR" dirty="0" smtClean="0">
                <a:latin typeface="Calibri" pitchFamily="34" charset="0"/>
              </a:rPr>
              <a:t> που επιτείνει την αγγειοσυστολή. </a:t>
            </a:r>
            <a:endParaRPr lang="el-GR" dirty="0">
              <a:latin typeface="Calibri" pitchFamily="34" charset="0"/>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37</a:t>
            </a:fld>
            <a:endParaRPr lang="el-GR"/>
          </a:p>
        </p:txBody>
      </p:sp>
      <p:sp>
        <p:nvSpPr>
          <p:cNvPr id="5" name="Τίτλος 4"/>
          <p:cNvSpPr>
            <a:spLocks noGrp="1"/>
          </p:cNvSpPr>
          <p:nvPr>
            <p:ph type="title"/>
          </p:nvPr>
        </p:nvSpPr>
        <p:spPr>
          <a:xfrm>
            <a:off x="0" y="116632"/>
            <a:ext cx="9144000" cy="908720"/>
          </a:xfrm>
        </p:spPr>
        <p:txBody>
          <a:bodyPr/>
          <a:lstStyle/>
          <a:p>
            <a:r>
              <a:rPr lang="el-GR" dirty="0"/>
              <a:t>Σχηματισμός </a:t>
            </a:r>
            <a:r>
              <a:rPr lang="el-GR" dirty="0" err="1"/>
              <a:t>αιμοπεταλιακού</a:t>
            </a:r>
            <a:r>
              <a:rPr lang="el-GR" dirty="0"/>
              <a:t> </a:t>
            </a:r>
            <a:r>
              <a:rPr lang="el-GR" dirty="0" smtClean="0"/>
              <a:t>θρόμβου </a:t>
            </a:r>
            <a:r>
              <a:rPr lang="el-GR" sz="3000" b="0" dirty="0" smtClean="0"/>
              <a:t>2/4</a:t>
            </a:r>
            <a:endParaRPr lang="el-GR" dirty="0"/>
          </a:p>
        </p:txBody>
      </p:sp>
    </p:spTree>
    <p:extLst>
      <p:ext uri="{BB962C8B-B14F-4D97-AF65-F5344CB8AC3E}">
        <p14:creationId xmlns:p14="http://schemas.microsoft.com/office/powerpoint/2010/main" val="22159173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marL="0" lvl="0" indent="0">
              <a:buNone/>
            </a:pPr>
            <a:r>
              <a:rPr lang="el-GR" b="1" kern="0" dirty="0">
                <a:solidFill>
                  <a:schemeClr val="tx2"/>
                </a:solidFill>
              </a:rPr>
              <a:t>Αντίδραση </a:t>
            </a:r>
            <a:r>
              <a:rPr lang="el-GR" b="1" kern="0" dirty="0" smtClean="0">
                <a:solidFill>
                  <a:schemeClr val="tx2"/>
                </a:solidFill>
              </a:rPr>
              <a:t>Απελευθέρωσης</a:t>
            </a:r>
            <a:r>
              <a:rPr lang="en-US" b="1" kern="0" dirty="0" smtClean="0">
                <a:solidFill>
                  <a:schemeClr val="tx2"/>
                </a:solidFill>
              </a:rPr>
              <a:t> - </a:t>
            </a:r>
            <a:r>
              <a:rPr lang="el-GR" b="1" kern="0" dirty="0" smtClean="0">
                <a:solidFill>
                  <a:schemeClr val="tx2"/>
                </a:solidFill>
              </a:rPr>
              <a:t>Συσσώρευση </a:t>
            </a:r>
            <a:r>
              <a:rPr lang="el-GR" b="1" kern="0" dirty="0">
                <a:solidFill>
                  <a:schemeClr val="tx2"/>
                </a:solidFill>
              </a:rPr>
              <a:t>των αιμοπεταλίων </a:t>
            </a:r>
            <a:endParaRPr lang="en-US" b="1" kern="0" dirty="0" smtClean="0">
              <a:solidFill>
                <a:schemeClr val="tx2"/>
              </a:solidFill>
            </a:endParaRPr>
          </a:p>
          <a:p>
            <a:pPr marL="0" lvl="0" indent="0">
              <a:buNone/>
            </a:pPr>
            <a:r>
              <a:rPr lang="el-GR" dirty="0" smtClean="0"/>
              <a:t>Η έκκριση του </a:t>
            </a:r>
            <a:r>
              <a:rPr lang="en-US" dirty="0" smtClean="0"/>
              <a:t>ADP</a:t>
            </a:r>
            <a:r>
              <a:rPr lang="el-GR" dirty="0" smtClean="0"/>
              <a:t> και της Α2 </a:t>
            </a:r>
            <a:r>
              <a:rPr lang="el-GR" dirty="0" err="1" smtClean="0"/>
              <a:t>θρομβοξάνης</a:t>
            </a:r>
            <a:r>
              <a:rPr lang="el-GR" b="1" dirty="0" smtClean="0"/>
              <a:t> (</a:t>
            </a:r>
            <a:r>
              <a:rPr lang="en-US" b="1" dirty="0" err="1" smtClean="0"/>
              <a:t>Tx</a:t>
            </a:r>
            <a:r>
              <a:rPr lang="el-GR" b="1" dirty="0" smtClean="0"/>
              <a:t>Α2)</a:t>
            </a:r>
            <a:r>
              <a:rPr lang="el-GR" dirty="0" smtClean="0"/>
              <a:t> προκαλεί την ενεργοποίηση  και άλλων ΑΜΠ και ενισχύει την διαδικασία της συσσώρευσης.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38</a:t>
            </a:fld>
            <a:endParaRPr lang="el-GR"/>
          </a:p>
        </p:txBody>
      </p:sp>
      <p:sp>
        <p:nvSpPr>
          <p:cNvPr id="5" name="Τίτλος 4"/>
          <p:cNvSpPr>
            <a:spLocks noGrp="1"/>
          </p:cNvSpPr>
          <p:nvPr>
            <p:ph type="title"/>
          </p:nvPr>
        </p:nvSpPr>
        <p:spPr>
          <a:xfrm>
            <a:off x="0" y="116632"/>
            <a:ext cx="9144000" cy="908720"/>
          </a:xfrm>
        </p:spPr>
        <p:txBody>
          <a:bodyPr/>
          <a:lstStyle/>
          <a:p>
            <a:r>
              <a:rPr lang="el-GR" dirty="0"/>
              <a:t>Σχηματισμός </a:t>
            </a:r>
            <a:r>
              <a:rPr lang="el-GR" dirty="0" err="1"/>
              <a:t>αιμοπεταλιακού</a:t>
            </a:r>
            <a:r>
              <a:rPr lang="el-GR" dirty="0"/>
              <a:t> </a:t>
            </a:r>
            <a:r>
              <a:rPr lang="el-GR" dirty="0" smtClean="0"/>
              <a:t>θρόμβου </a:t>
            </a:r>
            <a:r>
              <a:rPr lang="el-GR" sz="3000" b="0" dirty="0" smtClean="0"/>
              <a:t>3/4</a:t>
            </a:r>
            <a:endParaRPr lang="el-GR" dirty="0"/>
          </a:p>
        </p:txBody>
      </p:sp>
    </p:spTree>
    <p:extLst>
      <p:ext uri="{BB962C8B-B14F-4D97-AF65-F5344CB8AC3E}">
        <p14:creationId xmlns:p14="http://schemas.microsoft.com/office/powerpoint/2010/main" val="36392008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latin typeface="Calibri" pitchFamily="34" charset="0"/>
              </a:rPr>
              <a:t>Εισαγωγή στην αιμόσταση </a:t>
            </a:r>
            <a:r>
              <a:rPr lang="en-US" dirty="0" smtClean="0">
                <a:latin typeface="Calibri" pitchFamily="34" charset="0"/>
              </a:rPr>
              <a:t>- </a:t>
            </a:r>
            <a:r>
              <a:rPr lang="el-GR" dirty="0" smtClean="0">
                <a:latin typeface="Calibri" pitchFamily="34" charset="0"/>
              </a:rPr>
              <a:t>Αγγεία</a:t>
            </a:r>
            <a:endParaRPr lang="el-GR" dirty="0">
              <a:latin typeface="Calibri" pitchFamily="34" charset="0"/>
            </a:endParaRPr>
          </a:p>
        </p:txBody>
      </p:sp>
      <p:sp>
        <p:nvSpPr>
          <p:cNvPr id="3" name="2 - Θέση περιεχομένου"/>
          <p:cNvSpPr>
            <a:spLocks noGrp="1"/>
          </p:cNvSpPr>
          <p:nvPr>
            <p:ph idx="1"/>
          </p:nvPr>
        </p:nvSpPr>
        <p:spPr/>
        <p:txBody>
          <a:bodyPr>
            <a:normAutofit/>
          </a:bodyPr>
          <a:lstStyle/>
          <a:p>
            <a:r>
              <a:rPr lang="el-GR" dirty="0" smtClean="0"/>
              <a:t>Στη διαδικασία της αιμόστασης συμμετέχουν ταυτόχρονα και σε απόλυτη αρμονία το ενδοθήλιο του αγγείου, τα αιμοπετάλια και οι παράγοντες της πήξης. Η ισορροπία αυτή διασφαλίζεται με μια αλυσίδα ρυθμιστικών μηχανισμών που εξασφαλίζουν την ομαλή ροή του αίματος στο αγγείο.</a:t>
            </a:r>
          </a:p>
        </p:txBody>
      </p:sp>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6356074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marL="0" lvl="0" indent="0">
              <a:buNone/>
            </a:pPr>
            <a:r>
              <a:rPr lang="el-GR" b="1" kern="0" dirty="0">
                <a:solidFill>
                  <a:srgbClr val="004A82"/>
                </a:solidFill>
              </a:rPr>
              <a:t>Συσσώρευση των αιμοπεταλίων </a:t>
            </a:r>
            <a:r>
              <a:rPr lang="el-GR" b="1" dirty="0" smtClean="0">
                <a:solidFill>
                  <a:srgbClr val="004A82"/>
                </a:solidFill>
                <a:sym typeface="Wingdings 3"/>
              </a:rPr>
              <a:t>	</a:t>
            </a:r>
            <a:endParaRPr lang="en-US" b="1" dirty="0" smtClean="0">
              <a:solidFill>
                <a:srgbClr val="004A82"/>
              </a:solidFill>
              <a:sym typeface="Wingdings 3"/>
            </a:endParaRPr>
          </a:p>
          <a:p>
            <a:pPr marL="0" indent="0">
              <a:buNone/>
            </a:pPr>
            <a:r>
              <a:rPr lang="el-GR" dirty="0" smtClean="0"/>
              <a:t>Τα ενεργοποιημένα ΑΜΠ ενώνονται μεταξύ τους μέσω μορίων όπως  το </a:t>
            </a:r>
            <a:r>
              <a:rPr lang="el-GR" dirty="0" err="1" smtClean="0"/>
              <a:t>ινωδογόνο</a:t>
            </a:r>
            <a:r>
              <a:rPr lang="el-GR" dirty="0" smtClean="0"/>
              <a:t>, (κυρίως) και ο παράγοντας </a:t>
            </a:r>
            <a:r>
              <a:rPr lang="fr-FR" dirty="0" smtClean="0"/>
              <a:t>Von </a:t>
            </a:r>
            <a:r>
              <a:rPr lang="fr-FR" dirty="0" err="1" smtClean="0"/>
              <a:t>Willebrand</a:t>
            </a:r>
            <a:r>
              <a:rPr lang="el-GR" dirty="0" smtClean="0"/>
              <a:t>  που λειτουργούν σαν γέφυρες.</a:t>
            </a:r>
          </a:p>
          <a:p>
            <a:pPr marL="0" indent="0">
              <a:buNone/>
            </a:pPr>
            <a:r>
              <a:rPr lang="el-GR" dirty="0" smtClean="0"/>
              <a:t>Τα αιμοπετάλια εκφράζουν στην επιφάνεια τους  την </a:t>
            </a:r>
            <a:r>
              <a:rPr lang="el-GR" b="1" dirty="0" err="1" smtClean="0"/>
              <a:t>γλυκοπρωτείνη</a:t>
            </a:r>
            <a:r>
              <a:rPr lang="el-GR" b="1" dirty="0" smtClean="0"/>
              <a:t> </a:t>
            </a:r>
            <a:r>
              <a:rPr lang="fr-FR" b="1" dirty="0" err="1" smtClean="0"/>
              <a:t>GPIIb</a:t>
            </a:r>
            <a:r>
              <a:rPr lang="el-GR" b="1" dirty="0" smtClean="0"/>
              <a:t>/</a:t>
            </a:r>
            <a:r>
              <a:rPr lang="fr-FR" b="1" dirty="0" smtClean="0"/>
              <a:t>III</a:t>
            </a:r>
            <a:r>
              <a:rPr lang="en-US" b="1" dirty="0" smtClean="0"/>
              <a:t>a </a:t>
            </a:r>
            <a:r>
              <a:rPr lang="el-GR" b="1" dirty="0" smtClean="0"/>
              <a:t>και την </a:t>
            </a:r>
            <a:r>
              <a:rPr lang="el-GR" b="1" dirty="0" err="1" smtClean="0"/>
              <a:t>γλυκοπρωτείνη</a:t>
            </a:r>
            <a:r>
              <a:rPr lang="el-GR" b="1" dirty="0" smtClean="0"/>
              <a:t> </a:t>
            </a:r>
            <a:r>
              <a:rPr lang="en-US" b="1" dirty="0" err="1" smtClean="0"/>
              <a:t>GPIb</a:t>
            </a:r>
            <a:r>
              <a:rPr lang="el-GR" b="1" dirty="0" smtClean="0"/>
              <a:t> </a:t>
            </a:r>
            <a:r>
              <a:rPr lang="el-GR" dirty="0" smtClean="0"/>
              <a:t>που συνδέονται με το </a:t>
            </a:r>
            <a:r>
              <a:rPr lang="el-GR" b="1" dirty="0" err="1" smtClean="0"/>
              <a:t>ινωδογόνο</a:t>
            </a:r>
            <a:r>
              <a:rPr lang="el-GR" b="1" dirty="0" smtClean="0"/>
              <a:t> και τον παράγοντα </a:t>
            </a:r>
            <a:r>
              <a:rPr lang="fr-FR" b="1" dirty="0" smtClean="0"/>
              <a:t>Von </a:t>
            </a:r>
            <a:r>
              <a:rPr lang="fr-FR" b="1" dirty="0" err="1" smtClean="0"/>
              <a:t>Willebrand</a:t>
            </a:r>
            <a:r>
              <a:rPr lang="el-GR" b="1" dirty="0" smtClean="0"/>
              <a:t> </a:t>
            </a:r>
            <a:r>
              <a:rPr lang="el-GR" dirty="0" smtClean="0"/>
              <a:t>αντίστοιχα. </a:t>
            </a:r>
          </a:p>
          <a:p>
            <a:pPr marL="0" indent="0">
              <a:buNone/>
            </a:pPr>
            <a:r>
              <a:rPr lang="el-GR" dirty="0" smtClean="0"/>
              <a:t>Με τον τρόπο αυτό δημιουργείται ο πρωτογενής αιμοστατικός θρόμβος. Ο θρόμβος αυτός ονομάζεται και «λευκός θρόμβος» γιατί στο εσωτερικό του δεν «παγιδεύονται» ερυθρά αιμοσφαίρια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39</a:t>
            </a:fld>
            <a:endParaRPr lang="el-GR"/>
          </a:p>
        </p:txBody>
      </p:sp>
      <p:sp>
        <p:nvSpPr>
          <p:cNvPr id="5" name="Τίτλος 4"/>
          <p:cNvSpPr>
            <a:spLocks noGrp="1"/>
          </p:cNvSpPr>
          <p:nvPr>
            <p:ph type="title"/>
          </p:nvPr>
        </p:nvSpPr>
        <p:spPr>
          <a:xfrm>
            <a:off x="0" y="116632"/>
            <a:ext cx="9144000" cy="908720"/>
          </a:xfrm>
        </p:spPr>
        <p:txBody>
          <a:bodyPr/>
          <a:lstStyle/>
          <a:p>
            <a:r>
              <a:rPr lang="el-GR" dirty="0"/>
              <a:t>Σχηματισμός </a:t>
            </a:r>
            <a:r>
              <a:rPr lang="el-GR" dirty="0" err="1"/>
              <a:t>αιμοπεταλιακού</a:t>
            </a:r>
            <a:r>
              <a:rPr lang="el-GR" dirty="0"/>
              <a:t> </a:t>
            </a:r>
            <a:r>
              <a:rPr lang="el-GR" dirty="0" smtClean="0"/>
              <a:t>θρόμβου </a:t>
            </a:r>
            <a:r>
              <a:rPr lang="el-GR" sz="3000" b="0" dirty="0" smtClean="0"/>
              <a:t>4/4</a:t>
            </a:r>
            <a:endParaRPr lang="el-GR" dirty="0"/>
          </a:p>
        </p:txBody>
      </p:sp>
    </p:spTree>
    <p:extLst>
      <p:ext uri="{BB962C8B-B14F-4D97-AF65-F5344CB8AC3E}">
        <p14:creationId xmlns:p14="http://schemas.microsoft.com/office/powerpoint/2010/main" val="23974816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Πήξη του αίματος</a:t>
            </a:r>
            <a:endParaRPr lang="el-GR" dirty="0"/>
          </a:p>
        </p:txBody>
      </p:sp>
      <p:sp>
        <p:nvSpPr>
          <p:cNvPr id="3" name="2 - Θέση περιεχομένου"/>
          <p:cNvSpPr>
            <a:spLocks noGrp="1"/>
          </p:cNvSpPr>
          <p:nvPr>
            <p:ph idx="1"/>
          </p:nvPr>
        </p:nvSpPr>
        <p:spPr/>
        <p:txBody>
          <a:bodyPr>
            <a:normAutofit/>
          </a:bodyPr>
          <a:lstStyle/>
          <a:p>
            <a:pPr marL="0" indent="0">
              <a:buNone/>
            </a:pPr>
            <a:r>
              <a:rPr lang="el-GR" dirty="0" smtClean="0">
                <a:latin typeface="Calibri" pitchFamily="34" charset="0"/>
              </a:rPr>
              <a:t>Από φυσικοχημική άποψη η πήξη του αίματος είναι η μετατροπή μιας διαλυτής πρωτεΐνης του πλάσματος του </a:t>
            </a:r>
            <a:r>
              <a:rPr lang="el-GR" dirty="0" err="1" smtClean="0">
                <a:latin typeface="Calibri" pitchFamily="34" charset="0"/>
              </a:rPr>
              <a:t>ινωδογόνου</a:t>
            </a:r>
            <a:r>
              <a:rPr lang="el-GR" dirty="0" smtClean="0">
                <a:latin typeface="Calibri" pitchFamily="34" charset="0"/>
              </a:rPr>
              <a:t> σε αδιάλυτο ινώδες τα μόρια του οποίου </a:t>
            </a:r>
            <a:r>
              <a:rPr lang="el-GR" dirty="0" err="1" smtClean="0">
                <a:latin typeface="Calibri" pitchFamily="34" charset="0"/>
              </a:rPr>
              <a:t>πολυμερίζονται</a:t>
            </a:r>
            <a:r>
              <a:rPr lang="el-GR" dirty="0" smtClean="0">
                <a:latin typeface="Calibri" pitchFamily="34" charset="0"/>
              </a:rPr>
              <a:t> και δίνουν γένεση στο σχηματισμό ενός τρισδιάστατου πλέγματος του δικτύου της </a:t>
            </a:r>
            <a:r>
              <a:rPr lang="el-GR" dirty="0" err="1" smtClean="0">
                <a:latin typeface="Calibri" pitchFamily="34" charset="0"/>
              </a:rPr>
              <a:t>ινικής</a:t>
            </a:r>
            <a:r>
              <a:rPr lang="el-GR" dirty="0" smtClean="0">
                <a:latin typeface="Calibri" pitchFamily="34" charset="0"/>
              </a:rPr>
              <a:t> στις </a:t>
            </a:r>
            <a:r>
              <a:rPr lang="el-GR" dirty="0" err="1" smtClean="0">
                <a:latin typeface="Calibri" pitchFamily="34" charset="0"/>
              </a:rPr>
              <a:t>βρογχίδες</a:t>
            </a:r>
            <a:r>
              <a:rPr lang="el-GR" dirty="0" smtClean="0">
                <a:latin typeface="Calibri" pitchFamily="34" charset="0"/>
              </a:rPr>
              <a:t> του οποίου εγκλωβίζονται τα έμμορφα συστατικά του αίματος (ερυθρά λευκά και αιμοπετάλια). </a:t>
            </a:r>
          </a:p>
          <a:p>
            <a:pPr marL="0" indent="0">
              <a:buNone/>
            </a:pPr>
            <a:r>
              <a:rPr lang="el-GR" dirty="0" smtClean="0">
                <a:latin typeface="Calibri" pitchFamily="34" charset="0"/>
              </a:rPr>
              <a:t>Το πλέγμα της </a:t>
            </a:r>
            <a:r>
              <a:rPr lang="el-GR" dirty="0" err="1" smtClean="0">
                <a:latin typeface="Calibri" pitchFamily="34" charset="0"/>
              </a:rPr>
              <a:t>ινικής</a:t>
            </a:r>
            <a:r>
              <a:rPr lang="el-GR" dirty="0" smtClean="0">
                <a:latin typeface="Calibri" pitchFamily="34" charset="0"/>
              </a:rPr>
              <a:t> με τα εγκλωβισμένα έμμορφα συστατικά του αίματος αποτελεί το πήγμα.</a:t>
            </a:r>
            <a:endParaRPr lang="el-GR" dirty="0">
              <a:latin typeface="Calibri" pitchFamily="34" charset="0"/>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40</a:t>
            </a:fld>
            <a:endParaRPr lang="el-GR"/>
          </a:p>
        </p:txBody>
      </p:sp>
    </p:spTree>
    <p:extLst>
      <p:ext uri="{BB962C8B-B14F-4D97-AF65-F5344CB8AC3E}">
        <p14:creationId xmlns:p14="http://schemas.microsoft.com/office/powerpoint/2010/main" val="8737202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sz="2400" dirty="0" smtClean="0"/>
              <a:t>Ο μηχανισμός της πήξης αποτελείται από ένα σύνολο διαδοχικών  αντιδράσεων (καταρράκτης) οι οποίες ενεργοποιούνται με καταλυτικό μηχανισμό και έχουν σαν τελικό στόχο τη μετατροπή του διαλυτού </a:t>
            </a:r>
            <a:r>
              <a:rPr lang="el-GR" sz="2400" b="1" dirty="0" err="1" smtClean="0"/>
              <a:t>ινωδογόνου</a:t>
            </a:r>
            <a:r>
              <a:rPr lang="el-GR" sz="2400" b="1" dirty="0" smtClean="0"/>
              <a:t> σε αδιάλυτο ινώδες και στη συνέχεια σε πλέγμα </a:t>
            </a:r>
            <a:r>
              <a:rPr lang="el-GR" sz="2400" b="1" dirty="0" err="1" smtClean="0"/>
              <a:t>ινικής</a:t>
            </a:r>
            <a:r>
              <a:rPr lang="el-GR" sz="2400" b="1" dirty="0" smtClean="0"/>
              <a:t> μέσα στο οποίο εγκλωβίζονται κυτταρικά στοιχεία.</a:t>
            </a:r>
          </a:p>
          <a:p>
            <a:r>
              <a:rPr lang="el-GR" sz="2400" dirty="0" smtClean="0"/>
              <a:t>Οι καταλυτικές αυτές αντιδράσεις </a:t>
            </a:r>
            <a:r>
              <a:rPr lang="el-GR" sz="2400" dirty="0" err="1" smtClean="0"/>
              <a:t>αλληλορυθμίζονται</a:t>
            </a:r>
            <a:r>
              <a:rPr lang="el-GR" sz="2400" dirty="0" smtClean="0"/>
              <a:t> με μηχανισμούς θετικής ή αρνητικής ανάδρασης.</a:t>
            </a:r>
            <a:endParaRPr lang="el-GR" sz="2400" dirty="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41</a:t>
            </a:fld>
            <a:endParaRPr lang="el-GR"/>
          </a:p>
        </p:txBody>
      </p:sp>
      <p:sp>
        <p:nvSpPr>
          <p:cNvPr id="7" name="Τίτλος 6"/>
          <p:cNvSpPr>
            <a:spLocks noGrp="1"/>
          </p:cNvSpPr>
          <p:nvPr>
            <p:ph type="title"/>
          </p:nvPr>
        </p:nvSpPr>
        <p:spPr/>
        <p:txBody>
          <a:bodyPr/>
          <a:lstStyle/>
          <a:p>
            <a:r>
              <a:rPr lang="el-GR" dirty="0"/>
              <a:t>Δευτερογενής </a:t>
            </a:r>
            <a:r>
              <a:rPr lang="el-GR" dirty="0" smtClean="0"/>
              <a:t>αιμόσταση </a:t>
            </a:r>
            <a:r>
              <a:rPr lang="el-GR" sz="3000" b="0" dirty="0" smtClean="0"/>
              <a:t>1/3</a:t>
            </a:r>
            <a:endParaRPr lang="el-GR" sz="3000" b="0" dirty="0"/>
          </a:p>
        </p:txBody>
      </p:sp>
    </p:spTree>
    <p:extLst>
      <p:ext uri="{BB962C8B-B14F-4D97-AF65-F5344CB8AC3E}">
        <p14:creationId xmlns:p14="http://schemas.microsoft.com/office/powerpoint/2010/main" val="39562676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a:stretch>
            <a:fillRect/>
          </a:stretch>
        </p:blipFill>
        <p:spPr bwMode="auto">
          <a:xfrm>
            <a:off x="899592" y="1052736"/>
            <a:ext cx="7380833" cy="5535044"/>
          </a:xfrm>
          <a:prstGeom prst="rect">
            <a:avLst/>
          </a:prstGeom>
          <a:noFill/>
          <a:ln w="9525">
            <a:noFill/>
            <a:miter lim="800000"/>
            <a:headEnd/>
            <a:tailEnd/>
          </a:ln>
        </p:spPr>
      </p:pic>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42</a:t>
            </a:fld>
            <a:endParaRPr lang="el-GR"/>
          </a:p>
        </p:txBody>
      </p:sp>
      <p:sp>
        <p:nvSpPr>
          <p:cNvPr id="8" name="Τίτλος 7"/>
          <p:cNvSpPr>
            <a:spLocks noGrp="1"/>
          </p:cNvSpPr>
          <p:nvPr>
            <p:ph type="title"/>
          </p:nvPr>
        </p:nvSpPr>
        <p:spPr/>
        <p:txBody>
          <a:bodyPr/>
          <a:lstStyle/>
          <a:p>
            <a:r>
              <a:rPr lang="el-GR" dirty="0"/>
              <a:t>Δευτερογενής αιμόσταση </a:t>
            </a:r>
            <a:r>
              <a:rPr lang="el-GR" sz="3000" b="0" dirty="0" smtClean="0"/>
              <a:t>2/3</a:t>
            </a:r>
            <a:endParaRPr lang="el-GR" dirty="0"/>
          </a:p>
        </p:txBody>
      </p:sp>
    </p:spTree>
    <p:extLst>
      <p:ext uri="{BB962C8B-B14F-4D97-AF65-F5344CB8AC3E}">
        <p14:creationId xmlns:p14="http://schemas.microsoft.com/office/powerpoint/2010/main" val="20177528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Grp="1" noChangeAspect="1" noChangeArrowheads="1"/>
          </p:cNvPicPr>
          <p:nvPr>
            <p:ph idx="1"/>
          </p:nvPr>
        </p:nvPicPr>
        <p:blipFill>
          <a:blip r:embed="rId3" cstate="print"/>
          <a:stretch>
            <a:fillRect/>
          </a:stretch>
        </p:blipFill>
        <p:spPr bwMode="auto">
          <a:xfrm>
            <a:off x="2339752" y="1403866"/>
            <a:ext cx="6536126" cy="4727798"/>
          </a:xfrm>
          <a:prstGeom prst="rect">
            <a:avLst/>
          </a:prstGeom>
          <a:noFill/>
          <a:ln w="9525">
            <a:noFill/>
            <a:miter lim="800000"/>
            <a:headEnd/>
            <a:tailEnd/>
          </a:ln>
        </p:spPr>
      </p:pic>
      <p:sp>
        <p:nvSpPr>
          <p:cNvPr id="9" name="8 - Ορθογώνιο"/>
          <p:cNvSpPr/>
          <p:nvPr/>
        </p:nvSpPr>
        <p:spPr>
          <a:xfrm>
            <a:off x="329449" y="1034534"/>
            <a:ext cx="3340338" cy="430887"/>
          </a:xfrm>
          <a:prstGeom prst="rect">
            <a:avLst/>
          </a:prstGeom>
        </p:spPr>
        <p:txBody>
          <a:bodyPr wrap="none">
            <a:spAutoFit/>
          </a:bodyPr>
          <a:lstStyle/>
          <a:p>
            <a:r>
              <a:rPr lang="el-GR" sz="2200" b="1" dirty="0" smtClean="0">
                <a:latin typeface="+mn-lt"/>
              </a:rPr>
              <a:t>Καταρράκτης</a:t>
            </a:r>
            <a:r>
              <a:rPr lang="en-US" sz="2200" b="1" dirty="0" smtClean="0">
                <a:latin typeface="+mn-lt"/>
              </a:rPr>
              <a:t> </a:t>
            </a:r>
            <a:r>
              <a:rPr lang="el-GR" sz="2200" b="1" dirty="0" smtClean="0">
                <a:latin typeface="+mn-lt"/>
              </a:rPr>
              <a:t>Πήξης: Αρχή </a:t>
            </a:r>
            <a:endParaRPr lang="el-GR" sz="2200" b="1" dirty="0">
              <a:latin typeface="+mn-lt"/>
            </a:endParaRPr>
          </a:p>
        </p:txBody>
      </p:sp>
      <p:sp>
        <p:nvSpPr>
          <p:cNvPr id="5" name="4 - TextBox"/>
          <p:cNvSpPr txBox="1"/>
          <p:nvPr/>
        </p:nvSpPr>
        <p:spPr>
          <a:xfrm>
            <a:off x="76200" y="6021288"/>
            <a:ext cx="9067800" cy="646331"/>
          </a:xfrm>
          <a:prstGeom prst="rect">
            <a:avLst/>
          </a:prstGeom>
          <a:noFill/>
        </p:spPr>
        <p:txBody>
          <a:bodyPr wrap="square" rtlCol="0">
            <a:spAutoFit/>
          </a:bodyPr>
          <a:lstStyle/>
          <a:p>
            <a:r>
              <a:rPr lang="el-GR" dirty="0" smtClean="0">
                <a:latin typeface="+mn-lt"/>
              </a:rPr>
              <a:t>Οι περισσότεροι παράγοντες είναι πρωτεΐνες - ενζυμα  που έχουν ένα ενεργό </a:t>
            </a:r>
            <a:r>
              <a:rPr lang="el-GR" dirty="0" err="1" smtClean="0">
                <a:latin typeface="+mn-lt"/>
              </a:rPr>
              <a:t>ενζυμικό</a:t>
            </a:r>
            <a:r>
              <a:rPr lang="el-GR" dirty="0" smtClean="0">
                <a:latin typeface="+mn-lt"/>
              </a:rPr>
              <a:t> κέντρο που περιέχει </a:t>
            </a:r>
            <a:r>
              <a:rPr lang="el-GR" dirty="0" err="1" smtClean="0">
                <a:latin typeface="+mn-lt"/>
              </a:rPr>
              <a:t>σερίνη</a:t>
            </a:r>
            <a:r>
              <a:rPr lang="el-GR" dirty="0" smtClean="0">
                <a:latin typeface="+mn-lt"/>
              </a:rPr>
              <a:t> και είναι γνωστοί ως «</a:t>
            </a:r>
            <a:r>
              <a:rPr lang="el-GR" dirty="0" err="1" smtClean="0">
                <a:latin typeface="+mn-lt"/>
              </a:rPr>
              <a:t>σερίνη</a:t>
            </a:r>
            <a:r>
              <a:rPr lang="el-GR" dirty="0" smtClean="0">
                <a:latin typeface="+mn-lt"/>
              </a:rPr>
              <a:t>-</a:t>
            </a:r>
            <a:r>
              <a:rPr lang="el-GR" dirty="0" err="1" smtClean="0">
                <a:latin typeface="+mn-lt"/>
              </a:rPr>
              <a:t>πρωτεάσες</a:t>
            </a:r>
            <a:r>
              <a:rPr lang="el-GR" dirty="0" smtClean="0">
                <a:latin typeface="+mn-lt"/>
              </a:rPr>
              <a:t>»</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43</a:t>
            </a:fld>
            <a:endParaRPr lang="el-GR"/>
          </a:p>
        </p:txBody>
      </p:sp>
      <p:sp>
        <p:nvSpPr>
          <p:cNvPr id="3" name="Τίτλος 2"/>
          <p:cNvSpPr>
            <a:spLocks noGrp="1"/>
          </p:cNvSpPr>
          <p:nvPr>
            <p:ph type="title"/>
          </p:nvPr>
        </p:nvSpPr>
        <p:spPr/>
        <p:txBody>
          <a:bodyPr/>
          <a:lstStyle/>
          <a:p>
            <a:r>
              <a:rPr lang="el-GR" dirty="0"/>
              <a:t>Δευτερογενής αιμόσταση </a:t>
            </a:r>
            <a:r>
              <a:rPr lang="el-GR" sz="3000" b="0" dirty="0" smtClean="0"/>
              <a:t>3/3</a:t>
            </a:r>
            <a:endParaRPr lang="el-GR" dirty="0"/>
          </a:p>
        </p:txBody>
      </p:sp>
    </p:spTree>
    <p:extLst>
      <p:ext uri="{BB962C8B-B14F-4D97-AF65-F5344CB8AC3E}">
        <p14:creationId xmlns:p14="http://schemas.microsoft.com/office/powerpoint/2010/main" val="18050962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normAutofit/>
          </a:bodyPr>
          <a:lstStyle/>
          <a:p>
            <a:r>
              <a:rPr lang="el-GR" dirty="0"/>
              <a:t>Καταρράκτης Πήξης </a:t>
            </a:r>
            <a:r>
              <a:rPr lang="el-GR" sz="3000" b="0" dirty="0" smtClean="0"/>
              <a:t>1/10</a:t>
            </a:r>
            <a:endParaRPr lang="el-GR" sz="3000" b="0" dirty="0"/>
          </a:p>
        </p:txBody>
      </p:sp>
      <p:sp>
        <p:nvSpPr>
          <p:cNvPr id="5" name="Θέση περιεχομένου 4"/>
          <p:cNvSpPr>
            <a:spLocks noGrp="1"/>
          </p:cNvSpPr>
          <p:nvPr>
            <p:ph idx="1"/>
          </p:nvPr>
        </p:nvSpPr>
        <p:spPr>
          <a:xfrm>
            <a:off x="480939" y="1098654"/>
            <a:ext cx="8229600" cy="5040560"/>
          </a:xfrm>
        </p:spPr>
        <p:txBody>
          <a:bodyPr>
            <a:normAutofit/>
          </a:bodyPr>
          <a:lstStyle/>
          <a:p>
            <a:r>
              <a:rPr lang="el-GR" sz="2000" dirty="0">
                <a:latin typeface="Calibri" pitchFamily="34" charset="0"/>
              </a:rPr>
              <a:t>Για λόγους διδακτικούς  η ενεργοποίηση του μηχανισμού της πήξης περιγράφεται μέσω δύο διαφορετικών οδών (ενδογενής και εξωγενής).</a:t>
            </a:r>
            <a:endParaRPr lang="el-GR" sz="200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44</a:t>
            </a:fld>
            <a:endParaRPr lang="el-GR"/>
          </a:p>
        </p:txBody>
      </p:sp>
      <p:grpSp>
        <p:nvGrpSpPr>
          <p:cNvPr id="4" name="Ομάδα 3"/>
          <p:cNvGrpSpPr/>
          <p:nvPr/>
        </p:nvGrpSpPr>
        <p:grpSpPr>
          <a:xfrm>
            <a:off x="251520" y="1844824"/>
            <a:ext cx="8627785" cy="4896544"/>
            <a:chOff x="457200" y="1066800"/>
            <a:chExt cx="8462211" cy="5257800"/>
          </a:xfrm>
        </p:grpSpPr>
        <p:sp>
          <p:nvSpPr>
            <p:cNvPr id="127" name="126 - Δεξιό βέλος"/>
            <p:cNvSpPr/>
            <p:nvPr/>
          </p:nvSpPr>
          <p:spPr bwMode="auto">
            <a:xfrm rot="5400000">
              <a:off x="2133599" y="2514599"/>
              <a:ext cx="304800" cy="152401"/>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03" name="102 - Έλλειψη"/>
            <p:cNvSpPr/>
            <p:nvPr/>
          </p:nvSpPr>
          <p:spPr bwMode="auto">
            <a:xfrm>
              <a:off x="990600" y="1981200"/>
              <a:ext cx="5334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grpSp>
          <p:nvGrpSpPr>
            <p:cNvPr id="96" name="95 - Ομάδα"/>
            <p:cNvGrpSpPr/>
            <p:nvPr/>
          </p:nvGrpSpPr>
          <p:grpSpPr>
            <a:xfrm>
              <a:off x="5014635" y="2209800"/>
              <a:ext cx="533400" cy="457200"/>
              <a:chOff x="3505200" y="1447800"/>
              <a:chExt cx="533400" cy="457200"/>
            </a:xfrm>
          </p:grpSpPr>
          <p:sp>
            <p:nvSpPr>
              <p:cNvPr id="97" name="96 - Έλλειψη"/>
              <p:cNvSpPr/>
              <p:nvPr/>
            </p:nvSpPr>
            <p:spPr bwMode="auto">
              <a:xfrm rot="890890">
                <a:off x="3505200" y="1447800"/>
                <a:ext cx="533400" cy="457200"/>
              </a:xfrm>
              <a:prstGeom prst="ellipse">
                <a:avLst/>
              </a:prstGeom>
              <a:solidFill>
                <a:srgbClr val="FF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98" name="97 - Πίτα"/>
              <p:cNvSpPr/>
              <p:nvPr/>
            </p:nvSpPr>
            <p:spPr bwMode="auto">
              <a:xfrm>
                <a:off x="3505200" y="1447800"/>
                <a:ext cx="533400" cy="457200"/>
              </a:xfrm>
              <a:prstGeom prst="pi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grpSp>
        <p:sp>
          <p:nvSpPr>
            <p:cNvPr id="471079" name="Text Box 39"/>
            <p:cNvSpPr txBox="1">
              <a:spLocks noChangeArrowheads="1"/>
            </p:cNvSpPr>
            <p:nvPr/>
          </p:nvSpPr>
          <p:spPr bwMode="auto">
            <a:xfrm>
              <a:off x="4953000" y="2247900"/>
              <a:ext cx="595035" cy="369332"/>
            </a:xfrm>
            <a:prstGeom prst="rect">
              <a:avLst/>
            </a:prstGeom>
            <a:noFill/>
            <a:ln w="9525">
              <a:noFill/>
              <a:miter lim="800000"/>
              <a:headEnd/>
              <a:tailEnd/>
            </a:ln>
            <a:effectLst/>
          </p:spPr>
          <p:txBody>
            <a:bodyPr wrap="none">
              <a:spAutoFit/>
            </a:bodyPr>
            <a:lstStyle/>
            <a:p>
              <a:pPr eaLnBrk="1" hangingPunct="1"/>
              <a:r>
                <a:rPr lang="en-US" sz="1800" b="1" dirty="0" err="1" smtClean="0">
                  <a:solidFill>
                    <a:schemeClr val="tx1"/>
                  </a:solidFill>
                  <a:latin typeface="Arial" charset="0"/>
                </a:rPr>
                <a:t>VIIa</a:t>
              </a:r>
              <a:endParaRPr lang="en-US" sz="1800" b="1" dirty="0">
                <a:solidFill>
                  <a:schemeClr val="tx1"/>
                </a:solidFill>
                <a:latin typeface="Arial" charset="0"/>
              </a:endParaRPr>
            </a:p>
          </p:txBody>
        </p:sp>
        <p:sp>
          <p:nvSpPr>
            <p:cNvPr id="71" name="70 - Έλλειψη"/>
            <p:cNvSpPr/>
            <p:nvPr/>
          </p:nvSpPr>
          <p:spPr bwMode="auto">
            <a:xfrm>
              <a:off x="6553200" y="3962400"/>
              <a:ext cx="5334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62" name="61 - Έλλειψη"/>
            <p:cNvSpPr/>
            <p:nvPr/>
          </p:nvSpPr>
          <p:spPr bwMode="auto">
            <a:xfrm rot="890890">
              <a:off x="1752600" y="1447800"/>
              <a:ext cx="533400" cy="457200"/>
            </a:xfrm>
            <a:prstGeom prst="ellipse">
              <a:avLst/>
            </a:prstGeom>
            <a:solidFill>
              <a:srgbClr val="FF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63" name="62 - Πίτα"/>
            <p:cNvSpPr/>
            <p:nvPr/>
          </p:nvSpPr>
          <p:spPr bwMode="auto">
            <a:xfrm>
              <a:off x="1752600" y="1447800"/>
              <a:ext cx="533400" cy="457200"/>
            </a:xfrm>
            <a:prstGeom prst="pi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61" name="60 - Έλλειψη"/>
            <p:cNvSpPr/>
            <p:nvPr/>
          </p:nvSpPr>
          <p:spPr bwMode="auto">
            <a:xfrm>
              <a:off x="457200" y="1447800"/>
              <a:ext cx="5334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471043" name="Text Box 3"/>
            <p:cNvSpPr txBox="1">
              <a:spLocks noChangeArrowheads="1"/>
            </p:cNvSpPr>
            <p:nvPr/>
          </p:nvSpPr>
          <p:spPr bwMode="auto">
            <a:xfrm>
              <a:off x="488950" y="1524000"/>
              <a:ext cx="463550" cy="366713"/>
            </a:xfrm>
            <a:prstGeom prst="rect">
              <a:avLst/>
            </a:prstGeom>
            <a:noFill/>
            <a:ln w="9525">
              <a:noFill/>
              <a:miter lim="800000"/>
              <a:headEnd/>
              <a:tailEnd/>
            </a:ln>
            <a:effectLst/>
          </p:spPr>
          <p:txBody>
            <a:bodyPr wrap="none">
              <a:spAutoFit/>
            </a:bodyPr>
            <a:lstStyle/>
            <a:p>
              <a:pPr eaLnBrk="1" hangingPunct="1"/>
              <a:r>
                <a:rPr lang="en-US" sz="1800" b="1" dirty="0">
                  <a:solidFill>
                    <a:schemeClr val="tx1"/>
                  </a:solidFill>
                  <a:latin typeface="Arial" charset="0"/>
                </a:rPr>
                <a:t>XII</a:t>
              </a:r>
            </a:p>
          </p:txBody>
        </p:sp>
        <p:sp>
          <p:nvSpPr>
            <p:cNvPr id="471044" name="Text Box 4"/>
            <p:cNvSpPr txBox="1">
              <a:spLocks noChangeArrowheads="1"/>
            </p:cNvSpPr>
            <p:nvPr/>
          </p:nvSpPr>
          <p:spPr bwMode="auto">
            <a:xfrm>
              <a:off x="1738313" y="1524000"/>
              <a:ext cx="590550" cy="366713"/>
            </a:xfrm>
            <a:prstGeom prst="rect">
              <a:avLst/>
            </a:prstGeom>
            <a:noFill/>
            <a:ln w="9525">
              <a:noFill/>
              <a:miter lim="800000"/>
              <a:headEnd/>
              <a:tailEnd/>
            </a:ln>
            <a:effectLst/>
          </p:spPr>
          <p:txBody>
            <a:bodyPr wrap="none">
              <a:spAutoFit/>
            </a:bodyPr>
            <a:lstStyle/>
            <a:p>
              <a:pPr eaLnBrk="1" hangingPunct="1"/>
              <a:r>
                <a:rPr lang="en-US" sz="1800" b="1" dirty="0" err="1">
                  <a:solidFill>
                    <a:schemeClr val="tx1"/>
                  </a:solidFill>
                  <a:latin typeface="Arial" charset="0"/>
                </a:rPr>
                <a:t>XIIa</a:t>
              </a:r>
              <a:endParaRPr lang="en-US" sz="1800" b="1" dirty="0">
                <a:solidFill>
                  <a:schemeClr val="tx1"/>
                </a:solidFill>
                <a:latin typeface="Arial" charset="0"/>
              </a:endParaRPr>
            </a:p>
          </p:txBody>
        </p:sp>
        <p:grpSp>
          <p:nvGrpSpPr>
            <p:cNvPr id="104" name="103 - Ομάδα"/>
            <p:cNvGrpSpPr/>
            <p:nvPr/>
          </p:nvGrpSpPr>
          <p:grpSpPr>
            <a:xfrm>
              <a:off x="2362200" y="1981200"/>
              <a:ext cx="533400" cy="457200"/>
              <a:chOff x="3505200" y="1447800"/>
              <a:chExt cx="533400" cy="457200"/>
            </a:xfrm>
          </p:grpSpPr>
          <p:sp>
            <p:nvSpPr>
              <p:cNvPr id="105" name="104 - Έλλειψη"/>
              <p:cNvSpPr/>
              <p:nvPr/>
            </p:nvSpPr>
            <p:spPr bwMode="auto">
              <a:xfrm rot="890890">
                <a:off x="3505200" y="1447800"/>
                <a:ext cx="533400" cy="457200"/>
              </a:xfrm>
              <a:prstGeom prst="ellipse">
                <a:avLst/>
              </a:prstGeom>
              <a:solidFill>
                <a:srgbClr val="FF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06" name="105 - Πίτα"/>
              <p:cNvSpPr/>
              <p:nvPr/>
            </p:nvSpPr>
            <p:spPr bwMode="auto">
              <a:xfrm>
                <a:off x="3505200" y="1447800"/>
                <a:ext cx="533400" cy="457200"/>
              </a:xfrm>
              <a:prstGeom prst="pi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grpSp>
        <p:sp>
          <p:nvSpPr>
            <p:cNvPr id="471045" name="Text Box 5"/>
            <p:cNvSpPr txBox="1">
              <a:spLocks noChangeArrowheads="1"/>
            </p:cNvSpPr>
            <p:nvPr/>
          </p:nvSpPr>
          <p:spPr bwMode="auto">
            <a:xfrm>
              <a:off x="2368550" y="1995488"/>
              <a:ext cx="527050" cy="366712"/>
            </a:xfrm>
            <a:prstGeom prst="rect">
              <a:avLst/>
            </a:prstGeom>
            <a:noFill/>
            <a:ln w="9525">
              <a:noFill/>
              <a:miter lim="800000"/>
              <a:headEnd/>
              <a:tailEnd/>
            </a:ln>
            <a:effectLst/>
          </p:spPr>
          <p:txBody>
            <a:bodyPr wrap="none">
              <a:spAutoFit/>
            </a:bodyPr>
            <a:lstStyle/>
            <a:p>
              <a:pPr eaLnBrk="1" hangingPunct="1"/>
              <a:r>
                <a:rPr lang="en-US" sz="1800" b="1" dirty="0" err="1">
                  <a:solidFill>
                    <a:schemeClr val="tx1"/>
                  </a:solidFill>
                  <a:latin typeface="Arial" charset="0"/>
                </a:rPr>
                <a:t>XIa</a:t>
              </a:r>
              <a:endParaRPr lang="en-US" sz="1800" b="1" dirty="0">
                <a:solidFill>
                  <a:schemeClr val="tx1"/>
                </a:solidFill>
                <a:latin typeface="Arial" charset="0"/>
              </a:endParaRPr>
            </a:p>
          </p:txBody>
        </p:sp>
        <p:sp>
          <p:nvSpPr>
            <p:cNvPr id="471046" name="Text Box 6"/>
            <p:cNvSpPr txBox="1">
              <a:spLocks noChangeArrowheads="1"/>
            </p:cNvSpPr>
            <p:nvPr/>
          </p:nvSpPr>
          <p:spPr bwMode="auto">
            <a:xfrm>
              <a:off x="1033463" y="2071688"/>
              <a:ext cx="400050" cy="366712"/>
            </a:xfrm>
            <a:prstGeom prst="rect">
              <a:avLst/>
            </a:prstGeom>
            <a:noFill/>
            <a:ln w="9525">
              <a:noFill/>
              <a:miter lim="800000"/>
              <a:headEnd/>
              <a:tailEnd/>
            </a:ln>
            <a:effectLst/>
          </p:spPr>
          <p:txBody>
            <a:bodyPr wrap="none">
              <a:spAutoFit/>
            </a:bodyPr>
            <a:lstStyle/>
            <a:p>
              <a:pPr eaLnBrk="1" hangingPunct="1"/>
              <a:r>
                <a:rPr lang="en-US" sz="1800" b="1" dirty="0">
                  <a:solidFill>
                    <a:schemeClr val="tx1"/>
                  </a:solidFill>
                  <a:latin typeface="Arial" charset="0"/>
                </a:rPr>
                <a:t>XI</a:t>
              </a:r>
            </a:p>
          </p:txBody>
        </p:sp>
        <p:sp>
          <p:nvSpPr>
            <p:cNvPr id="73" name="72 - Έλλειψη"/>
            <p:cNvSpPr/>
            <p:nvPr/>
          </p:nvSpPr>
          <p:spPr bwMode="auto">
            <a:xfrm>
              <a:off x="1295400" y="2667000"/>
              <a:ext cx="5334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471048" name="Text Box 8"/>
            <p:cNvSpPr txBox="1">
              <a:spLocks noChangeArrowheads="1"/>
            </p:cNvSpPr>
            <p:nvPr/>
          </p:nvSpPr>
          <p:spPr bwMode="auto">
            <a:xfrm>
              <a:off x="1371600" y="2743200"/>
              <a:ext cx="400050" cy="366712"/>
            </a:xfrm>
            <a:prstGeom prst="rect">
              <a:avLst/>
            </a:prstGeom>
            <a:noFill/>
            <a:ln w="9525">
              <a:noFill/>
              <a:miter lim="800000"/>
              <a:headEnd/>
              <a:tailEnd/>
            </a:ln>
            <a:effectLst/>
          </p:spPr>
          <p:txBody>
            <a:bodyPr wrap="none">
              <a:spAutoFit/>
            </a:bodyPr>
            <a:lstStyle/>
            <a:p>
              <a:pPr eaLnBrk="1" hangingPunct="1"/>
              <a:r>
                <a:rPr lang="en-US" sz="1800" b="1" dirty="0">
                  <a:solidFill>
                    <a:schemeClr val="tx1"/>
                  </a:solidFill>
                  <a:latin typeface="Arial" charset="0"/>
                </a:rPr>
                <a:t>IX</a:t>
              </a:r>
            </a:p>
          </p:txBody>
        </p:sp>
        <p:grpSp>
          <p:nvGrpSpPr>
            <p:cNvPr id="83" name="82 - Ομάδα"/>
            <p:cNvGrpSpPr/>
            <p:nvPr/>
          </p:nvGrpSpPr>
          <p:grpSpPr>
            <a:xfrm>
              <a:off x="2438400" y="2667000"/>
              <a:ext cx="533400" cy="457200"/>
              <a:chOff x="3505200" y="1447800"/>
              <a:chExt cx="533400" cy="457200"/>
            </a:xfrm>
          </p:grpSpPr>
          <p:sp>
            <p:nvSpPr>
              <p:cNvPr id="84" name="83 - Έλλειψη"/>
              <p:cNvSpPr/>
              <p:nvPr/>
            </p:nvSpPr>
            <p:spPr bwMode="auto">
              <a:xfrm rot="890890">
                <a:off x="3505200" y="1447800"/>
                <a:ext cx="533400" cy="457200"/>
              </a:xfrm>
              <a:prstGeom prst="ellipse">
                <a:avLst/>
              </a:prstGeom>
              <a:solidFill>
                <a:srgbClr val="FF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85" name="84 - Πίτα"/>
              <p:cNvSpPr/>
              <p:nvPr/>
            </p:nvSpPr>
            <p:spPr bwMode="auto">
              <a:xfrm>
                <a:off x="3505200" y="1447800"/>
                <a:ext cx="533400" cy="457200"/>
              </a:xfrm>
              <a:prstGeom prst="pi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grpSp>
        <p:sp>
          <p:nvSpPr>
            <p:cNvPr id="471049" name="Text Box 9"/>
            <p:cNvSpPr txBox="1">
              <a:spLocks noChangeArrowheads="1"/>
            </p:cNvSpPr>
            <p:nvPr/>
          </p:nvSpPr>
          <p:spPr bwMode="auto">
            <a:xfrm>
              <a:off x="2438400" y="2743200"/>
              <a:ext cx="527050" cy="366712"/>
            </a:xfrm>
            <a:prstGeom prst="rect">
              <a:avLst/>
            </a:prstGeom>
            <a:noFill/>
            <a:ln w="9525">
              <a:noFill/>
              <a:miter lim="800000"/>
              <a:headEnd/>
              <a:tailEnd/>
            </a:ln>
            <a:effectLst/>
          </p:spPr>
          <p:txBody>
            <a:bodyPr wrap="none">
              <a:spAutoFit/>
            </a:bodyPr>
            <a:lstStyle/>
            <a:p>
              <a:pPr eaLnBrk="1" hangingPunct="1"/>
              <a:r>
                <a:rPr lang="en-US" sz="1800" b="1" dirty="0" err="1">
                  <a:solidFill>
                    <a:schemeClr val="tx1"/>
                  </a:solidFill>
                  <a:latin typeface="Arial" charset="0"/>
                </a:rPr>
                <a:t>IXa</a:t>
              </a:r>
              <a:endParaRPr lang="en-US" sz="1800" b="1" dirty="0">
                <a:solidFill>
                  <a:schemeClr val="tx1"/>
                </a:solidFill>
                <a:latin typeface="Arial" charset="0"/>
              </a:endParaRPr>
            </a:p>
          </p:txBody>
        </p:sp>
        <p:sp>
          <p:nvSpPr>
            <p:cNvPr id="101" name="100 - Έλλειψη"/>
            <p:cNvSpPr/>
            <p:nvPr/>
          </p:nvSpPr>
          <p:spPr bwMode="auto">
            <a:xfrm>
              <a:off x="2751137" y="2971800"/>
              <a:ext cx="533400" cy="4572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471050" name="Text Box 10"/>
            <p:cNvSpPr txBox="1">
              <a:spLocks noChangeArrowheads="1"/>
            </p:cNvSpPr>
            <p:nvPr/>
          </p:nvSpPr>
          <p:spPr bwMode="auto">
            <a:xfrm>
              <a:off x="2743200" y="3016250"/>
              <a:ext cx="603250" cy="336550"/>
            </a:xfrm>
            <a:prstGeom prst="rect">
              <a:avLst/>
            </a:prstGeom>
            <a:noFill/>
            <a:ln w="9525">
              <a:noFill/>
              <a:miter lim="800000"/>
              <a:headEnd/>
              <a:tailEnd/>
            </a:ln>
            <a:effectLst/>
          </p:spPr>
          <p:txBody>
            <a:bodyPr wrap="none">
              <a:spAutoFit/>
            </a:bodyPr>
            <a:lstStyle/>
            <a:p>
              <a:pPr eaLnBrk="1" hangingPunct="1"/>
              <a:r>
                <a:rPr lang="en-US" sz="1600" dirty="0" err="1">
                  <a:solidFill>
                    <a:schemeClr val="tx1"/>
                  </a:solidFill>
                  <a:latin typeface="Arial" charset="0"/>
                </a:rPr>
                <a:t>VIIIa</a:t>
              </a:r>
              <a:endParaRPr lang="en-US" sz="1600" dirty="0">
                <a:solidFill>
                  <a:schemeClr val="tx1"/>
                </a:solidFill>
                <a:latin typeface="Arial" charset="0"/>
              </a:endParaRPr>
            </a:p>
          </p:txBody>
        </p:sp>
        <p:sp>
          <p:nvSpPr>
            <p:cNvPr id="72" name="71 - Έλλειψη"/>
            <p:cNvSpPr/>
            <p:nvPr/>
          </p:nvSpPr>
          <p:spPr bwMode="auto">
            <a:xfrm>
              <a:off x="2286000" y="3733800"/>
              <a:ext cx="5334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471051" name="Text Box 11"/>
            <p:cNvSpPr txBox="1">
              <a:spLocks noChangeArrowheads="1"/>
            </p:cNvSpPr>
            <p:nvPr/>
          </p:nvSpPr>
          <p:spPr bwMode="auto">
            <a:xfrm>
              <a:off x="2393950" y="3771900"/>
              <a:ext cx="336550" cy="366713"/>
            </a:xfrm>
            <a:prstGeom prst="rect">
              <a:avLst/>
            </a:prstGeom>
            <a:noFill/>
            <a:ln w="9525">
              <a:noFill/>
              <a:miter lim="800000"/>
              <a:headEnd/>
              <a:tailEnd/>
            </a:ln>
            <a:effectLst/>
          </p:spPr>
          <p:txBody>
            <a:bodyPr wrap="none">
              <a:spAutoFit/>
            </a:bodyPr>
            <a:lstStyle/>
            <a:p>
              <a:pPr eaLnBrk="1" hangingPunct="1"/>
              <a:r>
                <a:rPr lang="en-US" sz="1800" b="1" dirty="0">
                  <a:solidFill>
                    <a:schemeClr val="tx1"/>
                  </a:solidFill>
                  <a:latin typeface="Arial" charset="0"/>
                </a:rPr>
                <a:t>X</a:t>
              </a:r>
            </a:p>
          </p:txBody>
        </p:sp>
        <p:grpSp>
          <p:nvGrpSpPr>
            <p:cNvPr id="80" name="79 - Ομάδα"/>
            <p:cNvGrpSpPr/>
            <p:nvPr/>
          </p:nvGrpSpPr>
          <p:grpSpPr>
            <a:xfrm>
              <a:off x="3810000" y="3733800"/>
              <a:ext cx="533400" cy="457200"/>
              <a:chOff x="3505200" y="1447800"/>
              <a:chExt cx="533400" cy="457200"/>
            </a:xfrm>
          </p:grpSpPr>
          <p:sp>
            <p:nvSpPr>
              <p:cNvPr id="81" name="80 - Έλλειψη"/>
              <p:cNvSpPr/>
              <p:nvPr/>
            </p:nvSpPr>
            <p:spPr bwMode="auto">
              <a:xfrm rot="890890">
                <a:off x="3505200" y="1447800"/>
                <a:ext cx="533400" cy="457200"/>
              </a:xfrm>
              <a:prstGeom prst="ellipse">
                <a:avLst/>
              </a:prstGeom>
              <a:solidFill>
                <a:srgbClr val="FF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82" name="81 - Πίτα"/>
              <p:cNvSpPr/>
              <p:nvPr/>
            </p:nvSpPr>
            <p:spPr bwMode="auto">
              <a:xfrm>
                <a:off x="3505200" y="1447800"/>
                <a:ext cx="533400" cy="457200"/>
              </a:xfrm>
              <a:prstGeom prst="pi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grpSp>
        <p:sp>
          <p:nvSpPr>
            <p:cNvPr id="471052" name="Text Box 12"/>
            <p:cNvSpPr txBox="1">
              <a:spLocks noChangeArrowheads="1"/>
            </p:cNvSpPr>
            <p:nvPr/>
          </p:nvSpPr>
          <p:spPr bwMode="auto">
            <a:xfrm>
              <a:off x="3821113" y="3771900"/>
              <a:ext cx="463550" cy="366713"/>
            </a:xfrm>
            <a:prstGeom prst="rect">
              <a:avLst/>
            </a:prstGeom>
            <a:noFill/>
            <a:ln w="9525">
              <a:noFill/>
              <a:miter lim="800000"/>
              <a:headEnd/>
              <a:tailEnd/>
            </a:ln>
            <a:effectLst/>
          </p:spPr>
          <p:txBody>
            <a:bodyPr wrap="none">
              <a:spAutoFit/>
            </a:bodyPr>
            <a:lstStyle/>
            <a:p>
              <a:pPr eaLnBrk="1" hangingPunct="1"/>
              <a:r>
                <a:rPr lang="en-US" sz="1800" b="1" dirty="0" err="1">
                  <a:solidFill>
                    <a:schemeClr val="tx1"/>
                  </a:solidFill>
                  <a:latin typeface="Arial" charset="0"/>
                </a:rPr>
                <a:t>Xa</a:t>
              </a:r>
              <a:endParaRPr lang="en-US" sz="1800" b="1" dirty="0">
                <a:solidFill>
                  <a:schemeClr val="tx1"/>
                </a:solidFill>
                <a:latin typeface="Arial" charset="0"/>
              </a:endParaRPr>
            </a:p>
          </p:txBody>
        </p:sp>
        <p:sp>
          <p:nvSpPr>
            <p:cNvPr id="102" name="101 - Έλλειψη"/>
            <p:cNvSpPr/>
            <p:nvPr/>
          </p:nvSpPr>
          <p:spPr bwMode="auto">
            <a:xfrm>
              <a:off x="4267200" y="3886200"/>
              <a:ext cx="533400" cy="4572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471053" name="Text Box 13"/>
            <p:cNvSpPr txBox="1">
              <a:spLocks noChangeArrowheads="1"/>
            </p:cNvSpPr>
            <p:nvPr/>
          </p:nvSpPr>
          <p:spPr bwMode="auto">
            <a:xfrm>
              <a:off x="4286250" y="3962400"/>
              <a:ext cx="431800" cy="336550"/>
            </a:xfrm>
            <a:prstGeom prst="rect">
              <a:avLst/>
            </a:prstGeom>
            <a:noFill/>
            <a:ln w="9525">
              <a:noFill/>
              <a:miter lim="800000"/>
              <a:headEnd/>
              <a:tailEnd/>
            </a:ln>
            <a:effectLst/>
          </p:spPr>
          <p:txBody>
            <a:bodyPr wrap="none">
              <a:spAutoFit/>
            </a:bodyPr>
            <a:lstStyle/>
            <a:p>
              <a:pPr eaLnBrk="1" hangingPunct="1"/>
              <a:r>
                <a:rPr lang="en-US" sz="1600" dirty="0" err="1">
                  <a:solidFill>
                    <a:schemeClr val="tx1"/>
                  </a:solidFill>
                  <a:latin typeface="Arial" charset="0"/>
                </a:rPr>
                <a:t>Va</a:t>
              </a:r>
              <a:endParaRPr lang="en-US" sz="1600" dirty="0">
                <a:solidFill>
                  <a:schemeClr val="tx1"/>
                </a:solidFill>
                <a:latin typeface="Arial" charset="0"/>
              </a:endParaRPr>
            </a:p>
          </p:txBody>
        </p:sp>
        <p:sp>
          <p:nvSpPr>
            <p:cNvPr id="471057" name="Text Box 17"/>
            <p:cNvSpPr txBox="1">
              <a:spLocks noChangeArrowheads="1"/>
            </p:cNvSpPr>
            <p:nvPr/>
          </p:nvSpPr>
          <p:spPr bwMode="auto">
            <a:xfrm>
              <a:off x="1143000" y="2392363"/>
              <a:ext cx="1247457" cy="246221"/>
            </a:xfrm>
            <a:prstGeom prst="rect">
              <a:avLst/>
            </a:prstGeom>
            <a:noFill/>
            <a:ln w="9525">
              <a:noFill/>
              <a:miter lim="800000"/>
              <a:headEnd/>
              <a:tailEnd/>
            </a:ln>
            <a:effectLst/>
          </p:spPr>
          <p:txBody>
            <a:bodyPr wrap="none">
              <a:spAutoFit/>
            </a:bodyPr>
            <a:lstStyle/>
            <a:p>
              <a:pPr eaLnBrk="1" hangingPunct="1"/>
              <a:r>
                <a:rPr lang="en-US" sz="1000" dirty="0">
                  <a:solidFill>
                    <a:schemeClr val="tx1"/>
                  </a:solidFill>
                  <a:latin typeface="Calibri" pitchFamily="34" charset="0"/>
                </a:rPr>
                <a:t>HMWK/</a:t>
              </a:r>
              <a:r>
                <a:rPr lang="en-US" sz="1000" dirty="0" err="1">
                  <a:solidFill>
                    <a:schemeClr val="tx1"/>
                  </a:solidFill>
                  <a:latin typeface="Calibri" pitchFamily="34" charset="0"/>
                </a:rPr>
                <a:t>Prekallikrein</a:t>
              </a:r>
              <a:endParaRPr lang="en-US" sz="1000" dirty="0">
                <a:solidFill>
                  <a:schemeClr val="tx1"/>
                </a:solidFill>
                <a:latin typeface="Calibri" pitchFamily="34" charset="0"/>
              </a:endParaRPr>
            </a:p>
          </p:txBody>
        </p:sp>
        <p:sp>
          <p:nvSpPr>
            <p:cNvPr id="471063" name="Text Box 23"/>
            <p:cNvSpPr txBox="1">
              <a:spLocks noChangeArrowheads="1"/>
            </p:cNvSpPr>
            <p:nvPr/>
          </p:nvSpPr>
          <p:spPr bwMode="auto">
            <a:xfrm>
              <a:off x="2551631" y="4904601"/>
              <a:ext cx="1029769" cy="276999"/>
            </a:xfrm>
            <a:prstGeom prst="rect">
              <a:avLst/>
            </a:prstGeom>
            <a:noFill/>
            <a:ln w="9525">
              <a:noFill/>
              <a:miter lim="800000"/>
              <a:headEnd/>
              <a:tailEnd/>
            </a:ln>
            <a:effectLst/>
          </p:spPr>
          <p:txBody>
            <a:bodyPr wrap="none">
              <a:spAutoFit/>
            </a:bodyPr>
            <a:lstStyle/>
            <a:p>
              <a:pPr eaLnBrk="1" hangingPunct="1"/>
              <a:r>
                <a:rPr lang="el-GR" sz="1200" dirty="0" smtClean="0">
                  <a:solidFill>
                    <a:schemeClr val="tx1"/>
                  </a:solidFill>
                  <a:latin typeface="Calibri" pitchFamily="34" charset="0"/>
                </a:rPr>
                <a:t>προθρομβίνη</a:t>
              </a:r>
              <a:endParaRPr lang="en-US" sz="1200" dirty="0">
                <a:solidFill>
                  <a:schemeClr val="tx1"/>
                </a:solidFill>
                <a:latin typeface="Calibri" pitchFamily="34" charset="0"/>
              </a:endParaRPr>
            </a:p>
          </p:txBody>
        </p:sp>
        <p:sp>
          <p:nvSpPr>
            <p:cNvPr id="471064" name="Text Box 24"/>
            <p:cNvSpPr txBox="1">
              <a:spLocks noChangeArrowheads="1"/>
            </p:cNvSpPr>
            <p:nvPr/>
          </p:nvSpPr>
          <p:spPr bwMode="auto">
            <a:xfrm>
              <a:off x="4419600" y="5029200"/>
              <a:ext cx="1143000" cy="369332"/>
            </a:xfrm>
            <a:prstGeom prst="rect">
              <a:avLst/>
            </a:prstGeom>
            <a:ln>
              <a:headEnd/>
              <a:tailEnd/>
            </a:ln>
          </p:spPr>
          <p:style>
            <a:lnRef idx="3">
              <a:schemeClr val="lt1"/>
            </a:lnRef>
            <a:fillRef idx="1">
              <a:schemeClr val="dk1"/>
            </a:fillRef>
            <a:effectRef idx="1">
              <a:schemeClr val="dk1"/>
            </a:effectRef>
            <a:fontRef idx="minor">
              <a:schemeClr val="lt1"/>
            </a:fontRef>
          </p:style>
          <p:txBody>
            <a:bodyPr wrap="square">
              <a:spAutoFit/>
            </a:bodyPr>
            <a:lstStyle/>
            <a:p>
              <a:pPr algn="ctr" eaLnBrk="1" hangingPunct="1"/>
              <a:r>
                <a:rPr lang="el-GR" b="1" dirty="0" smtClean="0">
                  <a:latin typeface="Calibri" pitchFamily="34" charset="0"/>
                </a:rPr>
                <a:t>Θρομβίνη</a:t>
              </a:r>
              <a:endParaRPr lang="en-US" b="1" dirty="0">
                <a:latin typeface="Calibri" pitchFamily="34" charset="0"/>
              </a:endParaRPr>
            </a:p>
          </p:txBody>
        </p:sp>
        <p:sp>
          <p:nvSpPr>
            <p:cNvPr id="471067" name="Text Box 27"/>
            <p:cNvSpPr txBox="1">
              <a:spLocks noChangeArrowheads="1"/>
            </p:cNvSpPr>
            <p:nvPr/>
          </p:nvSpPr>
          <p:spPr bwMode="auto">
            <a:xfrm>
              <a:off x="6559550" y="3962400"/>
              <a:ext cx="527050" cy="366712"/>
            </a:xfrm>
            <a:prstGeom prst="rect">
              <a:avLst/>
            </a:prstGeom>
            <a:noFill/>
            <a:ln w="9525">
              <a:noFill/>
              <a:miter lim="800000"/>
              <a:headEnd/>
              <a:tailEnd/>
            </a:ln>
            <a:effectLst/>
          </p:spPr>
          <p:txBody>
            <a:bodyPr wrap="none">
              <a:spAutoFit/>
            </a:bodyPr>
            <a:lstStyle/>
            <a:p>
              <a:pPr eaLnBrk="1" hangingPunct="1"/>
              <a:r>
                <a:rPr lang="en-US" sz="1800" b="1" dirty="0">
                  <a:solidFill>
                    <a:schemeClr val="tx1"/>
                  </a:solidFill>
                  <a:latin typeface="Arial" charset="0"/>
                </a:rPr>
                <a:t>XIII</a:t>
              </a:r>
            </a:p>
          </p:txBody>
        </p:sp>
        <p:grpSp>
          <p:nvGrpSpPr>
            <p:cNvPr id="74" name="73 - Ομάδα"/>
            <p:cNvGrpSpPr/>
            <p:nvPr/>
          </p:nvGrpSpPr>
          <p:grpSpPr>
            <a:xfrm>
              <a:off x="6553200" y="4953000"/>
              <a:ext cx="533400" cy="457200"/>
              <a:chOff x="3505200" y="1447800"/>
              <a:chExt cx="533400" cy="457200"/>
            </a:xfrm>
          </p:grpSpPr>
          <p:sp>
            <p:nvSpPr>
              <p:cNvPr id="75" name="74 - Έλλειψη"/>
              <p:cNvSpPr/>
              <p:nvPr/>
            </p:nvSpPr>
            <p:spPr bwMode="auto">
              <a:xfrm rot="890890">
                <a:off x="3505200" y="1447800"/>
                <a:ext cx="533400" cy="457200"/>
              </a:xfrm>
              <a:prstGeom prst="ellipse">
                <a:avLst/>
              </a:prstGeom>
              <a:solidFill>
                <a:srgbClr val="FF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76" name="75 - Πίτα"/>
              <p:cNvSpPr/>
              <p:nvPr/>
            </p:nvSpPr>
            <p:spPr bwMode="auto">
              <a:xfrm>
                <a:off x="3505200" y="1447800"/>
                <a:ext cx="533400" cy="457200"/>
              </a:xfrm>
              <a:prstGeom prst="pi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grpSp>
        <p:sp>
          <p:nvSpPr>
            <p:cNvPr id="471068" name="Text Box 28"/>
            <p:cNvSpPr txBox="1">
              <a:spLocks noChangeArrowheads="1"/>
            </p:cNvSpPr>
            <p:nvPr/>
          </p:nvSpPr>
          <p:spPr bwMode="auto">
            <a:xfrm>
              <a:off x="6508750" y="4967287"/>
              <a:ext cx="654050" cy="366713"/>
            </a:xfrm>
            <a:prstGeom prst="rect">
              <a:avLst/>
            </a:prstGeom>
            <a:noFill/>
            <a:ln w="9525">
              <a:noFill/>
              <a:miter lim="800000"/>
              <a:headEnd/>
              <a:tailEnd/>
            </a:ln>
            <a:effectLst/>
          </p:spPr>
          <p:txBody>
            <a:bodyPr wrap="none">
              <a:spAutoFit/>
            </a:bodyPr>
            <a:lstStyle/>
            <a:p>
              <a:pPr eaLnBrk="1" hangingPunct="1"/>
              <a:r>
                <a:rPr lang="en-US" sz="1800" b="1" dirty="0" err="1">
                  <a:solidFill>
                    <a:schemeClr val="tx1"/>
                  </a:solidFill>
                  <a:latin typeface="Arial" charset="0"/>
                </a:rPr>
                <a:t>XIIIa</a:t>
              </a:r>
              <a:endParaRPr lang="en-US" sz="1800" b="1" dirty="0">
                <a:solidFill>
                  <a:schemeClr val="tx1"/>
                </a:solidFill>
                <a:latin typeface="Arial" charset="0"/>
              </a:endParaRPr>
            </a:p>
          </p:txBody>
        </p:sp>
        <p:sp>
          <p:nvSpPr>
            <p:cNvPr id="471070" name="Text Box 30"/>
            <p:cNvSpPr txBox="1">
              <a:spLocks noChangeArrowheads="1"/>
            </p:cNvSpPr>
            <p:nvPr/>
          </p:nvSpPr>
          <p:spPr bwMode="auto">
            <a:xfrm>
              <a:off x="3523624" y="6047601"/>
              <a:ext cx="819776" cy="276999"/>
            </a:xfrm>
            <a:prstGeom prst="rect">
              <a:avLst/>
            </a:prstGeom>
            <a:noFill/>
            <a:ln w="9525">
              <a:noFill/>
              <a:miter lim="800000"/>
              <a:headEnd/>
              <a:tailEnd/>
            </a:ln>
            <a:effectLst/>
          </p:spPr>
          <p:txBody>
            <a:bodyPr wrap="none">
              <a:spAutoFit/>
            </a:bodyPr>
            <a:lstStyle/>
            <a:p>
              <a:pPr eaLnBrk="1" hangingPunct="1"/>
              <a:r>
                <a:rPr lang="el-GR" sz="1200" dirty="0" err="1" smtClean="0">
                  <a:latin typeface="Calibri" pitchFamily="34" charset="0"/>
                </a:rPr>
                <a:t>Ινωδιγόνο</a:t>
              </a:r>
              <a:endParaRPr lang="en-US" sz="1200" dirty="0">
                <a:solidFill>
                  <a:schemeClr val="tx1"/>
                </a:solidFill>
                <a:latin typeface="Calibri" pitchFamily="34" charset="0"/>
              </a:endParaRPr>
            </a:p>
          </p:txBody>
        </p:sp>
        <p:sp>
          <p:nvSpPr>
            <p:cNvPr id="91" name="90 - Ορθογώνιο"/>
            <p:cNvSpPr/>
            <p:nvPr/>
          </p:nvSpPr>
          <p:spPr bwMode="auto">
            <a:xfrm>
              <a:off x="5257800" y="5715000"/>
              <a:ext cx="1219200" cy="3048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471071" name="Text Box 31"/>
            <p:cNvSpPr txBox="1">
              <a:spLocks noChangeArrowheads="1"/>
            </p:cNvSpPr>
            <p:nvPr/>
          </p:nvSpPr>
          <p:spPr bwMode="auto">
            <a:xfrm>
              <a:off x="5257800" y="5715000"/>
              <a:ext cx="1219200" cy="276999"/>
            </a:xfrm>
            <a:prstGeom prst="rect">
              <a:avLst/>
            </a:prstGeom>
            <a:noFill/>
            <a:ln w="9525">
              <a:noFill/>
              <a:miter lim="800000"/>
              <a:headEnd/>
              <a:tailEnd/>
            </a:ln>
            <a:effectLst/>
          </p:spPr>
          <p:txBody>
            <a:bodyPr wrap="square">
              <a:spAutoFit/>
            </a:bodyPr>
            <a:lstStyle/>
            <a:p>
              <a:pPr algn="ctr" eaLnBrk="1" hangingPunct="1"/>
              <a:r>
                <a:rPr lang="el-GR" sz="1200" dirty="0" smtClean="0">
                  <a:latin typeface="Calibri" pitchFamily="34" charset="0"/>
                </a:rPr>
                <a:t>Ινώδες </a:t>
              </a:r>
              <a:r>
                <a:rPr lang="en-US" sz="1200" i="1" dirty="0" smtClean="0">
                  <a:solidFill>
                    <a:schemeClr val="tx1"/>
                  </a:solidFill>
                  <a:latin typeface="Calibri" pitchFamily="34" charset="0"/>
                </a:rPr>
                <a:t>(</a:t>
              </a:r>
              <a:r>
                <a:rPr lang="en-US" sz="1200" i="1" dirty="0">
                  <a:solidFill>
                    <a:schemeClr val="tx1"/>
                  </a:solidFill>
                  <a:latin typeface="Calibri" pitchFamily="34" charset="0"/>
                </a:rPr>
                <a:t>soluble)</a:t>
              </a:r>
            </a:p>
          </p:txBody>
        </p:sp>
        <p:sp>
          <p:nvSpPr>
            <p:cNvPr id="93" name="92 - Ορθογώνιο"/>
            <p:cNvSpPr/>
            <p:nvPr/>
          </p:nvSpPr>
          <p:spPr bwMode="auto">
            <a:xfrm>
              <a:off x="7315200" y="5715000"/>
              <a:ext cx="1219200" cy="3048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471072" name="Text Box 32"/>
            <p:cNvSpPr txBox="1">
              <a:spLocks noChangeArrowheads="1"/>
            </p:cNvSpPr>
            <p:nvPr/>
          </p:nvSpPr>
          <p:spPr bwMode="auto">
            <a:xfrm>
              <a:off x="7314194" y="5742801"/>
              <a:ext cx="1204176" cy="276999"/>
            </a:xfrm>
            <a:prstGeom prst="rect">
              <a:avLst/>
            </a:prstGeom>
            <a:noFill/>
            <a:ln w="9525">
              <a:noFill/>
              <a:miter lim="800000"/>
              <a:headEnd/>
              <a:tailEnd/>
            </a:ln>
            <a:effectLst/>
          </p:spPr>
          <p:txBody>
            <a:bodyPr wrap="none">
              <a:spAutoFit/>
            </a:bodyPr>
            <a:lstStyle/>
            <a:p>
              <a:pPr eaLnBrk="1" hangingPunct="1"/>
              <a:r>
                <a:rPr lang="el-GR" sz="1200" dirty="0" err="1" smtClean="0">
                  <a:solidFill>
                    <a:schemeClr val="tx1"/>
                  </a:solidFill>
                  <a:latin typeface="Calibri" pitchFamily="34" charset="0"/>
                </a:rPr>
                <a:t>Ινική</a:t>
              </a:r>
              <a:r>
                <a:rPr lang="el-GR" sz="1200" dirty="0" smtClean="0">
                  <a:solidFill>
                    <a:schemeClr val="tx1"/>
                  </a:solidFill>
                  <a:latin typeface="Calibri" pitchFamily="34" charset="0"/>
                </a:rPr>
                <a:t> </a:t>
              </a:r>
              <a:r>
                <a:rPr lang="en-US" sz="1200" i="1" dirty="0" smtClean="0">
                  <a:solidFill>
                    <a:schemeClr val="tx1"/>
                  </a:solidFill>
                  <a:latin typeface="Calibri" pitchFamily="34" charset="0"/>
                </a:rPr>
                <a:t>(</a:t>
              </a:r>
              <a:r>
                <a:rPr lang="en-US" sz="1200" i="1" dirty="0">
                  <a:solidFill>
                    <a:schemeClr val="tx1"/>
                  </a:solidFill>
                  <a:latin typeface="Calibri" pitchFamily="34" charset="0"/>
                </a:rPr>
                <a:t>insoluble)</a:t>
              </a:r>
            </a:p>
          </p:txBody>
        </p:sp>
        <p:sp>
          <p:nvSpPr>
            <p:cNvPr id="95" name="94 - Έλλειψη"/>
            <p:cNvSpPr/>
            <p:nvPr/>
          </p:nvSpPr>
          <p:spPr bwMode="auto">
            <a:xfrm>
              <a:off x="5791200" y="1295400"/>
              <a:ext cx="5334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471080" name="Text Box 40"/>
            <p:cNvSpPr txBox="1">
              <a:spLocks noChangeArrowheads="1"/>
            </p:cNvSpPr>
            <p:nvPr/>
          </p:nvSpPr>
          <p:spPr bwMode="auto">
            <a:xfrm>
              <a:off x="5867400" y="1371600"/>
              <a:ext cx="463550" cy="366713"/>
            </a:xfrm>
            <a:prstGeom prst="rect">
              <a:avLst/>
            </a:prstGeom>
            <a:noFill/>
            <a:ln w="9525">
              <a:noFill/>
              <a:miter lim="800000"/>
              <a:headEnd/>
              <a:tailEnd/>
            </a:ln>
            <a:effectLst/>
          </p:spPr>
          <p:txBody>
            <a:bodyPr wrap="none">
              <a:spAutoFit/>
            </a:bodyPr>
            <a:lstStyle/>
            <a:p>
              <a:pPr eaLnBrk="1" hangingPunct="1"/>
              <a:r>
                <a:rPr lang="en-US" sz="1800" b="1" dirty="0">
                  <a:solidFill>
                    <a:schemeClr val="tx1"/>
                  </a:solidFill>
                  <a:latin typeface="Arial" charset="0"/>
                </a:rPr>
                <a:t>VII</a:t>
              </a:r>
            </a:p>
          </p:txBody>
        </p:sp>
        <p:sp>
          <p:nvSpPr>
            <p:cNvPr id="99" name="98 - Έλλειψη"/>
            <p:cNvSpPr/>
            <p:nvPr/>
          </p:nvSpPr>
          <p:spPr bwMode="auto">
            <a:xfrm>
              <a:off x="5243235" y="1600200"/>
              <a:ext cx="304800" cy="685800"/>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471082" name="Text Box 42"/>
            <p:cNvSpPr txBox="1">
              <a:spLocks noChangeArrowheads="1"/>
            </p:cNvSpPr>
            <p:nvPr/>
          </p:nvSpPr>
          <p:spPr bwMode="auto">
            <a:xfrm>
              <a:off x="5187950" y="1752600"/>
              <a:ext cx="527050" cy="369332"/>
            </a:xfrm>
            <a:prstGeom prst="rect">
              <a:avLst/>
            </a:prstGeom>
            <a:noFill/>
            <a:ln w="9525">
              <a:noFill/>
              <a:miter lim="800000"/>
              <a:headEnd/>
              <a:tailEnd/>
            </a:ln>
            <a:effectLst/>
          </p:spPr>
          <p:txBody>
            <a:bodyPr wrap="square">
              <a:spAutoFit/>
            </a:bodyPr>
            <a:lstStyle/>
            <a:p>
              <a:pPr eaLnBrk="1" hangingPunct="1"/>
              <a:r>
                <a:rPr lang="en-US" sz="1800" dirty="0">
                  <a:solidFill>
                    <a:schemeClr val="tx1"/>
                  </a:solidFill>
                  <a:latin typeface="Arial" charset="0"/>
                </a:rPr>
                <a:t>TF</a:t>
              </a:r>
            </a:p>
          </p:txBody>
        </p:sp>
        <p:sp>
          <p:nvSpPr>
            <p:cNvPr id="471083" name="Text Box 43"/>
            <p:cNvSpPr txBox="1">
              <a:spLocks noChangeArrowheads="1"/>
            </p:cNvSpPr>
            <p:nvPr/>
          </p:nvSpPr>
          <p:spPr bwMode="auto">
            <a:xfrm>
              <a:off x="6705600" y="1611868"/>
              <a:ext cx="2213811" cy="369332"/>
            </a:xfrm>
            <a:prstGeom prst="rect">
              <a:avLst/>
            </a:prstGeom>
            <a:noFill/>
            <a:ln w="9525">
              <a:noFill/>
              <a:miter lim="800000"/>
              <a:headEnd/>
              <a:tailEnd/>
            </a:ln>
            <a:effectLst/>
          </p:spPr>
          <p:txBody>
            <a:bodyPr wrap="none">
              <a:spAutoFit/>
            </a:bodyPr>
            <a:lstStyle/>
            <a:p>
              <a:pPr eaLnBrk="1" hangingPunct="1"/>
              <a:r>
                <a:rPr lang="el-GR" sz="1800" dirty="0" smtClean="0">
                  <a:solidFill>
                    <a:schemeClr val="tx1"/>
                  </a:solidFill>
                  <a:latin typeface="Arial" charset="0"/>
                </a:rPr>
                <a:t>Ενδοθηλιακή βλάβη</a:t>
              </a:r>
              <a:endParaRPr lang="en-US" sz="1800" dirty="0">
                <a:solidFill>
                  <a:schemeClr val="tx1"/>
                </a:solidFill>
                <a:latin typeface="Arial" charset="0"/>
              </a:endParaRPr>
            </a:p>
          </p:txBody>
        </p:sp>
        <p:sp>
          <p:nvSpPr>
            <p:cNvPr id="471084" name="Line 44"/>
            <p:cNvSpPr>
              <a:spLocks noChangeShapeType="1"/>
            </p:cNvSpPr>
            <p:nvPr/>
          </p:nvSpPr>
          <p:spPr bwMode="auto">
            <a:xfrm flipH="1">
              <a:off x="5943600" y="2057400"/>
              <a:ext cx="1371600" cy="0"/>
            </a:xfrm>
            <a:prstGeom prst="line">
              <a:avLst/>
            </a:prstGeom>
            <a:noFill/>
            <a:ln w="12700">
              <a:solidFill>
                <a:srgbClr val="808080"/>
              </a:solidFill>
              <a:miter lim="800000"/>
              <a:headEnd/>
              <a:tailEnd type="triangle" w="med" len="med"/>
            </a:ln>
            <a:effectLst/>
          </p:spPr>
          <p:txBody>
            <a:bodyPr wrap="none"/>
            <a:lstStyle/>
            <a:p>
              <a:endParaRPr lang="el-GR"/>
            </a:p>
          </p:txBody>
        </p:sp>
        <p:sp>
          <p:nvSpPr>
            <p:cNvPr id="471086" name="Text Box 46"/>
            <p:cNvSpPr txBox="1">
              <a:spLocks noChangeArrowheads="1"/>
            </p:cNvSpPr>
            <p:nvPr/>
          </p:nvSpPr>
          <p:spPr bwMode="auto">
            <a:xfrm>
              <a:off x="5243512" y="3708400"/>
              <a:ext cx="319088" cy="336550"/>
            </a:xfrm>
            <a:prstGeom prst="rect">
              <a:avLst/>
            </a:prstGeom>
            <a:noFill/>
            <a:ln w="9525">
              <a:noFill/>
              <a:miter lim="800000"/>
              <a:headEnd/>
              <a:tailEnd/>
            </a:ln>
            <a:effectLst/>
          </p:spPr>
          <p:txBody>
            <a:bodyPr wrap="none">
              <a:spAutoFit/>
            </a:bodyPr>
            <a:lstStyle/>
            <a:p>
              <a:pPr eaLnBrk="1" hangingPunct="1"/>
              <a:r>
                <a:rPr lang="en-US" sz="1600" dirty="0">
                  <a:solidFill>
                    <a:schemeClr val="tx1"/>
                  </a:solidFill>
                  <a:latin typeface="Arial" charset="0"/>
                </a:rPr>
                <a:t>V</a:t>
              </a:r>
            </a:p>
          </p:txBody>
        </p:sp>
        <p:sp>
          <p:nvSpPr>
            <p:cNvPr id="58" name="57 - TextBox"/>
            <p:cNvSpPr txBox="1"/>
            <p:nvPr/>
          </p:nvSpPr>
          <p:spPr>
            <a:xfrm>
              <a:off x="914400" y="1066800"/>
              <a:ext cx="1678713" cy="396580"/>
            </a:xfrm>
            <a:prstGeom prst="rect">
              <a:avLst/>
            </a:prstGeom>
            <a:noFill/>
          </p:spPr>
          <p:txBody>
            <a:bodyPr wrap="none" rtlCol="0">
              <a:spAutoFit/>
            </a:bodyPr>
            <a:lstStyle/>
            <a:p>
              <a:r>
                <a:rPr lang="el-GR" b="1" dirty="0" smtClean="0">
                  <a:latin typeface="Calibri" pitchFamily="34" charset="0"/>
                </a:rPr>
                <a:t>Ενδογενής οδός</a:t>
              </a:r>
              <a:endParaRPr lang="el-GR" b="1" dirty="0"/>
            </a:p>
          </p:txBody>
        </p:sp>
        <p:sp>
          <p:nvSpPr>
            <p:cNvPr id="59" name="58 - Ορθογώνιο"/>
            <p:cNvSpPr/>
            <p:nvPr/>
          </p:nvSpPr>
          <p:spPr>
            <a:xfrm>
              <a:off x="6705600" y="1143000"/>
              <a:ext cx="1878541" cy="396580"/>
            </a:xfrm>
            <a:prstGeom prst="rect">
              <a:avLst/>
            </a:prstGeom>
          </p:spPr>
          <p:txBody>
            <a:bodyPr wrap="square">
              <a:spAutoFit/>
            </a:bodyPr>
            <a:lstStyle/>
            <a:p>
              <a:r>
                <a:rPr lang="el-GR" b="1" dirty="0" smtClean="0">
                  <a:latin typeface="Calibri" pitchFamily="34" charset="0"/>
                </a:rPr>
                <a:t>Εξωγενής οδός </a:t>
              </a:r>
              <a:endParaRPr lang="el-GR" b="1" dirty="0"/>
            </a:p>
          </p:txBody>
        </p:sp>
        <p:sp>
          <p:nvSpPr>
            <p:cNvPr id="86" name="85 - Έλλειψη"/>
            <p:cNvSpPr/>
            <p:nvPr/>
          </p:nvSpPr>
          <p:spPr bwMode="auto">
            <a:xfrm>
              <a:off x="3276600" y="4495800"/>
              <a:ext cx="5334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88" name="Text Box 8"/>
            <p:cNvSpPr txBox="1">
              <a:spLocks noChangeArrowheads="1"/>
            </p:cNvSpPr>
            <p:nvPr/>
          </p:nvSpPr>
          <p:spPr bwMode="auto">
            <a:xfrm>
              <a:off x="3420894" y="4572000"/>
              <a:ext cx="312906" cy="369332"/>
            </a:xfrm>
            <a:prstGeom prst="rect">
              <a:avLst/>
            </a:prstGeom>
            <a:noFill/>
            <a:ln w="9525">
              <a:noFill/>
              <a:miter lim="800000"/>
              <a:headEnd/>
              <a:tailEnd/>
            </a:ln>
            <a:effectLst/>
          </p:spPr>
          <p:txBody>
            <a:bodyPr wrap="none">
              <a:spAutoFit/>
            </a:bodyPr>
            <a:lstStyle/>
            <a:p>
              <a:pPr eaLnBrk="1" hangingPunct="1"/>
              <a:r>
                <a:rPr lang="en-US" sz="1800" b="1" dirty="0" smtClean="0">
                  <a:solidFill>
                    <a:schemeClr val="tx1"/>
                  </a:solidFill>
                  <a:latin typeface="Arial" charset="0"/>
                </a:rPr>
                <a:t>II</a:t>
              </a:r>
              <a:endParaRPr lang="en-US" sz="1800" b="1" dirty="0">
                <a:solidFill>
                  <a:schemeClr val="tx1"/>
                </a:solidFill>
                <a:latin typeface="Arial" charset="0"/>
              </a:endParaRPr>
            </a:p>
          </p:txBody>
        </p:sp>
        <p:grpSp>
          <p:nvGrpSpPr>
            <p:cNvPr id="77" name="76 - Ομάδα"/>
            <p:cNvGrpSpPr/>
            <p:nvPr/>
          </p:nvGrpSpPr>
          <p:grpSpPr>
            <a:xfrm>
              <a:off x="4648200" y="4495800"/>
              <a:ext cx="533400" cy="457200"/>
              <a:chOff x="3505200" y="1447800"/>
              <a:chExt cx="533400" cy="457200"/>
            </a:xfrm>
          </p:grpSpPr>
          <p:sp>
            <p:nvSpPr>
              <p:cNvPr id="78" name="77 - Έλλειψη"/>
              <p:cNvSpPr/>
              <p:nvPr/>
            </p:nvSpPr>
            <p:spPr bwMode="auto">
              <a:xfrm rot="890890">
                <a:off x="3505200" y="1447800"/>
                <a:ext cx="533400" cy="457200"/>
              </a:xfrm>
              <a:prstGeom prst="ellipse">
                <a:avLst/>
              </a:prstGeom>
              <a:solidFill>
                <a:srgbClr val="FF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79" name="78 - Πίτα"/>
              <p:cNvSpPr/>
              <p:nvPr/>
            </p:nvSpPr>
            <p:spPr bwMode="auto">
              <a:xfrm>
                <a:off x="3505200" y="1447800"/>
                <a:ext cx="533400" cy="457200"/>
              </a:xfrm>
              <a:prstGeom prst="pi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grpSp>
        <p:sp>
          <p:nvSpPr>
            <p:cNvPr id="89" name="Text Box 8"/>
            <p:cNvSpPr txBox="1">
              <a:spLocks noChangeArrowheads="1"/>
            </p:cNvSpPr>
            <p:nvPr/>
          </p:nvSpPr>
          <p:spPr bwMode="auto">
            <a:xfrm>
              <a:off x="4648200" y="4572000"/>
              <a:ext cx="441146" cy="369332"/>
            </a:xfrm>
            <a:prstGeom prst="rect">
              <a:avLst/>
            </a:prstGeom>
            <a:noFill/>
            <a:ln w="9525">
              <a:noFill/>
              <a:miter lim="800000"/>
              <a:headEnd/>
              <a:tailEnd/>
            </a:ln>
            <a:effectLst/>
          </p:spPr>
          <p:txBody>
            <a:bodyPr wrap="none">
              <a:spAutoFit/>
            </a:bodyPr>
            <a:lstStyle/>
            <a:p>
              <a:pPr algn="ctr" eaLnBrk="1" hangingPunct="1"/>
              <a:r>
                <a:rPr lang="en-US" sz="1800" b="1" dirty="0" err="1" smtClean="0">
                  <a:solidFill>
                    <a:schemeClr val="tx1"/>
                  </a:solidFill>
                  <a:latin typeface="Arial" charset="0"/>
                </a:rPr>
                <a:t>IIa</a:t>
              </a:r>
              <a:endParaRPr lang="en-US" sz="1800" b="1" dirty="0">
                <a:solidFill>
                  <a:schemeClr val="tx1"/>
                </a:solidFill>
                <a:latin typeface="Arial" charset="0"/>
              </a:endParaRPr>
            </a:p>
          </p:txBody>
        </p:sp>
        <p:sp>
          <p:nvSpPr>
            <p:cNvPr id="87" name="86 - Έλλειψη"/>
            <p:cNvSpPr/>
            <p:nvPr/>
          </p:nvSpPr>
          <p:spPr bwMode="auto">
            <a:xfrm>
              <a:off x="3733800" y="5562600"/>
              <a:ext cx="5334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90" name="Text Box 8"/>
            <p:cNvSpPr txBox="1">
              <a:spLocks noChangeArrowheads="1"/>
            </p:cNvSpPr>
            <p:nvPr/>
          </p:nvSpPr>
          <p:spPr bwMode="auto">
            <a:xfrm>
              <a:off x="3733800" y="5562600"/>
              <a:ext cx="533400" cy="381000"/>
            </a:xfrm>
            <a:prstGeom prst="rect">
              <a:avLst/>
            </a:prstGeom>
            <a:noFill/>
            <a:ln w="9525">
              <a:noFill/>
              <a:miter lim="800000"/>
              <a:headEnd/>
              <a:tailEnd/>
            </a:ln>
            <a:effectLst/>
          </p:spPr>
          <p:txBody>
            <a:bodyPr wrap="square">
              <a:spAutoFit/>
            </a:bodyPr>
            <a:lstStyle/>
            <a:p>
              <a:pPr algn="ctr" eaLnBrk="1" hangingPunct="1"/>
              <a:r>
                <a:rPr lang="en-US" sz="1800" b="1" dirty="0" smtClean="0">
                  <a:solidFill>
                    <a:schemeClr val="tx1"/>
                  </a:solidFill>
                  <a:latin typeface="Arial" charset="0"/>
                </a:rPr>
                <a:t>I</a:t>
              </a:r>
              <a:endParaRPr lang="en-US" sz="1800" b="1" dirty="0">
                <a:solidFill>
                  <a:schemeClr val="tx1"/>
                </a:solidFill>
                <a:latin typeface="Arial" charset="0"/>
              </a:endParaRPr>
            </a:p>
          </p:txBody>
        </p:sp>
        <p:sp>
          <p:nvSpPr>
            <p:cNvPr id="92" name="Text Box 31"/>
            <p:cNvSpPr txBox="1">
              <a:spLocks noChangeArrowheads="1"/>
            </p:cNvSpPr>
            <p:nvPr/>
          </p:nvSpPr>
          <p:spPr bwMode="auto">
            <a:xfrm>
              <a:off x="5029200" y="6047601"/>
              <a:ext cx="1219200" cy="276999"/>
            </a:xfrm>
            <a:prstGeom prst="rect">
              <a:avLst/>
            </a:prstGeom>
            <a:noFill/>
            <a:ln w="9525">
              <a:noFill/>
              <a:miter lim="800000"/>
              <a:headEnd/>
              <a:tailEnd/>
            </a:ln>
            <a:effectLst/>
          </p:spPr>
          <p:txBody>
            <a:bodyPr wrap="square">
              <a:spAutoFit/>
            </a:bodyPr>
            <a:lstStyle/>
            <a:p>
              <a:pPr algn="ctr" eaLnBrk="1" hangingPunct="1"/>
              <a:r>
                <a:rPr lang="el-GR" sz="1200" dirty="0" smtClean="0">
                  <a:latin typeface="Calibri" pitchFamily="34" charset="0"/>
                </a:rPr>
                <a:t>Ινώδες </a:t>
              </a:r>
              <a:r>
                <a:rPr lang="en-US" sz="1200" i="1" dirty="0" smtClean="0">
                  <a:solidFill>
                    <a:schemeClr val="tx1"/>
                  </a:solidFill>
                  <a:latin typeface="Calibri" pitchFamily="34" charset="0"/>
                </a:rPr>
                <a:t>(</a:t>
              </a:r>
              <a:r>
                <a:rPr lang="en-US" sz="1200" i="1" dirty="0">
                  <a:solidFill>
                    <a:schemeClr val="tx1"/>
                  </a:solidFill>
                  <a:latin typeface="Calibri" pitchFamily="34" charset="0"/>
                </a:rPr>
                <a:t>soluble)</a:t>
              </a:r>
            </a:p>
          </p:txBody>
        </p:sp>
        <p:sp>
          <p:nvSpPr>
            <p:cNvPr id="100" name="99 - Δεξιό βέλος"/>
            <p:cNvSpPr/>
            <p:nvPr/>
          </p:nvSpPr>
          <p:spPr bwMode="auto">
            <a:xfrm>
              <a:off x="1066800" y="1600200"/>
              <a:ext cx="6096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09" name="108 - Δεξιό βέλος"/>
            <p:cNvSpPr/>
            <p:nvPr/>
          </p:nvSpPr>
          <p:spPr bwMode="auto">
            <a:xfrm>
              <a:off x="1676400" y="2209800"/>
              <a:ext cx="6096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10" name="109 - Δεξιό βέλος"/>
            <p:cNvSpPr/>
            <p:nvPr/>
          </p:nvSpPr>
          <p:spPr bwMode="auto">
            <a:xfrm>
              <a:off x="1828800" y="2819400"/>
              <a:ext cx="6096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14" name="113 - Δεξιό βέλος"/>
            <p:cNvSpPr/>
            <p:nvPr/>
          </p:nvSpPr>
          <p:spPr bwMode="auto">
            <a:xfrm>
              <a:off x="2895600" y="3886200"/>
              <a:ext cx="8382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15" name="114 - Δεξιό βέλος"/>
            <p:cNvSpPr/>
            <p:nvPr/>
          </p:nvSpPr>
          <p:spPr bwMode="auto">
            <a:xfrm rot="5400000">
              <a:off x="2781300" y="3543300"/>
              <a:ext cx="3810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94" name="93 - Δεξιό βέλος"/>
            <p:cNvSpPr/>
            <p:nvPr/>
          </p:nvSpPr>
          <p:spPr bwMode="auto">
            <a:xfrm rot="5400000">
              <a:off x="4000500" y="4381500"/>
              <a:ext cx="3810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07" name="106 - Δεξιό βέλος"/>
            <p:cNvSpPr/>
            <p:nvPr/>
          </p:nvSpPr>
          <p:spPr bwMode="auto">
            <a:xfrm>
              <a:off x="3886200" y="4724400"/>
              <a:ext cx="6858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08" name="107 - Δεξιό βέλος"/>
            <p:cNvSpPr/>
            <p:nvPr/>
          </p:nvSpPr>
          <p:spPr bwMode="auto">
            <a:xfrm>
              <a:off x="4343400" y="5791200"/>
              <a:ext cx="7620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22" name="121 - Δεξιό βέλος"/>
            <p:cNvSpPr/>
            <p:nvPr/>
          </p:nvSpPr>
          <p:spPr bwMode="auto">
            <a:xfrm rot="5400000">
              <a:off x="4533900" y="5524500"/>
              <a:ext cx="3810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23" name="122 - Δεξιό βέλος"/>
            <p:cNvSpPr/>
            <p:nvPr/>
          </p:nvSpPr>
          <p:spPr bwMode="auto">
            <a:xfrm rot="5400000">
              <a:off x="6591300" y="5524500"/>
              <a:ext cx="3810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24" name="123 - Δεξιό βέλος"/>
            <p:cNvSpPr/>
            <p:nvPr/>
          </p:nvSpPr>
          <p:spPr bwMode="auto">
            <a:xfrm>
              <a:off x="6553200" y="5791200"/>
              <a:ext cx="7620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cxnSp>
          <p:nvCxnSpPr>
            <p:cNvPr id="141" name="140 - Ευθύγραμμο βέλος σύνδεσης"/>
            <p:cNvCxnSpPr>
              <a:stCxn id="471086" idx="1"/>
              <a:endCxn id="102" idx="6"/>
            </p:cNvCxnSpPr>
            <p:nvPr/>
          </p:nvCxnSpPr>
          <p:spPr bwMode="auto">
            <a:xfrm flipH="1">
              <a:off x="4800600" y="3876675"/>
              <a:ext cx="442912" cy="23812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47" name="146 - Ευθύγραμμο βέλος σύνδεσης"/>
            <p:cNvCxnSpPr>
              <a:stCxn id="471089" idx="2"/>
            </p:cNvCxnSpPr>
            <p:nvPr/>
          </p:nvCxnSpPr>
          <p:spPr bwMode="auto">
            <a:xfrm flipH="1">
              <a:off x="3276600" y="3003550"/>
              <a:ext cx="169069" cy="12065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15" name="314 - Δεξιό βέλος"/>
            <p:cNvSpPr/>
            <p:nvPr/>
          </p:nvSpPr>
          <p:spPr bwMode="auto">
            <a:xfrm rot="8673417">
              <a:off x="3066337" y="3029318"/>
              <a:ext cx="2088480" cy="205011"/>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316" name="315 - Δεξιό βέλος"/>
            <p:cNvSpPr/>
            <p:nvPr/>
          </p:nvSpPr>
          <p:spPr bwMode="auto">
            <a:xfrm rot="5400000">
              <a:off x="6591300" y="4610100"/>
              <a:ext cx="3810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322" name="321 - Δεξιό βέλος"/>
            <p:cNvSpPr/>
            <p:nvPr/>
          </p:nvSpPr>
          <p:spPr bwMode="auto">
            <a:xfrm rot="9600724">
              <a:off x="3131602" y="2448299"/>
              <a:ext cx="1760369" cy="221437"/>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323" name="322 - TextBox"/>
            <p:cNvSpPr txBox="1"/>
            <p:nvPr/>
          </p:nvSpPr>
          <p:spPr>
            <a:xfrm>
              <a:off x="2819400" y="2514600"/>
              <a:ext cx="659155" cy="369332"/>
            </a:xfrm>
            <a:prstGeom prst="rect">
              <a:avLst/>
            </a:prstGeom>
            <a:noFill/>
          </p:spPr>
          <p:txBody>
            <a:bodyPr wrap="none" rtlCol="0">
              <a:spAutoFit/>
            </a:bodyPr>
            <a:lstStyle/>
            <a:p>
              <a:r>
                <a:rPr lang="en-US" dirty="0" smtClean="0">
                  <a:solidFill>
                    <a:srgbClr val="0070C0"/>
                  </a:solidFill>
                </a:rPr>
                <a:t>Ca</a:t>
              </a:r>
              <a:r>
                <a:rPr lang="en-US" baseline="30000" dirty="0" smtClean="0">
                  <a:solidFill>
                    <a:srgbClr val="0070C0"/>
                  </a:solidFill>
                </a:rPr>
                <a:t>++</a:t>
              </a:r>
              <a:endParaRPr lang="el-GR" baseline="30000" dirty="0">
                <a:solidFill>
                  <a:srgbClr val="0070C0"/>
                </a:solidFill>
              </a:endParaRPr>
            </a:p>
          </p:txBody>
        </p:sp>
        <p:sp>
          <p:nvSpPr>
            <p:cNvPr id="324" name="323 - TextBox"/>
            <p:cNvSpPr txBox="1"/>
            <p:nvPr/>
          </p:nvSpPr>
          <p:spPr>
            <a:xfrm>
              <a:off x="4217645" y="3593068"/>
              <a:ext cx="659155" cy="369332"/>
            </a:xfrm>
            <a:prstGeom prst="rect">
              <a:avLst/>
            </a:prstGeom>
            <a:noFill/>
          </p:spPr>
          <p:txBody>
            <a:bodyPr wrap="none" rtlCol="0">
              <a:spAutoFit/>
            </a:bodyPr>
            <a:lstStyle/>
            <a:p>
              <a:r>
                <a:rPr lang="en-US" dirty="0" smtClean="0">
                  <a:solidFill>
                    <a:srgbClr val="0070C0"/>
                  </a:solidFill>
                </a:rPr>
                <a:t>Ca</a:t>
              </a:r>
              <a:r>
                <a:rPr lang="en-US" baseline="30000" dirty="0" smtClean="0">
                  <a:solidFill>
                    <a:srgbClr val="0070C0"/>
                  </a:solidFill>
                </a:rPr>
                <a:t>++</a:t>
              </a:r>
              <a:endParaRPr lang="el-GR" baseline="30000" dirty="0">
                <a:solidFill>
                  <a:srgbClr val="0070C0"/>
                </a:solidFill>
              </a:endParaRPr>
            </a:p>
          </p:txBody>
        </p:sp>
        <p:sp>
          <p:nvSpPr>
            <p:cNvPr id="471089" name="Text Box 49"/>
            <p:cNvSpPr txBox="1">
              <a:spLocks noChangeArrowheads="1"/>
            </p:cNvSpPr>
            <p:nvPr/>
          </p:nvSpPr>
          <p:spPr bwMode="auto">
            <a:xfrm>
              <a:off x="3200400" y="2667000"/>
              <a:ext cx="490538" cy="336550"/>
            </a:xfrm>
            <a:prstGeom prst="rect">
              <a:avLst/>
            </a:prstGeom>
            <a:noFill/>
            <a:ln w="9525">
              <a:noFill/>
              <a:miter lim="800000"/>
              <a:headEnd/>
              <a:tailEnd/>
            </a:ln>
            <a:effectLst/>
          </p:spPr>
          <p:txBody>
            <a:bodyPr wrap="none">
              <a:spAutoFit/>
            </a:bodyPr>
            <a:lstStyle/>
            <a:p>
              <a:pPr eaLnBrk="1" hangingPunct="1"/>
              <a:r>
                <a:rPr lang="en-US" sz="1600" dirty="0">
                  <a:solidFill>
                    <a:schemeClr val="tx1"/>
                  </a:solidFill>
                  <a:latin typeface="Arial" charset="0"/>
                </a:rPr>
                <a:t>VIII</a:t>
              </a:r>
            </a:p>
          </p:txBody>
        </p:sp>
        <p:sp>
          <p:nvSpPr>
            <p:cNvPr id="128" name="127 - Δεξιό βέλος"/>
            <p:cNvSpPr/>
            <p:nvPr/>
          </p:nvSpPr>
          <p:spPr bwMode="auto">
            <a:xfrm rot="5400000">
              <a:off x="1866899" y="1943100"/>
              <a:ext cx="2286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grpSp>
    </p:spTree>
    <p:extLst>
      <p:ext uri="{BB962C8B-B14F-4D97-AF65-F5344CB8AC3E}">
        <p14:creationId xmlns:p14="http://schemas.microsoft.com/office/powerpoint/2010/main" val="3675611563"/>
      </p:ext>
    </p:extLst>
  </p:cSld>
  <p:clrMapOvr>
    <a:masterClrMapping/>
  </p:clrMapOvr>
  <p:transition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Ομάδα 25"/>
          <p:cNvGrpSpPr/>
          <p:nvPr/>
        </p:nvGrpSpPr>
        <p:grpSpPr>
          <a:xfrm>
            <a:off x="117085" y="1366837"/>
            <a:ext cx="8919411" cy="5257800"/>
            <a:chOff x="0" y="1066800"/>
            <a:chExt cx="8919411" cy="5257800"/>
          </a:xfrm>
        </p:grpSpPr>
        <p:sp>
          <p:nvSpPr>
            <p:cNvPr id="112" name="111 - Δεξιό βέλος"/>
            <p:cNvSpPr/>
            <p:nvPr/>
          </p:nvSpPr>
          <p:spPr bwMode="auto">
            <a:xfrm rot="5400000">
              <a:off x="2133599" y="2514599"/>
              <a:ext cx="304800" cy="152401"/>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03" name="102 - Έλλειψη"/>
            <p:cNvSpPr/>
            <p:nvPr/>
          </p:nvSpPr>
          <p:spPr bwMode="auto">
            <a:xfrm>
              <a:off x="990600" y="1981200"/>
              <a:ext cx="5334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grpSp>
          <p:nvGrpSpPr>
            <p:cNvPr id="3" name="308 - Ομάδα"/>
            <p:cNvGrpSpPr/>
            <p:nvPr/>
          </p:nvGrpSpPr>
          <p:grpSpPr>
            <a:xfrm>
              <a:off x="4953000" y="2209800"/>
              <a:ext cx="595035" cy="457200"/>
              <a:chOff x="6643965" y="3276600"/>
              <a:chExt cx="595035" cy="457200"/>
            </a:xfrm>
          </p:grpSpPr>
          <p:grpSp>
            <p:nvGrpSpPr>
              <p:cNvPr id="4" name="95 - Ομάδα"/>
              <p:cNvGrpSpPr/>
              <p:nvPr/>
            </p:nvGrpSpPr>
            <p:grpSpPr>
              <a:xfrm>
                <a:off x="6705600" y="3276600"/>
                <a:ext cx="533400" cy="457200"/>
                <a:chOff x="3505200" y="1447800"/>
                <a:chExt cx="533400" cy="457200"/>
              </a:xfrm>
            </p:grpSpPr>
            <p:sp>
              <p:nvSpPr>
                <p:cNvPr id="97" name="96 - Έλλειψη"/>
                <p:cNvSpPr/>
                <p:nvPr/>
              </p:nvSpPr>
              <p:spPr bwMode="auto">
                <a:xfrm rot="890890">
                  <a:off x="3505200" y="1447800"/>
                  <a:ext cx="533400" cy="457200"/>
                </a:xfrm>
                <a:prstGeom prst="ellipse">
                  <a:avLst/>
                </a:prstGeom>
                <a:solidFill>
                  <a:srgbClr val="FF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98" name="97 - Πίτα"/>
                <p:cNvSpPr/>
                <p:nvPr/>
              </p:nvSpPr>
              <p:spPr bwMode="auto">
                <a:xfrm>
                  <a:off x="3505200" y="1447800"/>
                  <a:ext cx="533400" cy="457200"/>
                </a:xfrm>
                <a:prstGeom prst="pi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grpSp>
          <p:sp>
            <p:nvSpPr>
              <p:cNvPr id="471079" name="Text Box 39"/>
              <p:cNvSpPr txBox="1">
                <a:spLocks noChangeArrowheads="1"/>
              </p:cNvSpPr>
              <p:nvPr/>
            </p:nvSpPr>
            <p:spPr bwMode="auto">
              <a:xfrm>
                <a:off x="6643965" y="3314700"/>
                <a:ext cx="595035" cy="369332"/>
              </a:xfrm>
              <a:prstGeom prst="rect">
                <a:avLst/>
              </a:prstGeom>
              <a:noFill/>
              <a:ln w="9525">
                <a:noFill/>
                <a:miter lim="800000"/>
                <a:headEnd/>
                <a:tailEnd/>
              </a:ln>
              <a:effectLst/>
            </p:spPr>
            <p:txBody>
              <a:bodyPr wrap="none">
                <a:spAutoFit/>
              </a:bodyPr>
              <a:lstStyle/>
              <a:p>
                <a:pPr eaLnBrk="1" hangingPunct="1"/>
                <a:r>
                  <a:rPr lang="en-US" sz="1800" b="1" dirty="0" err="1" smtClean="0">
                    <a:solidFill>
                      <a:schemeClr val="tx1"/>
                    </a:solidFill>
                    <a:latin typeface="Arial" charset="0"/>
                  </a:rPr>
                  <a:t>VIIa</a:t>
                </a:r>
                <a:endParaRPr lang="en-US" sz="1800" b="1" dirty="0">
                  <a:solidFill>
                    <a:schemeClr val="tx1"/>
                  </a:solidFill>
                  <a:latin typeface="Arial" charset="0"/>
                </a:endParaRPr>
              </a:p>
            </p:txBody>
          </p:sp>
        </p:grpSp>
        <p:sp>
          <p:nvSpPr>
            <p:cNvPr id="71" name="70 - Έλλειψη"/>
            <p:cNvSpPr/>
            <p:nvPr/>
          </p:nvSpPr>
          <p:spPr bwMode="auto">
            <a:xfrm>
              <a:off x="6553200" y="3962400"/>
              <a:ext cx="5334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grpSp>
          <p:nvGrpSpPr>
            <p:cNvPr id="5" name="69 - Ομάδα"/>
            <p:cNvGrpSpPr/>
            <p:nvPr/>
          </p:nvGrpSpPr>
          <p:grpSpPr>
            <a:xfrm>
              <a:off x="1752600" y="1447800"/>
              <a:ext cx="533400" cy="457200"/>
              <a:chOff x="3505200" y="1447800"/>
              <a:chExt cx="533400" cy="457200"/>
            </a:xfrm>
          </p:grpSpPr>
          <p:sp>
            <p:nvSpPr>
              <p:cNvPr id="62" name="61 - Έλλειψη"/>
              <p:cNvSpPr/>
              <p:nvPr/>
            </p:nvSpPr>
            <p:spPr bwMode="auto">
              <a:xfrm rot="890890">
                <a:off x="3505200" y="1447800"/>
                <a:ext cx="533400" cy="457200"/>
              </a:xfrm>
              <a:prstGeom prst="ellipse">
                <a:avLst/>
              </a:prstGeom>
              <a:solidFill>
                <a:srgbClr val="FF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63" name="62 - Πίτα"/>
              <p:cNvSpPr/>
              <p:nvPr/>
            </p:nvSpPr>
            <p:spPr bwMode="auto">
              <a:xfrm>
                <a:off x="3505200" y="1447800"/>
                <a:ext cx="533400" cy="457200"/>
              </a:xfrm>
              <a:prstGeom prst="pi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grpSp>
        <p:sp>
          <p:nvSpPr>
            <p:cNvPr id="61" name="60 - Έλλειψη"/>
            <p:cNvSpPr/>
            <p:nvPr/>
          </p:nvSpPr>
          <p:spPr bwMode="auto">
            <a:xfrm>
              <a:off x="457200" y="1447800"/>
              <a:ext cx="5334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471043" name="Text Box 3"/>
            <p:cNvSpPr txBox="1">
              <a:spLocks noChangeArrowheads="1"/>
            </p:cNvSpPr>
            <p:nvPr/>
          </p:nvSpPr>
          <p:spPr bwMode="auto">
            <a:xfrm>
              <a:off x="488950" y="1524000"/>
              <a:ext cx="463550" cy="366713"/>
            </a:xfrm>
            <a:prstGeom prst="rect">
              <a:avLst/>
            </a:prstGeom>
            <a:noFill/>
            <a:ln w="9525">
              <a:noFill/>
              <a:miter lim="800000"/>
              <a:headEnd/>
              <a:tailEnd/>
            </a:ln>
            <a:effectLst/>
          </p:spPr>
          <p:txBody>
            <a:bodyPr wrap="none">
              <a:spAutoFit/>
            </a:bodyPr>
            <a:lstStyle/>
            <a:p>
              <a:pPr eaLnBrk="1" hangingPunct="1"/>
              <a:r>
                <a:rPr lang="en-US" sz="1800" b="1" dirty="0">
                  <a:solidFill>
                    <a:schemeClr val="tx1"/>
                  </a:solidFill>
                  <a:latin typeface="Arial" charset="0"/>
                </a:rPr>
                <a:t>XII</a:t>
              </a:r>
            </a:p>
          </p:txBody>
        </p:sp>
        <p:sp>
          <p:nvSpPr>
            <p:cNvPr id="471044" name="Text Box 4"/>
            <p:cNvSpPr txBox="1">
              <a:spLocks noChangeArrowheads="1"/>
            </p:cNvSpPr>
            <p:nvPr/>
          </p:nvSpPr>
          <p:spPr bwMode="auto">
            <a:xfrm>
              <a:off x="1738313" y="1524000"/>
              <a:ext cx="590550" cy="366713"/>
            </a:xfrm>
            <a:prstGeom prst="rect">
              <a:avLst/>
            </a:prstGeom>
            <a:noFill/>
            <a:ln w="9525">
              <a:noFill/>
              <a:miter lim="800000"/>
              <a:headEnd/>
              <a:tailEnd/>
            </a:ln>
            <a:effectLst/>
          </p:spPr>
          <p:txBody>
            <a:bodyPr wrap="none">
              <a:spAutoFit/>
            </a:bodyPr>
            <a:lstStyle/>
            <a:p>
              <a:pPr eaLnBrk="1" hangingPunct="1"/>
              <a:r>
                <a:rPr lang="en-US" sz="1800" b="1" dirty="0" err="1">
                  <a:solidFill>
                    <a:schemeClr val="tx1"/>
                  </a:solidFill>
                  <a:latin typeface="Arial" charset="0"/>
                </a:rPr>
                <a:t>XIIa</a:t>
              </a:r>
              <a:endParaRPr lang="en-US" sz="1800" b="1" dirty="0">
                <a:solidFill>
                  <a:schemeClr val="tx1"/>
                </a:solidFill>
                <a:latin typeface="Arial" charset="0"/>
              </a:endParaRPr>
            </a:p>
          </p:txBody>
        </p:sp>
        <p:sp>
          <p:nvSpPr>
            <p:cNvPr id="471046" name="Text Box 6"/>
            <p:cNvSpPr txBox="1">
              <a:spLocks noChangeArrowheads="1"/>
            </p:cNvSpPr>
            <p:nvPr/>
          </p:nvSpPr>
          <p:spPr bwMode="auto">
            <a:xfrm>
              <a:off x="1033463" y="2071688"/>
              <a:ext cx="400050" cy="366712"/>
            </a:xfrm>
            <a:prstGeom prst="rect">
              <a:avLst/>
            </a:prstGeom>
            <a:noFill/>
            <a:ln w="9525">
              <a:noFill/>
              <a:miter lim="800000"/>
              <a:headEnd/>
              <a:tailEnd/>
            </a:ln>
            <a:effectLst/>
          </p:spPr>
          <p:txBody>
            <a:bodyPr wrap="none">
              <a:spAutoFit/>
            </a:bodyPr>
            <a:lstStyle/>
            <a:p>
              <a:pPr eaLnBrk="1" hangingPunct="1"/>
              <a:r>
                <a:rPr lang="en-US" sz="1800" b="1" dirty="0">
                  <a:solidFill>
                    <a:schemeClr val="tx1"/>
                  </a:solidFill>
                  <a:latin typeface="Arial" charset="0"/>
                </a:rPr>
                <a:t>XI</a:t>
              </a:r>
            </a:p>
          </p:txBody>
        </p:sp>
        <p:grpSp>
          <p:nvGrpSpPr>
            <p:cNvPr id="6" name="142 - Ομάδα"/>
            <p:cNvGrpSpPr/>
            <p:nvPr/>
          </p:nvGrpSpPr>
          <p:grpSpPr>
            <a:xfrm>
              <a:off x="1295400" y="2667000"/>
              <a:ext cx="533400" cy="457200"/>
              <a:chOff x="1447800" y="2667000"/>
              <a:chExt cx="533400" cy="457200"/>
            </a:xfrm>
          </p:grpSpPr>
          <p:sp>
            <p:nvSpPr>
              <p:cNvPr id="73" name="72 - Έλλειψη"/>
              <p:cNvSpPr/>
              <p:nvPr/>
            </p:nvSpPr>
            <p:spPr bwMode="auto">
              <a:xfrm>
                <a:off x="1447800" y="2667000"/>
                <a:ext cx="5334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471048" name="Text Box 8"/>
              <p:cNvSpPr txBox="1">
                <a:spLocks noChangeArrowheads="1"/>
              </p:cNvSpPr>
              <p:nvPr/>
            </p:nvSpPr>
            <p:spPr bwMode="auto">
              <a:xfrm>
                <a:off x="1524000" y="2743200"/>
                <a:ext cx="400050" cy="366712"/>
              </a:xfrm>
              <a:prstGeom prst="rect">
                <a:avLst/>
              </a:prstGeom>
              <a:noFill/>
              <a:ln w="9525">
                <a:noFill/>
                <a:miter lim="800000"/>
                <a:headEnd/>
                <a:tailEnd/>
              </a:ln>
              <a:effectLst/>
            </p:spPr>
            <p:txBody>
              <a:bodyPr wrap="none">
                <a:spAutoFit/>
              </a:bodyPr>
              <a:lstStyle/>
              <a:p>
                <a:pPr eaLnBrk="1" hangingPunct="1"/>
                <a:r>
                  <a:rPr lang="en-US" sz="1800" b="1" dirty="0">
                    <a:solidFill>
                      <a:schemeClr val="tx1"/>
                    </a:solidFill>
                    <a:latin typeface="Arial" charset="0"/>
                  </a:rPr>
                  <a:t>IX</a:t>
                </a:r>
              </a:p>
            </p:txBody>
          </p:sp>
        </p:grpSp>
        <p:grpSp>
          <p:nvGrpSpPr>
            <p:cNvPr id="7" name="143 - Ομάδα"/>
            <p:cNvGrpSpPr/>
            <p:nvPr/>
          </p:nvGrpSpPr>
          <p:grpSpPr>
            <a:xfrm>
              <a:off x="2438400" y="2667000"/>
              <a:ext cx="533400" cy="457200"/>
              <a:chOff x="2667000" y="2667000"/>
              <a:chExt cx="533400" cy="457200"/>
            </a:xfrm>
          </p:grpSpPr>
          <p:grpSp>
            <p:nvGrpSpPr>
              <p:cNvPr id="8" name="82 - Ομάδα"/>
              <p:cNvGrpSpPr/>
              <p:nvPr/>
            </p:nvGrpSpPr>
            <p:grpSpPr>
              <a:xfrm>
                <a:off x="2667000" y="2667000"/>
                <a:ext cx="533400" cy="457200"/>
                <a:chOff x="3505200" y="1447800"/>
                <a:chExt cx="533400" cy="457200"/>
              </a:xfrm>
            </p:grpSpPr>
            <p:sp>
              <p:nvSpPr>
                <p:cNvPr id="84" name="83 - Έλλειψη"/>
                <p:cNvSpPr/>
                <p:nvPr/>
              </p:nvSpPr>
              <p:spPr bwMode="auto">
                <a:xfrm rot="890890">
                  <a:off x="3505200" y="1447800"/>
                  <a:ext cx="533400" cy="457200"/>
                </a:xfrm>
                <a:prstGeom prst="ellipse">
                  <a:avLst/>
                </a:prstGeom>
                <a:solidFill>
                  <a:srgbClr val="FF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85" name="84 - Πίτα"/>
                <p:cNvSpPr/>
                <p:nvPr/>
              </p:nvSpPr>
              <p:spPr bwMode="auto">
                <a:xfrm>
                  <a:off x="3505200" y="1447800"/>
                  <a:ext cx="533400" cy="457200"/>
                </a:xfrm>
                <a:prstGeom prst="pi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grpSp>
          <p:sp>
            <p:nvSpPr>
              <p:cNvPr id="471049" name="Text Box 9"/>
              <p:cNvSpPr txBox="1">
                <a:spLocks noChangeArrowheads="1"/>
              </p:cNvSpPr>
              <p:nvPr/>
            </p:nvSpPr>
            <p:spPr bwMode="auto">
              <a:xfrm>
                <a:off x="2667000" y="2743200"/>
                <a:ext cx="527050" cy="366712"/>
              </a:xfrm>
              <a:prstGeom prst="rect">
                <a:avLst/>
              </a:prstGeom>
              <a:noFill/>
              <a:ln w="9525">
                <a:noFill/>
                <a:miter lim="800000"/>
                <a:headEnd/>
                <a:tailEnd/>
              </a:ln>
              <a:effectLst/>
            </p:spPr>
            <p:txBody>
              <a:bodyPr wrap="none">
                <a:spAutoFit/>
              </a:bodyPr>
              <a:lstStyle/>
              <a:p>
                <a:pPr eaLnBrk="1" hangingPunct="1"/>
                <a:r>
                  <a:rPr lang="en-US" sz="1800" b="1" dirty="0" err="1">
                    <a:solidFill>
                      <a:schemeClr val="tx1"/>
                    </a:solidFill>
                    <a:latin typeface="Arial" charset="0"/>
                  </a:rPr>
                  <a:t>IXa</a:t>
                </a:r>
                <a:endParaRPr lang="en-US" sz="1800" b="1" dirty="0">
                  <a:solidFill>
                    <a:schemeClr val="tx1"/>
                  </a:solidFill>
                  <a:latin typeface="Arial" charset="0"/>
                </a:endParaRPr>
              </a:p>
            </p:txBody>
          </p:sp>
        </p:grpSp>
        <p:grpSp>
          <p:nvGrpSpPr>
            <p:cNvPr id="9" name="144 - Ομάδα"/>
            <p:cNvGrpSpPr/>
            <p:nvPr/>
          </p:nvGrpSpPr>
          <p:grpSpPr>
            <a:xfrm>
              <a:off x="2743200" y="2971800"/>
              <a:ext cx="603250" cy="457200"/>
              <a:chOff x="2963863" y="2971800"/>
              <a:chExt cx="603250" cy="457200"/>
            </a:xfrm>
          </p:grpSpPr>
          <p:sp>
            <p:nvSpPr>
              <p:cNvPr id="101" name="100 - Έλλειψη"/>
              <p:cNvSpPr/>
              <p:nvPr/>
            </p:nvSpPr>
            <p:spPr bwMode="auto">
              <a:xfrm>
                <a:off x="2971800" y="2971800"/>
                <a:ext cx="533400" cy="4572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471050" name="Text Box 10"/>
              <p:cNvSpPr txBox="1">
                <a:spLocks noChangeArrowheads="1"/>
              </p:cNvSpPr>
              <p:nvPr/>
            </p:nvSpPr>
            <p:spPr bwMode="auto">
              <a:xfrm>
                <a:off x="2963863" y="3016250"/>
                <a:ext cx="603250" cy="336550"/>
              </a:xfrm>
              <a:prstGeom prst="rect">
                <a:avLst/>
              </a:prstGeom>
              <a:noFill/>
              <a:ln w="9525">
                <a:noFill/>
                <a:miter lim="800000"/>
                <a:headEnd/>
                <a:tailEnd/>
              </a:ln>
              <a:effectLst/>
            </p:spPr>
            <p:txBody>
              <a:bodyPr wrap="none">
                <a:spAutoFit/>
              </a:bodyPr>
              <a:lstStyle/>
              <a:p>
                <a:pPr eaLnBrk="1" hangingPunct="1"/>
                <a:r>
                  <a:rPr lang="en-US" sz="1600" dirty="0" err="1">
                    <a:solidFill>
                      <a:schemeClr val="tx1"/>
                    </a:solidFill>
                    <a:latin typeface="Arial" charset="0"/>
                  </a:rPr>
                  <a:t>VIIIa</a:t>
                </a:r>
                <a:endParaRPr lang="en-US" sz="1600" dirty="0">
                  <a:solidFill>
                    <a:schemeClr val="tx1"/>
                  </a:solidFill>
                  <a:latin typeface="Arial" charset="0"/>
                </a:endParaRPr>
              </a:p>
            </p:txBody>
          </p:sp>
        </p:grpSp>
        <p:grpSp>
          <p:nvGrpSpPr>
            <p:cNvPr id="10" name="110 - Ομάδα"/>
            <p:cNvGrpSpPr/>
            <p:nvPr/>
          </p:nvGrpSpPr>
          <p:grpSpPr>
            <a:xfrm>
              <a:off x="2286000" y="3733800"/>
              <a:ext cx="533400" cy="457200"/>
              <a:chOff x="2362200" y="3276600"/>
              <a:chExt cx="533400" cy="457200"/>
            </a:xfrm>
          </p:grpSpPr>
          <p:sp>
            <p:nvSpPr>
              <p:cNvPr id="72" name="71 - Έλλειψη"/>
              <p:cNvSpPr/>
              <p:nvPr/>
            </p:nvSpPr>
            <p:spPr bwMode="auto">
              <a:xfrm>
                <a:off x="2362200" y="3276600"/>
                <a:ext cx="5334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471051" name="Text Box 11"/>
              <p:cNvSpPr txBox="1">
                <a:spLocks noChangeArrowheads="1"/>
              </p:cNvSpPr>
              <p:nvPr/>
            </p:nvSpPr>
            <p:spPr bwMode="auto">
              <a:xfrm>
                <a:off x="2470150" y="3314700"/>
                <a:ext cx="336550" cy="366713"/>
              </a:xfrm>
              <a:prstGeom prst="rect">
                <a:avLst/>
              </a:prstGeom>
              <a:noFill/>
              <a:ln w="9525">
                <a:noFill/>
                <a:miter lim="800000"/>
                <a:headEnd/>
                <a:tailEnd/>
              </a:ln>
              <a:effectLst/>
            </p:spPr>
            <p:txBody>
              <a:bodyPr wrap="none">
                <a:spAutoFit/>
              </a:bodyPr>
              <a:lstStyle/>
              <a:p>
                <a:pPr eaLnBrk="1" hangingPunct="1"/>
                <a:r>
                  <a:rPr lang="en-US" sz="1800" b="1" dirty="0">
                    <a:solidFill>
                      <a:schemeClr val="tx1"/>
                    </a:solidFill>
                    <a:latin typeface="Arial" charset="0"/>
                  </a:rPr>
                  <a:t>X</a:t>
                </a:r>
              </a:p>
            </p:txBody>
          </p:sp>
        </p:grpSp>
        <p:grpSp>
          <p:nvGrpSpPr>
            <p:cNvPr id="11" name="111 - Ομάδα"/>
            <p:cNvGrpSpPr/>
            <p:nvPr/>
          </p:nvGrpSpPr>
          <p:grpSpPr>
            <a:xfrm>
              <a:off x="3810000" y="3733800"/>
              <a:ext cx="533400" cy="457200"/>
              <a:chOff x="4114800" y="3276600"/>
              <a:chExt cx="533400" cy="457200"/>
            </a:xfrm>
          </p:grpSpPr>
          <p:grpSp>
            <p:nvGrpSpPr>
              <p:cNvPr id="12" name="79 - Ομάδα"/>
              <p:cNvGrpSpPr/>
              <p:nvPr/>
            </p:nvGrpSpPr>
            <p:grpSpPr>
              <a:xfrm>
                <a:off x="4114800" y="3276600"/>
                <a:ext cx="533400" cy="457200"/>
                <a:chOff x="3505200" y="1447800"/>
                <a:chExt cx="533400" cy="457200"/>
              </a:xfrm>
            </p:grpSpPr>
            <p:sp>
              <p:nvSpPr>
                <p:cNvPr id="81" name="80 - Έλλειψη"/>
                <p:cNvSpPr/>
                <p:nvPr/>
              </p:nvSpPr>
              <p:spPr bwMode="auto">
                <a:xfrm rot="890890">
                  <a:off x="3505200" y="1447800"/>
                  <a:ext cx="533400" cy="457200"/>
                </a:xfrm>
                <a:prstGeom prst="ellipse">
                  <a:avLst/>
                </a:prstGeom>
                <a:solidFill>
                  <a:srgbClr val="FF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82" name="81 - Πίτα"/>
                <p:cNvSpPr/>
                <p:nvPr/>
              </p:nvSpPr>
              <p:spPr bwMode="auto">
                <a:xfrm>
                  <a:off x="3505200" y="1447800"/>
                  <a:ext cx="533400" cy="457200"/>
                </a:xfrm>
                <a:prstGeom prst="pi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grpSp>
          <p:sp>
            <p:nvSpPr>
              <p:cNvPr id="471052" name="Text Box 12"/>
              <p:cNvSpPr txBox="1">
                <a:spLocks noChangeArrowheads="1"/>
              </p:cNvSpPr>
              <p:nvPr/>
            </p:nvSpPr>
            <p:spPr bwMode="auto">
              <a:xfrm>
                <a:off x="4125913" y="3314700"/>
                <a:ext cx="463550" cy="366713"/>
              </a:xfrm>
              <a:prstGeom prst="rect">
                <a:avLst/>
              </a:prstGeom>
              <a:noFill/>
              <a:ln w="9525">
                <a:noFill/>
                <a:miter lim="800000"/>
                <a:headEnd/>
                <a:tailEnd/>
              </a:ln>
              <a:effectLst/>
            </p:spPr>
            <p:txBody>
              <a:bodyPr wrap="none">
                <a:spAutoFit/>
              </a:bodyPr>
              <a:lstStyle/>
              <a:p>
                <a:pPr eaLnBrk="1" hangingPunct="1"/>
                <a:r>
                  <a:rPr lang="en-US" sz="1800" b="1" dirty="0" err="1">
                    <a:solidFill>
                      <a:schemeClr val="tx1"/>
                    </a:solidFill>
                    <a:latin typeface="Arial" charset="0"/>
                  </a:rPr>
                  <a:t>Xa</a:t>
                </a:r>
                <a:endParaRPr lang="en-US" sz="1800" b="1" dirty="0">
                  <a:solidFill>
                    <a:schemeClr val="tx1"/>
                  </a:solidFill>
                  <a:latin typeface="Arial" charset="0"/>
                </a:endParaRPr>
              </a:p>
            </p:txBody>
          </p:sp>
        </p:grpSp>
        <p:grpSp>
          <p:nvGrpSpPr>
            <p:cNvPr id="13" name="112 - Ομάδα"/>
            <p:cNvGrpSpPr/>
            <p:nvPr/>
          </p:nvGrpSpPr>
          <p:grpSpPr>
            <a:xfrm>
              <a:off x="4267200" y="3886200"/>
              <a:ext cx="533400" cy="457200"/>
              <a:chOff x="4267200" y="3657600"/>
              <a:chExt cx="533400" cy="457200"/>
            </a:xfrm>
          </p:grpSpPr>
          <p:sp>
            <p:nvSpPr>
              <p:cNvPr id="102" name="101 - Έλλειψη"/>
              <p:cNvSpPr/>
              <p:nvPr/>
            </p:nvSpPr>
            <p:spPr bwMode="auto">
              <a:xfrm>
                <a:off x="4267200" y="3657600"/>
                <a:ext cx="533400" cy="4572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471053" name="Text Box 13"/>
              <p:cNvSpPr txBox="1">
                <a:spLocks noChangeArrowheads="1"/>
              </p:cNvSpPr>
              <p:nvPr/>
            </p:nvSpPr>
            <p:spPr bwMode="auto">
              <a:xfrm>
                <a:off x="4286250" y="3733800"/>
                <a:ext cx="431800" cy="336550"/>
              </a:xfrm>
              <a:prstGeom prst="rect">
                <a:avLst/>
              </a:prstGeom>
              <a:noFill/>
              <a:ln w="9525">
                <a:noFill/>
                <a:miter lim="800000"/>
                <a:headEnd/>
                <a:tailEnd/>
              </a:ln>
              <a:effectLst/>
            </p:spPr>
            <p:txBody>
              <a:bodyPr wrap="none">
                <a:spAutoFit/>
              </a:bodyPr>
              <a:lstStyle/>
              <a:p>
                <a:pPr eaLnBrk="1" hangingPunct="1"/>
                <a:r>
                  <a:rPr lang="en-US" sz="1600" dirty="0" err="1">
                    <a:solidFill>
                      <a:schemeClr val="tx1"/>
                    </a:solidFill>
                    <a:latin typeface="Arial" charset="0"/>
                  </a:rPr>
                  <a:t>Va</a:t>
                </a:r>
                <a:endParaRPr lang="en-US" sz="1600" dirty="0">
                  <a:solidFill>
                    <a:schemeClr val="tx1"/>
                  </a:solidFill>
                  <a:latin typeface="Arial" charset="0"/>
                </a:endParaRPr>
              </a:p>
            </p:txBody>
          </p:sp>
        </p:grpSp>
        <p:sp>
          <p:nvSpPr>
            <p:cNvPr id="471057" name="Text Box 17"/>
            <p:cNvSpPr txBox="1">
              <a:spLocks noChangeArrowheads="1"/>
            </p:cNvSpPr>
            <p:nvPr/>
          </p:nvSpPr>
          <p:spPr bwMode="auto">
            <a:xfrm>
              <a:off x="1143000" y="2392363"/>
              <a:ext cx="1247457" cy="246221"/>
            </a:xfrm>
            <a:prstGeom prst="rect">
              <a:avLst/>
            </a:prstGeom>
            <a:noFill/>
            <a:ln w="9525">
              <a:noFill/>
              <a:miter lim="800000"/>
              <a:headEnd/>
              <a:tailEnd/>
            </a:ln>
            <a:effectLst/>
          </p:spPr>
          <p:txBody>
            <a:bodyPr wrap="none">
              <a:spAutoFit/>
            </a:bodyPr>
            <a:lstStyle/>
            <a:p>
              <a:pPr eaLnBrk="1" hangingPunct="1"/>
              <a:r>
                <a:rPr lang="en-US" sz="1000" dirty="0">
                  <a:solidFill>
                    <a:schemeClr val="tx1"/>
                  </a:solidFill>
                  <a:latin typeface="Calibri" pitchFamily="34" charset="0"/>
                </a:rPr>
                <a:t>HMWK/</a:t>
              </a:r>
              <a:r>
                <a:rPr lang="en-US" sz="1000" dirty="0" err="1">
                  <a:solidFill>
                    <a:schemeClr val="tx1"/>
                  </a:solidFill>
                  <a:latin typeface="Calibri" pitchFamily="34" charset="0"/>
                </a:rPr>
                <a:t>Prekallikrein</a:t>
              </a:r>
              <a:endParaRPr lang="en-US" sz="1000" dirty="0">
                <a:solidFill>
                  <a:schemeClr val="tx1"/>
                </a:solidFill>
                <a:latin typeface="Calibri" pitchFamily="34" charset="0"/>
              </a:endParaRPr>
            </a:p>
          </p:txBody>
        </p:sp>
        <p:sp>
          <p:nvSpPr>
            <p:cNvPr id="471063" name="Text Box 23"/>
            <p:cNvSpPr txBox="1">
              <a:spLocks noChangeArrowheads="1"/>
            </p:cNvSpPr>
            <p:nvPr/>
          </p:nvSpPr>
          <p:spPr bwMode="auto">
            <a:xfrm>
              <a:off x="2551631" y="4904601"/>
              <a:ext cx="1029769" cy="276999"/>
            </a:xfrm>
            <a:prstGeom prst="rect">
              <a:avLst/>
            </a:prstGeom>
            <a:noFill/>
            <a:ln w="9525">
              <a:noFill/>
              <a:miter lim="800000"/>
              <a:headEnd/>
              <a:tailEnd/>
            </a:ln>
            <a:effectLst/>
          </p:spPr>
          <p:txBody>
            <a:bodyPr wrap="none">
              <a:spAutoFit/>
            </a:bodyPr>
            <a:lstStyle/>
            <a:p>
              <a:pPr eaLnBrk="1" hangingPunct="1"/>
              <a:r>
                <a:rPr lang="el-GR" sz="1200" dirty="0" smtClean="0">
                  <a:solidFill>
                    <a:schemeClr val="tx1"/>
                  </a:solidFill>
                  <a:latin typeface="Calibri" pitchFamily="34" charset="0"/>
                </a:rPr>
                <a:t>προθρομβίνη</a:t>
              </a:r>
              <a:endParaRPr lang="en-US" sz="1200" dirty="0">
                <a:solidFill>
                  <a:schemeClr val="tx1"/>
                </a:solidFill>
                <a:latin typeface="Calibri" pitchFamily="34" charset="0"/>
              </a:endParaRPr>
            </a:p>
          </p:txBody>
        </p:sp>
        <p:sp>
          <p:nvSpPr>
            <p:cNvPr id="471064" name="Text Box 24"/>
            <p:cNvSpPr txBox="1">
              <a:spLocks noChangeArrowheads="1"/>
            </p:cNvSpPr>
            <p:nvPr/>
          </p:nvSpPr>
          <p:spPr bwMode="auto">
            <a:xfrm>
              <a:off x="4419600" y="5029200"/>
              <a:ext cx="1143000" cy="369332"/>
            </a:xfrm>
            <a:prstGeom prst="rect">
              <a:avLst/>
            </a:prstGeom>
            <a:ln>
              <a:headEnd/>
              <a:tailEnd/>
            </a:ln>
          </p:spPr>
          <p:style>
            <a:lnRef idx="3">
              <a:schemeClr val="lt1"/>
            </a:lnRef>
            <a:fillRef idx="1">
              <a:schemeClr val="dk1"/>
            </a:fillRef>
            <a:effectRef idx="1">
              <a:schemeClr val="dk1"/>
            </a:effectRef>
            <a:fontRef idx="minor">
              <a:schemeClr val="lt1"/>
            </a:fontRef>
          </p:style>
          <p:txBody>
            <a:bodyPr wrap="square">
              <a:spAutoFit/>
            </a:bodyPr>
            <a:lstStyle/>
            <a:p>
              <a:pPr algn="ctr" eaLnBrk="1" hangingPunct="1"/>
              <a:r>
                <a:rPr lang="el-GR" b="1" dirty="0" smtClean="0">
                  <a:latin typeface="Calibri" pitchFamily="34" charset="0"/>
                </a:rPr>
                <a:t>Θρομβίνη</a:t>
              </a:r>
              <a:endParaRPr lang="en-US" b="1" dirty="0">
                <a:latin typeface="Calibri" pitchFamily="34" charset="0"/>
              </a:endParaRPr>
            </a:p>
          </p:txBody>
        </p:sp>
        <p:sp>
          <p:nvSpPr>
            <p:cNvPr id="471067" name="Text Box 27"/>
            <p:cNvSpPr txBox="1">
              <a:spLocks noChangeArrowheads="1"/>
            </p:cNvSpPr>
            <p:nvPr/>
          </p:nvSpPr>
          <p:spPr bwMode="auto">
            <a:xfrm>
              <a:off x="6559550" y="3962400"/>
              <a:ext cx="527050" cy="366712"/>
            </a:xfrm>
            <a:prstGeom prst="rect">
              <a:avLst/>
            </a:prstGeom>
            <a:noFill/>
            <a:ln w="9525">
              <a:noFill/>
              <a:miter lim="800000"/>
              <a:headEnd/>
              <a:tailEnd/>
            </a:ln>
            <a:effectLst/>
          </p:spPr>
          <p:txBody>
            <a:bodyPr wrap="none">
              <a:spAutoFit/>
            </a:bodyPr>
            <a:lstStyle/>
            <a:p>
              <a:pPr eaLnBrk="1" hangingPunct="1"/>
              <a:r>
                <a:rPr lang="en-US" sz="1800" b="1" dirty="0">
                  <a:solidFill>
                    <a:schemeClr val="tx1"/>
                  </a:solidFill>
                  <a:latin typeface="Arial" charset="0"/>
                </a:rPr>
                <a:t>XIII</a:t>
              </a:r>
            </a:p>
          </p:txBody>
        </p:sp>
        <p:grpSp>
          <p:nvGrpSpPr>
            <p:cNvPr id="14" name="118 - Ομάδα"/>
            <p:cNvGrpSpPr/>
            <p:nvPr/>
          </p:nvGrpSpPr>
          <p:grpSpPr>
            <a:xfrm>
              <a:off x="6508750" y="4953000"/>
              <a:ext cx="654050" cy="457200"/>
              <a:chOff x="6432550" y="4953000"/>
              <a:chExt cx="654050" cy="457200"/>
            </a:xfrm>
          </p:grpSpPr>
          <p:grpSp>
            <p:nvGrpSpPr>
              <p:cNvPr id="15" name="73 - Ομάδα"/>
              <p:cNvGrpSpPr/>
              <p:nvPr/>
            </p:nvGrpSpPr>
            <p:grpSpPr>
              <a:xfrm>
                <a:off x="6477000" y="4953000"/>
                <a:ext cx="533400" cy="457200"/>
                <a:chOff x="3505200" y="1447800"/>
                <a:chExt cx="533400" cy="457200"/>
              </a:xfrm>
            </p:grpSpPr>
            <p:sp>
              <p:nvSpPr>
                <p:cNvPr id="75" name="74 - Έλλειψη"/>
                <p:cNvSpPr/>
                <p:nvPr/>
              </p:nvSpPr>
              <p:spPr bwMode="auto">
                <a:xfrm rot="890890">
                  <a:off x="3505200" y="1447800"/>
                  <a:ext cx="533400" cy="457200"/>
                </a:xfrm>
                <a:prstGeom prst="ellipse">
                  <a:avLst/>
                </a:prstGeom>
                <a:solidFill>
                  <a:srgbClr val="FF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76" name="75 - Πίτα"/>
                <p:cNvSpPr/>
                <p:nvPr/>
              </p:nvSpPr>
              <p:spPr bwMode="auto">
                <a:xfrm>
                  <a:off x="3505200" y="1447800"/>
                  <a:ext cx="533400" cy="457200"/>
                </a:xfrm>
                <a:prstGeom prst="pi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grpSp>
          <p:sp>
            <p:nvSpPr>
              <p:cNvPr id="471068" name="Text Box 28"/>
              <p:cNvSpPr txBox="1">
                <a:spLocks noChangeArrowheads="1"/>
              </p:cNvSpPr>
              <p:nvPr/>
            </p:nvSpPr>
            <p:spPr bwMode="auto">
              <a:xfrm>
                <a:off x="6432550" y="4967287"/>
                <a:ext cx="654050" cy="366713"/>
              </a:xfrm>
              <a:prstGeom prst="rect">
                <a:avLst/>
              </a:prstGeom>
              <a:noFill/>
              <a:ln w="9525">
                <a:noFill/>
                <a:miter lim="800000"/>
                <a:headEnd/>
                <a:tailEnd/>
              </a:ln>
              <a:effectLst/>
            </p:spPr>
            <p:txBody>
              <a:bodyPr wrap="none">
                <a:spAutoFit/>
              </a:bodyPr>
              <a:lstStyle/>
              <a:p>
                <a:pPr eaLnBrk="1" hangingPunct="1"/>
                <a:r>
                  <a:rPr lang="en-US" sz="1800" b="1" dirty="0" err="1">
                    <a:solidFill>
                      <a:schemeClr val="tx1"/>
                    </a:solidFill>
                    <a:latin typeface="Arial" charset="0"/>
                  </a:rPr>
                  <a:t>XIIIa</a:t>
                </a:r>
                <a:endParaRPr lang="en-US" sz="1800" b="1" dirty="0">
                  <a:solidFill>
                    <a:schemeClr val="tx1"/>
                  </a:solidFill>
                  <a:latin typeface="Arial" charset="0"/>
                </a:endParaRPr>
              </a:p>
            </p:txBody>
          </p:sp>
        </p:grpSp>
        <p:sp>
          <p:nvSpPr>
            <p:cNvPr id="471070" name="Text Box 30"/>
            <p:cNvSpPr txBox="1">
              <a:spLocks noChangeArrowheads="1"/>
            </p:cNvSpPr>
            <p:nvPr/>
          </p:nvSpPr>
          <p:spPr bwMode="auto">
            <a:xfrm>
              <a:off x="3523624" y="6047601"/>
              <a:ext cx="819776" cy="276999"/>
            </a:xfrm>
            <a:prstGeom prst="rect">
              <a:avLst/>
            </a:prstGeom>
            <a:noFill/>
            <a:ln w="9525">
              <a:noFill/>
              <a:miter lim="800000"/>
              <a:headEnd/>
              <a:tailEnd/>
            </a:ln>
            <a:effectLst/>
          </p:spPr>
          <p:txBody>
            <a:bodyPr wrap="none">
              <a:spAutoFit/>
            </a:bodyPr>
            <a:lstStyle/>
            <a:p>
              <a:pPr eaLnBrk="1" hangingPunct="1"/>
              <a:r>
                <a:rPr lang="el-GR" sz="1200" dirty="0" err="1" smtClean="0">
                  <a:latin typeface="Calibri" pitchFamily="34" charset="0"/>
                </a:rPr>
                <a:t>Ινωδιγόνο</a:t>
              </a:r>
              <a:endParaRPr lang="en-US" sz="1200" dirty="0">
                <a:solidFill>
                  <a:schemeClr val="tx1"/>
                </a:solidFill>
                <a:latin typeface="Calibri" pitchFamily="34" charset="0"/>
              </a:endParaRPr>
            </a:p>
          </p:txBody>
        </p:sp>
        <p:grpSp>
          <p:nvGrpSpPr>
            <p:cNvPr id="16" name="119 - Ομάδα"/>
            <p:cNvGrpSpPr/>
            <p:nvPr/>
          </p:nvGrpSpPr>
          <p:grpSpPr>
            <a:xfrm>
              <a:off x="5257800" y="5715000"/>
              <a:ext cx="1219200" cy="304800"/>
              <a:chOff x="4953000" y="5638800"/>
              <a:chExt cx="1219200" cy="304800"/>
            </a:xfrm>
          </p:grpSpPr>
          <p:sp>
            <p:nvSpPr>
              <p:cNvPr id="91" name="90 - Ορθογώνιο"/>
              <p:cNvSpPr/>
              <p:nvPr/>
            </p:nvSpPr>
            <p:spPr bwMode="auto">
              <a:xfrm>
                <a:off x="4953000" y="5638800"/>
                <a:ext cx="1219200" cy="3048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471071" name="Text Box 31"/>
              <p:cNvSpPr txBox="1">
                <a:spLocks noChangeArrowheads="1"/>
              </p:cNvSpPr>
              <p:nvPr/>
            </p:nvSpPr>
            <p:spPr bwMode="auto">
              <a:xfrm>
                <a:off x="4953000" y="5638800"/>
                <a:ext cx="1219200" cy="276999"/>
              </a:xfrm>
              <a:prstGeom prst="rect">
                <a:avLst/>
              </a:prstGeom>
              <a:noFill/>
              <a:ln w="9525">
                <a:noFill/>
                <a:miter lim="800000"/>
                <a:headEnd/>
                <a:tailEnd/>
              </a:ln>
              <a:effectLst/>
            </p:spPr>
            <p:txBody>
              <a:bodyPr wrap="square">
                <a:spAutoFit/>
              </a:bodyPr>
              <a:lstStyle/>
              <a:p>
                <a:pPr algn="ctr" eaLnBrk="1" hangingPunct="1"/>
                <a:r>
                  <a:rPr lang="el-GR" sz="1200" dirty="0" smtClean="0">
                    <a:latin typeface="Calibri" pitchFamily="34" charset="0"/>
                  </a:rPr>
                  <a:t>Ινώδες </a:t>
                </a:r>
                <a:r>
                  <a:rPr lang="en-US" sz="1200" i="1" dirty="0" smtClean="0">
                    <a:solidFill>
                      <a:schemeClr val="tx1"/>
                    </a:solidFill>
                    <a:latin typeface="Calibri" pitchFamily="34" charset="0"/>
                  </a:rPr>
                  <a:t>(</a:t>
                </a:r>
                <a:r>
                  <a:rPr lang="en-US" sz="1200" i="1" dirty="0">
                    <a:solidFill>
                      <a:schemeClr val="tx1"/>
                    </a:solidFill>
                    <a:latin typeface="Calibri" pitchFamily="34" charset="0"/>
                  </a:rPr>
                  <a:t>soluble)</a:t>
                </a:r>
              </a:p>
            </p:txBody>
          </p:sp>
        </p:grpSp>
        <p:grpSp>
          <p:nvGrpSpPr>
            <p:cNvPr id="17" name="120 - Ομάδα"/>
            <p:cNvGrpSpPr/>
            <p:nvPr/>
          </p:nvGrpSpPr>
          <p:grpSpPr>
            <a:xfrm>
              <a:off x="7314194" y="5715000"/>
              <a:ext cx="1220206" cy="304800"/>
              <a:chOff x="7314194" y="5638800"/>
              <a:chExt cx="1220206" cy="304800"/>
            </a:xfrm>
          </p:grpSpPr>
          <p:sp>
            <p:nvSpPr>
              <p:cNvPr id="93" name="92 - Ορθογώνιο"/>
              <p:cNvSpPr/>
              <p:nvPr/>
            </p:nvSpPr>
            <p:spPr bwMode="auto">
              <a:xfrm>
                <a:off x="7315200" y="5638800"/>
                <a:ext cx="1219200" cy="3048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471072" name="Text Box 32"/>
              <p:cNvSpPr txBox="1">
                <a:spLocks noChangeArrowheads="1"/>
              </p:cNvSpPr>
              <p:nvPr/>
            </p:nvSpPr>
            <p:spPr bwMode="auto">
              <a:xfrm>
                <a:off x="7314194" y="5666601"/>
                <a:ext cx="1204176" cy="276999"/>
              </a:xfrm>
              <a:prstGeom prst="rect">
                <a:avLst/>
              </a:prstGeom>
              <a:noFill/>
              <a:ln w="9525">
                <a:noFill/>
                <a:miter lim="800000"/>
                <a:headEnd/>
                <a:tailEnd/>
              </a:ln>
              <a:effectLst/>
            </p:spPr>
            <p:txBody>
              <a:bodyPr wrap="none">
                <a:spAutoFit/>
              </a:bodyPr>
              <a:lstStyle/>
              <a:p>
                <a:pPr eaLnBrk="1" hangingPunct="1"/>
                <a:r>
                  <a:rPr lang="el-GR" sz="1200" dirty="0" err="1" smtClean="0">
                    <a:solidFill>
                      <a:schemeClr val="tx1"/>
                    </a:solidFill>
                    <a:latin typeface="Calibri" pitchFamily="34" charset="0"/>
                  </a:rPr>
                  <a:t>Ινική</a:t>
                </a:r>
                <a:r>
                  <a:rPr lang="el-GR" sz="1200" dirty="0" smtClean="0">
                    <a:solidFill>
                      <a:schemeClr val="tx1"/>
                    </a:solidFill>
                    <a:latin typeface="Calibri" pitchFamily="34" charset="0"/>
                  </a:rPr>
                  <a:t> </a:t>
                </a:r>
                <a:r>
                  <a:rPr lang="en-US" sz="1200" i="1" dirty="0" smtClean="0">
                    <a:solidFill>
                      <a:schemeClr val="tx1"/>
                    </a:solidFill>
                    <a:latin typeface="Calibri" pitchFamily="34" charset="0"/>
                  </a:rPr>
                  <a:t>(</a:t>
                </a:r>
                <a:r>
                  <a:rPr lang="en-US" sz="1200" i="1" dirty="0">
                    <a:solidFill>
                      <a:schemeClr val="tx1"/>
                    </a:solidFill>
                    <a:latin typeface="Calibri" pitchFamily="34" charset="0"/>
                  </a:rPr>
                  <a:t>insoluble)</a:t>
                </a:r>
              </a:p>
            </p:txBody>
          </p:sp>
        </p:grpSp>
        <p:grpSp>
          <p:nvGrpSpPr>
            <p:cNvPr id="18" name="313 - Ομάδα"/>
            <p:cNvGrpSpPr/>
            <p:nvPr/>
          </p:nvGrpSpPr>
          <p:grpSpPr>
            <a:xfrm>
              <a:off x="5791200" y="1295400"/>
              <a:ext cx="539750" cy="457200"/>
              <a:chOff x="5486400" y="2057400"/>
              <a:chExt cx="539750" cy="457200"/>
            </a:xfrm>
          </p:grpSpPr>
          <p:sp>
            <p:nvSpPr>
              <p:cNvPr id="95" name="94 - Έλλειψη"/>
              <p:cNvSpPr/>
              <p:nvPr/>
            </p:nvSpPr>
            <p:spPr bwMode="auto">
              <a:xfrm>
                <a:off x="5486400" y="2057400"/>
                <a:ext cx="5334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471080" name="Text Box 40"/>
              <p:cNvSpPr txBox="1">
                <a:spLocks noChangeArrowheads="1"/>
              </p:cNvSpPr>
              <p:nvPr/>
            </p:nvSpPr>
            <p:spPr bwMode="auto">
              <a:xfrm>
                <a:off x="5562600" y="2133600"/>
                <a:ext cx="463550" cy="366713"/>
              </a:xfrm>
              <a:prstGeom prst="rect">
                <a:avLst/>
              </a:prstGeom>
              <a:noFill/>
              <a:ln w="9525">
                <a:noFill/>
                <a:miter lim="800000"/>
                <a:headEnd/>
                <a:tailEnd/>
              </a:ln>
              <a:effectLst/>
            </p:spPr>
            <p:txBody>
              <a:bodyPr wrap="none">
                <a:spAutoFit/>
              </a:bodyPr>
              <a:lstStyle/>
              <a:p>
                <a:pPr eaLnBrk="1" hangingPunct="1"/>
                <a:r>
                  <a:rPr lang="en-US" sz="1800" b="1" dirty="0">
                    <a:solidFill>
                      <a:schemeClr val="tx1"/>
                    </a:solidFill>
                    <a:latin typeface="Arial" charset="0"/>
                  </a:rPr>
                  <a:t>VII</a:t>
                </a:r>
              </a:p>
            </p:txBody>
          </p:sp>
        </p:grpSp>
        <p:grpSp>
          <p:nvGrpSpPr>
            <p:cNvPr id="19" name="312 - Ομάδα"/>
            <p:cNvGrpSpPr/>
            <p:nvPr/>
          </p:nvGrpSpPr>
          <p:grpSpPr>
            <a:xfrm>
              <a:off x="5187950" y="1600200"/>
              <a:ext cx="527050" cy="685800"/>
              <a:chOff x="6330950" y="2667000"/>
              <a:chExt cx="527050" cy="685800"/>
            </a:xfrm>
          </p:grpSpPr>
          <p:sp>
            <p:nvSpPr>
              <p:cNvPr id="99" name="98 - Έλλειψη"/>
              <p:cNvSpPr/>
              <p:nvPr/>
            </p:nvSpPr>
            <p:spPr bwMode="auto">
              <a:xfrm>
                <a:off x="6386235" y="2667000"/>
                <a:ext cx="304800" cy="685800"/>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471082" name="Text Box 42"/>
              <p:cNvSpPr txBox="1">
                <a:spLocks noChangeArrowheads="1"/>
              </p:cNvSpPr>
              <p:nvPr/>
            </p:nvSpPr>
            <p:spPr bwMode="auto">
              <a:xfrm>
                <a:off x="6330950" y="2819400"/>
                <a:ext cx="527050" cy="369332"/>
              </a:xfrm>
              <a:prstGeom prst="rect">
                <a:avLst/>
              </a:prstGeom>
              <a:noFill/>
              <a:ln w="9525">
                <a:noFill/>
                <a:miter lim="800000"/>
                <a:headEnd/>
                <a:tailEnd/>
              </a:ln>
              <a:effectLst/>
            </p:spPr>
            <p:txBody>
              <a:bodyPr wrap="square">
                <a:spAutoFit/>
              </a:bodyPr>
              <a:lstStyle/>
              <a:p>
                <a:pPr eaLnBrk="1" hangingPunct="1"/>
                <a:r>
                  <a:rPr lang="en-US" sz="1800" dirty="0">
                    <a:solidFill>
                      <a:schemeClr val="tx1"/>
                    </a:solidFill>
                    <a:latin typeface="Arial" charset="0"/>
                  </a:rPr>
                  <a:t>TF</a:t>
                </a:r>
              </a:p>
            </p:txBody>
          </p:sp>
        </p:grpSp>
        <p:sp>
          <p:nvSpPr>
            <p:cNvPr id="471083" name="Text Box 43"/>
            <p:cNvSpPr txBox="1">
              <a:spLocks noChangeArrowheads="1"/>
            </p:cNvSpPr>
            <p:nvPr/>
          </p:nvSpPr>
          <p:spPr bwMode="auto">
            <a:xfrm>
              <a:off x="6705600" y="1611868"/>
              <a:ext cx="2213811" cy="369332"/>
            </a:xfrm>
            <a:prstGeom prst="rect">
              <a:avLst/>
            </a:prstGeom>
            <a:noFill/>
            <a:ln w="9525">
              <a:noFill/>
              <a:miter lim="800000"/>
              <a:headEnd/>
              <a:tailEnd/>
            </a:ln>
            <a:effectLst/>
          </p:spPr>
          <p:txBody>
            <a:bodyPr wrap="none">
              <a:spAutoFit/>
            </a:bodyPr>
            <a:lstStyle/>
            <a:p>
              <a:pPr eaLnBrk="1" hangingPunct="1"/>
              <a:r>
                <a:rPr lang="el-GR" sz="1800" dirty="0" smtClean="0">
                  <a:solidFill>
                    <a:schemeClr val="tx1"/>
                  </a:solidFill>
                  <a:latin typeface="Arial" charset="0"/>
                </a:rPr>
                <a:t>Ενδοθηλιακή βλάβη</a:t>
              </a:r>
              <a:endParaRPr lang="en-US" sz="1800" dirty="0">
                <a:solidFill>
                  <a:schemeClr val="tx1"/>
                </a:solidFill>
                <a:latin typeface="Arial" charset="0"/>
              </a:endParaRPr>
            </a:p>
          </p:txBody>
        </p:sp>
        <p:sp>
          <p:nvSpPr>
            <p:cNvPr id="471084" name="Line 44"/>
            <p:cNvSpPr>
              <a:spLocks noChangeShapeType="1"/>
            </p:cNvSpPr>
            <p:nvPr/>
          </p:nvSpPr>
          <p:spPr bwMode="auto">
            <a:xfrm flipH="1">
              <a:off x="5943600" y="2057400"/>
              <a:ext cx="1371600" cy="0"/>
            </a:xfrm>
            <a:prstGeom prst="line">
              <a:avLst/>
            </a:prstGeom>
            <a:noFill/>
            <a:ln w="12700">
              <a:solidFill>
                <a:srgbClr val="808080"/>
              </a:solidFill>
              <a:miter lim="800000"/>
              <a:headEnd/>
              <a:tailEnd type="triangle" w="med" len="med"/>
            </a:ln>
            <a:effectLst/>
          </p:spPr>
          <p:txBody>
            <a:bodyPr wrap="none"/>
            <a:lstStyle/>
            <a:p>
              <a:endParaRPr lang="el-GR"/>
            </a:p>
          </p:txBody>
        </p:sp>
        <p:sp>
          <p:nvSpPr>
            <p:cNvPr id="471086" name="Text Box 46"/>
            <p:cNvSpPr txBox="1">
              <a:spLocks noChangeArrowheads="1"/>
            </p:cNvSpPr>
            <p:nvPr/>
          </p:nvSpPr>
          <p:spPr bwMode="auto">
            <a:xfrm>
              <a:off x="5243512" y="3708400"/>
              <a:ext cx="319088" cy="336550"/>
            </a:xfrm>
            <a:prstGeom prst="rect">
              <a:avLst/>
            </a:prstGeom>
            <a:noFill/>
            <a:ln w="9525">
              <a:noFill/>
              <a:miter lim="800000"/>
              <a:headEnd/>
              <a:tailEnd/>
            </a:ln>
            <a:effectLst/>
          </p:spPr>
          <p:txBody>
            <a:bodyPr wrap="none">
              <a:spAutoFit/>
            </a:bodyPr>
            <a:lstStyle/>
            <a:p>
              <a:pPr eaLnBrk="1" hangingPunct="1"/>
              <a:r>
                <a:rPr lang="en-US" sz="1600" dirty="0">
                  <a:solidFill>
                    <a:schemeClr val="tx1"/>
                  </a:solidFill>
                  <a:latin typeface="Arial" charset="0"/>
                </a:rPr>
                <a:t>V</a:t>
              </a:r>
            </a:p>
          </p:txBody>
        </p:sp>
        <p:sp>
          <p:nvSpPr>
            <p:cNvPr id="58" name="57 - TextBox"/>
            <p:cNvSpPr txBox="1"/>
            <p:nvPr/>
          </p:nvSpPr>
          <p:spPr>
            <a:xfrm>
              <a:off x="914400" y="1066800"/>
              <a:ext cx="1711559" cy="369332"/>
            </a:xfrm>
            <a:prstGeom prst="rect">
              <a:avLst/>
            </a:prstGeom>
            <a:noFill/>
          </p:spPr>
          <p:txBody>
            <a:bodyPr wrap="none" rtlCol="0">
              <a:spAutoFit/>
            </a:bodyPr>
            <a:lstStyle/>
            <a:p>
              <a:r>
                <a:rPr lang="el-GR" b="1" dirty="0" smtClean="0">
                  <a:latin typeface="Calibri" pitchFamily="34" charset="0"/>
                </a:rPr>
                <a:t>Ενδογενής οδός</a:t>
              </a:r>
              <a:endParaRPr lang="el-GR" b="1" dirty="0"/>
            </a:p>
          </p:txBody>
        </p:sp>
        <p:sp>
          <p:nvSpPr>
            <p:cNvPr id="59" name="58 - Ορθογώνιο"/>
            <p:cNvSpPr/>
            <p:nvPr/>
          </p:nvSpPr>
          <p:spPr>
            <a:xfrm>
              <a:off x="6705600" y="1143000"/>
              <a:ext cx="1878541" cy="369332"/>
            </a:xfrm>
            <a:prstGeom prst="rect">
              <a:avLst/>
            </a:prstGeom>
          </p:spPr>
          <p:txBody>
            <a:bodyPr wrap="square">
              <a:spAutoFit/>
            </a:bodyPr>
            <a:lstStyle/>
            <a:p>
              <a:r>
                <a:rPr lang="el-GR" b="1" dirty="0" smtClean="0">
                  <a:latin typeface="Calibri" pitchFamily="34" charset="0"/>
                </a:rPr>
                <a:t>Εξωγενής οδός </a:t>
              </a:r>
              <a:endParaRPr lang="el-GR" b="1" dirty="0"/>
            </a:p>
          </p:txBody>
        </p:sp>
        <p:grpSp>
          <p:nvGrpSpPr>
            <p:cNvPr id="20" name="115 - Ομάδα"/>
            <p:cNvGrpSpPr/>
            <p:nvPr/>
          </p:nvGrpSpPr>
          <p:grpSpPr>
            <a:xfrm>
              <a:off x="3276600" y="4495800"/>
              <a:ext cx="533400" cy="457200"/>
              <a:chOff x="3429000" y="4114800"/>
              <a:chExt cx="533400" cy="457200"/>
            </a:xfrm>
          </p:grpSpPr>
          <p:sp>
            <p:nvSpPr>
              <p:cNvPr id="86" name="85 - Έλλειψη"/>
              <p:cNvSpPr/>
              <p:nvPr/>
            </p:nvSpPr>
            <p:spPr bwMode="auto">
              <a:xfrm>
                <a:off x="3429000" y="4114800"/>
                <a:ext cx="5334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88" name="Text Box 8"/>
              <p:cNvSpPr txBox="1">
                <a:spLocks noChangeArrowheads="1"/>
              </p:cNvSpPr>
              <p:nvPr/>
            </p:nvSpPr>
            <p:spPr bwMode="auto">
              <a:xfrm>
                <a:off x="3573294" y="4191000"/>
                <a:ext cx="312906" cy="369332"/>
              </a:xfrm>
              <a:prstGeom prst="rect">
                <a:avLst/>
              </a:prstGeom>
              <a:noFill/>
              <a:ln w="9525">
                <a:noFill/>
                <a:miter lim="800000"/>
                <a:headEnd/>
                <a:tailEnd/>
              </a:ln>
              <a:effectLst/>
            </p:spPr>
            <p:txBody>
              <a:bodyPr wrap="none">
                <a:spAutoFit/>
              </a:bodyPr>
              <a:lstStyle/>
              <a:p>
                <a:pPr eaLnBrk="1" hangingPunct="1"/>
                <a:r>
                  <a:rPr lang="en-US" sz="1800" b="1" dirty="0" smtClean="0">
                    <a:solidFill>
                      <a:schemeClr val="tx1"/>
                    </a:solidFill>
                    <a:latin typeface="Arial" charset="0"/>
                  </a:rPr>
                  <a:t>II</a:t>
                </a:r>
                <a:endParaRPr lang="en-US" sz="1800" b="1" dirty="0">
                  <a:solidFill>
                    <a:schemeClr val="tx1"/>
                  </a:solidFill>
                  <a:latin typeface="Arial" charset="0"/>
                </a:endParaRPr>
              </a:p>
            </p:txBody>
          </p:sp>
        </p:grpSp>
        <p:grpSp>
          <p:nvGrpSpPr>
            <p:cNvPr id="21" name="116 - Ομάδα"/>
            <p:cNvGrpSpPr/>
            <p:nvPr/>
          </p:nvGrpSpPr>
          <p:grpSpPr>
            <a:xfrm>
              <a:off x="4648200" y="4495800"/>
              <a:ext cx="533400" cy="457200"/>
              <a:chOff x="5029200" y="4038600"/>
              <a:chExt cx="533400" cy="457200"/>
            </a:xfrm>
          </p:grpSpPr>
          <p:grpSp>
            <p:nvGrpSpPr>
              <p:cNvPr id="22" name="76 - Ομάδα"/>
              <p:cNvGrpSpPr/>
              <p:nvPr/>
            </p:nvGrpSpPr>
            <p:grpSpPr>
              <a:xfrm>
                <a:off x="5029200" y="4038600"/>
                <a:ext cx="533400" cy="457200"/>
                <a:chOff x="3505200" y="1447800"/>
                <a:chExt cx="533400" cy="457200"/>
              </a:xfrm>
            </p:grpSpPr>
            <p:sp>
              <p:nvSpPr>
                <p:cNvPr id="78" name="77 - Έλλειψη"/>
                <p:cNvSpPr/>
                <p:nvPr/>
              </p:nvSpPr>
              <p:spPr bwMode="auto">
                <a:xfrm rot="890890">
                  <a:off x="3505200" y="1447800"/>
                  <a:ext cx="533400" cy="457200"/>
                </a:xfrm>
                <a:prstGeom prst="ellipse">
                  <a:avLst/>
                </a:prstGeom>
                <a:solidFill>
                  <a:srgbClr val="FF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79" name="78 - Πίτα"/>
                <p:cNvSpPr/>
                <p:nvPr/>
              </p:nvSpPr>
              <p:spPr bwMode="auto">
                <a:xfrm>
                  <a:off x="3505200" y="1447800"/>
                  <a:ext cx="533400" cy="457200"/>
                </a:xfrm>
                <a:prstGeom prst="pi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grpSp>
          <p:sp>
            <p:nvSpPr>
              <p:cNvPr id="89" name="Text Box 8"/>
              <p:cNvSpPr txBox="1">
                <a:spLocks noChangeArrowheads="1"/>
              </p:cNvSpPr>
              <p:nvPr/>
            </p:nvSpPr>
            <p:spPr bwMode="auto">
              <a:xfrm>
                <a:off x="5029200" y="4114800"/>
                <a:ext cx="441146" cy="369332"/>
              </a:xfrm>
              <a:prstGeom prst="rect">
                <a:avLst/>
              </a:prstGeom>
              <a:noFill/>
              <a:ln w="9525">
                <a:noFill/>
                <a:miter lim="800000"/>
                <a:headEnd/>
                <a:tailEnd/>
              </a:ln>
              <a:effectLst/>
            </p:spPr>
            <p:txBody>
              <a:bodyPr wrap="none">
                <a:spAutoFit/>
              </a:bodyPr>
              <a:lstStyle/>
              <a:p>
                <a:pPr algn="ctr" eaLnBrk="1" hangingPunct="1"/>
                <a:r>
                  <a:rPr lang="en-US" sz="1800" b="1" dirty="0" err="1" smtClean="0">
                    <a:solidFill>
                      <a:schemeClr val="tx1"/>
                    </a:solidFill>
                    <a:latin typeface="Arial" charset="0"/>
                  </a:rPr>
                  <a:t>IIa</a:t>
                </a:r>
                <a:endParaRPr lang="en-US" sz="1800" b="1" dirty="0">
                  <a:solidFill>
                    <a:schemeClr val="tx1"/>
                  </a:solidFill>
                  <a:latin typeface="Arial" charset="0"/>
                </a:endParaRPr>
              </a:p>
            </p:txBody>
          </p:sp>
        </p:grpSp>
        <p:grpSp>
          <p:nvGrpSpPr>
            <p:cNvPr id="23" name="117 - Ομάδα"/>
            <p:cNvGrpSpPr/>
            <p:nvPr/>
          </p:nvGrpSpPr>
          <p:grpSpPr>
            <a:xfrm>
              <a:off x="3733800" y="5562600"/>
              <a:ext cx="533400" cy="457200"/>
              <a:chOff x="3657600" y="4800600"/>
              <a:chExt cx="533400" cy="457200"/>
            </a:xfrm>
          </p:grpSpPr>
          <p:sp>
            <p:nvSpPr>
              <p:cNvPr id="87" name="86 - Έλλειψη"/>
              <p:cNvSpPr/>
              <p:nvPr/>
            </p:nvSpPr>
            <p:spPr bwMode="auto">
              <a:xfrm>
                <a:off x="3657600" y="4800600"/>
                <a:ext cx="5334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90" name="Text Box 8"/>
              <p:cNvSpPr txBox="1">
                <a:spLocks noChangeArrowheads="1"/>
              </p:cNvSpPr>
              <p:nvPr/>
            </p:nvSpPr>
            <p:spPr bwMode="auto">
              <a:xfrm>
                <a:off x="3657600" y="4800600"/>
                <a:ext cx="533400" cy="381000"/>
              </a:xfrm>
              <a:prstGeom prst="rect">
                <a:avLst/>
              </a:prstGeom>
              <a:noFill/>
              <a:ln w="9525">
                <a:noFill/>
                <a:miter lim="800000"/>
                <a:headEnd/>
                <a:tailEnd/>
              </a:ln>
              <a:effectLst/>
            </p:spPr>
            <p:txBody>
              <a:bodyPr wrap="square">
                <a:spAutoFit/>
              </a:bodyPr>
              <a:lstStyle/>
              <a:p>
                <a:pPr algn="ctr" eaLnBrk="1" hangingPunct="1"/>
                <a:r>
                  <a:rPr lang="en-US" sz="1800" b="1" dirty="0" smtClean="0">
                    <a:solidFill>
                      <a:schemeClr val="tx1"/>
                    </a:solidFill>
                    <a:latin typeface="Arial" charset="0"/>
                  </a:rPr>
                  <a:t>I</a:t>
                </a:r>
                <a:endParaRPr lang="en-US" sz="1800" b="1" dirty="0">
                  <a:solidFill>
                    <a:schemeClr val="tx1"/>
                  </a:solidFill>
                  <a:latin typeface="Arial" charset="0"/>
                </a:endParaRPr>
              </a:p>
            </p:txBody>
          </p:sp>
        </p:grpSp>
        <p:sp>
          <p:nvSpPr>
            <p:cNvPr id="92" name="Text Box 31"/>
            <p:cNvSpPr txBox="1">
              <a:spLocks noChangeArrowheads="1"/>
            </p:cNvSpPr>
            <p:nvPr/>
          </p:nvSpPr>
          <p:spPr bwMode="auto">
            <a:xfrm>
              <a:off x="5029200" y="6047601"/>
              <a:ext cx="1219200" cy="276999"/>
            </a:xfrm>
            <a:prstGeom prst="rect">
              <a:avLst/>
            </a:prstGeom>
            <a:noFill/>
            <a:ln w="9525">
              <a:noFill/>
              <a:miter lim="800000"/>
              <a:headEnd/>
              <a:tailEnd/>
            </a:ln>
            <a:effectLst/>
          </p:spPr>
          <p:txBody>
            <a:bodyPr wrap="square">
              <a:spAutoFit/>
            </a:bodyPr>
            <a:lstStyle/>
            <a:p>
              <a:pPr algn="ctr" eaLnBrk="1" hangingPunct="1"/>
              <a:r>
                <a:rPr lang="el-GR" sz="1200" dirty="0" smtClean="0">
                  <a:latin typeface="Calibri" pitchFamily="34" charset="0"/>
                </a:rPr>
                <a:t>Ινώδες </a:t>
              </a:r>
              <a:r>
                <a:rPr lang="en-US" sz="1200" i="1" dirty="0" smtClean="0">
                  <a:solidFill>
                    <a:schemeClr val="tx1"/>
                  </a:solidFill>
                  <a:latin typeface="Calibri" pitchFamily="34" charset="0"/>
                </a:rPr>
                <a:t>(</a:t>
              </a:r>
              <a:r>
                <a:rPr lang="en-US" sz="1200" i="1" dirty="0">
                  <a:solidFill>
                    <a:schemeClr val="tx1"/>
                  </a:solidFill>
                  <a:latin typeface="Calibri" pitchFamily="34" charset="0"/>
                </a:rPr>
                <a:t>soluble)</a:t>
              </a:r>
            </a:p>
          </p:txBody>
        </p:sp>
        <p:sp>
          <p:nvSpPr>
            <p:cNvPr id="100" name="99 - Δεξιό βέλος"/>
            <p:cNvSpPr/>
            <p:nvPr/>
          </p:nvSpPr>
          <p:spPr bwMode="auto">
            <a:xfrm>
              <a:off x="1066800" y="1600200"/>
              <a:ext cx="6096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09" name="108 - Δεξιό βέλος"/>
            <p:cNvSpPr/>
            <p:nvPr/>
          </p:nvSpPr>
          <p:spPr bwMode="auto">
            <a:xfrm>
              <a:off x="1676400" y="2209800"/>
              <a:ext cx="6096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10" name="109 - Δεξιό βέλος"/>
            <p:cNvSpPr/>
            <p:nvPr/>
          </p:nvSpPr>
          <p:spPr bwMode="auto">
            <a:xfrm>
              <a:off x="1828800" y="2819400"/>
              <a:ext cx="6096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14" name="113 - Δεξιό βέλος"/>
            <p:cNvSpPr/>
            <p:nvPr/>
          </p:nvSpPr>
          <p:spPr bwMode="auto">
            <a:xfrm>
              <a:off x="2895600" y="3886200"/>
              <a:ext cx="8382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15" name="114 - Δεξιό βέλος"/>
            <p:cNvSpPr/>
            <p:nvPr/>
          </p:nvSpPr>
          <p:spPr bwMode="auto">
            <a:xfrm rot="5400000">
              <a:off x="2781300" y="3543300"/>
              <a:ext cx="3810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94" name="93 - Δεξιό βέλος"/>
            <p:cNvSpPr/>
            <p:nvPr/>
          </p:nvSpPr>
          <p:spPr bwMode="auto">
            <a:xfrm rot="5400000">
              <a:off x="4000500" y="4381500"/>
              <a:ext cx="3810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07" name="106 - Δεξιό βέλος"/>
            <p:cNvSpPr/>
            <p:nvPr/>
          </p:nvSpPr>
          <p:spPr bwMode="auto">
            <a:xfrm>
              <a:off x="3886200" y="4724400"/>
              <a:ext cx="6858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08" name="107 - Δεξιό βέλος"/>
            <p:cNvSpPr/>
            <p:nvPr/>
          </p:nvSpPr>
          <p:spPr bwMode="auto">
            <a:xfrm>
              <a:off x="4343400" y="5791200"/>
              <a:ext cx="7620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22" name="121 - Δεξιό βέλος"/>
            <p:cNvSpPr/>
            <p:nvPr/>
          </p:nvSpPr>
          <p:spPr bwMode="auto">
            <a:xfrm rot="5400000">
              <a:off x="4533900" y="5524500"/>
              <a:ext cx="3810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23" name="122 - Δεξιό βέλος"/>
            <p:cNvSpPr/>
            <p:nvPr/>
          </p:nvSpPr>
          <p:spPr bwMode="auto">
            <a:xfrm rot="5400000">
              <a:off x="6591300" y="5524500"/>
              <a:ext cx="3810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24" name="123 - Δεξιό βέλος"/>
            <p:cNvSpPr/>
            <p:nvPr/>
          </p:nvSpPr>
          <p:spPr bwMode="auto">
            <a:xfrm>
              <a:off x="6553200" y="5791200"/>
              <a:ext cx="7620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cxnSp>
          <p:nvCxnSpPr>
            <p:cNvPr id="141" name="140 - Ευθύγραμμο βέλος σύνδεσης"/>
            <p:cNvCxnSpPr>
              <a:stCxn id="471086" idx="1"/>
              <a:endCxn id="102" idx="6"/>
            </p:cNvCxnSpPr>
            <p:nvPr/>
          </p:nvCxnSpPr>
          <p:spPr bwMode="auto">
            <a:xfrm flipH="1">
              <a:off x="4800600" y="3876675"/>
              <a:ext cx="442912" cy="23812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47" name="146 - Ευθύγραμμο βέλος σύνδεσης"/>
            <p:cNvCxnSpPr>
              <a:stCxn id="471089" idx="2"/>
            </p:cNvCxnSpPr>
            <p:nvPr/>
          </p:nvCxnSpPr>
          <p:spPr bwMode="auto">
            <a:xfrm flipH="1">
              <a:off x="3276600" y="3003550"/>
              <a:ext cx="169069" cy="12065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15" name="314 - Δεξιό βέλος"/>
            <p:cNvSpPr/>
            <p:nvPr/>
          </p:nvSpPr>
          <p:spPr bwMode="auto">
            <a:xfrm rot="8673417">
              <a:off x="3066337" y="3029318"/>
              <a:ext cx="2088480" cy="205011"/>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316" name="315 - Δεξιό βέλος"/>
            <p:cNvSpPr/>
            <p:nvPr/>
          </p:nvSpPr>
          <p:spPr bwMode="auto">
            <a:xfrm rot="5400000">
              <a:off x="6591300" y="4610100"/>
              <a:ext cx="3810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322" name="321 - Δεξιό βέλος"/>
            <p:cNvSpPr/>
            <p:nvPr/>
          </p:nvSpPr>
          <p:spPr bwMode="auto">
            <a:xfrm rot="9600724">
              <a:off x="3131602" y="2448299"/>
              <a:ext cx="1760369" cy="221437"/>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323" name="322 - TextBox"/>
            <p:cNvSpPr txBox="1"/>
            <p:nvPr/>
          </p:nvSpPr>
          <p:spPr>
            <a:xfrm>
              <a:off x="2819400" y="2514600"/>
              <a:ext cx="659155" cy="369332"/>
            </a:xfrm>
            <a:prstGeom prst="rect">
              <a:avLst/>
            </a:prstGeom>
            <a:noFill/>
          </p:spPr>
          <p:txBody>
            <a:bodyPr wrap="none" rtlCol="0">
              <a:spAutoFit/>
            </a:bodyPr>
            <a:lstStyle/>
            <a:p>
              <a:r>
                <a:rPr lang="en-US" dirty="0" smtClean="0">
                  <a:solidFill>
                    <a:srgbClr val="0070C0"/>
                  </a:solidFill>
                </a:rPr>
                <a:t>Ca</a:t>
              </a:r>
              <a:r>
                <a:rPr lang="en-US" baseline="30000" dirty="0" smtClean="0">
                  <a:solidFill>
                    <a:srgbClr val="0070C0"/>
                  </a:solidFill>
                </a:rPr>
                <a:t>++</a:t>
              </a:r>
              <a:endParaRPr lang="el-GR" baseline="30000" dirty="0">
                <a:solidFill>
                  <a:srgbClr val="0070C0"/>
                </a:solidFill>
              </a:endParaRPr>
            </a:p>
          </p:txBody>
        </p:sp>
        <p:sp>
          <p:nvSpPr>
            <p:cNvPr id="324" name="323 - TextBox"/>
            <p:cNvSpPr txBox="1"/>
            <p:nvPr/>
          </p:nvSpPr>
          <p:spPr>
            <a:xfrm>
              <a:off x="4217645" y="3593068"/>
              <a:ext cx="659155" cy="369332"/>
            </a:xfrm>
            <a:prstGeom prst="rect">
              <a:avLst/>
            </a:prstGeom>
            <a:noFill/>
          </p:spPr>
          <p:txBody>
            <a:bodyPr wrap="none" rtlCol="0">
              <a:spAutoFit/>
            </a:bodyPr>
            <a:lstStyle/>
            <a:p>
              <a:r>
                <a:rPr lang="en-US" dirty="0" smtClean="0">
                  <a:solidFill>
                    <a:srgbClr val="0070C0"/>
                  </a:solidFill>
                </a:rPr>
                <a:t>Ca</a:t>
              </a:r>
              <a:r>
                <a:rPr lang="en-US" baseline="30000" dirty="0" smtClean="0">
                  <a:solidFill>
                    <a:srgbClr val="0070C0"/>
                  </a:solidFill>
                </a:rPr>
                <a:t>++</a:t>
              </a:r>
              <a:endParaRPr lang="el-GR" baseline="30000" dirty="0">
                <a:solidFill>
                  <a:srgbClr val="0070C0"/>
                </a:solidFill>
              </a:endParaRPr>
            </a:p>
          </p:txBody>
        </p:sp>
        <p:sp>
          <p:nvSpPr>
            <p:cNvPr id="471089" name="Text Box 49"/>
            <p:cNvSpPr txBox="1">
              <a:spLocks noChangeArrowheads="1"/>
            </p:cNvSpPr>
            <p:nvPr/>
          </p:nvSpPr>
          <p:spPr bwMode="auto">
            <a:xfrm>
              <a:off x="3200400" y="2667000"/>
              <a:ext cx="490538" cy="336550"/>
            </a:xfrm>
            <a:prstGeom prst="rect">
              <a:avLst/>
            </a:prstGeom>
            <a:noFill/>
            <a:ln w="9525">
              <a:noFill/>
              <a:miter lim="800000"/>
              <a:headEnd/>
              <a:tailEnd/>
            </a:ln>
            <a:effectLst/>
          </p:spPr>
          <p:txBody>
            <a:bodyPr wrap="none">
              <a:spAutoFit/>
            </a:bodyPr>
            <a:lstStyle/>
            <a:p>
              <a:pPr eaLnBrk="1" hangingPunct="1"/>
              <a:r>
                <a:rPr lang="en-US" sz="1600" dirty="0">
                  <a:solidFill>
                    <a:schemeClr val="tx1"/>
                  </a:solidFill>
                  <a:latin typeface="Arial" charset="0"/>
                </a:rPr>
                <a:t>VIII</a:t>
              </a:r>
            </a:p>
          </p:txBody>
        </p:sp>
        <p:sp>
          <p:nvSpPr>
            <p:cNvPr id="126" name="125 - Κυματισμός"/>
            <p:cNvSpPr/>
            <p:nvPr/>
          </p:nvSpPr>
          <p:spPr bwMode="auto">
            <a:xfrm>
              <a:off x="2057400" y="2362200"/>
              <a:ext cx="1600200" cy="1219200"/>
            </a:xfrm>
            <a:prstGeom prst="wave">
              <a:avLst/>
            </a:prstGeom>
            <a:solidFill>
              <a:srgbClr val="FF0000">
                <a:alpha val="25000"/>
              </a:srgbClr>
            </a:solidFill>
            <a:ln w="9525" cap="flat" cmpd="sng" algn="ctr">
              <a:noFill/>
              <a:prstDash val="solid"/>
              <a:round/>
              <a:headEnd type="none" w="med" len="med"/>
              <a:tailEnd type="none" w="med" len="me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charset="0"/>
              </a:endParaRPr>
            </a:p>
          </p:txBody>
        </p:sp>
        <p:sp>
          <p:nvSpPr>
            <p:cNvPr id="127" name="126 - Ορθογώνιο"/>
            <p:cNvSpPr/>
            <p:nvPr/>
          </p:nvSpPr>
          <p:spPr>
            <a:xfrm>
              <a:off x="0" y="3352800"/>
              <a:ext cx="2509918" cy="369332"/>
            </a:xfrm>
            <a:prstGeom prst="rect">
              <a:avLst/>
            </a:prstGeom>
            <a:solidFill>
              <a:srgbClr val="FF0000">
                <a:alpha val="30000"/>
              </a:srgb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none">
              <a:spAutoFit/>
            </a:bodyPr>
            <a:lstStyle/>
            <a:p>
              <a:r>
                <a:rPr lang="el-GR" dirty="0" smtClean="0"/>
                <a:t>«Σύμπλεγμα </a:t>
              </a:r>
              <a:r>
                <a:rPr lang="el-GR" dirty="0" err="1" smtClean="0"/>
                <a:t>Τενάσης</a:t>
              </a:r>
              <a:r>
                <a:rPr lang="el-GR" dirty="0" smtClean="0"/>
                <a:t>»</a:t>
              </a:r>
            </a:p>
          </p:txBody>
        </p:sp>
        <p:sp>
          <p:nvSpPr>
            <p:cNvPr id="128" name="127 - Κυματισμός"/>
            <p:cNvSpPr/>
            <p:nvPr/>
          </p:nvSpPr>
          <p:spPr bwMode="auto">
            <a:xfrm>
              <a:off x="3733800" y="3440668"/>
              <a:ext cx="1752600" cy="1219200"/>
            </a:xfrm>
            <a:prstGeom prst="wave">
              <a:avLst/>
            </a:prstGeom>
            <a:solidFill>
              <a:srgbClr val="FF0000">
                <a:alpha val="25000"/>
              </a:srgbClr>
            </a:solidFill>
            <a:ln w="9525" cap="flat" cmpd="sng" algn="ctr">
              <a:noFill/>
              <a:prstDash val="solid"/>
              <a:round/>
              <a:headEnd type="none" w="med" len="med"/>
              <a:tailEnd type="none" w="med" len="me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charset="0"/>
              </a:endParaRPr>
            </a:p>
          </p:txBody>
        </p:sp>
        <p:sp>
          <p:nvSpPr>
            <p:cNvPr id="129" name="128 - Ορθογώνιο"/>
            <p:cNvSpPr/>
            <p:nvPr/>
          </p:nvSpPr>
          <p:spPr>
            <a:xfrm>
              <a:off x="1828800" y="4431268"/>
              <a:ext cx="3427541" cy="369332"/>
            </a:xfrm>
            <a:prstGeom prst="rect">
              <a:avLst/>
            </a:prstGeom>
            <a:solidFill>
              <a:srgbClr val="FF0000">
                <a:alpha val="30000"/>
              </a:srgb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none">
              <a:spAutoFit/>
            </a:bodyPr>
            <a:lstStyle/>
            <a:p>
              <a:r>
                <a:rPr lang="el-GR" dirty="0" smtClean="0">
                  <a:solidFill>
                    <a:schemeClr val="accent6">
                      <a:lumMod val="75000"/>
                    </a:schemeClr>
                  </a:solidFill>
                </a:rPr>
                <a:t>«Σύμπλεγμα </a:t>
              </a:r>
              <a:r>
                <a:rPr lang="el-GR" dirty="0" err="1" smtClean="0">
                  <a:solidFill>
                    <a:schemeClr val="accent6">
                      <a:lumMod val="75000"/>
                    </a:schemeClr>
                  </a:solidFill>
                </a:rPr>
                <a:t>Προθρομβινάσης</a:t>
              </a:r>
              <a:r>
                <a:rPr lang="el-GR" dirty="0" smtClean="0">
                  <a:solidFill>
                    <a:schemeClr val="accent6">
                      <a:lumMod val="75000"/>
                    </a:schemeClr>
                  </a:solidFill>
                </a:rPr>
                <a:t>»</a:t>
              </a:r>
            </a:p>
          </p:txBody>
        </p:sp>
        <p:sp>
          <p:nvSpPr>
            <p:cNvPr id="111" name="110 - Δεξιό βέλος"/>
            <p:cNvSpPr/>
            <p:nvPr/>
          </p:nvSpPr>
          <p:spPr bwMode="auto">
            <a:xfrm rot="5400000">
              <a:off x="1866899" y="1943100"/>
              <a:ext cx="2286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grpSp>
          <p:nvGrpSpPr>
            <p:cNvPr id="113" name="112 - Ομάδα"/>
            <p:cNvGrpSpPr/>
            <p:nvPr/>
          </p:nvGrpSpPr>
          <p:grpSpPr>
            <a:xfrm>
              <a:off x="2362200" y="1981200"/>
              <a:ext cx="533400" cy="457200"/>
              <a:chOff x="2438400" y="2057400"/>
              <a:chExt cx="533400" cy="457200"/>
            </a:xfrm>
          </p:grpSpPr>
          <p:grpSp>
            <p:nvGrpSpPr>
              <p:cNvPr id="116" name="103 - Ομάδα"/>
              <p:cNvGrpSpPr/>
              <p:nvPr/>
            </p:nvGrpSpPr>
            <p:grpSpPr>
              <a:xfrm>
                <a:off x="2438400" y="2057400"/>
                <a:ext cx="533400" cy="457200"/>
                <a:chOff x="3505200" y="1447800"/>
                <a:chExt cx="533400" cy="457200"/>
              </a:xfrm>
            </p:grpSpPr>
            <p:sp>
              <p:nvSpPr>
                <p:cNvPr id="118" name="117 - Έλλειψη"/>
                <p:cNvSpPr/>
                <p:nvPr/>
              </p:nvSpPr>
              <p:spPr bwMode="auto">
                <a:xfrm rot="890890">
                  <a:off x="3505200" y="1447800"/>
                  <a:ext cx="533400" cy="457200"/>
                </a:xfrm>
                <a:prstGeom prst="ellipse">
                  <a:avLst/>
                </a:prstGeom>
                <a:solidFill>
                  <a:srgbClr val="FF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19" name="118 - Πίτα"/>
                <p:cNvSpPr/>
                <p:nvPr/>
              </p:nvSpPr>
              <p:spPr bwMode="auto">
                <a:xfrm>
                  <a:off x="3505200" y="1447800"/>
                  <a:ext cx="533400" cy="457200"/>
                </a:xfrm>
                <a:prstGeom prst="pi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grpSp>
          <p:sp>
            <p:nvSpPr>
              <p:cNvPr id="117" name="Text Box 5"/>
              <p:cNvSpPr txBox="1">
                <a:spLocks noChangeArrowheads="1"/>
              </p:cNvSpPr>
              <p:nvPr/>
            </p:nvSpPr>
            <p:spPr bwMode="auto">
              <a:xfrm>
                <a:off x="2444750" y="2071688"/>
                <a:ext cx="527050" cy="366712"/>
              </a:xfrm>
              <a:prstGeom prst="rect">
                <a:avLst/>
              </a:prstGeom>
              <a:noFill/>
              <a:ln w="9525">
                <a:noFill/>
                <a:miter lim="800000"/>
                <a:headEnd/>
                <a:tailEnd/>
              </a:ln>
              <a:effectLst/>
            </p:spPr>
            <p:txBody>
              <a:bodyPr wrap="none">
                <a:spAutoFit/>
              </a:bodyPr>
              <a:lstStyle/>
              <a:p>
                <a:pPr eaLnBrk="1" hangingPunct="1"/>
                <a:r>
                  <a:rPr lang="en-US" sz="1800" b="1" dirty="0" err="1">
                    <a:solidFill>
                      <a:schemeClr val="tx1"/>
                    </a:solidFill>
                    <a:latin typeface="Arial" charset="0"/>
                  </a:rPr>
                  <a:t>XIa</a:t>
                </a:r>
                <a:endParaRPr lang="en-US" sz="1800" b="1" dirty="0">
                  <a:solidFill>
                    <a:schemeClr val="tx1"/>
                  </a:solidFill>
                  <a:latin typeface="Arial" charset="0"/>
                </a:endParaRPr>
              </a:p>
            </p:txBody>
          </p:sp>
        </p:grpSp>
      </p:grpSp>
      <p:sp>
        <p:nvSpPr>
          <p:cNvPr id="24" name="Θέση αριθμού διαφάνειας 23"/>
          <p:cNvSpPr>
            <a:spLocks noGrp="1"/>
          </p:cNvSpPr>
          <p:nvPr>
            <p:ph type="sldNum" sz="quarter" idx="12"/>
          </p:nvPr>
        </p:nvSpPr>
        <p:spPr/>
        <p:txBody>
          <a:bodyPr/>
          <a:lstStyle/>
          <a:p>
            <a:pPr>
              <a:defRPr/>
            </a:pPr>
            <a:fld id="{7E55E3B3-0445-4CFC-BED8-763D4409E61F}" type="slidenum">
              <a:rPr lang="el-GR" smtClean="0"/>
              <a:pPr>
                <a:defRPr/>
              </a:pPr>
              <a:t>45</a:t>
            </a:fld>
            <a:endParaRPr lang="el-GR"/>
          </a:p>
        </p:txBody>
      </p:sp>
      <p:sp>
        <p:nvSpPr>
          <p:cNvPr id="25" name="Τίτλος 24"/>
          <p:cNvSpPr>
            <a:spLocks noGrp="1"/>
          </p:cNvSpPr>
          <p:nvPr>
            <p:ph type="title"/>
          </p:nvPr>
        </p:nvSpPr>
        <p:spPr/>
        <p:txBody>
          <a:bodyPr/>
          <a:lstStyle/>
          <a:p>
            <a:r>
              <a:rPr lang="el-GR" dirty="0"/>
              <a:t>Καταρράκτης Πήξης </a:t>
            </a:r>
            <a:r>
              <a:rPr lang="el-GR" sz="3000" b="0" dirty="0" smtClean="0"/>
              <a:t>2/10</a:t>
            </a:r>
            <a:endParaRPr lang="el-GR" dirty="0"/>
          </a:p>
        </p:txBody>
      </p:sp>
    </p:spTree>
    <p:extLst>
      <p:ext uri="{BB962C8B-B14F-4D97-AF65-F5344CB8AC3E}">
        <p14:creationId xmlns:p14="http://schemas.microsoft.com/office/powerpoint/2010/main" val="4006204689"/>
      </p:ext>
    </p:extLst>
  </p:cSld>
  <p:clrMapOvr>
    <a:masterClrMapping/>
  </p:clrMapOvr>
  <p:transition advClick="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116 - Δεξιό βέλος"/>
          <p:cNvSpPr/>
          <p:nvPr/>
        </p:nvSpPr>
        <p:spPr bwMode="auto">
          <a:xfrm rot="5400000">
            <a:off x="2133599" y="3003375"/>
            <a:ext cx="304800" cy="152401"/>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05" name="104 - Έλλειψη"/>
          <p:cNvSpPr/>
          <p:nvPr/>
        </p:nvSpPr>
        <p:spPr bwMode="auto">
          <a:xfrm rot="890890">
            <a:off x="2438400" y="2546176"/>
            <a:ext cx="533400" cy="457200"/>
          </a:xfrm>
          <a:prstGeom prst="ellipse">
            <a:avLst/>
          </a:prstGeom>
          <a:solidFill>
            <a:srgbClr val="FF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06" name="105 - Πίτα"/>
          <p:cNvSpPr/>
          <p:nvPr/>
        </p:nvSpPr>
        <p:spPr bwMode="auto">
          <a:xfrm>
            <a:off x="2438400" y="2546176"/>
            <a:ext cx="533400" cy="457200"/>
          </a:xfrm>
          <a:prstGeom prst="pi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03" name="102 - Έλλειψη"/>
          <p:cNvSpPr/>
          <p:nvPr/>
        </p:nvSpPr>
        <p:spPr bwMode="auto">
          <a:xfrm>
            <a:off x="990600" y="2469976"/>
            <a:ext cx="5334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grpSp>
        <p:nvGrpSpPr>
          <p:cNvPr id="4" name="95 - Ομάδα"/>
          <p:cNvGrpSpPr/>
          <p:nvPr/>
        </p:nvGrpSpPr>
        <p:grpSpPr>
          <a:xfrm>
            <a:off x="5014635" y="2698576"/>
            <a:ext cx="533400" cy="457200"/>
            <a:chOff x="3505200" y="1447800"/>
            <a:chExt cx="533400" cy="457200"/>
          </a:xfrm>
        </p:grpSpPr>
        <p:sp>
          <p:nvSpPr>
            <p:cNvPr id="97" name="96 - Έλλειψη"/>
            <p:cNvSpPr/>
            <p:nvPr/>
          </p:nvSpPr>
          <p:spPr bwMode="auto">
            <a:xfrm rot="890890">
              <a:off x="3505200" y="1447800"/>
              <a:ext cx="533400" cy="457200"/>
            </a:xfrm>
            <a:prstGeom prst="ellipse">
              <a:avLst/>
            </a:prstGeom>
            <a:solidFill>
              <a:srgbClr val="FF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98" name="97 - Πίτα"/>
            <p:cNvSpPr/>
            <p:nvPr/>
          </p:nvSpPr>
          <p:spPr bwMode="auto">
            <a:xfrm>
              <a:off x="3505200" y="1447800"/>
              <a:ext cx="533400" cy="457200"/>
            </a:xfrm>
            <a:prstGeom prst="pi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grpSp>
      <p:sp>
        <p:nvSpPr>
          <p:cNvPr id="471079" name="Text Box 39"/>
          <p:cNvSpPr txBox="1">
            <a:spLocks noChangeArrowheads="1"/>
          </p:cNvSpPr>
          <p:nvPr/>
        </p:nvSpPr>
        <p:spPr bwMode="auto">
          <a:xfrm>
            <a:off x="4953000" y="2736676"/>
            <a:ext cx="595035" cy="369332"/>
          </a:xfrm>
          <a:prstGeom prst="rect">
            <a:avLst/>
          </a:prstGeom>
          <a:noFill/>
          <a:ln w="9525">
            <a:noFill/>
            <a:miter lim="800000"/>
            <a:headEnd/>
            <a:tailEnd/>
          </a:ln>
          <a:effectLst/>
        </p:spPr>
        <p:txBody>
          <a:bodyPr wrap="none">
            <a:spAutoFit/>
          </a:bodyPr>
          <a:lstStyle/>
          <a:p>
            <a:pPr eaLnBrk="1" hangingPunct="1"/>
            <a:r>
              <a:rPr lang="en-US" sz="1800" b="1" dirty="0" err="1" smtClean="0">
                <a:solidFill>
                  <a:schemeClr val="tx1"/>
                </a:solidFill>
                <a:latin typeface="Arial" charset="0"/>
              </a:rPr>
              <a:t>VIIa</a:t>
            </a:r>
            <a:endParaRPr lang="en-US" sz="1800" b="1" dirty="0">
              <a:solidFill>
                <a:schemeClr val="tx1"/>
              </a:solidFill>
              <a:latin typeface="Arial" charset="0"/>
            </a:endParaRPr>
          </a:p>
        </p:txBody>
      </p:sp>
      <p:sp>
        <p:nvSpPr>
          <p:cNvPr id="71" name="70 - Έλλειψη"/>
          <p:cNvSpPr/>
          <p:nvPr/>
        </p:nvSpPr>
        <p:spPr bwMode="auto">
          <a:xfrm>
            <a:off x="6553200" y="4451176"/>
            <a:ext cx="5334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62" name="61 - Έλλειψη"/>
          <p:cNvSpPr/>
          <p:nvPr/>
        </p:nvSpPr>
        <p:spPr bwMode="auto">
          <a:xfrm rot="890890">
            <a:off x="1752600" y="1936576"/>
            <a:ext cx="533400" cy="457200"/>
          </a:xfrm>
          <a:prstGeom prst="ellipse">
            <a:avLst/>
          </a:prstGeom>
          <a:solidFill>
            <a:srgbClr val="FF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63" name="62 - Πίτα"/>
          <p:cNvSpPr/>
          <p:nvPr/>
        </p:nvSpPr>
        <p:spPr bwMode="auto">
          <a:xfrm>
            <a:off x="1752600" y="1936576"/>
            <a:ext cx="533400" cy="457200"/>
          </a:xfrm>
          <a:prstGeom prst="pi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61" name="60 - Έλλειψη"/>
          <p:cNvSpPr/>
          <p:nvPr/>
        </p:nvSpPr>
        <p:spPr bwMode="auto">
          <a:xfrm>
            <a:off x="457200" y="1936576"/>
            <a:ext cx="5334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24" name="Θέση περιεχομένου 23"/>
          <p:cNvSpPr>
            <a:spLocks noGrp="1"/>
          </p:cNvSpPr>
          <p:nvPr>
            <p:ph idx="1"/>
          </p:nvPr>
        </p:nvSpPr>
        <p:spPr>
          <a:xfrm>
            <a:off x="503376" y="1048916"/>
            <a:ext cx="8229600" cy="5040560"/>
          </a:xfrm>
        </p:spPr>
        <p:txBody>
          <a:bodyPr>
            <a:normAutofit/>
          </a:bodyPr>
          <a:lstStyle/>
          <a:p>
            <a:r>
              <a:rPr lang="el-GR" b="1" dirty="0">
                <a:latin typeface="Calibri" pitchFamily="34" charset="0"/>
              </a:rPr>
              <a:t>Η ενδογενής οδός της πήξης</a:t>
            </a:r>
            <a:endParaRPr lang="el-GR" dirty="0"/>
          </a:p>
        </p:txBody>
      </p:sp>
      <p:sp>
        <p:nvSpPr>
          <p:cNvPr id="471043" name="Text Box 3"/>
          <p:cNvSpPr txBox="1">
            <a:spLocks noChangeArrowheads="1"/>
          </p:cNvSpPr>
          <p:nvPr/>
        </p:nvSpPr>
        <p:spPr bwMode="auto">
          <a:xfrm>
            <a:off x="488950" y="2012776"/>
            <a:ext cx="463550" cy="366713"/>
          </a:xfrm>
          <a:prstGeom prst="rect">
            <a:avLst/>
          </a:prstGeom>
          <a:noFill/>
          <a:ln w="9525">
            <a:noFill/>
            <a:miter lim="800000"/>
            <a:headEnd/>
            <a:tailEnd/>
          </a:ln>
          <a:effectLst/>
        </p:spPr>
        <p:txBody>
          <a:bodyPr wrap="none">
            <a:spAutoFit/>
          </a:bodyPr>
          <a:lstStyle/>
          <a:p>
            <a:pPr eaLnBrk="1" hangingPunct="1"/>
            <a:r>
              <a:rPr lang="en-US" sz="1800" b="1" dirty="0">
                <a:solidFill>
                  <a:schemeClr val="tx1"/>
                </a:solidFill>
                <a:latin typeface="Arial" charset="0"/>
              </a:rPr>
              <a:t>XII</a:t>
            </a:r>
          </a:p>
        </p:txBody>
      </p:sp>
      <p:sp>
        <p:nvSpPr>
          <p:cNvPr id="471044" name="Text Box 4"/>
          <p:cNvSpPr txBox="1">
            <a:spLocks noChangeArrowheads="1"/>
          </p:cNvSpPr>
          <p:nvPr/>
        </p:nvSpPr>
        <p:spPr bwMode="auto">
          <a:xfrm>
            <a:off x="1738313" y="2012776"/>
            <a:ext cx="590550" cy="366713"/>
          </a:xfrm>
          <a:prstGeom prst="rect">
            <a:avLst/>
          </a:prstGeom>
          <a:noFill/>
          <a:ln w="9525">
            <a:noFill/>
            <a:miter lim="800000"/>
            <a:headEnd/>
            <a:tailEnd/>
          </a:ln>
          <a:effectLst/>
        </p:spPr>
        <p:txBody>
          <a:bodyPr wrap="none">
            <a:spAutoFit/>
          </a:bodyPr>
          <a:lstStyle/>
          <a:p>
            <a:pPr eaLnBrk="1" hangingPunct="1"/>
            <a:r>
              <a:rPr lang="en-US" sz="1800" b="1" dirty="0" err="1">
                <a:solidFill>
                  <a:schemeClr val="tx1"/>
                </a:solidFill>
                <a:latin typeface="Arial" charset="0"/>
              </a:rPr>
              <a:t>XIIa</a:t>
            </a:r>
            <a:endParaRPr lang="en-US" sz="1800" b="1" dirty="0">
              <a:solidFill>
                <a:schemeClr val="tx1"/>
              </a:solidFill>
              <a:latin typeface="Arial" charset="0"/>
            </a:endParaRPr>
          </a:p>
        </p:txBody>
      </p:sp>
      <p:sp>
        <p:nvSpPr>
          <p:cNvPr id="471045" name="Text Box 5"/>
          <p:cNvSpPr txBox="1">
            <a:spLocks noChangeArrowheads="1"/>
          </p:cNvSpPr>
          <p:nvPr/>
        </p:nvSpPr>
        <p:spPr bwMode="auto">
          <a:xfrm>
            <a:off x="2444750" y="2560464"/>
            <a:ext cx="527050" cy="366712"/>
          </a:xfrm>
          <a:prstGeom prst="rect">
            <a:avLst/>
          </a:prstGeom>
          <a:noFill/>
          <a:ln w="9525">
            <a:noFill/>
            <a:miter lim="800000"/>
            <a:headEnd/>
            <a:tailEnd/>
          </a:ln>
          <a:effectLst/>
        </p:spPr>
        <p:txBody>
          <a:bodyPr wrap="none">
            <a:spAutoFit/>
          </a:bodyPr>
          <a:lstStyle/>
          <a:p>
            <a:pPr eaLnBrk="1" hangingPunct="1"/>
            <a:r>
              <a:rPr lang="en-US" sz="1800" b="1" dirty="0" err="1">
                <a:solidFill>
                  <a:schemeClr val="tx1"/>
                </a:solidFill>
                <a:latin typeface="Arial" charset="0"/>
              </a:rPr>
              <a:t>XIa</a:t>
            </a:r>
            <a:endParaRPr lang="en-US" sz="1800" b="1" dirty="0">
              <a:solidFill>
                <a:schemeClr val="tx1"/>
              </a:solidFill>
              <a:latin typeface="Arial" charset="0"/>
            </a:endParaRPr>
          </a:p>
        </p:txBody>
      </p:sp>
      <p:sp>
        <p:nvSpPr>
          <p:cNvPr id="471046" name="Text Box 6"/>
          <p:cNvSpPr txBox="1">
            <a:spLocks noChangeArrowheads="1"/>
          </p:cNvSpPr>
          <p:nvPr/>
        </p:nvSpPr>
        <p:spPr bwMode="auto">
          <a:xfrm>
            <a:off x="1033463" y="2560464"/>
            <a:ext cx="400050" cy="366712"/>
          </a:xfrm>
          <a:prstGeom prst="rect">
            <a:avLst/>
          </a:prstGeom>
          <a:noFill/>
          <a:ln w="9525">
            <a:noFill/>
            <a:miter lim="800000"/>
            <a:headEnd/>
            <a:tailEnd/>
          </a:ln>
          <a:effectLst/>
        </p:spPr>
        <p:txBody>
          <a:bodyPr wrap="none">
            <a:spAutoFit/>
          </a:bodyPr>
          <a:lstStyle/>
          <a:p>
            <a:pPr eaLnBrk="1" hangingPunct="1"/>
            <a:r>
              <a:rPr lang="en-US" sz="1800" b="1" dirty="0">
                <a:solidFill>
                  <a:schemeClr val="tx1"/>
                </a:solidFill>
                <a:latin typeface="Arial" charset="0"/>
              </a:rPr>
              <a:t>XI</a:t>
            </a:r>
          </a:p>
        </p:txBody>
      </p:sp>
      <p:sp>
        <p:nvSpPr>
          <p:cNvPr id="73" name="72 - Έλλειψη"/>
          <p:cNvSpPr/>
          <p:nvPr/>
        </p:nvSpPr>
        <p:spPr bwMode="auto">
          <a:xfrm>
            <a:off x="1295400" y="3155776"/>
            <a:ext cx="5334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471048" name="Text Box 8"/>
          <p:cNvSpPr txBox="1">
            <a:spLocks noChangeArrowheads="1"/>
          </p:cNvSpPr>
          <p:nvPr/>
        </p:nvSpPr>
        <p:spPr bwMode="auto">
          <a:xfrm>
            <a:off x="1371600" y="3231976"/>
            <a:ext cx="400050" cy="366712"/>
          </a:xfrm>
          <a:prstGeom prst="rect">
            <a:avLst/>
          </a:prstGeom>
          <a:noFill/>
          <a:ln w="9525">
            <a:noFill/>
            <a:miter lim="800000"/>
            <a:headEnd/>
            <a:tailEnd/>
          </a:ln>
          <a:effectLst/>
        </p:spPr>
        <p:txBody>
          <a:bodyPr wrap="none">
            <a:spAutoFit/>
          </a:bodyPr>
          <a:lstStyle/>
          <a:p>
            <a:pPr eaLnBrk="1" hangingPunct="1"/>
            <a:r>
              <a:rPr lang="en-US" sz="1800" b="1" dirty="0">
                <a:solidFill>
                  <a:schemeClr val="tx1"/>
                </a:solidFill>
                <a:latin typeface="Arial" charset="0"/>
              </a:rPr>
              <a:t>IX</a:t>
            </a:r>
          </a:p>
        </p:txBody>
      </p:sp>
      <p:grpSp>
        <p:nvGrpSpPr>
          <p:cNvPr id="8" name="82 - Ομάδα"/>
          <p:cNvGrpSpPr/>
          <p:nvPr/>
        </p:nvGrpSpPr>
        <p:grpSpPr>
          <a:xfrm>
            <a:off x="2438400" y="3155776"/>
            <a:ext cx="533400" cy="457200"/>
            <a:chOff x="3505200" y="1447800"/>
            <a:chExt cx="533400" cy="457200"/>
          </a:xfrm>
        </p:grpSpPr>
        <p:sp>
          <p:nvSpPr>
            <p:cNvPr id="84" name="83 - Έλλειψη"/>
            <p:cNvSpPr/>
            <p:nvPr/>
          </p:nvSpPr>
          <p:spPr bwMode="auto">
            <a:xfrm rot="890890">
              <a:off x="3505200" y="1447800"/>
              <a:ext cx="533400" cy="457200"/>
            </a:xfrm>
            <a:prstGeom prst="ellipse">
              <a:avLst/>
            </a:prstGeom>
            <a:solidFill>
              <a:srgbClr val="FF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85" name="84 - Πίτα"/>
            <p:cNvSpPr/>
            <p:nvPr/>
          </p:nvSpPr>
          <p:spPr bwMode="auto">
            <a:xfrm>
              <a:off x="3505200" y="1447800"/>
              <a:ext cx="533400" cy="457200"/>
            </a:xfrm>
            <a:prstGeom prst="pi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grpSp>
      <p:sp>
        <p:nvSpPr>
          <p:cNvPr id="471049" name="Text Box 9"/>
          <p:cNvSpPr txBox="1">
            <a:spLocks noChangeArrowheads="1"/>
          </p:cNvSpPr>
          <p:nvPr/>
        </p:nvSpPr>
        <p:spPr bwMode="auto">
          <a:xfrm>
            <a:off x="2438400" y="3231976"/>
            <a:ext cx="527050" cy="366712"/>
          </a:xfrm>
          <a:prstGeom prst="rect">
            <a:avLst/>
          </a:prstGeom>
          <a:noFill/>
          <a:ln w="9525">
            <a:noFill/>
            <a:miter lim="800000"/>
            <a:headEnd/>
            <a:tailEnd/>
          </a:ln>
          <a:effectLst/>
        </p:spPr>
        <p:txBody>
          <a:bodyPr wrap="none">
            <a:spAutoFit/>
          </a:bodyPr>
          <a:lstStyle/>
          <a:p>
            <a:pPr eaLnBrk="1" hangingPunct="1"/>
            <a:r>
              <a:rPr lang="en-US" sz="1800" b="1" dirty="0" err="1">
                <a:solidFill>
                  <a:schemeClr val="tx1"/>
                </a:solidFill>
                <a:latin typeface="Arial" charset="0"/>
              </a:rPr>
              <a:t>IXa</a:t>
            </a:r>
            <a:endParaRPr lang="en-US" sz="1800" b="1" dirty="0">
              <a:solidFill>
                <a:schemeClr val="tx1"/>
              </a:solidFill>
              <a:latin typeface="Arial" charset="0"/>
            </a:endParaRPr>
          </a:p>
        </p:txBody>
      </p:sp>
      <p:sp>
        <p:nvSpPr>
          <p:cNvPr id="101" name="100 - Έλλειψη"/>
          <p:cNvSpPr/>
          <p:nvPr/>
        </p:nvSpPr>
        <p:spPr bwMode="auto">
          <a:xfrm>
            <a:off x="2751137" y="3460576"/>
            <a:ext cx="533400" cy="4572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471050" name="Text Box 10"/>
          <p:cNvSpPr txBox="1">
            <a:spLocks noChangeArrowheads="1"/>
          </p:cNvSpPr>
          <p:nvPr/>
        </p:nvSpPr>
        <p:spPr bwMode="auto">
          <a:xfrm>
            <a:off x="2743200" y="3505026"/>
            <a:ext cx="603250" cy="336550"/>
          </a:xfrm>
          <a:prstGeom prst="rect">
            <a:avLst/>
          </a:prstGeom>
          <a:noFill/>
          <a:ln w="9525">
            <a:noFill/>
            <a:miter lim="800000"/>
            <a:headEnd/>
            <a:tailEnd/>
          </a:ln>
          <a:effectLst/>
        </p:spPr>
        <p:txBody>
          <a:bodyPr wrap="none">
            <a:spAutoFit/>
          </a:bodyPr>
          <a:lstStyle/>
          <a:p>
            <a:pPr eaLnBrk="1" hangingPunct="1"/>
            <a:r>
              <a:rPr lang="en-US" sz="1600" dirty="0" err="1">
                <a:solidFill>
                  <a:schemeClr val="tx1"/>
                </a:solidFill>
                <a:latin typeface="Arial" charset="0"/>
              </a:rPr>
              <a:t>VIIIa</a:t>
            </a:r>
            <a:endParaRPr lang="en-US" sz="1600" dirty="0">
              <a:solidFill>
                <a:schemeClr val="tx1"/>
              </a:solidFill>
              <a:latin typeface="Arial" charset="0"/>
            </a:endParaRPr>
          </a:p>
        </p:txBody>
      </p:sp>
      <p:sp>
        <p:nvSpPr>
          <p:cNvPr id="72" name="71 - Έλλειψη"/>
          <p:cNvSpPr/>
          <p:nvPr/>
        </p:nvSpPr>
        <p:spPr bwMode="auto">
          <a:xfrm>
            <a:off x="2286000" y="4222576"/>
            <a:ext cx="5334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471051" name="Text Box 11"/>
          <p:cNvSpPr txBox="1">
            <a:spLocks noChangeArrowheads="1"/>
          </p:cNvSpPr>
          <p:nvPr/>
        </p:nvSpPr>
        <p:spPr bwMode="auto">
          <a:xfrm>
            <a:off x="2393950" y="4260676"/>
            <a:ext cx="336550" cy="366713"/>
          </a:xfrm>
          <a:prstGeom prst="rect">
            <a:avLst/>
          </a:prstGeom>
          <a:noFill/>
          <a:ln w="9525">
            <a:noFill/>
            <a:miter lim="800000"/>
            <a:headEnd/>
            <a:tailEnd/>
          </a:ln>
          <a:effectLst/>
        </p:spPr>
        <p:txBody>
          <a:bodyPr wrap="none">
            <a:spAutoFit/>
          </a:bodyPr>
          <a:lstStyle/>
          <a:p>
            <a:pPr eaLnBrk="1" hangingPunct="1"/>
            <a:r>
              <a:rPr lang="en-US" sz="1800" b="1" dirty="0">
                <a:solidFill>
                  <a:schemeClr val="tx1"/>
                </a:solidFill>
                <a:latin typeface="Arial" charset="0"/>
              </a:rPr>
              <a:t>X</a:t>
            </a:r>
          </a:p>
        </p:txBody>
      </p:sp>
      <p:grpSp>
        <p:nvGrpSpPr>
          <p:cNvPr id="12" name="79 - Ομάδα"/>
          <p:cNvGrpSpPr/>
          <p:nvPr/>
        </p:nvGrpSpPr>
        <p:grpSpPr>
          <a:xfrm>
            <a:off x="3810000" y="4222576"/>
            <a:ext cx="533400" cy="457200"/>
            <a:chOff x="3505200" y="1447800"/>
            <a:chExt cx="533400" cy="457200"/>
          </a:xfrm>
        </p:grpSpPr>
        <p:sp>
          <p:nvSpPr>
            <p:cNvPr id="81" name="80 - Έλλειψη"/>
            <p:cNvSpPr/>
            <p:nvPr/>
          </p:nvSpPr>
          <p:spPr bwMode="auto">
            <a:xfrm rot="890890">
              <a:off x="3505200" y="1447800"/>
              <a:ext cx="533400" cy="457200"/>
            </a:xfrm>
            <a:prstGeom prst="ellipse">
              <a:avLst/>
            </a:prstGeom>
            <a:solidFill>
              <a:srgbClr val="FF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82" name="81 - Πίτα"/>
            <p:cNvSpPr/>
            <p:nvPr/>
          </p:nvSpPr>
          <p:spPr bwMode="auto">
            <a:xfrm>
              <a:off x="3505200" y="1447800"/>
              <a:ext cx="533400" cy="457200"/>
            </a:xfrm>
            <a:prstGeom prst="pi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grpSp>
      <p:sp>
        <p:nvSpPr>
          <p:cNvPr id="471052" name="Text Box 12"/>
          <p:cNvSpPr txBox="1">
            <a:spLocks noChangeArrowheads="1"/>
          </p:cNvSpPr>
          <p:nvPr/>
        </p:nvSpPr>
        <p:spPr bwMode="auto">
          <a:xfrm>
            <a:off x="3821113" y="4260676"/>
            <a:ext cx="463550" cy="366713"/>
          </a:xfrm>
          <a:prstGeom prst="rect">
            <a:avLst/>
          </a:prstGeom>
          <a:noFill/>
          <a:ln w="9525">
            <a:noFill/>
            <a:miter lim="800000"/>
            <a:headEnd/>
            <a:tailEnd/>
          </a:ln>
          <a:effectLst/>
        </p:spPr>
        <p:txBody>
          <a:bodyPr wrap="none">
            <a:spAutoFit/>
          </a:bodyPr>
          <a:lstStyle/>
          <a:p>
            <a:pPr eaLnBrk="1" hangingPunct="1"/>
            <a:r>
              <a:rPr lang="en-US" sz="1800" b="1" dirty="0" err="1">
                <a:solidFill>
                  <a:schemeClr val="tx1"/>
                </a:solidFill>
                <a:latin typeface="Arial" charset="0"/>
              </a:rPr>
              <a:t>Xa</a:t>
            </a:r>
            <a:endParaRPr lang="en-US" sz="1800" b="1" dirty="0">
              <a:solidFill>
                <a:schemeClr val="tx1"/>
              </a:solidFill>
              <a:latin typeface="Arial" charset="0"/>
            </a:endParaRPr>
          </a:p>
        </p:txBody>
      </p:sp>
      <p:sp>
        <p:nvSpPr>
          <p:cNvPr id="102" name="101 - Έλλειψη"/>
          <p:cNvSpPr/>
          <p:nvPr/>
        </p:nvSpPr>
        <p:spPr bwMode="auto">
          <a:xfrm>
            <a:off x="4267200" y="4374976"/>
            <a:ext cx="533400" cy="4572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471053" name="Text Box 13"/>
          <p:cNvSpPr txBox="1">
            <a:spLocks noChangeArrowheads="1"/>
          </p:cNvSpPr>
          <p:nvPr/>
        </p:nvSpPr>
        <p:spPr bwMode="auto">
          <a:xfrm>
            <a:off x="4286250" y="4451176"/>
            <a:ext cx="431800" cy="336550"/>
          </a:xfrm>
          <a:prstGeom prst="rect">
            <a:avLst/>
          </a:prstGeom>
          <a:noFill/>
          <a:ln w="9525">
            <a:noFill/>
            <a:miter lim="800000"/>
            <a:headEnd/>
            <a:tailEnd/>
          </a:ln>
          <a:effectLst/>
        </p:spPr>
        <p:txBody>
          <a:bodyPr wrap="none">
            <a:spAutoFit/>
          </a:bodyPr>
          <a:lstStyle/>
          <a:p>
            <a:pPr eaLnBrk="1" hangingPunct="1"/>
            <a:r>
              <a:rPr lang="en-US" sz="1600" dirty="0" err="1">
                <a:solidFill>
                  <a:schemeClr val="tx1"/>
                </a:solidFill>
                <a:latin typeface="Arial" charset="0"/>
              </a:rPr>
              <a:t>Va</a:t>
            </a:r>
            <a:endParaRPr lang="en-US" sz="1600" dirty="0">
              <a:solidFill>
                <a:schemeClr val="tx1"/>
              </a:solidFill>
              <a:latin typeface="Arial" charset="0"/>
            </a:endParaRPr>
          </a:p>
        </p:txBody>
      </p:sp>
      <p:sp>
        <p:nvSpPr>
          <p:cNvPr id="471057" name="Text Box 17"/>
          <p:cNvSpPr txBox="1">
            <a:spLocks noChangeArrowheads="1"/>
          </p:cNvSpPr>
          <p:nvPr/>
        </p:nvSpPr>
        <p:spPr bwMode="auto">
          <a:xfrm>
            <a:off x="1143000" y="2881139"/>
            <a:ext cx="1247457" cy="246221"/>
          </a:xfrm>
          <a:prstGeom prst="rect">
            <a:avLst/>
          </a:prstGeom>
          <a:noFill/>
          <a:ln w="9525">
            <a:noFill/>
            <a:miter lim="800000"/>
            <a:headEnd/>
            <a:tailEnd/>
          </a:ln>
          <a:effectLst/>
        </p:spPr>
        <p:txBody>
          <a:bodyPr wrap="none">
            <a:spAutoFit/>
          </a:bodyPr>
          <a:lstStyle/>
          <a:p>
            <a:pPr eaLnBrk="1" hangingPunct="1"/>
            <a:r>
              <a:rPr lang="en-US" sz="1000" dirty="0">
                <a:solidFill>
                  <a:schemeClr val="tx1"/>
                </a:solidFill>
                <a:latin typeface="Calibri" pitchFamily="34" charset="0"/>
              </a:rPr>
              <a:t>HMWK/</a:t>
            </a:r>
            <a:r>
              <a:rPr lang="en-US" sz="1000" dirty="0" err="1">
                <a:solidFill>
                  <a:schemeClr val="tx1"/>
                </a:solidFill>
                <a:latin typeface="Calibri" pitchFamily="34" charset="0"/>
              </a:rPr>
              <a:t>Prekallikrein</a:t>
            </a:r>
            <a:endParaRPr lang="en-US" sz="1000" dirty="0">
              <a:solidFill>
                <a:schemeClr val="tx1"/>
              </a:solidFill>
              <a:latin typeface="Calibri" pitchFamily="34" charset="0"/>
            </a:endParaRPr>
          </a:p>
        </p:txBody>
      </p:sp>
      <p:sp>
        <p:nvSpPr>
          <p:cNvPr id="471063" name="Text Box 23"/>
          <p:cNvSpPr txBox="1">
            <a:spLocks noChangeArrowheads="1"/>
          </p:cNvSpPr>
          <p:nvPr/>
        </p:nvSpPr>
        <p:spPr bwMode="auto">
          <a:xfrm>
            <a:off x="3085031" y="5469577"/>
            <a:ext cx="1029769" cy="276999"/>
          </a:xfrm>
          <a:prstGeom prst="rect">
            <a:avLst/>
          </a:prstGeom>
          <a:noFill/>
          <a:ln w="9525">
            <a:noFill/>
            <a:miter lim="800000"/>
            <a:headEnd/>
            <a:tailEnd/>
          </a:ln>
          <a:effectLst/>
        </p:spPr>
        <p:txBody>
          <a:bodyPr wrap="none">
            <a:spAutoFit/>
          </a:bodyPr>
          <a:lstStyle/>
          <a:p>
            <a:pPr eaLnBrk="1" hangingPunct="1"/>
            <a:r>
              <a:rPr lang="el-GR" sz="1200" dirty="0" smtClean="0">
                <a:solidFill>
                  <a:schemeClr val="tx1"/>
                </a:solidFill>
                <a:latin typeface="Calibri" pitchFamily="34" charset="0"/>
              </a:rPr>
              <a:t>προθρομβίνη</a:t>
            </a:r>
            <a:endParaRPr lang="en-US" sz="1200" dirty="0">
              <a:solidFill>
                <a:schemeClr val="tx1"/>
              </a:solidFill>
              <a:latin typeface="Calibri" pitchFamily="34" charset="0"/>
            </a:endParaRPr>
          </a:p>
        </p:txBody>
      </p:sp>
      <p:sp>
        <p:nvSpPr>
          <p:cNvPr id="471064" name="Text Box 24"/>
          <p:cNvSpPr txBox="1">
            <a:spLocks noChangeArrowheads="1"/>
          </p:cNvSpPr>
          <p:nvPr/>
        </p:nvSpPr>
        <p:spPr bwMode="auto">
          <a:xfrm>
            <a:off x="4419600" y="5517976"/>
            <a:ext cx="1143000" cy="369332"/>
          </a:xfrm>
          <a:prstGeom prst="rect">
            <a:avLst/>
          </a:prstGeom>
          <a:ln>
            <a:headEnd/>
            <a:tailEnd/>
          </a:ln>
        </p:spPr>
        <p:style>
          <a:lnRef idx="3">
            <a:schemeClr val="lt1"/>
          </a:lnRef>
          <a:fillRef idx="1">
            <a:schemeClr val="dk1"/>
          </a:fillRef>
          <a:effectRef idx="1">
            <a:schemeClr val="dk1"/>
          </a:effectRef>
          <a:fontRef idx="minor">
            <a:schemeClr val="lt1"/>
          </a:fontRef>
        </p:style>
        <p:txBody>
          <a:bodyPr wrap="square">
            <a:spAutoFit/>
          </a:bodyPr>
          <a:lstStyle/>
          <a:p>
            <a:pPr algn="ctr" eaLnBrk="1" hangingPunct="1"/>
            <a:r>
              <a:rPr lang="el-GR" b="1" dirty="0" smtClean="0">
                <a:latin typeface="Calibri" pitchFamily="34" charset="0"/>
              </a:rPr>
              <a:t>Θρομβίνη</a:t>
            </a:r>
            <a:endParaRPr lang="en-US" b="1" dirty="0">
              <a:latin typeface="Calibri" pitchFamily="34" charset="0"/>
            </a:endParaRPr>
          </a:p>
        </p:txBody>
      </p:sp>
      <p:sp>
        <p:nvSpPr>
          <p:cNvPr id="471067" name="Text Box 27"/>
          <p:cNvSpPr txBox="1">
            <a:spLocks noChangeArrowheads="1"/>
          </p:cNvSpPr>
          <p:nvPr/>
        </p:nvSpPr>
        <p:spPr bwMode="auto">
          <a:xfrm>
            <a:off x="6559550" y="4451176"/>
            <a:ext cx="527050" cy="366712"/>
          </a:xfrm>
          <a:prstGeom prst="rect">
            <a:avLst/>
          </a:prstGeom>
          <a:noFill/>
          <a:ln w="9525">
            <a:noFill/>
            <a:miter lim="800000"/>
            <a:headEnd/>
            <a:tailEnd/>
          </a:ln>
          <a:effectLst/>
        </p:spPr>
        <p:txBody>
          <a:bodyPr wrap="none">
            <a:spAutoFit/>
          </a:bodyPr>
          <a:lstStyle/>
          <a:p>
            <a:pPr eaLnBrk="1" hangingPunct="1"/>
            <a:r>
              <a:rPr lang="en-US" sz="1800" b="1" dirty="0">
                <a:solidFill>
                  <a:schemeClr val="tx1"/>
                </a:solidFill>
                <a:latin typeface="Arial" charset="0"/>
              </a:rPr>
              <a:t>XIII</a:t>
            </a:r>
          </a:p>
        </p:txBody>
      </p:sp>
      <p:grpSp>
        <p:nvGrpSpPr>
          <p:cNvPr id="15" name="73 - Ομάδα"/>
          <p:cNvGrpSpPr/>
          <p:nvPr/>
        </p:nvGrpSpPr>
        <p:grpSpPr>
          <a:xfrm>
            <a:off x="6553200" y="5441776"/>
            <a:ext cx="533400" cy="457200"/>
            <a:chOff x="3505200" y="1447800"/>
            <a:chExt cx="533400" cy="457200"/>
          </a:xfrm>
        </p:grpSpPr>
        <p:sp>
          <p:nvSpPr>
            <p:cNvPr id="75" name="74 - Έλλειψη"/>
            <p:cNvSpPr/>
            <p:nvPr/>
          </p:nvSpPr>
          <p:spPr bwMode="auto">
            <a:xfrm rot="890890">
              <a:off x="3505200" y="1447800"/>
              <a:ext cx="533400" cy="457200"/>
            </a:xfrm>
            <a:prstGeom prst="ellipse">
              <a:avLst/>
            </a:prstGeom>
            <a:solidFill>
              <a:srgbClr val="FF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76" name="75 - Πίτα"/>
            <p:cNvSpPr/>
            <p:nvPr/>
          </p:nvSpPr>
          <p:spPr bwMode="auto">
            <a:xfrm>
              <a:off x="3505200" y="1447800"/>
              <a:ext cx="533400" cy="457200"/>
            </a:xfrm>
            <a:prstGeom prst="pi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grpSp>
      <p:sp>
        <p:nvSpPr>
          <p:cNvPr id="471068" name="Text Box 28"/>
          <p:cNvSpPr txBox="1">
            <a:spLocks noChangeArrowheads="1"/>
          </p:cNvSpPr>
          <p:nvPr/>
        </p:nvSpPr>
        <p:spPr bwMode="auto">
          <a:xfrm>
            <a:off x="6508750" y="5456063"/>
            <a:ext cx="654050" cy="366713"/>
          </a:xfrm>
          <a:prstGeom prst="rect">
            <a:avLst/>
          </a:prstGeom>
          <a:noFill/>
          <a:ln w="9525">
            <a:noFill/>
            <a:miter lim="800000"/>
            <a:headEnd/>
            <a:tailEnd/>
          </a:ln>
          <a:effectLst/>
        </p:spPr>
        <p:txBody>
          <a:bodyPr wrap="none">
            <a:spAutoFit/>
          </a:bodyPr>
          <a:lstStyle/>
          <a:p>
            <a:pPr eaLnBrk="1" hangingPunct="1"/>
            <a:r>
              <a:rPr lang="en-US" sz="1800" b="1" dirty="0" err="1">
                <a:solidFill>
                  <a:schemeClr val="tx1"/>
                </a:solidFill>
                <a:latin typeface="Arial" charset="0"/>
              </a:rPr>
              <a:t>XIIIa</a:t>
            </a:r>
            <a:endParaRPr lang="en-US" sz="1800" b="1" dirty="0">
              <a:solidFill>
                <a:schemeClr val="tx1"/>
              </a:solidFill>
              <a:latin typeface="Arial" charset="0"/>
            </a:endParaRPr>
          </a:p>
        </p:txBody>
      </p:sp>
      <p:sp>
        <p:nvSpPr>
          <p:cNvPr id="471070" name="Text Box 30"/>
          <p:cNvSpPr txBox="1">
            <a:spLocks noChangeArrowheads="1"/>
          </p:cNvSpPr>
          <p:nvPr/>
        </p:nvSpPr>
        <p:spPr bwMode="auto">
          <a:xfrm>
            <a:off x="3523624" y="6536377"/>
            <a:ext cx="819776" cy="276999"/>
          </a:xfrm>
          <a:prstGeom prst="rect">
            <a:avLst/>
          </a:prstGeom>
          <a:noFill/>
          <a:ln w="9525">
            <a:noFill/>
            <a:miter lim="800000"/>
            <a:headEnd/>
            <a:tailEnd/>
          </a:ln>
          <a:effectLst/>
        </p:spPr>
        <p:txBody>
          <a:bodyPr wrap="none">
            <a:spAutoFit/>
          </a:bodyPr>
          <a:lstStyle/>
          <a:p>
            <a:pPr eaLnBrk="1" hangingPunct="1"/>
            <a:r>
              <a:rPr lang="el-GR" sz="1200" dirty="0" err="1" smtClean="0">
                <a:latin typeface="Calibri" pitchFamily="34" charset="0"/>
              </a:rPr>
              <a:t>Ινωδιγόνο</a:t>
            </a:r>
            <a:endParaRPr lang="en-US" sz="1200" dirty="0">
              <a:solidFill>
                <a:schemeClr val="tx1"/>
              </a:solidFill>
              <a:latin typeface="Calibri" pitchFamily="34" charset="0"/>
            </a:endParaRPr>
          </a:p>
        </p:txBody>
      </p:sp>
      <p:sp>
        <p:nvSpPr>
          <p:cNvPr id="91" name="90 - Ορθογώνιο"/>
          <p:cNvSpPr/>
          <p:nvPr/>
        </p:nvSpPr>
        <p:spPr bwMode="auto">
          <a:xfrm>
            <a:off x="5257800" y="6203776"/>
            <a:ext cx="1219200" cy="3048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471071" name="Text Box 31"/>
          <p:cNvSpPr txBox="1">
            <a:spLocks noChangeArrowheads="1"/>
          </p:cNvSpPr>
          <p:nvPr/>
        </p:nvSpPr>
        <p:spPr bwMode="auto">
          <a:xfrm>
            <a:off x="5257800" y="6203776"/>
            <a:ext cx="1219200" cy="276999"/>
          </a:xfrm>
          <a:prstGeom prst="rect">
            <a:avLst/>
          </a:prstGeom>
          <a:noFill/>
          <a:ln w="9525">
            <a:noFill/>
            <a:miter lim="800000"/>
            <a:headEnd/>
            <a:tailEnd/>
          </a:ln>
          <a:effectLst/>
        </p:spPr>
        <p:txBody>
          <a:bodyPr wrap="square">
            <a:spAutoFit/>
          </a:bodyPr>
          <a:lstStyle/>
          <a:p>
            <a:pPr algn="ctr" eaLnBrk="1" hangingPunct="1"/>
            <a:r>
              <a:rPr lang="el-GR" sz="1200" dirty="0" smtClean="0">
                <a:latin typeface="Calibri" pitchFamily="34" charset="0"/>
              </a:rPr>
              <a:t>Ινώδες </a:t>
            </a:r>
            <a:r>
              <a:rPr lang="en-US" sz="1200" i="1" dirty="0" smtClean="0">
                <a:solidFill>
                  <a:schemeClr val="tx1"/>
                </a:solidFill>
                <a:latin typeface="Calibri" pitchFamily="34" charset="0"/>
              </a:rPr>
              <a:t>(</a:t>
            </a:r>
            <a:r>
              <a:rPr lang="en-US" sz="1200" i="1" dirty="0">
                <a:solidFill>
                  <a:schemeClr val="tx1"/>
                </a:solidFill>
                <a:latin typeface="Calibri" pitchFamily="34" charset="0"/>
              </a:rPr>
              <a:t>soluble)</a:t>
            </a:r>
          </a:p>
        </p:txBody>
      </p:sp>
      <p:sp>
        <p:nvSpPr>
          <p:cNvPr id="93" name="92 - Ορθογώνιο"/>
          <p:cNvSpPr/>
          <p:nvPr/>
        </p:nvSpPr>
        <p:spPr bwMode="auto">
          <a:xfrm>
            <a:off x="7315200" y="6203776"/>
            <a:ext cx="1219200" cy="3048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471072" name="Text Box 32"/>
          <p:cNvSpPr txBox="1">
            <a:spLocks noChangeArrowheads="1"/>
          </p:cNvSpPr>
          <p:nvPr/>
        </p:nvSpPr>
        <p:spPr bwMode="auto">
          <a:xfrm>
            <a:off x="7314194" y="6231577"/>
            <a:ext cx="1204176" cy="276999"/>
          </a:xfrm>
          <a:prstGeom prst="rect">
            <a:avLst/>
          </a:prstGeom>
          <a:noFill/>
          <a:ln w="9525">
            <a:noFill/>
            <a:miter lim="800000"/>
            <a:headEnd/>
            <a:tailEnd/>
          </a:ln>
          <a:effectLst/>
        </p:spPr>
        <p:txBody>
          <a:bodyPr wrap="none">
            <a:spAutoFit/>
          </a:bodyPr>
          <a:lstStyle/>
          <a:p>
            <a:pPr eaLnBrk="1" hangingPunct="1"/>
            <a:r>
              <a:rPr lang="el-GR" sz="1200" dirty="0" err="1" smtClean="0">
                <a:solidFill>
                  <a:schemeClr val="tx1"/>
                </a:solidFill>
                <a:latin typeface="Calibri" pitchFamily="34" charset="0"/>
              </a:rPr>
              <a:t>Ινική</a:t>
            </a:r>
            <a:r>
              <a:rPr lang="el-GR" sz="1200" dirty="0" smtClean="0">
                <a:solidFill>
                  <a:schemeClr val="tx1"/>
                </a:solidFill>
                <a:latin typeface="Calibri" pitchFamily="34" charset="0"/>
              </a:rPr>
              <a:t> </a:t>
            </a:r>
            <a:r>
              <a:rPr lang="en-US" sz="1200" i="1" dirty="0" smtClean="0">
                <a:solidFill>
                  <a:schemeClr val="tx1"/>
                </a:solidFill>
                <a:latin typeface="Calibri" pitchFamily="34" charset="0"/>
              </a:rPr>
              <a:t>(</a:t>
            </a:r>
            <a:r>
              <a:rPr lang="en-US" sz="1200" i="1" dirty="0">
                <a:solidFill>
                  <a:schemeClr val="tx1"/>
                </a:solidFill>
                <a:latin typeface="Calibri" pitchFamily="34" charset="0"/>
              </a:rPr>
              <a:t>insoluble)</a:t>
            </a:r>
          </a:p>
        </p:txBody>
      </p:sp>
      <p:sp>
        <p:nvSpPr>
          <p:cNvPr id="95" name="94 - Έλλειψη"/>
          <p:cNvSpPr/>
          <p:nvPr/>
        </p:nvSpPr>
        <p:spPr bwMode="auto">
          <a:xfrm>
            <a:off x="5791200" y="1784176"/>
            <a:ext cx="5334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471080" name="Text Box 40"/>
          <p:cNvSpPr txBox="1">
            <a:spLocks noChangeArrowheads="1"/>
          </p:cNvSpPr>
          <p:nvPr/>
        </p:nvSpPr>
        <p:spPr bwMode="auto">
          <a:xfrm>
            <a:off x="5867400" y="1860376"/>
            <a:ext cx="463550" cy="366713"/>
          </a:xfrm>
          <a:prstGeom prst="rect">
            <a:avLst/>
          </a:prstGeom>
          <a:noFill/>
          <a:ln w="9525">
            <a:noFill/>
            <a:miter lim="800000"/>
            <a:headEnd/>
            <a:tailEnd/>
          </a:ln>
          <a:effectLst/>
        </p:spPr>
        <p:txBody>
          <a:bodyPr wrap="none">
            <a:spAutoFit/>
          </a:bodyPr>
          <a:lstStyle/>
          <a:p>
            <a:pPr eaLnBrk="1" hangingPunct="1"/>
            <a:r>
              <a:rPr lang="en-US" sz="1800" b="1" dirty="0">
                <a:solidFill>
                  <a:schemeClr val="tx1"/>
                </a:solidFill>
                <a:latin typeface="Arial" charset="0"/>
              </a:rPr>
              <a:t>VII</a:t>
            </a:r>
          </a:p>
        </p:txBody>
      </p:sp>
      <p:sp>
        <p:nvSpPr>
          <p:cNvPr id="99" name="98 - Έλλειψη"/>
          <p:cNvSpPr/>
          <p:nvPr/>
        </p:nvSpPr>
        <p:spPr bwMode="auto">
          <a:xfrm>
            <a:off x="5243235" y="2088976"/>
            <a:ext cx="304800" cy="685800"/>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471082" name="Text Box 42"/>
          <p:cNvSpPr txBox="1">
            <a:spLocks noChangeArrowheads="1"/>
          </p:cNvSpPr>
          <p:nvPr/>
        </p:nvSpPr>
        <p:spPr bwMode="auto">
          <a:xfrm>
            <a:off x="5187950" y="2241376"/>
            <a:ext cx="527050" cy="369332"/>
          </a:xfrm>
          <a:prstGeom prst="rect">
            <a:avLst/>
          </a:prstGeom>
          <a:noFill/>
          <a:ln w="9525">
            <a:noFill/>
            <a:miter lim="800000"/>
            <a:headEnd/>
            <a:tailEnd/>
          </a:ln>
          <a:effectLst/>
        </p:spPr>
        <p:txBody>
          <a:bodyPr wrap="square">
            <a:spAutoFit/>
          </a:bodyPr>
          <a:lstStyle/>
          <a:p>
            <a:pPr eaLnBrk="1" hangingPunct="1"/>
            <a:r>
              <a:rPr lang="en-US" sz="1800" dirty="0">
                <a:solidFill>
                  <a:schemeClr val="tx1"/>
                </a:solidFill>
                <a:latin typeface="Arial" charset="0"/>
              </a:rPr>
              <a:t>TF</a:t>
            </a:r>
          </a:p>
        </p:txBody>
      </p:sp>
      <p:sp>
        <p:nvSpPr>
          <p:cNvPr id="471083" name="Text Box 43"/>
          <p:cNvSpPr txBox="1">
            <a:spLocks noChangeArrowheads="1"/>
          </p:cNvSpPr>
          <p:nvPr/>
        </p:nvSpPr>
        <p:spPr bwMode="auto">
          <a:xfrm>
            <a:off x="6705600" y="2100644"/>
            <a:ext cx="2213811" cy="369332"/>
          </a:xfrm>
          <a:prstGeom prst="rect">
            <a:avLst/>
          </a:prstGeom>
          <a:noFill/>
          <a:ln w="9525">
            <a:noFill/>
            <a:miter lim="800000"/>
            <a:headEnd/>
            <a:tailEnd/>
          </a:ln>
          <a:effectLst/>
        </p:spPr>
        <p:txBody>
          <a:bodyPr wrap="none">
            <a:spAutoFit/>
          </a:bodyPr>
          <a:lstStyle/>
          <a:p>
            <a:pPr eaLnBrk="1" hangingPunct="1"/>
            <a:r>
              <a:rPr lang="el-GR" sz="1800" dirty="0" smtClean="0">
                <a:solidFill>
                  <a:schemeClr val="tx1"/>
                </a:solidFill>
                <a:latin typeface="Arial" charset="0"/>
              </a:rPr>
              <a:t>Ενδοθηλιακή βλάβη</a:t>
            </a:r>
            <a:endParaRPr lang="en-US" sz="1800" dirty="0">
              <a:solidFill>
                <a:schemeClr val="tx1"/>
              </a:solidFill>
              <a:latin typeface="Arial" charset="0"/>
            </a:endParaRPr>
          </a:p>
        </p:txBody>
      </p:sp>
      <p:sp>
        <p:nvSpPr>
          <p:cNvPr id="471084" name="Line 44"/>
          <p:cNvSpPr>
            <a:spLocks noChangeShapeType="1"/>
          </p:cNvSpPr>
          <p:nvPr/>
        </p:nvSpPr>
        <p:spPr bwMode="auto">
          <a:xfrm flipH="1">
            <a:off x="5943600" y="2546176"/>
            <a:ext cx="1371600" cy="0"/>
          </a:xfrm>
          <a:prstGeom prst="line">
            <a:avLst/>
          </a:prstGeom>
          <a:noFill/>
          <a:ln w="12700">
            <a:solidFill>
              <a:srgbClr val="808080"/>
            </a:solidFill>
            <a:miter lim="800000"/>
            <a:headEnd/>
            <a:tailEnd type="triangle" w="med" len="med"/>
          </a:ln>
          <a:effectLst/>
        </p:spPr>
        <p:txBody>
          <a:bodyPr wrap="none"/>
          <a:lstStyle/>
          <a:p>
            <a:endParaRPr lang="el-GR"/>
          </a:p>
        </p:txBody>
      </p:sp>
      <p:sp>
        <p:nvSpPr>
          <p:cNvPr id="471086" name="Text Box 46"/>
          <p:cNvSpPr txBox="1">
            <a:spLocks noChangeArrowheads="1"/>
          </p:cNvSpPr>
          <p:nvPr/>
        </p:nvSpPr>
        <p:spPr bwMode="auto">
          <a:xfrm>
            <a:off x="5243512" y="4197176"/>
            <a:ext cx="319088" cy="336550"/>
          </a:xfrm>
          <a:prstGeom prst="rect">
            <a:avLst/>
          </a:prstGeom>
          <a:noFill/>
          <a:ln w="9525">
            <a:noFill/>
            <a:miter lim="800000"/>
            <a:headEnd/>
            <a:tailEnd/>
          </a:ln>
          <a:effectLst/>
        </p:spPr>
        <p:txBody>
          <a:bodyPr wrap="none">
            <a:spAutoFit/>
          </a:bodyPr>
          <a:lstStyle/>
          <a:p>
            <a:pPr eaLnBrk="1" hangingPunct="1"/>
            <a:r>
              <a:rPr lang="en-US" sz="1600" dirty="0">
                <a:solidFill>
                  <a:schemeClr val="tx1"/>
                </a:solidFill>
                <a:latin typeface="Arial" charset="0"/>
              </a:rPr>
              <a:t>V</a:t>
            </a:r>
          </a:p>
        </p:txBody>
      </p:sp>
      <p:sp>
        <p:nvSpPr>
          <p:cNvPr id="471089" name="Text Box 49"/>
          <p:cNvSpPr txBox="1">
            <a:spLocks noChangeArrowheads="1"/>
          </p:cNvSpPr>
          <p:nvPr/>
        </p:nvSpPr>
        <p:spPr bwMode="auto">
          <a:xfrm>
            <a:off x="3200400" y="3155776"/>
            <a:ext cx="490538" cy="336550"/>
          </a:xfrm>
          <a:prstGeom prst="rect">
            <a:avLst/>
          </a:prstGeom>
          <a:noFill/>
          <a:ln w="9525">
            <a:noFill/>
            <a:miter lim="800000"/>
            <a:headEnd/>
            <a:tailEnd/>
          </a:ln>
          <a:effectLst/>
        </p:spPr>
        <p:txBody>
          <a:bodyPr wrap="none">
            <a:spAutoFit/>
          </a:bodyPr>
          <a:lstStyle/>
          <a:p>
            <a:pPr eaLnBrk="1" hangingPunct="1"/>
            <a:r>
              <a:rPr lang="en-US" sz="1600" dirty="0">
                <a:solidFill>
                  <a:schemeClr val="tx1"/>
                </a:solidFill>
                <a:latin typeface="Arial" charset="0"/>
              </a:rPr>
              <a:t>VIII</a:t>
            </a:r>
          </a:p>
        </p:txBody>
      </p:sp>
      <p:sp>
        <p:nvSpPr>
          <p:cNvPr id="58" name="57 - TextBox"/>
          <p:cNvSpPr txBox="1"/>
          <p:nvPr/>
        </p:nvSpPr>
        <p:spPr>
          <a:xfrm>
            <a:off x="914400" y="1555576"/>
            <a:ext cx="1684051" cy="369332"/>
          </a:xfrm>
          <a:prstGeom prst="rect">
            <a:avLst/>
          </a:prstGeom>
          <a:noFill/>
        </p:spPr>
        <p:txBody>
          <a:bodyPr wrap="none" rtlCol="0">
            <a:spAutoFit/>
          </a:bodyPr>
          <a:lstStyle/>
          <a:p>
            <a:r>
              <a:rPr lang="el-GR" dirty="0" smtClean="0">
                <a:latin typeface="Calibri" pitchFamily="34" charset="0"/>
              </a:rPr>
              <a:t>Ενδογενής οδός</a:t>
            </a:r>
            <a:endParaRPr lang="el-GR" dirty="0"/>
          </a:p>
        </p:txBody>
      </p:sp>
      <p:sp>
        <p:nvSpPr>
          <p:cNvPr id="59" name="58 - Ορθογώνιο"/>
          <p:cNvSpPr/>
          <p:nvPr/>
        </p:nvSpPr>
        <p:spPr>
          <a:xfrm>
            <a:off x="6705600" y="1556792"/>
            <a:ext cx="1878541" cy="369332"/>
          </a:xfrm>
          <a:prstGeom prst="rect">
            <a:avLst/>
          </a:prstGeom>
        </p:spPr>
        <p:txBody>
          <a:bodyPr wrap="square">
            <a:spAutoFit/>
          </a:bodyPr>
          <a:lstStyle/>
          <a:p>
            <a:r>
              <a:rPr lang="el-GR" b="1" dirty="0" smtClean="0">
                <a:latin typeface="Calibri" pitchFamily="34" charset="0"/>
              </a:rPr>
              <a:t>Εξωγενής οδός </a:t>
            </a:r>
            <a:endParaRPr lang="el-GR" b="1" dirty="0"/>
          </a:p>
        </p:txBody>
      </p:sp>
      <p:sp>
        <p:nvSpPr>
          <p:cNvPr id="86" name="85 - Έλλειψη"/>
          <p:cNvSpPr/>
          <p:nvPr/>
        </p:nvSpPr>
        <p:spPr bwMode="auto">
          <a:xfrm>
            <a:off x="3276600" y="4984576"/>
            <a:ext cx="5334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88" name="Text Box 8"/>
          <p:cNvSpPr txBox="1">
            <a:spLocks noChangeArrowheads="1"/>
          </p:cNvSpPr>
          <p:nvPr/>
        </p:nvSpPr>
        <p:spPr bwMode="auto">
          <a:xfrm>
            <a:off x="3420894" y="5060776"/>
            <a:ext cx="312906" cy="369332"/>
          </a:xfrm>
          <a:prstGeom prst="rect">
            <a:avLst/>
          </a:prstGeom>
          <a:noFill/>
          <a:ln w="9525">
            <a:noFill/>
            <a:miter lim="800000"/>
            <a:headEnd/>
            <a:tailEnd/>
          </a:ln>
          <a:effectLst/>
        </p:spPr>
        <p:txBody>
          <a:bodyPr wrap="none">
            <a:spAutoFit/>
          </a:bodyPr>
          <a:lstStyle/>
          <a:p>
            <a:pPr eaLnBrk="1" hangingPunct="1"/>
            <a:r>
              <a:rPr lang="en-US" sz="1800" b="1" dirty="0" smtClean="0">
                <a:solidFill>
                  <a:schemeClr val="tx1"/>
                </a:solidFill>
                <a:latin typeface="Arial" charset="0"/>
              </a:rPr>
              <a:t>II</a:t>
            </a:r>
            <a:endParaRPr lang="en-US" sz="1800" b="1" dirty="0">
              <a:solidFill>
                <a:schemeClr val="tx1"/>
              </a:solidFill>
              <a:latin typeface="Arial" charset="0"/>
            </a:endParaRPr>
          </a:p>
        </p:txBody>
      </p:sp>
      <p:grpSp>
        <p:nvGrpSpPr>
          <p:cNvPr id="22" name="76 - Ομάδα"/>
          <p:cNvGrpSpPr/>
          <p:nvPr/>
        </p:nvGrpSpPr>
        <p:grpSpPr>
          <a:xfrm>
            <a:off x="4648200" y="4984576"/>
            <a:ext cx="533400" cy="457200"/>
            <a:chOff x="3505200" y="1447800"/>
            <a:chExt cx="533400" cy="457200"/>
          </a:xfrm>
        </p:grpSpPr>
        <p:sp>
          <p:nvSpPr>
            <p:cNvPr id="78" name="77 - Έλλειψη"/>
            <p:cNvSpPr/>
            <p:nvPr/>
          </p:nvSpPr>
          <p:spPr bwMode="auto">
            <a:xfrm rot="890890">
              <a:off x="3505200" y="1447800"/>
              <a:ext cx="533400" cy="457200"/>
            </a:xfrm>
            <a:prstGeom prst="ellipse">
              <a:avLst/>
            </a:prstGeom>
            <a:solidFill>
              <a:srgbClr val="FF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79" name="78 - Πίτα"/>
            <p:cNvSpPr/>
            <p:nvPr/>
          </p:nvSpPr>
          <p:spPr bwMode="auto">
            <a:xfrm>
              <a:off x="3505200" y="1447800"/>
              <a:ext cx="533400" cy="457200"/>
            </a:xfrm>
            <a:prstGeom prst="pi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grpSp>
      <p:sp>
        <p:nvSpPr>
          <p:cNvPr id="89" name="Text Box 8"/>
          <p:cNvSpPr txBox="1">
            <a:spLocks noChangeArrowheads="1"/>
          </p:cNvSpPr>
          <p:nvPr/>
        </p:nvSpPr>
        <p:spPr bwMode="auto">
          <a:xfrm>
            <a:off x="4648200" y="5060776"/>
            <a:ext cx="441146" cy="369332"/>
          </a:xfrm>
          <a:prstGeom prst="rect">
            <a:avLst/>
          </a:prstGeom>
          <a:noFill/>
          <a:ln w="9525">
            <a:noFill/>
            <a:miter lim="800000"/>
            <a:headEnd/>
            <a:tailEnd/>
          </a:ln>
          <a:effectLst/>
        </p:spPr>
        <p:txBody>
          <a:bodyPr wrap="none">
            <a:spAutoFit/>
          </a:bodyPr>
          <a:lstStyle/>
          <a:p>
            <a:pPr algn="ctr" eaLnBrk="1" hangingPunct="1"/>
            <a:r>
              <a:rPr lang="en-US" sz="1800" b="1" dirty="0" err="1" smtClean="0">
                <a:solidFill>
                  <a:schemeClr val="tx1"/>
                </a:solidFill>
                <a:latin typeface="Arial" charset="0"/>
              </a:rPr>
              <a:t>IIa</a:t>
            </a:r>
            <a:endParaRPr lang="en-US" sz="1800" b="1" dirty="0">
              <a:solidFill>
                <a:schemeClr val="tx1"/>
              </a:solidFill>
              <a:latin typeface="Arial" charset="0"/>
            </a:endParaRPr>
          </a:p>
        </p:txBody>
      </p:sp>
      <p:sp>
        <p:nvSpPr>
          <p:cNvPr id="87" name="86 - Έλλειψη"/>
          <p:cNvSpPr/>
          <p:nvPr/>
        </p:nvSpPr>
        <p:spPr bwMode="auto">
          <a:xfrm>
            <a:off x="3733800" y="6051376"/>
            <a:ext cx="5334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90" name="Text Box 8"/>
          <p:cNvSpPr txBox="1">
            <a:spLocks noChangeArrowheads="1"/>
          </p:cNvSpPr>
          <p:nvPr/>
        </p:nvSpPr>
        <p:spPr bwMode="auto">
          <a:xfrm>
            <a:off x="3733800" y="6051376"/>
            <a:ext cx="533400" cy="381000"/>
          </a:xfrm>
          <a:prstGeom prst="rect">
            <a:avLst/>
          </a:prstGeom>
          <a:noFill/>
          <a:ln w="9525">
            <a:noFill/>
            <a:miter lim="800000"/>
            <a:headEnd/>
            <a:tailEnd/>
          </a:ln>
          <a:effectLst/>
        </p:spPr>
        <p:txBody>
          <a:bodyPr wrap="square">
            <a:spAutoFit/>
          </a:bodyPr>
          <a:lstStyle/>
          <a:p>
            <a:pPr algn="ctr" eaLnBrk="1" hangingPunct="1"/>
            <a:r>
              <a:rPr lang="en-US" sz="1800" b="1" dirty="0" smtClean="0">
                <a:solidFill>
                  <a:schemeClr val="tx1"/>
                </a:solidFill>
                <a:latin typeface="Arial" charset="0"/>
              </a:rPr>
              <a:t>I</a:t>
            </a:r>
            <a:endParaRPr lang="en-US" sz="1800" b="1" dirty="0">
              <a:solidFill>
                <a:schemeClr val="tx1"/>
              </a:solidFill>
              <a:latin typeface="Arial" charset="0"/>
            </a:endParaRPr>
          </a:p>
        </p:txBody>
      </p:sp>
      <p:sp>
        <p:nvSpPr>
          <p:cNvPr id="92" name="Text Box 31"/>
          <p:cNvSpPr txBox="1">
            <a:spLocks noChangeArrowheads="1"/>
          </p:cNvSpPr>
          <p:nvPr/>
        </p:nvSpPr>
        <p:spPr bwMode="auto">
          <a:xfrm>
            <a:off x="5029200" y="6536377"/>
            <a:ext cx="1219200" cy="276999"/>
          </a:xfrm>
          <a:prstGeom prst="rect">
            <a:avLst/>
          </a:prstGeom>
          <a:noFill/>
          <a:ln w="9525">
            <a:noFill/>
            <a:miter lim="800000"/>
            <a:headEnd/>
            <a:tailEnd/>
          </a:ln>
          <a:effectLst/>
        </p:spPr>
        <p:txBody>
          <a:bodyPr wrap="square">
            <a:spAutoFit/>
          </a:bodyPr>
          <a:lstStyle/>
          <a:p>
            <a:pPr algn="ctr" eaLnBrk="1" hangingPunct="1"/>
            <a:r>
              <a:rPr lang="el-GR" sz="1200" dirty="0" smtClean="0">
                <a:latin typeface="Calibri" pitchFamily="34" charset="0"/>
              </a:rPr>
              <a:t>Ινώδες </a:t>
            </a:r>
            <a:r>
              <a:rPr lang="en-US" sz="1200" i="1" dirty="0" smtClean="0">
                <a:solidFill>
                  <a:schemeClr val="tx1"/>
                </a:solidFill>
                <a:latin typeface="Calibri" pitchFamily="34" charset="0"/>
              </a:rPr>
              <a:t>(</a:t>
            </a:r>
            <a:r>
              <a:rPr lang="en-US" sz="1200" i="1" dirty="0">
                <a:solidFill>
                  <a:schemeClr val="tx1"/>
                </a:solidFill>
                <a:latin typeface="Calibri" pitchFamily="34" charset="0"/>
              </a:rPr>
              <a:t>soluble)</a:t>
            </a:r>
          </a:p>
        </p:txBody>
      </p:sp>
      <p:sp>
        <p:nvSpPr>
          <p:cNvPr id="100" name="99 - Δεξιό βέλος"/>
          <p:cNvSpPr/>
          <p:nvPr/>
        </p:nvSpPr>
        <p:spPr bwMode="auto">
          <a:xfrm>
            <a:off x="1066800" y="2088976"/>
            <a:ext cx="6096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09" name="108 - Δεξιό βέλος"/>
          <p:cNvSpPr/>
          <p:nvPr/>
        </p:nvSpPr>
        <p:spPr bwMode="auto">
          <a:xfrm>
            <a:off x="1676400" y="2698576"/>
            <a:ext cx="6096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10" name="109 - Δεξιό βέλος"/>
          <p:cNvSpPr/>
          <p:nvPr/>
        </p:nvSpPr>
        <p:spPr bwMode="auto">
          <a:xfrm>
            <a:off x="1828800" y="3308176"/>
            <a:ext cx="6096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14" name="113 - Δεξιό βέλος"/>
          <p:cNvSpPr/>
          <p:nvPr/>
        </p:nvSpPr>
        <p:spPr bwMode="auto">
          <a:xfrm>
            <a:off x="2895600" y="4374976"/>
            <a:ext cx="8382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15" name="114 - Δεξιό βέλος"/>
          <p:cNvSpPr/>
          <p:nvPr/>
        </p:nvSpPr>
        <p:spPr bwMode="auto">
          <a:xfrm rot="5400000">
            <a:off x="2781300" y="4032076"/>
            <a:ext cx="3810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94" name="93 - Δεξιό βέλος"/>
          <p:cNvSpPr/>
          <p:nvPr/>
        </p:nvSpPr>
        <p:spPr bwMode="auto">
          <a:xfrm rot="5400000">
            <a:off x="4000500" y="4870276"/>
            <a:ext cx="3810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07" name="106 - Δεξιό βέλος"/>
          <p:cNvSpPr/>
          <p:nvPr/>
        </p:nvSpPr>
        <p:spPr bwMode="auto">
          <a:xfrm>
            <a:off x="3886200" y="5213176"/>
            <a:ext cx="6858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08" name="107 - Δεξιό βέλος"/>
          <p:cNvSpPr/>
          <p:nvPr/>
        </p:nvSpPr>
        <p:spPr bwMode="auto">
          <a:xfrm>
            <a:off x="4343400" y="6279976"/>
            <a:ext cx="7620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22" name="121 - Δεξιό βέλος"/>
          <p:cNvSpPr/>
          <p:nvPr/>
        </p:nvSpPr>
        <p:spPr bwMode="auto">
          <a:xfrm rot="5400000">
            <a:off x="4533900" y="6013276"/>
            <a:ext cx="3810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23" name="122 - Δεξιό βέλος"/>
          <p:cNvSpPr/>
          <p:nvPr/>
        </p:nvSpPr>
        <p:spPr bwMode="auto">
          <a:xfrm rot="5400000">
            <a:off x="6591300" y="6013276"/>
            <a:ext cx="3810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24" name="123 - Δεξιό βέλος"/>
          <p:cNvSpPr/>
          <p:nvPr/>
        </p:nvSpPr>
        <p:spPr bwMode="auto">
          <a:xfrm>
            <a:off x="6553200" y="6279976"/>
            <a:ext cx="7620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cxnSp>
        <p:nvCxnSpPr>
          <p:cNvPr id="141" name="140 - Ευθύγραμμο βέλος σύνδεσης"/>
          <p:cNvCxnSpPr>
            <a:stCxn id="471086" idx="1"/>
            <a:endCxn id="102" idx="6"/>
          </p:cNvCxnSpPr>
          <p:nvPr/>
        </p:nvCxnSpPr>
        <p:spPr bwMode="auto">
          <a:xfrm flipH="1">
            <a:off x="4800600" y="4365451"/>
            <a:ext cx="442912" cy="23812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47" name="146 - Ευθύγραμμο βέλος σύνδεσης"/>
          <p:cNvCxnSpPr>
            <a:stCxn id="471089" idx="2"/>
          </p:cNvCxnSpPr>
          <p:nvPr/>
        </p:nvCxnSpPr>
        <p:spPr bwMode="auto">
          <a:xfrm flipH="1">
            <a:off x="3276600" y="3492326"/>
            <a:ext cx="169069" cy="12065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15" name="314 - Δεξιό βέλος"/>
          <p:cNvSpPr/>
          <p:nvPr/>
        </p:nvSpPr>
        <p:spPr bwMode="auto">
          <a:xfrm rot="8673417">
            <a:off x="3089583" y="3510666"/>
            <a:ext cx="2088480" cy="285185"/>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316" name="315 - Δεξιό βέλος"/>
          <p:cNvSpPr/>
          <p:nvPr/>
        </p:nvSpPr>
        <p:spPr bwMode="auto">
          <a:xfrm rot="5400000">
            <a:off x="6591300" y="5098876"/>
            <a:ext cx="3810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11" name="110 - Δεξιό βέλος"/>
          <p:cNvSpPr/>
          <p:nvPr/>
        </p:nvSpPr>
        <p:spPr bwMode="auto">
          <a:xfrm rot="9600724">
            <a:off x="3131602" y="2937075"/>
            <a:ext cx="1760369" cy="221437"/>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04" name="103 - Παραλληλόγραμμο"/>
          <p:cNvSpPr/>
          <p:nvPr/>
        </p:nvSpPr>
        <p:spPr bwMode="auto">
          <a:xfrm rot="14444213">
            <a:off x="51613" y="1529177"/>
            <a:ext cx="4574430" cy="2731212"/>
          </a:xfrm>
          <a:prstGeom prst="parallelogram">
            <a:avLst>
              <a:gd name="adj" fmla="val 58796"/>
            </a:avLst>
          </a:prstGeom>
          <a:solidFill>
            <a:schemeClr val="accent5">
              <a:lumMod val="90000"/>
              <a:alpha val="23000"/>
            </a:schemeClr>
          </a:solidFill>
          <a:ln w="3810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charset="0"/>
            </a:endParaRPr>
          </a:p>
        </p:txBody>
      </p:sp>
      <p:sp>
        <p:nvSpPr>
          <p:cNvPr id="112" name="111 - TextBox"/>
          <p:cNvSpPr txBox="1"/>
          <p:nvPr/>
        </p:nvSpPr>
        <p:spPr>
          <a:xfrm>
            <a:off x="2819400" y="3003376"/>
            <a:ext cx="659155" cy="369332"/>
          </a:xfrm>
          <a:prstGeom prst="rect">
            <a:avLst/>
          </a:prstGeom>
          <a:noFill/>
        </p:spPr>
        <p:txBody>
          <a:bodyPr wrap="none" rtlCol="0">
            <a:spAutoFit/>
          </a:bodyPr>
          <a:lstStyle/>
          <a:p>
            <a:r>
              <a:rPr lang="en-US" dirty="0" smtClean="0">
                <a:solidFill>
                  <a:srgbClr val="0070C0"/>
                </a:solidFill>
              </a:rPr>
              <a:t>Ca</a:t>
            </a:r>
            <a:r>
              <a:rPr lang="en-US" baseline="30000" dirty="0" smtClean="0">
                <a:solidFill>
                  <a:srgbClr val="0070C0"/>
                </a:solidFill>
              </a:rPr>
              <a:t>++</a:t>
            </a:r>
            <a:endParaRPr lang="el-GR" baseline="30000" dirty="0">
              <a:solidFill>
                <a:srgbClr val="0070C0"/>
              </a:solidFill>
            </a:endParaRPr>
          </a:p>
        </p:txBody>
      </p:sp>
      <p:sp>
        <p:nvSpPr>
          <p:cNvPr id="113" name="112 - TextBox"/>
          <p:cNvSpPr txBox="1"/>
          <p:nvPr/>
        </p:nvSpPr>
        <p:spPr>
          <a:xfrm>
            <a:off x="4217645" y="4081844"/>
            <a:ext cx="659155" cy="369332"/>
          </a:xfrm>
          <a:prstGeom prst="rect">
            <a:avLst/>
          </a:prstGeom>
          <a:noFill/>
        </p:spPr>
        <p:txBody>
          <a:bodyPr wrap="none" rtlCol="0">
            <a:spAutoFit/>
          </a:bodyPr>
          <a:lstStyle/>
          <a:p>
            <a:r>
              <a:rPr lang="en-US" dirty="0" smtClean="0">
                <a:solidFill>
                  <a:srgbClr val="0070C0"/>
                </a:solidFill>
              </a:rPr>
              <a:t>Ca</a:t>
            </a:r>
            <a:r>
              <a:rPr lang="en-US" baseline="30000" dirty="0" smtClean="0">
                <a:solidFill>
                  <a:srgbClr val="0070C0"/>
                </a:solidFill>
              </a:rPr>
              <a:t>++</a:t>
            </a:r>
            <a:endParaRPr lang="el-GR" baseline="30000" dirty="0">
              <a:solidFill>
                <a:srgbClr val="0070C0"/>
              </a:solidFill>
            </a:endParaRPr>
          </a:p>
        </p:txBody>
      </p:sp>
      <p:sp>
        <p:nvSpPr>
          <p:cNvPr id="116" name="115 - Δεξιό βέλος"/>
          <p:cNvSpPr/>
          <p:nvPr/>
        </p:nvSpPr>
        <p:spPr bwMode="auto">
          <a:xfrm rot="5400000">
            <a:off x="1866899" y="2431876"/>
            <a:ext cx="2286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25" name="Θέση αριθμού διαφάνειας 24"/>
          <p:cNvSpPr>
            <a:spLocks noGrp="1"/>
          </p:cNvSpPr>
          <p:nvPr>
            <p:ph type="sldNum" sz="quarter" idx="12"/>
          </p:nvPr>
        </p:nvSpPr>
        <p:spPr/>
        <p:txBody>
          <a:bodyPr/>
          <a:lstStyle/>
          <a:p>
            <a:pPr>
              <a:defRPr/>
            </a:pPr>
            <a:fld id="{7E55E3B3-0445-4CFC-BED8-763D4409E61F}" type="slidenum">
              <a:rPr lang="el-GR" smtClean="0"/>
              <a:pPr>
                <a:defRPr/>
              </a:pPr>
              <a:t>46</a:t>
            </a:fld>
            <a:endParaRPr lang="el-GR"/>
          </a:p>
        </p:txBody>
      </p:sp>
      <p:sp>
        <p:nvSpPr>
          <p:cNvPr id="26" name="Τίτλος 25"/>
          <p:cNvSpPr>
            <a:spLocks noGrp="1"/>
          </p:cNvSpPr>
          <p:nvPr>
            <p:ph type="title"/>
          </p:nvPr>
        </p:nvSpPr>
        <p:spPr/>
        <p:txBody>
          <a:bodyPr/>
          <a:lstStyle/>
          <a:p>
            <a:r>
              <a:rPr lang="el-GR" dirty="0"/>
              <a:t>Καταρράκτης Πήξης </a:t>
            </a:r>
            <a:r>
              <a:rPr lang="el-GR" sz="3000" b="0" dirty="0" smtClean="0"/>
              <a:t>3/10</a:t>
            </a:r>
            <a:endParaRPr lang="el-GR" dirty="0"/>
          </a:p>
        </p:txBody>
      </p:sp>
    </p:spTree>
    <p:extLst>
      <p:ext uri="{BB962C8B-B14F-4D97-AF65-F5344CB8AC3E}">
        <p14:creationId xmlns:p14="http://schemas.microsoft.com/office/powerpoint/2010/main" val="1917103497"/>
      </p:ext>
    </p:extLst>
  </p:cSld>
  <p:clrMapOvr>
    <a:masterClrMapping/>
  </p:clrMapOvr>
  <p:transition advClick="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Καταρράκτης Πήξης </a:t>
            </a:r>
            <a:r>
              <a:rPr lang="el-GR" sz="3000" b="0" dirty="0" smtClean="0"/>
              <a:t>4/10</a:t>
            </a:r>
            <a:endParaRPr lang="el-GR" dirty="0"/>
          </a:p>
        </p:txBody>
      </p:sp>
      <p:sp>
        <p:nvSpPr>
          <p:cNvPr id="3" name="Θέση περιεχομένου 2"/>
          <p:cNvSpPr>
            <a:spLocks noGrp="1"/>
          </p:cNvSpPr>
          <p:nvPr>
            <p:ph idx="1"/>
          </p:nvPr>
        </p:nvSpPr>
        <p:spPr>
          <a:xfrm>
            <a:off x="457200" y="1196752"/>
            <a:ext cx="8291264" cy="5400600"/>
          </a:xfrm>
        </p:spPr>
        <p:txBody>
          <a:bodyPr>
            <a:normAutofit lnSpcReduction="10000"/>
          </a:bodyPr>
          <a:lstStyle/>
          <a:p>
            <a:r>
              <a:rPr lang="el-GR" dirty="0"/>
              <a:t>Η </a:t>
            </a:r>
            <a:r>
              <a:rPr lang="el-GR" b="1" dirty="0"/>
              <a:t>ενδογενής οδός της πήξης </a:t>
            </a:r>
            <a:r>
              <a:rPr lang="el-GR" dirty="0"/>
              <a:t>πυροδοτείται με ενεργοποίηση του παράγοντα ΧΙΙ επάνω στην αλλοιωμένη αγγειακή επιφάνεια (στο ενδοθήλιο και στην </a:t>
            </a:r>
            <a:r>
              <a:rPr lang="el-GR" dirty="0" err="1"/>
              <a:t>υπενδοθηλιακή</a:t>
            </a:r>
            <a:r>
              <a:rPr lang="el-GR" dirty="0"/>
              <a:t> στιβάδα). Η ενεργοποίηση του παράγοντα ΧΙΙ προάγεται από την </a:t>
            </a:r>
            <a:r>
              <a:rPr lang="el-GR" dirty="0" err="1"/>
              <a:t>προκαλλικρεϊνη</a:t>
            </a:r>
            <a:r>
              <a:rPr lang="el-GR" dirty="0"/>
              <a:t>, το μεγάλου μοριακού βάρους </a:t>
            </a:r>
            <a:r>
              <a:rPr lang="el-GR" dirty="0" err="1"/>
              <a:t>κινινογόνο</a:t>
            </a:r>
            <a:r>
              <a:rPr lang="el-GR" dirty="0"/>
              <a:t> (ΚΜΜΒ) και τον παράγοντα ΧΙ. Σχηματίζεται ένα σύμπλεγμα που εντοπίζεται στην αλλοιωμένη επιφάνεια το οποίο ενεργοποιεί  τον παράγοντα ΧΙΙ. Στη συνέχεια ο ενεργοποιημένος παράγων (</a:t>
            </a:r>
            <a:r>
              <a:rPr lang="el-GR" dirty="0" err="1"/>
              <a:t>XIIa</a:t>
            </a:r>
            <a:r>
              <a:rPr lang="el-GR" dirty="0"/>
              <a:t>) δρώντας σαν ένζυμο καταλύει την ενεργοποίηση  του παράγοντα ΧΙ, ο οποίος  ακολούθως  ενεργοποιεί τον παράγοντα ΙΧ. Η ενεργοποίηση του παράγοντα ΙΧ από τον </a:t>
            </a:r>
            <a:r>
              <a:rPr lang="el-GR" dirty="0" err="1"/>
              <a:t>Xla</a:t>
            </a:r>
            <a:r>
              <a:rPr lang="el-GR" dirty="0"/>
              <a:t> απαιτεί την παρουσία ιόντων ασβεστίου (</a:t>
            </a:r>
            <a:r>
              <a:rPr lang="el-GR" dirty="0" err="1"/>
              <a:t>Ca</a:t>
            </a:r>
            <a:r>
              <a:rPr lang="el-GR" dirty="0"/>
              <a:t>++).  Ο ενεργοποιημένος παράγων ΙΧ συνδέεται με τον παράγοντα  VIII (</a:t>
            </a:r>
            <a:r>
              <a:rPr lang="el-GR" dirty="0" err="1"/>
              <a:t>αντιαιμοροφιλικό</a:t>
            </a:r>
            <a:r>
              <a:rPr lang="el-GR" dirty="0"/>
              <a:t> παράγοντα).  Με τη μεσολάβηση ιόντων ασβεστίου και ενός </a:t>
            </a:r>
            <a:r>
              <a:rPr lang="el-GR" dirty="0" err="1"/>
              <a:t>φωσφολιποειδούς</a:t>
            </a:r>
            <a:r>
              <a:rPr lang="el-GR" dirty="0"/>
              <a:t>, ο ενεργοποιημένος παράγων </a:t>
            </a:r>
            <a:r>
              <a:rPr lang="el-GR" dirty="0" err="1"/>
              <a:t>lX</a:t>
            </a:r>
            <a:r>
              <a:rPr lang="el-GR" dirty="0"/>
              <a:t> ενεργοποιεί τον παράγοντα Χ σε </a:t>
            </a:r>
            <a:r>
              <a:rPr lang="el-GR" dirty="0" err="1"/>
              <a:t>Xa</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47</a:t>
            </a:fld>
            <a:endParaRPr lang="el-GR"/>
          </a:p>
        </p:txBody>
      </p:sp>
    </p:spTree>
    <p:extLst>
      <p:ext uri="{BB962C8B-B14F-4D97-AF65-F5344CB8AC3E}">
        <p14:creationId xmlns:p14="http://schemas.microsoft.com/office/powerpoint/2010/main" val="33627808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115 - Δεξιό βέλος"/>
          <p:cNvSpPr/>
          <p:nvPr/>
        </p:nvSpPr>
        <p:spPr bwMode="auto">
          <a:xfrm rot="5400000">
            <a:off x="2125656" y="2987132"/>
            <a:ext cx="304800" cy="152401"/>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grpSp>
        <p:nvGrpSpPr>
          <p:cNvPr id="2" name="103 - Ομάδα"/>
          <p:cNvGrpSpPr/>
          <p:nvPr/>
        </p:nvGrpSpPr>
        <p:grpSpPr>
          <a:xfrm>
            <a:off x="2430457" y="2529933"/>
            <a:ext cx="533400" cy="457200"/>
            <a:chOff x="3505200" y="1447800"/>
            <a:chExt cx="533400" cy="457200"/>
          </a:xfrm>
        </p:grpSpPr>
        <p:sp>
          <p:nvSpPr>
            <p:cNvPr id="105" name="104 - Έλλειψη"/>
            <p:cNvSpPr/>
            <p:nvPr/>
          </p:nvSpPr>
          <p:spPr bwMode="auto">
            <a:xfrm rot="890890">
              <a:off x="3505200" y="1447800"/>
              <a:ext cx="533400" cy="457200"/>
            </a:xfrm>
            <a:prstGeom prst="ellipse">
              <a:avLst/>
            </a:prstGeom>
            <a:solidFill>
              <a:srgbClr val="FF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06" name="105 - Πίτα"/>
            <p:cNvSpPr/>
            <p:nvPr/>
          </p:nvSpPr>
          <p:spPr bwMode="auto">
            <a:xfrm>
              <a:off x="3505200" y="1447800"/>
              <a:ext cx="533400" cy="457200"/>
            </a:xfrm>
            <a:prstGeom prst="pi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grpSp>
      <p:sp>
        <p:nvSpPr>
          <p:cNvPr id="103" name="102 - Έλλειψη"/>
          <p:cNvSpPr/>
          <p:nvPr/>
        </p:nvSpPr>
        <p:spPr bwMode="auto">
          <a:xfrm>
            <a:off x="982657" y="2453733"/>
            <a:ext cx="5334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grpSp>
        <p:nvGrpSpPr>
          <p:cNvPr id="3" name="308 - Ομάδα"/>
          <p:cNvGrpSpPr/>
          <p:nvPr/>
        </p:nvGrpSpPr>
        <p:grpSpPr>
          <a:xfrm>
            <a:off x="4945057" y="2682333"/>
            <a:ext cx="595035" cy="457200"/>
            <a:chOff x="6643965" y="3276600"/>
            <a:chExt cx="595035" cy="457200"/>
          </a:xfrm>
        </p:grpSpPr>
        <p:grpSp>
          <p:nvGrpSpPr>
            <p:cNvPr id="4" name="95 - Ομάδα"/>
            <p:cNvGrpSpPr/>
            <p:nvPr/>
          </p:nvGrpSpPr>
          <p:grpSpPr>
            <a:xfrm>
              <a:off x="6705600" y="3276600"/>
              <a:ext cx="533400" cy="457200"/>
              <a:chOff x="3505200" y="1447800"/>
              <a:chExt cx="533400" cy="457200"/>
            </a:xfrm>
          </p:grpSpPr>
          <p:sp>
            <p:nvSpPr>
              <p:cNvPr id="97" name="96 - Έλλειψη"/>
              <p:cNvSpPr/>
              <p:nvPr/>
            </p:nvSpPr>
            <p:spPr bwMode="auto">
              <a:xfrm rot="890890">
                <a:off x="3505200" y="1447800"/>
                <a:ext cx="533400" cy="457200"/>
              </a:xfrm>
              <a:prstGeom prst="ellipse">
                <a:avLst/>
              </a:prstGeom>
              <a:solidFill>
                <a:srgbClr val="FF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98" name="97 - Πίτα"/>
              <p:cNvSpPr/>
              <p:nvPr/>
            </p:nvSpPr>
            <p:spPr bwMode="auto">
              <a:xfrm>
                <a:off x="3505200" y="1447800"/>
                <a:ext cx="533400" cy="457200"/>
              </a:xfrm>
              <a:prstGeom prst="pi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grpSp>
        <p:sp>
          <p:nvSpPr>
            <p:cNvPr id="471079" name="Text Box 39"/>
            <p:cNvSpPr txBox="1">
              <a:spLocks noChangeArrowheads="1"/>
            </p:cNvSpPr>
            <p:nvPr/>
          </p:nvSpPr>
          <p:spPr bwMode="auto">
            <a:xfrm>
              <a:off x="6643965" y="3314700"/>
              <a:ext cx="595035" cy="369332"/>
            </a:xfrm>
            <a:prstGeom prst="rect">
              <a:avLst/>
            </a:prstGeom>
            <a:noFill/>
            <a:ln w="9525">
              <a:noFill/>
              <a:miter lim="800000"/>
              <a:headEnd/>
              <a:tailEnd/>
            </a:ln>
            <a:effectLst/>
          </p:spPr>
          <p:txBody>
            <a:bodyPr wrap="none">
              <a:spAutoFit/>
            </a:bodyPr>
            <a:lstStyle/>
            <a:p>
              <a:pPr eaLnBrk="1" hangingPunct="1"/>
              <a:r>
                <a:rPr lang="en-US" sz="1800" b="1" dirty="0" err="1" smtClean="0">
                  <a:solidFill>
                    <a:schemeClr val="tx1"/>
                  </a:solidFill>
                  <a:latin typeface="Arial" charset="0"/>
                </a:rPr>
                <a:t>VIIa</a:t>
              </a:r>
              <a:endParaRPr lang="en-US" sz="1800" b="1" dirty="0">
                <a:solidFill>
                  <a:schemeClr val="tx1"/>
                </a:solidFill>
                <a:latin typeface="Arial" charset="0"/>
              </a:endParaRPr>
            </a:p>
          </p:txBody>
        </p:sp>
      </p:grpSp>
      <p:sp>
        <p:nvSpPr>
          <p:cNvPr id="71" name="70 - Έλλειψη"/>
          <p:cNvSpPr/>
          <p:nvPr/>
        </p:nvSpPr>
        <p:spPr bwMode="auto">
          <a:xfrm>
            <a:off x="6545257" y="4434933"/>
            <a:ext cx="5334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grpSp>
        <p:nvGrpSpPr>
          <p:cNvPr id="5" name="69 - Ομάδα"/>
          <p:cNvGrpSpPr/>
          <p:nvPr/>
        </p:nvGrpSpPr>
        <p:grpSpPr>
          <a:xfrm>
            <a:off x="1744657" y="1920333"/>
            <a:ext cx="533400" cy="457200"/>
            <a:chOff x="3505200" y="1447800"/>
            <a:chExt cx="533400" cy="457200"/>
          </a:xfrm>
        </p:grpSpPr>
        <p:sp>
          <p:nvSpPr>
            <p:cNvPr id="62" name="61 - Έλλειψη"/>
            <p:cNvSpPr/>
            <p:nvPr/>
          </p:nvSpPr>
          <p:spPr bwMode="auto">
            <a:xfrm rot="890890">
              <a:off x="3505200" y="1447800"/>
              <a:ext cx="533400" cy="457200"/>
            </a:xfrm>
            <a:prstGeom prst="ellipse">
              <a:avLst/>
            </a:prstGeom>
            <a:solidFill>
              <a:srgbClr val="FF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63" name="62 - Πίτα"/>
            <p:cNvSpPr/>
            <p:nvPr/>
          </p:nvSpPr>
          <p:spPr bwMode="auto">
            <a:xfrm>
              <a:off x="3505200" y="1447800"/>
              <a:ext cx="533400" cy="457200"/>
            </a:xfrm>
            <a:prstGeom prst="pi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grpSp>
      <p:sp>
        <p:nvSpPr>
          <p:cNvPr id="61" name="60 - Έλλειψη"/>
          <p:cNvSpPr/>
          <p:nvPr/>
        </p:nvSpPr>
        <p:spPr bwMode="auto">
          <a:xfrm>
            <a:off x="449257" y="1920333"/>
            <a:ext cx="5334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24" name="Θέση περιεχομένου 23"/>
          <p:cNvSpPr>
            <a:spLocks noGrp="1"/>
          </p:cNvSpPr>
          <p:nvPr>
            <p:ph idx="1"/>
          </p:nvPr>
        </p:nvSpPr>
        <p:spPr>
          <a:xfrm>
            <a:off x="411157" y="1076453"/>
            <a:ext cx="8229600" cy="5040560"/>
          </a:xfrm>
        </p:spPr>
        <p:txBody>
          <a:bodyPr/>
          <a:lstStyle/>
          <a:p>
            <a:r>
              <a:rPr lang="el-GR" b="1" dirty="0"/>
              <a:t>Η εξωγενής οδός της πήξης </a:t>
            </a:r>
            <a:br>
              <a:rPr lang="el-GR" b="1" dirty="0"/>
            </a:br>
            <a:endParaRPr lang="el-GR" b="1" dirty="0"/>
          </a:p>
        </p:txBody>
      </p:sp>
      <p:sp>
        <p:nvSpPr>
          <p:cNvPr id="471043" name="Text Box 3"/>
          <p:cNvSpPr txBox="1">
            <a:spLocks noChangeArrowheads="1"/>
          </p:cNvSpPr>
          <p:nvPr/>
        </p:nvSpPr>
        <p:spPr bwMode="auto">
          <a:xfrm>
            <a:off x="481007" y="1996533"/>
            <a:ext cx="463550" cy="366713"/>
          </a:xfrm>
          <a:prstGeom prst="rect">
            <a:avLst/>
          </a:prstGeom>
          <a:noFill/>
          <a:ln w="9525">
            <a:noFill/>
            <a:miter lim="800000"/>
            <a:headEnd/>
            <a:tailEnd/>
          </a:ln>
          <a:effectLst/>
        </p:spPr>
        <p:txBody>
          <a:bodyPr wrap="none">
            <a:spAutoFit/>
          </a:bodyPr>
          <a:lstStyle/>
          <a:p>
            <a:pPr eaLnBrk="1" hangingPunct="1"/>
            <a:r>
              <a:rPr lang="en-US" sz="1800" b="1" dirty="0">
                <a:solidFill>
                  <a:schemeClr val="tx1"/>
                </a:solidFill>
                <a:latin typeface="Arial" charset="0"/>
              </a:rPr>
              <a:t>XII</a:t>
            </a:r>
          </a:p>
        </p:txBody>
      </p:sp>
      <p:sp>
        <p:nvSpPr>
          <p:cNvPr id="471044" name="Text Box 4"/>
          <p:cNvSpPr txBox="1">
            <a:spLocks noChangeArrowheads="1"/>
          </p:cNvSpPr>
          <p:nvPr/>
        </p:nvSpPr>
        <p:spPr bwMode="auto">
          <a:xfrm>
            <a:off x="1730370" y="1996533"/>
            <a:ext cx="590550" cy="366713"/>
          </a:xfrm>
          <a:prstGeom prst="rect">
            <a:avLst/>
          </a:prstGeom>
          <a:noFill/>
          <a:ln w="9525">
            <a:noFill/>
            <a:miter lim="800000"/>
            <a:headEnd/>
            <a:tailEnd/>
          </a:ln>
          <a:effectLst/>
        </p:spPr>
        <p:txBody>
          <a:bodyPr wrap="none">
            <a:spAutoFit/>
          </a:bodyPr>
          <a:lstStyle/>
          <a:p>
            <a:pPr eaLnBrk="1" hangingPunct="1"/>
            <a:r>
              <a:rPr lang="en-US" sz="1800" b="1" dirty="0" err="1">
                <a:solidFill>
                  <a:schemeClr val="tx1"/>
                </a:solidFill>
                <a:latin typeface="Arial" charset="0"/>
              </a:rPr>
              <a:t>XIIa</a:t>
            </a:r>
            <a:endParaRPr lang="en-US" sz="1800" b="1" dirty="0">
              <a:solidFill>
                <a:schemeClr val="tx1"/>
              </a:solidFill>
              <a:latin typeface="Arial" charset="0"/>
            </a:endParaRPr>
          </a:p>
        </p:txBody>
      </p:sp>
      <p:sp>
        <p:nvSpPr>
          <p:cNvPr id="471045" name="Text Box 5"/>
          <p:cNvSpPr txBox="1">
            <a:spLocks noChangeArrowheads="1"/>
          </p:cNvSpPr>
          <p:nvPr/>
        </p:nvSpPr>
        <p:spPr bwMode="auto">
          <a:xfrm>
            <a:off x="2436807" y="2544221"/>
            <a:ext cx="527050" cy="366712"/>
          </a:xfrm>
          <a:prstGeom prst="rect">
            <a:avLst/>
          </a:prstGeom>
          <a:noFill/>
          <a:ln w="9525">
            <a:noFill/>
            <a:miter lim="800000"/>
            <a:headEnd/>
            <a:tailEnd/>
          </a:ln>
          <a:effectLst/>
        </p:spPr>
        <p:txBody>
          <a:bodyPr wrap="none">
            <a:spAutoFit/>
          </a:bodyPr>
          <a:lstStyle/>
          <a:p>
            <a:pPr eaLnBrk="1" hangingPunct="1"/>
            <a:r>
              <a:rPr lang="en-US" sz="1800" b="1" dirty="0" err="1">
                <a:solidFill>
                  <a:schemeClr val="tx1"/>
                </a:solidFill>
                <a:latin typeface="Arial" charset="0"/>
              </a:rPr>
              <a:t>XIa</a:t>
            </a:r>
            <a:endParaRPr lang="en-US" sz="1800" b="1" dirty="0">
              <a:solidFill>
                <a:schemeClr val="tx1"/>
              </a:solidFill>
              <a:latin typeface="Arial" charset="0"/>
            </a:endParaRPr>
          </a:p>
        </p:txBody>
      </p:sp>
      <p:sp>
        <p:nvSpPr>
          <p:cNvPr id="471046" name="Text Box 6"/>
          <p:cNvSpPr txBox="1">
            <a:spLocks noChangeArrowheads="1"/>
          </p:cNvSpPr>
          <p:nvPr/>
        </p:nvSpPr>
        <p:spPr bwMode="auto">
          <a:xfrm>
            <a:off x="1025520" y="2544221"/>
            <a:ext cx="400050" cy="366712"/>
          </a:xfrm>
          <a:prstGeom prst="rect">
            <a:avLst/>
          </a:prstGeom>
          <a:noFill/>
          <a:ln w="9525">
            <a:noFill/>
            <a:miter lim="800000"/>
            <a:headEnd/>
            <a:tailEnd/>
          </a:ln>
          <a:effectLst/>
        </p:spPr>
        <p:txBody>
          <a:bodyPr wrap="none">
            <a:spAutoFit/>
          </a:bodyPr>
          <a:lstStyle/>
          <a:p>
            <a:pPr eaLnBrk="1" hangingPunct="1"/>
            <a:r>
              <a:rPr lang="en-US" sz="1800" b="1" dirty="0">
                <a:solidFill>
                  <a:schemeClr val="tx1"/>
                </a:solidFill>
                <a:latin typeface="Arial" charset="0"/>
              </a:rPr>
              <a:t>XI</a:t>
            </a:r>
          </a:p>
        </p:txBody>
      </p:sp>
      <p:grpSp>
        <p:nvGrpSpPr>
          <p:cNvPr id="6" name="142 - Ομάδα"/>
          <p:cNvGrpSpPr/>
          <p:nvPr/>
        </p:nvGrpSpPr>
        <p:grpSpPr>
          <a:xfrm>
            <a:off x="1287457" y="3139533"/>
            <a:ext cx="533400" cy="457200"/>
            <a:chOff x="1447800" y="2667000"/>
            <a:chExt cx="533400" cy="457200"/>
          </a:xfrm>
        </p:grpSpPr>
        <p:sp>
          <p:nvSpPr>
            <p:cNvPr id="73" name="72 - Έλλειψη"/>
            <p:cNvSpPr/>
            <p:nvPr/>
          </p:nvSpPr>
          <p:spPr bwMode="auto">
            <a:xfrm>
              <a:off x="1447800" y="2667000"/>
              <a:ext cx="5334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471048" name="Text Box 8"/>
            <p:cNvSpPr txBox="1">
              <a:spLocks noChangeArrowheads="1"/>
            </p:cNvSpPr>
            <p:nvPr/>
          </p:nvSpPr>
          <p:spPr bwMode="auto">
            <a:xfrm>
              <a:off x="1524000" y="2743200"/>
              <a:ext cx="400050" cy="366712"/>
            </a:xfrm>
            <a:prstGeom prst="rect">
              <a:avLst/>
            </a:prstGeom>
            <a:noFill/>
            <a:ln w="9525">
              <a:noFill/>
              <a:miter lim="800000"/>
              <a:headEnd/>
              <a:tailEnd/>
            </a:ln>
            <a:effectLst/>
          </p:spPr>
          <p:txBody>
            <a:bodyPr wrap="none">
              <a:spAutoFit/>
            </a:bodyPr>
            <a:lstStyle/>
            <a:p>
              <a:pPr eaLnBrk="1" hangingPunct="1"/>
              <a:r>
                <a:rPr lang="en-US" sz="1800" b="1" dirty="0">
                  <a:solidFill>
                    <a:schemeClr val="tx1"/>
                  </a:solidFill>
                  <a:latin typeface="Arial" charset="0"/>
                </a:rPr>
                <a:t>IX</a:t>
              </a:r>
            </a:p>
          </p:txBody>
        </p:sp>
      </p:grpSp>
      <p:grpSp>
        <p:nvGrpSpPr>
          <p:cNvPr id="7" name="143 - Ομάδα"/>
          <p:cNvGrpSpPr/>
          <p:nvPr/>
        </p:nvGrpSpPr>
        <p:grpSpPr>
          <a:xfrm>
            <a:off x="2430457" y="3139533"/>
            <a:ext cx="533400" cy="457200"/>
            <a:chOff x="2667000" y="2667000"/>
            <a:chExt cx="533400" cy="457200"/>
          </a:xfrm>
        </p:grpSpPr>
        <p:grpSp>
          <p:nvGrpSpPr>
            <p:cNvPr id="8" name="82 - Ομάδα"/>
            <p:cNvGrpSpPr/>
            <p:nvPr/>
          </p:nvGrpSpPr>
          <p:grpSpPr>
            <a:xfrm>
              <a:off x="2667000" y="2667000"/>
              <a:ext cx="533400" cy="457200"/>
              <a:chOff x="3505200" y="1447800"/>
              <a:chExt cx="533400" cy="457200"/>
            </a:xfrm>
          </p:grpSpPr>
          <p:sp>
            <p:nvSpPr>
              <p:cNvPr id="84" name="83 - Έλλειψη"/>
              <p:cNvSpPr/>
              <p:nvPr/>
            </p:nvSpPr>
            <p:spPr bwMode="auto">
              <a:xfrm rot="890890">
                <a:off x="3505200" y="1447800"/>
                <a:ext cx="533400" cy="457200"/>
              </a:xfrm>
              <a:prstGeom prst="ellipse">
                <a:avLst/>
              </a:prstGeom>
              <a:solidFill>
                <a:srgbClr val="FF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85" name="84 - Πίτα"/>
              <p:cNvSpPr/>
              <p:nvPr/>
            </p:nvSpPr>
            <p:spPr bwMode="auto">
              <a:xfrm>
                <a:off x="3505200" y="1447800"/>
                <a:ext cx="533400" cy="457200"/>
              </a:xfrm>
              <a:prstGeom prst="pi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grpSp>
        <p:sp>
          <p:nvSpPr>
            <p:cNvPr id="471049" name="Text Box 9"/>
            <p:cNvSpPr txBox="1">
              <a:spLocks noChangeArrowheads="1"/>
            </p:cNvSpPr>
            <p:nvPr/>
          </p:nvSpPr>
          <p:spPr bwMode="auto">
            <a:xfrm>
              <a:off x="2667000" y="2743200"/>
              <a:ext cx="527050" cy="366712"/>
            </a:xfrm>
            <a:prstGeom prst="rect">
              <a:avLst/>
            </a:prstGeom>
            <a:noFill/>
            <a:ln w="9525">
              <a:noFill/>
              <a:miter lim="800000"/>
              <a:headEnd/>
              <a:tailEnd/>
            </a:ln>
            <a:effectLst/>
          </p:spPr>
          <p:txBody>
            <a:bodyPr wrap="none">
              <a:spAutoFit/>
            </a:bodyPr>
            <a:lstStyle/>
            <a:p>
              <a:pPr eaLnBrk="1" hangingPunct="1"/>
              <a:r>
                <a:rPr lang="en-US" sz="1800" b="1" dirty="0" err="1">
                  <a:solidFill>
                    <a:schemeClr val="tx1"/>
                  </a:solidFill>
                  <a:latin typeface="Arial" charset="0"/>
                </a:rPr>
                <a:t>IXa</a:t>
              </a:r>
              <a:endParaRPr lang="en-US" sz="1800" b="1" dirty="0">
                <a:solidFill>
                  <a:schemeClr val="tx1"/>
                </a:solidFill>
                <a:latin typeface="Arial" charset="0"/>
              </a:endParaRPr>
            </a:p>
          </p:txBody>
        </p:sp>
      </p:grpSp>
      <p:grpSp>
        <p:nvGrpSpPr>
          <p:cNvPr id="9" name="144 - Ομάδα"/>
          <p:cNvGrpSpPr/>
          <p:nvPr/>
        </p:nvGrpSpPr>
        <p:grpSpPr>
          <a:xfrm>
            <a:off x="2735257" y="3444333"/>
            <a:ext cx="603250" cy="457200"/>
            <a:chOff x="2963863" y="2971800"/>
            <a:chExt cx="603250" cy="457200"/>
          </a:xfrm>
        </p:grpSpPr>
        <p:sp>
          <p:nvSpPr>
            <p:cNvPr id="101" name="100 - Έλλειψη"/>
            <p:cNvSpPr/>
            <p:nvPr/>
          </p:nvSpPr>
          <p:spPr bwMode="auto">
            <a:xfrm>
              <a:off x="2971800" y="2971800"/>
              <a:ext cx="533400" cy="4572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471050" name="Text Box 10"/>
            <p:cNvSpPr txBox="1">
              <a:spLocks noChangeArrowheads="1"/>
            </p:cNvSpPr>
            <p:nvPr/>
          </p:nvSpPr>
          <p:spPr bwMode="auto">
            <a:xfrm>
              <a:off x="2963863" y="3016250"/>
              <a:ext cx="603250" cy="336550"/>
            </a:xfrm>
            <a:prstGeom prst="rect">
              <a:avLst/>
            </a:prstGeom>
            <a:noFill/>
            <a:ln w="9525">
              <a:noFill/>
              <a:miter lim="800000"/>
              <a:headEnd/>
              <a:tailEnd/>
            </a:ln>
            <a:effectLst/>
          </p:spPr>
          <p:txBody>
            <a:bodyPr wrap="none">
              <a:spAutoFit/>
            </a:bodyPr>
            <a:lstStyle/>
            <a:p>
              <a:pPr eaLnBrk="1" hangingPunct="1"/>
              <a:r>
                <a:rPr lang="en-US" sz="1600" dirty="0" err="1">
                  <a:solidFill>
                    <a:schemeClr val="tx1"/>
                  </a:solidFill>
                  <a:latin typeface="Arial" charset="0"/>
                </a:rPr>
                <a:t>VIIIa</a:t>
              </a:r>
              <a:endParaRPr lang="en-US" sz="1600" dirty="0">
                <a:solidFill>
                  <a:schemeClr val="tx1"/>
                </a:solidFill>
                <a:latin typeface="Arial" charset="0"/>
              </a:endParaRPr>
            </a:p>
          </p:txBody>
        </p:sp>
      </p:grpSp>
      <p:grpSp>
        <p:nvGrpSpPr>
          <p:cNvPr id="10" name="110 - Ομάδα"/>
          <p:cNvGrpSpPr/>
          <p:nvPr/>
        </p:nvGrpSpPr>
        <p:grpSpPr>
          <a:xfrm>
            <a:off x="2278057" y="4206333"/>
            <a:ext cx="533400" cy="457200"/>
            <a:chOff x="2362200" y="3276600"/>
            <a:chExt cx="533400" cy="457200"/>
          </a:xfrm>
        </p:grpSpPr>
        <p:sp>
          <p:nvSpPr>
            <p:cNvPr id="72" name="71 - Έλλειψη"/>
            <p:cNvSpPr/>
            <p:nvPr/>
          </p:nvSpPr>
          <p:spPr bwMode="auto">
            <a:xfrm>
              <a:off x="2362200" y="3276600"/>
              <a:ext cx="5334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471051" name="Text Box 11"/>
            <p:cNvSpPr txBox="1">
              <a:spLocks noChangeArrowheads="1"/>
            </p:cNvSpPr>
            <p:nvPr/>
          </p:nvSpPr>
          <p:spPr bwMode="auto">
            <a:xfrm>
              <a:off x="2470150" y="3314700"/>
              <a:ext cx="336550" cy="366713"/>
            </a:xfrm>
            <a:prstGeom prst="rect">
              <a:avLst/>
            </a:prstGeom>
            <a:noFill/>
            <a:ln w="9525">
              <a:noFill/>
              <a:miter lim="800000"/>
              <a:headEnd/>
              <a:tailEnd/>
            </a:ln>
            <a:effectLst/>
          </p:spPr>
          <p:txBody>
            <a:bodyPr wrap="none">
              <a:spAutoFit/>
            </a:bodyPr>
            <a:lstStyle/>
            <a:p>
              <a:pPr eaLnBrk="1" hangingPunct="1"/>
              <a:r>
                <a:rPr lang="en-US" sz="1800" b="1" dirty="0">
                  <a:solidFill>
                    <a:schemeClr val="tx1"/>
                  </a:solidFill>
                  <a:latin typeface="Arial" charset="0"/>
                </a:rPr>
                <a:t>X</a:t>
              </a:r>
            </a:p>
          </p:txBody>
        </p:sp>
      </p:grpSp>
      <p:grpSp>
        <p:nvGrpSpPr>
          <p:cNvPr id="11" name="111 - Ομάδα"/>
          <p:cNvGrpSpPr/>
          <p:nvPr/>
        </p:nvGrpSpPr>
        <p:grpSpPr>
          <a:xfrm>
            <a:off x="3802057" y="4206333"/>
            <a:ext cx="533400" cy="457200"/>
            <a:chOff x="4114800" y="3276600"/>
            <a:chExt cx="533400" cy="457200"/>
          </a:xfrm>
        </p:grpSpPr>
        <p:grpSp>
          <p:nvGrpSpPr>
            <p:cNvPr id="12" name="79 - Ομάδα"/>
            <p:cNvGrpSpPr/>
            <p:nvPr/>
          </p:nvGrpSpPr>
          <p:grpSpPr>
            <a:xfrm>
              <a:off x="4114800" y="3276600"/>
              <a:ext cx="533400" cy="457200"/>
              <a:chOff x="3505200" y="1447800"/>
              <a:chExt cx="533400" cy="457200"/>
            </a:xfrm>
          </p:grpSpPr>
          <p:sp>
            <p:nvSpPr>
              <p:cNvPr id="81" name="80 - Έλλειψη"/>
              <p:cNvSpPr/>
              <p:nvPr/>
            </p:nvSpPr>
            <p:spPr bwMode="auto">
              <a:xfrm rot="890890">
                <a:off x="3505200" y="1447800"/>
                <a:ext cx="533400" cy="457200"/>
              </a:xfrm>
              <a:prstGeom prst="ellipse">
                <a:avLst/>
              </a:prstGeom>
              <a:solidFill>
                <a:srgbClr val="FF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82" name="81 - Πίτα"/>
              <p:cNvSpPr/>
              <p:nvPr/>
            </p:nvSpPr>
            <p:spPr bwMode="auto">
              <a:xfrm>
                <a:off x="3505200" y="1447800"/>
                <a:ext cx="533400" cy="457200"/>
              </a:xfrm>
              <a:prstGeom prst="pi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grpSp>
        <p:sp>
          <p:nvSpPr>
            <p:cNvPr id="471052" name="Text Box 12"/>
            <p:cNvSpPr txBox="1">
              <a:spLocks noChangeArrowheads="1"/>
            </p:cNvSpPr>
            <p:nvPr/>
          </p:nvSpPr>
          <p:spPr bwMode="auto">
            <a:xfrm>
              <a:off x="4125913" y="3314700"/>
              <a:ext cx="463550" cy="366713"/>
            </a:xfrm>
            <a:prstGeom prst="rect">
              <a:avLst/>
            </a:prstGeom>
            <a:noFill/>
            <a:ln w="9525">
              <a:noFill/>
              <a:miter lim="800000"/>
              <a:headEnd/>
              <a:tailEnd/>
            </a:ln>
            <a:effectLst/>
          </p:spPr>
          <p:txBody>
            <a:bodyPr wrap="none">
              <a:spAutoFit/>
            </a:bodyPr>
            <a:lstStyle/>
            <a:p>
              <a:pPr eaLnBrk="1" hangingPunct="1"/>
              <a:r>
                <a:rPr lang="en-US" sz="1800" b="1" dirty="0" err="1">
                  <a:solidFill>
                    <a:schemeClr val="tx1"/>
                  </a:solidFill>
                  <a:latin typeface="Arial" charset="0"/>
                </a:rPr>
                <a:t>Xa</a:t>
              </a:r>
              <a:endParaRPr lang="en-US" sz="1800" b="1" dirty="0">
                <a:solidFill>
                  <a:schemeClr val="tx1"/>
                </a:solidFill>
                <a:latin typeface="Arial" charset="0"/>
              </a:endParaRPr>
            </a:p>
          </p:txBody>
        </p:sp>
      </p:grpSp>
      <p:grpSp>
        <p:nvGrpSpPr>
          <p:cNvPr id="13" name="112 - Ομάδα"/>
          <p:cNvGrpSpPr/>
          <p:nvPr/>
        </p:nvGrpSpPr>
        <p:grpSpPr>
          <a:xfrm>
            <a:off x="4259257" y="4358733"/>
            <a:ext cx="533400" cy="457200"/>
            <a:chOff x="4267200" y="3657600"/>
            <a:chExt cx="533400" cy="457200"/>
          </a:xfrm>
        </p:grpSpPr>
        <p:sp>
          <p:nvSpPr>
            <p:cNvPr id="102" name="101 - Έλλειψη"/>
            <p:cNvSpPr/>
            <p:nvPr/>
          </p:nvSpPr>
          <p:spPr bwMode="auto">
            <a:xfrm>
              <a:off x="4267200" y="3657600"/>
              <a:ext cx="533400" cy="4572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471053" name="Text Box 13"/>
            <p:cNvSpPr txBox="1">
              <a:spLocks noChangeArrowheads="1"/>
            </p:cNvSpPr>
            <p:nvPr/>
          </p:nvSpPr>
          <p:spPr bwMode="auto">
            <a:xfrm>
              <a:off x="4286250" y="3733800"/>
              <a:ext cx="431800" cy="336550"/>
            </a:xfrm>
            <a:prstGeom prst="rect">
              <a:avLst/>
            </a:prstGeom>
            <a:noFill/>
            <a:ln w="9525">
              <a:noFill/>
              <a:miter lim="800000"/>
              <a:headEnd/>
              <a:tailEnd/>
            </a:ln>
            <a:effectLst/>
          </p:spPr>
          <p:txBody>
            <a:bodyPr wrap="none">
              <a:spAutoFit/>
            </a:bodyPr>
            <a:lstStyle/>
            <a:p>
              <a:pPr eaLnBrk="1" hangingPunct="1"/>
              <a:r>
                <a:rPr lang="en-US" sz="1600" dirty="0" err="1">
                  <a:solidFill>
                    <a:schemeClr val="tx1"/>
                  </a:solidFill>
                  <a:latin typeface="Arial" charset="0"/>
                </a:rPr>
                <a:t>Va</a:t>
              </a:r>
              <a:endParaRPr lang="en-US" sz="1600" dirty="0">
                <a:solidFill>
                  <a:schemeClr val="tx1"/>
                </a:solidFill>
                <a:latin typeface="Arial" charset="0"/>
              </a:endParaRPr>
            </a:p>
          </p:txBody>
        </p:sp>
      </p:grpSp>
      <p:sp>
        <p:nvSpPr>
          <p:cNvPr id="471057" name="Text Box 17"/>
          <p:cNvSpPr txBox="1">
            <a:spLocks noChangeArrowheads="1"/>
          </p:cNvSpPr>
          <p:nvPr/>
        </p:nvSpPr>
        <p:spPr bwMode="auto">
          <a:xfrm>
            <a:off x="1135057" y="2864896"/>
            <a:ext cx="1247457" cy="246221"/>
          </a:xfrm>
          <a:prstGeom prst="rect">
            <a:avLst/>
          </a:prstGeom>
          <a:noFill/>
          <a:ln w="9525">
            <a:noFill/>
            <a:miter lim="800000"/>
            <a:headEnd/>
            <a:tailEnd/>
          </a:ln>
          <a:effectLst/>
        </p:spPr>
        <p:txBody>
          <a:bodyPr wrap="none">
            <a:spAutoFit/>
          </a:bodyPr>
          <a:lstStyle/>
          <a:p>
            <a:pPr eaLnBrk="1" hangingPunct="1"/>
            <a:r>
              <a:rPr lang="en-US" sz="1000" dirty="0">
                <a:solidFill>
                  <a:schemeClr val="tx1"/>
                </a:solidFill>
                <a:latin typeface="Calibri" pitchFamily="34" charset="0"/>
              </a:rPr>
              <a:t>HMWK/</a:t>
            </a:r>
            <a:r>
              <a:rPr lang="en-US" sz="1000" dirty="0" err="1">
                <a:solidFill>
                  <a:schemeClr val="tx1"/>
                </a:solidFill>
                <a:latin typeface="Calibri" pitchFamily="34" charset="0"/>
              </a:rPr>
              <a:t>Prekallikrein</a:t>
            </a:r>
            <a:endParaRPr lang="en-US" sz="1000" dirty="0">
              <a:solidFill>
                <a:schemeClr val="tx1"/>
              </a:solidFill>
              <a:latin typeface="Calibri" pitchFamily="34" charset="0"/>
            </a:endParaRPr>
          </a:p>
        </p:txBody>
      </p:sp>
      <p:sp>
        <p:nvSpPr>
          <p:cNvPr id="471063" name="Text Box 23"/>
          <p:cNvSpPr txBox="1">
            <a:spLocks noChangeArrowheads="1"/>
          </p:cNvSpPr>
          <p:nvPr/>
        </p:nvSpPr>
        <p:spPr bwMode="auto">
          <a:xfrm>
            <a:off x="2543688" y="5377134"/>
            <a:ext cx="1029769" cy="276999"/>
          </a:xfrm>
          <a:prstGeom prst="rect">
            <a:avLst/>
          </a:prstGeom>
          <a:noFill/>
          <a:ln w="9525">
            <a:noFill/>
            <a:miter lim="800000"/>
            <a:headEnd/>
            <a:tailEnd/>
          </a:ln>
          <a:effectLst/>
        </p:spPr>
        <p:txBody>
          <a:bodyPr wrap="none">
            <a:spAutoFit/>
          </a:bodyPr>
          <a:lstStyle/>
          <a:p>
            <a:pPr eaLnBrk="1" hangingPunct="1"/>
            <a:r>
              <a:rPr lang="el-GR" sz="1200" dirty="0" smtClean="0">
                <a:solidFill>
                  <a:schemeClr val="tx1"/>
                </a:solidFill>
                <a:latin typeface="Calibri" pitchFamily="34" charset="0"/>
              </a:rPr>
              <a:t>προθρομβίνη</a:t>
            </a:r>
            <a:endParaRPr lang="en-US" sz="1200" dirty="0">
              <a:solidFill>
                <a:schemeClr val="tx1"/>
              </a:solidFill>
              <a:latin typeface="Calibri" pitchFamily="34" charset="0"/>
            </a:endParaRPr>
          </a:p>
        </p:txBody>
      </p:sp>
      <p:sp>
        <p:nvSpPr>
          <p:cNvPr id="471064" name="Text Box 24"/>
          <p:cNvSpPr txBox="1">
            <a:spLocks noChangeArrowheads="1"/>
          </p:cNvSpPr>
          <p:nvPr/>
        </p:nvSpPr>
        <p:spPr bwMode="auto">
          <a:xfrm>
            <a:off x="4411657" y="5501733"/>
            <a:ext cx="1143000" cy="369332"/>
          </a:xfrm>
          <a:prstGeom prst="rect">
            <a:avLst/>
          </a:prstGeom>
          <a:ln>
            <a:headEnd/>
            <a:tailEnd/>
          </a:ln>
        </p:spPr>
        <p:style>
          <a:lnRef idx="3">
            <a:schemeClr val="lt1"/>
          </a:lnRef>
          <a:fillRef idx="1">
            <a:schemeClr val="dk1"/>
          </a:fillRef>
          <a:effectRef idx="1">
            <a:schemeClr val="dk1"/>
          </a:effectRef>
          <a:fontRef idx="minor">
            <a:schemeClr val="lt1"/>
          </a:fontRef>
        </p:style>
        <p:txBody>
          <a:bodyPr wrap="square">
            <a:spAutoFit/>
          </a:bodyPr>
          <a:lstStyle/>
          <a:p>
            <a:pPr algn="ctr" eaLnBrk="1" hangingPunct="1"/>
            <a:r>
              <a:rPr lang="el-GR" b="1" dirty="0" smtClean="0">
                <a:latin typeface="Calibri" pitchFamily="34" charset="0"/>
              </a:rPr>
              <a:t>Θρομβίνη</a:t>
            </a:r>
            <a:endParaRPr lang="en-US" b="1" dirty="0">
              <a:latin typeface="Calibri" pitchFamily="34" charset="0"/>
            </a:endParaRPr>
          </a:p>
        </p:txBody>
      </p:sp>
      <p:sp>
        <p:nvSpPr>
          <p:cNvPr id="471067" name="Text Box 27"/>
          <p:cNvSpPr txBox="1">
            <a:spLocks noChangeArrowheads="1"/>
          </p:cNvSpPr>
          <p:nvPr/>
        </p:nvSpPr>
        <p:spPr bwMode="auto">
          <a:xfrm>
            <a:off x="6551607" y="4434933"/>
            <a:ext cx="527050" cy="366712"/>
          </a:xfrm>
          <a:prstGeom prst="rect">
            <a:avLst/>
          </a:prstGeom>
          <a:noFill/>
          <a:ln w="9525">
            <a:noFill/>
            <a:miter lim="800000"/>
            <a:headEnd/>
            <a:tailEnd/>
          </a:ln>
          <a:effectLst/>
        </p:spPr>
        <p:txBody>
          <a:bodyPr wrap="none">
            <a:spAutoFit/>
          </a:bodyPr>
          <a:lstStyle/>
          <a:p>
            <a:pPr eaLnBrk="1" hangingPunct="1"/>
            <a:r>
              <a:rPr lang="en-US" sz="1800" b="1" dirty="0">
                <a:solidFill>
                  <a:schemeClr val="tx1"/>
                </a:solidFill>
                <a:latin typeface="Arial" charset="0"/>
              </a:rPr>
              <a:t>XIII</a:t>
            </a:r>
          </a:p>
        </p:txBody>
      </p:sp>
      <p:grpSp>
        <p:nvGrpSpPr>
          <p:cNvPr id="14" name="118 - Ομάδα"/>
          <p:cNvGrpSpPr/>
          <p:nvPr/>
        </p:nvGrpSpPr>
        <p:grpSpPr>
          <a:xfrm>
            <a:off x="6500807" y="5425533"/>
            <a:ext cx="654050" cy="457200"/>
            <a:chOff x="6432550" y="4953000"/>
            <a:chExt cx="654050" cy="457200"/>
          </a:xfrm>
        </p:grpSpPr>
        <p:grpSp>
          <p:nvGrpSpPr>
            <p:cNvPr id="15" name="73 - Ομάδα"/>
            <p:cNvGrpSpPr/>
            <p:nvPr/>
          </p:nvGrpSpPr>
          <p:grpSpPr>
            <a:xfrm>
              <a:off x="6477000" y="4953000"/>
              <a:ext cx="533400" cy="457200"/>
              <a:chOff x="3505200" y="1447800"/>
              <a:chExt cx="533400" cy="457200"/>
            </a:xfrm>
          </p:grpSpPr>
          <p:sp>
            <p:nvSpPr>
              <p:cNvPr id="75" name="74 - Έλλειψη"/>
              <p:cNvSpPr/>
              <p:nvPr/>
            </p:nvSpPr>
            <p:spPr bwMode="auto">
              <a:xfrm rot="890890">
                <a:off x="3505200" y="1447800"/>
                <a:ext cx="533400" cy="457200"/>
              </a:xfrm>
              <a:prstGeom prst="ellipse">
                <a:avLst/>
              </a:prstGeom>
              <a:solidFill>
                <a:srgbClr val="FF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76" name="75 - Πίτα"/>
              <p:cNvSpPr/>
              <p:nvPr/>
            </p:nvSpPr>
            <p:spPr bwMode="auto">
              <a:xfrm>
                <a:off x="3505200" y="1447800"/>
                <a:ext cx="533400" cy="457200"/>
              </a:xfrm>
              <a:prstGeom prst="pi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grpSp>
        <p:sp>
          <p:nvSpPr>
            <p:cNvPr id="471068" name="Text Box 28"/>
            <p:cNvSpPr txBox="1">
              <a:spLocks noChangeArrowheads="1"/>
            </p:cNvSpPr>
            <p:nvPr/>
          </p:nvSpPr>
          <p:spPr bwMode="auto">
            <a:xfrm>
              <a:off x="6432550" y="4967287"/>
              <a:ext cx="654050" cy="366713"/>
            </a:xfrm>
            <a:prstGeom prst="rect">
              <a:avLst/>
            </a:prstGeom>
            <a:noFill/>
            <a:ln w="9525">
              <a:noFill/>
              <a:miter lim="800000"/>
              <a:headEnd/>
              <a:tailEnd/>
            </a:ln>
            <a:effectLst/>
          </p:spPr>
          <p:txBody>
            <a:bodyPr wrap="none">
              <a:spAutoFit/>
            </a:bodyPr>
            <a:lstStyle/>
            <a:p>
              <a:pPr eaLnBrk="1" hangingPunct="1"/>
              <a:r>
                <a:rPr lang="en-US" sz="1800" b="1" dirty="0" err="1">
                  <a:solidFill>
                    <a:schemeClr val="tx1"/>
                  </a:solidFill>
                  <a:latin typeface="Arial" charset="0"/>
                </a:rPr>
                <a:t>XIIIa</a:t>
              </a:r>
              <a:endParaRPr lang="en-US" sz="1800" b="1" dirty="0">
                <a:solidFill>
                  <a:schemeClr val="tx1"/>
                </a:solidFill>
                <a:latin typeface="Arial" charset="0"/>
              </a:endParaRPr>
            </a:p>
          </p:txBody>
        </p:sp>
      </p:grpSp>
      <p:sp>
        <p:nvSpPr>
          <p:cNvPr id="471070" name="Text Box 30"/>
          <p:cNvSpPr txBox="1">
            <a:spLocks noChangeArrowheads="1"/>
          </p:cNvSpPr>
          <p:nvPr/>
        </p:nvSpPr>
        <p:spPr bwMode="auto">
          <a:xfrm>
            <a:off x="3515681" y="6520134"/>
            <a:ext cx="819776" cy="276999"/>
          </a:xfrm>
          <a:prstGeom prst="rect">
            <a:avLst/>
          </a:prstGeom>
          <a:noFill/>
          <a:ln w="9525">
            <a:noFill/>
            <a:miter lim="800000"/>
            <a:headEnd/>
            <a:tailEnd/>
          </a:ln>
          <a:effectLst/>
        </p:spPr>
        <p:txBody>
          <a:bodyPr wrap="none">
            <a:spAutoFit/>
          </a:bodyPr>
          <a:lstStyle/>
          <a:p>
            <a:pPr eaLnBrk="1" hangingPunct="1"/>
            <a:r>
              <a:rPr lang="el-GR" sz="1200" dirty="0" err="1" smtClean="0">
                <a:latin typeface="Calibri" pitchFamily="34" charset="0"/>
              </a:rPr>
              <a:t>Ινωδιγόνο</a:t>
            </a:r>
            <a:endParaRPr lang="en-US" sz="1200" dirty="0">
              <a:solidFill>
                <a:schemeClr val="tx1"/>
              </a:solidFill>
              <a:latin typeface="Calibri" pitchFamily="34" charset="0"/>
            </a:endParaRPr>
          </a:p>
        </p:txBody>
      </p:sp>
      <p:grpSp>
        <p:nvGrpSpPr>
          <p:cNvPr id="16" name="119 - Ομάδα"/>
          <p:cNvGrpSpPr/>
          <p:nvPr/>
        </p:nvGrpSpPr>
        <p:grpSpPr>
          <a:xfrm>
            <a:off x="5249857" y="6187533"/>
            <a:ext cx="1219200" cy="304800"/>
            <a:chOff x="4953000" y="5638800"/>
            <a:chExt cx="1219200" cy="304800"/>
          </a:xfrm>
        </p:grpSpPr>
        <p:sp>
          <p:nvSpPr>
            <p:cNvPr id="91" name="90 - Ορθογώνιο"/>
            <p:cNvSpPr/>
            <p:nvPr/>
          </p:nvSpPr>
          <p:spPr bwMode="auto">
            <a:xfrm>
              <a:off x="4953000" y="5638800"/>
              <a:ext cx="1219200" cy="3048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471071" name="Text Box 31"/>
            <p:cNvSpPr txBox="1">
              <a:spLocks noChangeArrowheads="1"/>
            </p:cNvSpPr>
            <p:nvPr/>
          </p:nvSpPr>
          <p:spPr bwMode="auto">
            <a:xfrm>
              <a:off x="4953000" y="5638800"/>
              <a:ext cx="1219200" cy="276999"/>
            </a:xfrm>
            <a:prstGeom prst="rect">
              <a:avLst/>
            </a:prstGeom>
            <a:noFill/>
            <a:ln w="9525">
              <a:noFill/>
              <a:miter lim="800000"/>
              <a:headEnd/>
              <a:tailEnd/>
            </a:ln>
            <a:effectLst/>
          </p:spPr>
          <p:txBody>
            <a:bodyPr wrap="square">
              <a:spAutoFit/>
            </a:bodyPr>
            <a:lstStyle/>
            <a:p>
              <a:pPr algn="ctr" eaLnBrk="1" hangingPunct="1"/>
              <a:r>
                <a:rPr lang="el-GR" sz="1200" dirty="0" smtClean="0">
                  <a:latin typeface="Calibri" pitchFamily="34" charset="0"/>
                </a:rPr>
                <a:t>Ινώδες </a:t>
              </a:r>
              <a:r>
                <a:rPr lang="en-US" sz="1200" i="1" dirty="0" smtClean="0">
                  <a:solidFill>
                    <a:schemeClr val="tx1"/>
                  </a:solidFill>
                  <a:latin typeface="Calibri" pitchFamily="34" charset="0"/>
                </a:rPr>
                <a:t>(</a:t>
              </a:r>
              <a:r>
                <a:rPr lang="en-US" sz="1200" i="1" dirty="0">
                  <a:solidFill>
                    <a:schemeClr val="tx1"/>
                  </a:solidFill>
                  <a:latin typeface="Calibri" pitchFamily="34" charset="0"/>
                </a:rPr>
                <a:t>soluble)</a:t>
              </a:r>
            </a:p>
          </p:txBody>
        </p:sp>
      </p:grpSp>
      <p:grpSp>
        <p:nvGrpSpPr>
          <p:cNvPr id="17" name="120 - Ομάδα"/>
          <p:cNvGrpSpPr/>
          <p:nvPr/>
        </p:nvGrpSpPr>
        <p:grpSpPr>
          <a:xfrm>
            <a:off x="7306251" y="6187533"/>
            <a:ext cx="1220206" cy="304800"/>
            <a:chOff x="7314194" y="5638800"/>
            <a:chExt cx="1220206" cy="304800"/>
          </a:xfrm>
        </p:grpSpPr>
        <p:sp>
          <p:nvSpPr>
            <p:cNvPr id="93" name="92 - Ορθογώνιο"/>
            <p:cNvSpPr/>
            <p:nvPr/>
          </p:nvSpPr>
          <p:spPr bwMode="auto">
            <a:xfrm>
              <a:off x="7315200" y="5638800"/>
              <a:ext cx="1219200" cy="3048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471072" name="Text Box 32"/>
            <p:cNvSpPr txBox="1">
              <a:spLocks noChangeArrowheads="1"/>
            </p:cNvSpPr>
            <p:nvPr/>
          </p:nvSpPr>
          <p:spPr bwMode="auto">
            <a:xfrm>
              <a:off x="7314194" y="5666601"/>
              <a:ext cx="1204176" cy="276999"/>
            </a:xfrm>
            <a:prstGeom prst="rect">
              <a:avLst/>
            </a:prstGeom>
            <a:noFill/>
            <a:ln w="9525">
              <a:noFill/>
              <a:miter lim="800000"/>
              <a:headEnd/>
              <a:tailEnd/>
            </a:ln>
            <a:effectLst/>
          </p:spPr>
          <p:txBody>
            <a:bodyPr wrap="none">
              <a:spAutoFit/>
            </a:bodyPr>
            <a:lstStyle/>
            <a:p>
              <a:pPr eaLnBrk="1" hangingPunct="1"/>
              <a:r>
                <a:rPr lang="el-GR" sz="1200" dirty="0" err="1" smtClean="0">
                  <a:solidFill>
                    <a:schemeClr val="tx1"/>
                  </a:solidFill>
                  <a:latin typeface="Calibri" pitchFamily="34" charset="0"/>
                </a:rPr>
                <a:t>Ινική</a:t>
              </a:r>
              <a:r>
                <a:rPr lang="el-GR" sz="1200" dirty="0" smtClean="0">
                  <a:solidFill>
                    <a:schemeClr val="tx1"/>
                  </a:solidFill>
                  <a:latin typeface="Calibri" pitchFamily="34" charset="0"/>
                </a:rPr>
                <a:t> </a:t>
              </a:r>
              <a:r>
                <a:rPr lang="en-US" sz="1200" i="1" dirty="0" smtClean="0">
                  <a:solidFill>
                    <a:schemeClr val="tx1"/>
                  </a:solidFill>
                  <a:latin typeface="Calibri" pitchFamily="34" charset="0"/>
                </a:rPr>
                <a:t>(</a:t>
              </a:r>
              <a:r>
                <a:rPr lang="en-US" sz="1200" i="1" dirty="0">
                  <a:solidFill>
                    <a:schemeClr val="tx1"/>
                  </a:solidFill>
                  <a:latin typeface="Calibri" pitchFamily="34" charset="0"/>
                </a:rPr>
                <a:t>insoluble)</a:t>
              </a:r>
            </a:p>
          </p:txBody>
        </p:sp>
      </p:grpSp>
      <p:grpSp>
        <p:nvGrpSpPr>
          <p:cNvPr id="18" name="313 - Ομάδα"/>
          <p:cNvGrpSpPr/>
          <p:nvPr/>
        </p:nvGrpSpPr>
        <p:grpSpPr>
          <a:xfrm>
            <a:off x="5783257" y="1767933"/>
            <a:ext cx="539750" cy="457200"/>
            <a:chOff x="5486400" y="2057400"/>
            <a:chExt cx="539750" cy="457200"/>
          </a:xfrm>
        </p:grpSpPr>
        <p:sp>
          <p:nvSpPr>
            <p:cNvPr id="95" name="94 - Έλλειψη"/>
            <p:cNvSpPr/>
            <p:nvPr/>
          </p:nvSpPr>
          <p:spPr bwMode="auto">
            <a:xfrm>
              <a:off x="5486400" y="2057400"/>
              <a:ext cx="5334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471080" name="Text Box 40"/>
            <p:cNvSpPr txBox="1">
              <a:spLocks noChangeArrowheads="1"/>
            </p:cNvSpPr>
            <p:nvPr/>
          </p:nvSpPr>
          <p:spPr bwMode="auto">
            <a:xfrm>
              <a:off x="5562600" y="2133600"/>
              <a:ext cx="463550" cy="366713"/>
            </a:xfrm>
            <a:prstGeom prst="rect">
              <a:avLst/>
            </a:prstGeom>
            <a:noFill/>
            <a:ln w="9525">
              <a:noFill/>
              <a:miter lim="800000"/>
              <a:headEnd/>
              <a:tailEnd/>
            </a:ln>
            <a:effectLst/>
          </p:spPr>
          <p:txBody>
            <a:bodyPr wrap="none">
              <a:spAutoFit/>
            </a:bodyPr>
            <a:lstStyle/>
            <a:p>
              <a:pPr eaLnBrk="1" hangingPunct="1"/>
              <a:r>
                <a:rPr lang="en-US" sz="1800" b="1" dirty="0">
                  <a:solidFill>
                    <a:schemeClr val="tx1"/>
                  </a:solidFill>
                  <a:latin typeface="Arial" charset="0"/>
                </a:rPr>
                <a:t>VII</a:t>
              </a:r>
            </a:p>
          </p:txBody>
        </p:sp>
      </p:grpSp>
      <p:grpSp>
        <p:nvGrpSpPr>
          <p:cNvPr id="19" name="312 - Ομάδα"/>
          <p:cNvGrpSpPr/>
          <p:nvPr/>
        </p:nvGrpSpPr>
        <p:grpSpPr>
          <a:xfrm>
            <a:off x="5180007" y="2072733"/>
            <a:ext cx="527050" cy="685800"/>
            <a:chOff x="6330950" y="2667000"/>
            <a:chExt cx="527050" cy="685800"/>
          </a:xfrm>
        </p:grpSpPr>
        <p:sp>
          <p:nvSpPr>
            <p:cNvPr id="99" name="98 - Έλλειψη"/>
            <p:cNvSpPr/>
            <p:nvPr/>
          </p:nvSpPr>
          <p:spPr bwMode="auto">
            <a:xfrm>
              <a:off x="6386235" y="2667000"/>
              <a:ext cx="304800" cy="685800"/>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471082" name="Text Box 42"/>
            <p:cNvSpPr txBox="1">
              <a:spLocks noChangeArrowheads="1"/>
            </p:cNvSpPr>
            <p:nvPr/>
          </p:nvSpPr>
          <p:spPr bwMode="auto">
            <a:xfrm>
              <a:off x="6330950" y="2819400"/>
              <a:ext cx="527050" cy="369332"/>
            </a:xfrm>
            <a:prstGeom prst="rect">
              <a:avLst/>
            </a:prstGeom>
            <a:noFill/>
            <a:ln w="9525">
              <a:noFill/>
              <a:miter lim="800000"/>
              <a:headEnd/>
              <a:tailEnd/>
            </a:ln>
            <a:effectLst/>
          </p:spPr>
          <p:txBody>
            <a:bodyPr wrap="square">
              <a:spAutoFit/>
            </a:bodyPr>
            <a:lstStyle/>
            <a:p>
              <a:pPr eaLnBrk="1" hangingPunct="1"/>
              <a:r>
                <a:rPr lang="en-US" sz="1800" dirty="0">
                  <a:solidFill>
                    <a:schemeClr val="tx1"/>
                  </a:solidFill>
                  <a:latin typeface="Arial" charset="0"/>
                </a:rPr>
                <a:t>TF</a:t>
              </a:r>
            </a:p>
          </p:txBody>
        </p:sp>
      </p:grpSp>
      <p:sp>
        <p:nvSpPr>
          <p:cNvPr id="471083" name="Text Box 43"/>
          <p:cNvSpPr txBox="1">
            <a:spLocks noChangeArrowheads="1"/>
          </p:cNvSpPr>
          <p:nvPr/>
        </p:nvSpPr>
        <p:spPr bwMode="auto">
          <a:xfrm>
            <a:off x="6697657" y="2084401"/>
            <a:ext cx="2213811" cy="369332"/>
          </a:xfrm>
          <a:prstGeom prst="rect">
            <a:avLst/>
          </a:prstGeom>
          <a:noFill/>
          <a:ln w="9525">
            <a:noFill/>
            <a:miter lim="800000"/>
            <a:headEnd/>
            <a:tailEnd/>
          </a:ln>
          <a:effectLst/>
        </p:spPr>
        <p:txBody>
          <a:bodyPr wrap="none">
            <a:spAutoFit/>
          </a:bodyPr>
          <a:lstStyle/>
          <a:p>
            <a:pPr eaLnBrk="1" hangingPunct="1"/>
            <a:r>
              <a:rPr lang="el-GR" sz="1800" dirty="0" smtClean="0">
                <a:solidFill>
                  <a:schemeClr val="tx1"/>
                </a:solidFill>
                <a:latin typeface="Arial" charset="0"/>
              </a:rPr>
              <a:t>Ενδοθηλιακή βλάβη</a:t>
            </a:r>
            <a:endParaRPr lang="en-US" sz="1800" dirty="0">
              <a:solidFill>
                <a:schemeClr val="tx1"/>
              </a:solidFill>
              <a:latin typeface="Arial" charset="0"/>
            </a:endParaRPr>
          </a:p>
        </p:txBody>
      </p:sp>
      <p:sp>
        <p:nvSpPr>
          <p:cNvPr id="471084" name="Line 44"/>
          <p:cNvSpPr>
            <a:spLocks noChangeShapeType="1"/>
          </p:cNvSpPr>
          <p:nvPr/>
        </p:nvSpPr>
        <p:spPr bwMode="auto">
          <a:xfrm flipH="1">
            <a:off x="5935657" y="2529933"/>
            <a:ext cx="1371600" cy="0"/>
          </a:xfrm>
          <a:prstGeom prst="line">
            <a:avLst/>
          </a:prstGeom>
          <a:noFill/>
          <a:ln w="12700">
            <a:solidFill>
              <a:srgbClr val="808080"/>
            </a:solidFill>
            <a:miter lim="800000"/>
            <a:headEnd/>
            <a:tailEnd type="triangle" w="med" len="med"/>
          </a:ln>
          <a:effectLst/>
        </p:spPr>
        <p:txBody>
          <a:bodyPr wrap="none"/>
          <a:lstStyle/>
          <a:p>
            <a:endParaRPr lang="el-GR"/>
          </a:p>
        </p:txBody>
      </p:sp>
      <p:sp>
        <p:nvSpPr>
          <p:cNvPr id="471086" name="Text Box 46"/>
          <p:cNvSpPr txBox="1">
            <a:spLocks noChangeArrowheads="1"/>
          </p:cNvSpPr>
          <p:nvPr/>
        </p:nvSpPr>
        <p:spPr bwMode="auto">
          <a:xfrm>
            <a:off x="5235569" y="4180933"/>
            <a:ext cx="319088" cy="336550"/>
          </a:xfrm>
          <a:prstGeom prst="rect">
            <a:avLst/>
          </a:prstGeom>
          <a:noFill/>
          <a:ln w="9525">
            <a:noFill/>
            <a:miter lim="800000"/>
            <a:headEnd/>
            <a:tailEnd/>
          </a:ln>
          <a:effectLst/>
        </p:spPr>
        <p:txBody>
          <a:bodyPr wrap="none">
            <a:spAutoFit/>
          </a:bodyPr>
          <a:lstStyle/>
          <a:p>
            <a:pPr eaLnBrk="1" hangingPunct="1"/>
            <a:r>
              <a:rPr lang="en-US" sz="1600" dirty="0">
                <a:solidFill>
                  <a:schemeClr val="tx1"/>
                </a:solidFill>
                <a:latin typeface="Arial" charset="0"/>
              </a:rPr>
              <a:t>V</a:t>
            </a:r>
          </a:p>
        </p:txBody>
      </p:sp>
      <p:sp>
        <p:nvSpPr>
          <p:cNvPr id="58" name="57 - TextBox"/>
          <p:cNvSpPr txBox="1"/>
          <p:nvPr/>
        </p:nvSpPr>
        <p:spPr>
          <a:xfrm>
            <a:off x="906457" y="1539333"/>
            <a:ext cx="1711559" cy="369332"/>
          </a:xfrm>
          <a:prstGeom prst="rect">
            <a:avLst/>
          </a:prstGeom>
          <a:noFill/>
        </p:spPr>
        <p:txBody>
          <a:bodyPr wrap="none" rtlCol="0">
            <a:spAutoFit/>
          </a:bodyPr>
          <a:lstStyle/>
          <a:p>
            <a:r>
              <a:rPr lang="el-GR" b="1" dirty="0" smtClean="0">
                <a:latin typeface="Calibri" pitchFamily="34" charset="0"/>
              </a:rPr>
              <a:t>Ενδογενής οδός</a:t>
            </a:r>
            <a:endParaRPr lang="el-GR" b="1" dirty="0"/>
          </a:p>
        </p:txBody>
      </p:sp>
      <p:sp>
        <p:nvSpPr>
          <p:cNvPr id="59" name="58 - Ορθογώνιο"/>
          <p:cNvSpPr/>
          <p:nvPr/>
        </p:nvSpPr>
        <p:spPr>
          <a:xfrm>
            <a:off x="4716457" y="1463133"/>
            <a:ext cx="1878541" cy="369332"/>
          </a:xfrm>
          <a:prstGeom prst="rect">
            <a:avLst/>
          </a:prstGeom>
        </p:spPr>
        <p:txBody>
          <a:bodyPr wrap="square">
            <a:spAutoFit/>
          </a:bodyPr>
          <a:lstStyle/>
          <a:p>
            <a:r>
              <a:rPr lang="el-GR" b="1" dirty="0" smtClean="0">
                <a:latin typeface="Calibri" pitchFamily="34" charset="0"/>
              </a:rPr>
              <a:t>Εξωγενής οδός </a:t>
            </a:r>
            <a:endParaRPr lang="el-GR" b="1" dirty="0"/>
          </a:p>
        </p:txBody>
      </p:sp>
      <p:grpSp>
        <p:nvGrpSpPr>
          <p:cNvPr id="20" name="115 - Ομάδα"/>
          <p:cNvGrpSpPr/>
          <p:nvPr/>
        </p:nvGrpSpPr>
        <p:grpSpPr>
          <a:xfrm>
            <a:off x="3268657" y="4968333"/>
            <a:ext cx="533400" cy="457200"/>
            <a:chOff x="3429000" y="4114800"/>
            <a:chExt cx="533400" cy="457200"/>
          </a:xfrm>
        </p:grpSpPr>
        <p:sp>
          <p:nvSpPr>
            <p:cNvPr id="86" name="85 - Έλλειψη"/>
            <p:cNvSpPr/>
            <p:nvPr/>
          </p:nvSpPr>
          <p:spPr bwMode="auto">
            <a:xfrm>
              <a:off x="3429000" y="4114800"/>
              <a:ext cx="5334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88" name="Text Box 8"/>
            <p:cNvSpPr txBox="1">
              <a:spLocks noChangeArrowheads="1"/>
            </p:cNvSpPr>
            <p:nvPr/>
          </p:nvSpPr>
          <p:spPr bwMode="auto">
            <a:xfrm>
              <a:off x="3573294" y="4191000"/>
              <a:ext cx="312906" cy="369332"/>
            </a:xfrm>
            <a:prstGeom prst="rect">
              <a:avLst/>
            </a:prstGeom>
            <a:noFill/>
            <a:ln w="9525">
              <a:noFill/>
              <a:miter lim="800000"/>
              <a:headEnd/>
              <a:tailEnd/>
            </a:ln>
            <a:effectLst/>
          </p:spPr>
          <p:txBody>
            <a:bodyPr wrap="none">
              <a:spAutoFit/>
            </a:bodyPr>
            <a:lstStyle/>
            <a:p>
              <a:pPr eaLnBrk="1" hangingPunct="1"/>
              <a:r>
                <a:rPr lang="en-US" sz="1800" b="1" dirty="0" smtClean="0">
                  <a:solidFill>
                    <a:schemeClr val="tx1"/>
                  </a:solidFill>
                  <a:latin typeface="Arial" charset="0"/>
                </a:rPr>
                <a:t>II</a:t>
              </a:r>
              <a:endParaRPr lang="en-US" sz="1800" b="1" dirty="0">
                <a:solidFill>
                  <a:schemeClr val="tx1"/>
                </a:solidFill>
                <a:latin typeface="Arial" charset="0"/>
              </a:endParaRPr>
            </a:p>
          </p:txBody>
        </p:sp>
      </p:grpSp>
      <p:grpSp>
        <p:nvGrpSpPr>
          <p:cNvPr id="21" name="116 - Ομάδα"/>
          <p:cNvGrpSpPr/>
          <p:nvPr/>
        </p:nvGrpSpPr>
        <p:grpSpPr>
          <a:xfrm>
            <a:off x="4640257" y="4968333"/>
            <a:ext cx="533400" cy="457200"/>
            <a:chOff x="5029200" y="4038600"/>
            <a:chExt cx="533400" cy="457200"/>
          </a:xfrm>
        </p:grpSpPr>
        <p:grpSp>
          <p:nvGrpSpPr>
            <p:cNvPr id="22" name="76 - Ομάδα"/>
            <p:cNvGrpSpPr/>
            <p:nvPr/>
          </p:nvGrpSpPr>
          <p:grpSpPr>
            <a:xfrm>
              <a:off x="5029200" y="4038600"/>
              <a:ext cx="533400" cy="457200"/>
              <a:chOff x="3505200" y="1447800"/>
              <a:chExt cx="533400" cy="457200"/>
            </a:xfrm>
          </p:grpSpPr>
          <p:sp>
            <p:nvSpPr>
              <p:cNvPr id="78" name="77 - Έλλειψη"/>
              <p:cNvSpPr/>
              <p:nvPr/>
            </p:nvSpPr>
            <p:spPr bwMode="auto">
              <a:xfrm rot="890890">
                <a:off x="3505200" y="1447800"/>
                <a:ext cx="533400" cy="457200"/>
              </a:xfrm>
              <a:prstGeom prst="ellipse">
                <a:avLst/>
              </a:prstGeom>
              <a:solidFill>
                <a:srgbClr val="FF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79" name="78 - Πίτα"/>
              <p:cNvSpPr/>
              <p:nvPr/>
            </p:nvSpPr>
            <p:spPr bwMode="auto">
              <a:xfrm>
                <a:off x="3505200" y="1447800"/>
                <a:ext cx="533400" cy="457200"/>
              </a:xfrm>
              <a:prstGeom prst="pi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grpSp>
        <p:sp>
          <p:nvSpPr>
            <p:cNvPr id="89" name="Text Box 8"/>
            <p:cNvSpPr txBox="1">
              <a:spLocks noChangeArrowheads="1"/>
            </p:cNvSpPr>
            <p:nvPr/>
          </p:nvSpPr>
          <p:spPr bwMode="auto">
            <a:xfrm>
              <a:off x="5029200" y="4114800"/>
              <a:ext cx="441146" cy="369332"/>
            </a:xfrm>
            <a:prstGeom prst="rect">
              <a:avLst/>
            </a:prstGeom>
            <a:noFill/>
            <a:ln w="9525">
              <a:noFill/>
              <a:miter lim="800000"/>
              <a:headEnd/>
              <a:tailEnd/>
            </a:ln>
            <a:effectLst/>
          </p:spPr>
          <p:txBody>
            <a:bodyPr wrap="none">
              <a:spAutoFit/>
            </a:bodyPr>
            <a:lstStyle/>
            <a:p>
              <a:pPr algn="ctr" eaLnBrk="1" hangingPunct="1"/>
              <a:r>
                <a:rPr lang="en-US" sz="1800" b="1" dirty="0" err="1" smtClean="0">
                  <a:solidFill>
                    <a:schemeClr val="tx1"/>
                  </a:solidFill>
                  <a:latin typeface="Arial" charset="0"/>
                </a:rPr>
                <a:t>IIa</a:t>
              </a:r>
              <a:endParaRPr lang="en-US" sz="1800" b="1" dirty="0">
                <a:solidFill>
                  <a:schemeClr val="tx1"/>
                </a:solidFill>
                <a:latin typeface="Arial" charset="0"/>
              </a:endParaRPr>
            </a:p>
          </p:txBody>
        </p:sp>
      </p:grpSp>
      <p:grpSp>
        <p:nvGrpSpPr>
          <p:cNvPr id="23" name="117 - Ομάδα"/>
          <p:cNvGrpSpPr/>
          <p:nvPr/>
        </p:nvGrpSpPr>
        <p:grpSpPr>
          <a:xfrm>
            <a:off x="3725857" y="6035133"/>
            <a:ext cx="533400" cy="457200"/>
            <a:chOff x="3657600" y="4800600"/>
            <a:chExt cx="533400" cy="457200"/>
          </a:xfrm>
        </p:grpSpPr>
        <p:sp>
          <p:nvSpPr>
            <p:cNvPr id="87" name="86 - Έλλειψη"/>
            <p:cNvSpPr/>
            <p:nvPr/>
          </p:nvSpPr>
          <p:spPr bwMode="auto">
            <a:xfrm>
              <a:off x="3657600" y="4800600"/>
              <a:ext cx="5334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90" name="Text Box 8"/>
            <p:cNvSpPr txBox="1">
              <a:spLocks noChangeArrowheads="1"/>
            </p:cNvSpPr>
            <p:nvPr/>
          </p:nvSpPr>
          <p:spPr bwMode="auto">
            <a:xfrm>
              <a:off x="3657600" y="4800600"/>
              <a:ext cx="533400" cy="381000"/>
            </a:xfrm>
            <a:prstGeom prst="rect">
              <a:avLst/>
            </a:prstGeom>
            <a:noFill/>
            <a:ln w="9525">
              <a:noFill/>
              <a:miter lim="800000"/>
              <a:headEnd/>
              <a:tailEnd/>
            </a:ln>
            <a:effectLst/>
          </p:spPr>
          <p:txBody>
            <a:bodyPr wrap="square">
              <a:spAutoFit/>
            </a:bodyPr>
            <a:lstStyle/>
            <a:p>
              <a:pPr algn="ctr" eaLnBrk="1" hangingPunct="1"/>
              <a:r>
                <a:rPr lang="en-US" sz="1800" b="1" dirty="0" smtClean="0">
                  <a:solidFill>
                    <a:schemeClr val="tx1"/>
                  </a:solidFill>
                  <a:latin typeface="Arial" charset="0"/>
                </a:rPr>
                <a:t>I</a:t>
              </a:r>
              <a:endParaRPr lang="en-US" sz="1800" b="1" dirty="0">
                <a:solidFill>
                  <a:schemeClr val="tx1"/>
                </a:solidFill>
                <a:latin typeface="Arial" charset="0"/>
              </a:endParaRPr>
            </a:p>
          </p:txBody>
        </p:sp>
      </p:grpSp>
      <p:sp>
        <p:nvSpPr>
          <p:cNvPr id="92" name="Text Box 31"/>
          <p:cNvSpPr txBox="1">
            <a:spLocks noChangeArrowheads="1"/>
          </p:cNvSpPr>
          <p:nvPr/>
        </p:nvSpPr>
        <p:spPr bwMode="auto">
          <a:xfrm>
            <a:off x="5021257" y="6520134"/>
            <a:ext cx="1219200" cy="276999"/>
          </a:xfrm>
          <a:prstGeom prst="rect">
            <a:avLst/>
          </a:prstGeom>
          <a:noFill/>
          <a:ln w="9525">
            <a:noFill/>
            <a:miter lim="800000"/>
            <a:headEnd/>
            <a:tailEnd/>
          </a:ln>
          <a:effectLst/>
        </p:spPr>
        <p:txBody>
          <a:bodyPr wrap="square">
            <a:spAutoFit/>
          </a:bodyPr>
          <a:lstStyle/>
          <a:p>
            <a:pPr algn="ctr" eaLnBrk="1" hangingPunct="1"/>
            <a:r>
              <a:rPr lang="el-GR" sz="1200" dirty="0" smtClean="0">
                <a:latin typeface="Calibri" pitchFamily="34" charset="0"/>
              </a:rPr>
              <a:t>Ινώδες </a:t>
            </a:r>
            <a:r>
              <a:rPr lang="en-US" sz="1200" i="1" dirty="0" smtClean="0">
                <a:solidFill>
                  <a:schemeClr val="tx1"/>
                </a:solidFill>
                <a:latin typeface="Calibri" pitchFamily="34" charset="0"/>
              </a:rPr>
              <a:t>(</a:t>
            </a:r>
            <a:r>
              <a:rPr lang="en-US" sz="1200" i="1" dirty="0">
                <a:solidFill>
                  <a:schemeClr val="tx1"/>
                </a:solidFill>
                <a:latin typeface="Calibri" pitchFamily="34" charset="0"/>
              </a:rPr>
              <a:t>soluble)</a:t>
            </a:r>
          </a:p>
        </p:txBody>
      </p:sp>
      <p:sp>
        <p:nvSpPr>
          <p:cNvPr id="100" name="99 - Δεξιό βέλος"/>
          <p:cNvSpPr/>
          <p:nvPr/>
        </p:nvSpPr>
        <p:spPr bwMode="auto">
          <a:xfrm>
            <a:off x="1058857" y="2072733"/>
            <a:ext cx="6096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09" name="108 - Δεξιό βέλος"/>
          <p:cNvSpPr/>
          <p:nvPr/>
        </p:nvSpPr>
        <p:spPr bwMode="auto">
          <a:xfrm>
            <a:off x="1668457" y="2682333"/>
            <a:ext cx="6096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10" name="109 - Δεξιό βέλος"/>
          <p:cNvSpPr/>
          <p:nvPr/>
        </p:nvSpPr>
        <p:spPr bwMode="auto">
          <a:xfrm>
            <a:off x="1820857" y="3291933"/>
            <a:ext cx="6096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14" name="113 - Δεξιό βέλος"/>
          <p:cNvSpPr/>
          <p:nvPr/>
        </p:nvSpPr>
        <p:spPr bwMode="auto">
          <a:xfrm>
            <a:off x="2887657" y="4358733"/>
            <a:ext cx="8382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15" name="114 - Δεξιό βέλος"/>
          <p:cNvSpPr/>
          <p:nvPr/>
        </p:nvSpPr>
        <p:spPr bwMode="auto">
          <a:xfrm rot="5400000">
            <a:off x="2773357" y="4015833"/>
            <a:ext cx="3810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94" name="93 - Δεξιό βέλος"/>
          <p:cNvSpPr/>
          <p:nvPr/>
        </p:nvSpPr>
        <p:spPr bwMode="auto">
          <a:xfrm rot="5400000">
            <a:off x="3992557" y="4854033"/>
            <a:ext cx="3810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07" name="106 - Δεξιό βέλος"/>
          <p:cNvSpPr/>
          <p:nvPr/>
        </p:nvSpPr>
        <p:spPr bwMode="auto">
          <a:xfrm>
            <a:off x="3878257" y="5196933"/>
            <a:ext cx="6858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08" name="107 - Δεξιό βέλος"/>
          <p:cNvSpPr/>
          <p:nvPr/>
        </p:nvSpPr>
        <p:spPr bwMode="auto">
          <a:xfrm>
            <a:off x="4335457" y="6263733"/>
            <a:ext cx="7620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22" name="121 - Δεξιό βέλος"/>
          <p:cNvSpPr/>
          <p:nvPr/>
        </p:nvSpPr>
        <p:spPr bwMode="auto">
          <a:xfrm rot="5400000">
            <a:off x="4525957" y="5997033"/>
            <a:ext cx="3810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23" name="122 - Δεξιό βέλος"/>
          <p:cNvSpPr/>
          <p:nvPr/>
        </p:nvSpPr>
        <p:spPr bwMode="auto">
          <a:xfrm rot="5400000">
            <a:off x="6583357" y="5997033"/>
            <a:ext cx="3810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24" name="123 - Δεξιό βέλος"/>
          <p:cNvSpPr/>
          <p:nvPr/>
        </p:nvSpPr>
        <p:spPr bwMode="auto">
          <a:xfrm>
            <a:off x="6545257" y="6263733"/>
            <a:ext cx="7620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cxnSp>
        <p:nvCxnSpPr>
          <p:cNvPr id="141" name="140 - Ευθύγραμμο βέλος σύνδεσης"/>
          <p:cNvCxnSpPr>
            <a:stCxn id="471086" idx="1"/>
            <a:endCxn id="102" idx="6"/>
          </p:cNvCxnSpPr>
          <p:nvPr/>
        </p:nvCxnSpPr>
        <p:spPr bwMode="auto">
          <a:xfrm flipH="1">
            <a:off x="4792657" y="4349208"/>
            <a:ext cx="442912" cy="23812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47" name="146 - Ευθύγραμμο βέλος σύνδεσης"/>
          <p:cNvCxnSpPr>
            <a:stCxn id="471089" idx="2"/>
          </p:cNvCxnSpPr>
          <p:nvPr/>
        </p:nvCxnSpPr>
        <p:spPr bwMode="auto">
          <a:xfrm flipH="1">
            <a:off x="3268657" y="3476083"/>
            <a:ext cx="169069" cy="12065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15" name="314 - Δεξιό βέλος"/>
          <p:cNvSpPr/>
          <p:nvPr/>
        </p:nvSpPr>
        <p:spPr bwMode="auto">
          <a:xfrm rot="8673417">
            <a:off x="3081640" y="3494423"/>
            <a:ext cx="2088480" cy="285185"/>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316" name="315 - Δεξιό βέλος"/>
          <p:cNvSpPr/>
          <p:nvPr/>
        </p:nvSpPr>
        <p:spPr bwMode="auto">
          <a:xfrm rot="5400000">
            <a:off x="6583357" y="5082633"/>
            <a:ext cx="3810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11" name="110 - Δεξιό βέλος"/>
          <p:cNvSpPr/>
          <p:nvPr/>
        </p:nvSpPr>
        <p:spPr bwMode="auto">
          <a:xfrm rot="9600724">
            <a:off x="3123659" y="2920832"/>
            <a:ext cx="1760369" cy="221437"/>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grpSp>
        <p:nvGrpSpPr>
          <p:cNvPr id="131" name="130 - Ομάδα"/>
          <p:cNvGrpSpPr/>
          <p:nvPr/>
        </p:nvGrpSpPr>
        <p:grpSpPr>
          <a:xfrm>
            <a:off x="1135057" y="1463133"/>
            <a:ext cx="5715000" cy="2514600"/>
            <a:chOff x="1143000" y="990600"/>
            <a:chExt cx="5715000" cy="2514600"/>
          </a:xfrm>
        </p:grpSpPr>
        <p:cxnSp>
          <p:nvCxnSpPr>
            <p:cNvPr id="113" name="112 - Ευθεία γραμμή σύνδεσης"/>
            <p:cNvCxnSpPr/>
            <p:nvPr/>
          </p:nvCxnSpPr>
          <p:spPr bwMode="auto">
            <a:xfrm flipH="1">
              <a:off x="3581400" y="990600"/>
              <a:ext cx="3124200" cy="0"/>
            </a:xfrm>
            <a:prstGeom prst="line">
              <a:avLst/>
            </a:prstGeom>
            <a:solidFill>
              <a:schemeClr val="accent1"/>
            </a:solidFill>
            <a:ln w="38100" cap="flat" cmpd="sng" algn="ctr">
              <a:solidFill>
                <a:srgbClr val="00B0F0"/>
              </a:solidFill>
              <a:prstDash val="solid"/>
              <a:round/>
              <a:headEnd type="none" w="med" len="med"/>
              <a:tailEnd type="none" w="med" len="med"/>
            </a:ln>
            <a:effectLst/>
          </p:spPr>
        </p:cxnSp>
        <p:cxnSp>
          <p:nvCxnSpPr>
            <p:cNvPr id="117" name="116 - Ευθεία γραμμή σύνδεσης"/>
            <p:cNvCxnSpPr/>
            <p:nvPr/>
          </p:nvCxnSpPr>
          <p:spPr bwMode="auto">
            <a:xfrm flipH="1">
              <a:off x="3124200" y="990600"/>
              <a:ext cx="457200" cy="1524000"/>
            </a:xfrm>
            <a:prstGeom prst="line">
              <a:avLst/>
            </a:prstGeom>
            <a:solidFill>
              <a:schemeClr val="accent1"/>
            </a:solidFill>
            <a:ln w="38100" cap="flat" cmpd="sng" algn="ctr">
              <a:solidFill>
                <a:srgbClr val="00B0F0"/>
              </a:solidFill>
              <a:prstDash val="solid"/>
              <a:round/>
              <a:headEnd type="none" w="med" len="med"/>
              <a:tailEnd type="none" w="med" len="med"/>
            </a:ln>
            <a:effectLst/>
          </p:spPr>
        </p:cxnSp>
        <p:cxnSp>
          <p:nvCxnSpPr>
            <p:cNvPr id="119" name="118 - Ευθεία γραμμή σύνδεσης"/>
            <p:cNvCxnSpPr/>
            <p:nvPr/>
          </p:nvCxnSpPr>
          <p:spPr bwMode="auto">
            <a:xfrm flipH="1">
              <a:off x="1219200" y="2514600"/>
              <a:ext cx="1905000" cy="152400"/>
            </a:xfrm>
            <a:prstGeom prst="line">
              <a:avLst/>
            </a:prstGeom>
            <a:solidFill>
              <a:schemeClr val="accent1"/>
            </a:solidFill>
            <a:ln w="38100" cap="flat" cmpd="sng" algn="ctr">
              <a:solidFill>
                <a:srgbClr val="00B0F0"/>
              </a:solidFill>
              <a:prstDash val="solid"/>
              <a:round/>
              <a:headEnd type="none" w="med" len="med"/>
              <a:tailEnd type="none" w="med" len="med"/>
            </a:ln>
            <a:effectLst/>
          </p:spPr>
        </p:cxnSp>
        <p:cxnSp>
          <p:nvCxnSpPr>
            <p:cNvPr id="121" name="120 - Ευθεία γραμμή σύνδεσης"/>
            <p:cNvCxnSpPr/>
            <p:nvPr/>
          </p:nvCxnSpPr>
          <p:spPr bwMode="auto">
            <a:xfrm flipH="1">
              <a:off x="1143000" y="2667000"/>
              <a:ext cx="76200" cy="838200"/>
            </a:xfrm>
            <a:prstGeom prst="line">
              <a:avLst/>
            </a:prstGeom>
            <a:solidFill>
              <a:schemeClr val="accent1"/>
            </a:solidFill>
            <a:ln w="38100" cap="flat" cmpd="sng" algn="ctr">
              <a:solidFill>
                <a:srgbClr val="00B0F0"/>
              </a:solidFill>
              <a:prstDash val="solid"/>
              <a:round/>
              <a:headEnd type="none" w="med" len="med"/>
              <a:tailEnd type="none" w="med" len="med"/>
            </a:ln>
            <a:effectLst/>
          </p:spPr>
        </p:cxnSp>
        <p:cxnSp>
          <p:nvCxnSpPr>
            <p:cNvPr id="126" name="125 - Ευθεία γραμμή σύνδεσης"/>
            <p:cNvCxnSpPr/>
            <p:nvPr/>
          </p:nvCxnSpPr>
          <p:spPr bwMode="auto">
            <a:xfrm flipV="1">
              <a:off x="1143000" y="3429000"/>
              <a:ext cx="5715000" cy="76200"/>
            </a:xfrm>
            <a:prstGeom prst="line">
              <a:avLst/>
            </a:prstGeom>
            <a:solidFill>
              <a:schemeClr val="accent1"/>
            </a:solidFill>
            <a:ln w="38100" cap="flat" cmpd="sng" algn="ctr">
              <a:solidFill>
                <a:srgbClr val="00B0F0"/>
              </a:solidFill>
              <a:prstDash val="solid"/>
              <a:round/>
              <a:headEnd type="none" w="med" len="med"/>
              <a:tailEnd type="none" w="med" len="med"/>
            </a:ln>
            <a:effectLst/>
          </p:spPr>
        </p:cxnSp>
        <p:cxnSp>
          <p:nvCxnSpPr>
            <p:cNvPr id="130" name="129 - Ευθεία γραμμή σύνδεσης"/>
            <p:cNvCxnSpPr/>
            <p:nvPr/>
          </p:nvCxnSpPr>
          <p:spPr bwMode="auto">
            <a:xfrm>
              <a:off x="6705600" y="990600"/>
              <a:ext cx="152400" cy="2438400"/>
            </a:xfrm>
            <a:prstGeom prst="line">
              <a:avLst/>
            </a:prstGeom>
            <a:solidFill>
              <a:schemeClr val="accent1"/>
            </a:solidFill>
            <a:ln w="38100" cap="flat" cmpd="sng" algn="ctr">
              <a:solidFill>
                <a:srgbClr val="00B0F0"/>
              </a:solidFill>
              <a:prstDash val="solid"/>
              <a:round/>
              <a:headEnd type="none" w="med" len="med"/>
              <a:tailEnd type="none" w="med" len="med"/>
            </a:ln>
            <a:effectLst/>
          </p:spPr>
        </p:cxnSp>
      </p:grpSp>
      <p:sp>
        <p:nvSpPr>
          <p:cNvPr id="133" name="132 - TextBox"/>
          <p:cNvSpPr txBox="1"/>
          <p:nvPr/>
        </p:nvSpPr>
        <p:spPr>
          <a:xfrm>
            <a:off x="2811457" y="2987133"/>
            <a:ext cx="659155" cy="369332"/>
          </a:xfrm>
          <a:prstGeom prst="rect">
            <a:avLst/>
          </a:prstGeom>
          <a:noFill/>
        </p:spPr>
        <p:txBody>
          <a:bodyPr wrap="none" rtlCol="0">
            <a:spAutoFit/>
          </a:bodyPr>
          <a:lstStyle/>
          <a:p>
            <a:r>
              <a:rPr lang="en-US" dirty="0" smtClean="0">
                <a:solidFill>
                  <a:srgbClr val="0070C0"/>
                </a:solidFill>
              </a:rPr>
              <a:t>Ca</a:t>
            </a:r>
            <a:r>
              <a:rPr lang="en-US" baseline="30000" dirty="0" smtClean="0">
                <a:solidFill>
                  <a:srgbClr val="0070C0"/>
                </a:solidFill>
              </a:rPr>
              <a:t>++</a:t>
            </a:r>
            <a:endParaRPr lang="el-GR" baseline="30000" dirty="0">
              <a:solidFill>
                <a:srgbClr val="0070C0"/>
              </a:solidFill>
            </a:endParaRPr>
          </a:p>
        </p:txBody>
      </p:sp>
      <p:sp>
        <p:nvSpPr>
          <p:cNvPr id="134" name="133 - TextBox"/>
          <p:cNvSpPr txBox="1"/>
          <p:nvPr/>
        </p:nvSpPr>
        <p:spPr>
          <a:xfrm>
            <a:off x="4209702" y="4065601"/>
            <a:ext cx="659155" cy="369332"/>
          </a:xfrm>
          <a:prstGeom prst="rect">
            <a:avLst/>
          </a:prstGeom>
          <a:noFill/>
        </p:spPr>
        <p:txBody>
          <a:bodyPr wrap="none" rtlCol="0">
            <a:spAutoFit/>
          </a:bodyPr>
          <a:lstStyle/>
          <a:p>
            <a:r>
              <a:rPr lang="en-US" dirty="0" smtClean="0">
                <a:solidFill>
                  <a:srgbClr val="0070C0"/>
                </a:solidFill>
              </a:rPr>
              <a:t>Ca</a:t>
            </a:r>
            <a:r>
              <a:rPr lang="en-US" baseline="30000" dirty="0" smtClean="0">
                <a:solidFill>
                  <a:srgbClr val="0070C0"/>
                </a:solidFill>
              </a:rPr>
              <a:t>++</a:t>
            </a:r>
            <a:endParaRPr lang="el-GR" baseline="30000" dirty="0">
              <a:solidFill>
                <a:srgbClr val="0070C0"/>
              </a:solidFill>
            </a:endParaRPr>
          </a:p>
        </p:txBody>
      </p:sp>
      <p:sp>
        <p:nvSpPr>
          <p:cNvPr id="471089" name="Text Box 49"/>
          <p:cNvSpPr txBox="1">
            <a:spLocks noChangeArrowheads="1"/>
          </p:cNvSpPr>
          <p:nvPr/>
        </p:nvSpPr>
        <p:spPr bwMode="auto">
          <a:xfrm>
            <a:off x="3192457" y="3139533"/>
            <a:ext cx="490538" cy="336550"/>
          </a:xfrm>
          <a:prstGeom prst="rect">
            <a:avLst/>
          </a:prstGeom>
          <a:noFill/>
          <a:ln w="9525">
            <a:noFill/>
            <a:miter lim="800000"/>
            <a:headEnd/>
            <a:tailEnd/>
          </a:ln>
          <a:effectLst/>
        </p:spPr>
        <p:txBody>
          <a:bodyPr wrap="none">
            <a:spAutoFit/>
          </a:bodyPr>
          <a:lstStyle/>
          <a:p>
            <a:pPr eaLnBrk="1" hangingPunct="1"/>
            <a:r>
              <a:rPr lang="en-US" sz="1600" dirty="0">
                <a:solidFill>
                  <a:schemeClr val="tx1"/>
                </a:solidFill>
                <a:latin typeface="Arial" charset="0"/>
              </a:rPr>
              <a:t>VIII</a:t>
            </a:r>
          </a:p>
        </p:txBody>
      </p:sp>
      <p:sp>
        <p:nvSpPr>
          <p:cNvPr id="112" name="111 - Δεξιό βέλος"/>
          <p:cNvSpPr/>
          <p:nvPr/>
        </p:nvSpPr>
        <p:spPr bwMode="auto">
          <a:xfrm rot="5400000">
            <a:off x="1858956" y="2415633"/>
            <a:ext cx="2286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25" name="Θέση αριθμού διαφάνειας 24"/>
          <p:cNvSpPr>
            <a:spLocks noGrp="1"/>
          </p:cNvSpPr>
          <p:nvPr>
            <p:ph type="sldNum" sz="quarter" idx="12"/>
          </p:nvPr>
        </p:nvSpPr>
        <p:spPr/>
        <p:txBody>
          <a:bodyPr/>
          <a:lstStyle/>
          <a:p>
            <a:pPr>
              <a:defRPr/>
            </a:pPr>
            <a:fld id="{7E55E3B3-0445-4CFC-BED8-763D4409E61F}" type="slidenum">
              <a:rPr lang="el-GR" smtClean="0"/>
              <a:pPr>
                <a:defRPr/>
              </a:pPr>
              <a:t>48</a:t>
            </a:fld>
            <a:endParaRPr lang="el-GR"/>
          </a:p>
        </p:txBody>
      </p:sp>
      <p:sp>
        <p:nvSpPr>
          <p:cNvPr id="26" name="Τίτλος 25"/>
          <p:cNvSpPr>
            <a:spLocks noGrp="1"/>
          </p:cNvSpPr>
          <p:nvPr>
            <p:ph type="title"/>
          </p:nvPr>
        </p:nvSpPr>
        <p:spPr/>
        <p:txBody>
          <a:bodyPr/>
          <a:lstStyle/>
          <a:p>
            <a:r>
              <a:rPr lang="el-GR" dirty="0"/>
              <a:t>Καταρράκτης Πήξης </a:t>
            </a:r>
            <a:r>
              <a:rPr lang="el-GR" sz="3000" b="0" dirty="0" smtClean="0"/>
              <a:t>5/10</a:t>
            </a:r>
            <a:endParaRPr lang="el-GR" dirty="0"/>
          </a:p>
        </p:txBody>
      </p:sp>
    </p:spTree>
    <p:extLst>
      <p:ext uri="{BB962C8B-B14F-4D97-AF65-F5344CB8AC3E}">
        <p14:creationId xmlns:p14="http://schemas.microsoft.com/office/powerpoint/2010/main" val="2812922065"/>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p:txBody>
          <a:bodyPr/>
          <a:lstStyle/>
          <a:p>
            <a:r>
              <a:rPr lang="el-GR" sz="2400" dirty="0" smtClean="0">
                <a:latin typeface="Calibri" pitchFamily="34" charset="0"/>
              </a:rPr>
              <a:t>Κάτω  από φυσιολογικές συνθήκες η </a:t>
            </a:r>
            <a:r>
              <a:rPr lang="el-GR" sz="2400" dirty="0" err="1" smtClean="0">
                <a:latin typeface="Calibri" pitchFamily="34" charset="0"/>
              </a:rPr>
              <a:t>ενδοαυλική</a:t>
            </a:r>
            <a:r>
              <a:rPr lang="el-GR" sz="2400" dirty="0" smtClean="0">
                <a:latin typeface="Calibri" pitchFamily="34" charset="0"/>
              </a:rPr>
              <a:t> επιφάνεια του αγγείου είναι κατ’ εξοχήν αντιθρομβωτική. Έτσι το άθικτο ενδοθήλιο </a:t>
            </a:r>
            <a:r>
              <a:rPr lang="el-GR" sz="2400" dirty="0" err="1" smtClean="0">
                <a:latin typeface="Calibri" pitchFamily="34" charset="0"/>
              </a:rPr>
              <a:t>ευοδώνει</a:t>
            </a:r>
            <a:r>
              <a:rPr lang="el-GR" sz="2400" dirty="0" smtClean="0">
                <a:latin typeface="Calibri" pitchFamily="34" charset="0"/>
              </a:rPr>
              <a:t> την αγγειοδιαστολή, αναστέλλει την ενεργοποίηση των αιμοπεταλίων (ΑΜΠ) και των λευκών αιμοσφαιρίων και προλαμβάνει τη θρόμβωση. </a:t>
            </a:r>
          </a:p>
        </p:txBody>
      </p:sp>
      <p:sp>
        <p:nvSpPr>
          <p:cNvPr id="2" name="Τίτλος 1"/>
          <p:cNvSpPr>
            <a:spLocks noGrp="1"/>
          </p:cNvSpPr>
          <p:nvPr>
            <p:ph type="title"/>
          </p:nvPr>
        </p:nvSpPr>
        <p:spPr/>
        <p:txBody>
          <a:bodyPr/>
          <a:lstStyle/>
          <a:p>
            <a:r>
              <a:rPr lang="el-GR" dirty="0"/>
              <a:t>Ενδοθήλιο </a:t>
            </a:r>
          </a:p>
        </p:txBody>
      </p:sp>
      <p:pic>
        <p:nvPicPr>
          <p:cNvPr id="1026" name="Picture 2" descr="File:Endotelijalna ćelij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284984"/>
            <a:ext cx="4968552" cy="347177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7"/>
          <p:cNvSpPr/>
          <p:nvPr/>
        </p:nvSpPr>
        <p:spPr>
          <a:xfrm>
            <a:off x="2843808" y="6295095"/>
            <a:ext cx="2967490"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Endotelijalna </a:t>
            </a:r>
            <a:r>
              <a:rPr lang="en-US" sz="1200" dirty="0" err="1" smtClean="0">
                <a:latin typeface="+mn-lt"/>
                <a:hlinkClick r:id="rId3"/>
              </a:rPr>
              <a:t>ćelija</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a:latin typeface="+mn-lt"/>
                <a:hlinkClick r:id="rId4" tooltip="User:Aleksa Lukic"/>
              </a:rPr>
              <a:t>Aleksa</a:t>
            </a:r>
            <a:r>
              <a:rPr lang="en-US" sz="1200" dirty="0">
                <a:latin typeface="+mn-lt"/>
                <a:hlinkClick r:id="rId4" tooltip="User:Aleksa Lukic"/>
              </a:rPr>
              <a:t> </a:t>
            </a:r>
            <a:r>
              <a:rPr lang="en-US" sz="1200" dirty="0" err="1">
                <a:latin typeface="+mn-lt"/>
                <a:hlinkClick r:id="rId4" tooltip="User:Aleksa Lukic"/>
              </a:rPr>
              <a:t>Lukic</a:t>
            </a:r>
            <a:r>
              <a:rPr lang="el-GR" sz="1200" dirty="0" smtClean="0">
                <a:solidFill>
                  <a:prstClr val="black">
                    <a:lumMod val="75000"/>
                    <a:lumOff val="25000"/>
                  </a:prstClr>
                </a:solidFill>
                <a:latin typeface="+mn-lt"/>
              </a:rPr>
              <a:t> διαθέσιμο με άδεια </a:t>
            </a:r>
            <a:r>
              <a:rPr lang="en-US" sz="1200" dirty="0">
                <a:solidFill>
                  <a:prstClr val="black"/>
                </a:solidFill>
                <a:latin typeface="+mn-lt"/>
                <a:hlinkClick r:id="rId5"/>
              </a:rPr>
              <a:t>CC BY-SA 3.0</a:t>
            </a:r>
            <a:endParaRPr lang="en-US" sz="1200" dirty="0">
              <a:solidFill>
                <a:prstClr val="black"/>
              </a:solidFill>
              <a:latin typeface="+mn-lt"/>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23131410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Καταρράκτης Πήξης </a:t>
            </a:r>
            <a:r>
              <a:rPr lang="el-GR" sz="3000" b="0" dirty="0" smtClean="0"/>
              <a:t>6/10</a:t>
            </a:r>
            <a:endParaRPr lang="el-GR" dirty="0"/>
          </a:p>
        </p:txBody>
      </p:sp>
      <p:sp>
        <p:nvSpPr>
          <p:cNvPr id="3" name="Θέση περιεχομένου 2"/>
          <p:cNvSpPr>
            <a:spLocks noGrp="1"/>
          </p:cNvSpPr>
          <p:nvPr>
            <p:ph idx="1"/>
          </p:nvPr>
        </p:nvSpPr>
        <p:spPr/>
        <p:txBody>
          <a:bodyPr/>
          <a:lstStyle/>
          <a:p>
            <a:r>
              <a:rPr lang="el-GR" dirty="0"/>
              <a:t>Η </a:t>
            </a:r>
            <a:r>
              <a:rPr lang="el-GR" b="1" dirty="0"/>
              <a:t>εξωγενής οδός </a:t>
            </a:r>
            <a:r>
              <a:rPr lang="el-GR" dirty="0" err="1"/>
              <a:t>ενεργοποποιείται</a:t>
            </a:r>
            <a:r>
              <a:rPr lang="el-GR" dirty="0"/>
              <a:t> όταν ο </a:t>
            </a:r>
            <a:r>
              <a:rPr lang="el-GR" dirty="0" err="1"/>
              <a:t>ιστικός</a:t>
            </a:r>
            <a:r>
              <a:rPr lang="el-GR" dirty="0"/>
              <a:t> παράγοντας (</a:t>
            </a:r>
            <a:r>
              <a:rPr lang="el-GR" dirty="0" err="1"/>
              <a:t>tissue</a:t>
            </a:r>
            <a:r>
              <a:rPr lang="el-GR" dirty="0"/>
              <a:t> </a:t>
            </a:r>
            <a:r>
              <a:rPr lang="el-GR" dirty="0" err="1"/>
              <a:t>factor</a:t>
            </a:r>
            <a:r>
              <a:rPr lang="el-GR" dirty="0"/>
              <a:t>-TF) εκτίθεται στην κυκλοφορία. Ο TF είναι μία γλυκοπρωτεΐνη, η οποία εκφράζεται σε διάφορα είδη κυττάρων,  και κυρίως τα ενδοθηλιακά.  Μετά από αγγειακή βλάβη ή φλεγμονώδη διέγερση, ο εκτεθειμένος στην  επιφάνεια των κυττάρων TF, έρχεται σε επαφή με τον παράγοντα VII (FVII), με τον οποίο εμφανίζει υψηλή συγγένεια και σχηματίζει πάνω στην επιφάνεια του κυττάρου ισχυρό σύμπλεγμα με την ενεργοποιημένη μορφή του (σύμπλεγμα TF/ </a:t>
            </a:r>
            <a:r>
              <a:rPr lang="el-GR" dirty="0" err="1"/>
              <a:t>FVIIa</a:t>
            </a:r>
            <a:r>
              <a:rPr lang="el-GR" dirty="0"/>
              <a:t>). Το σύμπλεγμα TF/</a:t>
            </a:r>
            <a:r>
              <a:rPr lang="el-GR" dirty="0" err="1"/>
              <a:t>FVIIa</a:t>
            </a:r>
            <a:r>
              <a:rPr lang="el-GR" dirty="0"/>
              <a:t> έχει δύο στόχους: α) την ενεργοποίηση του  παράγοντα X σε </a:t>
            </a:r>
            <a:r>
              <a:rPr lang="el-GR" dirty="0" err="1"/>
              <a:t>Xa</a:t>
            </a:r>
            <a:r>
              <a:rPr lang="el-GR" dirty="0"/>
              <a:t>  και β) την ενεργοποίηση του παράγοντα IX σε </a:t>
            </a:r>
            <a:r>
              <a:rPr lang="el-GR" dirty="0" err="1"/>
              <a:t>IΧa</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49</a:t>
            </a:fld>
            <a:endParaRPr lang="el-GR"/>
          </a:p>
        </p:txBody>
      </p:sp>
    </p:spTree>
    <p:extLst>
      <p:ext uri="{BB962C8B-B14F-4D97-AF65-F5344CB8AC3E}">
        <p14:creationId xmlns:p14="http://schemas.microsoft.com/office/powerpoint/2010/main" val="31902804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112 - Δεξιό βέλος"/>
          <p:cNvSpPr/>
          <p:nvPr/>
        </p:nvSpPr>
        <p:spPr bwMode="auto">
          <a:xfrm rot="5400000">
            <a:off x="2096713" y="2931367"/>
            <a:ext cx="304800" cy="152401"/>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grpSp>
        <p:nvGrpSpPr>
          <p:cNvPr id="2" name="103 - Ομάδα"/>
          <p:cNvGrpSpPr/>
          <p:nvPr/>
        </p:nvGrpSpPr>
        <p:grpSpPr>
          <a:xfrm>
            <a:off x="2401514" y="2474168"/>
            <a:ext cx="533400" cy="457200"/>
            <a:chOff x="3505200" y="1447800"/>
            <a:chExt cx="533400" cy="457200"/>
          </a:xfrm>
        </p:grpSpPr>
        <p:sp>
          <p:nvSpPr>
            <p:cNvPr id="105" name="104 - Έλλειψη"/>
            <p:cNvSpPr/>
            <p:nvPr/>
          </p:nvSpPr>
          <p:spPr bwMode="auto">
            <a:xfrm rot="890890">
              <a:off x="3505200" y="1447800"/>
              <a:ext cx="533400" cy="457200"/>
            </a:xfrm>
            <a:prstGeom prst="ellipse">
              <a:avLst/>
            </a:prstGeom>
            <a:solidFill>
              <a:srgbClr val="FF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06" name="105 - Πίτα"/>
            <p:cNvSpPr/>
            <p:nvPr/>
          </p:nvSpPr>
          <p:spPr bwMode="auto">
            <a:xfrm>
              <a:off x="3505200" y="1447800"/>
              <a:ext cx="533400" cy="457200"/>
            </a:xfrm>
            <a:prstGeom prst="pi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grpSp>
      <p:sp>
        <p:nvSpPr>
          <p:cNvPr id="103" name="102 - Έλλειψη"/>
          <p:cNvSpPr/>
          <p:nvPr/>
        </p:nvSpPr>
        <p:spPr bwMode="auto">
          <a:xfrm>
            <a:off x="953714" y="2397968"/>
            <a:ext cx="5334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grpSp>
        <p:nvGrpSpPr>
          <p:cNvPr id="3" name="308 - Ομάδα"/>
          <p:cNvGrpSpPr/>
          <p:nvPr/>
        </p:nvGrpSpPr>
        <p:grpSpPr>
          <a:xfrm>
            <a:off x="4916114" y="2626568"/>
            <a:ext cx="595035" cy="457200"/>
            <a:chOff x="6643965" y="3276600"/>
            <a:chExt cx="595035" cy="457200"/>
          </a:xfrm>
        </p:grpSpPr>
        <p:grpSp>
          <p:nvGrpSpPr>
            <p:cNvPr id="4" name="95 - Ομάδα"/>
            <p:cNvGrpSpPr/>
            <p:nvPr/>
          </p:nvGrpSpPr>
          <p:grpSpPr>
            <a:xfrm>
              <a:off x="6705600" y="3276600"/>
              <a:ext cx="533400" cy="457200"/>
              <a:chOff x="3505200" y="1447800"/>
              <a:chExt cx="533400" cy="457200"/>
            </a:xfrm>
          </p:grpSpPr>
          <p:sp>
            <p:nvSpPr>
              <p:cNvPr id="97" name="96 - Έλλειψη"/>
              <p:cNvSpPr/>
              <p:nvPr/>
            </p:nvSpPr>
            <p:spPr bwMode="auto">
              <a:xfrm rot="890890">
                <a:off x="3505200" y="1447800"/>
                <a:ext cx="533400" cy="457200"/>
              </a:xfrm>
              <a:prstGeom prst="ellipse">
                <a:avLst/>
              </a:prstGeom>
              <a:solidFill>
                <a:srgbClr val="FF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98" name="97 - Πίτα"/>
              <p:cNvSpPr/>
              <p:nvPr/>
            </p:nvSpPr>
            <p:spPr bwMode="auto">
              <a:xfrm>
                <a:off x="3505200" y="1447800"/>
                <a:ext cx="533400" cy="457200"/>
              </a:xfrm>
              <a:prstGeom prst="pi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grpSp>
        <p:sp>
          <p:nvSpPr>
            <p:cNvPr id="471079" name="Text Box 39"/>
            <p:cNvSpPr txBox="1">
              <a:spLocks noChangeArrowheads="1"/>
            </p:cNvSpPr>
            <p:nvPr/>
          </p:nvSpPr>
          <p:spPr bwMode="auto">
            <a:xfrm>
              <a:off x="6643965" y="3314700"/>
              <a:ext cx="595035" cy="369332"/>
            </a:xfrm>
            <a:prstGeom prst="rect">
              <a:avLst/>
            </a:prstGeom>
            <a:noFill/>
            <a:ln w="9525">
              <a:noFill/>
              <a:miter lim="800000"/>
              <a:headEnd/>
              <a:tailEnd/>
            </a:ln>
            <a:effectLst/>
          </p:spPr>
          <p:txBody>
            <a:bodyPr wrap="none">
              <a:spAutoFit/>
            </a:bodyPr>
            <a:lstStyle/>
            <a:p>
              <a:pPr eaLnBrk="1" hangingPunct="1"/>
              <a:r>
                <a:rPr lang="en-US" sz="1800" b="1" dirty="0" err="1" smtClean="0">
                  <a:solidFill>
                    <a:schemeClr val="tx1"/>
                  </a:solidFill>
                  <a:latin typeface="Arial" charset="0"/>
                </a:rPr>
                <a:t>VIIa</a:t>
              </a:r>
              <a:endParaRPr lang="en-US" sz="1800" b="1" dirty="0">
                <a:solidFill>
                  <a:schemeClr val="tx1"/>
                </a:solidFill>
                <a:latin typeface="Arial" charset="0"/>
              </a:endParaRPr>
            </a:p>
          </p:txBody>
        </p:sp>
      </p:grpSp>
      <p:sp>
        <p:nvSpPr>
          <p:cNvPr id="71" name="70 - Έλλειψη"/>
          <p:cNvSpPr/>
          <p:nvPr/>
        </p:nvSpPr>
        <p:spPr bwMode="auto">
          <a:xfrm>
            <a:off x="6516314" y="4379168"/>
            <a:ext cx="5334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grpSp>
        <p:nvGrpSpPr>
          <p:cNvPr id="5" name="69 - Ομάδα"/>
          <p:cNvGrpSpPr/>
          <p:nvPr/>
        </p:nvGrpSpPr>
        <p:grpSpPr>
          <a:xfrm>
            <a:off x="1715714" y="1864568"/>
            <a:ext cx="533400" cy="457200"/>
            <a:chOff x="3505200" y="1447800"/>
            <a:chExt cx="533400" cy="457200"/>
          </a:xfrm>
        </p:grpSpPr>
        <p:sp>
          <p:nvSpPr>
            <p:cNvPr id="62" name="61 - Έλλειψη"/>
            <p:cNvSpPr/>
            <p:nvPr/>
          </p:nvSpPr>
          <p:spPr bwMode="auto">
            <a:xfrm rot="890890">
              <a:off x="3505200" y="1447800"/>
              <a:ext cx="533400" cy="457200"/>
            </a:xfrm>
            <a:prstGeom prst="ellipse">
              <a:avLst/>
            </a:prstGeom>
            <a:solidFill>
              <a:srgbClr val="FF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63" name="62 - Πίτα"/>
            <p:cNvSpPr/>
            <p:nvPr/>
          </p:nvSpPr>
          <p:spPr bwMode="auto">
            <a:xfrm>
              <a:off x="3505200" y="1447800"/>
              <a:ext cx="533400" cy="457200"/>
            </a:xfrm>
            <a:prstGeom prst="pi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grpSp>
      <p:sp>
        <p:nvSpPr>
          <p:cNvPr id="61" name="60 - Έλλειψη"/>
          <p:cNvSpPr/>
          <p:nvPr/>
        </p:nvSpPr>
        <p:spPr bwMode="auto">
          <a:xfrm>
            <a:off x="420314" y="1864568"/>
            <a:ext cx="5334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24" name="Θέση περιεχομένου 23"/>
          <p:cNvSpPr>
            <a:spLocks noGrp="1"/>
          </p:cNvSpPr>
          <p:nvPr>
            <p:ph idx="1"/>
          </p:nvPr>
        </p:nvSpPr>
        <p:spPr>
          <a:xfrm>
            <a:off x="395536" y="1052736"/>
            <a:ext cx="8229600" cy="5040560"/>
          </a:xfrm>
        </p:spPr>
        <p:txBody>
          <a:bodyPr>
            <a:normAutofit/>
          </a:bodyPr>
          <a:lstStyle/>
          <a:p>
            <a:r>
              <a:rPr lang="el-GR" b="1" dirty="0"/>
              <a:t> </a:t>
            </a:r>
            <a:r>
              <a:rPr lang="el-GR" b="1" dirty="0">
                <a:latin typeface="Calibri" pitchFamily="34" charset="0"/>
              </a:rPr>
              <a:t>Η κοινή οδός της πήξης</a:t>
            </a:r>
            <a:r>
              <a:rPr lang="el-GR" b="1" dirty="0">
                <a:solidFill>
                  <a:srgbClr val="0070C0"/>
                </a:solidFill>
                <a:latin typeface="Calibri" pitchFamily="34" charset="0"/>
              </a:rPr>
              <a:t> </a:t>
            </a:r>
            <a:endParaRPr lang="el-GR" dirty="0"/>
          </a:p>
        </p:txBody>
      </p:sp>
      <p:sp>
        <p:nvSpPr>
          <p:cNvPr id="471043" name="Text Box 3"/>
          <p:cNvSpPr txBox="1">
            <a:spLocks noChangeArrowheads="1"/>
          </p:cNvSpPr>
          <p:nvPr/>
        </p:nvSpPr>
        <p:spPr bwMode="auto">
          <a:xfrm>
            <a:off x="452064" y="1940768"/>
            <a:ext cx="463550" cy="366713"/>
          </a:xfrm>
          <a:prstGeom prst="rect">
            <a:avLst/>
          </a:prstGeom>
          <a:noFill/>
          <a:ln w="9525">
            <a:noFill/>
            <a:miter lim="800000"/>
            <a:headEnd/>
            <a:tailEnd/>
          </a:ln>
          <a:effectLst/>
        </p:spPr>
        <p:txBody>
          <a:bodyPr wrap="none">
            <a:spAutoFit/>
          </a:bodyPr>
          <a:lstStyle/>
          <a:p>
            <a:pPr eaLnBrk="1" hangingPunct="1"/>
            <a:r>
              <a:rPr lang="en-US" sz="1800" b="1" dirty="0">
                <a:solidFill>
                  <a:schemeClr val="tx1"/>
                </a:solidFill>
                <a:latin typeface="Arial" charset="0"/>
              </a:rPr>
              <a:t>XII</a:t>
            </a:r>
          </a:p>
        </p:txBody>
      </p:sp>
      <p:sp>
        <p:nvSpPr>
          <p:cNvPr id="471044" name="Text Box 4"/>
          <p:cNvSpPr txBox="1">
            <a:spLocks noChangeArrowheads="1"/>
          </p:cNvSpPr>
          <p:nvPr/>
        </p:nvSpPr>
        <p:spPr bwMode="auto">
          <a:xfrm>
            <a:off x="1701427" y="1940768"/>
            <a:ext cx="590550" cy="366713"/>
          </a:xfrm>
          <a:prstGeom prst="rect">
            <a:avLst/>
          </a:prstGeom>
          <a:noFill/>
          <a:ln w="9525">
            <a:noFill/>
            <a:miter lim="800000"/>
            <a:headEnd/>
            <a:tailEnd/>
          </a:ln>
          <a:effectLst/>
        </p:spPr>
        <p:txBody>
          <a:bodyPr wrap="none">
            <a:spAutoFit/>
          </a:bodyPr>
          <a:lstStyle/>
          <a:p>
            <a:pPr eaLnBrk="1" hangingPunct="1"/>
            <a:r>
              <a:rPr lang="en-US" sz="1800" b="1" dirty="0" err="1">
                <a:solidFill>
                  <a:schemeClr val="tx1"/>
                </a:solidFill>
                <a:latin typeface="Arial" charset="0"/>
              </a:rPr>
              <a:t>XIIa</a:t>
            </a:r>
            <a:endParaRPr lang="en-US" sz="1800" b="1" dirty="0">
              <a:solidFill>
                <a:schemeClr val="tx1"/>
              </a:solidFill>
              <a:latin typeface="Arial" charset="0"/>
            </a:endParaRPr>
          </a:p>
        </p:txBody>
      </p:sp>
      <p:sp>
        <p:nvSpPr>
          <p:cNvPr id="471045" name="Text Box 5"/>
          <p:cNvSpPr txBox="1">
            <a:spLocks noChangeArrowheads="1"/>
          </p:cNvSpPr>
          <p:nvPr/>
        </p:nvSpPr>
        <p:spPr bwMode="auto">
          <a:xfrm>
            <a:off x="2407864" y="2488456"/>
            <a:ext cx="527050" cy="366712"/>
          </a:xfrm>
          <a:prstGeom prst="rect">
            <a:avLst/>
          </a:prstGeom>
          <a:noFill/>
          <a:ln w="9525">
            <a:noFill/>
            <a:miter lim="800000"/>
            <a:headEnd/>
            <a:tailEnd/>
          </a:ln>
          <a:effectLst/>
        </p:spPr>
        <p:txBody>
          <a:bodyPr wrap="none">
            <a:spAutoFit/>
          </a:bodyPr>
          <a:lstStyle/>
          <a:p>
            <a:pPr eaLnBrk="1" hangingPunct="1"/>
            <a:r>
              <a:rPr lang="en-US" sz="1800" b="1" dirty="0" err="1">
                <a:solidFill>
                  <a:schemeClr val="tx1"/>
                </a:solidFill>
                <a:latin typeface="Arial" charset="0"/>
              </a:rPr>
              <a:t>XIa</a:t>
            </a:r>
            <a:endParaRPr lang="en-US" sz="1800" b="1" dirty="0">
              <a:solidFill>
                <a:schemeClr val="tx1"/>
              </a:solidFill>
              <a:latin typeface="Arial" charset="0"/>
            </a:endParaRPr>
          </a:p>
        </p:txBody>
      </p:sp>
      <p:sp>
        <p:nvSpPr>
          <p:cNvPr id="471046" name="Text Box 6"/>
          <p:cNvSpPr txBox="1">
            <a:spLocks noChangeArrowheads="1"/>
          </p:cNvSpPr>
          <p:nvPr/>
        </p:nvSpPr>
        <p:spPr bwMode="auto">
          <a:xfrm>
            <a:off x="996577" y="2488456"/>
            <a:ext cx="400050" cy="366712"/>
          </a:xfrm>
          <a:prstGeom prst="rect">
            <a:avLst/>
          </a:prstGeom>
          <a:noFill/>
          <a:ln w="9525">
            <a:noFill/>
            <a:miter lim="800000"/>
            <a:headEnd/>
            <a:tailEnd/>
          </a:ln>
          <a:effectLst/>
        </p:spPr>
        <p:txBody>
          <a:bodyPr wrap="none">
            <a:spAutoFit/>
          </a:bodyPr>
          <a:lstStyle/>
          <a:p>
            <a:pPr eaLnBrk="1" hangingPunct="1"/>
            <a:r>
              <a:rPr lang="en-US" sz="1800" b="1" dirty="0">
                <a:solidFill>
                  <a:schemeClr val="tx1"/>
                </a:solidFill>
                <a:latin typeface="Arial" charset="0"/>
              </a:rPr>
              <a:t>XI</a:t>
            </a:r>
          </a:p>
        </p:txBody>
      </p:sp>
      <p:grpSp>
        <p:nvGrpSpPr>
          <p:cNvPr id="6" name="142 - Ομάδα"/>
          <p:cNvGrpSpPr/>
          <p:nvPr/>
        </p:nvGrpSpPr>
        <p:grpSpPr>
          <a:xfrm>
            <a:off x="1258514" y="3083768"/>
            <a:ext cx="533400" cy="457200"/>
            <a:chOff x="1447800" y="2667000"/>
            <a:chExt cx="533400" cy="457200"/>
          </a:xfrm>
        </p:grpSpPr>
        <p:sp>
          <p:nvSpPr>
            <p:cNvPr id="73" name="72 - Έλλειψη"/>
            <p:cNvSpPr/>
            <p:nvPr/>
          </p:nvSpPr>
          <p:spPr bwMode="auto">
            <a:xfrm>
              <a:off x="1447800" y="2667000"/>
              <a:ext cx="5334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471048" name="Text Box 8"/>
            <p:cNvSpPr txBox="1">
              <a:spLocks noChangeArrowheads="1"/>
            </p:cNvSpPr>
            <p:nvPr/>
          </p:nvSpPr>
          <p:spPr bwMode="auto">
            <a:xfrm>
              <a:off x="1524000" y="2743200"/>
              <a:ext cx="400050" cy="366712"/>
            </a:xfrm>
            <a:prstGeom prst="rect">
              <a:avLst/>
            </a:prstGeom>
            <a:noFill/>
            <a:ln w="9525">
              <a:noFill/>
              <a:miter lim="800000"/>
              <a:headEnd/>
              <a:tailEnd/>
            </a:ln>
            <a:effectLst/>
          </p:spPr>
          <p:txBody>
            <a:bodyPr wrap="none">
              <a:spAutoFit/>
            </a:bodyPr>
            <a:lstStyle/>
            <a:p>
              <a:pPr eaLnBrk="1" hangingPunct="1"/>
              <a:r>
                <a:rPr lang="en-US" sz="1800" b="1" dirty="0">
                  <a:solidFill>
                    <a:schemeClr val="tx1"/>
                  </a:solidFill>
                  <a:latin typeface="Arial" charset="0"/>
                </a:rPr>
                <a:t>IX</a:t>
              </a:r>
            </a:p>
          </p:txBody>
        </p:sp>
      </p:grpSp>
      <p:grpSp>
        <p:nvGrpSpPr>
          <p:cNvPr id="7" name="143 - Ομάδα"/>
          <p:cNvGrpSpPr/>
          <p:nvPr/>
        </p:nvGrpSpPr>
        <p:grpSpPr>
          <a:xfrm>
            <a:off x="2401514" y="3083768"/>
            <a:ext cx="533400" cy="457200"/>
            <a:chOff x="2667000" y="2667000"/>
            <a:chExt cx="533400" cy="457200"/>
          </a:xfrm>
        </p:grpSpPr>
        <p:grpSp>
          <p:nvGrpSpPr>
            <p:cNvPr id="8" name="82 - Ομάδα"/>
            <p:cNvGrpSpPr/>
            <p:nvPr/>
          </p:nvGrpSpPr>
          <p:grpSpPr>
            <a:xfrm>
              <a:off x="2667000" y="2667000"/>
              <a:ext cx="533400" cy="457200"/>
              <a:chOff x="3505200" y="1447800"/>
              <a:chExt cx="533400" cy="457200"/>
            </a:xfrm>
          </p:grpSpPr>
          <p:sp>
            <p:nvSpPr>
              <p:cNvPr id="84" name="83 - Έλλειψη"/>
              <p:cNvSpPr/>
              <p:nvPr/>
            </p:nvSpPr>
            <p:spPr bwMode="auto">
              <a:xfrm rot="890890">
                <a:off x="3505200" y="1447800"/>
                <a:ext cx="533400" cy="457200"/>
              </a:xfrm>
              <a:prstGeom prst="ellipse">
                <a:avLst/>
              </a:prstGeom>
              <a:solidFill>
                <a:srgbClr val="FF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85" name="84 - Πίτα"/>
              <p:cNvSpPr/>
              <p:nvPr/>
            </p:nvSpPr>
            <p:spPr bwMode="auto">
              <a:xfrm>
                <a:off x="3505200" y="1447800"/>
                <a:ext cx="533400" cy="457200"/>
              </a:xfrm>
              <a:prstGeom prst="pi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grpSp>
        <p:sp>
          <p:nvSpPr>
            <p:cNvPr id="471049" name="Text Box 9"/>
            <p:cNvSpPr txBox="1">
              <a:spLocks noChangeArrowheads="1"/>
            </p:cNvSpPr>
            <p:nvPr/>
          </p:nvSpPr>
          <p:spPr bwMode="auto">
            <a:xfrm>
              <a:off x="2667000" y="2743200"/>
              <a:ext cx="527050" cy="366712"/>
            </a:xfrm>
            <a:prstGeom prst="rect">
              <a:avLst/>
            </a:prstGeom>
            <a:noFill/>
            <a:ln w="9525">
              <a:noFill/>
              <a:miter lim="800000"/>
              <a:headEnd/>
              <a:tailEnd/>
            </a:ln>
            <a:effectLst/>
          </p:spPr>
          <p:txBody>
            <a:bodyPr wrap="none">
              <a:spAutoFit/>
            </a:bodyPr>
            <a:lstStyle/>
            <a:p>
              <a:pPr eaLnBrk="1" hangingPunct="1"/>
              <a:r>
                <a:rPr lang="en-US" sz="1800" b="1" dirty="0" err="1">
                  <a:solidFill>
                    <a:schemeClr val="tx1"/>
                  </a:solidFill>
                  <a:latin typeface="Arial" charset="0"/>
                </a:rPr>
                <a:t>IXa</a:t>
              </a:r>
              <a:endParaRPr lang="en-US" sz="1800" b="1" dirty="0">
                <a:solidFill>
                  <a:schemeClr val="tx1"/>
                </a:solidFill>
                <a:latin typeface="Arial" charset="0"/>
              </a:endParaRPr>
            </a:p>
          </p:txBody>
        </p:sp>
      </p:grpSp>
      <p:grpSp>
        <p:nvGrpSpPr>
          <p:cNvPr id="9" name="144 - Ομάδα"/>
          <p:cNvGrpSpPr/>
          <p:nvPr/>
        </p:nvGrpSpPr>
        <p:grpSpPr>
          <a:xfrm>
            <a:off x="2706314" y="3388568"/>
            <a:ext cx="603250" cy="457200"/>
            <a:chOff x="2963863" y="2971800"/>
            <a:chExt cx="603250" cy="457200"/>
          </a:xfrm>
        </p:grpSpPr>
        <p:sp>
          <p:nvSpPr>
            <p:cNvPr id="101" name="100 - Έλλειψη"/>
            <p:cNvSpPr/>
            <p:nvPr/>
          </p:nvSpPr>
          <p:spPr bwMode="auto">
            <a:xfrm>
              <a:off x="2971800" y="2971800"/>
              <a:ext cx="533400" cy="4572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471050" name="Text Box 10"/>
            <p:cNvSpPr txBox="1">
              <a:spLocks noChangeArrowheads="1"/>
            </p:cNvSpPr>
            <p:nvPr/>
          </p:nvSpPr>
          <p:spPr bwMode="auto">
            <a:xfrm>
              <a:off x="2963863" y="3016250"/>
              <a:ext cx="603250" cy="336550"/>
            </a:xfrm>
            <a:prstGeom prst="rect">
              <a:avLst/>
            </a:prstGeom>
            <a:noFill/>
            <a:ln w="9525">
              <a:noFill/>
              <a:miter lim="800000"/>
              <a:headEnd/>
              <a:tailEnd/>
            </a:ln>
            <a:effectLst/>
          </p:spPr>
          <p:txBody>
            <a:bodyPr wrap="none">
              <a:spAutoFit/>
            </a:bodyPr>
            <a:lstStyle/>
            <a:p>
              <a:pPr eaLnBrk="1" hangingPunct="1"/>
              <a:r>
                <a:rPr lang="en-US" sz="1600" dirty="0" err="1">
                  <a:solidFill>
                    <a:schemeClr val="tx1"/>
                  </a:solidFill>
                  <a:latin typeface="Arial" charset="0"/>
                </a:rPr>
                <a:t>VIIIa</a:t>
              </a:r>
              <a:endParaRPr lang="en-US" sz="1600" dirty="0">
                <a:solidFill>
                  <a:schemeClr val="tx1"/>
                </a:solidFill>
                <a:latin typeface="Arial" charset="0"/>
              </a:endParaRPr>
            </a:p>
          </p:txBody>
        </p:sp>
      </p:grpSp>
      <p:grpSp>
        <p:nvGrpSpPr>
          <p:cNvPr id="10" name="110 - Ομάδα"/>
          <p:cNvGrpSpPr/>
          <p:nvPr/>
        </p:nvGrpSpPr>
        <p:grpSpPr>
          <a:xfrm>
            <a:off x="2249114" y="4150568"/>
            <a:ext cx="533400" cy="457200"/>
            <a:chOff x="2362200" y="3276600"/>
            <a:chExt cx="533400" cy="457200"/>
          </a:xfrm>
        </p:grpSpPr>
        <p:sp>
          <p:nvSpPr>
            <p:cNvPr id="72" name="71 - Έλλειψη"/>
            <p:cNvSpPr/>
            <p:nvPr/>
          </p:nvSpPr>
          <p:spPr bwMode="auto">
            <a:xfrm>
              <a:off x="2362200" y="3276600"/>
              <a:ext cx="5334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471051" name="Text Box 11"/>
            <p:cNvSpPr txBox="1">
              <a:spLocks noChangeArrowheads="1"/>
            </p:cNvSpPr>
            <p:nvPr/>
          </p:nvSpPr>
          <p:spPr bwMode="auto">
            <a:xfrm>
              <a:off x="2470150" y="3314700"/>
              <a:ext cx="336550" cy="366713"/>
            </a:xfrm>
            <a:prstGeom prst="rect">
              <a:avLst/>
            </a:prstGeom>
            <a:noFill/>
            <a:ln w="9525">
              <a:noFill/>
              <a:miter lim="800000"/>
              <a:headEnd/>
              <a:tailEnd/>
            </a:ln>
            <a:effectLst/>
          </p:spPr>
          <p:txBody>
            <a:bodyPr wrap="none">
              <a:spAutoFit/>
            </a:bodyPr>
            <a:lstStyle/>
            <a:p>
              <a:pPr eaLnBrk="1" hangingPunct="1"/>
              <a:r>
                <a:rPr lang="en-US" sz="1800" b="1" dirty="0">
                  <a:solidFill>
                    <a:schemeClr val="tx1"/>
                  </a:solidFill>
                  <a:latin typeface="Arial" charset="0"/>
                </a:rPr>
                <a:t>X</a:t>
              </a:r>
            </a:p>
          </p:txBody>
        </p:sp>
      </p:grpSp>
      <p:grpSp>
        <p:nvGrpSpPr>
          <p:cNvPr id="11" name="111 - Ομάδα"/>
          <p:cNvGrpSpPr/>
          <p:nvPr/>
        </p:nvGrpSpPr>
        <p:grpSpPr>
          <a:xfrm>
            <a:off x="3773114" y="4150568"/>
            <a:ext cx="533400" cy="457200"/>
            <a:chOff x="4114800" y="3276600"/>
            <a:chExt cx="533400" cy="457200"/>
          </a:xfrm>
        </p:grpSpPr>
        <p:grpSp>
          <p:nvGrpSpPr>
            <p:cNvPr id="12" name="79 - Ομάδα"/>
            <p:cNvGrpSpPr/>
            <p:nvPr/>
          </p:nvGrpSpPr>
          <p:grpSpPr>
            <a:xfrm>
              <a:off x="4114800" y="3276600"/>
              <a:ext cx="533400" cy="457200"/>
              <a:chOff x="3505200" y="1447800"/>
              <a:chExt cx="533400" cy="457200"/>
            </a:xfrm>
          </p:grpSpPr>
          <p:sp>
            <p:nvSpPr>
              <p:cNvPr id="81" name="80 - Έλλειψη"/>
              <p:cNvSpPr/>
              <p:nvPr/>
            </p:nvSpPr>
            <p:spPr bwMode="auto">
              <a:xfrm rot="890890">
                <a:off x="3505200" y="1447800"/>
                <a:ext cx="533400" cy="457200"/>
              </a:xfrm>
              <a:prstGeom prst="ellipse">
                <a:avLst/>
              </a:prstGeom>
              <a:solidFill>
                <a:srgbClr val="FF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82" name="81 - Πίτα"/>
              <p:cNvSpPr/>
              <p:nvPr/>
            </p:nvSpPr>
            <p:spPr bwMode="auto">
              <a:xfrm>
                <a:off x="3505200" y="1447800"/>
                <a:ext cx="533400" cy="457200"/>
              </a:xfrm>
              <a:prstGeom prst="pi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grpSp>
        <p:sp>
          <p:nvSpPr>
            <p:cNvPr id="471052" name="Text Box 12"/>
            <p:cNvSpPr txBox="1">
              <a:spLocks noChangeArrowheads="1"/>
            </p:cNvSpPr>
            <p:nvPr/>
          </p:nvSpPr>
          <p:spPr bwMode="auto">
            <a:xfrm>
              <a:off x="4125913" y="3314700"/>
              <a:ext cx="463550" cy="366713"/>
            </a:xfrm>
            <a:prstGeom prst="rect">
              <a:avLst/>
            </a:prstGeom>
            <a:noFill/>
            <a:ln w="9525">
              <a:noFill/>
              <a:miter lim="800000"/>
              <a:headEnd/>
              <a:tailEnd/>
            </a:ln>
            <a:effectLst/>
          </p:spPr>
          <p:txBody>
            <a:bodyPr wrap="none">
              <a:spAutoFit/>
            </a:bodyPr>
            <a:lstStyle/>
            <a:p>
              <a:pPr eaLnBrk="1" hangingPunct="1"/>
              <a:r>
                <a:rPr lang="en-US" sz="1800" b="1" dirty="0" err="1">
                  <a:solidFill>
                    <a:schemeClr val="tx1"/>
                  </a:solidFill>
                  <a:latin typeface="Arial" charset="0"/>
                </a:rPr>
                <a:t>Xa</a:t>
              </a:r>
              <a:endParaRPr lang="en-US" sz="1800" b="1" dirty="0">
                <a:solidFill>
                  <a:schemeClr val="tx1"/>
                </a:solidFill>
                <a:latin typeface="Arial" charset="0"/>
              </a:endParaRPr>
            </a:p>
          </p:txBody>
        </p:sp>
      </p:grpSp>
      <p:grpSp>
        <p:nvGrpSpPr>
          <p:cNvPr id="13" name="112 - Ομάδα"/>
          <p:cNvGrpSpPr/>
          <p:nvPr/>
        </p:nvGrpSpPr>
        <p:grpSpPr>
          <a:xfrm>
            <a:off x="4230314" y="4302968"/>
            <a:ext cx="533400" cy="457200"/>
            <a:chOff x="4267200" y="3657600"/>
            <a:chExt cx="533400" cy="457200"/>
          </a:xfrm>
        </p:grpSpPr>
        <p:sp>
          <p:nvSpPr>
            <p:cNvPr id="102" name="101 - Έλλειψη"/>
            <p:cNvSpPr/>
            <p:nvPr/>
          </p:nvSpPr>
          <p:spPr bwMode="auto">
            <a:xfrm>
              <a:off x="4267200" y="3657600"/>
              <a:ext cx="533400" cy="4572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471053" name="Text Box 13"/>
            <p:cNvSpPr txBox="1">
              <a:spLocks noChangeArrowheads="1"/>
            </p:cNvSpPr>
            <p:nvPr/>
          </p:nvSpPr>
          <p:spPr bwMode="auto">
            <a:xfrm>
              <a:off x="4286250" y="3733800"/>
              <a:ext cx="431800" cy="336550"/>
            </a:xfrm>
            <a:prstGeom prst="rect">
              <a:avLst/>
            </a:prstGeom>
            <a:noFill/>
            <a:ln w="9525">
              <a:noFill/>
              <a:miter lim="800000"/>
              <a:headEnd/>
              <a:tailEnd/>
            </a:ln>
            <a:effectLst/>
          </p:spPr>
          <p:txBody>
            <a:bodyPr wrap="none">
              <a:spAutoFit/>
            </a:bodyPr>
            <a:lstStyle/>
            <a:p>
              <a:pPr eaLnBrk="1" hangingPunct="1"/>
              <a:r>
                <a:rPr lang="en-US" sz="1600" dirty="0" err="1">
                  <a:solidFill>
                    <a:schemeClr val="tx1"/>
                  </a:solidFill>
                  <a:latin typeface="Arial" charset="0"/>
                </a:rPr>
                <a:t>Va</a:t>
              </a:r>
              <a:endParaRPr lang="en-US" sz="1600" dirty="0">
                <a:solidFill>
                  <a:schemeClr val="tx1"/>
                </a:solidFill>
                <a:latin typeface="Arial" charset="0"/>
              </a:endParaRPr>
            </a:p>
          </p:txBody>
        </p:sp>
      </p:grpSp>
      <p:sp>
        <p:nvSpPr>
          <p:cNvPr id="471057" name="Text Box 17"/>
          <p:cNvSpPr txBox="1">
            <a:spLocks noChangeArrowheads="1"/>
          </p:cNvSpPr>
          <p:nvPr/>
        </p:nvSpPr>
        <p:spPr bwMode="auto">
          <a:xfrm>
            <a:off x="1106114" y="2809131"/>
            <a:ext cx="1247457" cy="246221"/>
          </a:xfrm>
          <a:prstGeom prst="rect">
            <a:avLst/>
          </a:prstGeom>
          <a:noFill/>
          <a:ln w="9525">
            <a:noFill/>
            <a:miter lim="800000"/>
            <a:headEnd/>
            <a:tailEnd/>
          </a:ln>
          <a:effectLst/>
        </p:spPr>
        <p:txBody>
          <a:bodyPr wrap="none">
            <a:spAutoFit/>
          </a:bodyPr>
          <a:lstStyle/>
          <a:p>
            <a:pPr eaLnBrk="1" hangingPunct="1"/>
            <a:r>
              <a:rPr lang="en-US" sz="1000" dirty="0">
                <a:solidFill>
                  <a:schemeClr val="tx1"/>
                </a:solidFill>
                <a:latin typeface="Calibri" pitchFamily="34" charset="0"/>
              </a:rPr>
              <a:t>HMWK/</a:t>
            </a:r>
            <a:r>
              <a:rPr lang="en-US" sz="1000" dirty="0" err="1">
                <a:solidFill>
                  <a:schemeClr val="tx1"/>
                </a:solidFill>
                <a:latin typeface="Calibri" pitchFamily="34" charset="0"/>
              </a:rPr>
              <a:t>Prekallikrein</a:t>
            </a:r>
            <a:endParaRPr lang="en-US" sz="1000" dirty="0">
              <a:solidFill>
                <a:schemeClr val="tx1"/>
              </a:solidFill>
              <a:latin typeface="Calibri" pitchFamily="34" charset="0"/>
            </a:endParaRPr>
          </a:p>
        </p:txBody>
      </p:sp>
      <p:sp>
        <p:nvSpPr>
          <p:cNvPr id="471063" name="Text Box 23"/>
          <p:cNvSpPr txBox="1">
            <a:spLocks noChangeArrowheads="1"/>
          </p:cNvSpPr>
          <p:nvPr/>
        </p:nvSpPr>
        <p:spPr bwMode="auto">
          <a:xfrm>
            <a:off x="2514745" y="5321369"/>
            <a:ext cx="1029769" cy="276999"/>
          </a:xfrm>
          <a:prstGeom prst="rect">
            <a:avLst/>
          </a:prstGeom>
          <a:noFill/>
          <a:ln w="9525">
            <a:noFill/>
            <a:miter lim="800000"/>
            <a:headEnd/>
            <a:tailEnd/>
          </a:ln>
          <a:effectLst/>
        </p:spPr>
        <p:txBody>
          <a:bodyPr wrap="none">
            <a:spAutoFit/>
          </a:bodyPr>
          <a:lstStyle/>
          <a:p>
            <a:pPr eaLnBrk="1" hangingPunct="1"/>
            <a:r>
              <a:rPr lang="el-GR" sz="1200" dirty="0" smtClean="0">
                <a:solidFill>
                  <a:schemeClr val="tx1"/>
                </a:solidFill>
                <a:latin typeface="Calibri" pitchFamily="34" charset="0"/>
              </a:rPr>
              <a:t>προθρομβίνη</a:t>
            </a:r>
            <a:endParaRPr lang="en-US" sz="1200" dirty="0">
              <a:solidFill>
                <a:schemeClr val="tx1"/>
              </a:solidFill>
              <a:latin typeface="Calibri" pitchFamily="34" charset="0"/>
            </a:endParaRPr>
          </a:p>
        </p:txBody>
      </p:sp>
      <p:sp>
        <p:nvSpPr>
          <p:cNvPr id="471064" name="Text Box 24"/>
          <p:cNvSpPr txBox="1">
            <a:spLocks noChangeArrowheads="1"/>
          </p:cNvSpPr>
          <p:nvPr/>
        </p:nvSpPr>
        <p:spPr bwMode="auto">
          <a:xfrm>
            <a:off x="4382714" y="5445968"/>
            <a:ext cx="1143000" cy="369332"/>
          </a:xfrm>
          <a:prstGeom prst="rect">
            <a:avLst/>
          </a:prstGeom>
          <a:ln>
            <a:headEnd/>
            <a:tailEnd/>
          </a:ln>
        </p:spPr>
        <p:style>
          <a:lnRef idx="3">
            <a:schemeClr val="lt1"/>
          </a:lnRef>
          <a:fillRef idx="1">
            <a:schemeClr val="dk1"/>
          </a:fillRef>
          <a:effectRef idx="1">
            <a:schemeClr val="dk1"/>
          </a:effectRef>
          <a:fontRef idx="minor">
            <a:schemeClr val="lt1"/>
          </a:fontRef>
        </p:style>
        <p:txBody>
          <a:bodyPr wrap="square">
            <a:spAutoFit/>
          </a:bodyPr>
          <a:lstStyle/>
          <a:p>
            <a:pPr algn="ctr" eaLnBrk="1" hangingPunct="1"/>
            <a:r>
              <a:rPr lang="el-GR" b="1" dirty="0" smtClean="0">
                <a:latin typeface="Calibri" pitchFamily="34" charset="0"/>
              </a:rPr>
              <a:t>Θρομβίνη</a:t>
            </a:r>
            <a:endParaRPr lang="en-US" b="1" dirty="0">
              <a:latin typeface="Calibri" pitchFamily="34" charset="0"/>
            </a:endParaRPr>
          </a:p>
        </p:txBody>
      </p:sp>
      <p:sp>
        <p:nvSpPr>
          <p:cNvPr id="471067" name="Text Box 27"/>
          <p:cNvSpPr txBox="1">
            <a:spLocks noChangeArrowheads="1"/>
          </p:cNvSpPr>
          <p:nvPr/>
        </p:nvSpPr>
        <p:spPr bwMode="auto">
          <a:xfrm>
            <a:off x="6522664" y="4379168"/>
            <a:ext cx="527050" cy="366712"/>
          </a:xfrm>
          <a:prstGeom prst="rect">
            <a:avLst/>
          </a:prstGeom>
          <a:noFill/>
          <a:ln w="9525">
            <a:noFill/>
            <a:miter lim="800000"/>
            <a:headEnd/>
            <a:tailEnd/>
          </a:ln>
          <a:effectLst/>
        </p:spPr>
        <p:txBody>
          <a:bodyPr wrap="none">
            <a:spAutoFit/>
          </a:bodyPr>
          <a:lstStyle/>
          <a:p>
            <a:pPr eaLnBrk="1" hangingPunct="1"/>
            <a:r>
              <a:rPr lang="en-US" sz="1800" b="1" dirty="0">
                <a:solidFill>
                  <a:schemeClr val="tx1"/>
                </a:solidFill>
                <a:latin typeface="Arial" charset="0"/>
              </a:rPr>
              <a:t>XIII</a:t>
            </a:r>
          </a:p>
        </p:txBody>
      </p:sp>
      <p:grpSp>
        <p:nvGrpSpPr>
          <p:cNvPr id="14" name="118 - Ομάδα"/>
          <p:cNvGrpSpPr/>
          <p:nvPr/>
        </p:nvGrpSpPr>
        <p:grpSpPr>
          <a:xfrm>
            <a:off x="6471864" y="5369768"/>
            <a:ext cx="654050" cy="457200"/>
            <a:chOff x="6432550" y="4953000"/>
            <a:chExt cx="654050" cy="457200"/>
          </a:xfrm>
        </p:grpSpPr>
        <p:grpSp>
          <p:nvGrpSpPr>
            <p:cNvPr id="15" name="73 - Ομάδα"/>
            <p:cNvGrpSpPr/>
            <p:nvPr/>
          </p:nvGrpSpPr>
          <p:grpSpPr>
            <a:xfrm>
              <a:off x="6477000" y="4953000"/>
              <a:ext cx="533400" cy="457200"/>
              <a:chOff x="3505200" y="1447800"/>
              <a:chExt cx="533400" cy="457200"/>
            </a:xfrm>
          </p:grpSpPr>
          <p:sp>
            <p:nvSpPr>
              <p:cNvPr id="75" name="74 - Έλλειψη"/>
              <p:cNvSpPr/>
              <p:nvPr/>
            </p:nvSpPr>
            <p:spPr bwMode="auto">
              <a:xfrm rot="890890">
                <a:off x="3505200" y="1447800"/>
                <a:ext cx="533400" cy="457200"/>
              </a:xfrm>
              <a:prstGeom prst="ellipse">
                <a:avLst/>
              </a:prstGeom>
              <a:solidFill>
                <a:srgbClr val="FF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76" name="75 - Πίτα"/>
              <p:cNvSpPr/>
              <p:nvPr/>
            </p:nvSpPr>
            <p:spPr bwMode="auto">
              <a:xfrm>
                <a:off x="3505200" y="1447800"/>
                <a:ext cx="533400" cy="457200"/>
              </a:xfrm>
              <a:prstGeom prst="pi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grpSp>
        <p:sp>
          <p:nvSpPr>
            <p:cNvPr id="471068" name="Text Box 28"/>
            <p:cNvSpPr txBox="1">
              <a:spLocks noChangeArrowheads="1"/>
            </p:cNvSpPr>
            <p:nvPr/>
          </p:nvSpPr>
          <p:spPr bwMode="auto">
            <a:xfrm>
              <a:off x="6432550" y="4967287"/>
              <a:ext cx="654050" cy="366713"/>
            </a:xfrm>
            <a:prstGeom prst="rect">
              <a:avLst/>
            </a:prstGeom>
            <a:noFill/>
            <a:ln w="9525">
              <a:noFill/>
              <a:miter lim="800000"/>
              <a:headEnd/>
              <a:tailEnd/>
            </a:ln>
            <a:effectLst/>
          </p:spPr>
          <p:txBody>
            <a:bodyPr wrap="none">
              <a:spAutoFit/>
            </a:bodyPr>
            <a:lstStyle/>
            <a:p>
              <a:pPr eaLnBrk="1" hangingPunct="1"/>
              <a:r>
                <a:rPr lang="en-US" sz="1800" b="1" dirty="0" err="1">
                  <a:solidFill>
                    <a:schemeClr val="tx1"/>
                  </a:solidFill>
                  <a:latin typeface="Arial" charset="0"/>
                </a:rPr>
                <a:t>XIIIa</a:t>
              </a:r>
              <a:endParaRPr lang="en-US" sz="1800" b="1" dirty="0">
                <a:solidFill>
                  <a:schemeClr val="tx1"/>
                </a:solidFill>
                <a:latin typeface="Arial" charset="0"/>
              </a:endParaRPr>
            </a:p>
          </p:txBody>
        </p:sp>
      </p:grpSp>
      <p:sp>
        <p:nvSpPr>
          <p:cNvPr id="471070" name="Text Box 30"/>
          <p:cNvSpPr txBox="1">
            <a:spLocks noChangeArrowheads="1"/>
          </p:cNvSpPr>
          <p:nvPr/>
        </p:nvSpPr>
        <p:spPr bwMode="auto">
          <a:xfrm>
            <a:off x="3486738" y="6464369"/>
            <a:ext cx="819776" cy="276999"/>
          </a:xfrm>
          <a:prstGeom prst="rect">
            <a:avLst/>
          </a:prstGeom>
          <a:noFill/>
          <a:ln w="9525">
            <a:noFill/>
            <a:miter lim="800000"/>
            <a:headEnd/>
            <a:tailEnd/>
          </a:ln>
          <a:effectLst/>
        </p:spPr>
        <p:txBody>
          <a:bodyPr wrap="none">
            <a:spAutoFit/>
          </a:bodyPr>
          <a:lstStyle/>
          <a:p>
            <a:pPr eaLnBrk="1" hangingPunct="1"/>
            <a:r>
              <a:rPr lang="el-GR" sz="1200" dirty="0" err="1" smtClean="0">
                <a:latin typeface="Calibri" pitchFamily="34" charset="0"/>
              </a:rPr>
              <a:t>Ινωδιγόνο</a:t>
            </a:r>
            <a:endParaRPr lang="en-US" sz="1200" dirty="0">
              <a:solidFill>
                <a:schemeClr val="tx1"/>
              </a:solidFill>
              <a:latin typeface="Calibri" pitchFamily="34" charset="0"/>
            </a:endParaRPr>
          </a:p>
        </p:txBody>
      </p:sp>
      <p:grpSp>
        <p:nvGrpSpPr>
          <p:cNvPr id="16" name="119 - Ομάδα"/>
          <p:cNvGrpSpPr/>
          <p:nvPr/>
        </p:nvGrpSpPr>
        <p:grpSpPr>
          <a:xfrm>
            <a:off x="5220914" y="6131768"/>
            <a:ext cx="1219200" cy="304800"/>
            <a:chOff x="4953000" y="5638800"/>
            <a:chExt cx="1219200" cy="304800"/>
          </a:xfrm>
        </p:grpSpPr>
        <p:sp>
          <p:nvSpPr>
            <p:cNvPr id="91" name="90 - Ορθογώνιο"/>
            <p:cNvSpPr/>
            <p:nvPr/>
          </p:nvSpPr>
          <p:spPr bwMode="auto">
            <a:xfrm>
              <a:off x="4953000" y="5638800"/>
              <a:ext cx="1219200" cy="3048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471071" name="Text Box 31"/>
            <p:cNvSpPr txBox="1">
              <a:spLocks noChangeArrowheads="1"/>
            </p:cNvSpPr>
            <p:nvPr/>
          </p:nvSpPr>
          <p:spPr bwMode="auto">
            <a:xfrm>
              <a:off x="4953000" y="5638800"/>
              <a:ext cx="1219200" cy="276999"/>
            </a:xfrm>
            <a:prstGeom prst="rect">
              <a:avLst/>
            </a:prstGeom>
            <a:noFill/>
            <a:ln w="9525">
              <a:noFill/>
              <a:miter lim="800000"/>
              <a:headEnd/>
              <a:tailEnd/>
            </a:ln>
            <a:effectLst/>
          </p:spPr>
          <p:txBody>
            <a:bodyPr wrap="square">
              <a:spAutoFit/>
            </a:bodyPr>
            <a:lstStyle/>
            <a:p>
              <a:pPr algn="ctr" eaLnBrk="1" hangingPunct="1"/>
              <a:r>
                <a:rPr lang="el-GR" sz="1200" dirty="0" smtClean="0">
                  <a:latin typeface="Calibri" pitchFamily="34" charset="0"/>
                </a:rPr>
                <a:t>Ινώδες </a:t>
              </a:r>
              <a:r>
                <a:rPr lang="en-US" sz="1200" i="1" dirty="0" smtClean="0">
                  <a:solidFill>
                    <a:schemeClr val="tx1"/>
                  </a:solidFill>
                  <a:latin typeface="Calibri" pitchFamily="34" charset="0"/>
                </a:rPr>
                <a:t>(</a:t>
              </a:r>
              <a:r>
                <a:rPr lang="en-US" sz="1200" i="1" dirty="0">
                  <a:solidFill>
                    <a:schemeClr val="tx1"/>
                  </a:solidFill>
                  <a:latin typeface="Calibri" pitchFamily="34" charset="0"/>
                </a:rPr>
                <a:t>soluble)</a:t>
              </a:r>
            </a:p>
          </p:txBody>
        </p:sp>
      </p:grpSp>
      <p:grpSp>
        <p:nvGrpSpPr>
          <p:cNvPr id="17" name="120 - Ομάδα"/>
          <p:cNvGrpSpPr/>
          <p:nvPr/>
        </p:nvGrpSpPr>
        <p:grpSpPr>
          <a:xfrm>
            <a:off x="7277308" y="6131768"/>
            <a:ext cx="1220206" cy="304800"/>
            <a:chOff x="7314194" y="5638800"/>
            <a:chExt cx="1220206" cy="304800"/>
          </a:xfrm>
        </p:grpSpPr>
        <p:sp>
          <p:nvSpPr>
            <p:cNvPr id="93" name="92 - Ορθογώνιο"/>
            <p:cNvSpPr/>
            <p:nvPr/>
          </p:nvSpPr>
          <p:spPr bwMode="auto">
            <a:xfrm>
              <a:off x="7315200" y="5638800"/>
              <a:ext cx="1219200" cy="3048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471072" name="Text Box 32"/>
            <p:cNvSpPr txBox="1">
              <a:spLocks noChangeArrowheads="1"/>
            </p:cNvSpPr>
            <p:nvPr/>
          </p:nvSpPr>
          <p:spPr bwMode="auto">
            <a:xfrm>
              <a:off x="7314194" y="5666601"/>
              <a:ext cx="1204176" cy="276999"/>
            </a:xfrm>
            <a:prstGeom prst="rect">
              <a:avLst/>
            </a:prstGeom>
            <a:noFill/>
            <a:ln w="9525">
              <a:noFill/>
              <a:miter lim="800000"/>
              <a:headEnd/>
              <a:tailEnd/>
            </a:ln>
            <a:effectLst/>
          </p:spPr>
          <p:txBody>
            <a:bodyPr wrap="none">
              <a:spAutoFit/>
            </a:bodyPr>
            <a:lstStyle/>
            <a:p>
              <a:pPr eaLnBrk="1" hangingPunct="1"/>
              <a:r>
                <a:rPr lang="el-GR" sz="1200" dirty="0" err="1" smtClean="0">
                  <a:solidFill>
                    <a:schemeClr val="tx1"/>
                  </a:solidFill>
                  <a:latin typeface="Calibri" pitchFamily="34" charset="0"/>
                </a:rPr>
                <a:t>Ινική</a:t>
              </a:r>
              <a:r>
                <a:rPr lang="el-GR" sz="1200" dirty="0" smtClean="0">
                  <a:solidFill>
                    <a:schemeClr val="tx1"/>
                  </a:solidFill>
                  <a:latin typeface="Calibri" pitchFamily="34" charset="0"/>
                </a:rPr>
                <a:t> </a:t>
              </a:r>
              <a:r>
                <a:rPr lang="en-US" sz="1200" i="1" dirty="0" smtClean="0">
                  <a:solidFill>
                    <a:schemeClr val="tx1"/>
                  </a:solidFill>
                  <a:latin typeface="Calibri" pitchFamily="34" charset="0"/>
                </a:rPr>
                <a:t>(</a:t>
              </a:r>
              <a:r>
                <a:rPr lang="en-US" sz="1200" i="1" dirty="0">
                  <a:solidFill>
                    <a:schemeClr val="tx1"/>
                  </a:solidFill>
                  <a:latin typeface="Calibri" pitchFamily="34" charset="0"/>
                </a:rPr>
                <a:t>insoluble)</a:t>
              </a:r>
            </a:p>
          </p:txBody>
        </p:sp>
      </p:grpSp>
      <p:grpSp>
        <p:nvGrpSpPr>
          <p:cNvPr id="18" name="313 - Ομάδα"/>
          <p:cNvGrpSpPr/>
          <p:nvPr/>
        </p:nvGrpSpPr>
        <p:grpSpPr>
          <a:xfrm>
            <a:off x="5754314" y="1712168"/>
            <a:ext cx="539750" cy="457200"/>
            <a:chOff x="5486400" y="2057400"/>
            <a:chExt cx="539750" cy="457200"/>
          </a:xfrm>
        </p:grpSpPr>
        <p:sp>
          <p:nvSpPr>
            <p:cNvPr id="95" name="94 - Έλλειψη"/>
            <p:cNvSpPr/>
            <p:nvPr/>
          </p:nvSpPr>
          <p:spPr bwMode="auto">
            <a:xfrm>
              <a:off x="5486400" y="2057400"/>
              <a:ext cx="5334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471080" name="Text Box 40"/>
            <p:cNvSpPr txBox="1">
              <a:spLocks noChangeArrowheads="1"/>
            </p:cNvSpPr>
            <p:nvPr/>
          </p:nvSpPr>
          <p:spPr bwMode="auto">
            <a:xfrm>
              <a:off x="5562600" y="2133600"/>
              <a:ext cx="463550" cy="366713"/>
            </a:xfrm>
            <a:prstGeom prst="rect">
              <a:avLst/>
            </a:prstGeom>
            <a:noFill/>
            <a:ln w="9525">
              <a:noFill/>
              <a:miter lim="800000"/>
              <a:headEnd/>
              <a:tailEnd/>
            </a:ln>
            <a:effectLst/>
          </p:spPr>
          <p:txBody>
            <a:bodyPr wrap="none">
              <a:spAutoFit/>
            </a:bodyPr>
            <a:lstStyle/>
            <a:p>
              <a:pPr eaLnBrk="1" hangingPunct="1"/>
              <a:r>
                <a:rPr lang="en-US" sz="1800" b="1" dirty="0">
                  <a:solidFill>
                    <a:schemeClr val="tx1"/>
                  </a:solidFill>
                  <a:latin typeface="Arial" charset="0"/>
                </a:rPr>
                <a:t>VII</a:t>
              </a:r>
            </a:p>
          </p:txBody>
        </p:sp>
      </p:grpSp>
      <p:grpSp>
        <p:nvGrpSpPr>
          <p:cNvPr id="19" name="312 - Ομάδα"/>
          <p:cNvGrpSpPr/>
          <p:nvPr/>
        </p:nvGrpSpPr>
        <p:grpSpPr>
          <a:xfrm>
            <a:off x="5151064" y="2016968"/>
            <a:ext cx="527050" cy="685800"/>
            <a:chOff x="6330950" y="2667000"/>
            <a:chExt cx="527050" cy="685800"/>
          </a:xfrm>
        </p:grpSpPr>
        <p:sp>
          <p:nvSpPr>
            <p:cNvPr id="99" name="98 - Έλλειψη"/>
            <p:cNvSpPr/>
            <p:nvPr/>
          </p:nvSpPr>
          <p:spPr bwMode="auto">
            <a:xfrm>
              <a:off x="6386235" y="2667000"/>
              <a:ext cx="304800" cy="685800"/>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471082" name="Text Box 42"/>
            <p:cNvSpPr txBox="1">
              <a:spLocks noChangeArrowheads="1"/>
            </p:cNvSpPr>
            <p:nvPr/>
          </p:nvSpPr>
          <p:spPr bwMode="auto">
            <a:xfrm>
              <a:off x="6330950" y="2819400"/>
              <a:ext cx="527050" cy="369332"/>
            </a:xfrm>
            <a:prstGeom prst="rect">
              <a:avLst/>
            </a:prstGeom>
            <a:noFill/>
            <a:ln w="9525">
              <a:noFill/>
              <a:miter lim="800000"/>
              <a:headEnd/>
              <a:tailEnd/>
            </a:ln>
            <a:effectLst/>
          </p:spPr>
          <p:txBody>
            <a:bodyPr wrap="square">
              <a:spAutoFit/>
            </a:bodyPr>
            <a:lstStyle/>
            <a:p>
              <a:pPr eaLnBrk="1" hangingPunct="1"/>
              <a:r>
                <a:rPr lang="en-US" sz="1800" dirty="0">
                  <a:solidFill>
                    <a:schemeClr val="tx1"/>
                  </a:solidFill>
                  <a:latin typeface="Arial" charset="0"/>
                </a:rPr>
                <a:t>TF</a:t>
              </a:r>
            </a:p>
          </p:txBody>
        </p:sp>
      </p:grpSp>
      <p:sp>
        <p:nvSpPr>
          <p:cNvPr id="471083" name="Text Box 43"/>
          <p:cNvSpPr txBox="1">
            <a:spLocks noChangeArrowheads="1"/>
          </p:cNvSpPr>
          <p:nvPr/>
        </p:nvSpPr>
        <p:spPr bwMode="auto">
          <a:xfrm>
            <a:off x="6668714" y="2028636"/>
            <a:ext cx="2213811" cy="369332"/>
          </a:xfrm>
          <a:prstGeom prst="rect">
            <a:avLst/>
          </a:prstGeom>
          <a:noFill/>
          <a:ln w="9525">
            <a:noFill/>
            <a:miter lim="800000"/>
            <a:headEnd/>
            <a:tailEnd/>
          </a:ln>
          <a:effectLst/>
        </p:spPr>
        <p:txBody>
          <a:bodyPr wrap="none">
            <a:spAutoFit/>
          </a:bodyPr>
          <a:lstStyle/>
          <a:p>
            <a:pPr eaLnBrk="1" hangingPunct="1"/>
            <a:r>
              <a:rPr lang="el-GR" sz="1800" dirty="0" smtClean="0">
                <a:solidFill>
                  <a:schemeClr val="tx1"/>
                </a:solidFill>
                <a:latin typeface="Arial" charset="0"/>
              </a:rPr>
              <a:t>Ενδοθηλιακή βλάβη</a:t>
            </a:r>
            <a:endParaRPr lang="en-US" sz="1800" dirty="0">
              <a:solidFill>
                <a:schemeClr val="tx1"/>
              </a:solidFill>
              <a:latin typeface="Arial" charset="0"/>
            </a:endParaRPr>
          </a:p>
        </p:txBody>
      </p:sp>
      <p:sp>
        <p:nvSpPr>
          <p:cNvPr id="471084" name="Line 44"/>
          <p:cNvSpPr>
            <a:spLocks noChangeShapeType="1"/>
          </p:cNvSpPr>
          <p:nvPr/>
        </p:nvSpPr>
        <p:spPr bwMode="auto">
          <a:xfrm flipH="1">
            <a:off x="5906714" y="2474168"/>
            <a:ext cx="1371600" cy="0"/>
          </a:xfrm>
          <a:prstGeom prst="line">
            <a:avLst/>
          </a:prstGeom>
          <a:noFill/>
          <a:ln w="12700">
            <a:solidFill>
              <a:srgbClr val="808080"/>
            </a:solidFill>
            <a:miter lim="800000"/>
            <a:headEnd/>
            <a:tailEnd type="triangle" w="med" len="med"/>
          </a:ln>
          <a:effectLst/>
        </p:spPr>
        <p:txBody>
          <a:bodyPr wrap="none"/>
          <a:lstStyle/>
          <a:p>
            <a:endParaRPr lang="el-GR"/>
          </a:p>
        </p:txBody>
      </p:sp>
      <p:sp>
        <p:nvSpPr>
          <p:cNvPr id="471086" name="Text Box 46"/>
          <p:cNvSpPr txBox="1">
            <a:spLocks noChangeArrowheads="1"/>
          </p:cNvSpPr>
          <p:nvPr/>
        </p:nvSpPr>
        <p:spPr bwMode="auto">
          <a:xfrm>
            <a:off x="5206626" y="4125168"/>
            <a:ext cx="319088" cy="336550"/>
          </a:xfrm>
          <a:prstGeom prst="rect">
            <a:avLst/>
          </a:prstGeom>
          <a:noFill/>
          <a:ln w="9525">
            <a:noFill/>
            <a:miter lim="800000"/>
            <a:headEnd/>
            <a:tailEnd/>
          </a:ln>
          <a:effectLst/>
        </p:spPr>
        <p:txBody>
          <a:bodyPr wrap="none">
            <a:spAutoFit/>
          </a:bodyPr>
          <a:lstStyle/>
          <a:p>
            <a:pPr eaLnBrk="1" hangingPunct="1"/>
            <a:r>
              <a:rPr lang="en-US" sz="1600" dirty="0">
                <a:solidFill>
                  <a:schemeClr val="tx1"/>
                </a:solidFill>
                <a:latin typeface="Arial" charset="0"/>
              </a:rPr>
              <a:t>V</a:t>
            </a:r>
          </a:p>
        </p:txBody>
      </p:sp>
      <p:sp>
        <p:nvSpPr>
          <p:cNvPr id="58" name="57 - TextBox"/>
          <p:cNvSpPr txBox="1"/>
          <p:nvPr/>
        </p:nvSpPr>
        <p:spPr>
          <a:xfrm>
            <a:off x="877514" y="1483568"/>
            <a:ext cx="1711559" cy="369332"/>
          </a:xfrm>
          <a:prstGeom prst="rect">
            <a:avLst/>
          </a:prstGeom>
          <a:noFill/>
        </p:spPr>
        <p:txBody>
          <a:bodyPr wrap="none" rtlCol="0">
            <a:spAutoFit/>
          </a:bodyPr>
          <a:lstStyle/>
          <a:p>
            <a:r>
              <a:rPr lang="el-GR" b="1" dirty="0" smtClean="0">
                <a:latin typeface="Calibri" pitchFamily="34" charset="0"/>
              </a:rPr>
              <a:t>Ενδογενής οδός</a:t>
            </a:r>
            <a:endParaRPr lang="el-GR" b="1" dirty="0"/>
          </a:p>
        </p:txBody>
      </p:sp>
      <p:sp>
        <p:nvSpPr>
          <p:cNvPr id="59" name="58 - Ορθογώνιο"/>
          <p:cNvSpPr/>
          <p:nvPr/>
        </p:nvSpPr>
        <p:spPr>
          <a:xfrm>
            <a:off x="4687514" y="1407368"/>
            <a:ext cx="1878541" cy="369332"/>
          </a:xfrm>
          <a:prstGeom prst="rect">
            <a:avLst/>
          </a:prstGeom>
        </p:spPr>
        <p:txBody>
          <a:bodyPr wrap="square">
            <a:spAutoFit/>
          </a:bodyPr>
          <a:lstStyle/>
          <a:p>
            <a:r>
              <a:rPr lang="el-GR" b="1" dirty="0" smtClean="0">
                <a:latin typeface="Calibri" pitchFamily="34" charset="0"/>
              </a:rPr>
              <a:t>Εξωγενής οδός </a:t>
            </a:r>
            <a:endParaRPr lang="el-GR" b="1" dirty="0"/>
          </a:p>
        </p:txBody>
      </p:sp>
      <p:grpSp>
        <p:nvGrpSpPr>
          <p:cNvPr id="20" name="115 - Ομάδα"/>
          <p:cNvGrpSpPr/>
          <p:nvPr/>
        </p:nvGrpSpPr>
        <p:grpSpPr>
          <a:xfrm>
            <a:off x="3239714" y="4912568"/>
            <a:ext cx="533400" cy="457200"/>
            <a:chOff x="3429000" y="4114800"/>
            <a:chExt cx="533400" cy="457200"/>
          </a:xfrm>
        </p:grpSpPr>
        <p:sp>
          <p:nvSpPr>
            <p:cNvPr id="86" name="85 - Έλλειψη"/>
            <p:cNvSpPr/>
            <p:nvPr/>
          </p:nvSpPr>
          <p:spPr bwMode="auto">
            <a:xfrm>
              <a:off x="3429000" y="4114800"/>
              <a:ext cx="5334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88" name="Text Box 8"/>
            <p:cNvSpPr txBox="1">
              <a:spLocks noChangeArrowheads="1"/>
            </p:cNvSpPr>
            <p:nvPr/>
          </p:nvSpPr>
          <p:spPr bwMode="auto">
            <a:xfrm>
              <a:off x="3573294" y="4191000"/>
              <a:ext cx="312906" cy="369332"/>
            </a:xfrm>
            <a:prstGeom prst="rect">
              <a:avLst/>
            </a:prstGeom>
            <a:noFill/>
            <a:ln w="9525">
              <a:noFill/>
              <a:miter lim="800000"/>
              <a:headEnd/>
              <a:tailEnd/>
            </a:ln>
            <a:effectLst/>
          </p:spPr>
          <p:txBody>
            <a:bodyPr wrap="none">
              <a:spAutoFit/>
            </a:bodyPr>
            <a:lstStyle/>
            <a:p>
              <a:pPr eaLnBrk="1" hangingPunct="1"/>
              <a:r>
                <a:rPr lang="en-US" sz="1800" b="1" dirty="0" smtClean="0">
                  <a:solidFill>
                    <a:schemeClr val="tx1"/>
                  </a:solidFill>
                  <a:latin typeface="Arial" charset="0"/>
                </a:rPr>
                <a:t>II</a:t>
              </a:r>
              <a:endParaRPr lang="en-US" sz="1800" b="1" dirty="0">
                <a:solidFill>
                  <a:schemeClr val="tx1"/>
                </a:solidFill>
                <a:latin typeface="Arial" charset="0"/>
              </a:endParaRPr>
            </a:p>
          </p:txBody>
        </p:sp>
      </p:grpSp>
      <p:grpSp>
        <p:nvGrpSpPr>
          <p:cNvPr id="21" name="116 - Ομάδα"/>
          <p:cNvGrpSpPr/>
          <p:nvPr/>
        </p:nvGrpSpPr>
        <p:grpSpPr>
          <a:xfrm>
            <a:off x="4611314" y="4912568"/>
            <a:ext cx="533400" cy="457200"/>
            <a:chOff x="5029200" y="4038600"/>
            <a:chExt cx="533400" cy="457200"/>
          </a:xfrm>
        </p:grpSpPr>
        <p:grpSp>
          <p:nvGrpSpPr>
            <p:cNvPr id="22" name="76 - Ομάδα"/>
            <p:cNvGrpSpPr/>
            <p:nvPr/>
          </p:nvGrpSpPr>
          <p:grpSpPr>
            <a:xfrm>
              <a:off x="5029200" y="4038600"/>
              <a:ext cx="533400" cy="457200"/>
              <a:chOff x="3505200" y="1447800"/>
              <a:chExt cx="533400" cy="457200"/>
            </a:xfrm>
          </p:grpSpPr>
          <p:sp>
            <p:nvSpPr>
              <p:cNvPr id="78" name="77 - Έλλειψη"/>
              <p:cNvSpPr/>
              <p:nvPr/>
            </p:nvSpPr>
            <p:spPr bwMode="auto">
              <a:xfrm rot="890890">
                <a:off x="3505200" y="1447800"/>
                <a:ext cx="533400" cy="457200"/>
              </a:xfrm>
              <a:prstGeom prst="ellipse">
                <a:avLst/>
              </a:prstGeom>
              <a:solidFill>
                <a:srgbClr val="FF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79" name="78 - Πίτα"/>
              <p:cNvSpPr/>
              <p:nvPr/>
            </p:nvSpPr>
            <p:spPr bwMode="auto">
              <a:xfrm>
                <a:off x="3505200" y="1447800"/>
                <a:ext cx="533400" cy="457200"/>
              </a:xfrm>
              <a:prstGeom prst="pi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grpSp>
        <p:sp>
          <p:nvSpPr>
            <p:cNvPr id="89" name="Text Box 8"/>
            <p:cNvSpPr txBox="1">
              <a:spLocks noChangeArrowheads="1"/>
            </p:cNvSpPr>
            <p:nvPr/>
          </p:nvSpPr>
          <p:spPr bwMode="auto">
            <a:xfrm>
              <a:off x="5029200" y="4114800"/>
              <a:ext cx="441146" cy="369332"/>
            </a:xfrm>
            <a:prstGeom prst="rect">
              <a:avLst/>
            </a:prstGeom>
            <a:noFill/>
            <a:ln w="9525">
              <a:noFill/>
              <a:miter lim="800000"/>
              <a:headEnd/>
              <a:tailEnd/>
            </a:ln>
            <a:effectLst/>
          </p:spPr>
          <p:txBody>
            <a:bodyPr wrap="none">
              <a:spAutoFit/>
            </a:bodyPr>
            <a:lstStyle/>
            <a:p>
              <a:pPr algn="ctr" eaLnBrk="1" hangingPunct="1"/>
              <a:r>
                <a:rPr lang="en-US" sz="1800" b="1" dirty="0" err="1" smtClean="0">
                  <a:solidFill>
                    <a:schemeClr val="tx1"/>
                  </a:solidFill>
                  <a:latin typeface="Arial" charset="0"/>
                </a:rPr>
                <a:t>IIa</a:t>
              </a:r>
              <a:endParaRPr lang="en-US" sz="1800" b="1" dirty="0">
                <a:solidFill>
                  <a:schemeClr val="tx1"/>
                </a:solidFill>
                <a:latin typeface="Arial" charset="0"/>
              </a:endParaRPr>
            </a:p>
          </p:txBody>
        </p:sp>
      </p:grpSp>
      <p:grpSp>
        <p:nvGrpSpPr>
          <p:cNvPr id="23" name="117 - Ομάδα"/>
          <p:cNvGrpSpPr/>
          <p:nvPr/>
        </p:nvGrpSpPr>
        <p:grpSpPr>
          <a:xfrm>
            <a:off x="3696914" y="5979368"/>
            <a:ext cx="533400" cy="457200"/>
            <a:chOff x="3657600" y="4800600"/>
            <a:chExt cx="533400" cy="457200"/>
          </a:xfrm>
        </p:grpSpPr>
        <p:sp>
          <p:nvSpPr>
            <p:cNvPr id="87" name="86 - Έλλειψη"/>
            <p:cNvSpPr/>
            <p:nvPr/>
          </p:nvSpPr>
          <p:spPr bwMode="auto">
            <a:xfrm>
              <a:off x="3657600" y="4800600"/>
              <a:ext cx="5334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90" name="Text Box 8"/>
            <p:cNvSpPr txBox="1">
              <a:spLocks noChangeArrowheads="1"/>
            </p:cNvSpPr>
            <p:nvPr/>
          </p:nvSpPr>
          <p:spPr bwMode="auto">
            <a:xfrm>
              <a:off x="3657600" y="4800600"/>
              <a:ext cx="533400" cy="381000"/>
            </a:xfrm>
            <a:prstGeom prst="rect">
              <a:avLst/>
            </a:prstGeom>
            <a:noFill/>
            <a:ln w="9525">
              <a:noFill/>
              <a:miter lim="800000"/>
              <a:headEnd/>
              <a:tailEnd/>
            </a:ln>
            <a:effectLst/>
          </p:spPr>
          <p:txBody>
            <a:bodyPr wrap="square">
              <a:spAutoFit/>
            </a:bodyPr>
            <a:lstStyle/>
            <a:p>
              <a:pPr algn="ctr" eaLnBrk="1" hangingPunct="1"/>
              <a:r>
                <a:rPr lang="en-US" sz="1800" b="1" dirty="0" smtClean="0">
                  <a:solidFill>
                    <a:schemeClr val="tx1"/>
                  </a:solidFill>
                  <a:latin typeface="Arial" charset="0"/>
                </a:rPr>
                <a:t>I</a:t>
              </a:r>
              <a:endParaRPr lang="en-US" sz="1800" b="1" dirty="0">
                <a:solidFill>
                  <a:schemeClr val="tx1"/>
                </a:solidFill>
                <a:latin typeface="Arial" charset="0"/>
              </a:endParaRPr>
            </a:p>
          </p:txBody>
        </p:sp>
      </p:grpSp>
      <p:sp>
        <p:nvSpPr>
          <p:cNvPr id="92" name="Text Box 31"/>
          <p:cNvSpPr txBox="1">
            <a:spLocks noChangeArrowheads="1"/>
          </p:cNvSpPr>
          <p:nvPr/>
        </p:nvSpPr>
        <p:spPr bwMode="auto">
          <a:xfrm>
            <a:off x="4992314" y="6464369"/>
            <a:ext cx="1219200" cy="276999"/>
          </a:xfrm>
          <a:prstGeom prst="rect">
            <a:avLst/>
          </a:prstGeom>
          <a:noFill/>
          <a:ln w="9525">
            <a:noFill/>
            <a:miter lim="800000"/>
            <a:headEnd/>
            <a:tailEnd/>
          </a:ln>
          <a:effectLst/>
        </p:spPr>
        <p:txBody>
          <a:bodyPr wrap="square">
            <a:spAutoFit/>
          </a:bodyPr>
          <a:lstStyle/>
          <a:p>
            <a:pPr algn="ctr" eaLnBrk="1" hangingPunct="1"/>
            <a:r>
              <a:rPr lang="el-GR" sz="1200" dirty="0" smtClean="0">
                <a:latin typeface="Calibri" pitchFamily="34" charset="0"/>
              </a:rPr>
              <a:t>Ινώδες </a:t>
            </a:r>
            <a:r>
              <a:rPr lang="en-US" sz="1200" i="1" dirty="0" smtClean="0">
                <a:solidFill>
                  <a:schemeClr val="tx1"/>
                </a:solidFill>
                <a:latin typeface="Calibri" pitchFamily="34" charset="0"/>
              </a:rPr>
              <a:t>(</a:t>
            </a:r>
            <a:r>
              <a:rPr lang="en-US" sz="1200" i="1" dirty="0">
                <a:solidFill>
                  <a:schemeClr val="tx1"/>
                </a:solidFill>
                <a:latin typeface="Calibri" pitchFamily="34" charset="0"/>
              </a:rPr>
              <a:t>soluble)</a:t>
            </a:r>
          </a:p>
        </p:txBody>
      </p:sp>
      <p:sp>
        <p:nvSpPr>
          <p:cNvPr id="100" name="99 - Δεξιό βέλος"/>
          <p:cNvSpPr/>
          <p:nvPr/>
        </p:nvSpPr>
        <p:spPr bwMode="auto">
          <a:xfrm>
            <a:off x="1029914" y="2016968"/>
            <a:ext cx="6096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09" name="108 - Δεξιό βέλος"/>
          <p:cNvSpPr/>
          <p:nvPr/>
        </p:nvSpPr>
        <p:spPr bwMode="auto">
          <a:xfrm>
            <a:off x="1639514" y="2626568"/>
            <a:ext cx="6096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10" name="109 - Δεξιό βέλος"/>
          <p:cNvSpPr/>
          <p:nvPr/>
        </p:nvSpPr>
        <p:spPr bwMode="auto">
          <a:xfrm>
            <a:off x="1791914" y="3236168"/>
            <a:ext cx="6096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14" name="113 - Δεξιό βέλος"/>
          <p:cNvSpPr/>
          <p:nvPr/>
        </p:nvSpPr>
        <p:spPr bwMode="auto">
          <a:xfrm>
            <a:off x="2858714" y="4302968"/>
            <a:ext cx="8382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15" name="114 - Δεξιό βέλος"/>
          <p:cNvSpPr/>
          <p:nvPr/>
        </p:nvSpPr>
        <p:spPr bwMode="auto">
          <a:xfrm rot="5400000">
            <a:off x="2744414" y="3960068"/>
            <a:ext cx="3810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94" name="93 - Δεξιό βέλος"/>
          <p:cNvSpPr/>
          <p:nvPr/>
        </p:nvSpPr>
        <p:spPr bwMode="auto">
          <a:xfrm rot="5400000">
            <a:off x="3963614" y="4798268"/>
            <a:ext cx="3810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07" name="106 - Δεξιό βέλος"/>
          <p:cNvSpPr/>
          <p:nvPr/>
        </p:nvSpPr>
        <p:spPr bwMode="auto">
          <a:xfrm>
            <a:off x="3849314" y="5141168"/>
            <a:ext cx="6858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08" name="107 - Δεξιό βέλος"/>
          <p:cNvSpPr/>
          <p:nvPr/>
        </p:nvSpPr>
        <p:spPr bwMode="auto">
          <a:xfrm>
            <a:off x="4306514" y="6207968"/>
            <a:ext cx="7620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22" name="121 - Δεξιό βέλος"/>
          <p:cNvSpPr/>
          <p:nvPr/>
        </p:nvSpPr>
        <p:spPr bwMode="auto">
          <a:xfrm rot="5400000">
            <a:off x="4497014" y="5941268"/>
            <a:ext cx="3810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23" name="122 - Δεξιό βέλος"/>
          <p:cNvSpPr/>
          <p:nvPr/>
        </p:nvSpPr>
        <p:spPr bwMode="auto">
          <a:xfrm rot="5400000">
            <a:off x="6554414" y="5941268"/>
            <a:ext cx="3810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24" name="123 - Δεξιό βέλος"/>
          <p:cNvSpPr/>
          <p:nvPr/>
        </p:nvSpPr>
        <p:spPr bwMode="auto">
          <a:xfrm>
            <a:off x="6516314" y="6207968"/>
            <a:ext cx="7620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cxnSp>
        <p:nvCxnSpPr>
          <p:cNvPr id="141" name="140 - Ευθύγραμμο βέλος σύνδεσης"/>
          <p:cNvCxnSpPr>
            <a:stCxn id="471086" idx="1"/>
            <a:endCxn id="102" idx="6"/>
          </p:cNvCxnSpPr>
          <p:nvPr/>
        </p:nvCxnSpPr>
        <p:spPr bwMode="auto">
          <a:xfrm flipH="1">
            <a:off x="4763714" y="4293443"/>
            <a:ext cx="442912" cy="23812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47" name="146 - Ευθύγραμμο βέλος σύνδεσης"/>
          <p:cNvCxnSpPr>
            <a:stCxn id="471089" idx="2"/>
          </p:cNvCxnSpPr>
          <p:nvPr/>
        </p:nvCxnSpPr>
        <p:spPr bwMode="auto">
          <a:xfrm flipH="1">
            <a:off x="3239714" y="3420318"/>
            <a:ext cx="169069" cy="12065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15" name="314 - Δεξιό βέλος"/>
          <p:cNvSpPr/>
          <p:nvPr/>
        </p:nvSpPr>
        <p:spPr bwMode="auto">
          <a:xfrm rot="8673417">
            <a:off x="3052697" y="3438658"/>
            <a:ext cx="2088480" cy="285185"/>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316" name="315 - Δεξιό βέλος"/>
          <p:cNvSpPr/>
          <p:nvPr/>
        </p:nvSpPr>
        <p:spPr bwMode="auto">
          <a:xfrm rot="5400000">
            <a:off x="6554414" y="5026868"/>
            <a:ext cx="3810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11" name="110 - Δεξιό βέλος"/>
          <p:cNvSpPr/>
          <p:nvPr/>
        </p:nvSpPr>
        <p:spPr bwMode="auto">
          <a:xfrm rot="9600724">
            <a:off x="3094716" y="2865067"/>
            <a:ext cx="1760369" cy="221437"/>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12" name="111 - Ορθογώνιο"/>
          <p:cNvSpPr/>
          <p:nvPr/>
        </p:nvSpPr>
        <p:spPr bwMode="auto">
          <a:xfrm>
            <a:off x="2249114" y="4074368"/>
            <a:ext cx="6400800" cy="2667000"/>
          </a:xfrm>
          <a:prstGeom prst="rect">
            <a:avLst/>
          </a:prstGeom>
          <a:solidFill>
            <a:srgbClr val="FFC000">
              <a:alpha val="23000"/>
            </a:srgbClr>
          </a:solid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kumimoji="0" lang="el-GR" sz="1800" b="0" i="0" u="none" strike="noStrike" cap="none" normalizeH="0" baseline="0" dirty="0" smtClean="0">
              <a:ln>
                <a:noFill/>
              </a:ln>
              <a:solidFill>
                <a:schemeClr val="tx1"/>
              </a:solidFill>
              <a:effectLst/>
              <a:latin typeface="Arial" charset="0"/>
            </a:endParaRPr>
          </a:p>
        </p:txBody>
      </p:sp>
      <p:sp>
        <p:nvSpPr>
          <p:cNvPr id="116" name="115 - TextBox"/>
          <p:cNvSpPr txBox="1"/>
          <p:nvPr/>
        </p:nvSpPr>
        <p:spPr>
          <a:xfrm>
            <a:off x="2782514" y="2931368"/>
            <a:ext cx="659155" cy="369332"/>
          </a:xfrm>
          <a:prstGeom prst="rect">
            <a:avLst/>
          </a:prstGeom>
          <a:noFill/>
        </p:spPr>
        <p:txBody>
          <a:bodyPr wrap="none" rtlCol="0">
            <a:spAutoFit/>
          </a:bodyPr>
          <a:lstStyle/>
          <a:p>
            <a:r>
              <a:rPr lang="en-US" dirty="0" smtClean="0">
                <a:solidFill>
                  <a:srgbClr val="0070C0"/>
                </a:solidFill>
              </a:rPr>
              <a:t>Ca</a:t>
            </a:r>
            <a:r>
              <a:rPr lang="en-US" baseline="30000" dirty="0" smtClean="0">
                <a:solidFill>
                  <a:srgbClr val="0070C0"/>
                </a:solidFill>
              </a:rPr>
              <a:t>++</a:t>
            </a:r>
            <a:endParaRPr lang="el-GR" baseline="30000" dirty="0">
              <a:solidFill>
                <a:srgbClr val="0070C0"/>
              </a:solidFill>
            </a:endParaRPr>
          </a:p>
        </p:txBody>
      </p:sp>
      <p:sp>
        <p:nvSpPr>
          <p:cNvPr id="118" name="117 - TextBox"/>
          <p:cNvSpPr txBox="1"/>
          <p:nvPr/>
        </p:nvSpPr>
        <p:spPr>
          <a:xfrm>
            <a:off x="4180759" y="4009836"/>
            <a:ext cx="659155" cy="369332"/>
          </a:xfrm>
          <a:prstGeom prst="rect">
            <a:avLst/>
          </a:prstGeom>
          <a:noFill/>
        </p:spPr>
        <p:txBody>
          <a:bodyPr wrap="none" rtlCol="0">
            <a:spAutoFit/>
          </a:bodyPr>
          <a:lstStyle/>
          <a:p>
            <a:r>
              <a:rPr lang="en-US" dirty="0" smtClean="0">
                <a:solidFill>
                  <a:srgbClr val="0070C0"/>
                </a:solidFill>
              </a:rPr>
              <a:t>Ca</a:t>
            </a:r>
            <a:r>
              <a:rPr lang="en-US" baseline="30000" dirty="0" smtClean="0">
                <a:solidFill>
                  <a:srgbClr val="0070C0"/>
                </a:solidFill>
              </a:rPr>
              <a:t>++</a:t>
            </a:r>
            <a:endParaRPr lang="el-GR" baseline="30000" dirty="0">
              <a:solidFill>
                <a:srgbClr val="0070C0"/>
              </a:solidFill>
            </a:endParaRPr>
          </a:p>
        </p:txBody>
      </p:sp>
      <p:sp>
        <p:nvSpPr>
          <p:cNvPr id="471089" name="Text Box 49"/>
          <p:cNvSpPr txBox="1">
            <a:spLocks noChangeArrowheads="1"/>
          </p:cNvSpPr>
          <p:nvPr/>
        </p:nvSpPr>
        <p:spPr bwMode="auto">
          <a:xfrm>
            <a:off x="3163514" y="3083768"/>
            <a:ext cx="490538" cy="336550"/>
          </a:xfrm>
          <a:prstGeom prst="rect">
            <a:avLst/>
          </a:prstGeom>
          <a:noFill/>
          <a:ln w="9525">
            <a:noFill/>
            <a:miter lim="800000"/>
            <a:headEnd/>
            <a:tailEnd/>
          </a:ln>
          <a:effectLst/>
        </p:spPr>
        <p:txBody>
          <a:bodyPr wrap="none">
            <a:spAutoFit/>
          </a:bodyPr>
          <a:lstStyle/>
          <a:p>
            <a:pPr eaLnBrk="1" hangingPunct="1"/>
            <a:r>
              <a:rPr lang="en-US" sz="1600" dirty="0">
                <a:solidFill>
                  <a:schemeClr val="tx1"/>
                </a:solidFill>
                <a:latin typeface="Arial" charset="0"/>
              </a:rPr>
              <a:t>VIII</a:t>
            </a:r>
          </a:p>
        </p:txBody>
      </p:sp>
      <p:sp>
        <p:nvSpPr>
          <p:cNvPr id="120" name="119 - Ορθογώνιο"/>
          <p:cNvSpPr/>
          <p:nvPr/>
        </p:nvSpPr>
        <p:spPr>
          <a:xfrm>
            <a:off x="7278314" y="4074368"/>
            <a:ext cx="1325687" cy="369332"/>
          </a:xfrm>
          <a:prstGeom prst="rect">
            <a:avLst/>
          </a:prstGeom>
        </p:spPr>
        <p:txBody>
          <a:bodyPr wrap="square">
            <a:spAutoFit/>
          </a:bodyPr>
          <a:lstStyle/>
          <a:p>
            <a:r>
              <a:rPr lang="el-GR" b="1" dirty="0" smtClean="0">
                <a:solidFill>
                  <a:srgbClr val="C00000"/>
                </a:solidFill>
                <a:latin typeface="Calibri" pitchFamily="34" charset="0"/>
              </a:rPr>
              <a:t>κοινή οδός </a:t>
            </a:r>
            <a:endParaRPr lang="el-GR" dirty="0" smtClean="0">
              <a:solidFill>
                <a:srgbClr val="C00000"/>
              </a:solidFill>
            </a:endParaRPr>
          </a:p>
        </p:txBody>
      </p:sp>
      <p:sp>
        <p:nvSpPr>
          <p:cNvPr id="104" name="103 - Δεξιό βέλος"/>
          <p:cNvSpPr/>
          <p:nvPr/>
        </p:nvSpPr>
        <p:spPr bwMode="auto">
          <a:xfrm rot="5400000">
            <a:off x="1830013" y="2359868"/>
            <a:ext cx="2286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25" name="Θέση αριθμού διαφάνειας 24"/>
          <p:cNvSpPr>
            <a:spLocks noGrp="1"/>
          </p:cNvSpPr>
          <p:nvPr>
            <p:ph type="sldNum" sz="quarter" idx="12"/>
          </p:nvPr>
        </p:nvSpPr>
        <p:spPr/>
        <p:txBody>
          <a:bodyPr/>
          <a:lstStyle/>
          <a:p>
            <a:pPr>
              <a:defRPr/>
            </a:pPr>
            <a:fld id="{7E55E3B3-0445-4CFC-BED8-763D4409E61F}" type="slidenum">
              <a:rPr lang="el-GR" smtClean="0"/>
              <a:pPr>
                <a:defRPr/>
              </a:pPr>
              <a:t>50</a:t>
            </a:fld>
            <a:endParaRPr lang="el-GR"/>
          </a:p>
        </p:txBody>
      </p:sp>
      <p:sp>
        <p:nvSpPr>
          <p:cNvPr id="26" name="Τίτλος 25"/>
          <p:cNvSpPr>
            <a:spLocks noGrp="1"/>
          </p:cNvSpPr>
          <p:nvPr>
            <p:ph type="title"/>
          </p:nvPr>
        </p:nvSpPr>
        <p:spPr/>
        <p:txBody>
          <a:bodyPr/>
          <a:lstStyle/>
          <a:p>
            <a:r>
              <a:rPr lang="el-GR" dirty="0"/>
              <a:t>Καταρράκτης Πήξης </a:t>
            </a:r>
            <a:r>
              <a:rPr lang="el-GR" sz="3000" b="0" dirty="0" smtClean="0"/>
              <a:t>7/10</a:t>
            </a:r>
            <a:endParaRPr lang="el-GR" dirty="0"/>
          </a:p>
        </p:txBody>
      </p:sp>
    </p:spTree>
    <p:extLst>
      <p:ext uri="{BB962C8B-B14F-4D97-AF65-F5344CB8AC3E}">
        <p14:creationId xmlns:p14="http://schemas.microsoft.com/office/powerpoint/2010/main" val="4016842457"/>
      </p:ext>
    </p:extLst>
  </p:cSld>
  <p:clrMapOvr>
    <a:masterClrMapping/>
  </p:clrMapOvr>
  <p:transition advClick="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Καταρράκτης Πήξης </a:t>
            </a:r>
            <a:r>
              <a:rPr lang="el-GR" sz="3000" b="0" dirty="0" smtClean="0"/>
              <a:t>8/10</a:t>
            </a:r>
            <a:endParaRPr lang="el-GR" dirty="0"/>
          </a:p>
        </p:txBody>
      </p:sp>
      <p:sp>
        <p:nvSpPr>
          <p:cNvPr id="3" name="Θέση περιεχομένου 2"/>
          <p:cNvSpPr>
            <a:spLocks noGrp="1"/>
          </p:cNvSpPr>
          <p:nvPr>
            <p:ph idx="1"/>
          </p:nvPr>
        </p:nvSpPr>
        <p:spPr>
          <a:xfrm>
            <a:off x="457200" y="1196752"/>
            <a:ext cx="8291264" cy="5256584"/>
          </a:xfrm>
        </p:spPr>
        <p:txBody>
          <a:bodyPr>
            <a:normAutofit/>
          </a:bodyPr>
          <a:lstStyle/>
          <a:p>
            <a:r>
              <a:rPr lang="el-GR" dirty="0"/>
              <a:t>Στην </a:t>
            </a:r>
            <a:r>
              <a:rPr lang="el-GR" b="1" dirty="0"/>
              <a:t>κοινή οδό </a:t>
            </a:r>
            <a:r>
              <a:rPr lang="el-GR" dirty="0"/>
              <a:t>ο </a:t>
            </a:r>
            <a:r>
              <a:rPr lang="el-GR" dirty="0" err="1"/>
              <a:t>FXa</a:t>
            </a:r>
            <a:r>
              <a:rPr lang="el-GR" dirty="0"/>
              <a:t> σχηματίζει σύμπλεγμα με τον </a:t>
            </a:r>
            <a:r>
              <a:rPr lang="el-GR" dirty="0" err="1"/>
              <a:t>FVa</a:t>
            </a:r>
            <a:r>
              <a:rPr lang="el-GR" dirty="0"/>
              <a:t>,  πάνω στην επιφάνεια του αιμοπεταλίου, (KAI ΣΧΗΜΑΤΊΖΕΤΑΙ ΤΟ σύμπλεγμα </a:t>
            </a:r>
            <a:r>
              <a:rPr lang="el-GR" dirty="0" err="1"/>
              <a:t>προθρομβινάσης</a:t>
            </a:r>
            <a:r>
              <a:rPr lang="el-GR" dirty="0"/>
              <a:t>: </a:t>
            </a:r>
            <a:r>
              <a:rPr lang="el-GR" dirty="0" err="1"/>
              <a:t>Va.,Xa</a:t>
            </a:r>
            <a:r>
              <a:rPr lang="el-GR" dirty="0"/>
              <a:t>, </a:t>
            </a:r>
            <a:r>
              <a:rPr lang="el-GR" dirty="0" err="1"/>
              <a:t>Ca</a:t>
            </a:r>
            <a:r>
              <a:rPr lang="el-GR" dirty="0"/>
              <a:t>++, </a:t>
            </a:r>
            <a:r>
              <a:rPr lang="el-GR" dirty="0" err="1"/>
              <a:t>φωσφολιπίδια</a:t>
            </a:r>
            <a:r>
              <a:rPr lang="el-GR" dirty="0"/>
              <a:t>) το σύμπλεγμα της </a:t>
            </a:r>
            <a:r>
              <a:rPr lang="el-GR" dirty="0" err="1"/>
              <a:t>προθρομβινάσης</a:t>
            </a:r>
            <a:r>
              <a:rPr lang="el-GR" dirty="0"/>
              <a:t> είναι πολύ σημαντικό γιατί  καταλύει τη μετατροπή μεγάλων ποσοτήτων προθρομβίνης σε θρομβίνη.</a:t>
            </a:r>
          </a:p>
          <a:p>
            <a:r>
              <a:rPr lang="el-GR" dirty="0"/>
              <a:t>Η έκρηξη αυτή στην παραγωγή θρομβίνης είναι ικανή να  αποσπάσει από το </a:t>
            </a:r>
            <a:r>
              <a:rPr lang="el-GR" dirty="0" err="1"/>
              <a:t>ινωδογόνο</a:t>
            </a:r>
            <a:r>
              <a:rPr lang="el-GR" dirty="0"/>
              <a:t> τα </a:t>
            </a:r>
            <a:r>
              <a:rPr lang="el-GR" dirty="0" err="1"/>
              <a:t>ινωδοπεπτίδια</a:t>
            </a:r>
            <a:r>
              <a:rPr lang="el-GR" dirty="0"/>
              <a:t> Α και Β  τα </a:t>
            </a:r>
            <a:r>
              <a:rPr lang="el-GR" dirty="0" err="1"/>
              <a:t>οποια</a:t>
            </a:r>
            <a:r>
              <a:rPr lang="el-GR" dirty="0"/>
              <a:t> </a:t>
            </a:r>
            <a:r>
              <a:rPr lang="el-GR" dirty="0" err="1"/>
              <a:t>πολυμερίζονται</a:t>
            </a:r>
            <a:r>
              <a:rPr lang="el-GR" dirty="0"/>
              <a:t> σχηματίζουν το ινώδες και με την ταυτόχρονη ενεργοποίηση του παράγοντα FXIII, . Τα παραγόμενα  μονομερή του ινώδους, </a:t>
            </a:r>
            <a:r>
              <a:rPr lang="el-GR" dirty="0" err="1"/>
              <a:t>πολυμερίζονται</a:t>
            </a:r>
            <a:r>
              <a:rPr lang="el-GR" dirty="0"/>
              <a:t>, δημιουργούν έναν ασταθή θρόμβο, ο οποίος υπό την επίδραση του παράγοντα </a:t>
            </a:r>
            <a:r>
              <a:rPr lang="el-GR" dirty="0" err="1"/>
              <a:t>ΧΙΙΙa</a:t>
            </a:r>
            <a:r>
              <a:rPr lang="el-GR" dirty="0"/>
              <a:t> μετατρέπεται σε αδιάλυτο θρόμβο ινώδους  που στη συνέχεια εγκλωβίζει και τα </a:t>
            </a:r>
            <a:r>
              <a:rPr lang="el-GR" dirty="0" err="1"/>
              <a:t>εμμορφα</a:t>
            </a:r>
            <a:r>
              <a:rPr lang="el-GR" dirty="0"/>
              <a:t> στοιχεία και σχηματίζει τον </a:t>
            </a:r>
            <a:r>
              <a:rPr lang="el-GR" dirty="0" smtClean="0"/>
              <a:t>θρόμβο.</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51</a:t>
            </a:fld>
            <a:endParaRPr lang="el-GR"/>
          </a:p>
        </p:txBody>
      </p:sp>
    </p:spTree>
    <p:extLst>
      <p:ext uri="{BB962C8B-B14F-4D97-AF65-F5344CB8AC3E}">
        <p14:creationId xmlns:p14="http://schemas.microsoft.com/office/powerpoint/2010/main" val="163609536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115 - Δεξιό βέλος"/>
          <p:cNvSpPr/>
          <p:nvPr/>
        </p:nvSpPr>
        <p:spPr bwMode="auto">
          <a:xfrm rot="5400000">
            <a:off x="1711895" y="3064767"/>
            <a:ext cx="304800" cy="152401"/>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grpSp>
        <p:nvGrpSpPr>
          <p:cNvPr id="2" name="103 - Ομάδα"/>
          <p:cNvGrpSpPr/>
          <p:nvPr/>
        </p:nvGrpSpPr>
        <p:grpSpPr>
          <a:xfrm>
            <a:off x="2016696" y="2607568"/>
            <a:ext cx="533400" cy="457200"/>
            <a:chOff x="3505200" y="1447800"/>
            <a:chExt cx="533400" cy="457200"/>
          </a:xfrm>
        </p:grpSpPr>
        <p:sp>
          <p:nvSpPr>
            <p:cNvPr id="105" name="104 - Έλλειψη"/>
            <p:cNvSpPr/>
            <p:nvPr/>
          </p:nvSpPr>
          <p:spPr bwMode="auto">
            <a:xfrm rot="890890">
              <a:off x="3505200" y="1447800"/>
              <a:ext cx="533400" cy="457200"/>
            </a:xfrm>
            <a:prstGeom prst="ellipse">
              <a:avLst/>
            </a:prstGeom>
            <a:solidFill>
              <a:srgbClr val="FF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06" name="105 - Πίτα"/>
            <p:cNvSpPr/>
            <p:nvPr/>
          </p:nvSpPr>
          <p:spPr bwMode="auto">
            <a:xfrm>
              <a:off x="3505200" y="1447800"/>
              <a:ext cx="533400" cy="457200"/>
            </a:xfrm>
            <a:prstGeom prst="pi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grpSp>
      <p:sp>
        <p:nvSpPr>
          <p:cNvPr id="103" name="102 - Έλλειψη"/>
          <p:cNvSpPr/>
          <p:nvPr/>
        </p:nvSpPr>
        <p:spPr bwMode="auto">
          <a:xfrm>
            <a:off x="568896" y="2531368"/>
            <a:ext cx="5334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grpSp>
        <p:nvGrpSpPr>
          <p:cNvPr id="3" name="308 - Ομάδα"/>
          <p:cNvGrpSpPr/>
          <p:nvPr/>
        </p:nvGrpSpPr>
        <p:grpSpPr>
          <a:xfrm>
            <a:off x="4531296" y="2759968"/>
            <a:ext cx="595035" cy="457200"/>
            <a:chOff x="6643965" y="3276600"/>
            <a:chExt cx="595035" cy="457200"/>
          </a:xfrm>
        </p:grpSpPr>
        <p:grpSp>
          <p:nvGrpSpPr>
            <p:cNvPr id="4" name="95 - Ομάδα"/>
            <p:cNvGrpSpPr/>
            <p:nvPr/>
          </p:nvGrpSpPr>
          <p:grpSpPr>
            <a:xfrm>
              <a:off x="6705600" y="3276600"/>
              <a:ext cx="533400" cy="457200"/>
              <a:chOff x="3505200" y="1447800"/>
              <a:chExt cx="533400" cy="457200"/>
            </a:xfrm>
          </p:grpSpPr>
          <p:sp>
            <p:nvSpPr>
              <p:cNvPr id="97" name="96 - Έλλειψη"/>
              <p:cNvSpPr/>
              <p:nvPr/>
            </p:nvSpPr>
            <p:spPr bwMode="auto">
              <a:xfrm rot="890890">
                <a:off x="3505200" y="1447800"/>
                <a:ext cx="533400" cy="457200"/>
              </a:xfrm>
              <a:prstGeom prst="ellipse">
                <a:avLst/>
              </a:prstGeom>
              <a:solidFill>
                <a:srgbClr val="FF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98" name="97 - Πίτα"/>
              <p:cNvSpPr/>
              <p:nvPr/>
            </p:nvSpPr>
            <p:spPr bwMode="auto">
              <a:xfrm>
                <a:off x="3505200" y="1447800"/>
                <a:ext cx="533400" cy="457200"/>
              </a:xfrm>
              <a:prstGeom prst="pi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grpSp>
        <p:sp>
          <p:nvSpPr>
            <p:cNvPr id="471079" name="Text Box 39"/>
            <p:cNvSpPr txBox="1">
              <a:spLocks noChangeArrowheads="1"/>
            </p:cNvSpPr>
            <p:nvPr/>
          </p:nvSpPr>
          <p:spPr bwMode="auto">
            <a:xfrm>
              <a:off x="6643965" y="3314700"/>
              <a:ext cx="595035" cy="369332"/>
            </a:xfrm>
            <a:prstGeom prst="rect">
              <a:avLst/>
            </a:prstGeom>
            <a:noFill/>
            <a:ln w="9525">
              <a:noFill/>
              <a:miter lim="800000"/>
              <a:headEnd/>
              <a:tailEnd/>
            </a:ln>
            <a:effectLst/>
          </p:spPr>
          <p:txBody>
            <a:bodyPr wrap="none">
              <a:spAutoFit/>
            </a:bodyPr>
            <a:lstStyle/>
            <a:p>
              <a:pPr eaLnBrk="1" hangingPunct="1"/>
              <a:r>
                <a:rPr lang="en-US" sz="1800" b="1" dirty="0" err="1" smtClean="0">
                  <a:solidFill>
                    <a:schemeClr val="tx1"/>
                  </a:solidFill>
                  <a:latin typeface="Arial" charset="0"/>
                </a:rPr>
                <a:t>VIIa</a:t>
              </a:r>
              <a:endParaRPr lang="en-US" sz="1800" b="1" dirty="0">
                <a:solidFill>
                  <a:schemeClr val="tx1"/>
                </a:solidFill>
                <a:latin typeface="Arial" charset="0"/>
              </a:endParaRPr>
            </a:p>
          </p:txBody>
        </p:sp>
      </p:grpSp>
      <p:sp>
        <p:nvSpPr>
          <p:cNvPr id="71" name="70 - Έλλειψη"/>
          <p:cNvSpPr/>
          <p:nvPr/>
        </p:nvSpPr>
        <p:spPr bwMode="auto">
          <a:xfrm>
            <a:off x="6131496" y="4512568"/>
            <a:ext cx="5334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grpSp>
        <p:nvGrpSpPr>
          <p:cNvPr id="5" name="69 - Ομάδα"/>
          <p:cNvGrpSpPr/>
          <p:nvPr/>
        </p:nvGrpSpPr>
        <p:grpSpPr>
          <a:xfrm>
            <a:off x="1330896" y="1997968"/>
            <a:ext cx="533400" cy="457200"/>
            <a:chOff x="3505200" y="1447800"/>
            <a:chExt cx="533400" cy="457200"/>
          </a:xfrm>
        </p:grpSpPr>
        <p:sp>
          <p:nvSpPr>
            <p:cNvPr id="62" name="61 - Έλλειψη"/>
            <p:cNvSpPr/>
            <p:nvPr/>
          </p:nvSpPr>
          <p:spPr bwMode="auto">
            <a:xfrm rot="890890">
              <a:off x="3505200" y="1447800"/>
              <a:ext cx="533400" cy="457200"/>
            </a:xfrm>
            <a:prstGeom prst="ellipse">
              <a:avLst/>
            </a:prstGeom>
            <a:solidFill>
              <a:srgbClr val="FF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63" name="62 - Πίτα"/>
            <p:cNvSpPr/>
            <p:nvPr/>
          </p:nvSpPr>
          <p:spPr bwMode="auto">
            <a:xfrm>
              <a:off x="3505200" y="1447800"/>
              <a:ext cx="533400" cy="457200"/>
            </a:xfrm>
            <a:prstGeom prst="pi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grpSp>
      <p:sp>
        <p:nvSpPr>
          <p:cNvPr id="61" name="60 - Έλλειψη"/>
          <p:cNvSpPr/>
          <p:nvPr/>
        </p:nvSpPr>
        <p:spPr bwMode="auto">
          <a:xfrm>
            <a:off x="35496" y="1997968"/>
            <a:ext cx="5334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24" name="Θέση περιεχομένου 23"/>
          <p:cNvSpPr>
            <a:spLocks noGrp="1"/>
          </p:cNvSpPr>
          <p:nvPr>
            <p:ph idx="1"/>
          </p:nvPr>
        </p:nvSpPr>
        <p:spPr>
          <a:xfrm>
            <a:off x="280022" y="1139800"/>
            <a:ext cx="8229600" cy="5040560"/>
          </a:xfrm>
        </p:spPr>
        <p:txBody>
          <a:bodyPr>
            <a:normAutofit/>
          </a:bodyPr>
          <a:lstStyle/>
          <a:p>
            <a:r>
              <a:rPr lang="el-GR" b="1" dirty="0">
                <a:latin typeface="+mj-lt"/>
              </a:rPr>
              <a:t> Ο κεντρικός ρόλος της θρομβίνης </a:t>
            </a:r>
          </a:p>
        </p:txBody>
      </p:sp>
      <p:sp>
        <p:nvSpPr>
          <p:cNvPr id="471043" name="Text Box 3"/>
          <p:cNvSpPr txBox="1">
            <a:spLocks noChangeArrowheads="1"/>
          </p:cNvSpPr>
          <p:nvPr/>
        </p:nvSpPr>
        <p:spPr bwMode="auto">
          <a:xfrm>
            <a:off x="67246" y="2074168"/>
            <a:ext cx="463550" cy="366713"/>
          </a:xfrm>
          <a:prstGeom prst="rect">
            <a:avLst/>
          </a:prstGeom>
          <a:noFill/>
          <a:ln w="9525">
            <a:noFill/>
            <a:miter lim="800000"/>
            <a:headEnd/>
            <a:tailEnd/>
          </a:ln>
          <a:effectLst/>
        </p:spPr>
        <p:txBody>
          <a:bodyPr wrap="none">
            <a:spAutoFit/>
          </a:bodyPr>
          <a:lstStyle/>
          <a:p>
            <a:pPr eaLnBrk="1" hangingPunct="1"/>
            <a:r>
              <a:rPr lang="en-US" sz="1800" b="1" dirty="0">
                <a:solidFill>
                  <a:schemeClr val="tx1"/>
                </a:solidFill>
                <a:latin typeface="Arial" charset="0"/>
              </a:rPr>
              <a:t>XII</a:t>
            </a:r>
          </a:p>
        </p:txBody>
      </p:sp>
      <p:sp>
        <p:nvSpPr>
          <p:cNvPr id="471044" name="Text Box 4"/>
          <p:cNvSpPr txBox="1">
            <a:spLocks noChangeArrowheads="1"/>
          </p:cNvSpPr>
          <p:nvPr/>
        </p:nvSpPr>
        <p:spPr bwMode="auto">
          <a:xfrm>
            <a:off x="1316609" y="2074168"/>
            <a:ext cx="590550" cy="366713"/>
          </a:xfrm>
          <a:prstGeom prst="rect">
            <a:avLst/>
          </a:prstGeom>
          <a:noFill/>
          <a:ln w="9525">
            <a:noFill/>
            <a:miter lim="800000"/>
            <a:headEnd/>
            <a:tailEnd/>
          </a:ln>
          <a:effectLst/>
        </p:spPr>
        <p:txBody>
          <a:bodyPr wrap="none">
            <a:spAutoFit/>
          </a:bodyPr>
          <a:lstStyle/>
          <a:p>
            <a:pPr eaLnBrk="1" hangingPunct="1"/>
            <a:r>
              <a:rPr lang="en-US" sz="1800" b="1" dirty="0" err="1">
                <a:solidFill>
                  <a:schemeClr val="tx1"/>
                </a:solidFill>
                <a:latin typeface="Arial" charset="0"/>
              </a:rPr>
              <a:t>XIIa</a:t>
            </a:r>
            <a:endParaRPr lang="en-US" sz="1800" b="1" dirty="0">
              <a:solidFill>
                <a:schemeClr val="tx1"/>
              </a:solidFill>
              <a:latin typeface="Arial" charset="0"/>
            </a:endParaRPr>
          </a:p>
        </p:txBody>
      </p:sp>
      <p:sp>
        <p:nvSpPr>
          <p:cNvPr id="471045" name="Text Box 5"/>
          <p:cNvSpPr txBox="1">
            <a:spLocks noChangeArrowheads="1"/>
          </p:cNvSpPr>
          <p:nvPr/>
        </p:nvSpPr>
        <p:spPr bwMode="auto">
          <a:xfrm>
            <a:off x="2023046" y="2621856"/>
            <a:ext cx="527050" cy="366712"/>
          </a:xfrm>
          <a:prstGeom prst="rect">
            <a:avLst/>
          </a:prstGeom>
          <a:noFill/>
          <a:ln w="9525">
            <a:noFill/>
            <a:miter lim="800000"/>
            <a:headEnd/>
            <a:tailEnd/>
          </a:ln>
          <a:effectLst/>
        </p:spPr>
        <p:txBody>
          <a:bodyPr wrap="none">
            <a:spAutoFit/>
          </a:bodyPr>
          <a:lstStyle/>
          <a:p>
            <a:pPr eaLnBrk="1" hangingPunct="1"/>
            <a:r>
              <a:rPr lang="en-US" sz="1800" b="1" dirty="0" err="1">
                <a:solidFill>
                  <a:schemeClr val="tx1"/>
                </a:solidFill>
                <a:latin typeface="Arial" charset="0"/>
              </a:rPr>
              <a:t>XIa</a:t>
            </a:r>
            <a:endParaRPr lang="en-US" sz="1800" b="1" dirty="0">
              <a:solidFill>
                <a:schemeClr val="tx1"/>
              </a:solidFill>
              <a:latin typeface="Arial" charset="0"/>
            </a:endParaRPr>
          </a:p>
        </p:txBody>
      </p:sp>
      <p:sp>
        <p:nvSpPr>
          <p:cNvPr id="471046" name="Text Box 6"/>
          <p:cNvSpPr txBox="1">
            <a:spLocks noChangeArrowheads="1"/>
          </p:cNvSpPr>
          <p:nvPr/>
        </p:nvSpPr>
        <p:spPr bwMode="auto">
          <a:xfrm>
            <a:off x="611759" y="2621856"/>
            <a:ext cx="400050" cy="366712"/>
          </a:xfrm>
          <a:prstGeom prst="rect">
            <a:avLst/>
          </a:prstGeom>
          <a:noFill/>
          <a:ln w="9525">
            <a:noFill/>
            <a:miter lim="800000"/>
            <a:headEnd/>
            <a:tailEnd/>
          </a:ln>
          <a:effectLst/>
        </p:spPr>
        <p:txBody>
          <a:bodyPr wrap="none">
            <a:spAutoFit/>
          </a:bodyPr>
          <a:lstStyle/>
          <a:p>
            <a:pPr eaLnBrk="1" hangingPunct="1"/>
            <a:r>
              <a:rPr lang="en-US" sz="1800" b="1" dirty="0">
                <a:solidFill>
                  <a:schemeClr val="tx1"/>
                </a:solidFill>
                <a:latin typeface="Arial" charset="0"/>
              </a:rPr>
              <a:t>XI</a:t>
            </a:r>
          </a:p>
        </p:txBody>
      </p:sp>
      <p:grpSp>
        <p:nvGrpSpPr>
          <p:cNvPr id="6" name="142 - Ομάδα"/>
          <p:cNvGrpSpPr/>
          <p:nvPr/>
        </p:nvGrpSpPr>
        <p:grpSpPr>
          <a:xfrm>
            <a:off x="873696" y="3217168"/>
            <a:ext cx="533400" cy="457200"/>
            <a:chOff x="1447800" y="2667000"/>
            <a:chExt cx="533400" cy="457200"/>
          </a:xfrm>
        </p:grpSpPr>
        <p:sp>
          <p:nvSpPr>
            <p:cNvPr id="73" name="72 - Έλλειψη"/>
            <p:cNvSpPr/>
            <p:nvPr/>
          </p:nvSpPr>
          <p:spPr bwMode="auto">
            <a:xfrm>
              <a:off x="1447800" y="2667000"/>
              <a:ext cx="5334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471048" name="Text Box 8"/>
            <p:cNvSpPr txBox="1">
              <a:spLocks noChangeArrowheads="1"/>
            </p:cNvSpPr>
            <p:nvPr/>
          </p:nvSpPr>
          <p:spPr bwMode="auto">
            <a:xfrm>
              <a:off x="1524000" y="2743200"/>
              <a:ext cx="400050" cy="366712"/>
            </a:xfrm>
            <a:prstGeom prst="rect">
              <a:avLst/>
            </a:prstGeom>
            <a:noFill/>
            <a:ln w="9525">
              <a:noFill/>
              <a:miter lim="800000"/>
              <a:headEnd/>
              <a:tailEnd/>
            </a:ln>
            <a:effectLst/>
          </p:spPr>
          <p:txBody>
            <a:bodyPr wrap="none">
              <a:spAutoFit/>
            </a:bodyPr>
            <a:lstStyle/>
            <a:p>
              <a:pPr eaLnBrk="1" hangingPunct="1"/>
              <a:r>
                <a:rPr lang="en-US" sz="1800" b="1" dirty="0">
                  <a:solidFill>
                    <a:schemeClr val="tx1"/>
                  </a:solidFill>
                  <a:latin typeface="Arial" charset="0"/>
                </a:rPr>
                <a:t>IX</a:t>
              </a:r>
            </a:p>
          </p:txBody>
        </p:sp>
      </p:grpSp>
      <p:grpSp>
        <p:nvGrpSpPr>
          <p:cNvPr id="7" name="143 - Ομάδα"/>
          <p:cNvGrpSpPr/>
          <p:nvPr/>
        </p:nvGrpSpPr>
        <p:grpSpPr>
          <a:xfrm>
            <a:off x="2016696" y="3217168"/>
            <a:ext cx="533400" cy="457200"/>
            <a:chOff x="2667000" y="2667000"/>
            <a:chExt cx="533400" cy="457200"/>
          </a:xfrm>
        </p:grpSpPr>
        <p:grpSp>
          <p:nvGrpSpPr>
            <p:cNvPr id="8" name="82 - Ομάδα"/>
            <p:cNvGrpSpPr/>
            <p:nvPr/>
          </p:nvGrpSpPr>
          <p:grpSpPr>
            <a:xfrm>
              <a:off x="2667000" y="2667000"/>
              <a:ext cx="533400" cy="457200"/>
              <a:chOff x="3505200" y="1447800"/>
              <a:chExt cx="533400" cy="457200"/>
            </a:xfrm>
          </p:grpSpPr>
          <p:sp>
            <p:nvSpPr>
              <p:cNvPr id="84" name="83 - Έλλειψη"/>
              <p:cNvSpPr/>
              <p:nvPr/>
            </p:nvSpPr>
            <p:spPr bwMode="auto">
              <a:xfrm rot="890890">
                <a:off x="3505200" y="1447800"/>
                <a:ext cx="533400" cy="457200"/>
              </a:xfrm>
              <a:prstGeom prst="ellipse">
                <a:avLst/>
              </a:prstGeom>
              <a:solidFill>
                <a:srgbClr val="FF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85" name="84 - Πίτα"/>
              <p:cNvSpPr/>
              <p:nvPr/>
            </p:nvSpPr>
            <p:spPr bwMode="auto">
              <a:xfrm>
                <a:off x="3505200" y="1447800"/>
                <a:ext cx="533400" cy="457200"/>
              </a:xfrm>
              <a:prstGeom prst="pi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grpSp>
        <p:sp>
          <p:nvSpPr>
            <p:cNvPr id="471049" name="Text Box 9"/>
            <p:cNvSpPr txBox="1">
              <a:spLocks noChangeArrowheads="1"/>
            </p:cNvSpPr>
            <p:nvPr/>
          </p:nvSpPr>
          <p:spPr bwMode="auto">
            <a:xfrm>
              <a:off x="2667000" y="2743200"/>
              <a:ext cx="527050" cy="366712"/>
            </a:xfrm>
            <a:prstGeom prst="rect">
              <a:avLst/>
            </a:prstGeom>
            <a:noFill/>
            <a:ln w="9525">
              <a:noFill/>
              <a:miter lim="800000"/>
              <a:headEnd/>
              <a:tailEnd/>
            </a:ln>
            <a:effectLst/>
          </p:spPr>
          <p:txBody>
            <a:bodyPr wrap="none">
              <a:spAutoFit/>
            </a:bodyPr>
            <a:lstStyle/>
            <a:p>
              <a:pPr eaLnBrk="1" hangingPunct="1"/>
              <a:r>
                <a:rPr lang="en-US" sz="1800" b="1" dirty="0" err="1">
                  <a:solidFill>
                    <a:schemeClr val="tx1"/>
                  </a:solidFill>
                  <a:latin typeface="Arial" charset="0"/>
                </a:rPr>
                <a:t>IXa</a:t>
              </a:r>
              <a:endParaRPr lang="en-US" sz="1800" b="1" dirty="0">
                <a:solidFill>
                  <a:schemeClr val="tx1"/>
                </a:solidFill>
                <a:latin typeface="Arial" charset="0"/>
              </a:endParaRPr>
            </a:p>
          </p:txBody>
        </p:sp>
      </p:grpSp>
      <p:grpSp>
        <p:nvGrpSpPr>
          <p:cNvPr id="9" name="144 - Ομάδα"/>
          <p:cNvGrpSpPr/>
          <p:nvPr/>
        </p:nvGrpSpPr>
        <p:grpSpPr>
          <a:xfrm>
            <a:off x="2321496" y="3521968"/>
            <a:ext cx="603250" cy="457200"/>
            <a:chOff x="2963863" y="2971800"/>
            <a:chExt cx="603250" cy="457200"/>
          </a:xfrm>
        </p:grpSpPr>
        <p:sp>
          <p:nvSpPr>
            <p:cNvPr id="101" name="100 - Έλλειψη"/>
            <p:cNvSpPr/>
            <p:nvPr/>
          </p:nvSpPr>
          <p:spPr bwMode="auto">
            <a:xfrm>
              <a:off x="2971800" y="2971800"/>
              <a:ext cx="533400" cy="4572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471050" name="Text Box 10"/>
            <p:cNvSpPr txBox="1">
              <a:spLocks noChangeArrowheads="1"/>
            </p:cNvSpPr>
            <p:nvPr/>
          </p:nvSpPr>
          <p:spPr bwMode="auto">
            <a:xfrm>
              <a:off x="2963863" y="3016250"/>
              <a:ext cx="603250" cy="336550"/>
            </a:xfrm>
            <a:prstGeom prst="rect">
              <a:avLst/>
            </a:prstGeom>
            <a:noFill/>
            <a:ln w="9525">
              <a:noFill/>
              <a:miter lim="800000"/>
              <a:headEnd/>
              <a:tailEnd/>
            </a:ln>
            <a:effectLst/>
          </p:spPr>
          <p:txBody>
            <a:bodyPr wrap="none">
              <a:spAutoFit/>
            </a:bodyPr>
            <a:lstStyle/>
            <a:p>
              <a:pPr eaLnBrk="1" hangingPunct="1"/>
              <a:r>
                <a:rPr lang="en-US" sz="1600" dirty="0" err="1">
                  <a:solidFill>
                    <a:schemeClr val="tx1"/>
                  </a:solidFill>
                  <a:latin typeface="Arial" charset="0"/>
                </a:rPr>
                <a:t>VIIIa</a:t>
              </a:r>
              <a:endParaRPr lang="en-US" sz="1600" dirty="0">
                <a:solidFill>
                  <a:schemeClr val="tx1"/>
                </a:solidFill>
                <a:latin typeface="Arial" charset="0"/>
              </a:endParaRPr>
            </a:p>
          </p:txBody>
        </p:sp>
      </p:grpSp>
      <p:grpSp>
        <p:nvGrpSpPr>
          <p:cNvPr id="10" name="110 - Ομάδα"/>
          <p:cNvGrpSpPr/>
          <p:nvPr/>
        </p:nvGrpSpPr>
        <p:grpSpPr>
          <a:xfrm>
            <a:off x="1864296" y="4283968"/>
            <a:ext cx="533400" cy="457200"/>
            <a:chOff x="2362200" y="3276600"/>
            <a:chExt cx="533400" cy="457200"/>
          </a:xfrm>
        </p:grpSpPr>
        <p:sp>
          <p:nvSpPr>
            <p:cNvPr id="72" name="71 - Έλλειψη"/>
            <p:cNvSpPr/>
            <p:nvPr/>
          </p:nvSpPr>
          <p:spPr bwMode="auto">
            <a:xfrm>
              <a:off x="2362200" y="3276600"/>
              <a:ext cx="5334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471051" name="Text Box 11"/>
            <p:cNvSpPr txBox="1">
              <a:spLocks noChangeArrowheads="1"/>
            </p:cNvSpPr>
            <p:nvPr/>
          </p:nvSpPr>
          <p:spPr bwMode="auto">
            <a:xfrm>
              <a:off x="2470150" y="3314700"/>
              <a:ext cx="336550" cy="366713"/>
            </a:xfrm>
            <a:prstGeom prst="rect">
              <a:avLst/>
            </a:prstGeom>
            <a:noFill/>
            <a:ln w="9525">
              <a:noFill/>
              <a:miter lim="800000"/>
              <a:headEnd/>
              <a:tailEnd/>
            </a:ln>
            <a:effectLst/>
          </p:spPr>
          <p:txBody>
            <a:bodyPr wrap="none">
              <a:spAutoFit/>
            </a:bodyPr>
            <a:lstStyle/>
            <a:p>
              <a:pPr eaLnBrk="1" hangingPunct="1"/>
              <a:r>
                <a:rPr lang="en-US" sz="1800" b="1" dirty="0">
                  <a:solidFill>
                    <a:schemeClr val="tx1"/>
                  </a:solidFill>
                  <a:latin typeface="Arial" charset="0"/>
                </a:rPr>
                <a:t>X</a:t>
              </a:r>
            </a:p>
          </p:txBody>
        </p:sp>
      </p:grpSp>
      <p:grpSp>
        <p:nvGrpSpPr>
          <p:cNvPr id="11" name="111 - Ομάδα"/>
          <p:cNvGrpSpPr/>
          <p:nvPr/>
        </p:nvGrpSpPr>
        <p:grpSpPr>
          <a:xfrm>
            <a:off x="3388296" y="4283968"/>
            <a:ext cx="533400" cy="457200"/>
            <a:chOff x="4114800" y="3276600"/>
            <a:chExt cx="533400" cy="457200"/>
          </a:xfrm>
        </p:grpSpPr>
        <p:grpSp>
          <p:nvGrpSpPr>
            <p:cNvPr id="12" name="79 - Ομάδα"/>
            <p:cNvGrpSpPr/>
            <p:nvPr/>
          </p:nvGrpSpPr>
          <p:grpSpPr>
            <a:xfrm>
              <a:off x="4114800" y="3276600"/>
              <a:ext cx="533400" cy="457200"/>
              <a:chOff x="3505200" y="1447800"/>
              <a:chExt cx="533400" cy="457200"/>
            </a:xfrm>
          </p:grpSpPr>
          <p:sp>
            <p:nvSpPr>
              <p:cNvPr id="81" name="80 - Έλλειψη"/>
              <p:cNvSpPr/>
              <p:nvPr/>
            </p:nvSpPr>
            <p:spPr bwMode="auto">
              <a:xfrm rot="890890">
                <a:off x="3505200" y="1447800"/>
                <a:ext cx="533400" cy="457200"/>
              </a:xfrm>
              <a:prstGeom prst="ellipse">
                <a:avLst/>
              </a:prstGeom>
              <a:solidFill>
                <a:srgbClr val="FF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82" name="81 - Πίτα"/>
              <p:cNvSpPr/>
              <p:nvPr/>
            </p:nvSpPr>
            <p:spPr bwMode="auto">
              <a:xfrm>
                <a:off x="3505200" y="1447800"/>
                <a:ext cx="533400" cy="457200"/>
              </a:xfrm>
              <a:prstGeom prst="pi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grpSp>
        <p:sp>
          <p:nvSpPr>
            <p:cNvPr id="471052" name="Text Box 12"/>
            <p:cNvSpPr txBox="1">
              <a:spLocks noChangeArrowheads="1"/>
            </p:cNvSpPr>
            <p:nvPr/>
          </p:nvSpPr>
          <p:spPr bwMode="auto">
            <a:xfrm>
              <a:off x="4125913" y="3314700"/>
              <a:ext cx="463550" cy="366713"/>
            </a:xfrm>
            <a:prstGeom prst="rect">
              <a:avLst/>
            </a:prstGeom>
            <a:noFill/>
            <a:ln w="9525">
              <a:noFill/>
              <a:miter lim="800000"/>
              <a:headEnd/>
              <a:tailEnd/>
            </a:ln>
            <a:effectLst/>
          </p:spPr>
          <p:txBody>
            <a:bodyPr wrap="none">
              <a:spAutoFit/>
            </a:bodyPr>
            <a:lstStyle/>
            <a:p>
              <a:pPr eaLnBrk="1" hangingPunct="1"/>
              <a:r>
                <a:rPr lang="en-US" sz="1800" b="1" dirty="0" err="1">
                  <a:solidFill>
                    <a:schemeClr val="tx1"/>
                  </a:solidFill>
                  <a:latin typeface="Arial" charset="0"/>
                </a:rPr>
                <a:t>Xa</a:t>
              </a:r>
              <a:endParaRPr lang="en-US" sz="1800" b="1" dirty="0">
                <a:solidFill>
                  <a:schemeClr val="tx1"/>
                </a:solidFill>
                <a:latin typeface="Arial" charset="0"/>
              </a:endParaRPr>
            </a:p>
          </p:txBody>
        </p:sp>
      </p:grpSp>
      <p:grpSp>
        <p:nvGrpSpPr>
          <p:cNvPr id="13" name="112 - Ομάδα"/>
          <p:cNvGrpSpPr/>
          <p:nvPr/>
        </p:nvGrpSpPr>
        <p:grpSpPr>
          <a:xfrm>
            <a:off x="3845496" y="4436368"/>
            <a:ext cx="533400" cy="457200"/>
            <a:chOff x="4267200" y="3657600"/>
            <a:chExt cx="533400" cy="457200"/>
          </a:xfrm>
        </p:grpSpPr>
        <p:sp>
          <p:nvSpPr>
            <p:cNvPr id="102" name="101 - Έλλειψη"/>
            <p:cNvSpPr/>
            <p:nvPr/>
          </p:nvSpPr>
          <p:spPr bwMode="auto">
            <a:xfrm>
              <a:off x="4267200" y="3657600"/>
              <a:ext cx="533400" cy="4572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471053" name="Text Box 13"/>
            <p:cNvSpPr txBox="1">
              <a:spLocks noChangeArrowheads="1"/>
            </p:cNvSpPr>
            <p:nvPr/>
          </p:nvSpPr>
          <p:spPr bwMode="auto">
            <a:xfrm>
              <a:off x="4286250" y="3733800"/>
              <a:ext cx="431800" cy="336550"/>
            </a:xfrm>
            <a:prstGeom prst="rect">
              <a:avLst/>
            </a:prstGeom>
            <a:noFill/>
            <a:ln w="9525">
              <a:noFill/>
              <a:miter lim="800000"/>
              <a:headEnd/>
              <a:tailEnd/>
            </a:ln>
            <a:effectLst/>
          </p:spPr>
          <p:txBody>
            <a:bodyPr wrap="none">
              <a:spAutoFit/>
            </a:bodyPr>
            <a:lstStyle/>
            <a:p>
              <a:pPr eaLnBrk="1" hangingPunct="1"/>
              <a:r>
                <a:rPr lang="en-US" sz="1600" dirty="0" err="1">
                  <a:solidFill>
                    <a:schemeClr val="tx1"/>
                  </a:solidFill>
                  <a:latin typeface="Arial" charset="0"/>
                </a:rPr>
                <a:t>Va</a:t>
              </a:r>
              <a:endParaRPr lang="en-US" sz="1600" dirty="0">
                <a:solidFill>
                  <a:schemeClr val="tx1"/>
                </a:solidFill>
                <a:latin typeface="Arial" charset="0"/>
              </a:endParaRPr>
            </a:p>
          </p:txBody>
        </p:sp>
      </p:grpSp>
      <p:sp>
        <p:nvSpPr>
          <p:cNvPr id="471057" name="Text Box 17"/>
          <p:cNvSpPr txBox="1">
            <a:spLocks noChangeArrowheads="1"/>
          </p:cNvSpPr>
          <p:nvPr/>
        </p:nvSpPr>
        <p:spPr bwMode="auto">
          <a:xfrm>
            <a:off x="721296" y="2942531"/>
            <a:ext cx="1247457" cy="246221"/>
          </a:xfrm>
          <a:prstGeom prst="rect">
            <a:avLst/>
          </a:prstGeom>
          <a:noFill/>
          <a:ln w="9525">
            <a:noFill/>
            <a:miter lim="800000"/>
            <a:headEnd/>
            <a:tailEnd/>
          </a:ln>
          <a:effectLst/>
        </p:spPr>
        <p:txBody>
          <a:bodyPr wrap="none">
            <a:spAutoFit/>
          </a:bodyPr>
          <a:lstStyle/>
          <a:p>
            <a:pPr eaLnBrk="1" hangingPunct="1"/>
            <a:r>
              <a:rPr lang="en-US" sz="1000" dirty="0">
                <a:solidFill>
                  <a:schemeClr val="tx1"/>
                </a:solidFill>
                <a:latin typeface="Calibri" pitchFamily="34" charset="0"/>
              </a:rPr>
              <a:t>HMWK/</a:t>
            </a:r>
            <a:r>
              <a:rPr lang="en-US" sz="1000" dirty="0" err="1">
                <a:solidFill>
                  <a:schemeClr val="tx1"/>
                </a:solidFill>
                <a:latin typeface="Calibri" pitchFamily="34" charset="0"/>
              </a:rPr>
              <a:t>Prekallikrein</a:t>
            </a:r>
            <a:endParaRPr lang="en-US" sz="1000" dirty="0">
              <a:solidFill>
                <a:schemeClr val="tx1"/>
              </a:solidFill>
              <a:latin typeface="Calibri" pitchFamily="34" charset="0"/>
            </a:endParaRPr>
          </a:p>
        </p:txBody>
      </p:sp>
      <p:sp>
        <p:nvSpPr>
          <p:cNvPr id="471063" name="Text Box 23"/>
          <p:cNvSpPr txBox="1">
            <a:spLocks noChangeArrowheads="1"/>
          </p:cNvSpPr>
          <p:nvPr/>
        </p:nvSpPr>
        <p:spPr bwMode="auto">
          <a:xfrm>
            <a:off x="2129927" y="5454769"/>
            <a:ext cx="1029769" cy="276999"/>
          </a:xfrm>
          <a:prstGeom prst="rect">
            <a:avLst/>
          </a:prstGeom>
          <a:noFill/>
          <a:ln w="9525">
            <a:noFill/>
            <a:miter lim="800000"/>
            <a:headEnd/>
            <a:tailEnd/>
          </a:ln>
          <a:effectLst/>
        </p:spPr>
        <p:txBody>
          <a:bodyPr wrap="none">
            <a:spAutoFit/>
          </a:bodyPr>
          <a:lstStyle/>
          <a:p>
            <a:pPr eaLnBrk="1" hangingPunct="1"/>
            <a:r>
              <a:rPr lang="el-GR" sz="1200" dirty="0" smtClean="0">
                <a:solidFill>
                  <a:schemeClr val="tx1"/>
                </a:solidFill>
                <a:latin typeface="Calibri" pitchFamily="34" charset="0"/>
              </a:rPr>
              <a:t>προθρομβίνη</a:t>
            </a:r>
            <a:endParaRPr lang="en-US" sz="1200" dirty="0">
              <a:solidFill>
                <a:schemeClr val="tx1"/>
              </a:solidFill>
              <a:latin typeface="Calibri" pitchFamily="34" charset="0"/>
            </a:endParaRPr>
          </a:p>
        </p:txBody>
      </p:sp>
      <p:sp>
        <p:nvSpPr>
          <p:cNvPr id="471064" name="Text Box 24"/>
          <p:cNvSpPr txBox="1">
            <a:spLocks noChangeArrowheads="1"/>
          </p:cNvSpPr>
          <p:nvPr/>
        </p:nvSpPr>
        <p:spPr bwMode="auto">
          <a:xfrm>
            <a:off x="3997896" y="5579368"/>
            <a:ext cx="1143000" cy="369332"/>
          </a:xfrm>
          <a:prstGeom prst="rect">
            <a:avLst/>
          </a:prstGeom>
          <a:ln>
            <a:headEnd/>
            <a:tailEnd/>
          </a:ln>
        </p:spPr>
        <p:style>
          <a:lnRef idx="3">
            <a:schemeClr val="lt1"/>
          </a:lnRef>
          <a:fillRef idx="1">
            <a:schemeClr val="dk1"/>
          </a:fillRef>
          <a:effectRef idx="1">
            <a:schemeClr val="dk1"/>
          </a:effectRef>
          <a:fontRef idx="minor">
            <a:schemeClr val="lt1"/>
          </a:fontRef>
        </p:style>
        <p:txBody>
          <a:bodyPr wrap="square">
            <a:spAutoFit/>
          </a:bodyPr>
          <a:lstStyle/>
          <a:p>
            <a:pPr algn="ctr" eaLnBrk="1" hangingPunct="1"/>
            <a:r>
              <a:rPr lang="el-GR" b="1" dirty="0" smtClean="0">
                <a:latin typeface="Calibri" pitchFamily="34" charset="0"/>
              </a:rPr>
              <a:t>Θρομβίνη</a:t>
            </a:r>
            <a:endParaRPr lang="en-US" b="1" dirty="0">
              <a:latin typeface="Calibri" pitchFamily="34" charset="0"/>
            </a:endParaRPr>
          </a:p>
        </p:txBody>
      </p:sp>
      <p:sp>
        <p:nvSpPr>
          <p:cNvPr id="471067" name="Text Box 27"/>
          <p:cNvSpPr txBox="1">
            <a:spLocks noChangeArrowheads="1"/>
          </p:cNvSpPr>
          <p:nvPr/>
        </p:nvSpPr>
        <p:spPr bwMode="auto">
          <a:xfrm>
            <a:off x="6137846" y="4512568"/>
            <a:ext cx="527050" cy="366712"/>
          </a:xfrm>
          <a:prstGeom prst="rect">
            <a:avLst/>
          </a:prstGeom>
          <a:noFill/>
          <a:ln w="9525">
            <a:noFill/>
            <a:miter lim="800000"/>
            <a:headEnd/>
            <a:tailEnd/>
          </a:ln>
          <a:effectLst/>
        </p:spPr>
        <p:txBody>
          <a:bodyPr wrap="none">
            <a:spAutoFit/>
          </a:bodyPr>
          <a:lstStyle/>
          <a:p>
            <a:pPr eaLnBrk="1" hangingPunct="1"/>
            <a:r>
              <a:rPr lang="en-US" sz="1800" b="1" dirty="0">
                <a:solidFill>
                  <a:schemeClr val="tx1"/>
                </a:solidFill>
                <a:latin typeface="Arial" charset="0"/>
              </a:rPr>
              <a:t>XIII</a:t>
            </a:r>
          </a:p>
        </p:txBody>
      </p:sp>
      <p:grpSp>
        <p:nvGrpSpPr>
          <p:cNvPr id="14" name="118 - Ομάδα"/>
          <p:cNvGrpSpPr/>
          <p:nvPr/>
        </p:nvGrpSpPr>
        <p:grpSpPr>
          <a:xfrm>
            <a:off x="6087046" y="5503168"/>
            <a:ext cx="654050" cy="457200"/>
            <a:chOff x="6432550" y="4953000"/>
            <a:chExt cx="654050" cy="457200"/>
          </a:xfrm>
        </p:grpSpPr>
        <p:grpSp>
          <p:nvGrpSpPr>
            <p:cNvPr id="15" name="73 - Ομάδα"/>
            <p:cNvGrpSpPr/>
            <p:nvPr/>
          </p:nvGrpSpPr>
          <p:grpSpPr>
            <a:xfrm>
              <a:off x="6477000" y="4953000"/>
              <a:ext cx="533400" cy="457200"/>
              <a:chOff x="3505200" y="1447800"/>
              <a:chExt cx="533400" cy="457200"/>
            </a:xfrm>
          </p:grpSpPr>
          <p:sp>
            <p:nvSpPr>
              <p:cNvPr id="75" name="74 - Έλλειψη"/>
              <p:cNvSpPr/>
              <p:nvPr/>
            </p:nvSpPr>
            <p:spPr bwMode="auto">
              <a:xfrm rot="890890">
                <a:off x="3505200" y="1447800"/>
                <a:ext cx="533400" cy="457200"/>
              </a:xfrm>
              <a:prstGeom prst="ellipse">
                <a:avLst/>
              </a:prstGeom>
              <a:solidFill>
                <a:srgbClr val="FF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76" name="75 - Πίτα"/>
              <p:cNvSpPr/>
              <p:nvPr/>
            </p:nvSpPr>
            <p:spPr bwMode="auto">
              <a:xfrm>
                <a:off x="3505200" y="1447800"/>
                <a:ext cx="533400" cy="457200"/>
              </a:xfrm>
              <a:prstGeom prst="pi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grpSp>
        <p:sp>
          <p:nvSpPr>
            <p:cNvPr id="471068" name="Text Box 28"/>
            <p:cNvSpPr txBox="1">
              <a:spLocks noChangeArrowheads="1"/>
            </p:cNvSpPr>
            <p:nvPr/>
          </p:nvSpPr>
          <p:spPr bwMode="auto">
            <a:xfrm>
              <a:off x="6432550" y="4967287"/>
              <a:ext cx="654050" cy="366713"/>
            </a:xfrm>
            <a:prstGeom prst="rect">
              <a:avLst/>
            </a:prstGeom>
            <a:noFill/>
            <a:ln w="9525">
              <a:noFill/>
              <a:miter lim="800000"/>
              <a:headEnd/>
              <a:tailEnd/>
            </a:ln>
            <a:effectLst/>
          </p:spPr>
          <p:txBody>
            <a:bodyPr wrap="none">
              <a:spAutoFit/>
            </a:bodyPr>
            <a:lstStyle/>
            <a:p>
              <a:pPr eaLnBrk="1" hangingPunct="1"/>
              <a:r>
                <a:rPr lang="en-US" sz="1800" b="1" dirty="0" err="1">
                  <a:solidFill>
                    <a:schemeClr val="tx1"/>
                  </a:solidFill>
                  <a:latin typeface="Arial" charset="0"/>
                </a:rPr>
                <a:t>XIIIa</a:t>
              </a:r>
              <a:endParaRPr lang="en-US" sz="1800" b="1" dirty="0">
                <a:solidFill>
                  <a:schemeClr val="tx1"/>
                </a:solidFill>
                <a:latin typeface="Arial" charset="0"/>
              </a:endParaRPr>
            </a:p>
          </p:txBody>
        </p:sp>
      </p:grpSp>
      <p:sp>
        <p:nvSpPr>
          <p:cNvPr id="471070" name="Text Box 30"/>
          <p:cNvSpPr txBox="1">
            <a:spLocks noChangeArrowheads="1"/>
          </p:cNvSpPr>
          <p:nvPr/>
        </p:nvSpPr>
        <p:spPr bwMode="auto">
          <a:xfrm>
            <a:off x="3371224" y="6597769"/>
            <a:ext cx="819776" cy="276999"/>
          </a:xfrm>
          <a:prstGeom prst="rect">
            <a:avLst/>
          </a:prstGeom>
          <a:noFill/>
          <a:ln w="9525">
            <a:noFill/>
            <a:miter lim="800000"/>
            <a:headEnd/>
            <a:tailEnd/>
          </a:ln>
          <a:effectLst/>
        </p:spPr>
        <p:txBody>
          <a:bodyPr wrap="none">
            <a:spAutoFit/>
          </a:bodyPr>
          <a:lstStyle/>
          <a:p>
            <a:pPr eaLnBrk="1" hangingPunct="1"/>
            <a:r>
              <a:rPr lang="el-GR" sz="1200" dirty="0" err="1" smtClean="0">
                <a:latin typeface="Calibri" pitchFamily="34" charset="0"/>
              </a:rPr>
              <a:t>Ινωδιγόνο</a:t>
            </a:r>
            <a:endParaRPr lang="en-US" sz="1200" dirty="0">
              <a:solidFill>
                <a:schemeClr val="tx1"/>
              </a:solidFill>
              <a:latin typeface="Calibri" pitchFamily="34" charset="0"/>
            </a:endParaRPr>
          </a:p>
        </p:txBody>
      </p:sp>
      <p:grpSp>
        <p:nvGrpSpPr>
          <p:cNvPr id="16" name="119 - Ομάδα"/>
          <p:cNvGrpSpPr/>
          <p:nvPr/>
        </p:nvGrpSpPr>
        <p:grpSpPr>
          <a:xfrm>
            <a:off x="4836096" y="6265168"/>
            <a:ext cx="1219200" cy="304800"/>
            <a:chOff x="4953000" y="5638800"/>
            <a:chExt cx="1219200" cy="304800"/>
          </a:xfrm>
        </p:grpSpPr>
        <p:sp>
          <p:nvSpPr>
            <p:cNvPr id="91" name="90 - Ορθογώνιο"/>
            <p:cNvSpPr/>
            <p:nvPr/>
          </p:nvSpPr>
          <p:spPr bwMode="auto">
            <a:xfrm>
              <a:off x="4953000" y="5638800"/>
              <a:ext cx="1219200" cy="3048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471071" name="Text Box 31"/>
            <p:cNvSpPr txBox="1">
              <a:spLocks noChangeArrowheads="1"/>
            </p:cNvSpPr>
            <p:nvPr/>
          </p:nvSpPr>
          <p:spPr bwMode="auto">
            <a:xfrm>
              <a:off x="4953000" y="5638800"/>
              <a:ext cx="1219200" cy="276999"/>
            </a:xfrm>
            <a:prstGeom prst="rect">
              <a:avLst/>
            </a:prstGeom>
            <a:noFill/>
            <a:ln w="9525">
              <a:noFill/>
              <a:miter lim="800000"/>
              <a:headEnd/>
              <a:tailEnd/>
            </a:ln>
            <a:effectLst/>
          </p:spPr>
          <p:txBody>
            <a:bodyPr wrap="square">
              <a:spAutoFit/>
            </a:bodyPr>
            <a:lstStyle/>
            <a:p>
              <a:pPr algn="ctr" eaLnBrk="1" hangingPunct="1"/>
              <a:r>
                <a:rPr lang="el-GR" sz="1200" dirty="0" smtClean="0">
                  <a:latin typeface="Calibri" pitchFamily="34" charset="0"/>
                </a:rPr>
                <a:t>Ινώδες </a:t>
              </a:r>
              <a:r>
                <a:rPr lang="en-US" sz="1200" i="1" dirty="0" smtClean="0">
                  <a:solidFill>
                    <a:schemeClr val="tx1"/>
                  </a:solidFill>
                  <a:latin typeface="Calibri" pitchFamily="34" charset="0"/>
                </a:rPr>
                <a:t>(</a:t>
              </a:r>
              <a:r>
                <a:rPr lang="en-US" sz="1200" i="1" dirty="0">
                  <a:solidFill>
                    <a:schemeClr val="tx1"/>
                  </a:solidFill>
                  <a:latin typeface="Calibri" pitchFamily="34" charset="0"/>
                </a:rPr>
                <a:t>soluble)</a:t>
              </a:r>
            </a:p>
          </p:txBody>
        </p:sp>
      </p:grpSp>
      <p:grpSp>
        <p:nvGrpSpPr>
          <p:cNvPr id="17" name="120 - Ομάδα"/>
          <p:cNvGrpSpPr/>
          <p:nvPr/>
        </p:nvGrpSpPr>
        <p:grpSpPr>
          <a:xfrm>
            <a:off x="6892490" y="6265168"/>
            <a:ext cx="1220206" cy="304800"/>
            <a:chOff x="7314194" y="5638800"/>
            <a:chExt cx="1220206" cy="304800"/>
          </a:xfrm>
        </p:grpSpPr>
        <p:sp>
          <p:nvSpPr>
            <p:cNvPr id="93" name="92 - Ορθογώνιο"/>
            <p:cNvSpPr/>
            <p:nvPr/>
          </p:nvSpPr>
          <p:spPr bwMode="auto">
            <a:xfrm>
              <a:off x="7315200" y="5638800"/>
              <a:ext cx="1219200" cy="3048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471072" name="Text Box 32"/>
            <p:cNvSpPr txBox="1">
              <a:spLocks noChangeArrowheads="1"/>
            </p:cNvSpPr>
            <p:nvPr/>
          </p:nvSpPr>
          <p:spPr bwMode="auto">
            <a:xfrm>
              <a:off x="7314194" y="5666601"/>
              <a:ext cx="1204176" cy="276999"/>
            </a:xfrm>
            <a:prstGeom prst="rect">
              <a:avLst/>
            </a:prstGeom>
            <a:noFill/>
            <a:ln w="9525">
              <a:noFill/>
              <a:miter lim="800000"/>
              <a:headEnd/>
              <a:tailEnd/>
            </a:ln>
            <a:effectLst/>
          </p:spPr>
          <p:txBody>
            <a:bodyPr wrap="none">
              <a:spAutoFit/>
            </a:bodyPr>
            <a:lstStyle/>
            <a:p>
              <a:pPr eaLnBrk="1" hangingPunct="1"/>
              <a:r>
                <a:rPr lang="el-GR" sz="1200" dirty="0" err="1" smtClean="0">
                  <a:solidFill>
                    <a:schemeClr val="tx1"/>
                  </a:solidFill>
                  <a:latin typeface="Calibri" pitchFamily="34" charset="0"/>
                </a:rPr>
                <a:t>Ινική</a:t>
              </a:r>
              <a:r>
                <a:rPr lang="el-GR" sz="1200" dirty="0" smtClean="0">
                  <a:solidFill>
                    <a:schemeClr val="tx1"/>
                  </a:solidFill>
                  <a:latin typeface="Calibri" pitchFamily="34" charset="0"/>
                </a:rPr>
                <a:t> </a:t>
              </a:r>
              <a:r>
                <a:rPr lang="en-US" sz="1200" i="1" dirty="0" smtClean="0">
                  <a:solidFill>
                    <a:schemeClr val="tx1"/>
                  </a:solidFill>
                  <a:latin typeface="Calibri" pitchFamily="34" charset="0"/>
                </a:rPr>
                <a:t>(</a:t>
              </a:r>
              <a:r>
                <a:rPr lang="en-US" sz="1200" i="1" dirty="0">
                  <a:solidFill>
                    <a:schemeClr val="tx1"/>
                  </a:solidFill>
                  <a:latin typeface="Calibri" pitchFamily="34" charset="0"/>
                </a:rPr>
                <a:t>insoluble)</a:t>
              </a:r>
            </a:p>
          </p:txBody>
        </p:sp>
      </p:grpSp>
      <p:grpSp>
        <p:nvGrpSpPr>
          <p:cNvPr id="18" name="313 - Ομάδα"/>
          <p:cNvGrpSpPr/>
          <p:nvPr/>
        </p:nvGrpSpPr>
        <p:grpSpPr>
          <a:xfrm>
            <a:off x="5369496" y="1845568"/>
            <a:ext cx="539750" cy="457200"/>
            <a:chOff x="5486400" y="2057400"/>
            <a:chExt cx="539750" cy="457200"/>
          </a:xfrm>
        </p:grpSpPr>
        <p:sp>
          <p:nvSpPr>
            <p:cNvPr id="95" name="94 - Έλλειψη"/>
            <p:cNvSpPr/>
            <p:nvPr/>
          </p:nvSpPr>
          <p:spPr bwMode="auto">
            <a:xfrm>
              <a:off x="5486400" y="2057400"/>
              <a:ext cx="5334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471080" name="Text Box 40"/>
            <p:cNvSpPr txBox="1">
              <a:spLocks noChangeArrowheads="1"/>
            </p:cNvSpPr>
            <p:nvPr/>
          </p:nvSpPr>
          <p:spPr bwMode="auto">
            <a:xfrm>
              <a:off x="5562600" y="2133600"/>
              <a:ext cx="463550" cy="366713"/>
            </a:xfrm>
            <a:prstGeom prst="rect">
              <a:avLst/>
            </a:prstGeom>
            <a:noFill/>
            <a:ln w="9525">
              <a:noFill/>
              <a:miter lim="800000"/>
              <a:headEnd/>
              <a:tailEnd/>
            </a:ln>
            <a:effectLst/>
          </p:spPr>
          <p:txBody>
            <a:bodyPr wrap="none">
              <a:spAutoFit/>
            </a:bodyPr>
            <a:lstStyle/>
            <a:p>
              <a:pPr eaLnBrk="1" hangingPunct="1"/>
              <a:r>
                <a:rPr lang="en-US" sz="1800" b="1" dirty="0">
                  <a:solidFill>
                    <a:schemeClr val="tx1"/>
                  </a:solidFill>
                  <a:latin typeface="Arial" charset="0"/>
                </a:rPr>
                <a:t>VII</a:t>
              </a:r>
            </a:p>
          </p:txBody>
        </p:sp>
      </p:grpSp>
      <p:grpSp>
        <p:nvGrpSpPr>
          <p:cNvPr id="19" name="312 - Ομάδα"/>
          <p:cNvGrpSpPr/>
          <p:nvPr/>
        </p:nvGrpSpPr>
        <p:grpSpPr>
          <a:xfrm>
            <a:off x="4766246" y="2150368"/>
            <a:ext cx="527050" cy="685800"/>
            <a:chOff x="6330950" y="2667000"/>
            <a:chExt cx="527050" cy="685800"/>
          </a:xfrm>
        </p:grpSpPr>
        <p:sp>
          <p:nvSpPr>
            <p:cNvPr id="99" name="98 - Έλλειψη"/>
            <p:cNvSpPr/>
            <p:nvPr/>
          </p:nvSpPr>
          <p:spPr bwMode="auto">
            <a:xfrm>
              <a:off x="6386235" y="2667000"/>
              <a:ext cx="304800" cy="685800"/>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471082" name="Text Box 42"/>
            <p:cNvSpPr txBox="1">
              <a:spLocks noChangeArrowheads="1"/>
            </p:cNvSpPr>
            <p:nvPr/>
          </p:nvSpPr>
          <p:spPr bwMode="auto">
            <a:xfrm>
              <a:off x="6330950" y="2819400"/>
              <a:ext cx="527050" cy="369332"/>
            </a:xfrm>
            <a:prstGeom prst="rect">
              <a:avLst/>
            </a:prstGeom>
            <a:noFill/>
            <a:ln w="9525">
              <a:noFill/>
              <a:miter lim="800000"/>
              <a:headEnd/>
              <a:tailEnd/>
            </a:ln>
            <a:effectLst/>
          </p:spPr>
          <p:txBody>
            <a:bodyPr wrap="square">
              <a:spAutoFit/>
            </a:bodyPr>
            <a:lstStyle/>
            <a:p>
              <a:pPr eaLnBrk="1" hangingPunct="1"/>
              <a:r>
                <a:rPr lang="en-US" sz="1800" dirty="0">
                  <a:solidFill>
                    <a:schemeClr val="tx1"/>
                  </a:solidFill>
                  <a:latin typeface="Arial" charset="0"/>
                </a:rPr>
                <a:t>TF</a:t>
              </a:r>
            </a:p>
          </p:txBody>
        </p:sp>
      </p:grpSp>
      <p:sp>
        <p:nvSpPr>
          <p:cNvPr id="471083" name="Text Box 43"/>
          <p:cNvSpPr txBox="1">
            <a:spLocks noChangeArrowheads="1"/>
          </p:cNvSpPr>
          <p:nvPr/>
        </p:nvSpPr>
        <p:spPr bwMode="auto">
          <a:xfrm>
            <a:off x="6283896" y="1975356"/>
            <a:ext cx="2213811" cy="369332"/>
          </a:xfrm>
          <a:prstGeom prst="rect">
            <a:avLst/>
          </a:prstGeom>
          <a:noFill/>
          <a:ln w="9525">
            <a:noFill/>
            <a:miter lim="800000"/>
            <a:headEnd/>
            <a:tailEnd/>
          </a:ln>
          <a:effectLst/>
        </p:spPr>
        <p:txBody>
          <a:bodyPr wrap="none">
            <a:spAutoFit/>
          </a:bodyPr>
          <a:lstStyle/>
          <a:p>
            <a:pPr eaLnBrk="1" hangingPunct="1"/>
            <a:r>
              <a:rPr lang="el-GR" sz="1800" dirty="0" smtClean="0">
                <a:solidFill>
                  <a:schemeClr val="tx1"/>
                </a:solidFill>
                <a:latin typeface="Arial" charset="0"/>
              </a:rPr>
              <a:t>Ενδοθηλιακή βλάβη</a:t>
            </a:r>
            <a:endParaRPr lang="en-US" sz="1800" dirty="0">
              <a:solidFill>
                <a:schemeClr val="tx1"/>
              </a:solidFill>
              <a:latin typeface="Arial" charset="0"/>
            </a:endParaRPr>
          </a:p>
        </p:txBody>
      </p:sp>
      <p:sp>
        <p:nvSpPr>
          <p:cNvPr id="471084" name="Line 44"/>
          <p:cNvSpPr>
            <a:spLocks noChangeShapeType="1"/>
          </p:cNvSpPr>
          <p:nvPr/>
        </p:nvSpPr>
        <p:spPr bwMode="auto">
          <a:xfrm flipH="1">
            <a:off x="5521896" y="2420888"/>
            <a:ext cx="1371600" cy="0"/>
          </a:xfrm>
          <a:prstGeom prst="line">
            <a:avLst/>
          </a:prstGeom>
          <a:noFill/>
          <a:ln w="12700">
            <a:solidFill>
              <a:srgbClr val="808080"/>
            </a:solidFill>
            <a:miter lim="800000"/>
            <a:headEnd/>
            <a:tailEnd type="triangle" w="med" len="med"/>
          </a:ln>
          <a:effectLst/>
        </p:spPr>
        <p:txBody>
          <a:bodyPr wrap="none"/>
          <a:lstStyle/>
          <a:p>
            <a:endParaRPr lang="el-GR"/>
          </a:p>
        </p:txBody>
      </p:sp>
      <p:sp>
        <p:nvSpPr>
          <p:cNvPr id="471086" name="Text Box 46"/>
          <p:cNvSpPr txBox="1">
            <a:spLocks noChangeArrowheads="1"/>
          </p:cNvSpPr>
          <p:nvPr/>
        </p:nvSpPr>
        <p:spPr bwMode="auto">
          <a:xfrm>
            <a:off x="4821808" y="4258568"/>
            <a:ext cx="319088" cy="336550"/>
          </a:xfrm>
          <a:prstGeom prst="rect">
            <a:avLst/>
          </a:prstGeom>
          <a:noFill/>
          <a:ln w="9525">
            <a:noFill/>
            <a:miter lim="800000"/>
            <a:headEnd/>
            <a:tailEnd/>
          </a:ln>
          <a:effectLst/>
        </p:spPr>
        <p:txBody>
          <a:bodyPr wrap="none">
            <a:spAutoFit/>
          </a:bodyPr>
          <a:lstStyle/>
          <a:p>
            <a:pPr eaLnBrk="1" hangingPunct="1"/>
            <a:r>
              <a:rPr lang="en-US" sz="1600" dirty="0">
                <a:solidFill>
                  <a:schemeClr val="tx1"/>
                </a:solidFill>
                <a:latin typeface="Arial" charset="0"/>
              </a:rPr>
              <a:t>V</a:t>
            </a:r>
          </a:p>
        </p:txBody>
      </p:sp>
      <p:sp>
        <p:nvSpPr>
          <p:cNvPr id="58" name="57 - TextBox"/>
          <p:cNvSpPr txBox="1"/>
          <p:nvPr/>
        </p:nvSpPr>
        <p:spPr>
          <a:xfrm>
            <a:off x="492696" y="1616968"/>
            <a:ext cx="1711559" cy="369332"/>
          </a:xfrm>
          <a:prstGeom prst="rect">
            <a:avLst/>
          </a:prstGeom>
          <a:noFill/>
        </p:spPr>
        <p:txBody>
          <a:bodyPr wrap="none" rtlCol="0">
            <a:spAutoFit/>
          </a:bodyPr>
          <a:lstStyle/>
          <a:p>
            <a:r>
              <a:rPr lang="el-GR" b="1" dirty="0" smtClean="0">
                <a:latin typeface="Calibri" pitchFamily="34" charset="0"/>
              </a:rPr>
              <a:t>Ενδογενής οδός</a:t>
            </a:r>
            <a:endParaRPr lang="el-GR" b="1" dirty="0"/>
          </a:p>
        </p:txBody>
      </p:sp>
      <p:sp>
        <p:nvSpPr>
          <p:cNvPr id="59" name="58 - Ορθογώνιο"/>
          <p:cNvSpPr/>
          <p:nvPr/>
        </p:nvSpPr>
        <p:spPr>
          <a:xfrm>
            <a:off x="6283896" y="1506488"/>
            <a:ext cx="1878541" cy="369332"/>
          </a:xfrm>
          <a:prstGeom prst="rect">
            <a:avLst/>
          </a:prstGeom>
        </p:spPr>
        <p:txBody>
          <a:bodyPr wrap="square">
            <a:spAutoFit/>
          </a:bodyPr>
          <a:lstStyle/>
          <a:p>
            <a:r>
              <a:rPr lang="el-GR" b="1" dirty="0" smtClean="0">
                <a:latin typeface="Calibri" pitchFamily="34" charset="0"/>
              </a:rPr>
              <a:t>Εξωγενής οδός </a:t>
            </a:r>
            <a:endParaRPr lang="el-GR" b="1" dirty="0"/>
          </a:p>
        </p:txBody>
      </p:sp>
      <p:grpSp>
        <p:nvGrpSpPr>
          <p:cNvPr id="20" name="115 - Ομάδα"/>
          <p:cNvGrpSpPr/>
          <p:nvPr/>
        </p:nvGrpSpPr>
        <p:grpSpPr>
          <a:xfrm>
            <a:off x="2854896" y="5045968"/>
            <a:ext cx="533400" cy="457200"/>
            <a:chOff x="3429000" y="4114800"/>
            <a:chExt cx="533400" cy="457200"/>
          </a:xfrm>
        </p:grpSpPr>
        <p:sp>
          <p:nvSpPr>
            <p:cNvPr id="86" name="85 - Έλλειψη"/>
            <p:cNvSpPr/>
            <p:nvPr/>
          </p:nvSpPr>
          <p:spPr bwMode="auto">
            <a:xfrm>
              <a:off x="3429000" y="4114800"/>
              <a:ext cx="5334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88" name="Text Box 8"/>
            <p:cNvSpPr txBox="1">
              <a:spLocks noChangeArrowheads="1"/>
            </p:cNvSpPr>
            <p:nvPr/>
          </p:nvSpPr>
          <p:spPr bwMode="auto">
            <a:xfrm>
              <a:off x="3573294" y="4191000"/>
              <a:ext cx="312906" cy="369332"/>
            </a:xfrm>
            <a:prstGeom prst="rect">
              <a:avLst/>
            </a:prstGeom>
            <a:noFill/>
            <a:ln w="9525">
              <a:noFill/>
              <a:miter lim="800000"/>
              <a:headEnd/>
              <a:tailEnd/>
            </a:ln>
            <a:effectLst/>
          </p:spPr>
          <p:txBody>
            <a:bodyPr wrap="none">
              <a:spAutoFit/>
            </a:bodyPr>
            <a:lstStyle/>
            <a:p>
              <a:pPr eaLnBrk="1" hangingPunct="1"/>
              <a:r>
                <a:rPr lang="en-US" sz="1800" b="1" dirty="0" smtClean="0">
                  <a:solidFill>
                    <a:schemeClr val="tx1"/>
                  </a:solidFill>
                  <a:latin typeface="Arial" charset="0"/>
                </a:rPr>
                <a:t>II</a:t>
              </a:r>
              <a:endParaRPr lang="en-US" sz="1800" b="1" dirty="0">
                <a:solidFill>
                  <a:schemeClr val="tx1"/>
                </a:solidFill>
                <a:latin typeface="Arial" charset="0"/>
              </a:endParaRPr>
            </a:p>
          </p:txBody>
        </p:sp>
      </p:grpSp>
      <p:grpSp>
        <p:nvGrpSpPr>
          <p:cNvPr id="21" name="116 - Ομάδα"/>
          <p:cNvGrpSpPr/>
          <p:nvPr/>
        </p:nvGrpSpPr>
        <p:grpSpPr>
          <a:xfrm>
            <a:off x="4226496" y="5045968"/>
            <a:ext cx="533400" cy="457200"/>
            <a:chOff x="5029200" y="4038600"/>
            <a:chExt cx="533400" cy="457200"/>
          </a:xfrm>
        </p:grpSpPr>
        <p:grpSp>
          <p:nvGrpSpPr>
            <p:cNvPr id="22" name="76 - Ομάδα"/>
            <p:cNvGrpSpPr/>
            <p:nvPr/>
          </p:nvGrpSpPr>
          <p:grpSpPr>
            <a:xfrm>
              <a:off x="5029200" y="4038600"/>
              <a:ext cx="533400" cy="457200"/>
              <a:chOff x="3505200" y="1447800"/>
              <a:chExt cx="533400" cy="457200"/>
            </a:xfrm>
          </p:grpSpPr>
          <p:sp>
            <p:nvSpPr>
              <p:cNvPr id="78" name="77 - Έλλειψη"/>
              <p:cNvSpPr/>
              <p:nvPr/>
            </p:nvSpPr>
            <p:spPr bwMode="auto">
              <a:xfrm rot="890890">
                <a:off x="3505200" y="1447800"/>
                <a:ext cx="533400" cy="457200"/>
              </a:xfrm>
              <a:prstGeom prst="ellipse">
                <a:avLst/>
              </a:prstGeom>
              <a:solidFill>
                <a:srgbClr val="FF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79" name="78 - Πίτα"/>
              <p:cNvSpPr/>
              <p:nvPr/>
            </p:nvSpPr>
            <p:spPr bwMode="auto">
              <a:xfrm>
                <a:off x="3505200" y="1447800"/>
                <a:ext cx="533400" cy="457200"/>
              </a:xfrm>
              <a:prstGeom prst="pi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grpSp>
        <p:sp>
          <p:nvSpPr>
            <p:cNvPr id="89" name="Text Box 8"/>
            <p:cNvSpPr txBox="1">
              <a:spLocks noChangeArrowheads="1"/>
            </p:cNvSpPr>
            <p:nvPr/>
          </p:nvSpPr>
          <p:spPr bwMode="auto">
            <a:xfrm>
              <a:off x="5029200" y="4114800"/>
              <a:ext cx="441146" cy="369332"/>
            </a:xfrm>
            <a:prstGeom prst="rect">
              <a:avLst/>
            </a:prstGeom>
            <a:noFill/>
            <a:ln w="9525">
              <a:noFill/>
              <a:miter lim="800000"/>
              <a:headEnd/>
              <a:tailEnd/>
            </a:ln>
            <a:effectLst/>
          </p:spPr>
          <p:txBody>
            <a:bodyPr wrap="none">
              <a:spAutoFit/>
            </a:bodyPr>
            <a:lstStyle/>
            <a:p>
              <a:pPr algn="ctr" eaLnBrk="1" hangingPunct="1"/>
              <a:r>
                <a:rPr lang="en-US" sz="1800" b="1" dirty="0" err="1" smtClean="0">
                  <a:solidFill>
                    <a:schemeClr val="tx1"/>
                  </a:solidFill>
                  <a:latin typeface="Arial" charset="0"/>
                </a:rPr>
                <a:t>IIa</a:t>
              </a:r>
              <a:endParaRPr lang="en-US" sz="1800" b="1" dirty="0">
                <a:solidFill>
                  <a:schemeClr val="tx1"/>
                </a:solidFill>
                <a:latin typeface="Arial" charset="0"/>
              </a:endParaRPr>
            </a:p>
          </p:txBody>
        </p:sp>
      </p:grpSp>
      <p:grpSp>
        <p:nvGrpSpPr>
          <p:cNvPr id="23" name="117 - Ομάδα"/>
          <p:cNvGrpSpPr/>
          <p:nvPr/>
        </p:nvGrpSpPr>
        <p:grpSpPr>
          <a:xfrm>
            <a:off x="3312096" y="6112768"/>
            <a:ext cx="533400" cy="457200"/>
            <a:chOff x="3657600" y="4800600"/>
            <a:chExt cx="533400" cy="457200"/>
          </a:xfrm>
        </p:grpSpPr>
        <p:sp>
          <p:nvSpPr>
            <p:cNvPr id="87" name="86 - Έλλειψη"/>
            <p:cNvSpPr/>
            <p:nvPr/>
          </p:nvSpPr>
          <p:spPr bwMode="auto">
            <a:xfrm>
              <a:off x="3657600" y="4800600"/>
              <a:ext cx="5334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90" name="Text Box 8"/>
            <p:cNvSpPr txBox="1">
              <a:spLocks noChangeArrowheads="1"/>
            </p:cNvSpPr>
            <p:nvPr/>
          </p:nvSpPr>
          <p:spPr bwMode="auto">
            <a:xfrm>
              <a:off x="3657600" y="4800600"/>
              <a:ext cx="533400" cy="381000"/>
            </a:xfrm>
            <a:prstGeom prst="rect">
              <a:avLst/>
            </a:prstGeom>
            <a:noFill/>
            <a:ln w="9525">
              <a:noFill/>
              <a:miter lim="800000"/>
              <a:headEnd/>
              <a:tailEnd/>
            </a:ln>
            <a:effectLst/>
          </p:spPr>
          <p:txBody>
            <a:bodyPr wrap="square">
              <a:spAutoFit/>
            </a:bodyPr>
            <a:lstStyle/>
            <a:p>
              <a:pPr algn="ctr" eaLnBrk="1" hangingPunct="1"/>
              <a:r>
                <a:rPr lang="en-US" sz="1800" b="1" dirty="0" smtClean="0">
                  <a:solidFill>
                    <a:schemeClr val="tx1"/>
                  </a:solidFill>
                  <a:latin typeface="Arial" charset="0"/>
                </a:rPr>
                <a:t>I</a:t>
              </a:r>
              <a:endParaRPr lang="en-US" sz="1800" b="1" dirty="0">
                <a:solidFill>
                  <a:schemeClr val="tx1"/>
                </a:solidFill>
                <a:latin typeface="Arial" charset="0"/>
              </a:endParaRPr>
            </a:p>
          </p:txBody>
        </p:sp>
      </p:grpSp>
      <p:sp>
        <p:nvSpPr>
          <p:cNvPr id="100" name="99 - Δεξιό βέλος"/>
          <p:cNvSpPr/>
          <p:nvPr/>
        </p:nvSpPr>
        <p:spPr bwMode="auto">
          <a:xfrm>
            <a:off x="645096" y="2150368"/>
            <a:ext cx="6096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09" name="108 - Δεξιό βέλος"/>
          <p:cNvSpPr/>
          <p:nvPr/>
        </p:nvSpPr>
        <p:spPr bwMode="auto">
          <a:xfrm>
            <a:off x="1254696" y="2759968"/>
            <a:ext cx="6096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10" name="109 - Δεξιό βέλος"/>
          <p:cNvSpPr/>
          <p:nvPr/>
        </p:nvSpPr>
        <p:spPr bwMode="auto">
          <a:xfrm>
            <a:off x="1407096" y="3369568"/>
            <a:ext cx="6096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14" name="113 - Δεξιό βέλος"/>
          <p:cNvSpPr/>
          <p:nvPr/>
        </p:nvSpPr>
        <p:spPr bwMode="auto">
          <a:xfrm>
            <a:off x="2473896" y="4436368"/>
            <a:ext cx="8382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15" name="114 - Δεξιό βέλος"/>
          <p:cNvSpPr/>
          <p:nvPr/>
        </p:nvSpPr>
        <p:spPr bwMode="auto">
          <a:xfrm rot="5400000">
            <a:off x="2359596" y="4093468"/>
            <a:ext cx="3810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94" name="93 - Δεξιό βέλος"/>
          <p:cNvSpPr/>
          <p:nvPr/>
        </p:nvSpPr>
        <p:spPr bwMode="auto">
          <a:xfrm rot="5400000">
            <a:off x="3578796" y="4931668"/>
            <a:ext cx="3810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07" name="106 - Δεξιό βέλος"/>
          <p:cNvSpPr/>
          <p:nvPr/>
        </p:nvSpPr>
        <p:spPr bwMode="auto">
          <a:xfrm>
            <a:off x="3464496" y="5274568"/>
            <a:ext cx="6858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08" name="107 - Δεξιό βέλος"/>
          <p:cNvSpPr/>
          <p:nvPr/>
        </p:nvSpPr>
        <p:spPr bwMode="auto">
          <a:xfrm>
            <a:off x="3921696" y="6341368"/>
            <a:ext cx="7620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22" name="121 - Δεξιό βέλος"/>
          <p:cNvSpPr/>
          <p:nvPr/>
        </p:nvSpPr>
        <p:spPr bwMode="auto">
          <a:xfrm rot="5400000">
            <a:off x="4112196" y="6074668"/>
            <a:ext cx="3810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23" name="122 - Δεξιό βέλος"/>
          <p:cNvSpPr/>
          <p:nvPr/>
        </p:nvSpPr>
        <p:spPr bwMode="auto">
          <a:xfrm rot="5400000">
            <a:off x="6169596" y="6074668"/>
            <a:ext cx="3810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24" name="123 - Δεξιό βέλος"/>
          <p:cNvSpPr/>
          <p:nvPr/>
        </p:nvSpPr>
        <p:spPr bwMode="auto">
          <a:xfrm>
            <a:off x="6131496" y="6341368"/>
            <a:ext cx="7620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cxnSp>
        <p:nvCxnSpPr>
          <p:cNvPr id="135" name="134 - Γωνιακή σύνδεση"/>
          <p:cNvCxnSpPr>
            <a:stCxn id="471064" idx="0"/>
          </p:cNvCxnSpPr>
          <p:nvPr/>
        </p:nvCxnSpPr>
        <p:spPr bwMode="auto">
          <a:xfrm rot="5400000" flipH="1" flipV="1">
            <a:off x="4093146" y="4988818"/>
            <a:ext cx="1066800" cy="114300"/>
          </a:xfrm>
          <a:prstGeom prst="bentConnector3">
            <a:avLst>
              <a:gd name="adj1" fmla="val 50000"/>
            </a:avLst>
          </a:prstGeom>
          <a:solidFill>
            <a:schemeClr val="accent1"/>
          </a:solidFill>
          <a:ln w="12700" cap="flat" cmpd="sng" algn="ctr">
            <a:solidFill>
              <a:srgbClr val="C00000"/>
            </a:solidFill>
            <a:prstDash val="sysDash"/>
            <a:round/>
            <a:headEnd type="none" w="med" len="med"/>
            <a:tailEnd type="arrow"/>
          </a:ln>
          <a:effectLst/>
        </p:spPr>
      </p:cxnSp>
      <p:cxnSp>
        <p:nvCxnSpPr>
          <p:cNvPr id="141" name="140 - Ευθύγραμμο βέλος σύνδεσης"/>
          <p:cNvCxnSpPr>
            <a:stCxn id="471086" idx="1"/>
            <a:endCxn id="102" idx="6"/>
          </p:cNvCxnSpPr>
          <p:nvPr/>
        </p:nvCxnSpPr>
        <p:spPr bwMode="auto">
          <a:xfrm flipH="1">
            <a:off x="4378896" y="4426843"/>
            <a:ext cx="442912" cy="23812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47" name="146 - Ευθύγραμμο βέλος σύνδεσης"/>
          <p:cNvCxnSpPr>
            <a:stCxn id="471089" idx="2"/>
          </p:cNvCxnSpPr>
          <p:nvPr/>
        </p:nvCxnSpPr>
        <p:spPr bwMode="auto">
          <a:xfrm flipH="1">
            <a:off x="2854896" y="3553718"/>
            <a:ext cx="169069" cy="12065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15" name="314 - Δεξιό βέλος"/>
          <p:cNvSpPr/>
          <p:nvPr/>
        </p:nvSpPr>
        <p:spPr bwMode="auto">
          <a:xfrm rot="8673417">
            <a:off x="2644633" y="3579486"/>
            <a:ext cx="2088480" cy="205011"/>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316" name="315 - Δεξιό βέλος"/>
          <p:cNvSpPr/>
          <p:nvPr/>
        </p:nvSpPr>
        <p:spPr bwMode="auto">
          <a:xfrm rot="5400000">
            <a:off x="6169596" y="5160268"/>
            <a:ext cx="3810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cxnSp>
        <p:nvCxnSpPr>
          <p:cNvPr id="318" name="317 - Γωνιακή σύνδεση"/>
          <p:cNvCxnSpPr>
            <a:stCxn id="471064" idx="0"/>
            <a:endCxn id="471046" idx="2"/>
          </p:cNvCxnSpPr>
          <p:nvPr/>
        </p:nvCxnSpPr>
        <p:spPr bwMode="auto">
          <a:xfrm rot="16200000" flipV="1">
            <a:off x="1395190" y="2405162"/>
            <a:ext cx="2590800" cy="3757612"/>
          </a:xfrm>
          <a:prstGeom prst="bentConnector3">
            <a:avLst>
              <a:gd name="adj1" fmla="val -2941"/>
            </a:avLst>
          </a:prstGeom>
          <a:solidFill>
            <a:schemeClr val="accent1"/>
          </a:solidFill>
          <a:ln w="9525" cap="flat" cmpd="sng" algn="ctr">
            <a:solidFill>
              <a:srgbClr val="FF0000"/>
            </a:solidFill>
            <a:prstDash val="sysDash"/>
            <a:round/>
            <a:headEnd type="none" w="med" len="med"/>
            <a:tailEnd type="arrow"/>
          </a:ln>
          <a:effectLst/>
        </p:spPr>
      </p:cxnSp>
      <p:cxnSp>
        <p:nvCxnSpPr>
          <p:cNvPr id="321" name="320 - Γωνιακή σύνδεση"/>
          <p:cNvCxnSpPr>
            <a:stCxn id="471064" idx="3"/>
          </p:cNvCxnSpPr>
          <p:nvPr/>
        </p:nvCxnSpPr>
        <p:spPr bwMode="auto">
          <a:xfrm flipV="1">
            <a:off x="5140896" y="5274568"/>
            <a:ext cx="1143000" cy="489466"/>
          </a:xfrm>
          <a:prstGeom prst="bentConnector3">
            <a:avLst>
              <a:gd name="adj1" fmla="val 50000"/>
            </a:avLst>
          </a:prstGeom>
          <a:solidFill>
            <a:schemeClr val="accent1"/>
          </a:solidFill>
          <a:ln w="9525" cap="flat" cmpd="sng" algn="ctr">
            <a:solidFill>
              <a:srgbClr val="FF0000"/>
            </a:solidFill>
            <a:prstDash val="sysDash"/>
            <a:round/>
            <a:headEnd type="none" w="med" len="med"/>
            <a:tailEnd type="arrow"/>
          </a:ln>
          <a:effectLst/>
        </p:spPr>
      </p:cxnSp>
      <p:sp>
        <p:nvSpPr>
          <p:cNvPr id="322" name="321 - Δεξιό βέλος"/>
          <p:cNvSpPr/>
          <p:nvPr/>
        </p:nvSpPr>
        <p:spPr bwMode="auto">
          <a:xfrm rot="9600724">
            <a:off x="2709898" y="2998467"/>
            <a:ext cx="1760369" cy="221437"/>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cxnSp>
        <p:nvCxnSpPr>
          <p:cNvPr id="132" name="131 - Γωνιακή σύνδεση"/>
          <p:cNvCxnSpPr>
            <a:stCxn id="471064" idx="0"/>
          </p:cNvCxnSpPr>
          <p:nvPr/>
        </p:nvCxnSpPr>
        <p:spPr bwMode="auto">
          <a:xfrm rot="16200000" flipV="1">
            <a:off x="2810446" y="3820418"/>
            <a:ext cx="1955800" cy="1562100"/>
          </a:xfrm>
          <a:prstGeom prst="bentConnector3">
            <a:avLst>
              <a:gd name="adj1" fmla="val 121012"/>
            </a:avLst>
          </a:prstGeom>
          <a:solidFill>
            <a:schemeClr val="accent1"/>
          </a:solidFill>
          <a:ln w="12700" cap="flat" cmpd="sng" algn="ctr">
            <a:solidFill>
              <a:srgbClr val="C00000"/>
            </a:solidFill>
            <a:prstDash val="sysDash"/>
            <a:round/>
            <a:headEnd type="none" w="med" len="med"/>
            <a:tailEnd type="arrow"/>
          </a:ln>
          <a:effectLst/>
        </p:spPr>
      </p:cxnSp>
      <p:sp>
        <p:nvSpPr>
          <p:cNvPr id="104" name="103 - TextBox"/>
          <p:cNvSpPr txBox="1"/>
          <p:nvPr/>
        </p:nvSpPr>
        <p:spPr>
          <a:xfrm>
            <a:off x="2397696" y="3064768"/>
            <a:ext cx="659155" cy="369332"/>
          </a:xfrm>
          <a:prstGeom prst="rect">
            <a:avLst/>
          </a:prstGeom>
          <a:noFill/>
        </p:spPr>
        <p:txBody>
          <a:bodyPr wrap="none" rtlCol="0">
            <a:spAutoFit/>
          </a:bodyPr>
          <a:lstStyle/>
          <a:p>
            <a:r>
              <a:rPr lang="en-US" dirty="0" smtClean="0">
                <a:solidFill>
                  <a:srgbClr val="0070C0"/>
                </a:solidFill>
              </a:rPr>
              <a:t>Ca</a:t>
            </a:r>
            <a:r>
              <a:rPr lang="en-US" baseline="30000" dirty="0" smtClean="0">
                <a:solidFill>
                  <a:srgbClr val="0070C0"/>
                </a:solidFill>
              </a:rPr>
              <a:t>++</a:t>
            </a:r>
            <a:endParaRPr lang="el-GR" baseline="30000" dirty="0">
              <a:solidFill>
                <a:srgbClr val="0070C0"/>
              </a:solidFill>
            </a:endParaRPr>
          </a:p>
        </p:txBody>
      </p:sp>
      <p:sp>
        <p:nvSpPr>
          <p:cNvPr id="111" name="110 - TextBox"/>
          <p:cNvSpPr txBox="1"/>
          <p:nvPr/>
        </p:nvSpPr>
        <p:spPr>
          <a:xfrm>
            <a:off x="3795941" y="4143236"/>
            <a:ext cx="659155" cy="369332"/>
          </a:xfrm>
          <a:prstGeom prst="rect">
            <a:avLst/>
          </a:prstGeom>
          <a:noFill/>
        </p:spPr>
        <p:txBody>
          <a:bodyPr wrap="none" rtlCol="0">
            <a:spAutoFit/>
          </a:bodyPr>
          <a:lstStyle/>
          <a:p>
            <a:r>
              <a:rPr lang="en-US" dirty="0" smtClean="0">
                <a:solidFill>
                  <a:srgbClr val="0070C0"/>
                </a:solidFill>
              </a:rPr>
              <a:t>Ca</a:t>
            </a:r>
            <a:r>
              <a:rPr lang="en-US" baseline="30000" dirty="0" smtClean="0">
                <a:solidFill>
                  <a:srgbClr val="0070C0"/>
                </a:solidFill>
              </a:rPr>
              <a:t>++</a:t>
            </a:r>
            <a:endParaRPr lang="el-GR" baseline="30000" dirty="0">
              <a:solidFill>
                <a:srgbClr val="0070C0"/>
              </a:solidFill>
            </a:endParaRPr>
          </a:p>
        </p:txBody>
      </p:sp>
      <p:sp>
        <p:nvSpPr>
          <p:cNvPr id="471089" name="Text Box 49"/>
          <p:cNvSpPr txBox="1">
            <a:spLocks noChangeArrowheads="1"/>
          </p:cNvSpPr>
          <p:nvPr/>
        </p:nvSpPr>
        <p:spPr bwMode="auto">
          <a:xfrm>
            <a:off x="2778696" y="3217168"/>
            <a:ext cx="490538" cy="336550"/>
          </a:xfrm>
          <a:prstGeom prst="rect">
            <a:avLst/>
          </a:prstGeom>
          <a:noFill/>
          <a:ln w="9525">
            <a:noFill/>
            <a:miter lim="800000"/>
            <a:headEnd/>
            <a:tailEnd/>
          </a:ln>
          <a:effectLst/>
        </p:spPr>
        <p:txBody>
          <a:bodyPr wrap="none">
            <a:spAutoFit/>
          </a:bodyPr>
          <a:lstStyle/>
          <a:p>
            <a:pPr eaLnBrk="1" hangingPunct="1"/>
            <a:r>
              <a:rPr lang="en-US" sz="1600" dirty="0">
                <a:solidFill>
                  <a:schemeClr val="tx1"/>
                </a:solidFill>
                <a:latin typeface="Arial" charset="0"/>
              </a:rPr>
              <a:t>VIII</a:t>
            </a:r>
          </a:p>
        </p:txBody>
      </p:sp>
      <p:sp>
        <p:nvSpPr>
          <p:cNvPr id="113" name="112 - Δεξιό βέλος"/>
          <p:cNvSpPr/>
          <p:nvPr/>
        </p:nvSpPr>
        <p:spPr bwMode="auto">
          <a:xfrm rot="5400000">
            <a:off x="1445195" y="2493268"/>
            <a:ext cx="2286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25" name="Θέση αριθμού διαφάνειας 24"/>
          <p:cNvSpPr>
            <a:spLocks noGrp="1"/>
          </p:cNvSpPr>
          <p:nvPr>
            <p:ph type="sldNum" sz="quarter" idx="12"/>
          </p:nvPr>
        </p:nvSpPr>
        <p:spPr>
          <a:xfrm>
            <a:off x="6283896" y="6356350"/>
            <a:ext cx="2133600" cy="365125"/>
          </a:xfrm>
        </p:spPr>
        <p:txBody>
          <a:bodyPr/>
          <a:lstStyle/>
          <a:p>
            <a:pPr>
              <a:defRPr/>
            </a:pPr>
            <a:fld id="{7E55E3B3-0445-4CFC-BED8-763D4409E61F}" type="slidenum">
              <a:rPr lang="el-GR" smtClean="0"/>
              <a:pPr>
                <a:defRPr/>
              </a:pPr>
              <a:t>52</a:t>
            </a:fld>
            <a:endParaRPr lang="el-GR"/>
          </a:p>
        </p:txBody>
      </p:sp>
      <p:sp>
        <p:nvSpPr>
          <p:cNvPr id="26" name="Τίτλος 25"/>
          <p:cNvSpPr>
            <a:spLocks noGrp="1"/>
          </p:cNvSpPr>
          <p:nvPr>
            <p:ph type="title"/>
          </p:nvPr>
        </p:nvSpPr>
        <p:spPr/>
        <p:txBody>
          <a:bodyPr/>
          <a:lstStyle/>
          <a:p>
            <a:r>
              <a:rPr lang="el-GR" dirty="0"/>
              <a:t>Καταρράκτης Πήξης </a:t>
            </a:r>
            <a:r>
              <a:rPr lang="el-GR" sz="3000" b="0" dirty="0" smtClean="0"/>
              <a:t>9/10</a:t>
            </a:r>
            <a:endParaRPr lang="el-GR" dirty="0"/>
          </a:p>
        </p:txBody>
      </p:sp>
    </p:spTree>
    <p:extLst>
      <p:ext uri="{BB962C8B-B14F-4D97-AF65-F5344CB8AC3E}">
        <p14:creationId xmlns:p14="http://schemas.microsoft.com/office/powerpoint/2010/main" val="2049401722"/>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8"/>
                                        </p:tgtEl>
                                        <p:attrNameLst>
                                          <p:attrName>style.visibility</p:attrName>
                                        </p:attrNameLst>
                                      </p:cBhvr>
                                      <p:to>
                                        <p:strVal val="visible"/>
                                      </p:to>
                                    </p:set>
                                    <p:anim calcmode="lin" valueType="num">
                                      <p:cBhvr additive="base">
                                        <p:cTn id="7" dur="500" fill="hold"/>
                                        <p:tgtEl>
                                          <p:spTgt spid="318"/>
                                        </p:tgtEl>
                                        <p:attrNameLst>
                                          <p:attrName>ppt_x</p:attrName>
                                        </p:attrNameLst>
                                      </p:cBhvr>
                                      <p:tavLst>
                                        <p:tav tm="0">
                                          <p:val>
                                            <p:strVal val="#ppt_x"/>
                                          </p:val>
                                        </p:tav>
                                        <p:tav tm="100000">
                                          <p:val>
                                            <p:strVal val="#ppt_x"/>
                                          </p:val>
                                        </p:tav>
                                      </p:tavLst>
                                    </p:anim>
                                    <p:anim calcmode="lin" valueType="num">
                                      <p:cBhvr additive="base">
                                        <p:cTn id="8" dur="500" fill="hold"/>
                                        <p:tgtEl>
                                          <p:spTgt spid="3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2"/>
                                        </p:tgtEl>
                                        <p:attrNameLst>
                                          <p:attrName>style.visibility</p:attrName>
                                        </p:attrNameLst>
                                      </p:cBhvr>
                                      <p:to>
                                        <p:strVal val="visible"/>
                                      </p:to>
                                    </p:set>
                                    <p:anim calcmode="lin" valueType="num">
                                      <p:cBhvr additive="base">
                                        <p:cTn id="13" dur="500" fill="hold"/>
                                        <p:tgtEl>
                                          <p:spTgt spid="132"/>
                                        </p:tgtEl>
                                        <p:attrNameLst>
                                          <p:attrName>ppt_x</p:attrName>
                                        </p:attrNameLst>
                                      </p:cBhvr>
                                      <p:tavLst>
                                        <p:tav tm="0">
                                          <p:val>
                                            <p:strVal val="#ppt_x"/>
                                          </p:val>
                                        </p:tav>
                                        <p:tav tm="100000">
                                          <p:val>
                                            <p:strVal val="#ppt_x"/>
                                          </p:val>
                                        </p:tav>
                                      </p:tavLst>
                                    </p:anim>
                                    <p:anim calcmode="lin" valueType="num">
                                      <p:cBhvr additive="base">
                                        <p:cTn id="14" dur="500" fill="hold"/>
                                        <p:tgtEl>
                                          <p:spTgt spid="13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5"/>
                                        </p:tgtEl>
                                        <p:attrNameLst>
                                          <p:attrName>style.visibility</p:attrName>
                                        </p:attrNameLst>
                                      </p:cBhvr>
                                      <p:to>
                                        <p:strVal val="visible"/>
                                      </p:to>
                                    </p:set>
                                    <p:anim calcmode="lin" valueType="num">
                                      <p:cBhvr additive="base">
                                        <p:cTn id="19" dur="500" fill="hold"/>
                                        <p:tgtEl>
                                          <p:spTgt spid="135"/>
                                        </p:tgtEl>
                                        <p:attrNameLst>
                                          <p:attrName>ppt_x</p:attrName>
                                        </p:attrNameLst>
                                      </p:cBhvr>
                                      <p:tavLst>
                                        <p:tav tm="0">
                                          <p:val>
                                            <p:strVal val="#ppt_x"/>
                                          </p:val>
                                        </p:tav>
                                        <p:tav tm="100000">
                                          <p:val>
                                            <p:strVal val="#ppt_x"/>
                                          </p:val>
                                        </p:tav>
                                      </p:tavLst>
                                    </p:anim>
                                    <p:anim calcmode="lin" valueType="num">
                                      <p:cBhvr additive="base">
                                        <p:cTn id="20" dur="500" fill="hold"/>
                                        <p:tgtEl>
                                          <p:spTgt spid="13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21"/>
                                        </p:tgtEl>
                                        <p:attrNameLst>
                                          <p:attrName>style.visibility</p:attrName>
                                        </p:attrNameLst>
                                      </p:cBhvr>
                                      <p:to>
                                        <p:strVal val="visible"/>
                                      </p:to>
                                    </p:set>
                                    <p:anim calcmode="lin" valueType="num">
                                      <p:cBhvr additive="base">
                                        <p:cTn id="25" dur="500" fill="hold"/>
                                        <p:tgtEl>
                                          <p:spTgt spid="321"/>
                                        </p:tgtEl>
                                        <p:attrNameLst>
                                          <p:attrName>ppt_x</p:attrName>
                                        </p:attrNameLst>
                                      </p:cBhvr>
                                      <p:tavLst>
                                        <p:tav tm="0">
                                          <p:val>
                                            <p:strVal val="#ppt_x"/>
                                          </p:val>
                                        </p:tav>
                                        <p:tav tm="100000">
                                          <p:val>
                                            <p:strVal val="#ppt_x"/>
                                          </p:val>
                                        </p:tav>
                                      </p:tavLst>
                                    </p:anim>
                                    <p:anim calcmode="lin" valueType="num">
                                      <p:cBhvr additive="base">
                                        <p:cTn id="26" dur="500" fill="hold"/>
                                        <p:tgtEl>
                                          <p:spTgt spid="3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Καταρράκτης Πήξης </a:t>
            </a:r>
            <a:r>
              <a:rPr lang="el-GR" sz="3000" b="0" dirty="0" smtClean="0"/>
              <a:t>10/10</a:t>
            </a:r>
            <a:endParaRPr lang="el-GR" dirty="0"/>
          </a:p>
        </p:txBody>
      </p:sp>
      <p:sp>
        <p:nvSpPr>
          <p:cNvPr id="3" name="Θέση περιεχομένου 2"/>
          <p:cNvSpPr>
            <a:spLocks noGrp="1"/>
          </p:cNvSpPr>
          <p:nvPr>
            <p:ph idx="1"/>
          </p:nvPr>
        </p:nvSpPr>
        <p:spPr/>
        <p:txBody>
          <a:bodyPr/>
          <a:lstStyle/>
          <a:p>
            <a:pPr lvl="0"/>
            <a:r>
              <a:rPr lang="el-GR" b="1" dirty="0">
                <a:solidFill>
                  <a:prstClr val="black"/>
                </a:solidFill>
              </a:rPr>
              <a:t> Ο κεντρικός ρόλος της </a:t>
            </a:r>
            <a:r>
              <a:rPr lang="el-GR" b="1" dirty="0" smtClean="0">
                <a:solidFill>
                  <a:prstClr val="black"/>
                </a:solidFill>
              </a:rPr>
              <a:t>θρομβίνης</a:t>
            </a:r>
          </a:p>
          <a:p>
            <a:pPr lvl="1" indent="-387350"/>
            <a:r>
              <a:rPr lang="el-GR" dirty="0" smtClean="0">
                <a:solidFill>
                  <a:prstClr val="black"/>
                </a:solidFill>
              </a:rPr>
              <a:t>Ενεργοποιεί </a:t>
            </a:r>
            <a:r>
              <a:rPr lang="el-GR" dirty="0">
                <a:solidFill>
                  <a:prstClr val="black"/>
                </a:solidFill>
              </a:rPr>
              <a:t>τα αιμοπετάλια, </a:t>
            </a:r>
          </a:p>
          <a:p>
            <a:pPr lvl="1" indent="-387350"/>
            <a:r>
              <a:rPr lang="el-GR" dirty="0">
                <a:solidFill>
                  <a:prstClr val="black"/>
                </a:solidFill>
              </a:rPr>
              <a:t>Ενεργοποιεί τον παράγοντα </a:t>
            </a:r>
            <a:r>
              <a:rPr lang="el-GR" dirty="0" smtClean="0">
                <a:solidFill>
                  <a:prstClr val="black"/>
                </a:solidFill>
              </a:rPr>
              <a:t>XI,</a:t>
            </a:r>
            <a:endParaRPr lang="el-GR" dirty="0">
              <a:solidFill>
                <a:prstClr val="black"/>
              </a:solidFill>
            </a:endParaRPr>
          </a:p>
          <a:p>
            <a:pPr lvl="1" indent="-387350"/>
            <a:r>
              <a:rPr lang="el-GR" dirty="0">
                <a:solidFill>
                  <a:prstClr val="black"/>
                </a:solidFill>
              </a:rPr>
              <a:t>Ενεργοποιεί τον FVIII με αποτέλεσμα αυτός να αποσυνδέεται από τον παράγοντα </a:t>
            </a:r>
            <a:r>
              <a:rPr lang="el-GR" dirty="0" err="1">
                <a:solidFill>
                  <a:prstClr val="black"/>
                </a:solidFill>
              </a:rPr>
              <a:t>von</a:t>
            </a:r>
            <a:r>
              <a:rPr lang="el-GR" dirty="0">
                <a:solidFill>
                  <a:prstClr val="black"/>
                </a:solidFill>
              </a:rPr>
              <a:t> </a:t>
            </a:r>
            <a:r>
              <a:rPr lang="el-GR" dirty="0" err="1">
                <a:solidFill>
                  <a:prstClr val="black"/>
                </a:solidFill>
              </a:rPr>
              <a:t>Willebrand</a:t>
            </a:r>
            <a:r>
              <a:rPr lang="el-GR" dirty="0">
                <a:solidFill>
                  <a:prstClr val="black"/>
                </a:solidFill>
              </a:rPr>
              <a:t> (</a:t>
            </a:r>
            <a:r>
              <a:rPr lang="el-GR" dirty="0" err="1">
                <a:solidFill>
                  <a:prstClr val="black"/>
                </a:solidFill>
              </a:rPr>
              <a:t>vWF</a:t>
            </a:r>
            <a:r>
              <a:rPr lang="el-GR" dirty="0">
                <a:solidFill>
                  <a:prstClr val="black"/>
                </a:solidFill>
              </a:rPr>
              <a:t>) με τον οποίο κυκλοφορεί ως </a:t>
            </a:r>
            <a:r>
              <a:rPr lang="el-GR" dirty="0" smtClean="0">
                <a:solidFill>
                  <a:prstClr val="black"/>
                </a:solidFill>
              </a:rPr>
              <a:t>σύμπλεγμα,</a:t>
            </a:r>
            <a:endParaRPr lang="el-GR" dirty="0">
              <a:solidFill>
                <a:prstClr val="black"/>
              </a:solidFill>
            </a:endParaRPr>
          </a:p>
          <a:p>
            <a:pPr lvl="1" indent="-387350"/>
            <a:r>
              <a:rPr lang="el-GR" dirty="0">
                <a:solidFill>
                  <a:prstClr val="black"/>
                </a:solidFill>
              </a:rPr>
              <a:t>Ενεργοποιεί τον παράγοντα V, οποίος εκκρίνεται από τα ενεργοποιημένα </a:t>
            </a:r>
            <a:r>
              <a:rPr lang="el-GR" dirty="0" smtClean="0">
                <a:solidFill>
                  <a:prstClr val="black"/>
                </a:solidFill>
              </a:rPr>
              <a:t>αιμοπετάλια,</a:t>
            </a:r>
            <a:endParaRPr lang="el-GR" dirty="0">
              <a:solidFill>
                <a:prstClr val="black"/>
              </a:solidFill>
            </a:endParaRPr>
          </a:p>
          <a:p>
            <a:pPr lvl="1" indent="-387350"/>
            <a:r>
              <a:rPr lang="el-GR" dirty="0">
                <a:solidFill>
                  <a:prstClr val="black"/>
                </a:solidFill>
              </a:rPr>
              <a:t>Ενεργοποιεί τον παράγοντα </a:t>
            </a:r>
            <a:r>
              <a:rPr lang="el-GR" dirty="0" smtClean="0">
                <a:solidFill>
                  <a:prstClr val="black"/>
                </a:solidFill>
              </a:rPr>
              <a:t>XIII.</a:t>
            </a:r>
            <a:endParaRPr lang="el-GR" dirty="0">
              <a:solidFill>
                <a:prstClr val="black"/>
              </a:solidFill>
            </a:endParaRPr>
          </a:p>
          <a:p>
            <a:pPr marL="444500" lvl="0" indent="0">
              <a:buNone/>
            </a:pPr>
            <a:endParaRPr lang="el-GR" dirty="0">
              <a:solidFill>
                <a:prstClr val="black"/>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53</a:t>
            </a:fld>
            <a:endParaRPr lang="el-GR"/>
          </a:p>
        </p:txBody>
      </p:sp>
    </p:spTree>
    <p:extLst>
      <p:ext uri="{BB962C8B-B14F-4D97-AF65-F5344CB8AC3E}">
        <p14:creationId xmlns:p14="http://schemas.microsoft.com/office/powerpoint/2010/main" val="4279407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περιεχομένου"/>
          <p:cNvSpPr>
            <a:spLocks noGrp="1"/>
          </p:cNvSpPr>
          <p:nvPr>
            <p:ph idx="1"/>
          </p:nvPr>
        </p:nvSpPr>
        <p:spPr>
          <a:xfrm>
            <a:off x="457200" y="1412776"/>
            <a:ext cx="8229600" cy="4824536"/>
          </a:xfrm>
        </p:spPr>
        <p:txBody>
          <a:bodyPr>
            <a:noAutofit/>
          </a:bodyPr>
          <a:lstStyle/>
          <a:p>
            <a:r>
              <a:rPr lang="el-GR" sz="2400" dirty="0" smtClean="0">
                <a:latin typeface="Calibri" pitchFamily="34" charset="0"/>
              </a:rPr>
              <a:t>Ο αποτελεσματικός έλεγχος και η ρύθμιση της διαδικασίας του σχηματισμού του θρόμβου είναι αναγκαίος έτσι ώστε ο θρόμβος αφενός να περιορίζεται στο σημείο της βλάβης και αφετέρου να λύεται ικανοποιητικά όταν αυτό απαιτείται . </a:t>
            </a:r>
          </a:p>
          <a:p>
            <a:r>
              <a:rPr lang="el-GR" sz="2400" dirty="0" smtClean="0">
                <a:latin typeface="Calibri" pitchFamily="34" charset="0"/>
              </a:rPr>
              <a:t>2 κύριοι μηχανισμοί, με τους οποίους ρυθμίζεται η δράση της </a:t>
            </a:r>
            <a:r>
              <a:rPr lang="el-GR" sz="2400" b="1" dirty="0" smtClean="0">
                <a:latin typeface="Calibri" pitchFamily="34" charset="0"/>
              </a:rPr>
              <a:t>θρομβίνης</a:t>
            </a:r>
            <a:r>
              <a:rPr lang="el-GR" sz="2400" dirty="0" smtClean="0">
                <a:latin typeface="Calibri" pitchFamily="34" charset="0"/>
              </a:rPr>
              <a:t>.</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54</a:t>
            </a:fld>
            <a:endParaRPr lang="el-GR"/>
          </a:p>
        </p:txBody>
      </p:sp>
      <p:sp>
        <p:nvSpPr>
          <p:cNvPr id="6" name="Τίτλος 5"/>
          <p:cNvSpPr>
            <a:spLocks noGrp="1"/>
          </p:cNvSpPr>
          <p:nvPr>
            <p:ph type="title"/>
          </p:nvPr>
        </p:nvSpPr>
        <p:spPr>
          <a:xfrm>
            <a:off x="467544" y="116632"/>
            <a:ext cx="8229600" cy="1008112"/>
          </a:xfrm>
        </p:spPr>
        <p:txBody>
          <a:bodyPr>
            <a:noAutofit/>
          </a:bodyPr>
          <a:lstStyle/>
          <a:p>
            <a:r>
              <a:rPr lang="el-GR" dirty="0"/>
              <a:t>Ρύθμιση της διαδικασίας του σχηματισμού του </a:t>
            </a:r>
            <a:r>
              <a:rPr lang="el-GR" dirty="0" smtClean="0"/>
              <a:t>θρόμβου </a:t>
            </a:r>
            <a:r>
              <a:rPr lang="el-GR" sz="3000" b="0" dirty="0" smtClean="0"/>
              <a:t>1/3</a:t>
            </a:r>
            <a:endParaRPr lang="el-GR" sz="3000" b="0" dirty="0"/>
          </a:p>
        </p:txBody>
      </p:sp>
    </p:spTree>
    <p:extLst>
      <p:ext uri="{BB962C8B-B14F-4D97-AF65-F5344CB8AC3E}">
        <p14:creationId xmlns:p14="http://schemas.microsoft.com/office/powerpoint/2010/main" val="28533149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περιεχομένου"/>
          <p:cNvSpPr>
            <a:spLocks noGrp="1"/>
          </p:cNvSpPr>
          <p:nvPr>
            <p:ph idx="1"/>
          </p:nvPr>
        </p:nvSpPr>
        <p:spPr>
          <a:xfrm>
            <a:off x="457200" y="1412776"/>
            <a:ext cx="8229600" cy="4824536"/>
          </a:xfrm>
        </p:spPr>
        <p:txBody>
          <a:bodyPr>
            <a:noAutofit/>
          </a:bodyPr>
          <a:lstStyle/>
          <a:p>
            <a:pPr marL="0" indent="0">
              <a:buNone/>
            </a:pPr>
            <a:r>
              <a:rPr lang="el-GR" dirty="0" smtClean="0">
                <a:latin typeface="Calibri" pitchFamily="34" charset="0"/>
              </a:rPr>
              <a:t>Μηχανισμοί με τους οποίους ρυθμίζεται η δράση της </a:t>
            </a:r>
            <a:r>
              <a:rPr lang="el-GR" b="1" dirty="0" smtClean="0">
                <a:latin typeface="Calibri" pitchFamily="34" charset="0"/>
              </a:rPr>
              <a:t>θρομβίνης</a:t>
            </a:r>
            <a:r>
              <a:rPr lang="el-GR" dirty="0">
                <a:latin typeface="Calibri" pitchFamily="34" charset="0"/>
              </a:rPr>
              <a:t>.</a:t>
            </a:r>
            <a:endParaRPr lang="el-GR" dirty="0" smtClean="0">
              <a:latin typeface="Calibri" pitchFamily="34" charset="0"/>
            </a:endParaRPr>
          </a:p>
          <a:p>
            <a:pPr marL="457200" indent="-457200">
              <a:buFont typeface="+mj-lt"/>
              <a:buAutoNum type="arabicPeriod"/>
            </a:pPr>
            <a:r>
              <a:rPr lang="el-GR" dirty="0" smtClean="0">
                <a:latin typeface="Calibri" pitchFamily="34" charset="0"/>
              </a:rPr>
              <a:t>Άμεσο σύστημα αναστολέων των </a:t>
            </a:r>
            <a:r>
              <a:rPr lang="el-GR" dirty="0" err="1" smtClean="0">
                <a:latin typeface="Calibri" pitchFamily="34" charset="0"/>
              </a:rPr>
              <a:t>πρωτεασών</a:t>
            </a:r>
            <a:r>
              <a:rPr lang="el-GR" dirty="0" smtClean="0">
                <a:latin typeface="Calibri" pitchFamily="34" charset="0"/>
              </a:rPr>
              <a:t> της </a:t>
            </a:r>
            <a:r>
              <a:rPr lang="el-GR" dirty="0" err="1" smtClean="0">
                <a:latin typeface="Calibri" pitchFamily="34" charset="0"/>
              </a:rPr>
              <a:t>σερίνης</a:t>
            </a:r>
            <a:r>
              <a:rPr lang="el-GR" dirty="0" smtClean="0">
                <a:latin typeface="Calibri" pitchFamily="34" charset="0"/>
              </a:rPr>
              <a:t>, </a:t>
            </a:r>
          </a:p>
          <a:p>
            <a:pPr lvl="1" indent="-387350"/>
            <a:r>
              <a:rPr lang="el-GR" b="1" dirty="0" err="1" smtClean="0">
                <a:latin typeface="Calibri" pitchFamily="34" charset="0"/>
              </a:rPr>
              <a:t>αντιθρομβίνη</a:t>
            </a:r>
            <a:r>
              <a:rPr lang="el-GR" b="1" dirty="0" smtClean="0">
                <a:latin typeface="Calibri" pitchFamily="34" charset="0"/>
              </a:rPr>
              <a:t> (AT</a:t>
            </a:r>
            <a:r>
              <a:rPr lang="el-GR" dirty="0" smtClean="0">
                <a:latin typeface="Calibri" pitchFamily="34" charset="0"/>
              </a:rPr>
              <a:t>),</a:t>
            </a:r>
          </a:p>
          <a:p>
            <a:pPr lvl="1" indent="-387350"/>
            <a:r>
              <a:rPr lang="el-GR" dirty="0" smtClean="0">
                <a:latin typeface="Calibri" pitchFamily="34" charset="0"/>
              </a:rPr>
              <a:t>αναστολέα της οδού του </a:t>
            </a:r>
            <a:r>
              <a:rPr lang="el-GR" dirty="0" err="1" smtClean="0">
                <a:latin typeface="Calibri" pitchFamily="34" charset="0"/>
              </a:rPr>
              <a:t>ιστικού</a:t>
            </a:r>
            <a:r>
              <a:rPr lang="el-GR" dirty="0" smtClean="0">
                <a:latin typeface="Calibri" pitchFamily="34" charset="0"/>
              </a:rPr>
              <a:t> παράγοντα </a:t>
            </a:r>
            <a:r>
              <a:rPr lang="el-GR" b="1" dirty="0" smtClean="0">
                <a:latin typeface="Calibri" pitchFamily="34" charset="0"/>
              </a:rPr>
              <a:t>(</a:t>
            </a:r>
            <a:r>
              <a:rPr lang="el-GR" b="1" dirty="0" err="1" smtClean="0">
                <a:latin typeface="Calibri" pitchFamily="34" charset="0"/>
              </a:rPr>
              <a:t>Tissue</a:t>
            </a:r>
            <a:r>
              <a:rPr lang="el-GR" b="1" dirty="0" smtClean="0">
                <a:latin typeface="Calibri" pitchFamily="34" charset="0"/>
              </a:rPr>
              <a:t> </a:t>
            </a:r>
            <a:r>
              <a:rPr lang="en-US" b="1" dirty="0" smtClean="0">
                <a:latin typeface="Calibri" pitchFamily="34" charset="0"/>
              </a:rPr>
              <a:t>F</a:t>
            </a:r>
            <a:r>
              <a:rPr lang="el-GR" b="1" dirty="0" err="1" smtClean="0">
                <a:latin typeface="Calibri" pitchFamily="34" charset="0"/>
              </a:rPr>
              <a:t>actor</a:t>
            </a:r>
            <a:r>
              <a:rPr lang="el-GR" b="1" dirty="0" smtClean="0">
                <a:latin typeface="Calibri" pitchFamily="34" charset="0"/>
              </a:rPr>
              <a:t> </a:t>
            </a:r>
            <a:r>
              <a:rPr lang="el-GR" b="1" dirty="0" err="1" smtClean="0">
                <a:latin typeface="Calibri" pitchFamily="34" charset="0"/>
              </a:rPr>
              <a:t>Pathway</a:t>
            </a:r>
            <a:r>
              <a:rPr lang="el-GR" b="1" dirty="0" smtClean="0">
                <a:latin typeface="Calibri" pitchFamily="34" charset="0"/>
              </a:rPr>
              <a:t> </a:t>
            </a:r>
            <a:r>
              <a:rPr lang="el-GR" b="1" dirty="0" err="1" smtClean="0">
                <a:latin typeface="Calibri" pitchFamily="34" charset="0"/>
              </a:rPr>
              <a:t>Inhibitor</a:t>
            </a:r>
            <a:r>
              <a:rPr lang="el-GR" b="1" dirty="0" smtClean="0">
                <a:latin typeface="Calibri" pitchFamily="34" charset="0"/>
              </a:rPr>
              <a:t>) TFPI</a:t>
            </a:r>
            <a:r>
              <a:rPr lang="el-GR" dirty="0" smtClean="0">
                <a:latin typeface="Calibri" pitchFamily="34" charset="0"/>
              </a:rPr>
              <a:t>. </a:t>
            </a:r>
            <a:endParaRPr lang="en-US" dirty="0" smtClean="0">
              <a:latin typeface="Calibri" pitchFamily="34" charset="0"/>
            </a:endParaRPr>
          </a:p>
          <a:p>
            <a:pPr lvl="2">
              <a:buFont typeface="Wingdings" panose="05000000000000000000" pitchFamily="2" charset="2"/>
              <a:buChar char="ü"/>
            </a:pPr>
            <a:r>
              <a:rPr lang="el-GR" dirty="0" smtClean="0">
                <a:latin typeface="Calibri" pitchFamily="34" charset="0"/>
              </a:rPr>
              <a:t>Η ΑΤ απενεργοποιεί κυρίως τη θρομβίνη, και τους παράγοντες </a:t>
            </a:r>
            <a:r>
              <a:rPr lang="el-GR" dirty="0" err="1" smtClean="0">
                <a:latin typeface="Calibri" pitchFamily="34" charset="0"/>
              </a:rPr>
              <a:t>IXa</a:t>
            </a:r>
            <a:r>
              <a:rPr lang="el-GR" dirty="0" smtClean="0">
                <a:latin typeface="Calibri" pitchFamily="34" charset="0"/>
              </a:rPr>
              <a:t>, </a:t>
            </a:r>
            <a:r>
              <a:rPr lang="el-GR" dirty="0" err="1" smtClean="0">
                <a:latin typeface="Calibri" pitchFamily="34" charset="0"/>
              </a:rPr>
              <a:t>Xa</a:t>
            </a:r>
            <a:r>
              <a:rPr lang="el-GR" dirty="0" smtClean="0">
                <a:latin typeface="Calibri" pitchFamily="34" charset="0"/>
              </a:rPr>
              <a:t>, </a:t>
            </a:r>
            <a:r>
              <a:rPr lang="el-GR" dirty="0" err="1" smtClean="0">
                <a:latin typeface="Calibri" pitchFamily="34" charset="0"/>
              </a:rPr>
              <a:t>XIa</a:t>
            </a:r>
            <a:r>
              <a:rPr lang="el-GR" dirty="0" smtClean="0">
                <a:latin typeface="Calibri" pitchFamily="34" charset="0"/>
              </a:rPr>
              <a:t>, δημιουργώντας συμπλέγματα 1:1.  </a:t>
            </a:r>
          </a:p>
          <a:p>
            <a:pPr lvl="2">
              <a:buFont typeface="Wingdings" panose="05000000000000000000" pitchFamily="2" charset="2"/>
              <a:buChar char="ü"/>
            </a:pPr>
            <a:r>
              <a:rPr lang="el-GR" dirty="0" smtClean="0">
                <a:latin typeface="Calibri" pitchFamily="34" charset="0"/>
              </a:rPr>
              <a:t>ενώ ο </a:t>
            </a:r>
            <a:r>
              <a:rPr lang="en-US" dirty="0" smtClean="0">
                <a:latin typeface="Calibri" pitchFamily="34" charset="0"/>
              </a:rPr>
              <a:t>TFPI  </a:t>
            </a:r>
            <a:r>
              <a:rPr lang="el-GR" dirty="0" smtClean="0">
                <a:latin typeface="Calibri" pitchFamily="34" charset="0"/>
              </a:rPr>
              <a:t>αναστέλλει τον </a:t>
            </a:r>
            <a:r>
              <a:rPr lang="el-GR" dirty="0" err="1" smtClean="0">
                <a:latin typeface="Calibri" pitchFamily="34" charset="0"/>
              </a:rPr>
              <a:t>ιστικό</a:t>
            </a:r>
            <a:r>
              <a:rPr lang="el-GR" dirty="0" smtClean="0">
                <a:latin typeface="Calibri" pitchFamily="34" charset="0"/>
              </a:rPr>
              <a:t> παράγοντα (εξωγενής οδός).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55</a:t>
            </a:fld>
            <a:endParaRPr lang="el-GR"/>
          </a:p>
        </p:txBody>
      </p:sp>
      <p:sp>
        <p:nvSpPr>
          <p:cNvPr id="6" name="Τίτλος 5"/>
          <p:cNvSpPr>
            <a:spLocks noGrp="1"/>
          </p:cNvSpPr>
          <p:nvPr>
            <p:ph type="title"/>
          </p:nvPr>
        </p:nvSpPr>
        <p:spPr>
          <a:xfrm>
            <a:off x="467544" y="116632"/>
            <a:ext cx="8229600" cy="1008112"/>
          </a:xfrm>
        </p:spPr>
        <p:txBody>
          <a:bodyPr>
            <a:noAutofit/>
          </a:bodyPr>
          <a:lstStyle/>
          <a:p>
            <a:r>
              <a:rPr lang="el-GR" dirty="0"/>
              <a:t>Ρύθμιση της διαδικασίας του σχηματισμού του </a:t>
            </a:r>
            <a:r>
              <a:rPr lang="el-GR" dirty="0" smtClean="0"/>
              <a:t>θρόμβου </a:t>
            </a:r>
            <a:r>
              <a:rPr lang="el-GR" sz="3000" b="0" dirty="0" smtClean="0"/>
              <a:t>2/3</a:t>
            </a:r>
            <a:endParaRPr lang="el-GR" sz="3000" b="0" dirty="0"/>
          </a:p>
        </p:txBody>
      </p:sp>
    </p:spTree>
    <p:extLst>
      <p:ext uri="{BB962C8B-B14F-4D97-AF65-F5344CB8AC3E}">
        <p14:creationId xmlns:p14="http://schemas.microsoft.com/office/powerpoint/2010/main" val="25346624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περιεχομένου"/>
          <p:cNvSpPr>
            <a:spLocks noGrp="1"/>
          </p:cNvSpPr>
          <p:nvPr>
            <p:ph idx="1"/>
          </p:nvPr>
        </p:nvSpPr>
        <p:spPr>
          <a:xfrm>
            <a:off x="457200" y="1412776"/>
            <a:ext cx="8229600" cy="4824536"/>
          </a:xfrm>
        </p:spPr>
        <p:txBody>
          <a:bodyPr>
            <a:noAutofit/>
          </a:bodyPr>
          <a:lstStyle/>
          <a:p>
            <a:pPr marL="457200" indent="-457200">
              <a:buFont typeface="+mj-lt"/>
              <a:buAutoNum type="arabicPeriod" startAt="2"/>
            </a:pPr>
            <a:r>
              <a:rPr lang="el-GR" dirty="0" smtClean="0">
                <a:latin typeface="Calibri" pitchFamily="34" charset="0"/>
              </a:rPr>
              <a:t>Ένα έμμεσο σύστημα που αποτελείται από την </a:t>
            </a:r>
            <a:r>
              <a:rPr lang="el-GR" b="1" dirty="0" smtClean="0">
                <a:latin typeface="Calibri" pitchFamily="34" charset="0"/>
              </a:rPr>
              <a:t>πρωτεΐνη C (PC),</a:t>
            </a:r>
            <a:r>
              <a:rPr lang="el-GR" dirty="0" smtClean="0">
                <a:latin typeface="Calibri" pitchFamily="34" charset="0"/>
              </a:rPr>
              <a:t> και τον </a:t>
            </a:r>
            <a:r>
              <a:rPr lang="el-GR" dirty="0" err="1" smtClean="0">
                <a:latin typeface="Calibri" pitchFamily="34" charset="0"/>
              </a:rPr>
              <a:t>συμπαράγοντά</a:t>
            </a:r>
            <a:r>
              <a:rPr lang="el-GR" dirty="0" smtClean="0">
                <a:latin typeface="Calibri" pitchFamily="34" charset="0"/>
              </a:rPr>
              <a:t> της, την </a:t>
            </a:r>
            <a:r>
              <a:rPr lang="el-GR" b="1" dirty="0" smtClean="0">
                <a:latin typeface="Calibri" pitchFamily="34" charset="0"/>
              </a:rPr>
              <a:t>πρωτεΐνη S (PS)</a:t>
            </a:r>
            <a:r>
              <a:rPr lang="el-GR" dirty="0" smtClean="0">
                <a:latin typeface="Calibri" pitchFamily="34" charset="0"/>
              </a:rPr>
              <a:t>     (</a:t>
            </a:r>
            <a:r>
              <a:rPr lang="el-GR" dirty="0" err="1" smtClean="0">
                <a:latin typeface="Calibri" pitchFamily="34" charset="0"/>
              </a:rPr>
              <a:t>Κβιταμινοεξαρτώμενες</a:t>
            </a:r>
            <a:r>
              <a:rPr lang="el-GR" dirty="0" smtClean="0">
                <a:latin typeface="Calibri" pitchFamily="34" charset="0"/>
              </a:rPr>
              <a:t> πρωτεΐνες).</a:t>
            </a:r>
          </a:p>
          <a:p>
            <a:pPr marL="444500" indent="0">
              <a:buNone/>
            </a:pPr>
            <a:r>
              <a:rPr lang="el-GR" dirty="0" smtClean="0">
                <a:latin typeface="Calibri" pitchFamily="34" charset="0"/>
              </a:rPr>
              <a:t>Η οδός της PC ενεργοποιείται  από το σύμπλεγμα θρομβίνης/</a:t>
            </a:r>
            <a:r>
              <a:rPr lang="el-GR" dirty="0" err="1" smtClean="0">
                <a:latin typeface="Calibri" pitchFamily="34" charset="0"/>
              </a:rPr>
              <a:t>θρομβομοντουλίνης</a:t>
            </a:r>
            <a:r>
              <a:rPr lang="el-GR" dirty="0" smtClean="0">
                <a:latin typeface="Calibri" pitchFamily="34" charset="0"/>
              </a:rPr>
              <a:t> (ΤΜ) που βρίσκεται στο ενδοθήλιο.</a:t>
            </a:r>
          </a:p>
          <a:p>
            <a:pPr marL="444500" indent="0">
              <a:buNone/>
            </a:pPr>
            <a:r>
              <a:rPr lang="el-GR" dirty="0" smtClean="0">
                <a:latin typeface="Calibri" pitchFamily="34" charset="0"/>
              </a:rPr>
              <a:t>H ενεργοποιημένη PC (APC) με την παρουσία του </a:t>
            </a:r>
            <a:r>
              <a:rPr lang="el-GR" dirty="0" err="1" smtClean="0">
                <a:latin typeface="Calibri" pitchFamily="34" charset="0"/>
              </a:rPr>
              <a:t>συμπαράγοντά</a:t>
            </a:r>
            <a:r>
              <a:rPr lang="el-GR" dirty="0" smtClean="0">
                <a:latin typeface="Calibri" pitchFamily="34" charset="0"/>
              </a:rPr>
              <a:t> της PS είναι ικανή να απενεργοποιήσει τους </a:t>
            </a:r>
            <a:r>
              <a:rPr lang="el-GR" dirty="0" err="1" smtClean="0">
                <a:latin typeface="Calibri" pitchFamily="34" charset="0"/>
              </a:rPr>
              <a:t>Va</a:t>
            </a:r>
            <a:r>
              <a:rPr lang="el-GR" dirty="0" smtClean="0">
                <a:latin typeface="Calibri" pitchFamily="34" charset="0"/>
              </a:rPr>
              <a:t> και </a:t>
            </a:r>
            <a:r>
              <a:rPr lang="el-GR" dirty="0" err="1" smtClean="0">
                <a:latin typeface="Calibri" pitchFamily="34" charset="0"/>
              </a:rPr>
              <a:t>VIIIa</a:t>
            </a:r>
            <a:r>
              <a:rPr lang="el-GR" dirty="0" smtClean="0">
                <a:latin typeface="Calibri" pitchFamily="34" charset="0"/>
              </a:rPr>
              <a:t> αναστέλλοντας αποτελεσματικά το σύμπλεγμα της </a:t>
            </a:r>
            <a:r>
              <a:rPr lang="el-GR" dirty="0" err="1" smtClean="0">
                <a:latin typeface="Calibri" pitchFamily="34" charset="0"/>
              </a:rPr>
              <a:t>προθρομβινάσης</a:t>
            </a:r>
            <a:r>
              <a:rPr lang="el-GR" dirty="0" smtClean="0">
                <a:latin typeface="Calibri" pitchFamily="34" charset="0"/>
              </a:rPr>
              <a:t> και το σύμπλεγμα της </a:t>
            </a:r>
            <a:r>
              <a:rPr lang="el-GR" dirty="0" err="1" smtClean="0">
                <a:latin typeface="Calibri" pitchFamily="34" charset="0"/>
              </a:rPr>
              <a:t>τενάσης</a:t>
            </a:r>
            <a:r>
              <a:rPr lang="el-GR" dirty="0" smtClean="0">
                <a:latin typeface="Calibri" pitchFamily="34" charset="0"/>
              </a:rPr>
              <a:t>.</a:t>
            </a:r>
            <a:endParaRPr lang="el-GR" dirty="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56</a:t>
            </a:fld>
            <a:endParaRPr lang="el-GR"/>
          </a:p>
        </p:txBody>
      </p:sp>
      <p:sp>
        <p:nvSpPr>
          <p:cNvPr id="6" name="Τίτλος 5"/>
          <p:cNvSpPr>
            <a:spLocks noGrp="1"/>
          </p:cNvSpPr>
          <p:nvPr>
            <p:ph type="title"/>
          </p:nvPr>
        </p:nvSpPr>
        <p:spPr>
          <a:xfrm>
            <a:off x="467544" y="116632"/>
            <a:ext cx="8229600" cy="1008112"/>
          </a:xfrm>
        </p:spPr>
        <p:txBody>
          <a:bodyPr>
            <a:noAutofit/>
          </a:bodyPr>
          <a:lstStyle/>
          <a:p>
            <a:r>
              <a:rPr lang="el-GR" dirty="0"/>
              <a:t>Ρύθμιση της διαδικασίας του σχηματισμού του </a:t>
            </a:r>
            <a:r>
              <a:rPr lang="el-GR" dirty="0" smtClean="0"/>
              <a:t>θρόμβου </a:t>
            </a:r>
            <a:r>
              <a:rPr lang="el-GR" sz="3000" b="0" dirty="0" smtClean="0"/>
              <a:t>3/3</a:t>
            </a:r>
            <a:endParaRPr lang="el-GR" sz="3000" b="0" dirty="0"/>
          </a:p>
        </p:txBody>
      </p:sp>
    </p:spTree>
    <p:extLst>
      <p:ext uri="{BB962C8B-B14F-4D97-AF65-F5344CB8AC3E}">
        <p14:creationId xmlns:p14="http://schemas.microsoft.com/office/powerpoint/2010/main" val="41899450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124 - Δεξιό βέλος"/>
          <p:cNvSpPr/>
          <p:nvPr/>
        </p:nvSpPr>
        <p:spPr bwMode="auto">
          <a:xfrm rot="5400000">
            <a:off x="2133599" y="2514599"/>
            <a:ext cx="304800" cy="152401"/>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21" name="120 - Δεξιό βέλος"/>
          <p:cNvSpPr/>
          <p:nvPr/>
        </p:nvSpPr>
        <p:spPr bwMode="auto">
          <a:xfrm rot="5400000">
            <a:off x="1866899" y="1943100"/>
            <a:ext cx="2286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grpSp>
        <p:nvGrpSpPr>
          <p:cNvPr id="2" name="103 - Ομάδα"/>
          <p:cNvGrpSpPr/>
          <p:nvPr/>
        </p:nvGrpSpPr>
        <p:grpSpPr>
          <a:xfrm>
            <a:off x="2438400" y="2057400"/>
            <a:ext cx="533400" cy="457200"/>
            <a:chOff x="3505200" y="1447800"/>
            <a:chExt cx="533400" cy="457200"/>
          </a:xfrm>
        </p:grpSpPr>
        <p:sp>
          <p:nvSpPr>
            <p:cNvPr id="105" name="104 - Έλλειψη"/>
            <p:cNvSpPr/>
            <p:nvPr/>
          </p:nvSpPr>
          <p:spPr bwMode="auto">
            <a:xfrm rot="890890">
              <a:off x="3505200" y="1447800"/>
              <a:ext cx="533400" cy="457200"/>
            </a:xfrm>
            <a:prstGeom prst="ellipse">
              <a:avLst/>
            </a:prstGeom>
            <a:solidFill>
              <a:srgbClr val="FF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06" name="105 - Πίτα"/>
            <p:cNvSpPr/>
            <p:nvPr/>
          </p:nvSpPr>
          <p:spPr bwMode="auto">
            <a:xfrm>
              <a:off x="3505200" y="1447800"/>
              <a:ext cx="533400" cy="457200"/>
            </a:xfrm>
            <a:prstGeom prst="pi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grpSp>
      <p:sp>
        <p:nvSpPr>
          <p:cNvPr id="103" name="102 - Έλλειψη"/>
          <p:cNvSpPr/>
          <p:nvPr/>
        </p:nvSpPr>
        <p:spPr bwMode="auto">
          <a:xfrm>
            <a:off x="990600" y="1981200"/>
            <a:ext cx="5334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grpSp>
        <p:nvGrpSpPr>
          <p:cNvPr id="3" name="308 - Ομάδα"/>
          <p:cNvGrpSpPr/>
          <p:nvPr/>
        </p:nvGrpSpPr>
        <p:grpSpPr>
          <a:xfrm>
            <a:off x="4953000" y="2209800"/>
            <a:ext cx="595035" cy="457200"/>
            <a:chOff x="6643965" y="3276600"/>
            <a:chExt cx="595035" cy="457200"/>
          </a:xfrm>
        </p:grpSpPr>
        <p:grpSp>
          <p:nvGrpSpPr>
            <p:cNvPr id="4" name="95 - Ομάδα"/>
            <p:cNvGrpSpPr/>
            <p:nvPr/>
          </p:nvGrpSpPr>
          <p:grpSpPr>
            <a:xfrm>
              <a:off x="6705600" y="3276600"/>
              <a:ext cx="533400" cy="457200"/>
              <a:chOff x="3505200" y="1447800"/>
              <a:chExt cx="533400" cy="457200"/>
            </a:xfrm>
          </p:grpSpPr>
          <p:sp>
            <p:nvSpPr>
              <p:cNvPr id="97" name="96 - Έλλειψη"/>
              <p:cNvSpPr/>
              <p:nvPr/>
            </p:nvSpPr>
            <p:spPr bwMode="auto">
              <a:xfrm rot="890890">
                <a:off x="3505200" y="1447800"/>
                <a:ext cx="533400" cy="457200"/>
              </a:xfrm>
              <a:prstGeom prst="ellipse">
                <a:avLst/>
              </a:prstGeom>
              <a:solidFill>
                <a:srgbClr val="FF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98" name="97 - Πίτα"/>
              <p:cNvSpPr/>
              <p:nvPr/>
            </p:nvSpPr>
            <p:spPr bwMode="auto">
              <a:xfrm>
                <a:off x="3505200" y="1447800"/>
                <a:ext cx="533400" cy="457200"/>
              </a:xfrm>
              <a:prstGeom prst="pi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grpSp>
        <p:sp>
          <p:nvSpPr>
            <p:cNvPr id="471079" name="Text Box 39"/>
            <p:cNvSpPr txBox="1">
              <a:spLocks noChangeArrowheads="1"/>
            </p:cNvSpPr>
            <p:nvPr/>
          </p:nvSpPr>
          <p:spPr bwMode="auto">
            <a:xfrm>
              <a:off x="6643965" y="3314700"/>
              <a:ext cx="595035" cy="369332"/>
            </a:xfrm>
            <a:prstGeom prst="rect">
              <a:avLst/>
            </a:prstGeom>
            <a:noFill/>
            <a:ln w="9525">
              <a:noFill/>
              <a:miter lim="800000"/>
              <a:headEnd/>
              <a:tailEnd/>
            </a:ln>
            <a:effectLst/>
          </p:spPr>
          <p:txBody>
            <a:bodyPr wrap="none">
              <a:spAutoFit/>
            </a:bodyPr>
            <a:lstStyle/>
            <a:p>
              <a:pPr eaLnBrk="1" hangingPunct="1"/>
              <a:r>
                <a:rPr lang="en-US" sz="1800" b="1" dirty="0" err="1" smtClean="0">
                  <a:solidFill>
                    <a:schemeClr val="tx1"/>
                  </a:solidFill>
                  <a:latin typeface="Arial" charset="0"/>
                </a:rPr>
                <a:t>VIIa</a:t>
              </a:r>
              <a:endParaRPr lang="en-US" sz="1800" b="1" dirty="0">
                <a:solidFill>
                  <a:schemeClr val="tx1"/>
                </a:solidFill>
                <a:latin typeface="Arial" charset="0"/>
              </a:endParaRPr>
            </a:p>
          </p:txBody>
        </p:sp>
      </p:grpSp>
      <p:sp>
        <p:nvSpPr>
          <p:cNvPr id="71" name="70 - Έλλειψη"/>
          <p:cNvSpPr/>
          <p:nvPr/>
        </p:nvSpPr>
        <p:spPr bwMode="auto">
          <a:xfrm>
            <a:off x="6553200" y="3962400"/>
            <a:ext cx="5334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grpSp>
        <p:nvGrpSpPr>
          <p:cNvPr id="5" name="69 - Ομάδα"/>
          <p:cNvGrpSpPr/>
          <p:nvPr/>
        </p:nvGrpSpPr>
        <p:grpSpPr>
          <a:xfrm>
            <a:off x="1752600" y="1447800"/>
            <a:ext cx="533400" cy="457200"/>
            <a:chOff x="3505200" y="1447800"/>
            <a:chExt cx="533400" cy="457200"/>
          </a:xfrm>
        </p:grpSpPr>
        <p:sp>
          <p:nvSpPr>
            <p:cNvPr id="62" name="61 - Έλλειψη"/>
            <p:cNvSpPr/>
            <p:nvPr/>
          </p:nvSpPr>
          <p:spPr bwMode="auto">
            <a:xfrm rot="890890">
              <a:off x="3505200" y="1447800"/>
              <a:ext cx="533400" cy="457200"/>
            </a:xfrm>
            <a:prstGeom prst="ellipse">
              <a:avLst/>
            </a:prstGeom>
            <a:solidFill>
              <a:srgbClr val="FF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63" name="62 - Πίτα"/>
            <p:cNvSpPr/>
            <p:nvPr/>
          </p:nvSpPr>
          <p:spPr bwMode="auto">
            <a:xfrm>
              <a:off x="3505200" y="1447800"/>
              <a:ext cx="533400" cy="457200"/>
            </a:xfrm>
            <a:prstGeom prst="pi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grpSp>
      <p:sp>
        <p:nvSpPr>
          <p:cNvPr id="61" name="60 - Έλλειψη"/>
          <p:cNvSpPr/>
          <p:nvPr/>
        </p:nvSpPr>
        <p:spPr bwMode="auto">
          <a:xfrm>
            <a:off x="457200" y="1447800"/>
            <a:ext cx="5334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471043" name="Text Box 3"/>
          <p:cNvSpPr txBox="1">
            <a:spLocks noChangeArrowheads="1"/>
          </p:cNvSpPr>
          <p:nvPr/>
        </p:nvSpPr>
        <p:spPr bwMode="auto">
          <a:xfrm>
            <a:off x="488950" y="1524000"/>
            <a:ext cx="463550" cy="366713"/>
          </a:xfrm>
          <a:prstGeom prst="rect">
            <a:avLst/>
          </a:prstGeom>
          <a:noFill/>
          <a:ln w="9525">
            <a:noFill/>
            <a:miter lim="800000"/>
            <a:headEnd/>
            <a:tailEnd/>
          </a:ln>
          <a:effectLst/>
        </p:spPr>
        <p:txBody>
          <a:bodyPr wrap="none">
            <a:spAutoFit/>
          </a:bodyPr>
          <a:lstStyle/>
          <a:p>
            <a:pPr eaLnBrk="1" hangingPunct="1"/>
            <a:r>
              <a:rPr lang="en-US" sz="1800" b="1" dirty="0">
                <a:solidFill>
                  <a:schemeClr val="tx1"/>
                </a:solidFill>
                <a:latin typeface="Arial" charset="0"/>
              </a:rPr>
              <a:t>XII</a:t>
            </a:r>
          </a:p>
        </p:txBody>
      </p:sp>
      <p:sp>
        <p:nvSpPr>
          <p:cNvPr id="471044" name="Text Box 4"/>
          <p:cNvSpPr txBox="1">
            <a:spLocks noChangeArrowheads="1"/>
          </p:cNvSpPr>
          <p:nvPr/>
        </p:nvSpPr>
        <p:spPr bwMode="auto">
          <a:xfrm>
            <a:off x="1738313" y="1524000"/>
            <a:ext cx="590550" cy="366713"/>
          </a:xfrm>
          <a:prstGeom prst="rect">
            <a:avLst/>
          </a:prstGeom>
          <a:noFill/>
          <a:ln w="9525">
            <a:noFill/>
            <a:miter lim="800000"/>
            <a:headEnd/>
            <a:tailEnd/>
          </a:ln>
          <a:effectLst/>
        </p:spPr>
        <p:txBody>
          <a:bodyPr wrap="none">
            <a:spAutoFit/>
          </a:bodyPr>
          <a:lstStyle/>
          <a:p>
            <a:pPr eaLnBrk="1" hangingPunct="1"/>
            <a:r>
              <a:rPr lang="en-US" sz="1800" b="1" dirty="0" err="1">
                <a:solidFill>
                  <a:schemeClr val="tx1"/>
                </a:solidFill>
                <a:latin typeface="Arial" charset="0"/>
              </a:rPr>
              <a:t>XIIa</a:t>
            </a:r>
            <a:endParaRPr lang="en-US" sz="1800" b="1" dirty="0">
              <a:solidFill>
                <a:schemeClr val="tx1"/>
              </a:solidFill>
              <a:latin typeface="Arial" charset="0"/>
            </a:endParaRPr>
          </a:p>
        </p:txBody>
      </p:sp>
      <p:sp>
        <p:nvSpPr>
          <p:cNvPr id="471045" name="Text Box 5"/>
          <p:cNvSpPr txBox="1">
            <a:spLocks noChangeArrowheads="1"/>
          </p:cNvSpPr>
          <p:nvPr/>
        </p:nvSpPr>
        <p:spPr bwMode="auto">
          <a:xfrm>
            <a:off x="2444750" y="2071688"/>
            <a:ext cx="527050" cy="366712"/>
          </a:xfrm>
          <a:prstGeom prst="rect">
            <a:avLst/>
          </a:prstGeom>
          <a:noFill/>
          <a:ln w="9525">
            <a:noFill/>
            <a:miter lim="800000"/>
            <a:headEnd/>
            <a:tailEnd/>
          </a:ln>
          <a:effectLst/>
        </p:spPr>
        <p:txBody>
          <a:bodyPr wrap="none">
            <a:spAutoFit/>
          </a:bodyPr>
          <a:lstStyle/>
          <a:p>
            <a:pPr eaLnBrk="1" hangingPunct="1"/>
            <a:r>
              <a:rPr lang="en-US" sz="1800" b="1" dirty="0" err="1">
                <a:solidFill>
                  <a:schemeClr val="tx1"/>
                </a:solidFill>
                <a:latin typeface="Arial" charset="0"/>
              </a:rPr>
              <a:t>XIa</a:t>
            </a:r>
            <a:endParaRPr lang="en-US" sz="1800" b="1" dirty="0">
              <a:solidFill>
                <a:schemeClr val="tx1"/>
              </a:solidFill>
              <a:latin typeface="Arial" charset="0"/>
            </a:endParaRPr>
          </a:p>
        </p:txBody>
      </p:sp>
      <p:sp>
        <p:nvSpPr>
          <p:cNvPr id="471046" name="Text Box 6"/>
          <p:cNvSpPr txBox="1">
            <a:spLocks noChangeArrowheads="1"/>
          </p:cNvSpPr>
          <p:nvPr/>
        </p:nvSpPr>
        <p:spPr bwMode="auto">
          <a:xfrm>
            <a:off x="1033463" y="2071688"/>
            <a:ext cx="400050" cy="366712"/>
          </a:xfrm>
          <a:prstGeom prst="rect">
            <a:avLst/>
          </a:prstGeom>
          <a:noFill/>
          <a:ln w="9525">
            <a:noFill/>
            <a:miter lim="800000"/>
            <a:headEnd/>
            <a:tailEnd/>
          </a:ln>
          <a:effectLst/>
        </p:spPr>
        <p:txBody>
          <a:bodyPr wrap="none">
            <a:spAutoFit/>
          </a:bodyPr>
          <a:lstStyle/>
          <a:p>
            <a:pPr eaLnBrk="1" hangingPunct="1"/>
            <a:r>
              <a:rPr lang="en-US" sz="1800" b="1" dirty="0">
                <a:solidFill>
                  <a:schemeClr val="tx1"/>
                </a:solidFill>
                <a:latin typeface="Arial" charset="0"/>
              </a:rPr>
              <a:t>XI</a:t>
            </a:r>
          </a:p>
        </p:txBody>
      </p:sp>
      <p:grpSp>
        <p:nvGrpSpPr>
          <p:cNvPr id="6" name="142 - Ομάδα"/>
          <p:cNvGrpSpPr/>
          <p:nvPr/>
        </p:nvGrpSpPr>
        <p:grpSpPr>
          <a:xfrm>
            <a:off x="1295400" y="2667000"/>
            <a:ext cx="533400" cy="457200"/>
            <a:chOff x="1447800" y="2667000"/>
            <a:chExt cx="533400" cy="457200"/>
          </a:xfrm>
        </p:grpSpPr>
        <p:sp>
          <p:nvSpPr>
            <p:cNvPr id="73" name="72 - Έλλειψη"/>
            <p:cNvSpPr/>
            <p:nvPr/>
          </p:nvSpPr>
          <p:spPr bwMode="auto">
            <a:xfrm>
              <a:off x="1447800" y="2667000"/>
              <a:ext cx="5334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471048" name="Text Box 8"/>
            <p:cNvSpPr txBox="1">
              <a:spLocks noChangeArrowheads="1"/>
            </p:cNvSpPr>
            <p:nvPr/>
          </p:nvSpPr>
          <p:spPr bwMode="auto">
            <a:xfrm>
              <a:off x="1524000" y="2743200"/>
              <a:ext cx="400050" cy="366712"/>
            </a:xfrm>
            <a:prstGeom prst="rect">
              <a:avLst/>
            </a:prstGeom>
            <a:noFill/>
            <a:ln w="9525">
              <a:noFill/>
              <a:miter lim="800000"/>
              <a:headEnd/>
              <a:tailEnd/>
            </a:ln>
            <a:effectLst/>
          </p:spPr>
          <p:txBody>
            <a:bodyPr wrap="none">
              <a:spAutoFit/>
            </a:bodyPr>
            <a:lstStyle/>
            <a:p>
              <a:pPr eaLnBrk="1" hangingPunct="1"/>
              <a:r>
                <a:rPr lang="en-US" sz="1800" b="1" dirty="0">
                  <a:solidFill>
                    <a:schemeClr val="tx1"/>
                  </a:solidFill>
                  <a:latin typeface="Arial" charset="0"/>
                </a:rPr>
                <a:t>IX</a:t>
              </a:r>
            </a:p>
          </p:txBody>
        </p:sp>
      </p:grpSp>
      <p:grpSp>
        <p:nvGrpSpPr>
          <p:cNvPr id="7" name="143 - Ομάδα"/>
          <p:cNvGrpSpPr/>
          <p:nvPr/>
        </p:nvGrpSpPr>
        <p:grpSpPr>
          <a:xfrm>
            <a:off x="2438400" y="2667000"/>
            <a:ext cx="533400" cy="457200"/>
            <a:chOff x="2667000" y="2667000"/>
            <a:chExt cx="533400" cy="457200"/>
          </a:xfrm>
        </p:grpSpPr>
        <p:grpSp>
          <p:nvGrpSpPr>
            <p:cNvPr id="8" name="82 - Ομάδα"/>
            <p:cNvGrpSpPr/>
            <p:nvPr/>
          </p:nvGrpSpPr>
          <p:grpSpPr>
            <a:xfrm>
              <a:off x="2667000" y="2667000"/>
              <a:ext cx="533400" cy="457200"/>
              <a:chOff x="3505200" y="1447800"/>
              <a:chExt cx="533400" cy="457200"/>
            </a:xfrm>
          </p:grpSpPr>
          <p:sp>
            <p:nvSpPr>
              <p:cNvPr id="84" name="83 - Έλλειψη"/>
              <p:cNvSpPr/>
              <p:nvPr/>
            </p:nvSpPr>
            <p:spPr bwMode="auto">
              <a:xfrm rot="890890">
                <a:off x="3505200" y="1447800"/>
                <a:ext cx="533400" cy="457200"/>
              </a:xfrm>
              <a:prstGeom prst="ellipse">
                <a:avLst/>
              </a:prstGeom>
              <a:solidFill>
                <a:srgbClr val="FF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85" name="84 - Πίτα"/>
              <p:cNvSpPr/>
              <p:nvPr/>
            </p:nvSpPr>
            <p:spPr bwMode="auto">
              <a:xfrm>
                <a:off x="3505200" y="1447800"/>
                <a:ext cx="533400" cy="457200"/>
              </a:xfrm>
              <a:prstGeom prst="pi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grpSp>
        <p:sp>
          <p:nvSpPr>
            <p:cNvPr id="471049" name="Text Box 9"/>
            <p:cNvSpPr txBox="1">
              <a:spLocks noChangeArrowheads="1"/>
            </p:cNvSpPr>
            <p:nvPr/>
          </p:nvSpPr>
          <p:spPr bwMode="auto">
            <a:xfrm>
              <a:off x="2667000" y="2743200"/>
              <a:ext cx="527050" cy="366712"/>
            </a:xfrm>
            <a:prstGeom prst="rect">
              <a:avLst/>
            </a:prstGeom>
            <a:noFill/>
            <a:ln w="9525">
              <a:noFill/>
              <a:miter lim="800000"/>
              <a:headEnd/>
              <a:tailEnd/>
            </a:ln>
            <a:effectLst/>
          </p:spPr>
          <p:txBody>
            <a:bodyPr wrap="none">
              <a:spAutoFit/>
            </a:bodyPr>
            <a:lstStyle/>
            <a:p>
              <a:pPr eaLnBrk="1" hangingPunct="1"/>
              <a:r>
                <a:rPr lang="en-US" sz="1800" b="1" dirty="0" err="1">
                  <a:solidFill>
                    <a:schemeClr val="tx1"/>
                  </a:solidFill>
                  <a:latin typeface="Arial" charset="0"/>
                </a:rPr>
                <a:t>IXa</a:t>
              </a:r>
              <a:endParaRPr lang="en-US" sz="1800" b="1" dirty="0">
                <a:solidFill>
                  <a:schemeClr val="tx1"/>
                </a:solidFill>
                <a:latin typeface="Arial" charset="0"/>
              </a:endParaRPr>
            </a:p>
          </p:txBody>
        </p:sp>
      </p:grpSp>
      <p:grpSp>
        <p:nvGrpSpPr>
          <p:cNvPr id="9" name="144 - Ομάδα"/>
          <p:cNvGrpSpPr/>
          <p:nvPr/>
        </p:nvGrpSpPr>
        <p:grpSpPr>
          <a:xfrm>
            <a:off x="2743200" y="2971800"/>
            <a:ext cx="603250" cy="457200"/>
            <a:chOff x="2963863" y="2971800"/>
            <a:chExt cx="603250" cy="457200"/>
          </a:xfrm>
        </p:grpSpPr>
        <p:sp>
          <p:nvSpPr>
            <p:cNvPr id="101" name="100 - Έλλειψη"/>
            <p:cNvSpPr/>
            <p:nvPr/>
          </p:nvSpPr>
          <p:spPr bwMode="auto">
            <a:xfrm>
              <a:off x="2971800" y="2971800"/>
              <a:ext cx="533400" cy="4572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471050" name="Text Box 10"/>
            <p:cNvSpPr txBox="1">
              <a:spLocks noChangeArrowheads="1"/>
            </p:cNvSpPr>
            <p:nvPr/>
          </p:nvSpPr>
          <p:spPr bwMode="auto">
            <a:xfrm>
              <a:off x="2963863" y="3016250"/>
              <a:ext cx="603250" cy="336550"/>
            </a:xfrm>
            <a:prstGeom prst="rect">
              <a:avLst/>
            </a:prstGeom>
            <a:noFill/>
            <a:ln w="9525">
              <a:noFill/>
              <a:miter lim="800000"/>
              <a:headEnd/>
              <a:tailEnd/>
            </a:ln>
            <a:effectLst/>
          </p:spPr>
          <p:txBody>
            <a:bodyPr wrap="none">
              <a:spAutoFit/>
            </a:bodyPr>
            <a:lstStyle/>
            <a:p>
              <a:pPr eaLnBrk="1" hangingPunct="1"/>
              <a:r>
                <a:rPr lang="en-US" sz="1600" dirty="0" err="1">
                  <a:solidFill>
                    <a:schemeClr val="tx1"/>
                  </a:solidFill>
                  <a:latin typeface="Arial" charset="0"/>
                </a:rPr>
                <a:t>VIIIa</a:t>
              </a:r>
              <a:endParaRPr lang="en-US" sz="1600" dirty="0">
                <a:solidFill>
                  <a:schemeClr val="tx1"/>
                </a:solidFill>
                <a:latin typeface="Arial" charset="0"/>
              </a:endParaRPr>
            </a:p>
          </p:txBody>
        </p:sp>
      </p:grpSp>
      <p:grpSp>
        <p:nvGrpSpPr>
          <p:cNvPr id="10" name="110 - Ομάδα"/>
          <p:cNvGrpSpPr/>
          <p:nvPr/>
        </p:nvGrpSpPr>
        <p:grpSpPr>
          <a:xfrm>
            <a:off x="2286000" y="3733800"/>
            <a:ext cx="533400" cy="457200"/>
            <a:chOff x="2362200" y="3276600"/>
            <a:chExt cx="533400" cy="457200"/>
          </a:xfrm>
        </p:grpSpPr>
        <p:sp>
          <p:nvSpPr>
            <p:cNvPr id="72" name="71 - Έλλειψη"/>
            <p:cNvSpPr/>
            <p:nvPr/>
          </p:nvSpPr>
          <p:spPr bwMode="auto">
            <a:xfrm>
              <a:off x="2362200" y="3276600"/>
              <a:ext cx="5334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471051" name="Text Box 11"/>
            <p:cNvSpPr txBox="1">
              <a:spLocks noChangeArrowheads="1"/>
            </p:cNvSpPr>
            <p:nvPr/>
          </p:nvSpPr>
          <p:spPr bwMode="auto">
            <a:xfrm>
              <a:off x="2470150" y="3314700"/>
              <a:ext cx="336550" cy="366713"/>
            </a:xfrm>
            <a:prstGeom prst="rect">
              <a:avLst/>
            </a:prstGeom>
            <a:noFill/>
            <a:ln w="9525">
              <a:noFill/>
              <a:miter lim="800000"/>
              <a:headEnd/>
              <a:tailEnd/>
            </a:ln>
            <a:effectLst/>
          </p:spPr>
          <p:txBody>
            <a:bodyPr wrap="none">
              <a:spAutoFit/>
            </a:bodyPr>
            <a:lstStyle/>
            <a:p>
              <a:pPr eaLnBrk="1" hangingPunct="1"/>
              <a:r>
                <a:rPr lang="en-US" sz="1800" b="1" dirty="0">
                  <a:solidFill>
                    <a:schemeClr val="tx1"/>
                  </a:solidFill>
                  <a:latin typeface="Arial" charset="0"/>
                </a:rPr>
                <a:t>X</a:t>
              </a:r>
            </a:p>
          </p:txBody>
        </p:sp>
      </p:grpSp>
      <p:grpSp>
        <p:nvGrpSpPr>
          <p:cNvPr id="11" name="111 - Ομάδα"/>
          <p:cNvGrpSpPr/>
          <p:nvPr/>
        </p:nvGrpSpPr>
        <p:grpSpPr>
          <a:xfrm>
            <a:off x="3810000" y="3733800"/>
            <a:ext cx="533400" cy="457200"/>
            <a:chOff x="4114800" y="3276600"/>
            <a:chExt cx="533400" cy="457200"/>
          </a:xfrm>
        </p:grpSpPr>
        <p:grpSp>
          <p:nvGrpSpPr>
            <p:cNvPr id="12" name="79 - Ομάδα"/>
            <p:cNvGrpSpPr/>
            <p:nvPr/>
          </p:nvGrpSpPr>
          <p:grpSpPr>
            <a:xfrm>
              <a:off x="4114800" y="3276600"/>
              <a:ext cx="533400" cy="457200"/>
              <a:chOff x="3505200" y="1447800"/>
              <a:chExt cx="533400" cy="457200"/>
            </a:xfrm>
          </p:grpSpPr>
          <p:sp>
            <p:nvSpPr>
              <p:cNvPr id="81" name="80 - Έλλειψη"/>
              <p:cNvSpPr/>
              <p:nvPr/>
            </p:nvSpPr>
            <p:spPr bwMode="auto">
              <a:xfrm rot="890890">
                <a:off x="3505200" y="1447800"/>
                <a:ext cx="533400" cy="457200"/>
              </a:xfrm>
              <a:prstGeom prst="ellipse">
                <a:avLst/>
              </a:prstGeom>
              <a:solidFill>
                <a:srgbClr val="FF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82" name="81 - Πίτα"/>
              <p:cNvSpPr/>
              <p:nvPr/>
            </p:nvSpPr>
            <p:spPr bwMode="auto">
              <a:xfrm>
                <a:off x="3505200" y="1447800"/>
                <a:ext cx="533400" cy="457200"/>
              </a:xfrm>
              <a:prstGeom prst="pi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grpSp>
        <p:sp>
          <p:nvSpPr>
            <p:cNvPr id="471052" name="Text Box 12"/>
            <p:cNvSpPr txBox="1">
              <a:spLocks noChangeArrowheads="1"/>
            </p:cNvSpPr>
            <p:nvPr/>
          </p:nvSpPr>
          <p:spPr bwMode="auto">
            <a:xfrm>
              <a:off x="4125913" y="3314700"/>
              <a:ext cx="463550" cy="366713"/>
            </a:xfrm>
            <a:prstGeom prst="rect">
              <a:avLst/>
            </a:prstGeom>
            <a:noFill/>
            <a:ln w="9525">
              <a:noFill/>
              <a:miter lim="800000"/>
              <a:headEnd/>
              <a:tailEnd/>
            </a:ln>
            <a:effectLst/>
          </p:spPr>
          <p:txBody>
            <a:bodyPr wrap="none">
              <a:spAutoFit/>
            </a:bodyPr>
            <a:lstStyle/>
            <a:p>
              <a:pPr eaLnBrk="1" hangingPunct="1"/>
              <a:r>
                <a:rPr lang="en-US" sz="1800" b="1" dirty="0" err="1">
                  <a:solidFill>
                    <a:schemeClr val="tx1"/>
                  </a:solidFill>
                  <a:latin typeface="Arial" charset="0"/>
                </a:rPr>
                <a:t>Xa</a:t>
              </a:r>
              <a:endParaRPr lang="en-US" sz="1800" b="1" dirty="0">
                <a:solidFill>
                  <a:schemeClr val="tx1"/>
                </a:solidFill>
                <a:latin typeface="Arial" charset="0"/>
              </a:endParaRPr>
            </a:p>
          </p:txBody>
        </p:sp>
      </p:grpSp>
      <p:grpSp>
        <p:nvGrpSpPr>
          <p:cNvPr id="13" name="112 - Ομάδα"/>
          <p:cNvGrpSpPr/>
          <p:nvPr/>
        </p:nvGrpSpPr>
        <p:grpSpPr>
          <a:xfrm>
            <a:off x="4267200" y="3886200"/>
            <a:ext cx="533400" cy="457200"/>
            <a:chOff x="4267200" y="3657600"/>
            <a:chExt cx="533400" cy="457200"/>
          </a:xfrm>
        </p:grpSpPr>
        <p:sp>
          <p:nvSpPr>
            <p:cNvPr id="102" name="101 - Έλλειψη"/>
            <p:cNvSpPr/>
            <p:nvPr/>
          </p:nvSpPr>
          <p:spPr bwMode="auto">
            <a:xfrm>
              <a:off x="4267200" y="3657600"/>
              <a:ext cx="533400" cy="4572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471053" name="Text Box 13"/>
            <p:cNvSpPr txBox="1">
              <a:spLocks noChangeArrowheads="1"/>
            </p:cNvSpPr>
            <p:nvPr/>
          </p:nvSpPr>
          <p:spPr bwMode="auto">
            <a:xfrm>
              <a:off x="4286250" y="3733800"/>
              <a:ext cx="431800" cy="336550"/>
            </a:xfrm>
            <a:prstGeom prst="rect">
              <a:avLst/>
            </a:prstGeom>
            <a:noFill/>
            <a:ln w="9525">
              <a:noFill/>
              <a:miter lim="800000"/>
              <a:headEnd/>
              <a:tailEnd/>
            </a:ln>
            <a:effectLst/>
          </p:spPr>
          <p:txBody>
            <a:bodyPr wrap="none">
              <a:spAutoFit/>
            </a:bodyPr>
            <a:lstStyle/>
            <a:p>
              <a:pPr eaLnBrk="1" hangingPunct="1"/>
              <a:r>
                <a:rPr lang="en-US" sz="1600" dirty="0" err="1">
                  <a:solidFill>
                    <a:schemeClr val="tx1"/>
                  </a:solidFill>
                  <a:latin typeface="Arial" charset="0"/>
                </a:rPr>
                <a:t>Va</a:t>
              </a:r>
              <a:endParaRPr lang="en-US" sz="1600" dirty="0">
                <a:solidFill>
                  <a:schemeClr val="tx1"/>
                </a:solidFill>
                <a:latin typeface="Arial" charset="0"/>
              </a:endParaRPr>
            </a:p>
          </p:txBody>
        </p:sp>
      </p:grpSp>
      <p:sp>
        <p:nvSpPr>
          <p:cNvPr id="471057" name="Text Box 17"/>
          <p:cNvSpPr txBox="1">
            <a:spLocks noChangeArrowheads="1"/>
          </p:cNvSpPr>
          <p:nvPr/>
        </p:nvSpPr>
        <p:spPr bwMode="auto">
          <a:xfrm>
            <a:off x="1143000" y="2392363"/>
            <a:ext cx="1247457" cy="246221"/>
          </a:xfrm>
          <a:prstGeom prst="rect">
            <a:avLst/>
          </a:prstGeom>
          <a:noFill/>
          <a:ln w="9525">
            <a:noFill/>
            <a:miter lim="800000"/>
            <a:headEnd/>
            <a:tailEnd/>
          </a:ln>
          <a:effectLst/>
        </p:spPr>
        <p:txBody>
          <a:bodyPr wrap="none">
            <a:spAutoFit/>
          </a:bodyPr>
          <a:lstStyle/>
          <a:p>
            <a:pPr eaLnBrk="1" hangingPunct="1"/>
            <a:r>
              <a:rPr lang="en-US" sz="1000" dirty="0">
                <a:solidFill>
                  <a:schemeClr val="tx1"/>
                </a:solidFill>
                <a:latin typeface="Calibri" pitchFamily="34" charset="0"/>
              </a:rPr>
              <a:t>HMWK/</a:t>
            </a:r>
            <a:r>
              <a:rPr lang="en-US" sz="1000" dirty="0" err="1">
                <a:solidFill>
                  <a:schemeClr val="tx1"/>
                </a:solidFill>
                <a:latin typeface="Calibri" pitchFamily="34" charset="0"/>
              </a:rPr>
              <a:t>Prekallikrein</a:t>
            </a:r>
            <a:endParaRPr lang="en-US" sz="1000" dirty="0">
              <a:solidFill>
                <a:schemeClr val="tx1"/>
              </a:solidFill>
              <a:latin typeface="Calibri" pitchFamily="34" charset="0"/>
            </a:endParaRPr>
          </a:p>
        </p:txBody>
      </p:sp>
      <p:sp>
        <p:nvSpPr>
          <p:cNvPr id="471063" name="Text Box 23"/>
          <p:cNvSpPr txBox="1">
            <a:spLocks noChangeArrowheads="1"/>
          </p:cNvSpPr>
          <p:nvPr/>
        </p:nvSpPr>
        <p:spPr bwMode="auto">
          <a:xfrm>
            <a:off x="2551631" y="4904601"/>
            <a:ext cx="1029769" cy="276999"/>
          </a:xfrm>
          <a:prstGeom prst="rect">
            <a:avLst/>
          </a:prstGeom>
          <a:noFill/>
          <a:ln w="9525">
            <a:noFill/>
            <a:miter lim="800000"/>
            <a:headEnd/>
            <a:tailEnd/>
          </a:ln>
          <a:effectLst/>
        </p:spPr>
        <p:txBody>
          <a:bodyPr wrap="none">
            <a:spAutoFit/>
          </a:bodyPr>
          <a:lstStyle/>
          <a:p>
            <a:pPr eaLnBrk="1" hangingPunct="1"/>
            <a:r>
              <a:rPr lang="el-GR" sz="1200" dirty="0" smtClean="0">
                <a:solidFill>
                  <a:schemeClr val="tx1"/>
                </a:solidFill>
                <a:latin typeface="Calibri" pitchFamily="34" charset="0"/>
              </a:rPr>
              <a:t>προθρομβίνη</a:t>
            </a:r>
            <a:endParaRPr lang="en-US" sz="1200" dirty="0">
              <a:solidFill>
                <a:schemeClr val="tx1"/>
              </a:solidFill>
              <a:latin typeface="Calibri" pitchFamily="34" charset="0"/>
            </a:endParaRPr>
          </a:p>
        </p:txBody>
      </p:sp>
      <p:sp>
        <p:nvSpPr>
          <p:cNvPr id="471064" name="Text Box 24"/>
          <p:cNvSpPr txBox="1">
            <a:spLocks noChangeArrowheads="1"/>
          </p:cNvSpPr>
          <p:nvPr/>
        </p:nvSpPr>
        <p:spPr bwMode="auto">
          <a:xfrm>
            <a:off x="4419600" y="5029200"/>
            <a:ext cx="1143000" cy="369332"/>
          </a:xfrm>
          <a:prstGeom prst="rect">
            <a:avLst/>
          </a:prstGeom>
          <a:ln>
            <a:headEnd/>
            <a:tailEnd/>
          </a:ln>
        </p:spPr>
        <p:style>
          <a:lnRef idx="3">
            <a:schemeClr val="lt1"/>
          </a:lnRef>
          <a:fillRef idx="1">
            <a:schemeClr val="dk1"/>
          </a:fillRef>
          <a:effectRef idx="1">
            <a:schemeClr val="dk1"/>
          </a:effectRef>
          <a:fontRef idx="minor">
            <a:schemeClr val="lt1"/>
          </a:fontRef>
        </p:style>
        <p:txBody>
          <a:bodyPr wrap="square">
            <a:spAutoFit/>
          </a:bodyPr>
          <a:lstStyle/>
          <a:p>
            <a:pPr algn="ctr" eaLnBrk="1" hangingPunct="1"/>
            <a:r>
              <a:rPr lang="el-GR" b="1" dirty="0" smtClean="0">
                <a:latin typeface="Calibri" pitchFamily="34" charset="0"/>
              </a:rPr>
              <a:t>Θρομβίνη</a:t>
            </a:r>
            <a:endParaRPr lang="en-US" b="1" dirty="0">
              <a:latin typeface="Calibri" pitchFamily="34" charset="0"/>
            </a:endParaRPr>
          </a:p>
        </p:txBody>
      </p:sp>
      <p:sp>
        <p:nvSpPr>
          <p:cNvPr id="471067" name="Text Box 27"/>
          <p:cNvSpPr txBox="1">
            <a:spLocks noChangeArrowheads="1"/>
          </p:cNvSpPr>
          <p:nvPr/>
        </p:nvSpPr>
        <p:spPr bwMode="auto">
          <a:xfrm>
            <a:off x="6559550" y="3962400"/>
            <a:ext cx="527050" cy="366712"/>
          </a:xfrm>
          <a:prstGeom prst="rect">
            <a:avLst/>
          </a:prstGeom>
          <a:noFill/>
          <a:ln w="9525">
            <a:noFill/>
            <a:miter lim="800000"/>
            <a:headEnd/>
            <a:tailEnd/>
          </a:ln>
          <a:effectLst/>
        </p:spPr>
        <p:txBody>
          <a:bodyPr wrap="none">
            <a:spAutoFit/>
          </a:bodyPr>
          <a:lstStyle/>
          <a:p>
            <a:pPr eaLnBrk="1" hangingPunct="1"/>
            <a:r>
              <a:rPr lang="en-US" sz="1800" b="1" dirty="0">
                <a:solidFill>
                  <a:schemeClr val="tx1"/>
                </a:solidFill>
                <a:latin typeface="Arial" charset="0"/>
              </a:rPr>
              <a:t>XIII</a:t>
            </a:r>
          </a:p>
        </p:txBody>
      </p:sp>
      <p:grpSp>
        <p:nvGrpSpPr>
          <p:cNvPr id="14" name="118 - Ομάδα"/>
          <p:cNvGrpSpPr/>
          <p:nvPr/>
        </p:nvGrpSpPr>
        <p:grpSpPr>
          <a:xfrm>
            <a:off x="6508750" y="4953000"/>
            <a:ext cx="654050" cy="457200"/>
            <a:chOff x="6432550" y="4953000"/>
            <a:chExt cx="654050" cy="457200"/>
          </a:xfrm>
        </p:grpSpPr>
        <p:grpSp>
          <p:nvGrpSpPr>
            <p:cNvPr id="15" name="73 - Ομάδα"/>
            <p:cNvGrpSpPr/>
            <p:nvPr/>
          </p:nvGrpSpPr>
          <p:grpSpPr>
            <a:xfrm>
              <a:off x="6477000" y="4953000"/>
              <a:ext cx="533400" cy="457200"/>
              <a:chOff x="3505200" y="1447800"/>
              <a:chExt cx="533400" cy="457200"/>
            </a:xfrm>
          </p:grpSpPr>
          <p:sp>
            <p:nvSpPr>
              <p:cNvPr id="75" name="74 - Έλλειψη"/>
              <p:cNvSpPr/>
              <p:nvPr/>
            </p:nvSpPr>
            <p:spPr bwMode="auto">
              <a:xfrm rot="890890">
                <a:off x="3505200" y="1447800"/>
                <a:ext cx="533400" cy="457200"/>
              </a:xfrm>
              <a:prstGeom prst="ellipse">
                <a:avLst/>
              </a:prstGeom>
              <a:solidFill>
                <a:srgbClr val="FF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76" name="75 - Πίτα"/>
              <p:cNvSpPr/>
              <p:nvPr/>
            </p:nvSpPr>
            <p:spPr bwMode="auto">
              <a:xfrm>
                <a:off x="3505200" y="1447800"/>
                <a:ext cx="533400" cy="457200"/>
              </a:xfrm>
              <a:prstGeom prst="pi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grpSp>
        <p:sp>
          <p:nvSpPr>
            <p:cNvPr id="471068" name="Text Box 28"/>
            <p:cNvSpPr txBox="1">
              <a:spLocks noChangeArrowheads="1"/>
            </p:cNvSpPr>
            <p:nvPr/>
          </p:nvSpPr>
          <p:spPr bwMode="auto">
            <a:xfrm>
              <a:off x="6432550" y="4967287"/>
              <a:ext cx="654050" cy="366713"/>
            </a:xfrm>
            <a:prstGeom prst="rect">
              <a:avLst/>
            </a:prstGeom>
            <a:noFill/>
            <a:ln w="9525">
              <a:noFill/>
              <a:miter lim="800000"/>
              <a:headEnd/>
              <a:tailEnd/>
            </a:ln>
            <a:effectLst/>
          </p:spPr>
          <p:txBody>
            <a:bodyPr wrap="none">
              <a:spAutoFit/>
            </a:bodyPr>
            <a:lstStyle/>
            <a:p>
              <a:pPr eaLnBrk="1" hangingPunct="1"/>
              <a:r>
                <a:rPr lang="en-US" sz="1800" b="1" dirty="0" err="1">
                  <a:solidFill>
                    <a:schemeClr val="tx1"/>
                  </a:solidFill>
                  <a:latin typeface="Arial" charset="0"/>
                </a:rPr>
                <a:t>XIIIa</a:t>
              </a:r>
              <a:endParaRPr lang="en-US" sz="1800" b="1" dirty="0">
                <a:solidFill>
                  <a:schemeClr val="tx1"/>
                </a:solidFill>
                <a:latin typeface="Arial" charset="0"/>
              </a:endParaRPr>
            </a:p>
          </p:txBody>
        </p:sp>
      </p:grpSp>
      <p:sp>
        <p:nvSpPr>
          <p:cNvPr id="471070" name="Text Box 30"/>
          <p:cNvSpPr txBox="1">
            <a:spLocks noChangeArrowheads="1"/>
          </p:cNvSpPr>
          <p:nvPr/>
        </p:nvSpPr>
        <p:spPr bwMode="auto">
          <a:xfrm>
            <a:off x="3523624" y="6047601"/>
            <a:ext cx="819776" cy="276999"/>
          </a:xfrm>
          <a:prstGeom prst="rect">
            <a:avLst/>
          </a:prstGeom>
          <a:noFill/>
          <a:ln w="9525">
            <a:noFill/>
            <a:miter lim="800000"/>
            <a:headEnd/>
            <a:tailEnd/>
          </a:ln>
          <a:effectLst/>
        </p:spPr>
        <p:txBody>
          <a:bodyPr wrap="none">
            <a:spAutoFit/>
          </a:bodyPr>
          <a:lstStyle/>
          <a:p>
            <a:pPr eaLnBrk="1" hangingPunct="1"/>
            <a:r>
              <a:rPr lang="el-GR" sz="1200" dirty="0" err="1" smtClean="0">
                <a:latin typeface="Calibri" pitchFamily="34" charset="0"/>
              </a:rPr>
              <a:t>Ινωδιγόνο</a:t>
            </a:r>
            <a:endParaRPr lang="en-US" sz="1200" dirty="0">
              <a:solidFill>
                <a:schemeClr val="tx1"/>
              </a:solidFill>
              <a:latin typeface="Calibri" pitchFamily="34" charset="0"/>
            </a:endParaRPr>
          </a:p>
        </p:txBody>
      </p:sp>
      <p:grpSp>
        <p:nvGrpSpPr>
          <p:cNvPr id="16" name="119 - Ομάδα"/>
          <p:cNvGrpSpPr/>
          <p:nvPr/>
        </p:nvGrpSpPr>
        <p:grpSpPr>
          <a:xfrm>
            <a:off x="5257800" y="5715000"/>
            <a:ext cx="1219200" cy="304800"/>
            <a:chOff x="4953000" y="5638800"/>
            <a:chExt cx="1219200" cy="304800"/>
          </a:xfrm>
        </p:grpSpPr>
        <p:sp>
          <p:nvSpPr>
            <p:cNvPr id="91" name="90 - Ορθογώνιο"/>
            <p:cNvSpPr/>
            <p:nvPr/>
          </p:nvSpPr>
          <p:spPr bwMode="auto">
            <a:xfrm>
              <a:off x="4953000" y="5638800"/>
              <a:ext cx="1219200" cy="3048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471071" name="Text Box 31"/>
            <p:cNvSpPr txBox="1">
              <a:spLocks noChangeArrowheads="1"/>
            </p:cNvSpPr>
            <p:nvPr/>
          </p:nvSpPr>
          <p:spPr bwMode="auto">
            <a:xfrm>
              <a:off x="4953000" y="5638800"/>
              <a:ext cx="1219200" cy="276999"/>
            </a:xfrm>
            <a:prstGeom prst="rect">
              <a:avLst/>
            </a:prstGeom>
            <a:noFill/>
            <a:ln w="9525">
              <a:noFill/>
              <a:miter lim="800000"/>
              <a:headEnd/>
              <a:tailEnd/>
            </a:ln>
            <a:effectLst/>
          </p:spPr>
          <p:txBody>
            <a:bodyPr wrap="square">
              <a:spAutoFit/>
            </a:bodyPr>
            <a:lstStyle/>
            <a:p>
              <a:pPr algn="ctr" eaLnBrk="1" hangingPunct="1"/>
              <a:r>
                <a:rPr lang="el-GR" sz="1200" dirty="0" smtClean="0">
                  <a:latin typeface="Calibri" pitchFamily="34" charset="0"/>
                </a:rPr>
                <a:t>Ινώδες </a:t>
              </a:r>
              <a:r>
                <a:rPr lang="en-US" sz="1200" i="1" dirty="0" smtClean="0">
                  <a:solidFill>
                    <a:schemeClr val="tx1"/>
                  </a:solidFill>
                  <a:latin typeface="Calibri" pitchFamily="34" charset="0"/>
                </a:rPr>
                <a:t>(</a:t>
              </a:r>
              <a:r>
                <a:rPr lang="en-US" sz="1200" i="1" dirty="0">
                  <a:solidFill>
                    <a:schemeClr val="tx1"/>
                  </a:solidFill>
                  <a:latin typeface="Calibri" pitchFamily="34" charset="0"/>
                </a:rPr>
                <a:t>soluble)</a:t>
              </a:r>
            </a:p>
          </p:txBody>
        </p:sp>
      </p:grpSp>
      <p:grpSp>
        <p:nvGrpSpPr>
          <p:cNvPr id="17" name="120 - Ομάδα"/>
          <p:cNvGrpSpPr/>
          <p:nvPr/>
        </p:nvGrpSpPr>
        <p:grpSpPr>
          <a:xfrm>
            <a:off x="7314194" y="5715000"/>
            <a:ext cx="1220206" cy="304800"/>
            <a:chOff x="7314194" y="5638800"/>
            <a:chExt cx="1220206" cy="304800"/>
          </a:xfrm>
        </p:grpSpPr>
        <p:sp>
          <p:nvSpPr>
            <p:cNvPr id="93" name="92 - Ορθογώνιο"/>
            <p:cNvSpPr/>
            <p:nvPr/>
          </p:nvSpPr>
          <p:spPr bwMode="auto">
            <a:xfrm>
              <a:off x="7315200" y="5638800"/>
              <a:ext cx="1219200" cy="3048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471072" name="Text Box 32"/>
            <p:cNvSpPr txBox="1">
              <a:spLocks noChangeArrowheads="1"/>
            </p:cNvSpPr>
            <p:nvPr/>
          </p:nvSpPr>
          <p:spPr bwMode="auto">
            <a:xfrm>
              <a:off x="7314194" y="5666601"/>
              <a:ext cx="1204176" cy="276999"/>
            </a:xfrm>
            <a:prstGeom prst="rect">
              <a:avLst/>
            </a:prstGeom>
            <a:noFill/>
            <a:ln w="9525">
              <a:noFill/>
              <a:miter lim="800000"/>
              <a:headEnd/>
              <a:tailEnd/>
            </a:ln>
            <a:effectLst/>
          </p:spPr>
          <p:txBody>
            <a:bodyPr wrap="none">
              <a:spAutoFit/>
            </a:bodyPr>
            <a:lstStyle/>
            <a:p>
              <a:pPr eaLnBrk="1" hangingPunct="1"/>
              <a:r>
                <a:rPr lang="el-GR" sz="1200" dirty="0" err="1" smtClean="0">
                  <a:solidFill>
                    <a:schemeClr val="tx1"/>
                  </a:solidFill>
                  <a:latin typeface="Calibri" pitchFamily="34" charset="0"/>
                </a:rPr>
                <a:t>Ινική</a:t>
              </a:r>
              <a:r>
                <a:rPr lang="el-GR" sz="1200" dirty="0" smtClean="0">
                  <a:solidFill>
                    <a:schemeClr val="tx1"/>
                  </a:solidFill>
                  <a:latin typeface="Calibri" pitchFamily="34" charset="0"/>
                </a:rPr>
                <a:t> </a:t>
              </a:r>
              <a:r>
                <a:rPr lang="en-US" sz="1200" i="1" dirty="0" smtClean="0">
                  <a:solidFill>
                    <a:schemeClr val="tx1"/>
                  </a:solidFill>
                  <a:latin typeface="Calibri" pitchFamily="34" charset="0"/>
                </a:rPr>
                <a:t>(</a:t>
              </a:r>
              <a:r>
                <a:rPr lang="en-US" sz="1200" i="1" dirty="0">
                  <a:solidFill>
                    <a:schemeClr val="tx1"/>
                  </a:solidFill>
                  <a:latin typeface="Calibri" pitchFamily="34" charset="0"/>
                </a:rPr>
                <a:t>insoluble)</a:t>
              </a:r>
            </a:p>
          </p:txBody>
        </p:sp>
      </p:grpSp>
      <p:grpSp>
        <p:nvGrpSpPr>
          <p:cNvPr id="18" name="313 - Ομάδα"/>
          <p:cNvGrpSpPr/>
          <p:nvPr/>
        </p:nvGrpSpPr>
        <p:grpSpPr>
          <a:xfrm>
            <a:off x="5791200" y="1295400"/>
            <a:ext cx="539750" cy="457200"/>
            <a:chOff x="5486400" y="2057400"/>
            <a:chExt cx="539750" cy="457200"/>
          </a:xfrm>
        </p:grpSpPr>
        <p:sp>
          <p:nvSpPr>
            <p:cNvPr id="95" name="94 - Έλλειψη"/>
            <p:cNvSpPr/>
            <p:nvPr/>
          </p:nvSpPr>
          <p:spPr bwMode="auto">
            <a:xfrm>
              <a:off x="5486400" y="2057400"/>
              <a:ext cx="5334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471080" name="Text Box 40"/>
            <p:cNvSpPr txBox="1">
              <a:spLocks noChangeArrowheads="1"/>
            </p:cNvSpPr>
            <p:nvPr/>
          </p:nvSpPr>
          <p:spPr bwMode="auto">
            <a:xfrm>
              <a:off x="5562600" y="2133600"/>
              <a:ext cx="463550" cy="366713"/>
            </a:xfrm>
            <a:prstGeom prst="rect">
              <a:avLst/>
            </a:prstGeom>
            <a:noFill/>
            <a:ln w="9525">
              <a:noFill/>
              <a:miter lim="800000"/>
              <a:headEnd/>
              <a:tailEnd/>
            </a:ln>
            <a:effectLst/>
          </p:spPr>
          <p:txBody>
            <a:bodyPr wrap="none">
              <a:spAutoFit/>
            </a:bodyPr>
            <a:lstStyle/>
            <a:p>
              <a:pPr eaLnBrk="1" hangingPunct="1"/>
              <a:r>
                <a:rPr lang="en-US" sz="1800" b="1" dirty="0">
                  <a:solidFill>
                    <a:schemeClr val="tx1"/>
                  </a:solidFill>
                  <a:latin typeface="Arial" charset="0"/>
                </a:rPr>
                <a:t>VII</a:t>
              </a:r>
            </a:p>
          </p:txBody>
        </p:sp>
      </p:grpSp>
      <p:grpSp>
        <p:nvGrpSpPr>
          <p:cNvPr id="19" name="312 - Ομάδα"/>
          <p:cNvGrpSpPr/>
          <p:nvPr/>
        </p:nvGrpSpPr>
        <p:grpSpPr>
          <a:xfrm>
            <a:off x="5187950" y="1600200"/>
            <a:ext cx="527050" cy="685800"/>
            <a:chOff x="6330950" y="2667000"/>
            <a:chExt cx="527050" cy="685800"/>
          </a:xfrm>
        </p:grpSpPr>
        <p:sp>
          <p:nvSpPr>
            <p:cNvPr id="99" name="98 - Έλλειψη"/>
            <p:cNvSpPr/>
            <p:nvPr/>
          </p:nvSpPr>
          <p:spPr bwMode="auto">
            <a:xfrm>
              <a:off x="6386235" y="2667000"/>
              <a:ext cx="304800" cy="685800"/>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471082" name="Text Box 42"/>
            <p:cNvSpPr txBox="1">
              <a:spLocks noChangeArrowheads="1"/>
            </p:cNvSpPr>
            <p:nvPr/>
          </p:nvSpPr>
          <p:spPr bwMode="auto">
            <a:xfrm>
              <a:off x="6330950" y="2819400"/>
              <a:ext cx="527050" cy="369332"/>
            </a:xfrm>
            <a:prstGeom prst="rect">
              <a:avLst/>
            </a:prstGeom>
            <a:noFill/>
            <a:ln w="9525">
              <a:noFill/>
              <a:miter lim="800000"/>
              <a:headEnd/>
              <a:tailEnd/>
            </a:ln>
            <a:effectLst/>
          </p:spPr>
          <p:txBody>
            <a:bodyPr wrap="square">
              <a:spAutoFit/>
            </a:bodyPr>
            <a:lstStyle/>
            <a:p>
              <a:pPr eaLnBrk="1" hangingPunct="1"/>
              <a:r>
                <a:rPr lang="en-US" sz="1800" dirty="0">
                  <a:solidFill>
                    <a:schemeClr val="tx1"/>
                  </a:solidFill>
                  <a:latin typeface="Arial" charset="0"/>
                </a:rPr>
                <a:t>TF</a:t>
              </a:r>
            </a:p>
          </p:txBody>
        </p:sp>
      </p:grpSp>
      <p:sp>
        <p:nvSpPr>
          <p:cNvPr id="471083" name="Text Box 43"/>
          <p:cNvSpPr txBox="1">
            <a:spLocks noChangeArrowheads="1"/>
          </p:cNvSpPr>
          <p:nvPr/>
        </p:nvSpPr>
        <p:spPr bwMode="auto">
          <a:xfrm>
            <a:off x="6705600" y="1611868"/>
            <a:ext cx="2213811" cy="369332"/>
          </a:xfrm>
          <a:prstGeom prst="rect">
            <a:avLst/>
          </a:prstGeom>
          <a:noFill/>
          <a:ln w="9525">
            <a:noFill/>
            <a:miter lim="800000"/>
            <a:headEnd/>
            <a:tailEnd/>
          </a:ln>
          <a:effectLst/>
        </p:spPr>
        <p:txBody>
          <a:bodyPr wrap="none">
            <a:spAutoFit/>
          </a:bodyPr>
          <a:lstStyle/>
          <a:p>
            <a:pPr eaLnBrk="1" hangingPunct="1"/>
            <a:r>
              <a:rPr lang="el-GR" sz="1800" dirty="0" smtClean="0">
                <a:solidFill>
                  <a:schemeClr val="tx1"/>
                </a:solidFill>
                <a:latin typeface="Arial" charset="0"/>
              </a:rPr>
              <a:t>Ενδοθηλιακή βλάβη</a:t>
            </a:r>
            <a:endParaRPr lang="en-US" sz="1800" dirty="0">
              <a:solidFill>
                <a:schemeClr val="tx1"/>
              </a:solidFill>
              <a:latin typeface="Arial" charset="0"/>
            </a:endParaRPr>
          </a:p>
        </p:txBody>
      </p:sp>
      <p:sp>
        <p:nvSpPr>
          <p:cNvPr id="471084" name="Line 44"/>
          <p:cNvSpPr>
            <a:spLocks noChangeShapeType="1"/>
          </p:cNvSpPr>
          <p:nvPr/>
        </p:nvSpPr>
        <p:spPr bwMode="auto">
          <a:xfrm flipH="1">
            <a:off x="5943600" y="2057400"/>
            <a:ext cx="1371600" cy="0"/>
          </a:xfrm>
          <a:prstGeom prst="line">
            <a:avLst/>
          </a:prstGeom>
          <a:noFill/>
          <a:ln w="12700">
            <a:solidFill>
              <a:srgbClr val="808080"/>
            </a:solidFill>
            <a:miter lim="800000"/>
            <a:headEnd/>
            <a:tailEnd type="triangle" w="med" len="med"/>
          </a:ln>
          <a:effectLst/>
        </p:spPr>
        <p:txBody>
          <a:bodyPr wrap="none"/>
          <a:lstStyle/>
          <a:p>
            <a:endParaRPr lang="el-GR"/>
          </a:p>
        </p:txBody>
      </p:sp>
      <p:sp>
        <p:nvSpPr>
          <p:cNvPr id="471086" name="Text Box 46"/>
          <p:cNvSpPr txBox="1">
            <a:spLocks noChangeArrowheads="1"/>
          </p:cNvSpPr>
          <p:nvPr/>
        </p:nvSpPr>
        <p:spPr bwMode="auto">
          <a:xfrm>
            <a:off x="5243512" y="3708400"/>
            <a:ext cx="319088" cy="336550"/>
          </a:xfrm>
          <a:prstGeom prst="rect">
            <a:avLst/>
          </a:prstGeom>
          <a:noFill/>
          <a:ln w="9525">
            <a:noFill/>
            <a:miter lim="800000"/>
            <a:headEnd/>
            <a:tailEnd/>
          </a:ln>
          <a:effectLst/>
        </p:spPr>
        <p:txBody>
          <a:bodyPr wrap="none">
            <a:spAutoFit/>
          </a:bodyPr>
          <a:lstStyle/>
          <a:p>
            <a:pPr eaLnBrk="1" hangingPunct="1"/>
            <a:r>
              <a:rPr lang="en-US" sz="1600" dirty="0">
                <a:solidFill>
                  <a:schemeClr val="tx1"/>
                </a:solidFill>
                <a:latin typeface="Arial" charset="0"/>
              </a:rPr>
              <a:t>V</a:t>
            </a:r>
          </a:p>
        </p:txBody>
      </p:sp>
      <p:sp>
        <p:nvSpPr>
          <p:cNvPr id="58" name="57 - TextBox"/>
          <p:cNvSpPr txBox="1"/>
          <p:nvPr/>
        </p:nvSpPr>
        <p:spPr>
          <a:xfrm>
            <a:off x="914400" y="1066800"/>
            <a:ext cx="1711559" cy="369332"/>
          </a:xfrm>
          <a:prstGeom prst="rect">
            <a:avLst/>
          </a:prstGeom>
          <a:noFill/>
        </p:spPr>
        <p:txBody>
          <a:bodyPr wrap="none" rtlCol="0">
            <a:spAutoFit/>
          </a:bodyPr>
          <a:lstStyle/>
          <a:p>
            <a:r>
              <a:rPr lang="el-GR" b="1" dirty="0" smtClean="0">
                <a:latin typeface="Calibri" pitchFamily="34" charset="0"/>
              </a:rPr>
              <a:t>Ενδογενής οδός</a:t>
            </a:r>
            <a:endParaRPr lang="el-GR" b="1" dirty="0"/>
          </a:p>
        </p:txBody>
      </p:sp>
      <p:sp>
        <p:nvSpPr>
          <p:cNvPr id="59" name="58 - Ορθογώνιο"/>
          <p:cNvSpPr/>
          <p:nvPr/>
        </p:nvSpPr>
        <p:spPr>
          <a:xfrm>
            <a:off x="6705600" y="1143000"/>
            <a:ext cx="1878541" cy="369332"/>
          </a:xfrm>
          <a:prstGeom prst="rect">
            <a:avLst/>
          </a:prstGeom>
        </p:spPr>
        <p:txBody>
          <a:bodyPr wrap="square">
            <a:spAutoFit/>
          </a:bodyPr>
          <a:lstStyle/>
          <a:p>
            <a:r>
              <a:rPr lang="el-GR" b="1" dirty="0" smtClean="0">
                <a:latin typeface="Calibri" pitchFamily="34" charset="0"/>
              </a:rPr>
              <a:t>Εξωγενής οδός </a:t>
            </a:r>
            <a:endParaRPr lang="el-GR" b="1" dirty="0"/>
          </a:p>
        </p:txBody>
      </p:sp>
      <p:grpSp>
        <p:nvGrpSpPr>
          <p:cNvPr id="20" name="115 - Ομάδα"/>
          <p:cNvGrpSpPr/>
          <p:nvPr/>
        </p:nvGrpSpPr>
        <p:grpSpPr>
          <a:xfrm>
            <a:off x="3276600" y="4495800"/>
            <a:ext cx="533400" cy="457200"/>
            <a:chOff x="3429000" y="4114800"/>
            <a:chExt cx="533400" cy="457200"/>
          </a:xfrm>
        </p:grpSpPr>
        <p:sp>
          <p:nvSpPr>
            <p:cNvPr id="86" name="85 - Έλλειψη"/>
            <p:cNvSpPr/>
            <p:nvPr/>
          </p:nvSpPr>
          <p:spPr bwMode="auto">
            <a:xfrm>
              <a:off x="3429000" y="4114800"/>
              <a:ext cx="5334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88" name="Text Box 8"/>
            <p:cNvSpPr txBox="1">
              <a:spLocks noChangeArrowheads="1"/>
            </p:cNvSpPr>
            <p:nvPr/>
          </p:nvSpPr>
          <p:spPr bwMode="auto">
            <a:xfrm>
              <a:off x="3573294" y="4191000"/>
              <a:ext cx="312906" cy="369332"/>
            </a:xfrm>
            <a:prstGeom prst="rect">
              <a:avLst/>
            </a:prstGeom>
            <a:noFill/>
            <a:ln w="9525">
              <a:noFill/>
              <a:miter lim="800000"/>
              <a:headEnd/>
              <a:tailEnd/>
            </a:ln>
            <a:effectLst/>
          </p:spPr>
          <p:txBody>
            <a:bodyPr wrap="none">
              <a:spAutoFit/>
            </a:bodyPr>
            <a:lstStyle/>
            <a:p>
              <a:pPr eaLnBrk="1" hangingPunct="1"/>
              <a:r>
                <a:rPr lang="en-US" sz="1800" b="1" dirty="0" smtClean="0">
                  <a:solidFill>
                    <a:schemeClr val="tx1"/>
                  </a:solidFill>
                  <a:latin typeface="Arial" charset="0"/>
                </a:rPr>
                <a:t>II</a:t>
              </a:r>
              <a:endParaRPr lang="en-US" sz="1800" b="1" dirty="0">
                <a:solidFill>
                  <a:schemeClr val="tx1"/>
                </a:solidFill>
                <a:latin typeface="Arial" charset="0"/>
              </a:endParaRPr>
            </a:p>
          </p:txBody>
        </p:sp>
      </p:grpSp>
      <p:grpSp>
        <p:nvGrpSpPr>
          <p:cNvPr id="21" name="116 - Ομάδα"/>
          <p:cNvGrpSpPr/>
          <p:nvPr/>
        </p:nvGrpSpPr>
        <p:grpSpPr>
          <a:xfrm>
            <a:off x="4648200" y="4495800"/>
            <a:ext cx="533400" cy="457200"/>
            <a:chOff x="5029200" y="4038600"/>
            <a:chExt cx="533400" cy="457200"/>
          </a:xfrm>
        </p:grpSpPr>
        <p:grpSp>
          <p:nvGrpSpPr>
            <p:cNvPr id="22" name="76 - Ομάδα"/>
            <p:cNvGrpSpPr/>
            <p:nvPr/>
          </p:nvGrpSpPr>
          <p:grpSpPr>
            <a:xfrm>
              <a:off x="5029200" y="4038600"/>
              <a:ext cx="533400" cy="457200"/>
              <a:chOff x="3505200" y="1447800"/>
              <a:chExt cx="533400" cy="457200"/>
            </a:xfrm>
          </p:grpSpPr>
          <p:sp>
            <p:nvSpPr>
              <p:cNvPr id="78" name="77 - Έλλειψη"/>
              <p:cNvSpPr/>
              <p:nvPr/>
            </p:nvSpPr>
            <p:spPr bwMode="auto">
              <a:xfrm rot="890890">
                <a:off x="3505200" y="1447800"/>
                <a:ext cx="533400" cy="457200"/>
              </a:xfrm>
              <a:prstGeom prst="ellipse">
                <a:avLst/>
              </a:prstGeom>
              <a:solidFill>
                <a:srgbClr val="FF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79" name="78 - Πίτα"/>
              <p:cNvSpPr/>
              <p:nvPr/>
            </p:nvSpPr>
            <p:spPr bwMode="auto">
              <a:xfrm>
                <a:off x="3505200" y="1447800"/>
                <a:ext cx="533400" cy="457200"/>
              </a:xfrm>
              <a:prstGeom prst="pi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grpSp>
        <p:sp>
          <p:nvSpPr>
            <p:cNvPr id="89" name="Text Box 8"/>
            <p:cNvSpPr txBox="1">
              <a:spLocks noChangeArrowheads="1"/>
            </p:cNvSpPr>
            <p:nvPr/>
          </p:nvSpPr>
          <p:spPr bwMode="auto">
            <a:xfrm>
              <a:off x="5029200" y="4114800"/>
              <a:ext cx="441146" cy="369332"/>
            </a:xfrm>
            <a:prstGeom prst="rect">
              <a:avLst/>
            </a:prstGeom>
            <a:noFill/>
            <a:ln w="9525">
              <a:noFill/>
              <a:miter lim="800000"/>
              <a:headEnd/>
              <a:tailEnd/>
            </a:ln>
            <a:effectLst/>
          </p:spPr>
          <p:txBody>
            <a:bodyPr wrap="none">
              <a:spAutoFit/>
            </a:bodyPr>
            <a:lstStyle/>
            <a:p>
              <a:pPr algn="ctr" eaLnBrk="1" hangingPunct="1"/>
              <a:r>
                <a:rPr lang="en-US" sz="1800" b="1" dirty="0" err="1" smtClean="0">
                  <a:solidFill>
                    <a:schemeClr val="tx1"/>
                  </a:solidFill>
                  <a:latin typeface="Arial" charset="0"/>
                </a:rPr>
                <a:t>IIa</a:t>
              </a:r>
              <a:endParaRPr lang="en-US" sz="1800" b="1" dirty="0">
                <a:solidFill>
                  <a:schemeClr val="tx1"/>
                </a:solidFill>
                <a:latin typeface="Arial" charset="0"/>
              </a:endParaRPr>
            </a:p>
          </p:txBody>
        </p:sp>
      </p:grpSp>
      <p:grpSp>
        <p:nvGrpSpPr>
          <p:cNvPr id="23" name="117 - Ομάδα"/>
          <p:cNvGrpSpPr/>
          <p:nvPr/>
        </p:nvGrpSpPr>
        <p:grpSpPr>
          <a:xfrm>
            <a:off x="3733800" y="5562600"/>
            <a:ext cx="533400" cy="457200"/>
            <a:chOff x="3657600" y="4800600"/>
            <a:chExt cx="533400" cy="457200"/>
          </a:xfrm>
        </p:grpSpPr>
        <p:sp>
          <p:nvSpPr>
            <p:cNvPr id="87" name="86 - Έλλειψη"/>
            <p:cNvSpPr/>
            <p:nvPr/>
          </p:nvSpPr>
          <p:spPr bwMode="auto">
            <a:xfrm>
              <a:off x="3657600" y="4800600"/>
              <a:ext cx="5334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90" name="Text Box 8"/>
            <p:cNvSpPr txBox="1">
              <a:spLocks noChangeArrowheads="1"/>
            </p:cNvSpPr>
            <p:nvPr/>
          </p:nvSpPr>
          <p:spPr bwMode="auto">
            <a:xfrm>
              <a:off x="3657600" y="4800600"/>
              <a:ext cx="533400" cy="381000"/>
            </a:xfrm>
            <a:prstGeom prst="rect">
              <a:avLst/>
            </a:prstGeom>
            <a:noFill/>
            <a:ln w="9525">
              <a:noFill/>
              <a:miter lim="800000"/>
              <a:headEnd/>
              <a:tailEnd/>
            </a:ln>
            <a:effectLst/>
          </p:spPr>
          <p:txBody>
            <a:bodyPr wrap="square">
              <a:spAutoFit/>
            </a:bodyPr>
            <a:lstStyle/>
            <a:p>
              <a:pPr algn="ctr" eaLnBrk="1" hangingPunct="1"/>
              <a:r>
                <a:rPr lang="en-US" sz="1800" b="1" dirty="0" smtClean="0">
                  <a:solidFill>
                    <a:schemeClr val="tx1"/>
                  </a:solidFill>
                  <a:latin typeface="Arial" charset="0"/>
                </a:rPr>
                <a:t>I</a:t>
              </a:r>
              <a:endParaRPr lang="en-US" sz="1800" b="1" dirty="0">
                <a:solidFill>
                  <a:schemeClr val="tx1"/>
                </a:solidFill>
                <a:latin typeface="Arial" charset="0"/>
              </a:endParaRPr>
            </a:p>
          </p:txBody>
        </p:sp>
      </p:grpSp>
      <p:sp>
        <p:nvSpPr>
          <p:cNvPr id="92" name="Text Box 31"/>
          <p:cNvSpPr txBox="1">
            <a:spLocks noChangeArrowheads="1"/>
          </p:cNvSpPr>
          <p:nvPr/>
        </p:nvSpPr>
        <p:spPr bwMode="auto">
          <a:xfrm>
            <a:off x="5029200" y="6047601"/>
            <a:ext cx="1219200" cy="276999"/>
          </a:xfrm>
          <a:prstGeom prst="rect">
            <a:avLst/>
          </a:prstGeom>
          <a:noFill/>
          <a:ln w="9525">
            <a:noFill/>
            <a:miter lim="800000"/>
            <a:headEnd/>
            <a:tailEnd/>
          </a:ln>
          <a:effectLst/>
        </p:spPr>
        <p:txBody>
          <a:bodyPr wrap="square">
            <a:spAutoFit/>
          </a:bodyPr>
          <a:lstStyle/>
          <a:p>
            <a:pPr algn="ctr" eaLnBrk="1" hangingPunct="1"/>
            <a:r>
              <a:rPr lang="el-GR" sz="1200" dirty="0" smtClean="0">
                <a:latin typeface="Calibri" pitchFamily="34" charset="0"/>
              </a:rPr>
              <a:t>Ινώδες </a:t>
            </a:r>
            <a:r>
              <a:rPr lang="en-US" sz="1200" i="1" dirty="0" smtClean="0">
                <a:solidFill>
                  <a:schemeClr val="tx1"/>
                </a:solidFill>
                <a:latin typeface="Calibri" pitchFamily="34" charset="0"/>
              </a:rPr>
              <a:t>(</a:t>
            </a:r>
            <a:r>
              <a:rPr lang="en-US" sz="1200" i="1" dirty="0">
                <a:solidFill>
                  <a:schemeClr val="tx1"/>
                </a:solidFill>
                <a:latin typeface="Calibri" pitchFamily="34" charset="0"/>
              </a:rPr>
              <a:t>soluble)</a:t>
            </a:r>
          </a:p>
        </p:txBody>
      </p:sp>
      <p:sp>
        <p:nvSpPr>
          <p:cNvPr id="100" name="99 - Δεξιό βέλος"/>
          <p:cNvSpPr/>
          <p:nvPr/>
        </p:nvSpPr>
        <p:spPr bwMode="auto">
          <a:xfrm>
            <a:off x="1066800" y="1600200"/>
            <a:ext cx="6096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09" name="108 - Δεξιό βέλος"/>
          <p:cNvSpPr/>
          <p:nvPr/>
        </p:nvSpPr>
        <p:spPr bwMode="auto">
          <a:xfrm>
            <a:off x="1676400" y="2209800"/>
            <a:ext cx="6096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10" name="109 - Δεξιό βέλος"/>
          <p:cNvSpPr/>
          <p:nvPr/>
        </p:nvSpPr>
        <p:spPr bwMode="auto">
          <a:xfrm>
            <a:off x="1828800" y="2819400"/>
            <a:ext cx="6096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14" name="113 - Δεξιό βέλος"/>
          <p:cNvSpPr/>
          <p:nvPr/>
        </p:nvSpPr>
        <p:spPr bwMode="auto">
          <a:xfrm>
            <a:off x="2895600" y="3886200"/>
            <a:ext cx="8382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15" name="114 - Δεξιό βέλος"/>
          <p:cNvSpPr/>
          <p:nvPr/>
        </p:nvSpPr>
        <p:spPr bwMode="auto">
          <a:xfrm rot="5400000">
            <a:off x="2781300" y="3543300"/>
            <a:ext cx="3810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94" name="93 - Δεξιό βέλος"/>
          <p:cNvSpPr/>
          <p:nvPr/>
        </p:nvSpPr>
        <p:spPr bwMode="auto">
          <a:xfrm rot="5400000">
            <a:off x="4000500" y="4381500"/>
            <a:ext cx="3810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07" name="106 - Δεξιό βέλος"/>
          <p:cNvSpPr/>
          <p:nvPr/>
        </p:nvSpPr>
        <p:spPr bwMode="auto">
          <a:xfrm>
            <a:off x="3886200" y="4724400"/>
            <a:ext cx="6858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08" name="107 - Δεξιό βέλος"/>
          <p:cNvSpPr/>
          <p:nvPr/>
        </p:nvSpPr>
        <p:spPr bwMode="auto">
          <a:xfrm>
            <a:off x="4343400" y="5791200"/>
            <a:ext cx="7620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22" name="121 - Δεξιό βέλος"/>
          <p:cNvSpPr/>
          <p:nvPr/>
        </p:nvSpPr>
        <p:spPr bwMode="auto">
          <a:xfrm rot="5400000">
            <a:off x="4533900" y="5524500"/>
            <a:ext cx="3810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23" name="122 - Δεξιό βέλος"/>
          <p:cNvSpPr/>
          <p:nvPr/>
        </p:nvSpPr>
        <p:spPr bwMode="auto">
          <a:xfrm rot="5400000">
            <a:off x="6591300" y="5524500"/>
            <a:ext cx="3810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124" name="123 - Δεξιό βέλος"/>
          <p:cNvSpPr/>
          <p:nvPr/>
        </p:nvSpPr>
        <p:spPr bwMode="auto">
          <a:xfrm>
            <a:off x="6553200" y="5791200"/>
            <a:ext cx="7620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cxnSp>
        <p:nvCxnSpPr>
          <p:cNvPr id="141" name="140 - Ευθύγραμμο βέλος σύνδεσης"/>
          <p:cNvCxnSpPr>
            <a:stCxn id="471086" idx="1"/>
            <a:endCxn id="102" idx="6"/>
          </p:cNvCxnSpPr>
          <p:nvPr/>
        </p:nvCxnSpPr>
        <p:spPr bwMode="auto">
          <a:xfrm flipH="1">
            <a:off x="4800600" y="3876675"/>
            <a:ext cx="442912" cy="23812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47" name="146 - Ευθύγραμμο βέλος σύνδεσης"/>
          <p:cNvCxnSpPr>
            <a:stCxn id="471089" idx="2"/>
          </p:cNvCxnSpPr>
          <p:nvPr/>
        </p:nvCxnSpPr>
        <p:spPr bwMode="auto">
          <a:xfrm flipH="1">
            <a:off x="3276600" y="3003550"/>
            <a:ext cx="169069" cy="12065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15" name="314 - Δεξιό βέλος"/>
          <p:cNvSpPr/>
          <p:nvPr/>
        </p:nvSpPr>
        <p:spPr bwMode="auto">
          <a:xfrm rot="8673417">
            <a:off x="3066337" y="3029318"/>
            <a:ext cx="2088480" cy="205011"/>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316" name="315 - Δεξιό βέλος"/>
          <p:cNvSpPr/>
          <p:nvPr/>
        </p:nvSpPr>
        <p:spPr bwMode="auto">
          <a:xfrm rot="5400000">
            <a:off x="6591300" y="4610100"/>
            <a:ext cx="381000" cy="152400"/>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322" name="321 - Δεξιό βέλος"/>
          <p:cNvSpPr/>
          <p:nvPr/>
        </p:nvSpPr>
        <p:spPr bwMode="auto">
          <a:xfrm rot="9600724">
            <a:off x="3131602" y="2448299"/>
            <a:ext cx="1760369" cy="221437"/>
          </a:xfrm>
          <a:prstGeom prst="rightArrow">
            <a:avLst/>
          </a:prstGeom>
          <a:solidFill>
            <a:srgbClr val="92D05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323" name="322 - TextBox"/>
          <p:cNvSpPr txBox="1"/>
          <p:nvPr/>
        </p:nvSpPr>
        <p:spPr>
          <a:xfrm>
            <a:off x="2819400" y="2514600"/>
            <a:ext cx="659155" cy="369332"/>
          </a:xfrm>
          <a:prstGeom prst="rect">
            <a:avLst/>
          </a:prstGeom>
          <a:noFill/>
        </p:spPr>
        <p:txBody>
          <a:bodyPr wrap="none" rtlCol="0">
            <a:spAutoFit/>
          </a:bodyPr>
          <a:lstStyle/>
          <a:p>
            <a:r>
              <a:rPr lang="en-US" dirty="0" smtClean="0">
                <a:solidFill>
                  <a:srgbClr val="0070C0"/>
                </a:solidFill>
              </a:rPr>
              <a:t>Ca</a:t>
            </a:r>
            <a:r>
              <a:rPr lang="en-US" baseline="30000" dirty="0" smtClean="0">
                <a:solidFill>
                  <a:srgbClr val="0070C0"/>
                </a:solidFill>
              </a:rPr>
              <a:t>++</a:t>
            </a:r>
            <a:endParaRPr lang="el-GR" baseline="30000" dirty="0">
              <a:solidFill>
                <a:srgbClr val="0070C0"/>
              </a:solidFill>
            </a:endParaRPr>
          </a:p>
        </p:txBody>
      </p:sp>
      <p:sp>
        <p:nvSpPr>
          <p:cNvPr id="324" name="323 - TextBox"/>
          <p:cNvSpPr txBox="1"/>
          <p:nvPr/>
        </p:nvSpPr>
        <p:spPr>
          <a:xfrm>
            <a:off x="4217645" y="3593068"/>
            <a:ext cx="659155" cy="369332"/>
          </a:xfrm>
          <a:prstGeom prst="rect">
            <a:avLst/>
          </a:prstGeom>
          <a:noFill/>
        </p:spPr>
        <p:txBody>
          <a:bodyPr wrap="none" rtlCol="0">
            <a:spAutoFit/>
          </a:bodyPr>
          <a:lstStyle/>
          <a:p>
            <a:r>
              <a:rPr lang="en-US" dirty="0" smtClean="0">
                <a:solidFill>
                  <a:srgbClr val="0070C0"/>
                </a:solidFill>
              </a:rPr>
              <a:t>Ca</a:t>
            </a:r>
            <a:r>
              <a:rPr lang="en-US" baseline="30000" dirty="0" smtClean="0">
                <a:solidFill>
                  <a:srgbClr val="0070C0"/>
                </a:solidFill>
              </a:rPr>
              <a:t>++</a:t>
            </a:r>
            <a:endParaRPr lang="el-GR" baseline="30000" dirty="0">
              <a:solidFill>
                <a:srgbClr val="0070C0"/>
              </a:solidFill>
            </a:endParaRPr>
          </a:p>
        </p:txBody>
      </p:sp>
      <p:sp>
        <p:nvSpPr>
          <p:cNvPr id="471089" name="Text Box 49"/>
          <p:cNvSpPr txBox="1">
            <a:spLocks noChangeArrowheads="1"/>
          </p:cNvSpPr>
          <p:nvPr/>
        </p:nvSpPr>
        <p:spPr bwMode="auto">
          <a:xfrm>
            <a:off x="3200400" y="2667000"/>
            <a:ext cx="490538" cy="336550"/>
          </a:xfrm>
          <a:prstGeom prst="rect">
            <a:avLst/>
          </a:prstGeom>
          <a:noFill/>
          <a:ln w="9525">
            <a:noFill/>
            <a:miter lim="800000"/>
            <a:headEnd/>
            <a:tailEnd/>
          </a:ln>
          <a:effectLst/>
        </p:spPr>
        <p:txBody>
          <a:bodyPr wrap="none">
            <a:spAutoFit/>
          </a:bodyPr>
          <a:lstStyle/>
          <a:p>
            <a:pPr eaLnBrk="1" hangingPunct="1"/>
            <a:r>
              <a:rPr lang="en-US" sz="1600" dirty="0">
                <a:solidFill>
                  <a:schemeClr val="tx1"/>
                </a:solidFill>
                <a:latin typeface="Arial" charset="0"/>
              </a:rPr>
              <a:t>VIII</a:t>
            </a:r>
          </a:p>
        </p:txBody>
      </p:sp>
      <p:sp>
        <p:nvSpPr>
          <p:cNvPr id="126" name="125 - Κυματισμός"/>
          <p:cNvSpPr/>
          <p:nvPr/>
        </p:nvSpPr>
        <p:spPr bwMode="auto">
          <a:xfrm>
            <a:off x="2057400" y="2362200"/>
            <a:ext cx="1600200" cy="1219200"/>
          </a:xfrm>
          <a:prstGeom prst="wave">
            <a:avLst/>
          </a:prstGeom>
          <a:solidFill>
            <a:srgbClr val="FF0000">
              <a:alpha val="25000"/>
            </a:srgbClr>
          </a:solidFill>
          <a:ln w="9525" cap="flat" cmpd="sng" algn="ctr">
            <a:noFill/>
            <a:prstDash val="solid"/>
            <a:round/>
            <a:headEnd type="none" w="med" len="med"/>
            <a:tailEnd type="none" w="med" len="me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charset="0"/>
            </a:endParaRPr>
          </a:p>
        </p:txBody>
      </p:sp>
      <p:sp>
        <p:nvSpPr>
          <p:cNvPr id="127" name="126 - Ορθογώνιο"/>
          <p:cNvSpPr/>
          <p:nvPr/>
        </p:nvSpPr>
        <p:spPr>
          <a:xfrm>
            <a:off x="0" y="3352800"/>
            <a:ext cx="2509918" cy="369332"/>
          </a:xfrm>
          <a:prstGeom prst="rect">
            <a:avLst/>
          </a:prstGeom>
          <a:solidFill>
            <a:srgbClr val="FF0000">
              <a:alpha val="30000"/>
            </a:srgb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none">
            <a:spAutoFit/>
          </a:bodyPr>
          <a:lstStyle/>
          <a:p>
            <a:r>
              <a:rPr lang="el-GR" dirty="0" smtClean="0"/>
              <a:t>«Σύμπλεγμα </a:t>
            </a:r>
            <a:r>
              <a:rPr lang="el-GR" dirty="0" err="1" smtClean="0"/>
              <a:t>Τενάσης</a:t>
            </a:r>
            <a:r>
              <a:rPr lang="el-GR" dirty="0" smtClean="0"/>
              <a:t>»</a:t>
            </a:r>
          </a:p>
        </p:txBody>
      </p:sp>
      <p:sp>
        <p:nvSpPr>
          <p:cNvPr id="128" name="127 - Κυματισμός"/>
          <p:cNvSpPr/>
          <p:nvPr/>
        </p:nvSpPr>
        <p:spPr bwMode="auto">
          <a:xfrm>
            <a:off x="3733800" y="3440668"/>
            <a:ext cx="1752600" cy="1219200"/>
          </a:xfrm>
          <a:prstGeom prst="wave">
            <a:avLst/>
          </a:prstGeom>
          <a:solidFill>
            <a:srgbClr val="FF0000">
              <a:alpha val="25000"/>
            </a:srgbClr>
          </a:solidFill>
          <a:ln w="9525" cap="flat" cmpd="sng" algn="ctr">
            <a:noFill/>
            <a:prstDash val="solid"/>
            <a:round/>
            <a:headEnd type="none" w="med" len="med"/>
            <a:tailEnd type="none" w="med" len="me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charset="0"/>
            </a:endParaRPr>
          </a:p>
        </p:txBody>
      </p:sp>
      <p:sp>
        <p:nvSpPr>
          <p:cNvPr id="129" name="128 - Ορθογώνιο"/>
          <p:cNvSpPr/>
          <p:nvPr/>
        </p:nvSpPr>
        <p:spPr>
          <a:xfrm>
            <a:off x="1828800" y="4431268"/>
            <a:ext cx="3427541" cy="369332"/>
          </a:xfrm>
          <a:prstGeom prst="rect">
            <a:avLst/>
          </a:prstGeom>
          <a:solidFill>
            <a:srgbClr val="FF0000">
              <a:alpha val="30000"/>
            </a:srgb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none">
            <a:spAutoFit/>
          </a:bodyPr>
          <a:lstStyle/>
          <a:p>
            <a:r>
              <a:rPr lang="el-GR" dirty="0" smtClean="0">
                <a:solidFill>
                  <a:schemeClr val="accent6">
                    <a:lumMod val="75000"/>
                  </a:schemeClr>
                </a:solidFill>
              </a:rPr>
              <a:t>«Σύμπλεγμα </a:t>
            </a:r>
            <a:r>
              <a:rPr lang="el-GR" dirty="0" err="1" smtClean="0">
                <a:solidFill>
                  <a:schemeClr val="accent6">
                    <a:lumMod val="75000"/>
                  </a:schemeClr>
                </a:solidFill>
              </a:rPr>
              <a:t>Προθρομβινάσης</a:t>
            </a:r>
            <a:r>
              <a:rPr lang="el-GR" dirty="0" smtClean="0">
                <a:solidFill>
                  <a:schemeClr val="accent6">
                    <a:lumMod val="75000"/>
                  </a:schemeClr>
                </a:solidFill>
              </a:rPr>
              <a:t>»</a:t>
            </a:r>
          </a:p>
        </p:txBody>
      </p:sp>
      <p:grpSp>
        <p:nvGrpSpPr>
          <p:cNvPr id="117" name="116 - Ομάδα"/>
          <p:cNvGrpSpPr/>
          <p:nvPr/>
        </p:nvGrpSpPr>
        <p:grpSpPr>
          <a:xfrm>
            <a:off x="1219200" y="2895600"/>
            <a:ext cx="1524000" cy="685800"/>
            <a:chOff x="1219200" y="2895600"/>
            <a:chExt cx="1524000" cy="685800"/>
          </a:xfrm>
        </p:grpSpPr>
        <p:sp>
          <p:nvSpPr>
            <p:cNvPr id="112" name="111 - Πεντάγωνο"/>
            <p:cNvSpPr/>
            <p:nvPr/>
          </p:nvSpPr>
          <p:spPr bwMode="auto">
            <a:xfrm>
              <a:off x="1828800" y="2895600"/>
              <a:ext cx="914400" cy="533400"/>
            </a:xfrm>
            <a:prstGeom prst="homePlate">
              <a:avLst>
                <a:gd name="adj" fmla="val 47761"/>
              </a:avLst>
            </a:prstGeom>
            <a:solidFill>
              <a:srgbClr val="C00000"/>
            </a:solidFill>
            <a:ln w="28575" cap="flat" cmpd="sng" algn="ctr">
              <a:solidFill>
                <a:srgbClr val="A5002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400" b="1" dirty="0" err="1" smtClean="0">
                  <a:solidFill>
                    <a:schemeClr val="bg1">
                      <a:lumMod val="95000"/>
                    </a:schemeClr>
                  </a:solidFill>
                  <a:effectLst>
                    <a:outerShdw blurRad="38100" dist="38100" dir="2700000" algn="tl">
                      <a:srgbClr val="000000">
                        <a:alpha val="43137"/>
                      </a:srgbClr>
                    </a:outerShdw>
                  </a:effectLst>
                  <a:latin typeface="Calibri" pitchFamily="34" charset="0"/>
                </a:rPr>
                <a:t>aPC</a:t>
              </a:r>
              <a:endParaRPr kumimoji="0" lang="el-GR" sz="24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Calibri" pitchFamily="34" charset="0"/>
              </a:endParaRPr>
            </a:p>
          </p:txBody>
        </p:sp>
        <p:sp>
          <p:nvSpPr>
            <p:cNvPr id="116" name="115 - Ορθογώνιο"/>
            <p:cNvSpPr/>
            <p:nvPr/>
          </p:nvSpPr>
          <p:spPr bwMode="auto">
            <a:xfrm>
              <a:off x="1219200" y="3200400"/>
              <a:ext cx="609600" cy="381000"/>
            </a:xfrm>
            <a:prstGeom prst="rect">
              <a:avLst/>
            </a:prstGeom>
            <a:solidFill>
              <a:srgbClr val="C00000"/>
            </a:solidFill>
            <a:ln w="28575" cap="flat" cmpd="sng" algn="ctr">
              <a:solidFill>
                <a:srgbClr val="A5002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b="1" dirty="0" smtClean="0">
                  <a:solidFill>
                    <a:schemeClr val="bg1">
                      <a:lumMod val="95000"/>
                    </a:schemeClr>
                  </a:solidFill>
                  <a:effectLst>
                    <a:outerShdw blurRad="38100" dist="38100" dir="2700000" algn="tl">
                      <a:srgbClr val="000000">
                        <a:alpha val="43137"/>
                      </a:srgbClr>
                    </a:outerShdw>
                  </a:effectLst>
                  <a:latin typeface="Calibri" pitchFamily="34" charset="0"/>
                </a:rPr>
                <a:t>PS</a:t>
              </a:r>
              <a:endParaRPr kumimoji="0" lang="el-GR" sz="24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Calibri" pitchFamily="34" charset="0"/>
              </a:endParaRPr>
            </a:p>
          </p:txBody>
        </p:sp>
      </p:grpSp>
      <p:grpSp>
        <p:nvGrpSpPr>
          <p:cNvPr id="118" name="117 - Ομάδα"/>
          <p:cNvGrpSpPr/>
          <p:nvPr/>
        </p:nvGrpSpPr>
        <p:grpSpPr>
          <a:xfrm>
            <a:off x="2438400" y="3962400"/>
            <a:ext cx="1524000" cy="685800"/>
            <a:chOff x="1219200" y="2895600"/>
            <a:chExt cx="1524000" cy="685800"/>
          </a:xfrm>
        </p:grpSpPr>
        <p:sp>
          <p:nvSpPr>
            <p:cNvPr id="119" name="118 - Πεντάγωνο"/>
            <p:cNvSpPr/>
            <p:nvPr/>
          </p:nvSpPr>
          <p:spPr bwMode="auto">
            <a:xfrm>
              <a:off x="1828800" y="2895600"/>
              <a:ext cx="914400" cy="533400"/>
            </a:xfrm>
            <a:prstGeom prst="homePlate">
              <a:avLst>
                <a:gd name="adj" fmla="val 47761"/>
              </a:avLst>
            </a:prstGeom>
            <a:solidFill>
              <a:srgbClr val="C00000"/>
            </a:solidFill>
            <a:ln w="28575" cap="flat" cmpd="sng" algn="ctr">
              <a:solidFill>
                <a:srgbClr val="A5002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400" b="1" dirty="0" err="1" smtClean="0">
                  <a:solidFill>
                    <a:schemeClr val="bg1">
                      <a:lumMod val="95000"/>
                    </a:schemeClr>
                  </a:solidFill>
                  <a:effectLst>
                    <a:outerShdw blurRad="38100" dist="38100" dir="2700000" algn="tl">
                      <a:srgbClr val="000000">
                        <a:alpha val="43137"/>
                      </a:srgbClr>
                    </a:outerShdw>
                  </a:effectLst>
                  <a:latin typeface="Calibri" pitchFamily="34" charset="0"/>
                </a:rPr>
                <a:t>aPC</a:t>
              </a:r>
              <a:endParaRPr kumimoji="0" lang="el-GR" sz="24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Calibri" pitchFamily="34" charset="0"/>
              </a:endParaRPr>
            </a:p>
          </p:txBody>
        </p:sp>
        <p:sp>
          <p:nvSpPr>
            <p:cNvPr id="120" name="119 - Ορθογώνιο"/>
            <p:cNvSpPr/>
            <p:nvPr/>
          </p:nvSpPr>
          <p:spPr bwMode="auto">
            <a:xfrm>
              <a:off x="1219200" y="3200400"/>
              <a:ext cx="609600" cy="381000"/>
            </a:xfrm>
            <a:prstGeom prst="rect">
              <a:avLst/>
            </a:prstGeom>
            <a:solidFill>
              <a:srgbClr val="C00000"/>
            </a:solidFill>
            <a:ln w="28575" cap="flat" cmpd="sng" algn="ctr">
              <a:solidFill>
                <a:srgbClr val="A5002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b="1" dirty="0" smtClean="0">
                  <a:solidFill>
                    <a:schemeClr val="bg1">
                      <a:lumMod val="95000"/>
                    </a:schemeClr>
                  </a:solidFill>
                  <a:effectLst>
                    <a:outerShdw blurRad="38100" dist="38100" dir="2700000" algn="tl">
                      <a:srgbClr val="000000">
                        <a:alpha val="43137"/>
                      </a:srgbClr>
                    </a:outerShdw>
                  </a:effectLst>
                  <a:latin typeface="Calibri" pitchFamily="34" charset="0"/>
                </a:rPr>
                <a:t>PS</a:t>
              </a:r>
              <a:endParaRPr kumimoji="0" lang="el-GR" sz="24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Calibri" pitchFamily="34" charset="0"/>
              </a:endParaRPr>
            </a:p>
          </p:txBody>
        </p:sp>
      </p:grpSp>
      <p:sp>
        <p:nvSpPr>
          <p:cNvPr id="25" name="Θέση αριθμού διαφάνειας 24"/>
          <p:cNvSpPr>
            <a:spLocks noGrp="1"/>
          </p:cNvSpPr>
          <p:nvPr>
            <p:ph type="sldNum" sz="quarter" idx="12"/>
          </p:nvPr>
        </p:nvSpPr>
        <p:spPr/>
        <p:txBody>
          <a:bodyPr/>
          <a:lstStyle/>
          <a:p>
            <a:pPr>
              <a:defRPr/>
            </a:pPr>
            <a:fld id="{7E55E3B3-0445-4CFC-BED8-763D4409E61F}" type="slidenum">
              <a:rPr lang="el-GR" smtClean="0"/>
              <a:pPr>
                <a:defRPr/>
              </a:pPr>
              <a:t>57</a:t>
            </a:fld>
            <a:endParaRPr lang="el-GR"/>
          </a:p>
        </p:txBody>
      </p:sp>
      <p:sp>
        <p:nvSpPr>
          <p:cNvPr id="26" name="Τίτλος 25"/>
          <p:cNvSpPr>
            <a:spLocks noGrp="1"/>
          </p:cNvSpPr>
          <p:nvPr>
            <p:ph type="title"/>
          </p:nvPr>
        </p:nvSpPr>
        <p:spPr/>
        <p:txBody>
          <a:bodyPr>
            <a:normAutofit/>
          </a:bodyPr>
          <a:lstStyle/>
          <a:p>
            <a:r>
              <a:rPr lang="el-GR" dirty="0" smtClean="0"/>
              <a:t>Πρωτεΐνη </a:t>
            </a:r>
            <a:r>
              <a:rPr lang="en-US" dirty="0"/>
              <a:t>C (</a:t>
            </a:r>
            <a:r>
              <a:rPr lang="en-US" dirty="0" smtClean="0"/>
              <a:t>PC)</a:t>
            </a:r>
            <a:r>
              <a:rPr lang="el-GR" dirty="0" smtClean="0"/>
              <a:t> - Πρωτεΐνη </a:t>
            </a:r>
            <a:r>
              <a:rPr lang="en-US" dirty="0"/>
              <a:t>S (PS) </a:t>
            </a:r>
            <a:endParaRPr lang="el-GR" dirty="0"/>
          </a:p>
        </p:txBody>
      </p:sp>
    </p:spTree>
    <p:extLst>
      <p:ext uri="{BB962C8B-B14F-4D97-AF65-F5344CB8AC3E}">
        <p14:creationId xmlns:p14="http://schemas.microsoft.com/office/powerpoint/2010/main" val="2582928113"/>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strips(downLeft)">
                                      <p:cBhvr>
                                        <p:cTn id="7" dur="500"/>
                                        <p:tgtEl>
                                          <p:spTgt spid="117"/>
                                        </p:tgtEl>
                                      </p:cBhvr>
                                    </p:animEffect>
                                  </p:childTnLst>
                                </p:cTn>
                              </p:par>
                              <p:par>
                                <p:cTn id="8" presetID="18" presetClass="entr" presetSubtype="12" fill="hold" nodeType="withEffect">
                                  <p:stCondLst>
                                    <p:cond delay="0"/>
                                  </p:stCondLst>
                                  <p:childTnLst>
                                    <p:set>
                                      <p:cBhvr>
                                        <p:cTn id="9" dur="1" fill="hold">
                                          <p:stCondLst>
                                            <p:cond delay="0"/>
                                          </p:stCondLst>
                                        </p:cTn>
                                        <p:tgtEl>
                                          <p:spTgt spid="118"/>
                                        </p:tgtEl>
                                        <p:attrNameLst>
                                          <p:attrName>style.visibility</p:attrName>
                                        </p:attrNameLst>
                                      </p:cBhvr>
                                      <p:to>
                                        <p:strVal val="visible"/>
                                      </p:to>
                                    </p:set>
                                    <p:animEffect transition="in" filter="strips(downLeft)">
                                      <p:cBhvr>
                                        <p:cTn id="10"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36104"/>
          </a:xfrm>
        </p:spPr>
        <p:txBody>
          <a:bodyPr>
            <a:noAutofit/>
          </a:bodyPr>
          <a:lstStyle/>
          <a:p>
            <a:r>
              <a:rPr lang="el-GR" sz="2800" dirty="0"/>
              <a:t>Οι κυριότερες ουσίες που συντίθενται και εκκρίνονται από </a:t>
            </a:r>
            <a:r>
              <a:rPr lang="el-GR" sz="2800" dirty="0" smtClean="0"/>
              <a:t>τα ενδοθηλιακά </a:t>
            </a:r>
            <a:r>
              <a:rPr lang="el-GR" sz="2800" dirty="0"/>
              <a:t>κύτταρα και ρυθμίζουν την </a:t>
            </a:r>
            <a:r>
              <a:rPr lang="el-GR" sz="2800" dirty="0" smtClean="0"/>
              <a:t>αιμόσταση </a:t>
            </a:r>
            <a:r>
              <a:rPr lang="el-GR" sz="2600" b="0" dirty="0" smtClean="0"/>
              <a:t>1/2</a:t>
            </a:r>
            <a:endParaRPr lang="el-GR" sz="2600" b="0" dirty="0"/>
          </a:p>
        </p:txBody>
      </p:sp>
      <p:sp>
        <p:nvSpPr>
          <p:cNvPr id="15" name="4 - Θέση κειμένου"/>
          <p:cNvSpPr>
            <a:spLocks noGrp="1"/>
          </p:cNvSpPr>
          <p:nvPr>
            <p:ph idx="1"/>
          </p:nvPr>
        </p:nvSpPr>
        <p:spPr>
          <a:xfrm>
            <a:off x="457200" y="1268760"/>
            <a:ext cx="8229600" cy="4968552"/>
          </a:xfrm>
        </p:spPr>
        <p:txBody>
          <a:bodyPr>
            <a:normAutofit/>
          </a:bodyPr>
          <a:lstStyle/>
          <a:p>
            <a:r>
              <a:rPr lang="el-GR" b="1" dirty="0" smtClean="0">
                <a:latin typeface="Calibri" pitchFamily="34" charset="0"/>
              </a:rPr>
              <a:t>Ο </a:t>
            </a:r>
            <a:r>
              <a:rPr lang="el-GR" b="1" dirty="0">
                <a:latin typeface="Calibri" pitchFamily="34" charset="0"/>
              </a:rPr>
              <a:t>αναστολέας του </a:t>
            </a:r>
            <a:r>
              <a:rPr lang="el-GR" b="1" dirty="0" err="1">
                <a:latin typeface="Calibri" pitchFamily="34" charset="0"/>
              </a:rPr>
              <a:t>ενεργοποιητή</a:t>
            </a:r>
            <a:r>
              <a:rPr lang="el-GR" b="1" dirty="0">
                <a:latin typeface="Calibri" pitchFamily="34" charset="0"/>
              </a:rPr>
              <a:t> του </a:t>
            </a:r>
            <a:r>
              <a:rPr lang="el-GR" b="1" dirty="0" err="1">
                <a:latin typeface="Calibri" pitchFamily="34" charset="0"/>
              </a:rPr>
              <a:t>πλασμινογόνου</a:t>
            </a:r>
            <a:r>
              <a:rPr lang="el-GR" b="1" dirty="0">
                <a:latin typeface="Calibri" pitchFamily="34" charset="0"/>
              </a:rPr>
              <a:t> </a:t>
            </a:r>
            <a:r>
              <a:rPr lang="en-US" b="1" dirty="0">
                <a:latin typeface="Calibri" pitchFamily="34" charset="0"/>
              </a:rPr>
              <a:t>PAI</a:t>
            </a:r>
            <a:r>
              <a:rPr lang="el-GR" b="1" dirty="0">
                <a:latin typeface="Calibri" pitchFamily="34" charset="0"/>
              </a:rPr>
              <a:t> (</a:t>
            </a:r>
            <a:r>
              <a:rPr lang="en-US" b="1" dirty="0">
                <a:latin typeface="Calibri" pitchFamily="34" charset="0"/>
              </a:rPr>
              <a:t>Plasminogen activator inhibitor</a:t>
            </a:r>
            <a:r>
              <a:rPr lang="el-GR" b="1" dirty="0">
                <a:latin typeface="Calibri" pitchFamily="34" charset="0"/>
              </a:rPr>
              <a:t>),</a:t>
            </a:r>
            <a:r>
              <a:rPr lang="el-GR" dirty="0">
                <a:latin typeface="Calibri" pitchFamily="34" charset="0"/>
              </a:rPr>
              <a:t> ο οποίος αναστέλλει τη δράση του</a:t>
            </a:r>
            <a:r>
              <a:rPr lang="el-GR" b="1" dirty="0">
                <a:latin typeface="Calibri" pitchFamily="34" charset="0"/>
              </a:rPr>
              <a:t> </a:t>
            </a:r>
            <a:r>
              <a:rPr lang="en-US" dirty="0">
                <a:latin typeface="Calibri" pitchFamily="34" charset="0"/>
              </a:rPr>
              <a:t>t</a:t>
            </a:r>
            <a:r>
              <a:rPr lang="el-GR" dirty="0">
                <a:latin typeface="Calibri" pitchFamily="34" charset="0"/>
              </a:rPr>
              <a:t>-</a:t>
            </a:r>
            <a:r>
              <a:rPr lang="en-US" dirty="0" smtClean="0">
                <a:latin typeface="Calibri" pitchFamily="34" charset="0"/>
              </a:rPr>
              <a:t>PA</a:t>
            </a:r>
            <a:r>
              <a:rPr lang="el-GR" dirty="0" smtClean="0">
                <a:latin typeface="Calibri" pitchFamily="34" charset="0"/>
              </a:rPr>
              <a:t>.</a:t>
            </a:r>
            <a:endParaRPr lang="el-GR" dirty="0">
              <a:latin typeface="Calibri" pitchFamily="34" charset="0"/>
            </a:endParaRPr>
          </a:p>
          <a:p>
            <a:r>
              <a:rPr lang="el-GR" b="1" dirty="0" smtClean="0">
                <a:latin typeface="Calibri" pitchFamily="34" charset="0"/>
              </a:rPr>
              <a:t>Ο</a:t>
            </a:r>
            <a:r>
              <a:rPr lang="el-GR" dirty="0" smtClean="0">
                <a:latin typeface="Calibri" pitchFamily="34" charset="0"/>
              </a:rPr>
              <a:t> </a:t>
            </a:r>
            <a:r>
              <a:rPr lang="el-GR" b="1" dirty="0">
                <a:latin typeface="Calibri" pitchFamily="34" charset="0"/>
              </a:rPr>
              <a:t>παράγοντας </a:t>
            </a:r>
            <a:r>
              <a:rPr lang="en-US" b="1" dirty="0">
                <a:latin typeface="Calibri" pitchFamily="34" charset="0"/>
              </a:rPr>
              <a:t>Von </a:t>
            </a:r>
            <a:r>
              <a:rPr lang="en-US" b="1" dirty="0" err="1">
                <a:latin typeface="Calibri" pitchFamily="34" charset="0"/>
              </a:rPr>
              <a:t>Willebrand</a:t>
            </a:r>
            <a:r>
              <a:rPr lang="en-US" b="1" dirty="0">
                <a:latin typeface="Calibri" pitchFamily="34" charset="0"/>
              </a:rPr>
              <a:t> </a:t>
            </a:r>
            <a:r>
              <a:rPr lang="el-GR" b="1" dirty="0">
                <a:latin typeface="Calibri" pitchFamily="34" charset="0"/>
              </a:rPr>
              <a:t>(</a:t>
            </a:r>
            <a:r>
              <a:rPr lang="en-US" b="1" dirty="0" err="1">
                <a:latin typeface="Calibri" pitchFamily="34" charset="0"/>
              </a:rPr>
              <a:t>vWF</a:t>
            </a:r>
            <a:r>
              <a:rPr lang="el-GR" b="1" dirty="0">
                <a:latin typeface="Calibri" pitchFamily="34" charset="0"/>
              </a:rPr>
              <a:t>)</a:t>
            </a:r>
            <a:r>
              <a:rPr lang="el-GR" dirty="0">
                <a:latin typeface="Calibri" pitchFamily="34" charset="0"/>
              </a:rPr>
              <a:t> που συμμετέχει στο μηχανισμό συσσώρευσης των ΑΜΠ και επιπλέον είναι πρωτεΐνη μεταφορέας </a:t>
            </a:r>
            <a:r>
              <a:rPr lang="el-GR" dirty="0" smtClean="0">
                <a:latin typeface="Calibri" pitchFamily="34" charset="0"/>
              </a:rPr>
              <a:t>του παράγοντα </a:t>
            </a:r>
            <a:r>
              <a:rPr lang="fr-FR" dirty="0" smtClean="0">
                <a:latin typeface="Calibri" pitchFamily="34" charset="0"/>
              </a:rPr>
              <a:t>FVIII</a:t>
            </a:r>
            <a:r>
              <a:rPr lang="el-GR" dirty="0" smtClean="0">
                <a:latin typeface="Calibri" pitchFamily="34" charset="0"/>
              </a:rPr>
              <a:t>.</a:t>
            </a:r>
            <a:endParaRPr lang="el-GR" dirty="0">
              <a:latin typeface="Calibri" pitchFamily="34" charset="0"/>
            </a:endParaRPr>
          </a:p>
          <a:p>
            <a:r>
              <a:rPr lang="el-GR" b="1" dirty="0">
                <a:latin typeface="Calibri" pitchFamily="34" charset="0"/>
              </a:rPr>
              <a:t>Το κολλαγόνο</a:t>
            </a:r>
            <a:r>
              <a:rPr lang="el-GR" dirty="0">
                <a:latin typeface="Calibri" pitchFamily="34" charset="0"/>
              </a:rPr>
              <a:t>, ουσία που εκκρίνεται από το </a:t>
            </a:r>
            <a:r>
              <a:rPr lang="el-GR" dirty="0" err="1" smtClean="0">
                <a:latin typeface="Calibri" pitchFamily="34" charset="0"/>
              </a:rPr>
              <a:t>υποενδοθήλιο</a:t>
            </a:r>
            <a:r>
              <a:rPr lang="el-GR" dirty="0" smtClean="0">
                <a:latin typeface="Calibri" pitchFamily="34" charset="0"/>
              </a:rPr>
              <a:t>.</a:t>
            </a:r>
            <a:endParaRPr lang="el-GR" dirty="0">
              <a:latin typeface="Calibri" pitchFamily="34" charset="0"/>
            </a:endParaRPr>
          </a:p>
          <a:p>
            <a:r>
              <a:rPr lang="el-GR" b="1" dirty="0">
                <a:latin typeface="Calibri" pitchFamily="34" charset="0"/>
              </a:rPr>
              <a:t>Ο </a:t>
            </a:r>
            <a:r>
              <a:rPr lang="el-GR" b="1" dirty="0" err="1">
                <a:latin typeface="Calibri" pitchFamily="34" charset="0"/>
              </a:rPr>
              <a:t>ιστικός</a:t>
            </a:r>
            <a:r>
              <a:rPr lang="el-GR" b="1" dirty="0">
                <a:latin typeface="Calibri" pitchFamily="34" charset="0"/>
              </a:rPr>
              <a:t> παράγοντας  </a:t>
            </a:r>
            <a:r>
              <a:rPr lang="en-US" b="1" dirty="0">
                <a:latin typeface="Calibri" pitchFamily="34" charset="0"/>
              </a:rPr>
              <a:t>tissue factor TF</a:t>
            </a:r>
            <a:r>
              <a:rPr lang="en-US" b="1" dirty="0" smtClean="0">
                <a:latin typeface="Calibri" pitchFamily="34" charset="0"/>
              </a:rPr>
              <a:t>.</a:t>
            </a:r>
            <a:endParaRPr lang="el-GR" b="1" dirty="0">
              <a:latin typeface="Calibri" pitchFamily="34" charset="0"/>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174932423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Αναστάσιος </a:t>
            </a:r>
            <a:r>
              <a:rPr lang="el-GR" sz="2000" dirty="0" err="1" smtClean="0"/>
              <a:t>Κριεμπάρδης</a:t>
            </a:r>
            <a:r>
              <a:rPr lang="el-GR" sz="2000" dirty="0" smtClean="0"/>
              <a:t> 2014. </a:t>
            </a:r>
            <a:r>
              <a:rPr lang="el-GR" sz="2000" dirty="0"/>
              <a:t>Αναστάσιος </a:t>
            </a:r>
            <a:r>
              <a:rPr lang="el-GR" sz="2000" dirty="0" err="1" smtClean="0"/>
              <a:t>Κριεμπάρδης</a:t>
            </a:r>
            <a:r>
              <a:rPr lang="el-GR" sz="2000" dirty="0"/>
              <a:t>. </a:t>
            </a:r>
            <a:r>
              <a:rPr lang="el-GR" sz="2000" dirty="0" smtClean="0"/>
              <a:t>«Αιματολογία </a:t>
            </a:r>
            <a:r>
              <a:rPr lang="el-GR" sz="2000" smtClean="0"/>
              <a:t>Ι </a:t>
            </a:r>
            <a:r>
              <a:rPr lang="el-GR" sz="2000"/>
              <a:t>(Θ). </a:t>
            </a:r>
            <a:r>
              <a:rPr lang="el-GR" sz="2000" dirty="0" smtClean="0"/>
              <a:t>Ενότητα 9</a:t>
            </a:r>
            <a:r>
              <a:rPr lang="en-US" sz="2000" dirty="0" smtClean="0"/>
              <a:t>:</a:t>
            </a:r>
            <a:r>
              <a:rPr lang="el-GR" sz="2000" dirty="0"/>
              <a:t> Εισαγωγή στον μηχανισμό αιμόστασης και πήξης του αίματος - </a:t>
            </a:r>
            <a:r>
              <a:rPr lang="el-GR" sz="2000" dirty="0" err="1" smtClean="0"/>
              <a:t>Ινωδόλυση</a:t>
            </a:r>
            <a:r>
              <a:rPr lang="el-GR" sz="2000" dirty="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37255968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146592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36104"/>
          </a:xfrm>
        </p:spPr>
        <p:txBody>
          <a:bodyPr>
            <a:noAutofit/>
          </a:bodyPr>
          <a:lstStyle/>
          <a:p>
            <a:r>
              <a:rPr lang="el-GR" sz="2800" dirty="0"/>
              <a:t>Οι κυριότερες ουσίες που συντίθενται και εκκρίνονται από </a:t>
            </a:r>
            <a:r>
              <a:rPr lang="el-GR" sz="2800" dirty="0" smtClean="0"/>
              <a:t>τα ενδοθηλιακά </a:t>
            </a:r>
            <a:r>
              <a:rPr lang="el-GR" sz="2800" dirty="0"/>
              <a:t>κύτταρα και ρυθμίζουν την </a:t>
            </a:r>
            <a:r>
              <a:rPr lang="el-GR" sz="2800" dirty="0" smtClean="0"/>
              <a:t>αιμόσταση </a:t>
            </a:r>
            <a:r>
              <a:rPr lang="el-GR" sz="2600" b="0" dirty="0" smtClean="0"/>
              <a:t>2/2</a:t>
            </a:r>
            <a:endParaRPr lang="el-GR" sz="2600" b="0" dirty="0"/>
          </a:p>
        </p:txBody>
      </p:sp>
      <p:sp>
        <p:nvSpPr>
          <p:cNvPr id="15" name="4 - Θέση κειμένου"/>
          <p:cNvSpPr>
            <a:spLocks noGrp="1"/>
          </p:cNvSpPr>
          <p:nvPr>
            <p:ph idx="1"/>
          </p:nvPr>
        </p:nvSpPr>
        <p:spPr>
          <a:xfrm>
            <a:off x="457200" y="1196752"/>
            <a:ext cx="8435280" cy="5472608"/>
          </a:xfrm>
        </p:spPr>
        <p:txBody>
          <a:bodyPr>
            <a:noAutofit/>
          </a:bodyPr>
          <a:lstStyle/>
          <a:p>
            <a:pPr marL="0" indent="0">
              <a:lnSpc>
                <a:spcPct val="105000"/>
              </a:lnSpc>
              <a:spcBef>
                <a:spcPts val="800"/>
              </a:spcBef>
              <a:buNone/>
            </a:pPr>
            <a:r>
              <a:rPr lang="el-GR" b="1" dirty="0" smtClean="0">
                <a:latin typeface="Calibri" pitchFamily="34" charset="0"/>
              </a:rPr>
              <a:t>Η</a:t>
            </a:r>
            <a:r>
              <a:rPr lang="el-GR" dirty="0" smtClean="0">
                <a:latin typeface="Calibri" pitchFamily="34" charset="0"/>
              </a:rPr>
              <a:t> </a:t>
            </a:r>
            <a:r>
              <a:rPr lang="el-GR" b="1" dirty="0" err="1" smtClean="0">
                <a:latin typeface="Calibri" pitchFamily="34" charset="0"/>
              </a:rPr>
              <a:t>προστακυκλίνη</a:t>
            </a:r>
            <a:r>
              <a:rPr lang="el-GR" b="1" dirty="0" smtClean="0">
                <a:latin typeface="Calibri" pitchFamily="34" charset="0"/>
              </a:rPr>
              <a:t> (</a:t>
            </a:r>
            <a:r>
              <a:rPr lang="en-US" b="1" dirty="0" smtClean="0">
                <a:latin typeface="Calibri" pitchFamily="34" charset="0"/>
              </a:rPr>
              <a:t>PGI</a:t>
            </a:r>
            <a:r>
              <a:rPr lang="el-GR" b="1" dirty="0" smtClean="0">
                <a:latin typeface="Calibri" pitchFamily="34" charset="0"/>
              </a:rPr>
              <a:t>2)</a:t>
            </a:r>
            <a:r>
              <a:rPr lang="el-GR" dirty="0" smtClean="0">
                <a:latin typeface="Calibri" pitchFamily="34" charset="0"/>
              </a:rPr>
              <a:t> που παρεμποδίζει την συσσώρευση των αιμοπεταλίων και προκαλεί αγγειοδιαστολή.</a:t>
            </a:r>
          </a:p>
          <a:p>
            <a:pPr marL="0" indent="0">
              <a:lnSpc>
                <a:spcPct val="105000"/>
              </a:lnSpc>
              <a:spcBef>
                <a:spcPts val="800"/>
              </a:spcBef>
              <a:buNone/>
            </a:pPr>
            <a:r>
              <a:rPr lang="el-GR" b="1" dirty="0" smtClean="0">
                <a:latin typeface="Calibri" pitchFamily="34" charset="0"/>
              </a:rPr>
              <a:t>Οι μιμητές της ηπαρίνης (</a:t>
            </a:r>
            <a:r>
              <a:rPr lang="en-US" b="1" dirty="0" smtClean="0">
                <a:latin typeface="Calibri" pitchFamily="34" charset="0"/>
              </a:rPr>
              <a:t>heparin sulfates</a:t>
            </a:r>
            <a:r>
              <a:rPr lang="el-GR" b="1" dirty="0" smtClean="0">
                <a:latin typeface="Calibri" pitchFamily="34" charset="0"/>
              </a:rPr>
              <a:t>)</a:t>
            </a:r>
            <a:r>
              <a:rPr lang="el-GR" dirty="0" smtClean="0">
                <a:latin typeface="Calibri" pitchFamily="34" charset="0"/>
              </a:rPr>
              <a:t> που βρίσκονται στην επιφάνεια των επιθηλιακών κυττάρων και προσδίδοντας τους αρνητικό φορτίο εμποδίζουν την συνένωση των αιμοπεταλίων, ενώ παράλληλα σε συνεργασία με το μόρια της </a:t>
            </a:r>
            <a:r>
              <a:rPr lang="el-GR" dirty="0" err="1" smtClean="0">
                <a:latin typeface="Calibri" pitchFamily="34" charset="0"/>
              </a:rPr>
              <a:t>αντιθρομβίνης</a:t>
            </a:r>
            <a:r>
              <a:rPr lang="el-GR" dirty="0" smtClean="0">
                <a:latin typeface="Calibri" pitchFamily="34" charset="0"/>
              </a:rPr>
              <a:t>   αναστέλλουν την ενδογενή οδό της πήξεως.</a:t>
            </a:r>
          </a:p>
          <a:p>
            <a:pPr marL="0" indent="0">
              <a:lnSpc>
                <a:spcPct val="105000"/>
              </a:lnSpc>
              <a:spcBef>
                <a:spcPts val="800"/>
              </a:spcBef>
              <a:buNone/>
            </a:pPr>
            <a:r>
              <a:rPr lang="el-GR" b="1" dirty="0" smtClean="0">
                <a:latin typeface="Calibri" pitchFamily="34" charset="0"/>
              </a:rPr>
              <a:t>Η</a:t>
            </a:r>
            <a:r>
              <a:rPr lang="el-GR" dirty="0" smtClean="0">
                <a:latin typeface="Calibri" pitchFamily="34" charset="0"/>
              </a:rPr>
              <a:t> </a:t>
            </a:r>
            <a:r>
              <a:rPr lang="el-GR" b="1" dirty="0" err="1" smtClean="0">
                <a:latin typeface="Calibri" pitchFamily="34" charset="0"/>
              </a:rPr>
              <a:t>θρομβομοντουλίνη</a:t>
            </a:r>
            <a:r>
              <a:rPr lang="el-GR" b="1" dirty="0" smtClean="0">
                <a:latin typeface="Calibri" pitchFamily="34" charset="0"/>
              </a:rPr>
              <a:t> (</a:t>
            </a:r>
            <a:r>
              <a:rPr lang="en-US" b="1" dirty="0" err="1" smtClean="0">
                <a:latin typeface="Calibri" pitchFamily="34" charset="0"/>
              </a:rPr>
              <a:t>thrombomodulin</a:t>
            </a:r>
            <a:r>
              <a:rPr lang="el-GR" b="1" dirty="0" smtClean="0">
                <a:latin typeface="Calibri" pitchFamily="34" charset="0"/>
              </a:rPr>
              <a:t>)</a:t>
            </a:r>
            <a:r>
              <a:rPr lang="el-GR" dirty="0" smtClean="0">
                <a:latin typeface="Calibri" pitchFamily="34" charset="0"/>
              </a:rPr>
              <a:t> που βρίσκεται στην επιφάνεια των επιθηλιακών κυττάρων και σε συνεργασία με τη θρομβίνη ενεργοποιεί τον αναστολέα της πήξεως </a:t>
            </a:r>
            <a:r>
              <a:rPr lang="el-GR" b="1" dirty="0" smtClean="0">
                <a:latin typeface="Calibri" pitchFamily="34" charset="0"/>
              </a:rPr>
              <a:t>Πρωτεΐνη </a:t>
            </a:r>
            <a:r>
              <a:rPr lang="en-US" b="1" dirty="0" smtClean="0">
                <a:latin typeface="Calibri" pitchFamily="34" charset="0"/>
              </a:rPr>
              <a:t>C</a:t>
            </a:r>
            <a:r>
              <a:rPr lang="el-GR" b="1" dirty="0" smtClean="0">
                <a:latin typeface="Calibri" pitchFamily="34" charset="0"/>
              </a:rPr>
              <a:t>.</a:t>
            </a:r>
            <a:endParaRPr lang="el-GR" dirty="0" smtClean="0">
              <a:latin typeface="Calibri" pitchFamily="34" charset="0"/>
            </a:endParaRPr>
          </a:p>
          <a:p>
            <a:pPr marL="0" indent="0">
              <a:lnSpc>
                <a:spcPct val="105000"/>
              </a:lnSpc>
              <a:spcBef>
                <a:spcPts val="800"/>
              </a:spcBef>
              <a:buNone/>
            </a:pPr>
            <a:r>
              <a:rPr lang="el-GR" b="1" dirty="0" smtClean="0">
                <a:latin typeface="Calibri" pitchFamily="34" charset="0"/>
              </a:rPr>
              <a:t>Το οξείδιο του αζώτου (</a:t>
            </a:r>
            <a:r>
              <a:rPr lang="en-US" b="1" dirty="0" smtClean="0">
                <a:latin typeface="Calibri" pitchFamily="34" charset="0"/>
              </a:rPr>
              <a:t>nitrous oxide</a:t>
            </a:r>
            <a:r>
              <a:rPr lang="el-GR" b="1" dirty="0" smtClean="0">
                <a:latin typeface="Calibri" pitchFamily="34" charset="0"/>
              </a:rPr>
              <a:t>, </a:t>
            </a:r>
            <a:r>
              <a:rPr lang="en-US" b="1" dirty="0" smtClean="0">
                <a:latin typeface="Calibri" pitchFamily="34" charset="0"/>
              </a:rPr>
              <a:t>NO</a:t>
            </a:r>
            <a:r>
              <a:rPr lang="el-GR" b="1" dirty="0" smtClean="0">
                <a:latin typeface="Calibri" pitchFamily="34" charset="0"/>
              </a:rPr>
              <a:t>)</a:t>
            </a:r>
            <a:r>
              <a:rPr lang="el-GR" dirty="0" smtClean="0">
                <a:latin typeface="Calibri" pitchFamily="34" charset="0"/>
              </a:rPr>
              <a:t>,  ουσία που προκαλεί αγγειοδιαστολή.</a:t>
            </a:r>
            <a:endParaRPr lang="el-GR" b="1" dirty="0" smtClean="0">
              <a:latin typeface="Calibri" pitchFamily="34" charset="0"/>
            </a:endParaRPr>
          </a:p>
          <a:p>
            <a:pPr marL="0" indent="0">
              <a:lnSpc>
                <a:spcPct val="105000"/>
              </a:lnSpc>
              <a:spcBef>
                <a:spcPts val="800"/>
              </a:spcBef>
              <a:buNone/>
            </a:pPr>
            <a:r>
              <a:rPr lang="el-GR" b="1" dirty="0" smtClean="0">
                <a:latin typeface="Calibri" pitchFamily="34" charset="0"/>
              </a:rPr>
              <a:t>Ο </a:t>
            </a:r>
            <a:r>
              <a:rPr lang="el-GR" b="1" dirty="0" err="1" smtClean="0">
                <a:latin typeface="Calibri" pitchFamily="34" charset="0"/>
              </a:rPr>
              <a:t>ιστικός</a:t>
            </a:r>
            <a:r>
              <a:rPr lang="el-GR" b="1" dirty="0" smtClean="0">
                <a:latin typeface="Calibri" pitchFamily="34" charset="0"/>
              </a:rPr>
              <a:t> </a:t>
            </a:r>
            <a:r>
              <a:rPr lang="el-GR" b="1" dirty="0" err="1" smtClean="0">
                <a:latin typeface="Calibri" pitchFamily="34" charset="0"/>
              </a:rPr>
              <a:t>ενεργοποιητής</a:t>
            </a:r>
            <a:r>
              <a:rPr lang="el-GR" b="1" dirty="0" smtClean="0">
                <a:latin typeface="Calibri" pitchFamily="34" charset="0"/>
              </a:rPr>
              <a:t> του </a:t>
            </a:r>
            <a:r>
              <a:rPr lang="el-GR" b="1" dirty="0" err="1" smtClean="0">
                <a:latin typeface="Calibri" pitchFamily="34" charset="0"/>
              </a:rPr>
              <a:t>πλασμινογόνου</a:t>
            </a:r>
            <a:r>
              <a:rPr lang="el-GR" b="1" dirty="0" smtClean="0">
                <a:latin typeface="Calibri" pitchFamily="34" charset="0"/>
              </a:rPr>
              <a:t> </a:t>
            </a:r>
            <a:r>
              <a:rPr lang="en-US" b="1" dirty="0" smtClean="0">
                <a:latin typeface="Calibri" pitchFamily="34" charset="0"/>
              </a:rPr>
              <a:t>t</a:t>
            </a:r>
            <a:r>
              <a:rPr lang="el-GR" b="1" dirty="0" smtClean="0">
                <a:latin typeface="Calibri" pitchFamily="34" charset="0"/>
              </a:rPr>
              <a:t>-</a:t>
            </a:r>
            <a:r>
              <a:rPr lang="en-US" b="1" dirty="0" smtClean="0">
                <a:latin typeface="Calibri" pitchFamily="34" charset="0"/>
              </a:rPr>
              <a:t>PA</a:t>
            </a:r>
            <a:r>
              <a:rPr lang="el-GR" b="1" dirty="0" smtClean="0">
                <a:latin typeface="Calibri" pitchFamily="34" charset="0"/>
              </a:rPr>
              <a:t> (</a:t>
            </a:r>
            <a:r>
              <a:rPr lang="en-US" b="1" dirty="0" smtClean="0">
                <a:latin typeface="Calibri" pitchFamily="34" charset="0"/>
              </a:rPr>
              <a:t>tissue </a:t>
            </a:r>
            <a:r>
              <a:rPr lang="en-US" b="1" dirty="0" err="1" smtClean="0">
                <a:latin typeface="Calibri" pitchFamily="34" charset="0"/>
              </a:rPr>
              <a:t>plasminogen</a:t>
            </a:r>
            <a:r>
              <a:rPr lang="en-US" b="1" dirty="0" smtClean="0">
                <a:latin typeface="Calibri" pitchFamily="34" charset="0"/>
              </a:rPr>
              <a:t> activator</a:t>
            </a:r>
            <a:r>
              <a:rPr lang="el-GR" b="1" dirty="0" smtClean="0">
                <a:latin typeface="Calibri" pitchFamily="34" charset="0"/>
              </a:rPr>
              <a:t>),</a:t>
            </a:r>
            <a:r>
              <a:rPr lang="el-GR" dirty="0" smtClean="0">
                <a:latin typeface="Calibri" pitchFamily="34" charset="0"/>
              </a:rPr>
              <a:t> που ενεργοποιεί την αποδόμηση του ινώδους.</a:t>
            </a:r>
            <a:endParaRPr lang="el-GR" dirty="0">
              <a:latin typeface="Calibri" pitchFamily="34" charset="0"/>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15814024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Line 5"/>
          <p:cNvSpPr>
            <a:spLocks noChangeShapeType="1"/>
          </p:cNvSpPr>
          <p:nvPr/>
        </p:nvSpPr>
        <p:spPr bwMode="auto">
          <a:xfrm flipV="1">
            <a:off x="2411760" y="4411960"/>
            <a:ext cx="0" cy="719137"/>
          </a:xfrm>
          <a:prstGeom prst="line">
            <a:avLst/>
          </a:prstGeom>
          <a:noFill/>
          <a:ln w="28575">
            <a:solidFill>
              <a:schemeClr val="tx1"/>
            </a:solidFill>
            <a:round/>
            <a:headEnd/>
            <a:tailEnd type="triangle" w="med" len="med"/>
          </a:ln>
          <a:effectLst/>
        </p:spPr>
        <p:txBody>
          <a:bodyPr/>
          <a:lstStyle/>
          <a:p>
            <a:endParaRPr lang="el-GR"/>
          </a:p>
        </p:txBody>
      </p:sp>
      <p:sp>
        <p:nvSpPr>
          <p:cNvPr id="8198" name="Line 6"/>
          <p:cNvSpPr>
            <a:spLocks noChangeShapeType="1"/>
          </p:cNvSpPr>
          <p:nvPr/>
        </p:nvSpPr>
        <p:spPr bwMode="auto">
          <a:xfrm>
            <a:off x="2411760" y="5131097"/>
            <a:ext cx="4246563" cy="0"/>
          </a:xfrm>
          <a:prstGeom prst="line">
            <a:avLst/>
          </a:prstGeom>
          <a:noFill/>
          <a:ln w="28575">
            <a:solidFill>
              <a:schemeClr val="tx1"/>
            </a:solidFill>
            <a:round/>
            <a:headEnd/>
            <a:tailEnd/>
          </a:ln>
          <a:effectLst/>
        </p:spPr>
        <p:txBody>
          <a:bodyPr/>
          <a:lstStyle/>
          <a:p>
            <a:endParaRPr lang="el-GR"/>
          </a:p>
        </p:txBody>
      </p:sp>
      <p:sp>
        <p:nvSpPr>
          <p:cNvPr id="8199" name="Line 7"/>
          <p:cNvSpPr>
            <a:spLocks noChangeShapeType="1"/>
          </p:cNvSpPr>
          <p:nvPr/>
        </p:nvSpPr>
        <p:spPr bwMode="auto">
          <a:xfrm flipV="1">
            <a:off x="6658323" y="4411959"/>
            <a:ext cx="0" cy="719137"/>
          </a:xfrm>
          <a:prstGeom prst="line">
            <a:avLst/>
          </a:prstGeom>
          <a:noFill/>
          <a:ln w="28575">
            <a:solidFill>
              <a:schemeClr val="tx1"/>
            </a:solidFill>
            <a:round/>
            <a:headEnd/>
            <a:tailEnd type="triangle" w="med" len="med"/>
          </a:ln>
          <a:effectLst/>
        </p:spPr>
        <p:txBody>
          <a:bodyPr/>
          <a:lstStyle/>
          <a:p>
            <a:endParaRPr lang="el-GR"/>
          </a:p>
        </p:txBody>
      </p:sp>
      <p:sp>
        <p:nvSpPr>
          <p:cNvPr id="8200" name="Rectangle 8"/>
          <p:cNvSpPr>
            <a:spLocks noChangeArrowheads="1"/>
          </p:cNvSpPr>
          <p:nvPr/>
        </p:nvSpPr>
        <p:spPr bwMode="auto">
          <a:xfrm>
            <a:off x="2843808" y="4967583"/>
            <a:ext cx="3527425" cy="327025"/>
          </a:xfrm>
          <a:prstGeom prst="rect">
            <a:avLst/>
          </a:prstGeom>
          <a:solidFill>
            <a:schemeClr val="accent6">
              <a:lumMod val="40000"/>
              <a:lumOff val="60000"/>
            </a:schemeClr>
          </a:solidFill>
          <a:ln w="9525">
            <a:solidFill>
              <a:schemeClr val="tx1"/>
            </a:solidFill>
            <a:miter lim="800000"/>
            <a:headEnd/>
            <a:tailEnd/>
          </a:ln>
          <a:effectLst/>
        </p:spPr>
        <p:txBody>
          <a:bodyPr wrap="none" lIns="82945" tIns="41473" rIns="82945" bIns="41473" anchor="ctr"/>
          <a:lstStyle/>
          <a:p>
            <a:pPr algn="ctr" defTabSz="828675" eaLnBrk="0" hangingPunct="0"/>
            <a:r>
              <a:rPr lang="el-GR" sz="2200" b="1" dirty="0">
                <a:latin typeface="+mn-lt"/>
              </a:rPr>
              <a:t>Αιμοστατική ισορροπία</a:t>
            </a:r>
          </a:p>
        </p:txBody>
      </p:sp>
      <p:sp>
        <p:nvSpPr>
          <p:cNvPr id="2" name="Τίτλος 1"/>
          <p:cNvSpPr>
            <a:spLocks noGrp="1"/>
          </p:cNvSpPr>
          <p:nvPr>
            <p:ph type="title"/>
          </p:nvPr>
        </p:nvSpPr>
        <p:spPr/>
        <p:txBody>
          <a:bodyPr/>
          <a:lstStyle/>
          <a:p>
            <a:r>
              <a:rPr lang="el-GR" dirty="0"/>
              <a:t>Ενδοθήλιο</a:t>
            </a:r>
          </a:p>
        </p:txBody>
      </p:sp>
      <p:graphicFrame>
        <p:nvGraphicFramePr>
          <p:cNvPr id="4" name="Πίνακας 3"/>
          <p:cNvGraphicFramePr>
            <a:graphicFrameLocks noGrp="1"/>
          </p:cNvGraphicFramePr>
          <p:nvPr>
            <p:extLst>
              <p:ext uri="{D42A27DB-BD31-4B8C-83A1-F6EECF244321}">
                <p14:modId xmlns:p14="http://schemas.microsoft.com/office/powerpoint/2010/main" val="872050585"/>
              </p:ext>
            </p:extLst>
          </p:nvPr>
        </p:nvGraphicFramePr>
        <p:xfrm>
          <a:off x="1491456" y="1700808"/>
          <a:ext cx="6096000" cy="2651760"/>
        </p:xfrm>
        <a:graphic>
          <a:graphicData uri="http://schemas.openxmlformats.org/drawingml/2006/table">
            <a:tbl>
              <a:tblPr firstRow="1" bandRow="1">
                <a:tableStyleId>{5940675A-B579-460E-94D1-54222C63F5DA}</a:tableStyleId>
              </a:tblPr>
              <a:tblGrid>
                <a:gridCol w="3048000"/>
                <a:gridCol w="3048000"/>
              </a:tblGrid>
              <a:tr h="370840">
                <a:tc>
                  <a:txBody>
                    <a:bodyPr/>
                    <a:lstStyle/>
                    <a:p>
                      <a:r>
                        <a:rPr lang="el-GR" sz="2400" b="1" u="none" dirty="0" smtClean="0"/>
                        <a:t>ΠΡΟΘΡΟΜΒΩΤΙΚΟΙ</a:t>
                      </a:r>
                    </a:p>
                    <a:p>
                      <a:r>
                        <a:rPr lang="el-GR" sz="2400" b="1" u="none" dirty="0" smtClean="0"/>
                        <a:t>ΠΑΡΑΓΟΝΤΕΣ</a:t>
                      </a:r>
                    </a:p>
                  </a:txBody>
                  <a:tcPr>
                    <a:solidFill>
                      <a:schemeClr val="accent1">
                        <a:lumMod val="20000"/>
                        <a:lumOff val="80000"/>
                      </a:schemeClr>
                    </a:solidFill>
                  </a:tcPr>
                </a:tc>
                <a:tc>
                  <a:txBody>
                    <a:bodyPr/>
                    <a:lstStyle/>
                    <a:p>
                      <a:pPr algn="ctr" defTabSz="449263">
                        <a:buFontTx/>
                        <a:buNone/>
                      </a:pPr>
                      <a:r>
                        <a:rPr lang="el-GR" sz="2400" b="1" u="none" dirty="0" smtClean="0"/>
                        <a:t>ΑΝΤΙΘΡΟΜΒΩΤΙΚΟΙ</a:t>
                      </a:r>
                    </a:p>
                    <a:p>
                      <a:pPr algn="ctr" defTabSz="449263">
                        <a:buFontTx/>
                        <a:buNone/>
                      </a:pPr>
                      <a:r>
                        <a:rPr lang="el-GR" sz="2400" b="1" u="none" dirty="0" smtClean="0"/>
                        <a:t>ΠΑΡΑΓΟΝΤΕΣ</a:t>
                      </a:r>
                    </a:p>
                  </a:txBody>
                  <a:tcPr>
                    <a:solidFill>
                      <a:schemeClr val="accent1">
                        <a:lumMod val="20000"/>
                        <a:lumOff val="80000"/>
                      </a:schemeClr>
                    </a:solidFill>
                  </a:tcPr>
                </a:tc>
              </a:tr>
              <a:tr h="370840">
                <a:tc>
                  <a:txBody>
                    <a:bodyPr/>
                    <a:lstStyle/>
                    <a:p>
                      <a:r>
                        <a:rPr lang="en-US" sz="2400" u="none" dirty="0" smtClean="0"/>
                        <a:t>TF</a:t>
                      </a:r>
                    </a:p>
                  </a:txBody>
                  <a:tcPr/>
                </a:tc>
                <a:tc>
                  <a:txBody>
                    <a:bodyPr/>
                    <a:lstStyle/>
                    <a:p>
                      <a:r>
                        <a:rPr lang="el-GR" sz="2400" u="none" dirty="0" err="1" smtClean="0"/>
                        <a:t>Θρομβομοντουλίνη</a:t>
                      </a:r>
                      <a:endParaRPr lang="el-GR" sz="2400" u="none" dirty="0" smtClean="0"/>
                    </a:p>
                  </a:txBody>
                  <a:tcPr/>
                </a:tc>
              </a:tr>
              <a:tr h="370840">
                <a:tc>
                  <a:txBody>
                    <a:bodyPr/>
                    <a:lstStyle/>
                    <a:p>
                      <a:r>
                        <a:rPr lang="en-US" sz="2400" u="none" dirty="0" err="1" smtClean="0"/>
                        <a:t>vWF</a:t>
                      </a:r>
                      <a:endParaRPr lang="en-US" sz="2400" u="none" dirty="0" smtClean="0"/>
                    </a:p>
                  </a:txBody>
                  <a:tcPr/>
                </a:tc>
                <a:tc>
                  <a:txBody>
                    <a:bodyPr/>
                    <a:lstStyle/>
                    <a:p>
                      <a:r>
                        <a:rPr lang="en-US" sz="2400" u="none" dirty="0" smtClean="0"/>
                        <a:t>TPA</a:t>
                      </a:r>
                    </a:p>
                  </a:txBody>
                  <a:tcPr/>
                </a:tc>
              </a:tr>
              <a:tr h="370840">
                <a:tc>
                  <a:txBody>
                    <a:bodyPr/>
                    <a:lstStyle/>
                    <a:p>
                      <a:r>
                        <a:rPr lang="en-US" sz="2400" u="none" dirty="0" smtClean="0"/>
                        <a:t>PAI-1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TFPI</a:t>
                      </a:r>
                    </a:p>
                  </a:txBody>
                  <a:tcPr/>
                </a:tc>
              </a:tr>
              <a:tr h="370840">
                <a:tc>
                  <a:txBody>
                    <a:bodyPr/>
                    <a:lstStyle/>
                    <a:p>
                      <a:r>
                        <a:rPr lang="en-US" sz="2400" u="none" dirty="0" smtClean="0"/>
                        <a:t>P-</a:t>
                      </a:r>
                      <a:r>
                        <a:rPr lang="en-US" sz="2400" u="none" dirty="0" err="1" smtClean="0"/>
                        <a:t>selectin</a:t>
                      </a:r>
                      <a:endParaRPr lang="en-US" sz="2400" u="none" dirty="0" smtClean="0"/>
                    </a:p>
                  </a:txBody>
                  <a:tcPr/>
                </a:tc>
                <a:tc>
                  <a:txBody>
                    <a:bodyPr/>
                    <a:lstStyle/>
                    <a:p>
                      <a:r>
                        <a:rPr lang="el-GR" sz="2400" u="none" dirty="0" err="1" smtClean="0"/>
                        <a:t>Ηπαρινοειδή</a:t>
                      </a:r>
                      <a:endParaRPr lang="el-GR" sz="2400" u="none" dirty="0" smtClean="0"/>
                    </a:p>
                  </a:txBody>
                  <a:tcPr/>
                </a:tc>
              </a:tr>
            </a:tbl>
          </a:graphicData>
        </a:graphic>
      </p:graphicFrame>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15092349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Δημιουργία αιμοπεταλίων </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a:solidFill>
                <a:prstClr val="black"/>
              </a:solidFill>
            </a:endParaRPr>
          </a:p>
        </p:txBody>
      </p:sp>
      <p:pic>
        <p:nvPicPr>
          <p:cNvPr id="6" name="Picture 2" descr="File:1908 Platelet Develop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103709"/>
            <a:ext cx="3943350" cy="570547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7"/>
          <p:cNvSpPr/>
          <p:nvPr/>
        </p:nvSpPr>
        <p:spPr>
          <a:xfrm rot="16200000">
            <a:off x="-1085060" y="5169501"/>
            <a:ext cx="2846793"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3"/>
              </a:rPr>
              <a:t>Blausen 0649 </a:t>
            </a:r>
            <a:r>
              <a:rPr lang="en-US" sz="1200" dirty="0" smtClean="0">
                <a:solidFill>
                  <a:prstClr val="black"/>
                </a:solidFill>
                <a:latin typeface="Calibri"/>
                <a:hlinkClick r:id="rId3"/>
              </a:rPr>
              <a:t>Monocyte</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hlinkClick r:id="rId4" tooltip="User:CFCF"/>
              </a:rPr>
              <a:t>CFCF</a:t>
            </a:r>
            <a:r>
              <a:rPr lang="el-GR" sz="1200" dirty="0" smtClean="0">
                <a:solidFill>
                  <a:prstClr val="black">
                    <a:lumMod val="75000"/>
                    <a:lumOff val="25000"/>
                  </a:prstClr>
                </a:solidFill>
                <a:latin typeface="Calibri"/>
              </a:rPr>
              <a:t> διαθέσιμο με άδεια </a:t>
            </a:r>
            <a:r>
              <a:rPr lang="en-US" sz="1200" dirty="0">
                <a:solidFill>
                  <a:prstClr val="black">
                    <a:lumMod val="75000"/>
                    <a:lumOff val="25000"/>
                  </a:prstClr>
                </a:solidFill>
                <a:latin typeface="Calibri"/>
                <a:hlinkClick r:id="rId5"/>
              </a:rPr>
              <a:t>CC BY 3.0</a:t>
            </a:r>
            <a:endParaRPr lang="en-US" sz="1200" dirty="0">
              <a:solidFill>
                <a:prstClr val="black">
                  <a:lumMod val="75000"/>
                  <a:lumOff val="25000"/>
                </a:prstClr>
              </a:solidFill>
              <a:latin typeface="Calibri"/>
            </a:endParaRPr>
          </a:p>
        </p:txBody>
      </p:sp>
      <p:pic>
        <p:nvPicPr>
          <p:cNvPr id="4098"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7336" r="20573" b="4401"/>
          <a:stretch/>
        </p:blipFill>
        <p:spPr bwMode="auto">
          <a:xfrm>
            <a:off x="4139952" y="1738545"/>
            <a:ext cx="4637570" cy="461819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Rectangle 7"/>
          <p:cNvSpPr/>
          <p:nvPr/>
        </p:nvSpPr>
        <p:spPr>
          <a:xfrm>
            <a:off x="4730545" y="6381328"/>
            <a:ext cx="3456384"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7"/>
              </a:rPr>
              <a:t>Platelets by budding off from </a:t>
            </a:r>
            <a:r>
              <a:rPr lang="en-US" sz="1200" dirty="0" smtClean="0">
                <a:solidFill>
                  <a:prstClr val="black"/>
                </a:solidFill>
                <a:latin typeface="Calibri"/>
                <a:hlinkClick r:id="rId7"/>
              </a:rPr>
              <a:t>megakaryocytes</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ja-JP" altLang="en-US" sz="1200" dirty="0">
                <a:solidFill>
                  <a:prstClr val="black"/>
                </a:solidFill>
                <a:latin typeface="Calibri"/>
                <a:hlinkClick r:id="rId8" tooltip="User:パタゴニア (page does not exist)"/>
              </a:rPr>
              <a:t>パタゴニア</a:t>
            </a:r>
            <a:r>
              <a:rPr lang="el-GR" sz="1200" dirty="0" smtClean="0">
                <a:solidFill>
                  <a:prstClr val="black">
                    <a:lumMod val="75000"/>
                    <a:lumOff val="25000"/>
                  </a:prstClr>
                </a:solidFill>
                <a:latin typeface="Calibri"/>
              </a:rPr>
              <a:t>διαθέσιμο με άδεια </a:t>
            </a:r>
            <a:r>
              <a:rPr lang="en-US" sz="1200" dirty="0">
                <a:solidFill>
                  <a:prstClr val="black"/>
                </a:solidFill>
                <a:latin typeface="Calibri"/>
                <a:hlinkClick r:id="rId9"/>
              </a:rPr>
              <a:t>CC BY-SA 3.0</a:t>
            </a:r>
            <a:endParaRPr lang="en-US" sz="1200" dirty="0">
              <a:solidFill>
                <a:prstClr val="black"/>
              </a:solidFill>
              <a:latin typeface="Calibri"/>
            </a:endParaRPr>
          </a:p>
        </p:txBody>
      </p:sp>
    </p:spTree>
    <p:extLst>
      <p:ext uri="{BB962C8B-B14F-4D97-AF65-F5344CB8AC3E}">
        <p14:creationId xmlns:p14="http://schemas.microsoft.com/office/powerpoint/2010/main" val="320486865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6532f3122d5a07a9d146123f45239bd4f50538"/>
</p:tagLst>
</file>

<file path=ppt/theme/theme1.xml><?xml version="1.0" encoding="utf-8"?>
<a:theme xmlns:a="http://schemas.openxmlformats.org/drawingml/2006/main" name="template">
  <a:themeElements>
    <a:clrScheme name="Προσαρμοσμένο 16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376</TotalTime>
  <Words>5017</Words>
  <Application>Microsoft Office PowerPoint</Application>
  <PresentationFormat>On-screen Show (4:3)</PresentationFormat>
  <Paragraphs>922</Paragraphs>
  <Slides>65</Slides>
  <Notes>45</Notes>
  <HiddenSlides>0</HiddenSlides>
  <MMClips>0</MMClips>
  <ScaleCrop>false</ScaleCrop>
  <HeadingPairs>
    <vt:vector size="4" baseType="variant">
      <vt:variant>
        <vt:lpstr>Theme</vt:lpstr>
      </vt:variant>
      <vt:variant>
        <vt:i4>2</vt:i4>
      </vt:variant>
      <vt:variant>
        <vt:lpstr>Slide Titles</vt:lpstr>
      </vt:variant>
      <vt:variant>
        <vt:i4>65</vt:i4>
      </vt:variant>
    </vt:vector>
  </HeadingPairs>
  <TitlesOfParts>
    <vt:vector size="67" baseType="lpstr">
      <vt:lpstr>template</vt:lpstr>
      <vt:lpstr>OC_template_updated</vt:lpstr>
      <vt:lpstr>Αιματολογία Ι (Θ)</vt:lpstr>
      <vt:lpstr>Εισαγωγή στην αιμόσταση </vt:lpstr>
      <vt:lpstr>Αιμόσταση (οι 5 συμπρωταγωνιστές)</vt:lpstr>
      <vt:lpstr>Εισαγωγή στην αιμόσταση - Αγγεία</vt:lpstr>
      <vt:lpstr>Ενδοθήλιο </vt:lpstr>
      <vt:lpstr>Οι κυριότερες ουσίες που συντίθενται και εκκρίνονται από τα ενδοθηλιακά κύτταρα και ρυθμίζουν την αιμόσταση 1/2</vt:lpstr>
      <vt:lpstr>Οι κυριότερες ουσίες που συντίθενται και εκκρίνονται από τα ενδοθηλιακά κύτταρα και ρυθμίζουν την αιμόσταση 2/2</vt:lpstr>
      <vt:lpstr>Ενδοθήλιο</vt:lpstr>
      <vt:lpstr>Δημιουργία αιμοπεταλίων </vt:lpstr>
      <vt:lpstr>Αιμοπετάλια 1/3 </vt:lpstr>
      <vt:lpstr>Αιμοπετάλια 2/3 </vt:lpstr>
      <vt:lpstr>Αιμοπετάλια 3/3 </vt:lpstr>
      <vt:lpstr>Παράγοντες πήξης 1/17</vt:lpstr>
      <vt:lpstr>Παράγοντες πήξης 2/17</vt:lpstr>
      <vt:lpstr>Παράγοντες πήξης 3/17</vt:lpstr>
      <vt:lpstr>Παράγοντες πήξης 4/17</vt:lpstr>
      <vt:lpstr>Παράγοντες πήξης 5/17</vt:lpstr>
      <vt:lpstr>Παράγοντες πήξης 6/17</vt:lpstr>
      <vt:lpstr>Παράγοντες πήξης 7/17</vt:lpstr>
      <vt:lpstr>Παράγοντες πήξης 8/17</vt:lpstr>
      <vt:lpstr>Παράγοντες πήξης 9/17</vt:lpstr>
      <vt:lpstr>Παράγοντες πήξης 10/17</vt:lpstr>
      <vt:lpstr>Παράγοντες πήξης 11/17</vt:lpstr>
      <vt:lpstr>Παράγοντες πήξης 12/17</vt:lpstr>
      <vt:lpstr>Παράγοντες πήξης 13/17</vt:lpstr>
      <vt:lpstr>Παράγοντες πήξης 14/17</vt:lpstr>
      <vt:lpstr>Καταρράκτης Πήξης: Αρχή</vt:lpstr>
      <vt:lpstr>Παράγοντες πήξης 15/17</vt:lpstr>
      <vt:lpstr>Παράγοντες πήξης 16/17</vt:lpstr>
      <vt:lpstr>Παράγοντες πήξης 17/17</vt:lpstr>
      <vt:lpstr>Φυσικοί ανασταλτές της πήξης </vt:lpstr>
      <vt:lpstr>Ινωδολυτικό σύστημα</vt:lpstr>
      <vt:lpstr>Συνοψίζοντας την αιμόσταση 1/2</vt:lpstr>
      <vt:lpstr>Συνοψίζοντας την αιμόσταση 2/2</vt:lpstr>
      <vt:lpstr>Πρωτογενής Αιμόσταση </vt:lpstr>
      <vt:lpstr>Πρωτογενής Αιμόσταση - Αγγειοσύσπαση </vt:lpstr>
      <vt:lpstr>Σχηματισμός αιμοπεταλιακού θρόμβου 1/4</vt:lpstr>
      <vt:lpstr>Σχηματισμός αιμοπεταλιακού θρόμβου 2/4</vt:lpstr>
      <vt:lpstr>Σχηματισμός αιμοπεταλιακού θρόμβου 3/4</vt:lpstr>
      <vt:lpstr>Σχηματισμός αιμοπεταλιακού θρόμβου 4/4</vt:lpstr>
      <vt:lpstr>Πήξη του αίματος</vt:lpstr>
      <vt:lpstr>Δευτερογενής αιμόσταση 1/3</vt:lpstr>
      <vt:lpstr>Δευτερογενής αιμόσταση 2/3</vt:lpstr>
      <vt:lpstr>Δευτερογενής αιμόσταση 3/3</vt:lpstr>
      <vt:lpstr>Καταρράκτης Πήξης 1/10</vt:lpstr>
      <vt:lpstr>Καταρράκτης Πήξης 2/10</vt:lpstr>
      <vt:lpstr>Καταρράκτης Πήξης 3/10</vt:lpstr>
      <vt:lpstr>Καταρράκτης Πήξης 4/10</vt:lpstr>
      <vt:lpstr>Καταρράκτης Πήξης 5/10</vt:lpstr>
      <vt:lpstr>Καταρράκτης Πήξης 6/10</vt:lpstr>
      <vt:lpstr>Καταρράκτης Πήξης 7/10</vt:lpstr>
      <vt:lpstr>Καταρράκτης Πήξης 8/10</vt:lpstr>
      <vt:lpstr>Καταρράκτης Πήξης 9/10</vt:lpstr>
      <vt:lpstr>Καταρράκτης Πήξης 10/10</vt:lpstr>
      <vt:lpstr>Ρύθμιση της διαδικασίας του σχηματισμού του θρόμβου 1/3</vt:lpstr>
      <vt:lpstr>Ρύθμιση της διαδικασίας του σχηματισμού του θρόμβου 2/3</vt:lpstr>
      <vt:lpstr>Ρύθμιση της διαδικασίας του σχηματισμού του θρόμβου 3/3</vt:lpstr>
      <vt:lpstr>Πρωτεΐνη C (PC) - Πρωτεΐνη S (PS) </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Αιματολογία Ι - Θ</dc:title>
  <dc:creator>opencourses@teiath.gr</dc:creator>
  <cp:lastModifiedBy>alex</cp:lastModifiedBy>
  <cp:revision>33</cp:revision>
  <dcterms:created xsi:type="dcterms:W3CDTF">2014-11-12T11:25:48Z</dcterms:created>
  <dcterms:modified xsi:type="dcterms:W3CDTF">2015-03-02T10:10:31Z</dcterms:modified>
</cp:coreProperties>
</file>