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5"/>
  </p:notesMasterIdLst>
  <p:handoutMasterIdLst>
    <p:handoutMasterId r:id="rId6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257" r:id="rId59"/>
    <p:sldId id="262" r:id="rId60"/>
    <p:sldId id="264" r:id="rId61"/>
    <p:sldId id="265"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99177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648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53007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346728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270876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420803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837899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494A"/>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9654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9768281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1839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82120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78814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34494A"/>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64704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4907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16153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7123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13035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149352" y="6388385"/>
            <a:ext cx="8833104" cy="309563"/>
          </a:xfrm>
          <a:prstGeom prst="rect">
            <a:avLst/>
          </a:prstGeom>
          <a:solidFill>
            <a:srgbClr val="8CADAE"/>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2" name="Title Placeholder 1"/>
          <p:cNvSpPr>
            <a:spLocks noGrp="1"/>
          </p:cNvSpPr>
          <p:nvPr>
            <p:ph type="title"/>
          </p:nvPr>
        </p:nvSpPr>
        <p:spPr>
          <a:xfrm>
            <a:off x="457200" y="181213"/>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412776"/>
            <a:ext cx="8229600" cy="4975609"/>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9" name="Rectangle 7"/>
          <p:cNvSpPr>
            <a:spLocks noChangeArrowheads="1"/>
          </p:cNvSpPr>
          <p:nvPr/>
        </p:nvSpPr>
        <p:spPr bwMode="auto">
          <a:xfrm>
            <a:off x="152400" y="155448"/>
            <a:ext cx="8833104" cy="6547104"/>
          </a:xfrm>
          <a:prstGeom prst="rect">
            <a:avLst/>
          </a:prstGeom>
          <a:noFill/>
          <a:ln w="9525" cap="flat" cmpd="sng" algn="ctr">
            <a:solidFill>
              <a:srgbClr val="8CADAE"/>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rgbClr val="8CADAE"/>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11" name="Oval 14"/>
          <p:cNvSpPr/>
          <p:nvPr/>
        </p:nvSpPr>
        <p:spPr>
          <a:xfrm>
            <a:off x="4361688" y="1050524"/>
            <a:ext cx="420624" cy="420624"/>
          </a:xfrm>
          <a:prstGeom prst="ellipse">
            <a:avLst/>
          </a:prstGeom>
          <a:solidFill>
            <a:srgbClr val="FFFFFF"/>
          </a:solidFill>
          <a:ln w="50800" cap="rnd" cmpd="dbl" algn="ctr">
            <a:solidFill>
              <a:srgbClr val="8CADAE"/>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lide Number Placeholder 22"/>
          <p:cNvSpPr txBox="1">
            <a:spLocks/>
          </p:cNvSpPr>
          <p:nvPr/>
        </p:nvSpPr>
        <p:spPr>
          <a:xfrm>
            <a:off x="4343400" y="1056080"/>
            <a:ext cx="457200" cy="441325"/>
          </a:xfrm>
          <a:prstGeom prst="rect">
            <a:avLst/>
          </a:prstGeom>
        </p:spPr>
        <p:txBody>
          <a:bodyPr vert="horz" lIns="45720" rIns="45720" anchor="ctr">
            <a:normAutofit/>
          </a:bodyPr>
          <a:lstStyle>
            <a:defPPr>
              <a:defRPr lang="el-GR"/>
            </a:defPPr>
            <a:lvl1pPr algn="ctr" rtl="0" eaLnBrk="1" fontAlgn="base" latinLnBrk="0" hangingPunct="1">
              <a:spcBef>
                <a:spcPct val="0"/>
              </a:spcBef>
              <a:spcAft>
                <a:spcPct val="0"/>
              </a:spcAft>
              <a:defRPr kumimoji="0" sz="1600" kern="1200">
                <a:solidFill>
                  <a:schemeClr val="accent3">
                    <a:shade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E7C2395-ED56-44BB-91C7-ED93603A707B}" type="slidenum">
              <a:rPr lang="en-US" smtClean="0">
                <a:solidFill>
                  <a:srgbClr val="8CADAE">
                    <a:shade val="75000"/>
                  </a:srgbClr>
                </a:solidFill>
                <a:cs typeface="Arial" charset="0"/>
              </a:rPr>
              <a:pPr>
                <a:defRPr/>
              </a:pPr>
              <a:t>‹#›</a:t>
            </a:fld>
            <a:endParaRPr lang="en-US" dirty="0">
              <a:solidFill>
                <a:srgbClr val="8CADAE">
                  <a:shade val="75000"/>
                </a:srgbClr>
              </a:solidFill>
              <a:cs typeface="Arial" charset="0"/>
            </a:endParaRPr>
          </a:p>
        </p:txBody>
      </p:sp>
    </p:spTree>
    <p:extLst>
      <p:ext uri="{BB962C8B-B14F-4D97-AF65-F5344CB8AC3E}">
        <p14:creationId xmlns:p14="http://schemas.microsoft.com/office/powerpoint/2010/main" val="3672792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34494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Wingdings" panose="05000000000000000000" pitchFamily="2" charset="2"/>
        <a:buChar char="ü"/>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7.png"/><Relationship Id="rId4" Type="http://schemas.openxmlformats.org/officeDocument/2006/relationships/notesSlide" Target="../notesSlides/notesSlid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ΙΑΤΡΙΚΗ ΠΛΗΡΟΦΟΡΙΚΗ -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lvl="0">
              <a:spcBef>
                <a:spcPts val="0"/>
              </a:spcBef>
              <a:spcAft>
                <a:spcPts val="1200"/>
              </a:spcAft>
            </a:pPr>
            <a:r>
              <a:rPr lang="el-GR" sz="2600" b="1" dirty="0">
                <a:solidFill>
                  <a:prstClr val="black"/>
                </a:solidFill>
              </a:rPr>
              <a:t>Ενότητα </a:t>
            </a:r>
            <a:r>
              <a:rPr lang="en-US" sz="2600" b="1" dirty="0" smtClean="0">
                <a:solidFill>
                  <a:prstClr val="black"/>
                </a:solidFill>
              </a:rPr>
              <a:t>4</a:t>
            </a:r>
            <a:r>
              <a:rPr lang="el-GR" sz="2600" dirty="0" smtClean="0">
                <a:solidFill>
                  <a:prstClr val="black"/>
                </a:solidFill>
              </a:rPr>
              <a:t>:</a:t>
            </a:r>
            <a:r>
              <a:rPr lang="en-US" sz="2600" dirty="0" smtClean="0">
                <a:solidFill>
                  <a:prstClr val="black"/>
                </a:solidFill>
              </a:rPr>
              <a:t> </a:t>
            </a:r>
            <a:r>
              <a:rPr lang="el-GR" sz="2600" dirty="0" err="1" smtClean="0">
                <a:solidFill>
                  <a:prstClr val="black"/>
                </a:solidFill>
              </a:rPr>
              <a:t>Υποδικτύωση</a:t>
            </a:r>
            <a:r>
              <a:rPr lang="en-US" sz="2600" dirty="0" smtClean="0">
                <a:solidFill>
                  <a:prstClr val="black"/>
                </a:solidFill>
              </a:rPr>
              <a:t> - </a:t>
            </a:r>
            <a:r>
              <a:rPr lang="el-GR" sz="2600" dirty="0" smtClean="0">
                <a:solidFill>
                  <a:prstClr val="black"/>
                </a:solidFill>
              </a:rPr>
              <a:t>Δρομολογητές</a:t>
            </a:r>
            <a:endParaRPr lang="en-US" sz="2600" dirty="0">
              <a:solidFill>
                <a:prstClr val="black"/>
              </a:solidFill>
            </a:endParaRPr>
          </a:p>
          <a:p>
            <a:pPr>
              <a:spcBef>
                <a:spcPts val="0"/>
              </a:spcBef>
            </a:pPr>
            <a:r>
              <a:rPr lang="el-GR" sz="2200" dirty="0"/>
              <a:t>Δρ</a:t>
            </a:r>
            <a:r>
              <a:rPr lang="el-GR" sz="2200" dirty="0" smtClean="0"/>
              <a:t>.</a:t>
            </a:r>
            <a:r>
              <a:rPr lang="en-US" sz="2200" dirty="0" smtClean="0"/>
              <a:t> </a:t>
            </a:r>
            <a:r>
              <a:rPr lang="el-GR" sz="2200" dirty="0" smtClean="0"/>
              <a:t>Π.</a:t>
            </a:r>
            <a:r>
              <a:rPr lang="en-US" sz="2200" smtClean="0"/>
              <a:t> </a:t>
            </a:r>
            <a:r>
              <a:rPr lang="el-GR" sz="2200" smtClean="0"/>
              <a:t>Ασβεστάς</a:t>
            </a:r>
            <a:endParaRPr lang="el-GR" sz="2200" dirty="0"/>
          </a:p>
          <a:p>
            <a:pPr>
              <a:spcBef>
                <a:spcPts val="0"/>
              </a:spcBef>
            </a:pPr>
            <a:r>
              <a:rPr lang="el-GR" sz="2200" dirty="0"/>
              <a:t>Τμήμα Μηχανικών </a:t>
            </a:r>
            <a:r>
              <a:rPr lang="el-GR" sz="2200" dirty="0" err="1"/>
              <a:t>Βιοϊατρικής</a:t>
            </a:r>
            <a:r>
              <a:rPr lang="el-GR" sz="2200" dirty="0"/>
              <a:t> Τεχνολογίας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(9 </a:t>
            </a:r>
            <a:r>
              <a:rPr lang="el-GR" sz="3200" b="0" dirty="0"/>
              <a:t>από 18)</a:t>
            </a:r>
            <a:endParaRPr lang="en-US"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dirty="0"/>
              <a:t>Συνεπώς, η αντίστοιχη μάσκα </a:t>
            </a:r>
            <a:r>
              <a:rPr lang="el-GR" dirty="0" err="1"/>
              <a:t>υποδικτύου</a:t>
            </a:r>
            <a:r>
              <a:rPr lang="el-GR" dirty="0"/>
              <a:t> θα είναι </a:t>
            </a:r>
            <a:r>
              <a:rPr lang="el-GR" b="1" dirty="0" smtClean="0"/>
              <a:t>255.255.255.192</a:t>
            </a:r>
            <a:r>
              <a:rPr lang="el-GR" dirty="0" smtClean="0"/>
              <a:t>.</a:t>
            </a:r>
          </a:p>
          <a:p>
            <a:pPr>
              <a:lnSpc>
                <a:spcPct val="110000"/>
              </a:lnSpc>
              <a:spcBef>
                <a:spcPts val="1200"/>
              </a:spcBef>
            </a:pPr>
            <a:r>
              <a:rPr lang="el-GR" b="1" dirty="0" smtClean="0"/>
              <a:t>Η </a:t>
            </a:r>
            <a:r>
              <a:rPr lang="el-GR" b="1" dirty="0"/>
              <a:t>διεύθυνση δικτύου για το </a:t>
            </a:r>
            <a:r>
              <a:rPr lang="el-GR" b="1" dirty="0" err="1"/>
              <a:t>υποδίκτυο</a:t>
            </a:r>
            <a:r>
              <a:rPr lang="el-GR" b="1" dirty="0"/>
              <a:t> αυτό θα είναι η επόμενη από την τελευταία διεύθυνση του προηγούμενου </a:t>
            </a:r>
            <a:r>
              <a:rPr lang="el-GR" b="1" dirty="0" err="1"/>
              <a:t>υποδικτύου</a:t>
            </a:r>
            <a:r>
              <a:rPr lang="el-GR" dirty="0"/>
              <a:t> ΥΔ4, δηλαδή θα είναι η </a:t>
            </a:r>
            <a:r>
              <a:rPr lang="el-GR" b="1" dirty="0" smtClean="0"/>
              <a:t>192.168.0.128</a:t>
            </a:r>
            <a:r>
              <a:rPr lang="el-GR" dirty="0" smtClean="0"/>
              <a:t>.</a:t>
            </a:r>
          </a:p>
          <a:p>
            <a:pPr>
              <a:lnSpc>
                <a:spcPct val="110000"/>
              </a:lnSpc>
              <a:spcBef>
                <a:spcPts val="1200"/>
              </a:spcBef>
            </a:pPr>
            <a:r>
              <a:rPr lang="el-GR" dirty="0" smtClean="0"/>
              <a:t>Δηλαδή </a:t>
            </a:r>
            <a:r>
              <a:rPr lang="el-GR" dirty="0"/>
              <a:t>για το </a:t>
            </a:r>
            <a:r>
              <a:rPr lang="el-GR" dirty="0" err="1"/>
              <a:t>υποδίκτυο</a:t>
            </a:r>
            <a:r>
              <a:rPr lang="el-GR" dirty="0"/>
              <a:t> αυτό οι </a:t>
            </a:r>
            <a:r>
              <a:rPr lang="en-US" dirty="0"/>
              <a:t>IP</a:t>
            </a:r>
            <a:r>
              <a:rPr lang="el-GR" dirty="0"/>
              <a:t> διευθύνσεις θα είναι στο μπλοκ </a:t>
            </a:r>
            <a:r>
              <a:rPr lang="el-GR" b="1" dirty="0"/>
              <a:t>192.168.0.128/26</a:t>
            </a:r>
            <a:r>
              <a:rPr lang="el-GR" dirty="0"/>
              <a:t>, το οποίο σημαίνει ότι οι </a:t>
            </a:r>
            <a:r>
              <a:rPr lang="en-US" dirty="0"/>
              <a:t>IP </a:t>
            </a:r>
            <a:r>
              <a:rPr lang="el-GR" dirty="0"/>
              <a:t>διευθύνσεις θα είναι από </a:t>
            </a:r>
            <a:r>
              <a:rPr lang="el-GR" b="1" dirty="0"/>
              <a:t>192.168.0.128</a:t>
            </a:r>
            <a:r>
              <a:rPr lang="el-GR" dirty="0"/>
              <a:t> έως και </a:t>
            </a:r>
            <a:r>
              <a:rPr lang="el-GR" b="1" dirty="0"/>
              <a:t>192.168.0.191</a:t>
            </a:r>
            <a:r>
              <a:rPr lang="el-GR" dirty="0"/>
              <a:t>, από τις οποίες οι </a:t>
            </a:r>
            <a:r>
              <a:rPr lang="el-GR" b="1" dirty="0"/>
              <a:t>192.168.0.129</a:t>
            </a:r>
            <a:r>
              <a:rPr lang="el-GR" dirty="0"/>
              <a:t> έως και </a:t>
            </a:r>
            <a:r>
              <a:rPr lang="el-GR" b="1" dirty="0"/>
              <a:t>192.168.0.190</a:t>
            </a:r>
            <a:r>
              <a:rPr lang="el-GR" dirty="0"/>
              <a:t> μπορούν να χρησιμοποιηθούν για τις συσκευές του </a:t>
            </a:r>
            <a:r>
              <a:rPr lang="el-GR" dirty="0" err="1"/>
              <a:t>υποδικτύου</a:t>
            </a:r>
            <a:r>
              <a:rPr lang="el-GR" dirty="0"/>
              <a:t>.</a:t>
            </a:r>
            <a:endParaRPr lang="en-US" dirty="0"/>
          </a:p>
        </p:txBody>
      </p:sp>
    </p:spTree>
    <p:extLst>
      <p:ext uri="{BB962C8B-B14F-4D97-AF65-F5344CB8AC3E}">
        <p14:creationId xmlns:p14="http://schemas.microsoft.com/office/powerpoint/2010/main" val="577920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10 </a:t>
            </a:r>
            <a:r>
              <a:rPr lang="el-GR" sz="3200" b="0" dirty="0"/>
              <a:t>από 18)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694127"/>
              </p:ext>
            </p:extLst>
          </p:nvPr>
        </p:nvGraphicFramePr>
        <p:xfrm>
          <a:off x="1" y="2475286"/>
          <a:ext cx="9144001" cy="1472184"/>
        </p:xfrm>
        <a:graphic>
          <a:graphicData uri="http://schemas.openxmlformats.org/drawingml/2006/table">
            <a:tbl>
              <a:tblPr firstRow="1" firstCol="1" bandRow="1">
                <a:tableStyleId>{5C22544A-7EE6-4342-B048-85BDC9FD1C3A}</a:tableStyleId>
              </a:tblPr>
              <a:tblGrid>
                <a:gridCol w="971599"/>
                <a:gridCol w="936104"/>
                <a:gridCol w="1512168"/>
                <a:gridCol w="1224136"/>
                <a:gridCol w="1080120"/>
                <a:gridCol w="1690976"/>
                <a:gridCol w="1728898"/>
              </a:tblGrid>
              <a:tr h="0">
                <a:tc>
                  <a:txBody>
                    <a:bodyPr/>
                    <a:lstStyle/>
                    <a:p>
                      <a:pPr algn="ctr">
                        <a:lnSpc>
                          <a:spcPct val="115000"/>
                        </a:lnSpc>
                        <a:spcAft>
                          <a:spcPts val="600"/>
                        </a:spcAft>
                      </a:pPr>
                      <a:r>
                        <a:rPr lang="el-GR" sz="1400" dirty="0" err="1">
                          <a:solidFill>
                            <a:schemeClr val="tx1"/>
                          </a:solidFill>
                          <a:effectLst/>
                          <a:latin typeface="Calibri" pitchFamily="34" charset="0"/>
                        </a:rPr>
                        <a:t>Υποδίκτυο</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συσκευών</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smtClean="0">
                          <a:solidFill>
                            <a:schemeClr val="tx1"/>
                          </a:solidFill>
                          <a:effectLst/>
                          <a:latin typeface="Calibri" pitchFamily="34" charset="0"/>
                        </a:rPr>
                        <a:t>Πλήθος Ι</a:t>
                      </a:r>
                      <a:r>
                        <a:rPr lang="en-US" sz="1400" dirty="0" smtClean="0">
                          <a:solidFill>
                            <a:schemeClr val="tx1"/>
                          </a:solidFill>
                          <a:effectLst/>
                          <a:latin typeface="Calibri" pitchFamily="34" charset="0"/>
                        </a:rPr>
                        <a:t>P </a:t>
                      </a:r>
                      <a:r>
                        <a:rPr lang="el-GR" sz="1400" dirty="0" smtClean="0">
                          <a:solidFill>
                            <a:schemeClr val="tx1"/>
                          </a:solidFill>
                          <a:effectLst/>
                          <a:latin typeface="Calibri" pitchFamily="34" charset="0"/>
                        </a:rPr>
                        <a:t>που χρειάζονται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Ι</a:t>
                      </a:r>
                      <a:r>
                        <a:rPr lang="en-US" sz="1400" dirty="0">
                          <a:solidFill>
                            <a:schemeClr val="tx1"/>
                          </a:solidFill>
                          <a:effectLst/>
                          <a:latin typeface="Calibri" pitchFamily="34" charset="0"/>
                        </a:rPr>
                        <a:t>P </a:t>
                      </a:r>
                      <a:r>
                        <a:rPr lang="el-GR" sz="1400" dirty="0">
                          <a:solidFill>
                            <a:schemeClr val="tx1"/>
                          </a:solidFill>
                          <a:effectLst/>
                          <a:latin typeface="Calibri" pitchFamily="34" charset="0"/>
                        </a:rPr>
                        <a:t>που </a:t>
                      </a:r>
                      <a:r>
                        <a:rPr lang="el-GR" sz="1400" dirty="0" smtClean="0">
                          <a:solidFill>
                            <a:schemeClr val="tx1"/>
                          </a:solidFill>
                          <a:effectLst/>
                          <a:latin typeface="Calibri" pitchFamily="34" charset="0"/>
                        </a:rPr>
                        <a:t>δεσμεύονται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Μήκος προθέματος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Δικτύου</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εκπομπής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0">
                <a:tc>
                  <a:txBody>
                    <a:bodyPr/>
                    <a:lstStyle/>
                    <a:p>
                      <a:pPr algn="ctr">
                        <a:lnSpc>
                          <a:spcPct val="115000"/>
                        </a:lnSpc>
                        <a:spcAft>
                          <a:spcPts val="600"/>
                        </a:spcAft>
                      </a:pPr>
                      <a:r>
                        <a:rPr lang="el-GR" sz="1400" dirty="0">
                          <a:solidFill>
                            <a:schemeClr val="tx1"/>
                          </a:solidFill>
                          <a:effectLst/>
                          <a:latin typeface="Calibri" pitchFamily="34" charset="0"/>
                        </a:rPr>
                        <a:t>ΥΔ4</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100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102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128 =2</a:t>
                      </a:r>
                      <a:r>
                        <a:rPr lang="el-GR" sz="1400" baseline="30000" dirty="0" smtClean="0">
                          <a:effectLst/>
                          <a:latin typeface="Calibri" pitchFamily="34" charset="0"/>
                        </a:rPr>
                        <a:t>7</a:t>
                      </a:r>
                      <a:endParaRPr lang="el-GR" sz="1400" baseline="300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192.168.0.127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ΥΔ2</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35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37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64 =2</a:t>
                      </a:r>
                      <a:r>
                        <a:rPr lang="el-GR" sz="1400" baseline="30000" dirty="0" smtClean="0">
                          <a:effectLst/>
                          <a:latin typeface="Calibri" pitchFamily="34" charset="0"/>
                        </a:rPr>
                        <a:t>6</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a:effectLst/>
                          <a:latin typeface="Calibri" pitchFamily="34" charset="0"/>
                        </a:rPr>
                        <a:t>26</a:t>
                      </a:r>
                      <a:endParaRPr lang="el-GR" sz="140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a:effectLst/>
                          <a:latin typeface="Calibri" pitchFamily="34" charset="0"/>
                        </a:rPr>
                        <a:t>192.168.0.128</a:t>
                      </a:r>
                      <a:endParaRPr lang="el-GR" sz="140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192.168.0.191</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600"/>
                        </a:spcAft>
                      </a:pPr>
                      <a:r>
                        <a:rPr lang="el-GR" sz="1400" dirty="0">
                          <a:solidFill>
                            <a:schemeClr val="tx1"/>
                          </a:solidFill>
                          <a:effectLst/>
                          <a:latin typeface="Calibri" pitchFamily="34" charset="0"/>
                        </a:rPr>
                        <a:t>ΥΔ3</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ΥΔ1</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10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578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11 </a:t>
            </a:r>
            <a:r>
              <a:rPr lang="el-GR" sz="3200" b="0" dirty="0"/>
              <a:t>από 18)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14000"/>
                  </a:lnSpc>
                  <a:spcBef>
                    <a:spcPts val="1200"/>
                  </a:spcBef>
                </a:pPr>
                <a:r>
                  <a:rPr lang="el-GR" dirty="0"/>
                  <a:t>Στη συνέχεια, εξετάζουμε το επόμενο μεγαλύτερο σε πλήθος συσκευών </a:t>
                </a:r>
                <a:r>
                  <a:rPr lang="el-GR" dirty="0" err="1"/>
                  <a:t>υποδίκτυο</a:t>
                </a:r>
                <a:r>
                  <a:rPr lang="el-GR" dirty="0"/>
                  <a:t>, το οποίο είναι το </a:t>
                </a:r>
                <a:r>
                  <a:rPr lang="el-GR" b="1" dirty="0"/>
                  <a:t>ΥΔ3</a:t>
                </a:r>
                <a:r>
                  <a:rPr lang="el-GR" dirty="0"/>
                  <a:t> με </a:t>
                </a:r>
                <a:r>
                  <a:rPr lang="el-GR" b="1" dirty="0"/>
                  <a:t>25</a:t>
                </a:r>
                <a:r>
                  <a:rPr lang="el-GR" dirty="0"/>
                  <a:t> </a:t>
                </a:r>
                <a:r>
                  <a:rPr lang="el-GR" dirty="0" smtClean="0"/>
                  <a:t>συσκευές.</a:t>
                </a:r>
              </a:p>
              <a:p>
                <a:pPr>
                  <a:lnSpc>
                    <a:spcPct val="114000"/>
                  </a:lnSpc>
                  <a:spcBef>
                    <a:spcPts val="1200"/>
                  </a:spcBef>
                </a:pPr>
                <a:r>
                  <a:rPr lang="el-GR" dirty="0" smtClean="0"/>
                  <a:t>Για </a:t>
                </a:r>
                <a:r>
                  <a:rPr lang="el-GR" dirty="0"/>
                  <a:t>το </a:t>
                </a:r>
                <a:r>
                  <a:rPr lang="el-GR" dirty="0" err="1"/>
                  <a:t>υποδίκτυο</a:t>
                </a:r>
                <a:r>
                  <a:rPr lang="el-GR" dirty="0"/>
                  <a:t> αυτό χρειάζονται </a:t>
                </a:r>
                <a:r>
                  <a:rPr lang="el-GR" b="1" dirty="0"/>
                  <a:t>25</a:t>
                </a:r>
                <a:r>
                  <a:rPr lang="el-GR" dirty="0"/>
                  <a:t> </a:t>
                </a:r>
                <a:r>
                  <a:rPr lang="en-US" dirty="0"/>
                  <a:t>IP </a:t>
                </a:r>
                <a:r>
                  <a:rPr lang="el-GR" dirty="0"/>
                  <a:t>διευθύνσεις για συσκευές και 2 </a:t>
                </a:r>
                <a:r>
                  <a:rPr lang="en-US" dirty="0"/>
                  <a:t>IP </a:t>
                </a:r>
                <a:r>
                  <a:rPr lang="el-GR" dirty="0"/>
                  <a:t>διευθύνσεις για τη διεύθυνση δικτύου και τη διεύθυνση εκπομπής, δηλ. συνολικά </a:t>
                </a:r>
                <a:r>
                  <a:rPr lang="el-GR" b="1" dirty="0"/>
                  <a:t>27</a:t>
                </a:r>
                <a:r>
                  <a:rPr lang="el-GR" dirty="0"/>
                  <a:t> </a:t>
                </a:r>
                <a:r>
                  <a:rPr lang="en-US" dirty="0"/>
                  <a:t>IP </a:t>
                </a:r>
                <a:r>
                  <a:rPr lang="el-GR" dirty="0" smtClean="0"/>
                  <a:t>διευθύνσεις.</a:t>
                </a:r>
              </a:p>
              <a:p>
                <a:pPr>
                  <a:lnSpc>
                    <a:spcPct val="114000"/>
                  </a:lnSpc>
                  <a:spcBef>
                    <a:spcPts val="1200"/>
                  </a:spcBef>
                </a:pPr>
                <a:r>
                  <a:rPr lang="el-GR" dirty="0" smtClean="0"/>
                  <a:t>Το </a:t>
                </a:r>
                <a:r>
                  <a:rPr lang="el-GR" dirty="0"/>
                  <a:t>μήκος προθέματος που καλύπτει τις ανάγκες σε </a:t>
                </a:r>
                <a:r>
                  <a:rPr lang="en-US" dirty="0"/>
                  <a:t>IP </a:t>
                </a:r>
                <a:r>
                  <a:rPr lang="el-GR" dirty="0"/>
                  <a:t>διευθύνσεις και ταυτόχρονα το πλήθος των αχρησιμοποίητων </a:t>
                </a:r>
                <a:r>
                  <a:rPr lang="en-US" dirty="0"/>
                  <a:t>IP</a:t>
                </a:r>
                <a:r>
                  <a:rPr lang="el-GR" dirty="0"/>
                  <a:t> διευθύνσεων είναι ελάχιστο είναι το </a:t>
                </a:r>
                <a:r>
                  <a:rPr lang="el-GR" b="1" dirty="0"/>
                  <a:t>27</a:t>
                </a:r>
                <a:r>
                  <a:rPr lang="el-GR" dirty="0"/>
                  <a:t> καθώς </a:t>
                </a:r>
                <a14:m>
                  <m:oMath xmlns:m="http://schemas.openxmlformats.org/officeDocument/2006/math">
                    <m:sSup>
                      <m:sSupPr>
                        <m:ctrlPr>
                          <a:rPr lang="en-US" i="1">
                            <a:latin typeface="Cambria Math"/>
                          </a:rPr>
                        </m:ctrlPr>
                      </m:sSupPr>
                      <m:e>
                        <m:r>
                          <a:rPr lang="el-GR" i="1">
                            <a:latin typeface="Cambria Math"/>
                          </a:rPr>
                          <m:t>2</m:t>
                        </m:r>
                      </m:e>
                      <m:sup>
                        <m:r>
                          <a:rPr lang="el-GR" i="1">
                            <a:latin typeface="Cambria Math"/>
                          </a:rPr>
                          <m:t>32−27</m:t>
                        </m:r>
                      </m:sup>
                    </m:sSup>
                    <m:r>
                      <a:rPr lang="el-GR" i="1">
                        <a:latin typeface="Cambria Math"/>
                      </a:rPr>
                      <m:t>=</m:t>
                    </m:r>
                    <m:sSup>
                      <m:sSupPr>
                        <m:ctrlPr>
                          <a:rPr lang="en-US" i="1">
                            <a:latin typeface="Cambria Math"/>
                          </a:rPr>
                        </m:ctrlPr>
                      </m:sSupPr>
                      <m:e>
                        <m:r>
                          <a:rPr lang="el-GR" i="1">
                            <a:latin typeface="Cambria Math"/>
                          </a:rPr>
                          <m:t>2</m:t>
                        </m:r>
                      </m:e>
                      <m:sup>
                        <m:r>
                          <a:rPr lang="el-GR" i="1">
                            <a:latin typeface="Cambria Math"/>
                          </a:rPr>
                          <m:t>5</m:t>
                        </m:r>
                      </m:sup>
                    </m:sSup>
                    <m:r>
                      <a:rPr lang="el-GR" i="1">
                        <a:latin typeface="Cambria Math"/>
                      </a:rPr>
                      <m:t>=32</m:t>
                    </m:r>
                  </m:oMath>
                </a14:m>
                <a:r>
                  <a:rPr lang="el-GR"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963" t="-498" r="-1778"/>
                </a:stretch>
              </a:blipFill>
            </p:spPr>
            <p:txBody>
              <a:bodyPr/>
              <a:lstStyle/>
              <a:p>
                <a:r>
                  <a:rPr lang="el-GR">
                    <a:noFill/>
                  </a:rPr>
                  <a:t> </a:t>
                </a:r>
              </a:p>
            </p:txBody>
          </p:sp>
        </mc:Fallback>
      </mc:AlternateContent>
    </p:spTree>
    <p:extLst>
      <p:ext uri="{BB962C8B-B14F-4D97-AF65-F5344CB8AC3E}">
        <p14:creationId xmlns:p14="http://schemas.microsoft.com/office/powerpoint/2010/main" val="127707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12 </a:t>
            </a:r>
            <a:r>
              <a:rPr lang="el-GR" sz="3200" b="0" dirty="0"/>
              <a:t>από 18)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a:t>Συνεπώς, η αντίστοιχη μάσκα </a:t>
            </a:r>
            <a:r>
              <a:rPr lang="el-GR" dirty="0" err="1"/>
              <a:t>υποδικτύου</a:t>
            </a:r>
            <a:r>
              <a:rPr lang="el-GR" dirty="0"/>
              <a:t> θα είναι 255.255.255.224. </a:t>
            </a:r>
            <a:r>
              <a:rPr lang="el-GR" b="1" dirty="0"/>
              <a:t>Η διεύθυνση δικτύου για το </a:t>
            </a:r>
            <a:r>
              <a:rPr lang="el-GR" b="1" dirty="0" err="1"/>
              <a:t>υποδίκτυο</a:t>
            </a:r>
            <a:r>
              <a:rPr lang="el-GR" b="1" dirty="0"/>
              <a:t> αυτό θα είναι η επόμενη από την τελευταία διεύθυνση του προηγούμενου </a:t>
            </a:r>
            <a:r>
              <a:rPr lang="el-GR" b="1" dirty="0" err="1"/>
              <a:t>υποδικτύου</a:t>
            </a:r>
            <a:r>
              <a:rPr lang="el-GR" dirty="0"/>
              <a:t> ΥΔ4, δηλαδή θα είναι η </a:t>
            </a:r>
            <a:r>
              <a:rPr lang="el-GR" b="1" dirty="0"/>
              <a:t>192.168.0.192</a:t>
            </a:r>
            <a:r>
              <a:rPr lang="el-GR" dirty="0"/>
              <a:t>. </a:t>
            </a:r>
            <a:endParaRPr lang="el-GR" dirty="0" smtClean="0"/>
          </a:p>
          <a:p>
            <a:pPr>
              <a:lnSpc>
                <a:spcPct val="114000"/>
              </a:lnSpc>
              <a:spcBef>
                <a:spcPts val="1200"/>
              </a:spcBef>
            </a:pPr>
            <a:r>
              <a:rPr lang="el-GR" dirty="0" smtClean="0"/>
              <a:t>Δηλαδή </a:t>
            </a:r>
            <a:r>
              <a:rPr lang="el-GR" dirty="0"/>
              <a:t>για το </a:t>
            </a:r>
            <a:r>
              <a:rPr lang="el-GR" dirty="0" err="1"/>
              <a:t>υποδίκτυο</a:t>
            </a:r>
            <a:r>
              <a:rPr lang="el-GR" dirty="0"/>
              <a:t> αυτό οι </a:t>
            </a:r>
            <a:r>
              <a:rPr lang="en-US" dirty="0"/>
              <a:t>IP</a:t>
            </a:r>
            <a:r>
              <a:rPr lang="el-GR" dirty="0"/>
              <a:t> διευθύνσεις θα είναι στο μπλοκ </a:t>
            </a:r>
            <a:r>
              <a:rPr lang="el-GR" b="1" dirty="0"/>
              <a:t>192.168.0.192/27</a:t>
            </a:r>
            <a:r>
              <a:rPr lang="el-GR" dirty="0"/>
              <a:t>, το οποίο σημαίνει ότι οι </a:t>
            </a:r>
            <a:r>
              <a:rPr lang="en-US" dirty="0"/>
              <a:t>IP </a:t>
            </a:r>
            <a:r>
              <a:rPr lang="el-GR" dirty="0"/>
              <a:t>διευθύνσεις θα είναι από </a:t>
            </a:r>
            <a:r>
              <a:rPr lang="el-GR" b="1" dirty="0"/>
              <a:t>192.168.0.192</a:t>
            </a:r>
            <a:r>
              <a:rPr lang="el-GR" dirty="0"/>
              <a:t> έως και </a:t>
            </a:r>
            <a:r>
              <a:rPr lang="el-GR" b="1" dirty="0"/>
              <a:t>192.168.0.223</a:t>
            </a:r>
            <a:r>
              <a:rPr lang="el-GR" dirty="0"/>
              <a:t>, από τις οποίες οι </a:t>
            </a:r>
            <a:r>
              <a:rPr lang="el-GR" b="1" dirty="0"/>
              <a:t>192.168.0.193</a:t>
            </a:r>
            <a:r>
              <a:rPr lang="el-GR" dirty="0"/>
              <a:t> έως και </a:t>
            </a:r>
            <a:r>
              <a:rPr lang="el-GR" b="1" dirty="0"/>
              <a:t>192.168.0.222</a:t>
            </a:r>
            <a:r>
              <a:rPr lang="el-GR" dirty="0"/>
              <a:t> μπορούν να χρησιμοποιηθούν για τις συσκευές του </a:t>
            </a:r>
            <a:r>
              <a:rPr lang="el-GR" dirty="0" err="1"/>
              <a:t>υποδικτύου</a:t>
            </a:r>
            <a:r>
              <a:rPr lang="el-GR" dirty="0"/>
              <a:t>.</a:t>
            </a:r>
            <a:endParaRPr lang="en-US" dirty="0"/>
          </a:p>
        </p:txBody>
      </p:sp>
    </p:spTree>
    <p:extLst>
      <p:ext uri="{BB962C8B-B14F-4D97-AF65-F5344CB8AC3E}">
        <p14:creationId xmlns:p14="http://schemas.microsoft.com/office/powerpoint/2010/main" val="356213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13 </a:t>
            </a:r>
            <a:r>
              <a:rPr lang="el-GR" sz="3200" b="0" dirty="0"/>
              <a:t>από 18)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6748562"/>
              </p:ext>
            </p:extLst>
          </p:nvPr>
        </p:nvGraphicFramePr>
        <p:xfrm>
          <a:off x="1" y="2460872"/>
          <a:ext cx="9144001" cy="1472184"/>
        </p:xfrm>
        <a:graphic>
          <a:graphicData uri="http://schemas.openxmlformats.org/drawingml/2006/table">
            <a:tbl>
              <a:tblPr firstRow="1" firstCol="1" bandRow="1">
                <a:tableStyleId>{5C22544A-7EE6-4342-B048-85BDC9FD1C3A}</a:tableStyleId>
              </a:tblPr>
              <a:tblGrid>
                <a:gridCol w="971599"/>
                <a:gridCol w="936104"/>
                <a:gridCol w="1512168"/>
                <a:gridCol w="1224136"/>
                <a:gridCol w="1080120"/>
                <a:gridCol w="1690976"/>
                <a:gridCol w="1728898"/>
              </a:tblGrid>
              <a:tr h="0">
                <a:tc>
                  <a:txBody>
                    <a:bodyPr/>
                    <a:lstStyle/>
                    <a:p>
                      <a:pPr algn="ctr">
                        <a:lnSpc>
                          <a:spcPct val="115000"/>
                        </a:lnSpc>
                        <a:spcAft>
                          <a:spcPts val="600"/>
                        </a:spcAft>
                      </a:pPr>
                      <a:r>
                        <a:rPr lang="el-GR" sz="1400" dirty="0" err="1">
                          <a:solidFill>
                            <a:schemeClr val="tx1"/>
                          </a:solidFill>
                          <a:effectLst/>
                          <a:latin typeface="Calibri" pitchFamily="34" charset="0"/>
                        </a:rPr>
                        <a:t>Υποδίκτυο</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συσκευών</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smtClean="0">
                          <a:solidFill>
                            <a:schemeClr val="tx1"/>
                          </a:solidFill>
                          <a:effectLst/>
                          <a:latin typeface="Calibri" pitchFamily="34" charset="0"/>
                        </a:rPr>
                        <a:t>Πλήθος Ι</a:t>
                      </a:r>
                      <a:r>
                        <a:rPr lang="en-US" sz="1400" dirty="0" smtClean="0">
                          <a:solidFill>
                            <a:schemeClr val="tx1"/>
                          </a:solidFill>
                          <a:effectLst/>
                          <a:latin typeface="Calibri" pitchFamily="34" charset="0"/>
                        </a:rPr>
                        <a:t>P </a:t>
                      </a:r>
                      <a:r>
                        <a:rPr lang="el-GR" sz="1400" dirty="0" smtClean="0">
                          <a:solidFill>
                            <a:schemeClr val="tx1"/>
                          </a:solidFill>
                          <a:effectLst/>
                          <a:latin typeface="Calibri" pitchFamily="34" charset="0"/>
                        </a:rPr>
                        <a:t>που χρειάζονται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Ι</a:t>
                      </a:r>
                      <a:r>
                        <a:rPr lang="en-US" sz="1400" dirty="0">
                          <a:solidFill>
                            <a:schemeClr val="tx1"/>
                          </a:solidFill>
                          <a:effectLst/>
                          <a:latin typeface="Calibri" pitchFamily="34" charset="0"/>
                        </a:rPr>
                        <a:t>P </a:t>
                      </a:r>
                      <a:r>
                        <a:rPr lang="el-GR" sz="1400" dirty="0">
                          <a:solidFill>
                            <a:schemeClr val="tx1"/>
                          </a:solidFill>
                          <a:effectLst/>
                          <a:latin typeface="Calibri" pitchFamily="34" charset="0"/>
                        </a:rPr>
                        <a:t>που </a:t>
                      </a:r>
                      <a:r>
                        <a:rPr lang="el-GR" sz="1400" dirty="0" smtClean="0">
                          <a:solidFill>
                            <a:schemeClr val="tx1"/>
                          </a:solidFill>
                          <a:effectLst/>
                          <a:latin typeface="Calibri" pitchFamily="34" charset="0"/>
                        </a:rPr>
                        <a:t>δεσμεύονται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Μήκος προθέματος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Δικτύου</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εκπομπής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0">
                <a:tc>
                  <a:txBody>
                    <a:bodyPr/>
                    <a:lstStyle/>
                    <a:p>
                      <a:pPr algn="ctr">
                        <a:lnSpc>
                          <a:spcPct val="115000"/>
                        </a:lnSpc>
                        <a:spcAft>
                          <a:spcPts val="600"/>
                        </a:spcAft>
                      </a:pPr>
                      <a:r>
                        <a:rPr lang="el-GR" sz="1400" dirty="0">
                          <a:solidFill>
                            <a:schemeClr val="tx1"/>
                          </a:solidFill>
                          <a:effectLst/>
                          <a:latin typeface="Calibri" pitchFamily="34" charset="0"/>
                        </a:rPr>
                        <a:t>ΥΔ4</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100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102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128 =2</a:t>
                      </a:r>
                      <a:r>
                        <a:rPr lang="el-GR" sz="1400" baseline="30000" dirty="0" smtClean="0">
                          <a:effectLst/>
                          <a:latin typeface="Calibri" pitchFamily="34" charset="0"/>
                        </a:rPr>
                        <a:t>7</a:t>
                      </a:r>
                      <a:endParaRPr lang="el-GR" sz="1400" baseline="300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192.168.0.127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ΥΔ2</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35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37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64 =2</a:t>
                      </a:r>
                      <a:r>
                        <a:rPr lang="el-GR" sz="1400" baseline="30000" dirty="0" smtClean="0">
                          <a:effectLst/>
                          <a:latin typeface="Calibri" pitchFamily="34" charset="0"/>
                        </a:rPr>
                        <a:t>6</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26</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192.168.0.128</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192.168.0.191</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600"/>
                        </a:spcAft>
                      </a:pPr>
                      <a:r>
                        <a:rPr lang="el-GR" sz="1400" dirty="0">
                          <a:solidFill>
                            <a:schemeClr val="tx1"/>
                          </a:solidFill>
                          <a:effectLst/>
                          <a:latin typeface="Calibri" pitchFamily="34" charset="0"/>
                        </a:rPr>
                        <a:t>ΥΔ3</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32 =2</a:t>
                      </a:r>
                      <a:r>
                        <a:rPr lang="el-GR" sz="1400" baseline="30000" dirty="0" smtClean="0">
                          <a:effectLst/>
                          <a:latin typeface="Calibri" pitchFamily="34" charset="0"/>
                        </a:rPr>
                        <a:t>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192.168.0.192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192.168.0.223</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ΥΔ1</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4199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14 </a:t>
            </a:r>
            <a:r>
              <a:rPr lang="el-GR" sz="3200" b="0" dirty="0"/>
              <a:t>από 18)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14000"/>
                  </a:lnSpc>
                  <a:spcBef>
                    <a:spcPts val="1200"/>
                  </a:spcBef>
                </a:pPr>
                <a:r>
                  <a:rPr lang="el-GR" dirty="0"/>
                  <a:t>Τέλος, εξετάζεται το ΥΔ1 το οποίο έχει </a:t>
                </a:r>
                <a:r>
                  <a:rPr lang="el-GR" b="1" dirty="0"/>
                  <a:t>10</a:t>
                </a:r>
                <a:r>
                  <a:rPr lang="el-GR" dirty="0"/>
                  <a:t> συσκευές, οπότε χρειάζονται </a:t>
                </a:r>
                <a:r>
                  <a:rPr lang="el-GR" b="1" dirty="0"/>
                  <a:t>10</a:t>
                </a:r>
                <a:r>
                  <a:rPr lang="el-GR" dirty="0"/>
                  <a:t> </a:t>
                </a:r>
                <a:r>
                  <a:rPr lang="en-US" dirty="0"/>
                  <a:t>IP </a:t>
                </a:r>
                <a:r>
                  <a:rPr lang="el-GR" dirty="0"/>
                  <a:t>διευθύνσεις για συσκευές και </a:t>
                </a:r>
                <a:r>
                  <a:rPr lang="el-GR" b="1" dirty="0"/>
                  <a:t>2</a:t>
                </a:r>
                <a:r>
                  <a:rPr lang="el-GR" dirty="0"/>
                  <a:t> </a:t>
                </a:r>
                <a:r>
                  <a:rPr lang="en-US" dirty="0"/>
                  <a:t>IP </a:t>
                </a:r>
                <a:r>
                  <a:rPr lang="el-GR" dirty="0"/>
                  <a:t>διευθύνσεις για τη διεύθυνση δικτύου και τη διεύθυνση εκπομπής, δηλ. συνολικά </a:t>
                </a:r>
                <a:r>
                  <a:rPr lang="el-GR" b="1" dirty="0"/>
                  <a:t>12</a:t>
                </a:r>
                <a:r>
                  <a:rPr lang="el-GR" dirty="0"/>
                  <a:t> </a:t>
                </a:r>
                <a:r>
                  <a:rPr lang="en-US" dirty="0"/>
                  <a:t>IP </a:t>
                </a:r>
                <a:r>
                  <a:rPr lang="el-GR" dirty="0" smtClean="0"/>
                  <a:t>διευθύνσεις.</a:t>
                </a:r>
              </a:p>
              <a:p>
                <a:pPr>
                  <a:lnSpc>
                    <a:spcPct val="114000"/>
                  </a:lnSpc>
                  <a:spcBef>
                    <a:spcPts val="1200"/>
                  </a:spcBef>
                </a:pPr>
                <a:r>
                  <a:rPr lang="el-GR" dirty="0" smtClean="0"/>
                  <a:t>Το </a:t>
                </a:r>
                <a:r>
                  <a:rPr lang="el-GR" dirty="0"/>
                  <a:t>μήκος προθέματος που καλύπτει τις ανάγκες σε </a:t>
                </a:r>
                <a:r>
                  <a:rPr lang="en-US" dirty="0"/>
                  <a:t>IP </a:t>
                </a:r>
                <a:r>
                  <a:rPr lang="el-GR" dirty="0"/>
                  <a:t>διευθύνσεις και ταυτόχρονα το πλήθος των αχρησιμοποίητων </a:t>
                </a:r>
                <a:r>
                  <a:rPr lang="en-US" dirty="0"/>
                  <a:t>IP</a:t>
                </a:r>
                <a:r>
                  <a:rPr lang="el-GR" dirty="0"/>
                  <a:t> διευθύνσεων είναι ελάχιστο είναι το </a:t>
                </a:r>
                <a:r>
                  <a:rPr lang="el-GR" b="1" dirty="0"/>
                  <a:t>28</a:t>
                </a:r>
                <a:r>
                  <a:rPr lang="el-GR" dirty="0"/>
                  <a:t> καθώς </a:t>
                </a:r>
                <a14:m>
                  <m:oMath xmlns:m="http://schemas.openxmlformats.org/officeDocument/2006/math">
                    <m:sSup>
                      <m:sSupPr>
                        <m:ctrlPr>
                          <a:rPr lang="en-US" i="1">
                            <a:latin typeface="Cambria Math"/>
                          </a:rPr>
                        </m:ctrlPr>
                      </m:sSupPr>
                      <m:e>
                        <m:r>
                          <a:rPr lang="el-GR" i="1">
                            <a:latin typeface="Cambria Math"/>
                          </a:rPr>
                          <m:t>2</m:t>
                        </m:r>
                      </m:e>
                      <m:sup>
                        <m:r>
                          <a:rPr lang="el-GR" i="1">
                            <a:latin typeface="Cambria Math"/>
                          </a:rPr>
                          <m:t>32−28</m:t>
                        </m:r>
                      </m:sup>
                    </m:sSup>
                    <m:r>
                      <a:rPr lang="el-GR" i="1">
                        <a:latin typeface="Cambria Math"/>
                      </a:rPr>
                      <m:t>=</m:t>
                    </m:r>
                    <m:sSup>
                      <m:sSupPr>
                        <m:ctrlPr>
                          <a:rPr lang="en-US" i="1">
                            <a:latin typeface="Cambria Math"/>
                          </a:rPr>
                        </m:ctrlPr>
                      </m:sSupPr>
                      <m:e>
                        <m:r>
                          <a:rPr lang="el-GR" i="1">
                            <a:latin typeface="Cambria Math"/>
                          </a:rPr>
                          <m:t>2</m:t>
                        </m:r>
                      </m:e>
                      <m:sup>
                        <m:r>
                          <a:rPr lang="el-GR" i="1">
                            <a:latin typeface="Cambria Math"/>
                          </a:rPr>
                          <m:t>4</m:t>
                        </m:r>
                      </m:sup>
                    </m:sSup>
                    <m:r>
                      <a:rPr lang="el-GR" i="1">
                        <a:latin typeface="Cambria Math"/>
                      </a:rPr>
                      <m:t>=16</m:t>
                    </m:r>
                  </m:oMath>
                </a14:m>
                <a:r>
                  <a:rPr lang="el-GR"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963" t="-498" r="-1778"/>
                </a:stretch>
              </a:blipFill>
            </p:spPr>
            <p:txBody>
              <a:bodyPr/>
              <a:lstStyle/>
              <a:p>
                <a:r>
                  <a:rPr lang="el-GR">
                    <a:noFill/>
                  </a:rPr>
                  <a:t> </a:t>
                </a:r>
              </a:p>
            </p:txBody>
          </p:sp>
        </mc:Fallback>
      </mc:AlternateContent>
    </p:spTree>
    <p:extLst>
      <p:ext uri="{BB962C8B-B14F-4D97-AF65-F5344CB8AC3E}">
        <p14:creationId xmlns:p14="http://schemas.microsoft.com/office/powerpoint/2010/main" val="4258779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15 </a:t>
            </a:r>
            <a:r>
              <a:rPr lang="el-GR" sz="3200" b="0" dirty="0"/>
              <a:t>από 18)</a:t>
            </a:r>
            <a:endParaRPr lang="en-US" dirty="0"/>
          </a:p>
        </p:txBody>
      </p:sp>
      <p:sp>
        <p:nvSpPr>
          <p:cNvPr id="3" name="Content Placeholder 2"/>
          <p:cNvSpPr>
            <a:spLocks noGrp="1"/>
          </p:cNvSpPr>
          <p:nvPr>
            <p:ph idx="1"/>
          </p:nvPr>
        </p:nvSpPr>
        <p:spPr>
          <a:xfrm>
            <a:off x="457200" y="1412776"/>
            <a:ext cx="8363272" cy="4968552"/>
          </a:xfrm>
        </p:spPr>
        <p:txBody>
          <a:bodyPr>
            <a:normAutofit lnSpcReduction="10000"/>
          </a:bodyPr>
          <a:lstStyle/>
          <a:p>
            <a:pPr>
              <a:lnSpc>
                <a:spcPct val="114000"/>
              </a:lnSpc>
              <a:spcBef>
                <a:spcPts val="1200"/>
              </a:spcBef>
            </a:pPr>
            <a:r>
              <a:rPr lang="el-GR" dirty="0"/>
              <a:t>Συνεπώς, η αντίστοιχη μάσκα </a:t>
            </a:r>
            <a:r>
              <a:rPr lang="el-GR" dirty="0" err="1"/>
              <a:t>υποδικτύου</a:t>
            </a:r>
            <a:r>
              <a:rPr lang="el-GR" dirty="0"/>
              <a:t> θα είναι </a:t>
            </a:r>
            <a:r>
              <a:rPr lang="el-GR" dirty="0" smtClean="0"/>
              <a:t>255.255.255.240.</a:t>
            </a:r>
          </a:p>
          <a:p>
            <a:pPr>
              <a:lnSpc>
                <a:spcPct val="114000"/>
              </a:lnSpc>
              <a:spcBef>
                <a:spcPts val="1200"/>
              </a:spcBef>
            </a:pPr>
            <a:r>
              <a:rPr lang="el-GR" b="1" dirty="0" smtClean="0"/>
              <a:t>Η </a:t>
            </a:r>
            <a:r>
              <a:rPr lang="el-GR" b="1" dirty="0"/>
              <a:t>διεύθυνση δικτύου για το </a:t>
            </a:r>
            <a:r>
              <a:rPr lang="el-GR" b="1" dirty="0" err="1"/>
              <a:t>υποδίκτυο</a:t>
            </a:r>
            <a:r>
              <a:rPr lang="el-GR" b="1" dirty="0"/>
              <a:t> αυτό θα είναι η επόμενη από την τελευταία διεύθυνση του προηγούμενου </a:t>
            </a:r>
            <a:r>
              <a:rPr lang="el-GR" b="1" dirty="0" err="1"/>
              <a:t>υποδικτύου</a:t>
            </a:r>
            <a:r>
              <a:rPr lang="el-GR" dirty="0"/>
              <a:t> ΥΔ4, δηλαδή θα είναι η </a:t>
            </a:r>
            <a:r>
              <a:rPr lang="el-GR" b="1" dirty="0" smtClean="0"/>
              <a:t>192.168.0.224</a:t>
            </a:r>
            <a:r>
              <a:rPr lang="el-GR" dirty="0" smtClean="0"/>
              <a:t>.</a:t>
            </a:r>
          </a:p>
          <a:p>
            <a:pPr>
              <a:lnSpc>
                <a:spcPct val="114000"/>
              </a:lnSpc>
              <a:spcBef>
                <a:spcPts val="1200"/>
              </a:spcBef>
            </a:pPr>
            <a:r>
              <a:rPr lang="el-GR" dirty="0" smtClean="0"/>
              <a:t>Δηλαδή </a:t>
            </a:r>
            <a:r>
              <a:rPr lang="el-GR" dirty="0"/>
              <a:t>για το </a:t>
            </a:r>
            <a:r>
              <a:rPr lang="el-GR" dirty="0" err="1"/>
              <a:t>υποδίκτυο</a:t>
            </a:r>
            <a:r>
              <a:rPr lang="el-GR" dirty="0"/>
              <a:t> αυτό οι </a:t>
            </a:r>
            <a:r>
              <a:rPr lang="en-US" dirty="0"/>
              <a:t>IP</a:t>
            </a:r>
            <a:r>
              <a:rPr lang="el-GR" dirty="0"/>
              <a:t> διευθύνσεις θα είναι στο μπλοκ </a:t>
            </a:r>
            <a:r>
              <a:rPr lang="el-GR" b="1" dirty="0"/>
              <a:t>192.168.0.224/28</a:t>
            </a:r>
            <a:r>
              <a:rPr lang="el-GR" dirty="0"/>
              <a:t>, το οποίο σημαίνει ότι οι </a:t>
            </a:r>
            <a:r>
              <a:rPr lang="en-US" dirty="0"/>
              <a:t>IP </a:t>
            </a:r>
            <a:r>
              <a:rPr lang="el-GR" dirty="0"/>
              <a:t>διευθύνσεις θα είναι από </a:t>
            </a:r>
            <a:r>
              <a:rPr lang="el-GR" b="1" dirty="0"/>
              <a:t>192.168.0.224 </a:t>
            </a:r>
            <a:r>
              <a:rPr lang="el-GR" dirty="0"/>
              <a:t>έως και </a:t>
            </a:r>
            <a:r>
              <a:rPr lang="el-GR" b="1" dirty="0"/>
              <a:t>192.168.0.239</a:t>
            </a:r>
            <a:r>
              <a:rPr lang="el-GR" dirty="0"/>
              <a:t>, από τις οποίες οι </a:t>
            </a:r>
            <a:r>
              <a:rPr lang="el-GR" b="1" dirty="0"/>
              <a:t>192.168.0.225</a:t>
            </a:r>
            <a:r>
              <a:rPr lang="el-GR" dirty="0"/>
              <a:t> έως και </a:t>
            </a:r>
            <a:r>
              <a:rPr lang="el-GR" b="1" dirty="0"/>
              <a:t>192.168.0.238</a:t>
            </a:r>
            <a:r>
              <a:rPr lang="el-GR" dirty="0"/>
              <a:t> μπορούν να χρησιμοποιηθούν για τις συσκευές του </a:t>
            </a:r>
            <a:r>
              <a:rPr lang="el-GR" dirty="0" err="1"/>
              <a:t>υποδικτύου</a:t>
            </a:r>
            <a:r>
              <a:rPr lang="el-GR" dirty="0"/>
              <a:t>.</a:t>
            </a:r>
            <a:endParaRPr lang="en-US" dirty="0"/>
          </a:p>
        </p:txBody>
      </p:sp>
    </p:spTree>
    <p:extLst>
      <p:ext uri="{BB962C8B-B14F-4D97-AF65-F5344CB8AC3E}">
        <p14:creationId xmlns:p14="http://schemas.microsoft.com/office/powerpoint/2010/main" val="4102512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16 </a:t>
            </a:r>
            <a:r>
              <a:rPr lang="el-GR" sz="3200" b="0" dirty="0"/>
              <a:t>από 18)</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60829324"/>
              </p:ext>
            </p:extLst>
          </p:nvPr>
        </p:nvGraphicFramePr>
        <p:xfrm>
          <a:off x="1" y="2200276"/>
          <a:ext cx="9144001" cy="1472184"/>
        </p:xfrm>
        <a:graphic>
          <a:graphicData uri="http://schemas.openxmlformats.org/drawingml/2006/table">
            <a:tbl>
              <a:tblPr firstRow="1" firstCol="1" bandRow="1">
                <a:tableStyleId>{5C22544A-7EE6-4342-B048-85BDC9FD1C3A}</a:tableStyleId>
              </a:tblPr>
              <a:tblGrid>
                <a:gridCol w="971599"/>
                <a:gridCol w="936104"/>
                <a:gridCol w="1512168"/>
                <a:gridCol w="1224136"/>
                <a:gridCol w="1080120"/>
                <a:gridCol w="1690976"/>
                <a:gridCol w="1728898"/>
              </a:tblGrid>
              <a:tr h="0">
                <a:tc>
                  <a:txBody>
                    <a:bodyPr/>
                    <a:lstStyle/>
                    <a:p>
                      <a:pPr algn="ctr">
                        <a:lnSpc>
                          <a:spcPct val="115000"/>
                        </a:lnSpc>
                        <a:spcAft>
                          <a:spcPts val="600"/>
                        </a:spcAft>
                      </a:pPr>
                      <a:r>
                        <a:rPr lang="el-GR" sz="1400" dirty="0" err="1">
                          <a:solidFill>
                            <a:schemeClr val="tx1"/>
                          </a:solidFill>
                          <a:effectLst/>
                          <a:latin typeface="Calibri" pitchFamily="34" charset="0"/>
                        </a:rPr>
                        <a:t>Υποδίκτυο</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συσκευών</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smtClean="0">
                          <a:solidFill>
                            <a:schemeClr val="tx1"/>
                          </a:solidFill>
                          <a:effectLst/>
                          <a:latin typeface="Calibri" pitchFamily="34" charset="0"/>
                        </a:rPr>
                        <a:t>Πλήθος Ι</a:t>
                      </a:r>
                      <a:r>
                        <a:rPr lang="en-US" sz="1400" dirty="0" smtClean="0">
                          <a:solidFill>
                            <a:schemeClr val="tx1"/>
                          </a:solidFill>
                          <a:effectLst/>
                          <a:latin typeface="Calibri" pitchFamily="34" charset="0"/>
                        </a:rPr>
                        <a:t>P </a:t>
                      </a:r>
                      <a:r>
                        <a:rPr lang="el-GR" sz="1400" dirty="0" smtClean="0">
                          <a:solidFill>
                            <a:schemeClr val="tx1"/>
                          </a:solidFill>
                          <a:effectLst/>
                          <a:latin typeface="Calibri" pitchFamily="34" charset="0"/>
                        </a:rPr>
                        <a:t>που χρειάζονται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Ι</a:t>
                      </a:r>
                      <a:r>
                        <a:rPr lang="en-US" sz="1400" dirty="0">
                          <a:solidFill>
                            <a:schemeClr val="tx1"/>
                          </a:solidFill>
                          <a:effectLst/>
                          <a:latin typeface="Calibri" pitchFamily="34" charset="0"/>
                        </a:rPr>
                        <a:t>P </a:t>
                      </a:r>
                      <a:r>
                        <a:rPr lang="el-GR" sz="1400" dirty="0">
                          <a:solidFill>
                            <a:schemeClr val="tx1"/>
                          </a:solidFill>
                          <a:effectLst/>
                          <a:latin typeface="Calibri" pitchFamily="34" charset="0"/>
                        </a:rPr>
                        <a:t>που </a:t>
                      </a:r>
                      <a:r>
                        <a:rPr lang="el-GR" sz="1400" dirty="0" smtClean="0">
                          <a:solidFill>
                            <a:schemeClr val="tx1"/>
                          </a:solidFill>
                          <a:effectLst/>
                          <a:latin typeface="Calibri" pitchFamily="34" charset="0"/>
                        </a:rPr>
                        <a:t>δεσμεύονται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Μήκος προθέματος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Δικτύου</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εκπομπής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0">
                <a:tc>
                  <a:txBody>
                    <a:bodyPr/>
                    <a:lstStyle/>
                    <a:p>
                      <a:pPr algn="ctr">
                        <a:lnSpc>
                          <a:spcPct val="115000"/>
                        </a:lnSpc>
                        <a:spcAft>
                          <a:spcPts val="600"/>
                        </a:spcAft>
                      </a:pPr>
                      <a:r>
                        <a:rPr lang="el-GR" sz="1400" dirty="0">
                          <a:solidFill>
                            <a:schemeClr val="tx1"/>
                          </a:solidFill>
                          <a:effectLst/>
                          <a:latin typeface="Calibri" pitchFamily="34" charset="0"/>
                        </a:rPr>
                        <a:t>ΥΔ4</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100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102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128 =2</a:t>
                      </a:r>
                      <a:r>
                        <a:rPr lang="el-GR" sz="1400" baseline="30000" dirty="0" smtClean="0">
                          <a:effectLst/>
                          <a:latin typeface="Calibri" pitchFamily="34" charset="0"/>
                        </a:rPr>
                        <a:t>7</a:t>
                      </a:r>
                      <a:endParaRPr lang="el-GR" sz="1400" baseline="300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192.168.0.127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ΥΔ2</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35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37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64 =2</a:t>
                      </a:r>
                      <a:r>
                        <a:rPr lang="el-GR" sz="1400" baseline="30000" dirty="0" smtClean="0">
                          <a:effectLst/>
                          <a:latin typeface="Calibri" pitchFamily="34" charset="0"/>
                        </a:rPr>
                        <a:t>6</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a:effectLst/>
                          <a:latin typeface="Calibri" pitchFamily="34" charset="0"/>
                        </a:rPr>
                        <a:t>26</a:t>
                      </a:r>
                      <a:endParaRPr lang="el-GR" sz="140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a:effectLst/>
                          <a:latin typeface="Calibri" pitchFamily="34" charset="0"/>
                        </a:rPr>
                        <a:t>192.168.0.128</a:t>
                      </a:r>
                      <a:endParaRPr lang="el-GR" sz="140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192.168.0.191</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lnSpc>
                          <a:spcPct val="115000"/>
                        </a:lnSpc>
                        <a:spcAft>
                          <a:spcPts val="600"/>
                        </a:spcAft>
                      </a:pPr>
                      <a:r>
                        <a:rPr lang="el-GR" sz="1400" dirty="0">
                          <a:solidFill>
                            <a:schemeClr val="tx1"/>
                          </a:solidFill>
                          <a:effectLst/>
                          <a:latin typeface="Calibri" pitchFamily="34" charset="0"/>
                        </a:rPr>
                        <a:t>ΥΔ3</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smtClean="0">
                          <a:effectLst/>
                          <a:latin typeface="Calibri" pitchFamily="34" charset="0"/>
                        </a:rPr>
                        <a:t>32 =2</a:t>
                      </a:r>
                      <a:r>
                        <a:rPr lang="el-GR" sz="1400" baseline="30000" dirty="0" smtClean="0">
                          <a:effectLst/>
                          <a:latin typeface="Calibri" pitchFamily="34" charset="0"/>
                        </a:rPr>
                        <a:t>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192.168.0.192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600"/>
                        </a:spcAft>
                      </a:pPr>
                      <a:r>
                        <a:rPr lang="el-GR" sz="1400" dirty="0">
                          <a:effectLst/>
                          <a:latin typeface="Calibri" pitchFamily="34" charset="0"/>
                        </a:rPr>
                        <a:t>192.168.0.223</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ΥΔ1</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pPr algn="ctr">
                        <a:lnSpc>
                          <a:spcPct val="115000"/>
                        </a:lnSpc>
                        <a:spcAft>
                          <a:spcPts val="600"/>
                        </a:spcAft>
                      </a:pPr>
                      <a:r>
                        <a:rPr lang="el-GR" sz="1400" dirty="0">
                          <a:effectLst/>
                          <a:latin typeface="Calibri" pitchFamily="34" charset="0"/>
                        </a:rPr>
                        <a:t>10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12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smtClean="0">
                          <a:effectLst/>
                          <a:latin typeface="Calibri" pitchFamily="34" charset="0"/>
                        </a:rPr>
                        <a:t>16 =2</a:t>
                      </a:r>
                      <a:r>
                        <a:rPr lang="el-GR" sz="1400" baseline="30000" dirty="0" smtClean="0">
                          <a:effectLst/>
                          <a:latin typeface="Calibri" pitchFamily="34" charset="0"/>
                        </a:rPr>
                        <a:t>4</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28</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192.168.0.224</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600"/>
                        </a:spcAft>
                      </a:pPr>
                      <a:r>
                        <a:rPr lang="el-GR" sz="1400" dirty="0">
                          <a:effectLst/>
                          <a:latin typeface="Calibri" pitchFamily="34" charset="0"/>
                        </a:rPr>
                        <a:t>192.168.0.239</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6122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17 </a:t>
            </a:r>
            <a:r>
              <a:rPr lang="el-GR" sz="3200" b="0" dirty="0"/>
              <a:t>από 18)</a:t>
            </a:r>
            <a:endParaRPr lang="en-US" dirty="0"/>
          </a:p>
        </p:txBody>
      </p:sp>
      <p:sp>
        <p:nvSpPr>
          <p:cNvPr id="3" name="Content Placeholder 2"/>
          <p:cNvSpPr>
            <a:spLocks noGrp="1"/>
          </p:cNvSpPr>
          <p:nvPr>
            <p:ph idx="1"/>
          </p:nvPr>
        </p:nvSpPr>
        <p:spPr>
          <a:xfrm>
            <a:off x="457200" y="1412776"/>
            <a:ext cx="8435280" cy="4896544"/>
          </a:xfrm>
        </p:spPr>
        <p:txBody>
          <a:bodyPr>
            <a:noAutofit/>
          </a:bodyPr>
          <a:lstStyle/>
          <a:p>
            <a:pPr marL="0" indent="0">
              <a:lnSpc>
                <a:spcPct val="110000"/>
              </a:lnSpc>
              <a:spcBef>
                <a:spcPts val="1200"/>
              </a:spcBef>
              <a:buNone/>
            </a:pPr>
            <a:r>
              <a:rPr lang="el-GR" b="1" dirty="0" smtClean="0"/>
              <a:t>Άσκηση 4</a:t>
            </a:r>
          </a:p>
          <a:p>
            <a:pPr marL="0" indent="0">
              <a:lnSpc>
                <a:spcPct val="110000"/>
              </a:lnSpc>
              <a:spcBef>
                <a:spcPts val="1200"/>
              </a:spcBef>
              <a:buNone/>
            </a:pPr>
            <a:r>
              <a:rPr lang="el-GR" dirty="0" smtClean="0"/>
              <a:t>Ένα νοσοκομείο αποτελείται από 4 ορόφους με το εξής πλήθος τερματικών συσκευών :</a:t>
            </a:r>
          </a:p>
          <a:p>
            <a:pPr lvl="1">
              <a:lnSpc>
                <a:spcPct val="110000"/>
              </a:lnSpc>
              <a:spcBef>
                <a:spcPts val="1200"/>
              </a:spcBef>
            </a:pPr>
            <a:r>
              <a:rPr lang="el-GR" dirty="0" smtClean="0"/>
              <a:t>Όροφος 1: 5 τερματικές συσκευές</a:t>
            </a:r>
          </a:p>
          <a:p>
            <a:pPr lvl="1">
              <a:lnSpc>
                <a:spcPct val="110000"/>
              </a:lnSpc>
              <a:spcBef>
                <a:spcPts val="1200"/>
              </a:spcBef>
            </a:pPr>
            <a:r>
              <a:rPr lang="el-GR" dirty="0" smtClean="0"/>
              <a:t>Όροφος 2: 23 </a:t>
            </a:r>
            <a:r>
              <a:rPr lang="el-GR" dirty="0"/>
              <a:t>τερματικές </a:t>
            </a:r>
            <a:r>
              <a:rPr lang="el-GR" dirty="0" smtClean="0"/>
              <a:t>συσκευές</a:t>
            </a:r>
          </a:p>
          <a:p>
            <a:pPr lvl="1">
              <a:lnSpc>
                <a:spcPct val="110000"/>
              </a:lnSpc>
              <a:spcBef>
                <a:spcPts val="1200"/>
              </a:spcBef>
            </a:pPr>
            <a:r>
              <a:rPr lang="el-GR" dirty="0" smtClean="0"/>
              <a:t>Όροφος 3: 10 </a:t>
            </a:r>
            <a:r>
              <a:rPr lang="el-GR" dirty="0"/>
              <a:t>τερματικές </a:t>
            </a:r>
            <a:r>
              <a:rPr lang="el-GR" dirty="0" smtClean="0"/>
              <a:t>συσκευές</a:t>
            </a:r>
          </a:p>
          <a:p>
            <a:pPr lvl="1">
              <a:lnSpc>
                <a:spcPct val="110000"/>
              </a:lnSpc>
              <a:spcBef>
                <a:spcPts val="1200"/>
              </a:spcBef>
            </a:pPr>
            <a:r>
              <a:rPr lang="el-GR" dirty="0" smtClean="0"/>
              <a:t>Όροφος 4: 34</a:t>
            </a:r>
            <a:r>
              <a:rPr lang="el-GR" dirty="0"/>
              <a:t> τερματικές </a:t>
            </a:r>
            <a:r>
              <a:rPr lang="el-GR" dirty="0" smtClean="0"/>
              <a:t>συσκευές</a:t>
            </a:r>
          </a:p>
          <a:p>
            <a:pPr marL="0" indent="0">
              <a:lnSpc>
                <a:spcPct val="110000"/>
              </a:lnSpc>
              <a:spcBef>
                <a:spcPts val="1200"/>
              </a:spcBef>
              <a:buNone/>
            </a:pPr>
            <a:r>
              <a:rPr lang="el-GR" dirty="0" smtClean="0"/>
              <a:t>Κάθε όροφος αποτελεί ένα ξεχωριστό </a:t>
            </a:r>
            <a:r>
              <a:rPr lang="el-GR" dirty="0" err="1" smtClean="0"/>
              <a:t>υποδίκτυο</a:t>
            </a:r>
            <a:r>
              <a:rPr lang="el-GR" dirty="0" smtClean="0"/>
              <a:t>.</a:t>
            </a:r>
          </a:p>
          <a:p>
            <a:pPr marL="0" indent="0">
              <a:lnSpc>
                <a:spcPct val="110000"/>
              </a:lnSpc>
              <a:spcBef>
                <a:spcPts val="1200"/>
              </a:spcBef>
              <a:buNone/>
            </a:pPr>
            <a:r>
              <a:rPr lang="el-GR" dirty="0" smtClean="0"/>
              <a:t>Όλα τα </a:t>
            </a:r>
            <a:r>
              <a:rPr lang="el-GR" dirty="0" err="1" smtClean="0"/>
              <a:t>υποδίκτυα</a:t>
            </a:r>
            <a:r>
              <a:rPr lang="el-GR" dirty="0" smtClean="0"/>
              <a:t> επικοινωνούν μεταξύ τους.</a:t>
            </a:r>
          </a:p>
        </p:txBody>
      </p:sp>
    </p:spTree>
    <p:extLst>
      <p:ext uri="{BB962C8B-B14F-4D97-AF65-F5344CB8AC3E}">
        <p14:creationId xmlns:p14="http://schemas.microsoft.com/office/powerpoint/2010/main" val="3791723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a:t>(</a:t>
            </a:r>
            <a:r>
              <a:rPr lang="el-GR" sz="3200" b="0" dirty="0" smtClean="0"/>
              <a:t>18 </a:t>
            </a:r>
            <a:r>
              <a:rPr lang="el-GR" sz="3200" b="0" dirty="0"/>
              <a:t>από 18)</a:t>
            </a:r>
            <a:endParaRPr lang="en-US" dirty="0"/>
          </a:p>
        </p:txBody>
      </p:sp>
      <p:sp>
        <p:nvSpPr>
          <p:cNvPr id="3" name="Content Placeholder 2"/>
          <p:cNvSpPr>
            <a:spLocks noGrp="1"/>
          </p:cNvSpPr>
          <p:nvPr>
            <p:ph idx="1"/>
          </p:nvPr>
        </p:nvSpPr>
        <p:spPr>
          <a:xfrm>
            <a:off x="457200" y="1412776"/>
            <a:ext cx="8435280" cy="4896544"/>
          </a:xfrm>
        </p:spPr>
        <p:txBody>
          <a:bodyPr>
            <a:noAutofit/>
          </a:bodyPr>
          <a:lstStyle/>
          <a:p>
            <a:pPr marL="0" indent="0">
              <a:lnSpc>
                <a:spcPct val="110000"/>
              </a:lnSpc>
              <a:spcBef>
                <a:spcPts val="1200"/>
              </a:spcBef>
              <a:buNone/>
            </a:pPr>
            <a:r>
              <a:rPr lang="el-GR" dirty="0" smtClean="0"/>
              <a:t>Είναι διαθέσιμοι </a:t>
            </a:r>
            <a:r>
              <a:rPr lang="el-GR" dirty="0" err="1" smtClean="0"/>
              <a:t>μεταγωγείς</a:t>
            </a:r>
            <a:r>
              <a:rPr lang="el-GR" dirty="0" smtClean="0"/>
              <a:t> με 24 θύρες διασύνδεσης και δρομολογητές με 2 θύρες διασύνδεσης </a:t>
            </a:r>
            <a:r>
              <a:rPr lang="en-US" dirty="0" err="1" smtClean="0"/>
              <a:t>FastEthernet</a:t>
            </a:r>
            <a:r>
              <a:rPr lang="el-GR" dirty="0" smtClean="0"/>
              <a:t> (χωρίς δυνατότητα επέκτασης).</a:t>
            </a:r>
          </a:p>
          <a:p>
            <a:pPr marL="0" indent="0">
              <a:lnSpc>
                <a:spcPct val="110000"/>
              </a:lnSpc>
              <a:spcBef>
                <a:spcPts val="1200"/>
              </a:spcBef>
              <a:buNone/>
            </a:pPr>
            <a:r>
              <a:rPr lang="el-GR" dirty="0" smtClean="0"/>
              <a:t>Είναι διαθέσιμο το μπλοκ διευθύνσεων </a:t>
            </a:r>
            <a:r>
              <a:rPr lang="el-GR" b="1" dirty="0" smtClean="0"/>
              <a:t>192.168.1.128/25</a:t>
            </a:r>
            <a:r>
              <a:rPr lang="el-GR" dirty="0" smtClean="0"/>
              <a:t>.</a:t>
            </a:r>
            <a:endParaRPr lang="en-US" dirty="0" smtClean="0"/>
          </a:p>
          <a:p>
            <a:pPr marL="514350" indent="-514350">
              <a:lnSpc>
                <a:spcPct val="110000"/>
              </a:lnSpc>
              <a:spcBef>
                <a:spcPts val="1200"/>
              </a:spcBef>
              <a:buAutoNum type="arabicPeriod"/>
            </a:pPr>
            <a:r>
              <a:rPr lang="el-GR" dirty="0" smtClean="0"/>
              <a:t>Να γίνει η τοπολογία του δικτύου χρησιμοποιώντας όσο το δυνατόν λιγότερους </a:t>
            </a:r>
            <a:r>
              <a:rPr lang="el-GR" dirty="0" err="1" smtClean="0"/>
              <a:t>μεταγωγείς</a:t>
            </a:r>
            <a:r>
              <a:rPr lang="el-GR" dirty="0" smtClean="0"/>
              <a:t> και δρομολογητές</a:t>
            </a:r>
            <a:r>
              <a:rPr lang="en-US" dirty="0" smtClean="0"/>
              <a:t>.</a:t>
            </a:r>
            <a:r>
              <a:rPr lang="el-GR" dirty="0" smtClean="0"/>
              <a:t> Χρησιμοποιήστε ενδεικτικά 2 υπολογιστές για να απεικονίσετε τις συσκευές κάθε </a:t>
            </a:r>
            <a:r>
              <a:rPr lang="el-GR" dirty="0" err="1" smtClean="0"/>
              <a:t>υποδικτύου</a:t>
            </a:r>
            <a:endParaRPr lang="en-US" dirty="0" smtClean="0"/>
          </a:p>
          <a:p>
            <a:pPr marL="514350" indent="-514350">
              <a:lnSpc>
                <a:spcPct val="110000"/>
              </a:lnSpc>
              <a:spcBef>
                <a:spcPts val="1200"/>
              </a:spcBef>
              <a:buAutoNum type="arabicPeriod"/>
            </a:pPr>
            <a:r>
              <a:rPr lang="el-GR" dirty="0" smtClean="0"/>
              <a:t>Να αποδοθούν </a:t>
            </a:r>
            <a:r>
              <a:rPr lang="en-US" dirty="0" smtClean="0"/>
              <a:t>IP</a:t>
            </a:r>
            <a:r>
              <a:rPr lang="el-GR" dirty="0" smtClean="0"/>
              <a:t> διευθύνσεις σε κάθε </a:t>
            </a:r>
            <a:r>
              <a:rPr lang="el-GR" dirty="0" err="1" smtClean="0"/>
              <a:t>υποδίκτυο</a:t>
            </a:r>
            <a:r>
              <a:rPr lang="el-GR" dirty="0" smtClean="0"/>
              <a:t> και στις θύρες των δρομολογητών με χρήση της τεχνικής </a:t>
            </a:r>
            <a:r>
              <a:rPr lang="en-US" dirty="0" smtClean="0"/>
              <a:t>VLSM</a:t>
            </a:r>
          </a:p>
        </p:txBody>
      </p:sp>
    </p:spTree>
    <p:extLst>
      <p:ext uri="{BB962C8B-B14F-4D97-AF65-F5344CB8AC3E}">
        <p14:creationId xmlns:p14="http://schemas.microsoft.com/office/powerpoint/2010/main" val="4055685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Υποδικτύωση</a:t>
            </a:r>
            <a:r>
              <a:rPr lang="el-GR" dirty="0"/>
              <a:t> </a:t>
            </a:r>
            <a:r>
              <a:rPr lang="el-GR" sz="3200" b="0" dirty="0" smtClean="0"/>
              <a:t>(1 από 18)</a:t>
            </a:r>
            <a:endParaRPr lang="en-US" sz="3200" b="0" dirty="0"/>
          </a:p>
        </p:txBody>
      </p:sp>
      <p:sp>
        <p:nvSpPr>
          <p:cNvPr id="3" name="Content Placeholder 2"/>
          <p:cNvSpPr>
            <a:spLocks noGrp="1"/>
          </p:cNvSpPr>
          <p:nvPr>
            <p:ph idx="1"/>
          </p:nvPr>
        </p:nvSpPr>
        <p:spPr>
          <a:xfrm>
            <a:off x="457200" y="1412776"/>
            <a:ext cx="8435280" cy="5040560"/>
          </a:xfrm>
        </p:spPr>
        <p:txBody>
          <a:bodyPr>
            <a:normAutofit/>
          </a:bodyPr>
          <a:lstStyle/>
          <a:p>
            <a:pPr>
              <a:lnSpc>
                <a:spcPct val="110000"/>
              </a:lnSpc>
              <a:spcBef>
                <a:spcPts val="1200"/>
              </a:spcBef>
            </a:pPr>
            <a:r>
              <a:rPr lang="el-GR" dirty="0"/>
              <a:t>Πολλές φορές ένα μεγάλο δίκτυο υπολογιστών διαχωρίζεται σε μικρότερα λογικά </a:t>
            </a:r>
            <a:r>
              <a:rPr lang="el-GR" dirty="0" err="1"/>
              <a:t>υποδίκτυα</a:t>
            </a:r>
            <a:r>
              <a:rPr lang="el-GR" dirty="0"/>
              <a:t> </a:t>
            </a:r>
            <a:r>
              <a:rPr lang="el-GR" dirty="0" smtClean="0"/>
              <a:t>εξαιτίας</a:t>
            </a:r>
            <a:r>
              <a:rPr lang="en-US" dirty="0" smtClean="0"/>
              <a:t> </a:t>
            </a:r>
            <a:r>
              <a:rPr lang="el-GR" dirty="0" smtClean="0"/>
              <a:t>:</a:t>
            </a:r>
          </a:p>
          <a:p>
            <a:pPr lvl="1">
              <a:lnSpc>
                <a:spcPct val="110000"/>
              </a:lnSpc>
              <a:spcBef>
                <a:spcPts val="1200"/>
              </a:spcBef>
            </a:pPr>
            <a:r>
              <a:rPr lang="el-GR" dirty="0" smtClean="0"/>
              <a:t>Γεωγραφικών </a:t>
            </a:r>
            <a:r>
              <a:rPr lang="el-GR" dirty="0"/>
              <a:t>περιορισμών (</a:t>
            </a:r>
            <a:r>
              <a:rPr lang="el-GR" dirty="0" err="1"/>
              <a:t>π.χ</a:t>
            </a:r>
            <a:r>
              <a:rPr lang="el-GR" dirty="0"/>
              <a:t> το δίκτυο καλύπτει δύο ή περισσότερους ορόφους ενός </a:t>
            </a:r>
            <a:r>
              <a:rPr lang="el-GR" dirty="0" smtClean="0"/>
              <a:t>κτιρίου).</a:t>
            </a:r>
          </a:p>
          <a:p>
            <a:pPr lvl="1">
              <a:lnSpc>
                <a:spcPct val="110000"/>
              </a:lnSpc>
              <a:spcBef>
                <a:spcPts val="1200"/>
              </a:spcBef>
            </a:pPr>
            <a:r>
              <a:rPr lang="el-GR" dirty="0" smtClean="0"/>
              <a:t>Για </a:t>
            </a:r>
            <a:r>
              <a:rPr lang="el-GR" dirty="0"/>
              <a:t>λόγους βελτιστοποίησης της απόδοσης και διαχείρισης του δικτύου (είναι καλύτερο και πιο εύκολο να διαχειρίζεται κάποιος πολλά μικρά </a:t>
            </a:r>
            <a:r>
              <a:rPr lang="el-GR" dirty="0" err="1"/>
              <a:t>υποδίκτυα</a:t>
            </a:r>
            <a:r>
              <a:rPr lang="el-GR" dirty="0"/>
              <a:t> παρά ένα μεγάλο </a:t>
            </a:r>
            <a:r>
              <a:rPr lang="el-GR" dirty="0" smtClean="0"/>
              <a:t>δίκτυο).</a:t>
            </a:r>
          </a:p>
          <a:p>
            <a:pPr lvl="1">
              <a:lnSpc>
                <a:spcPct val="110000"/>
              </a:lnSpc>
              <a:spcBef>
                <a:spcPts val="1200"/>
              </a:spcBef>
            </a:pPr>
            <a:r>
              <a:rPr lang="el-GR" dirty="0" smtClean="0"/>
              <a:t>Λόγους </a:t>
            </a:r>
            <a:r>
              <a:rPr lang="el-GR" dirty="0"/>
              <a:t>ασφαλείας (π.χ. το </a:t>
            </a:r>
            <a:r>
              <a:rPr lang="el-GR" dirty="0" err="1"/>
              <a:t>υποδίκτυο</a:t>
            </a:r>
            <a:r>
              <a:rPr lang="el-GR" dirty="0"/>
              <a:t> που περιλαμβάνει τις απεικονιστικές συσκευές ενός νοσοκομείου δεν χρειάζεται να επικοινωνεί με το </a:t>
            </a:r>
            <a:r>
              <a:rPr lang="el-GR" dirty="0" err="1"/>
              <a:t>υποδίκτυο</a:t>
            </a:r>
            <a:r>
              <a:rPr lang="el-GR" dirty="0"/>
              <a:t> του λογιστηρίου</a:t>
            </a:r>
            <a:r>
              <a:rPr lang="el-GR" dirty="0" smtClean="0"/>
              <a:t>).</a:t>
            </a:r>
            <a:endParaRPr lang="en-US" dirty="0"/>
          </a:p>
        </p:txBody>
      </p:sp>
    </p:spTree>
    <p:extLst>
      <p:ext uri="{BB962C8B-B14F-4D97-AF65-F5344CB8AC3E}">
        <p14:creationId xmlns:p14="http://schemas.microsoft.com/office/powerpoint/2010/main" val="4065085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Δρομολογητές </a:t>
            </a:r>
            <a:r>
              <a:rPr lang="el-GR" sz="3200" b="0" dirty="0" smtClean="0"/>
              <a:t>(1 από 38)</a:t>
            </a:r>
            <a:endParaRPr lang="en-US" sz="3200" b="0" dirty="0"/>
          </a:p>
        </p:txBody>
      </p:sp>
      <p:sp>
        <p:nvSpPr>
          <p:cNvPr id="3" name="Content Placeholder 2"/>
          <p:cNvSpPr>
            <a:spLocks noGrp="1"/>
          </p:cNvSpPr>
          <p:nvPr>
            <p:ph idx="1"/>
          </p:nvPr>
        </p:nvSpPr>
        <p:spPr/>
        <p:txBody>
          <a:bodyPr/>
          <a:lstStyle/>
          <a:p>
            <a:r>
              <a:rPr lang="el-GR" dirty="0"/>
              <a:t>Ένας </a:t>
            </a:r>
            <a:r>
              <a:rPr lang="el-GR" dirty="0" smtClean="0"/>
              <a:t>δρομολογητής (</a:t>
            </a:r>
            <a:r>
              <a:rPr lang="en-US" dirty="0" smtClean="0"/>
              <a:t>router</a:t>
            </a:r>
            <a:r>
              <a:rPr lang="el-GR" dirty="0" smtClean="0"/>
              <a:t>) </a:t>
            </a:r>
            <a:r>
              <a:rPr lang="el-GR" dirty="0"/>
              <a:t>είναι μία συσκευή η οποία χρησιμοποιείται για τη διασύνδεση δύο ή περισσότερων (</a:t>
            </a:r>
            <a:r>
              <a:rPr lang="el-GR" dirty="0" err="1" smtClean="0"/>
              <a:t>υπο)δικτύων</a:t>
            </a:r>
            <a:r>
              <a:rPr lang="el-GR"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3140968"/>
            <a:ext cx="8658115" cy="3096344"/>
          </a:xfrm>
          <a:prstGeom prst="rect">
            <a:avLst/>
          </a:prstGeom>
        </p:spPr>
      </p:pic>
      <p:sp>
        <p:nvSpPr>
          <p:cNvPr id="7" name="Rectangle 6"/>
          <p:cNvSpPr/>
          <p:nvPr/>
        </p:nvSpPr>
        <p:spPr>
          <a:xfrm>
            <a:off x="251519" y="3113809"/>
            <a:ext cx="3888433"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788023" y="3068960"/>
            <a:ext cx="4121611"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139953" y="3934178"/>
            <a:ext cx="1296144" cy="17451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345316" y="3933056"/>
            <a:ext cx="1210460" cy="369332"/>
          </a:xfrm>
          <a:prstGeom prst="rect">
            <a:avLst/>
          </a:prstGeom>
          <a:noFill/>
        </p:spPr>
        <p:txBody>
          <a:bodyPr wrap="none" rtlCol="0">
            <a:spAutoFit/>
          </a:bodyPr>
          <a:lstStyle/>
          <a:p>
            <a:r>
              <a:rPr lang="el-GR" dirty="0" smtClean="0">
                <a:solidFill>
                  <a:prstClr val="black"/>
                </a:solidFill>
              </a:rPr>
              <a:t>ΔΙΚΤΥΟ 1</a:t>
            </a:r>
            <a:endParaRPr lang="en-US" dirty="0">
              <a:solidFill>
                <a:prstClr val="black"/>
              </a:solidFill>
            </a:endParaRPr>
          </a:p>
        </p:txBody>
      </p:sp>
      <p:sp>
        <p:nvSpPr>
          <p:cNvPr id="12" name="TextBox 11"/>
          <p:cNvSpPr txBox="1"/>
          <p:nvPr/>
        </p:nvSpPr>
        <p:spPr>
          <a:xfrm>
            <a:off x="6372200" y="3861048"/>
            <a:ext cx="1210460" cy="369332"/>
          </a:xfrm>
          <a:prstGeom prst="rect">
            <a:avLst/>
          </a:prstGeom>
          <a:noFill/>
        </p:spPr>
        <p:txBody>
          <a:bodyPr wrap="none" rtlCol="0">
            <a:spAutoFit/>
          </a:bodyPr>
          <a:lstStyle/>
          <a:p>
            <a:r>
              <a:rPr lang="el-GR" dirty="0" smtClean="0">
                <a:solidFill>
                  <a:prstClr val="black"/>
                </a:solidFill>
              </a:rPr>
              <a:t>ΔΙΚΤΥΟ 2</a:t>
            </a:r>
            <a:endParaRPr lang="en-US" dirty="0">
              <a:solidFill>
                <a:prstClr val="black"/>
              </a:solidFill>
            </a:endParaRPr>
          </a:p>
        </p:txBody>
      </p:sp>
      <p:sp>
        <p:nvSpPr>
          <p:cNvPr id="13" name="TextBox 12"/>
          <p:cNvSpPr txBox="1"/>
          <p:nvPr/>
        </p:nvSpPr>
        <p:spPr>
          <a:xfrm>
            <a:off x="2857484" y="4653136"/>
            <a:ext cx="1210460" cy="369332"/>
          </a:xfrm>
          <a:prstGeom prst="rect">
            <a:avLst/>
          </a:prstGeom>
          <a:noFill/>
        </p:spPr>
        <p:txBody>
          <a:bodyPr wrap="none" rtlCol="0">
            <a:spAutoFit/>
          </a:bodyPr>
          <a:lstStyle/>
          <a:p>
            <a:r>
              <a:rPr lang="el-GR" dirty="0" smtClean="0">
                <a:solidFill>
                  <a:prstClr val="black"/>
                </a:solidFill>
              </a:rPr>
              <a:t>ΔΙΚΤΥΟ 3</a:t>
            </a:r>
            <a:endParaRPr lang="en-US" dirty="0">
              <a:solidFill>
                <a:prstClr val="black"/>
              </a:solidFill>
            </a:endParaRPr>
          </a:p>
        </p:txBody>
      </p:sp>
      <p:sp>
        <p:nvSpPr>
          <p:cNvPr id="14" name="TextBox 13"/>
          <p:cNvSpPr txBox="1"/>
          <p:nvPr/>
        </p:nvSpPr>
        <p:spPr>
          <a:xfrm>
            <a:off x="6012160" y="4725144"/>
            <a:ext cx="2808312" cy="646331"/>
          </a:xfrm>
          <a:prstGeom prst="rect">
            <a:avLst/>
          </a:prstGeom>
          <a:noFill/>
        </p:spPr>
        <p:txBody>
          <a:bodyPr wrap="square" rtlCol="0">
            <a:spAutoFit/>
          </a:bodyPr>
          <a:lstStyle/>
          <a:p>
            <a:r>
              <a:rPr lang="el-GR" dirty="0" smtClean="0">
                <a:solidFill>
                  <a:prstClr val="black"/>
                </a:solidFill>
              </a:rPr>
              <a:t>Οι δύο δρομολογητές σχηματίζουν δίκτυο</a:t>
            </a:r>
            <a:endParaRPr lang="en-US" dirty="0">
              <a:solidFill>
                <a:prstClr val="black"/>
              </a:solidFill>
            </a:endParaRPr>
          </a:p>
        </p:txBody>
      </p:sp>
      <p:cxnSp>
        <p:nvCxnSpPr>
          <p:cNvPr id="16" name="Straight Arrow Connector 15"/>
          <p:cNvCxnSpPr>
            <a:endCxn id="10" idx="3"/>
          </p:cNvCxnSpPr>
          <p:nvPr/>
        </p:nvCxnSpPr>
        <p:spPr>
          <a:xfrm flipH="1" flipV="1">
            <a:off x="5436097" y="4806766"/>
            <a:ext cx="576063" cy="24154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925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(2 </a:t>
            </a:r>
            <a:r>
              <a:rPr lang="el-GR" sz="3200" b="0" dirty="0"/>
              <a:t>από 38)</a:t>
            </a:r>
            <a:endParaRPr lang="en-US" dirty="0"/>
          </a:p>
        </p:txBody>
      </p:sp>
      <p:sp>
        <p:nvSpPr>
          <p:cNvPr id="3" name="Content Placeholder 2"/>
          <p:cNvSpPr>
            <a:spLocks noGrp="1"/>
          </p:cNvSpPr>
          <p:nvPr>
            <p:ph idx="1"/>
          </p:nvPr>
        </p:nvSpPr>
        <p:spPr/>
        <p:txBody>
          <a:bodyPr/>
          <a:lstStyle/>
          <a:p>
            <a:r>
              <a:rPr lang="el-GR" dirty="0" smtClean="0"/>
              <a:t>Στην ουσία είναι ένας υπολογιστής ειδικού σκοπού.</a:t>
            </a:r>
          </a:p>
        </p:txBody>
      </p:sp>
      <p:pic>
        <p:nvPicPr>
          <p:cNvPr id="1026" name="Picture 2"/>
          <p:cNvPicPr>
            <a:picLocks noChangeAspect="1" noChangeArrowheads="1"/>
          </p:cNvPicPr>
          <p:nvPr/>
        </p:nvPicPr>
        <p:blipFill>
          <a:blip r:embed="rId3" cstate="print"/>
          <a:srcRect/>
          <a:stretch>
            <a:fillRect/>
          </a:stretch>
        </p:blipFill>
        <p:spPr bwMode="auto">
          <a:xfrm>
            <a:off x="2195736" y="2348880"/>
            <a:ext cx="4747216" cy="3384376"/>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7909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(3 </a:t>
            </a:r>
            <a:r>
              <a:rPr lang="el-GR" sz="3200" b="0" dirty="0"/>
              <a:t>από 38)</a:t>
            </a:r>
            <a:endParaRPr lang="en-US" dirty="0"/>
          </a:p>
        </p:txBody>
      </p:sp>
      <p:sp>
        <p:nvSpPr>
          <p:cNvPr id="3" name="Content Placeholder 2"/>
          <p:cNvSpPr>
            <a:spLocks noGrp="1"/>
          </p:cNvSpPr>
          <p:nvPr>
            <p:ph idx="1"/>
          </p:nvPr>
        </p:nvSpPr>
        <p:spPr>
          <a:xfrm>
            <a:off x="107504" y="1412776"/>
            <a:ext cx="3240360" cy="4896544"/>
          </a:xfrm>
        </p:spPr>
        <p:txBody>
          <a:bodyPr/>
          <a:lstStyle/>
          <a:p>
            <a:r>
              <a:rPr lang="el-GR" dirty="0" smtClean="0"/>
              <a:t>Περιέχει</a:t>
            </a:r>
          </a:p>
          <a:p>
            <a:pPr marL="352425" lvl="1"/>
            <a:r>
              <a:rPr lang="el-GR" dirty="0" smtClean="0"/>
              <a:t>Κεντρικό επεξεργαστή (</a:t>
            </a:r>
            <a:r>
              <a:rPr lang="en-GB" dirty="0" smtClean="0"/>
              <a:t>CPU</a:t>
            </a:r>
            <a:r>
              <a:rPr lang="el-GR" dirty="0" smtClean="0"/>
              <a:t>).</a:t>
            </a:r>
            <a:endParaRPr lang="en-GB" dirty="0" smtClean="0"/>
          </a:p>
        </p:txBody>
      </p:sp>
      <p:pic>
        <p:nvPicPr>
          <p:cNvPr id="2050" name="Picture 2"/>
          <p:cNvPicPr>
            <a:picLocks noChangeAspect="1" noChangeArrowheads="1"/>
          </p:cNvPicPr>
          <p:nvPr/>
        </p:nvPicPr>
        <p:blipFill>
          <a:blip r:embed="rId2" cstate="print"/>
          <a:srcRect/>
          <a:stretch>
            <a:fillRect/>
          </a:stretch>
        </p:blipFill>
        <p:spPr bwMode="auto">
          <a:xfrm>
            <a:off x="3245524" y="1777016"/>
            <a:ext cx="5757261" cy="4104455"/>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0923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(4 </a:t>
            </a:r>
            <a:r>
              <a:rPr lang="el-GR" sz="3200" b="0" dirty="0"/>
              <a:t>από 38)</a:t>
            </a:r>
            <a:endParaRPr lang="en-US" dirty="0"/>
          </a:p>
        </p:txBody>
      </p:sp>
      <p:sp>
        <p:nvSpPr>
          <p:cNvPr id="3" name="Content Placeholder 2"/>
          <p:cNvSpPr>
            <a:spLocks noGrp="1"/>
          </p:cNvSpPr>
          <p:nvPr>
            <p:ph idx="1"/>
          </p:nvPr>
        </p:nvSpPr>
        <p:spPr>
          <a:xfrm>
            <a:off x="457200" y="1412776"/>
            <a:ext cx="2890664" cy="4896544"/>
          </a:xfrm>
        </p:spPr>
        <p:txBody>
          <a:bodyPr/>
          <a:lstStyle/>
          <a:p>
            <a:r>
              <a:rPr lang="el-GR" dirty="0" smtClean="0"/>
              <a:t>Περιέχει</a:t>
            </a:r>
          </a:p>
          <a:p>
            <a:pPr marL="441325" lvl="1"/>
            <a:r>
              <a:rPr lang="el-GR" dirty="0" smtClean="0"/>
              <a:t>Μνήμη τυχαίας προσπέλασης (</a:t>
            </a:r>
            <a:r>
              <a:rPr lang="en-GB" dirty="0" smtClean="0"/>
              <a:t>RAM</a:t>
            </a:r>
            <a:r>
              <a:rPr lang="el-GR" dirty="0" smtClean="0"/>
              <a:t>).</a:t>
            </a:r>
            <a:endParaRPr lang="en-GB" dirty="0" smtClean="0"/>
          </a:p>
        </p:txBody>
      </p:sp>
      <p:pic>
        <p:nvPicPr>
          <p:cNvPr id="3074" name="Picture 2"/>
          <p:cNvPicPr>
            <a:picLocks noChangeAspect="1" noChangeArrowheads="1"/>
          </p:cNvPicPr>
          <p:nvPr/>
        </p:nvPicPr>
        <p:blipFill>
          <a:blip r:embed="rId2" cstate="print"/>
          <a:srcRect/>
          <a:stretch>
            <a:fillRect/>
          </a:stretch>
        </p:blipFill>
        <p:spPr bwMode="auto">
          <a:xfrm>
            <a:off x="3230454" y="1772816"/>
            <a:ext cx="5769370" cy="4113088"/>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6133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(5 </a:t>
            </a:r>
            <a:r>
              <a:rPr lang="el-GR" sz="3200" b="0" dirty="0"/>
              <a:t>από 38)</a:t>
            </a:r>
            <a:endParaRPr lang="en-US" dirty="0"/>
          </a:p>
        </p:txBody>
      </p:sp>
      <p:sp>
        <p:nvSpPr>
          <p:cNvPr id="3" name="Content Placeholder 2"/>
          <p:cNvSpPr>
            <a:spLocks noGrp="1"/>
          </p:cNvSpPr>
          <p:nvPr>
            <p:ph idx="1"/>
          </p:nvPr>
        </p:nvSpPr>
        <p:spPr>
          <a:xfrm>
            <a:off x="179512" y="1412776"/>
            <a:ext cx="3096344" cy="4896544"/>
          </a:xfrm>
        </p:spPr>
        <p:txBody>
          <a:bodyPr/>
          <a:lstStyle/>
          <a:p>
            <a:r>
              <a:rPr lang="el-GR" dirty="0" smtClean="0"/>
              <a:t>Περιέχει</a:t>
            </a:r>
          </a:p>
          <a:p>
            <a:pPr marL="441325" lvl="1"/>
            <a:r>
              <a:rPr lang="el-GR" dirty="0" smtClean="0"/>
              <a:t>Μνήμη ανάγνωσης (</a:t>
            </a:r>
            <a:r>
              <a:rPr lang="en-GB" dirty="0" smtClean="0"/>
              <a:t>ROM</a:t>
            </a:r>
            <a:r>
              <a:rPr lang="el-GR" dirty="0" smtClean="0"/>
              <a:t>).</a:t>
            </a:r>
            <a:endParaRPr lang="en-GB" dirty="0" smtClean="0"/>
          </a:p>
        </p:txBody>
      </p:sp>
      <p:pic>
        <p:nvPicPr>
          <p:cNvPr id="4098" name="Picture 2"/>
          <p:cNvPicPr>
            <a:picLocks noChangeAspect="1" noChangeArrowheads="1"/>
          </p:cNvPicPr>
          <p:nvPr/>
        </p:nvPicPr>
        <p:blipFill>
          <a:blip r:embed="rId2" cstate="print"/>
          <a:srcRect/>
          <a:stretch>
            <a:fillRect/>
          </a:stretch>
        </p:blipFill>
        <p:spPr bwMode="auto">
          <a:xfrm>
            <a:off x="3242562" y="1772816"/>
            <a:ext cx="5757262" cy="4104456"/>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9886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(6 </a:t>
            </a:r>
            <a:r>
              <a:rPr lang="el-GR" sz="3200" b="0" dirty="0"/>
              <a:t>από 38)</a:t>
            </a:r>
            <a:endParaRPr lang="en-US" dirty="0"/>
          </a:p>
        </p:txBody>
      </p:sp>
      <p:sp>
        <p:nvSpPr>
          <p:cNvPr id="3" name="Content Placeholder 2"/>
          <p:cNvSpPr>
            <a:spLocks noGrp="1"/>
          </p:cNvSpPr>
          <p:nvPr>
            <p:ph idx="1"/>
          </p:nvPr>
        </p:nvSpPr>
        <p:spPr>
          <a:xfrm>
            <a:off x="251520" y="1412776"/>
            <a:ext cx="8435280" cy="4896544"/>
          </a:xfrm>
        </p:spPr>
        <p:txBody>
          <a:bodyPr/>
          <a:lstStyle/>
          <a:p>
            <a:r>
              <a:rPr lang="el-GR" dirty="0" smtClean="0"/>
              <a:t>Περιέχει</a:t>
            </a:r>
          </a:p>
          <a:p>
            <a:pPr lvl="1"/>
            <a:r>
              <a:rPr lang="el-GR" dirty="0" smtClean="0"/>
              <a:t>Λειτουργικό σύστημα.</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995936" y="1700808"/>
            <a:ext cx="4822848" cy="4320000"/>
          </a:xfrm>
          <a:prstGeom prst="rect">
            <a:avLst/>
          </a:prstGeom>
          <a:ln w="19050" cap="sq">
            <a:solidFill>
              <a:srgbClr val="8CADA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8639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(7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Ένας δρομολογητής περιλαμβάνει πολλαπλές θύρες διασύνδεσης (</a:t>
            </a:r>
            <a:r>
              <a:rPr lang="en-GB" dirty="0" smtClean="0"/>
              <a:t>interfaces</a:t>
            </a:r>
            <a:r>
              <a:rPr lang="el-GR" dirty="0" smtClean="0"/>
              <a:t>).</a:t>
            </a:r>
            <a:endParaRPr lang="en-GB" dirty="0" smtClean="0"/>
          </a:p>
          <a:p>
            <a:pPr>
              <a:lnSpc>
                <a:spcPct val="114000"/>
              </a:lnSpc>
              <a:spcBef>
                <a:spcPts val="1200"/>
              </a:spcBef>
            </a:pPr>
            <a:r>
              <a:rPr lang="el-GR" dirty="0" smtClean="0"/>
              <a:t>Κάθε θύρα διασύνδεσης ανήκει σ’ ένα διαφορετικό (</a:t>
            </a:r>
            <a:r>
              <a:rPr lang="el-GR" dirty="0" err="1" smtClean="0"/>
              <a:t>υπο)δίκτυο</a:t>
            </a:r>
            <a:r>
              <a:rPr lang="el-GR" dirty="0" smtClean="0"/>
              <a:t>.</a:t>
            </a:r>
          </a:p>
          <a:p>
            <a:pPr>
              <a:lnSpc>
                <a:spcPct val="114000"/>
              </a:lnSpc>
              <a:spcBef>
                <a:spcPts val="1200"/>
              </a:spcBef>
            </a:pPr>
            <a:r>
              <a:rPr lang="el-GR" dirty="0" smtClean="0"/>
              <a:t>Όταν ένας δρομολογητής λαμβάνει ένα πακέτο σε μία θύρα διασύνδεσης, καθορίζει ποια θύρα διασύνδεσης θα χρησιμοποιήσει για να προωθήσει το πακέτο στον προορισμό του, χρησιμοποιώντας τον πίνακα δρομολόγησης.</a:t>
            </a:r>
          </a:p>
        </p:txBody>
      </p:sp>
    </p:spTree>
    <p:extLst>
      <p:ext uri="{BB962C8B-B14F-4D97-AF65-F5344CB8AC3E}">
        <p14:creationId xmlns:p14="http://schemas.microsoft.com/office/powerpoint/2010/main" val="317261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(8 </a:t>
            </a:r>
            <a:r>
              <a:rPr lang="el-GR" sz="3200" b="0" dirty="0"/>
              <a:t>από 38)</a:t>
            </a:r>
            <a:endParaRPr lang="en-US" dirty="0"/>
          </a:p>
        </p:txBody>
      </p:sp>
      <p:sp>
        <p:nvSpPr>
          <p:cNvPr id="3" name="Content Placeholder 2"/>
          <p:cNvSpPr>
            <a:spLocks noGrp="1"/>
          </p:cNvSpPr>
          <p:nvPr>
            <p:ph idx="1"/>
          </p:nvPr>
        </p:nvSpPr>
        <p:spPr/>
        <p:txBody>
          <a:bodyPr/>
          <a:lstStyle/>
          <a:p>
            <a:r>
              <a:rPr lang="el-GR" dirty="0" smtClean="0"/>
              <a:t>Ο πίνακας δρομολόγησης περιλαμβάνει </a:t>
            </a:r>
            <a:r>
              <a:rPr lang="el-GR" dirty="0"/>
              <a:t>αντιστοιχίες μεταξύ διευθύνσεων δικτύου και θυρών </a:t>
            </a:r>
            <a:r>
              <a:rPr lang="el-GR" dirty="0" smtClean="0"/>
              <a:t>διασύνδεσης.</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3140968"/>
            <a:ext cx="8658115" cy="3096344"/>
          </a:xfrm>
          <a:prstGeom prst="rect">
            <a:avLst/>
          </a:prstGeom>
        </p:spPr>
      </p:pic>
      <p:sp>
        <p:nvSpPr>
          <p:cNvPr id="7" name="Rectangle 6"/>
          <p:cNvSpPr/>
          <p:nvPr/>
        </p:nvSpPr>
        <p:spPr>
          <a:xfrm>
            <a:off x="251519" y="3113809"/>
            <a:ext cx="3888433"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788023" y="3068960"/>
            <a:ext cx="4121611"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139953" y="3934178"/>
            <a:ext cx="1296144" cy="17451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115616" y="3933056"/>
            <a:ext cx="1723549" cy="646331"/>
          </a:xfrm>
          <a:prstGeom prst="rect">
            <a:avLst/>
          </a:prstGeom>
          <a:noFill/>
        </p:spPr>
        <p:txBody>
          <a:bodyPr wrap="none" rtlCol="0">
            <a:spAutoFit/>
          </a:bodyPr>
          <a:lstStyle/>
          <a:p>
            <a:pPr algn="ctr"/>
            <a:r>
              <a:rPr lang="el-GR" dirty="0" smtClean="0">
                <a:solidFill>
                  <a:prstClr val="black"/>
                </a:solidFill>
              </a:rPr>
              <a:t>ΔΙΚΤΥΟ 1</a:t>
            </a:r>
          </a:p>
          <a:p>
            <a:pPr algn="ctr"/>
            <a:r>
              <a:rPr lang="el-GR" dirty="0" smtClean="0">
                <a:solidFill>
                  <a:prstClr val="black"/>
                </a:solidFill>
              </a:rPr>
              <a:t>147.102.0.0/16</a:t>
            </a:r>
            <a:endParaRPr lang="en-US" dirty="0">
              <a:solidFill>
                <a:prstClr val="black"/>
              </a:solidFill>
            </a:endParaRPr>
          </a:p>
        </p:txBody>
      </p:sp>
      <p:sp>
        <p:nvSpPr>
          <p:cNvPr id="11" name="TextBox 10"/>
          <p:cNvSpPr txBox="1"/>
          <p:nvPr/>
        </p:nvSpPr>
        <p:spPr>
          <a:xfrm>
            <a:off x="6372200" y="3861048"/>
            <a:ext cx="1980029" cy="646331"/>
          </a:xfrm>
          <a:prstGeom prst="rect">
            <a:avLst/>
          </a:prstGeom>
          <a:noFill/>
        </p:spPr>
        <p:txBody>
          <a:bodyPr wrap="none" rtlCol="0">
            <a:spAutoFit/>
          </a:bodyPr>
          <a:lstStyle/>
          <a:p>
            <a:pPr algn="ctr"/>
            <a:r>
              <a:rPr lang="el-GR" dirty="0" smtClean="0">
                <a:solidFill>
                  <a:prstClr val="black"/>
                </a:solidFill>
              </a:rPr>
              <a:t>ΔΙΚΤΥΟ 2</a:t>
            </a:r>
          </a:p>
          <a:p>
            <a:pPr algn="ctr"/>
            <a:r>
              <a:rPr lang="el-GR" dirty="0" smtClean="0">
                <a:solidFill>
                  <a:prstClr val="black"/>
                </a:solidFill>
              </a:rPr>
              <a:t>195.130.100.0/24</a:t>
            </a:r>
            <a:endParaRPr lang="en-US" dirty="0">
              <a:solidFill>
                <a:prstClr val="black"/>
              </a:solidFill>
            </a:endParaRPr>
          </a:p>
        </p:txBody>
      </p:sp>
      <p:sp>
        <p:nvSpPr>
          <p:cNvPr id="12" name="TextBox 11"/>
          <p:cNvSpPr txBox="1"/>
          <p:nvPr/>
        </p:nvSpPr>
        <p:spPr>
          <a:xfrm>
            <a:off x="2416403" y="4726885"/>
            <a:ext cx="1723549" cy="646331"/>
          </a:xfrm>
          <a:prstGeom prst="rect">
            <a:avLst/>
          </a:prstGeom>
          <a:noFill/>
        </p:spPr>
        <p:txBody>
          <a:bodyPr wrap="none" rtlCol="0">
            <a:spAutoFit/>
          </a:bodyPr>
          <a:lstStyle/>
          <a:p>
            <a:pPr algn="ctr"/>
            <a:r>
              <a:rPr lang="el-GR" dirty="0" smtClean="0">
                <a:solidFill>
                  <a:prstClr val="black"/>
                </a:solidFill>
              </a:rPr>
              <a:t>ΔΙΚΤΥΟ 3</a:t>
            </a:r>
          </a:p>
          <a:p>
            <a:pPr algn="ctr"/>
            <a:r>
              <a:rPr lang="el-GR" dirty="0" smtClean="0">
                <a:solidFill>
                  <a:prstClr val="black"/>
                </a:solidFill>
              </a:rPr>
              <a:t>163.172.0.0/16</a:t>
            </a:r>
            <a:endParaRPr lang="en-US" dirty="0">
              <a:solidFill>
                <a:prstClr val="black"/>
              </a:solidFill>
            </a:endParaRPr>
          </a:p>
        </p:txBody>
      </p:sp>
    </p:spTree>
    <p:extLst>
      <p:ext uri="{BB962C8B-B14F-4D97-AF65-F5344CB8AC3E}">
        <p14:creationId xmlns:p14="http://schemas.microsoft.com/office/powerpoint/2010/main" val="3988356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(9 </a:t>
            </a:r>
            <a:r>
              <a:rPr lang="el-GR" sz="3200" b="0" dirty="0"/>
              <a:t>από 38)</a:t>
            </a:r>
            <a:endParaRPr lang="en-US" dirty="0"/>
          </a:p>
        </p:txBody>
      </p:sp>
      <p:sp>
        <p:nvSpPr>
          <p:cNvPr id="3" name="Content Placeholder 2"/>
          <p:cNvSpPr>
            <a:spLocks noGrp="1"/>
          </p:cNvSpPr>
          <p:nvPr>
            <p:ph idx="1"/>
          </p:nvPr>
        </p:nvSpPr>
        <p:spPr/>
        <p:txBody>
          <a:bodyPr/>
          <a:lstStyle/>
          <a:p>
            <a:r>
              <a:rPr lang="el-GR" dirty="0"/>
              <a:t>Όπως μπορεί να παρατηρηθεί, το δίκτυο με διεύθυνση </a:t>
            </a:r>
            <a:r>
              <a:rPr lang="el-GR" dirty="0" smtClean="0"/>
              <a:t>δικτύου :</a:t>
            </a:r>
            <a:endParaRPr lang="en-US" dirty="0"/>
          </a:p>
          <a:p>
            <a:pPr lvl="1"/>
            <a:r>
              <a:rPr lang="el-GR" dirty="0"/>
              <a:t>147.102.0.0/16 είναι συνδεδεμένο στη θύρα διασύνδεσης </a:t>
            </a:r>
            <a:r>
              <a:rPr lang="en-US" dirty="0" err="1"/>
              <a:t>FastEthernet</a:t>
            </a:r>
            <a:r>
              <a:rPr lang="el-GR" dirty="0" smtClean="0"/>
              <a:t>0/0.</a:t>
            </a:r>
            <a:endParaRPr lang="en-US" dirty="0"/>
          </a:p>
          <a:p>
            <a:pPr lvl="1"/>
            <a:r>
              <a:rPr lang="el-GR" dirty="0"/>
              <a:t>163.172.0.0/16 είναι συνδεδεμένο στη θύρα διασύνδεσης </a:t>
            </a:r>
            <a:r>
              <a:rPr lang="en-US" dirty="0"/>
              <a:t>Serial</a:t>
            </a:r>
            <a:r>
              <a:rPr lang="el-GR" dirty="0" smtClean="0"/>
              <a:t>0/1/0.</a:t>
            </a:r>
            <a:endParaRPr lang="en-US" dirty="0"/>
          </a:p>
          <a:p>
            <a:pPr lvl="1"/>
            <a:r>
              <a:rPr lang="el-GR" dirty="0"/>
              <a:t>195.130.100.0/24 είναι συνδεδεμένο στη θύρα διασύνδεσης </a:t>
            </a:r>
            <a:r>
              <a:rPr lang="en-US" dirty="0" err="1"/>
              <a:t>FastEthernet</a:t>
            </a:r>
            <a:r>
              <a:rPr lang="el-GR" dirty="0" smtClean="0"/>
              <a:t>0/1.</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177" t="52589" r="16783" b="32987"/>
          <a:stretch/>
        </p:blipFill>
        <p:spPr bwMode="auto">
          <a:xfrm>
            <a:off x="452752" y="4621944"/>
            <a:ext cx="8280920" cy="2236056"/>
          </a:xfrm>
          <a:prstGeom prst="rect">
            <a:avLst/>
          </a:prstGeom>
          <a:noFill/>
          <a:ln>
            <a:solidFill>
              <a:srgbClr val="8CADAE"/>
            </a:solidFill>
          </a:ln>
        </p:spPr>
      </p:pic>
    </p:spTree>
    <p:extLst>
      <p:ext uri="{BB962C8B-B14F-4D97-AF65-F5344CB8AC3E}">
        <p14:creationId xmlns:p14="http://schemas.microsoft.com/office/powerpoint/2010/main" val="3038293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10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a:t>Όταν ένας δρομολογητής δεχθεί ένα εισερχόμενο πακέτο δεδομένων σε μία θύρα διασύνδεσης, εξετάζει τη διεύθυνση IP του προορισμού του πακέτου και αναζητά ποια διεύθυνση δικτύου, που είναι αποθηκευμένη στον πίνακα δρομολόγησης, ταιριάζει καλύτερα. </a:t>
            </a:r>
            <a:endParaRPr lang="el-GR" dirty="0" smtClean="0"/>
          </a:p>
          <a:p>
            <a:pPr>
              <a:lnSpc>
                <a:spcPct val="114000"/>
              </a:lnSpc>
              <a:spcBef>
                <a:spcPts val="1200"/>
              </a:spcBef>
            </a:pPr>
            <a:r>
              <a:rPr lang="el-GR" dirty="0" smtClean="0"/>
              <a:t>Μόλις </a:t>
            </a:r>
            <a:r>
              <a:rPr lang="el-GR" dirty="0"/>
              <a:t>βρεθεί, ενθυλακώνει το IP πακέτο δεδομένων σε πλαίσιο του επιπέδου 2 και το προωθεί μέσω της αντίστοιχης θύρας </a:t>
            </a:r>
            <a:r>
              <a:rPr lang="el-GR" dirty="0" smtClean="0"/>
              <a:t>διασύνδεσης.</a:t>
            </a:r>
          </a:p>
        </p:txBody>
      </p:sp>
    </p:spTree>
    <p:extLst>
      <p:ext uri="{BB962C8B-B14F-4D97-AF65-F5344CB8AC3E}">
        <p14:creationId xmlns:p14="http://schemas.microsoft.com/office/powerpoint/2010/main" val="388258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(2 </a:t>
            </a:r>
            <a:r>
              <a:rPr lang="el-GR" sz="3200" b="0" dirty="0"/>
              <a:t>από 18)</a:t>
            </a:r>
            <a:endParaRPr lang="en-US" dirty="0"/>
          </a:p>
        </p:txBody>
      </p:sp>
      <p:sp>
        <p:nvSpPr>
          <p:cNvPr id="3" name="Content Placeholder 2"/>
          <p:cNvSpPr>
            <a:spLocks noGrp="1"/>
          </p:cNvSpPr>
          <p:nvPr>
            <p:ph idx="1"/>
          </p:nvPr>
        </p:nvSpPr>
        <p:spPr>
          <a:xfrm>
            <a:off x="457200" y="1412776"/>
            <a:ext cx="8507288" cy="4896544"/>
          </a:xfrm>
        </p:spPr>
        <p:txBody>
          <a:bodyPr>
            <a:noAutofit/>
          </a:bodyPr>
          <a:lstStyle/>
          <a:p>
            <a:pPr>
              <a:lnSpc>
                <a:spcPct val="110000"/>
              </a:lnSpc>
              <a:spcBef>
                <a:spcPts val="1200"/>
              </a:spcBef>
            </a:pPr>
            <a:r>
              <a:rPr lang="el-GR" sz="2200" dirty="0"/>
              <a:t>Ο τρόπος ανάθεσης διευθύνσεων IP σε κάθε </a:t>
            </a:r>
            <a:r>
              <a:rPr lang="el-GR" sz="2200" dirty="0" err="1"/>
              <a:t>υποδίκτυο</a:t>
            </a:r>
            <a:r>
              <a:rPr lang="el-GR" sz="2200" dirty="0"/>
              <a:t> γίνεται έτσι ώστε </a:t>
            </a:r>
            <a:r>
              <a:rPr lang="el-GR" sz="2200" dirty="0" smtClean="0"/>
              <a:t>να :</a:t>
            </a:r>
            <a:endParaRPr lang="el-GR" sz="2200" dirty="0"/>
          </a:p>
          <a:p>
            <a:pPr lvl="1">
              <a:lnSpc>
                <a:spcPct val="110000"/>
              </a:lnSpc>
              <a:spcBef>
                <a:spcPts val="1200"/>
              </a:spcBef>
            </a:pPr>
            <a:r>
              <a:rPr lang="el-GR" sz="2200" dirty="0" smtClean="0"/>
              <a:t>Καλύπτονται </a:t>
            </a:r>
            <a:r>
              <a:rPr lang="el-GR" sz="2200" dirty="0"/>
              <a:t>οι ανάγκες (τρέχουσες και μελλοντικές) κάθε </a:t>
            </a:r>
            <a:r>
              <a:rPr lang="el-GR" sz="2200" dirty="0" err="1"/>
              <a:t>υποδικτύου</a:t>
            </a:r>
            <a:r>
              <a:rPr lang="el-GR" sz="2200" dirty="0"/>
              <a:t> σε διευθύνσεις IP </a:t>
            </a:r>
            <a:r>
              <a:rPr lang="el-GR" sz="2200" dirty="0" smtClean="0"/>
              <a:t>.</a:t>
            </a:r>
            <a:endParaRPr lang="el-GR" sz="2200" dirty="0"/>
          </a:p>
          <a:p>
            <a:pPr lvl="1">
              <a:lnSpc>
                <a:spcPct val="110000"/>
              </a:lnSpc>
              <a:spcBef>
                <a:spcPts val="1200"/>
              </a:spcBef>
            </a:pPr>
            <a:r>
              <a:rPr lang="el-GR" sz="2200" dirty="0" smtClean="0"/>
              <a:t>Υπάρχει </a:t>
            </a:r>
            <a:r>
              <a:rPr lang="el-GR" sz="2200" dirty="0"/>
              <a:t>δυνατότητα επέκτασής του χωρίς όμως να δημιουργείται μεγάλος αριθμός αχρησιμοποίητων διευθύνσεων IP</a:t>
            </a:r>
            <a:r>
              <a:rPr lang="el-GR" sz="2200" dirty="0" smtClean="0"/>
              <a:t>.</a:t>
            </a:r>
          </a:p>
          <a:p>
            <a:pPr>
              <a:lnSpc>
                <a:spcPct val="110000"/>
              </a:lnSpc>
              <a:spcBef>
                <a:spcPts val="1200"/>
              </a:spcBef>
            </a:pPr>
            <a:r>
              <a:rPr lang="el-GR" sz="2200" dirty="0"/>
              <a:t>Συνήθως, είναι διαθέσιμη μία μόνο “δεξαμενή” διευθύνσεων IP </a:t>
            </a:r>
            <a:endParaRPr lang="el-GR" sz="2200" dirty="0" smtClean="0"/>
          </a:p>
          <a:p>
            <a:pPr marL="355600" indent="0">
              <a:lnSpc>
                <a:spcPct val="110000"/>
              </a:lnSpc>
              <a:spcBef>
                <a:spcPts val="1200"/>
              </a:spcBef>
              <a:buNone/>
            </a:pPr>
            <a:r>
              <a:rPr lang="el-GR" sz="2200" dirty="0" smtClean="0"/>
              <a:t>(</a:t>
            </a:r>
            <a:r>
              <a:rPr lang="el-GR" sz="2200" dirty="0"/>
              <a:t>π. χ. 192.168.0.0/24</a:t>
            </a:r>
            <a:r>
              <a:rPr lang="el-GR" sz="2200" dirty="0" smtClean="0"/>
              <a:t>).</a:t>
            </a:r>
          </a:p>
          <a:p>
            <a:pPr>
              <a:lnSpc>
                <a:spcPct val="110000"/>
              </a:lnSpc>
              <a:spcBef>
                <a:spcPts val="1200"/>
              </a:spcBef>
            </a:pPr>
            <a:r>
              <a:rPr lang="el-GR" sz="2200" dirty="0" smtClean="0"/>
              <a:t>Για </a:t>
            </a:r>
            <a:r>
              <a:rPr lang="el-GR" sz="2200" dirty="0"/>
              <a:t>να ικανοποιούνται οι προηγούμενες δύο απαιτήσεις, η αρχική “δεξαμενή” χωρίζεται σε μικρότερες, οι οποίες καλύπτουν τις ανάγκες των </a:t>
            </a:r>
            <a:r>
              <a:rPr lang="el-GR" sz="2200" dirty="0" err="1" smtClean="0"/>
              <a:t>υποδικτύων</a:t>
            </a:r>
            <a:r>
              <a:rPr lang="el-GR" sz="2200" dirty="0" smtClean="0"/>
              <a:t>.</a:t>
            </a:r>
            <a:endParaRPr lang="en-US" sz="2200" dirty="0"/>
          </a:p>
        </p:txBody>
      </p:sp>
    </p:spTree>
    <p:extLst>
      <p:ext uri="{BB962C8B-B14F-4D97-AF65-F5344CB8AC3E}">
        <p14:creationId xmlns:p14="http://schemas.microsoft.com/office/powerpoint/2010/main" val="2425955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11 </a:t>
            </a:r>
            <a:r>
              <a:rPr lang="el-GR" sz="3200" b="0" dirty="0"/>
              <a:t>από 38)</a:t>
            </a:r>
            <a:endParaRPr lang="en-US" dirty="0"/>
          </a:p>
        </p:txBody>
      </p:sp>
      <p:sp>
        <p:nvSpPr>
          <p:cNvPr id="3" name="Content Placeholder 2"/>
          <p:cNvSpPr>
            <a:spLocks noGrp="1"/>
          </p:cNvSpPr>
          <p:nvPr>
            <p:ph idx="1"/>
          </p:nvPr>
        </p:nvSpPr>
        <p:spPr/>
        <p:txBody>
          <a:bodyPr/>
          <a:lstStyle/>
          <a:p>
            <a:r>
              <a:rPr lang="el-GR" dirty="0"/>
              <a:t>Α</a:t>
            </a:r>
            <a:r>
              <a:rPr lang="el-GR" dirty="0" smtClean="0"/>
              <a:t>ν </a:t>
            </a:r>
            <a:r>
              <a:rPr lang="el-GR" dirty="0"/>
              <a:t>ο δρομολογητής λάβει ένα πακέτο στη θύρα </a:t>
            </a:r>
            <a:r>
              <a:rPr lang="en-US" dirty="0" err="1" smtClean="0"/>
              <a:t>Fa</a:t>
            </a:r>
            <a:r>
              <a:rPr lang="el-GR" dirty="0" smtClean="0"/>
              <a:t>0/1 </a:t>
            </a:r>
            <a:r>
              <a:rPr lang="el-GR" dirty="0"/>
              <a:t>και η </a:t>
            </a:r>
            <a:r>
              <a:rPr lang="en-US" dirty="0"/>
              <a:t>IP </a:t>
            </a:r>
            <a:r>
              <a:rPr lang="el-GR" dirty="0"/>
              <a:t>προορισμού είναι </a:t>
            </a:r>
            <a:r>
              <a:rPr lang="el-GR" dirty="0" smtClean="0"/>
              <a:t>147.102.5.23, </a:t>
            </a:r>
            <a:r>
              <a:rPr lang="el-GR" dirty="0"/>
              <a:t>τότε θα προωθήσει το πακέτο στη θύρα </a:t>
            </a:r>
            <a:r>
              <a:rPr lang="en-US" dirty="0" err="1" smtClean="0"/>
              <a:t>Fa</a:t>
            </a:r>
            <a:r>
              <a:rPr lang="el-GR" dirty="0" smtClean="0"/>
              <a:t>0/0.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3140968"/>
            <a:ext cx="8658115" cy="3096344"/>
          </a:xfrm>
          <a:prstGeom prst="rect">
            <a:avLst/>
          </a:prstGeom>
        </p:spPr>
      </p:pic>
      <p:sp>
        <p:nvSpPr>
          <p:cNvPr id="5" name="Rectangle 4"/>
          <p:cNvSpPr/>
          <p:nvPr/>
        </p:nvSpPr>
        <p:spPr>
          <a:xfrm>
            <a:off x="251519" y="3113809"/>
            <a:ext cx="3888433"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788023" y="3068960"/>
            <a:ext cx="4121611"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39953" y="3934178"/>
            <a:ext cx="1296144" cy="17451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15616" y="3933056"/>
            <a:ext cx="1723549" cy="646331"/>
          </a:xfrm>
          <a:prstGeom prst="rect">
            <a:avLst/>
          </a:prstGeom>
          <a:noFill/>
        </p:spPr>
        <p:txBody>
          <a:bodyPr wrap="none" rtlCol="0">
            <a:spAutoFit/>
          </a:bodyPr>
          <a:lstStyle/>
          <a:p>
            <a:pPr algn="ctr"/>
            <a:r>
              <a:rPr lang="el-GR" dirty="0" smtClean="0">
                <a:solidFill>
                  <a:prstClr val="black"/>
                </a:solidFill>
              </a:rPr>
              <a:t>ΔΙΚΤΥΟ 1</a:t>
            </a:r>
          </a:p>
          <a:p>
            <a:pPr algn="ctr"/>
            <a:r>
              <a:rPr lang="el-GR" dirty="0" smtClean="0">
                <a:solidFill>
                  <a:prstClr val="black"/>
                </a:solidFill>
              </a:rPr>
              <a:t>147.102.0.0/16</a:t>
            </a:r>
            <a:endParaRPr lang="en-US" dirty="0">
              <a:solidFill>
                <a:prstClr val="black"/>
              </a:solidFill>
            </a:endParaRPr>
          </a:p>
        </p:txBody>
      </p:sp>
      <p:sp>
        <p:nvSpPr>
          <p:cNvPr id="9" name="TextBox 8"/>
          <p:cNvSpPr txBox="1"/>
          <p:nvPr/>
        </p:nvSpPr>
        <p:spPr>
          <a:xfrm>
            <a:off x="6372200" y="3861048"/>
            <a:ext cx="1980029" cy="646331"/>
          </a:xfrm>
          <a:prstGeom prst="rect">
            <a:avLst/>
          </a:prstGeom>
          <a:noFill/>
        </p:spPr>
        <p:txBody>
          <a:bodyPr wrap="none" rtlCol="0">
            <a:spAutoFit/>
          </a:bodyPr>
          <a:lstStyle/>
          <a:p>
            <a:pPr algn="ctr"/>
            <a:r>
              <a:rPr lang="el-GR" dirty="0" smtClean="0">
                <a:solidFill>
                  <a:prstClr val="black"/>
                </a:solidFill>
              </a:rPr>
              <a:t>ΔΙΚΤΥΟ 2</a:t>
            </a:r>
          </a:p>
          <a:p>
            <a:pPr algn="ctr"/>
            <a:r>
              <a:rPr lang="el-GR" dirty="0" smtClean="0">
                <a:solidFill>
                  <a:prstClr val="black"/>
                </a:solidFill>
              </a:rPr>
              <a:t>195.130.100.0/24</a:t>
            </a:r>
            <a:endParaRPr lang="en-US" dirty="0">
              <a:solidFill>
                <a:prstClr val="black"/>
              </a:solidFill>
            </a:endParaRPr>
          </a:p>
        </p:txBody>
      </p:sp>
      <p:sp>
        <p:nvSpPr>
          <p:cNvPr id="10" name="TextBox 9"/>
          <p:cNvSpPr txBox="1"/>
          <p:nvPr/>
        </p:nvSpPr>
        <p:spPr>
          <a:xfrm>
            <a:off x="2416403" y="4726885"/>
            <a:ext cx="1723549" cy="646331"/>
          </a:xfrm>
          <a:prstGeom prst="rect">
            <a:avLst/>
          </a:prstGeom>
          <a:noFill/>
        </p:spPr>
        <p:txBody>
          <a:bodyPr wrap="none" rtlCol="0">
            <a:spAutoFit/>
          </a:bodyPr>
          <a:lstStyle/>
          <a:p>
            <a:pPr algn="ctr"/>
            <a:r>
              <a:rPr lang="el-GR" dirty="0" smtClean="0">
                <a:solidFill>
                  <a:prstClr val="black"/>
                </a:solidFill>
              </a:rPr>
              <a:t>ΔΙΚΤΥΟ 3</a:t>
            </a:r>
          </a:p>
          <a:p>
            <a:pPr algn="ctr"/>
            <a:r>
              <a:rPr lang="el-GR" dirty="0" smtClean="0">
                <a:solidFill>
                  <a:prstClr val="black"/>
                </a:solidFill>
              </a:rPr>
              <a:t>163.172.0.0/16</a:t>
            </a:r>
            <a:endParaRPr lang="en-US" dirty="0">
              <a:solidFill>
                <a:prstClr val="black"/>
              </a:solidFill>
            </a:endParaRPr>
          </a:p>
        </p:txBody>
      </p:sp>
    </p:spTree>
    <p:extLst>
      <p:ext uri="{BB962C8B-B14F-4D97-AF65-F5344CB8AC3E}">
        <p14:creationId xmlns:p14="http://schemas.microsoft.com/office/powerpoint/2010/main" val="712713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12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Η ένδειξη </a:t>
            </a:r>
            <a:r>
              <a:rPr lang="en-US" b="1" dirty="0" smtClean="0"/>
              <a:t>C</a:t>
            </a:r>
            <a:r>
              <a:rPr lang="en-US" dirty="0" smtClean="0"/>
              <a:t> </a:t>
            </a:r>
            <a:r>
              <a:rPr lang="el-GR" dirty="0" smtClean="0"/>
              <a:t>στον πίνακα δρομολόγησης υποδηλώνει ότι το αντίστοιχο δίκτυο είναι απευθείας συνδεδεμένο σε αυτόν.</a:t>
            </a:r>
          </a:p>
          <a:p>
            <a:pPr>
              <a:lnSpc>
                <a:spcPct val="114000"/>
              </a:lnSpc>
              <a:spcBef>
                <a:spcPts val="1200"/>
              </a:spcBef>
            </a:pPr>
            <a:r>
              <a:rPr lang="el-GR" dirty="0"/>
              <a:t>Οι εγγραφές αυτές με την ένδειξη </a:t>
            </a:r>
            <a:r>
              <a:rPr lang="en-US" dirty="0"/>
              <a:t>C</a:t>
            </a:r>
            <a:r>
              <a:rPr lang="el-GR" dirty="0"/>
              <a:t> καταχωρούνται αυτόματα στον πίνακα δρομολόγησης μόλις αποδοθεί </a:t>
            </a:r>
            <a:r>
              <a:rPr lang="en-US" dirty="0"/>
              <a:t>IP</a:t>
            </a:r>
            <a:r>
              <a:rPr lang="el-GR" dirty="0"/>
              <a:t> διεύθυνση στην αντίστοιχη θύρα </a:t>
            </a:r>
            <a:r>
              <a:rPr lang="el-GR" dirty="0" smtClean="0"/>
              <a:t>διασύνδεσης.</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177" t="52589" r="16783" b="32987"/>
          <a:stretch/>
        </p:blipFill>
        <p:spPr bwMode="auto">
          <a:xfrm>
            <a:off x="467544" y="4145272"/>
            <a:ext cx="8280920" cy="2236056"/>
          </a:xfrm>
          <a:prstGeom prst="rect">
            <a:avLst/>
          </a:prstGeom>
          <a:noFill/>
          <a:ln>
            <a:solidFill>
              <a:srgbClr val="8CADAE"/>
            </a:solidFill>
          </a:ln>
        </p:spPr>
      </p:pic>
      <p:sp>
        <p:nvSpPr>
          <p:cNvPr id="5" name="Rectangle 4"/>
          <p:cNvSpPr/>
          <p:nvPr/>
        </p:nvSpPr>
        <p:spPr>
          <a:xfrm>
            <a:off x="664518" y="4874875"/>
            <a:ext cx="216024" cy="648072"/>
          </a:xfrm>
          <a:prstGeom prst="rect">
            <a:avLst/>
          </a:prstGeom>
          <a:noFill/>
          <a:ln w="317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42081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13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pPr>
            <a:r>
              <a:rPr lang="el-GR" dirty="0"/>
              <a:t>Η ένδειξη </a:t>
            </a:r>
            <a:r>
              <a:rPr lang="en-US" b="1" dirty="0"/>
              <a:t>S</a:t>
            </a:r>
            <a:r>
              <a:rPr lang="en-US" dirty="0"/>
              <a:t> </a:t>
            </a:r>
            <a:r>
              <a:rPr lang="el-GR" dirty="0"/>
              <a:t>στον πίνακα δρομολόγησης υποδηλώνει ότι το αντίστοιχο δίκτυο δεν είναι απευθείας συνδεδεμένο στο δρομολογητή, αλλά ο δρομολογητής αποτελεί ενδιάμεσο σταθμό στη διαδρομή ενός πακέτου προς </a:t>
            </a:r>
            <a:r>
              <a:rPr lang="el-GR" dirty="0" smtClean="0"/>
              <a:t>αυτό.</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177" t="52589" r="16783" b="32987"/>
          <a:stretch/>
        </p:blipFill>
        <p:spPr bwMode="auto">
          <a:xfrm>
            <a:off x="467544" y="4145272"/>
            <a:ext cx="8280920" cy="2236056"/>
          </a:xfrm>
          <a:prstGeom prst="rect">
            <a:avLst/>
          </a:prstGeom>
          <a:noFill/>
          <a:ln>
            <a:solidFill>
              <a:srgbClr val="8CADAE"/>
            </a:solidFill>
          </a:ln>
        </p:spPr>
      </p:pic>
      <p:sp>
        <p:nvSpPr>
          <p:cNvPr id="5" name="Rectangle 4"/>
          <p:cNvSpPr/>
          <p:nvPr/>
        </p:nvSpPr>
        <p:spPr>
          <a:xfrm>
            <a:off x="664518" y="5517232"/>
            <a:ext cx="216024" cy="648072"/>
          </a:xfrm>
          <a:prstGeom prst="rect">
            <a:avLst/>
          </a:prstGeom>
          <a:noFill/>
          <a:ln w="317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23108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14 </a:t>
            </a:r>
            <a:r>
              <a:rPr lang="el-GR" sz="3200" b="0" dirty="0"/>
              <a:t>από 38)</a:t>
            </a:r>
            <a:endParaRPr lang="en-US" dirty="0"/>
          </a:p>
        </p:txBody>
      </p:sp>
      <p:sp>
        <p:nvSpPr>
          <p:cNvPr id="3" name="Content Placeholder 2"/>
          <p:cNvSpPr>
            <a:spLocks noGrp="1"/>
          </p:cNvSpPr>
          <p:nvPr>
            <p:ph idx="1"/>
          </p:nvPr>
        </p:nvSpPr>
        <p:spPr/>
        <p:txBody>
          <a:bodyPr/>
          <a:lstStyle/>
          <a:p>
            <a:r>
              <a:rPr lang="el-GR" dirty="0" smtClean="0"/>
              <a:t>Έστω </a:t>
            </a:r>
            <a:r>
              <a:rPr lang="el-GR" dirty="0"/>
              <a:t>ότι </a:t>
            </a:r>
            <a:r>
              <a:rPr lang="el-GR" dirty="0" smtClean="0"/>
              <a:t>το </a:t>
            </a:r>
            <a:r>
              <a:rPr lang="en-US" dirty="0" smtClean="0"/>
              <a:t>R</a:t>
            </a:r>
            <a:r>
              <a:rPr lang="el-GR" dirty="0"/>
              <a:t>1 λαμβάνει στη θύρα διασύνδεσης </a:t>
            </a:r>
            <a:r>
              <a:rPr lang="en-US" dirty="0" err="1" smtClean="0"/>
              <a:t>Fa</a:t>
            </a:r>
            <a:r>
              <a:rPr lang="el-GR" dirty="0" smtClean="0"/>
              <a:t>0/0 </a:t>
            </a:r>
            <a:r>
              <a:rPr lang="el-GR" dirty="0"/>
              <a:t>ένα πακέτο με </a:t>
            </a:r>
            <a:r>
              <a:rPr lang="en-US" dirty="0"/>
              <a:t>IP </a:t>
            </a:r>
            <a:r>
              <a:rPr lang="el-GR" dirty="0"/>
              <a:t>προορισμού </a:t>
            </a:r>
            <a:r>
              <a:rPr lang="el-GR" b="1" dirty="0" smtClean="0"/>
              <a:t>141.163.15.123.</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3140968"/>
            <a:ext cx="8658115" cy="3096344"/>
          </a:xfrm>
          <a:prstGeom prst="rect">
            <a:avLst/>
          </a:prstGeom>
        </p:spPr>
      </p:pic>
      <p:sp>
        <p:nvSpPr>
          <p:cNvPr id="5" name="Rectangle 4"/>
          <p:cNvSpPr/>
          <p:nvPr/>
        </p:nvSpPr>
        <p:spPr>
          <a:xfrm>
            <a:off x="251519" y="3113809"/>
            <a:ext cx="3888433"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788023" y="3068960"/>
            <a:ext cx="4121611"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39953" y="3934178"/>
            <a:ext cx="1296144" cy="17451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15616" y="3933056"/>
            <a:ext cx="1723549" cy="646331"/>
          </a:xfrm>
          <a:prstGeom prst="rect">
            <a:avLst/>
          </a:prstGeom>
          <a:noFill/>
        </p:spPr>
        <p:txBody>
          <a:bodyPr wrap="none" rtlCol="0">
            <a:spAutoFit/>
          </a:bodyPr>
          <a:lstStyle/>
          <a:p>
            <a:pPr algn="ctr"/>
            <a:r>
              <a:rPr lang="el-GR" dirty="0" smtClean="0">
                <a:solidFill>
                  <a:prstClr val="black"/>
                </a:solidFill>
              </a:rPr>
              <a:t>ΔΙΚΤΥΟ 1</a:t>
            </a:r>
          </a:p>
          <a:p>
            <a:pPr algn="ctr"/>
            <a:r>
              <a:rPr lang="el-GR" dirty="0" smtClean="0">
                <a:solidFill>
                  <a:prstClr val="black"/>
                </a:solidFill>
              </a:rPr>
              <a:t>147.102.0.0/16</a:t>
            </a:r>
            <a:endParaRPr lang="en-US" dirty="0">
              <a:solidFill>
                <a:prstClr val="black"/>
              </a:solidFill>
            </a:endParaRPr>
          </a:p>
        </p:txBody>
      </p:sp>
      <p:sp>
        <p:nvSpPr>
          <p:cNvPr id="9" name="TextBox 8"/>
          <p:cNvSpPr txBox="1"/>
          <p:nvPr/>
        </p:nvSpPr>
        <p:spPr>
          <a:xfrm>
            <a:off x="6372200" y="3861048"/>
            <a:ext cx="1980029" cy="646331"/>
          </a:xfrm>
          <a:prstGeom prst="rect">
            <a:avLst/>
          </a:prstGeom>
          <a:noFill/>
        </p:spPr>
        <p:txBody>
          <a:bodyPr wrap="none" rtlCol="0">
            <a:spAutoFit/>
          </a:bodyPr>
          <a:lstStyle/>
          <a:p>
            <a:pPr algn="ctr"/>
            <a:r>
              <a:rPr lang="el-GR" dirty="0" smtClean="0">
                <a:solidFill>
                  <a:prstClr val="black"/>
                </a:solidFill>
              </a:rPr>
              <a:t>ΔΙΚΤΥΟ 2</a:t>
            </a:r>
          </a:p>
          <a:p>
            <a:pPr algn="ctr"/>
            <a:r>
              <a:rPr lang="el-GR" dirty="0" smtClean="0">
                <a:solidFill>
                  <a:prstClr val="black"/>
                </a:solidFill>
              </a:rPr>
              <a:t>195.130.100.0/24</a:t>
            </a:r>
            <a:endParaRPr lang="en-US" dirty="0">
              <a:solidFill>
                <a:prstClr val="black"/>
              </a:solidFill>
            </a:endParaRPr>
          </a:p>
        </p:txBody>
      </p:sp>
      <p:sp>
        <p:nvSpPr>
          <p:cNvPr id="10" name="TextBox 9"/>
          <p:cNvSpPr txBox="1"/>
          <p:nvPr/>
        </p:nvSpPr>
        <p:spPr>
          <a:xfrm>
            <a:off x="2416403" y="4726885"/>
            <a:ext cx="1723549" cy="646331"/>
          </a:xfrm>
          <a:prstGeom prst="rect">
            <a:avLst/>
          </a:prstGeom>
          <a:noFill/>
        </p:spPr>
        <p:txBody>
          <a:bodyPr wrap="none" rtlCol="0">
            <a:spAutoFit/>
          </a:bodyPr>
          <a:lstStyle/>
          <a:p>
            <a:pPr algn="ctr"/>
            <a:r>
              <a:rPr lang="el-GR" dirty="0" smtClean="0">
                <a:solidFill>
                  <a:prstClr val="black"/>
                </a:solidFill>
              </a:rPr>
              <a:t>ΔΙΚΤΥΟ 3</a:t>
            </a:r>
          </a:p>
          <a:p>
            <a:pPr algn="ctr"/>
            <a:r>
              <a:rPr lang="el-GR" dirty="0" smtClean="0">
                <a:solidFill>
                  <a:prstClr val="black"/>
                </a:solidFill>
              </a:rPr>
              <a:t>163.172.0.0/16</a:t>
            </a:r>
            <a:endParaRPr lang="en-US" dirty="0">
              <a:solidFill>
                <a:prstClr val="black"/>
              </a:solidFill>
            </a:endParaRPr>
          </a:p>
        </p:txBody>
      </p:sp>
    </p:spTree>
    <p:extLst>
      <p:ext uri="{BB962C8B-B14F-4D97-AF65-F5344CB8AC3E}">
        <p14:creationId xmlns:p14="http://schemas.microsoft.com/office/powerpoint/2010/main" val="1694503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15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a:t>Η διεύθυνση αυτή ανήκει στο δίκτυο </a:t>
            </a:r>
            <a:r>
              <a:rPr lang="el-GR" b="1" dirty="0"/>
              <a:t>141.163.0.0/16</a:t>
            </a:r>
            <a:r>
              <a:rPr lang="el-GR" dirty="0" smtClean="0"/>
              <a:t>.</a:t>
            </a:r>
          </a:p>
          <a:p>
            <a:pPr>
              <a:lnSpc>
                <a:spcPct val="114000"/>
              </a:lnSpc>
              <a:spcBef>
                <a:spcPts val="1200"/>
              </a:spcBef>
            </a:pPr>
            <a:r>
              <a:rPr lang="el-GR" dirty="0" smtClean="0"/>
              <a:t> </a:t>
            </a:r>
            <a:r>
              <a:rPr lang="el-GR" dirty="0"/>
              <a:t>Από τον πίνακα δρομολόγησης προκύπτει ότι ο επόμενος προορισμός (</a:t>
            </a:r>
            <a:r>
              <a:rPr lang="en-US" b="1" dirty="0"/>
              <a:t>next hop</a:t>
            </a:r>
            <a:r>
              <a:rPr lang="el-GR" dirty="0"/>
              <a:t>) </a:t>
            </a:r>
            <a:r>
              <a:rPr lang="el-GR" dirty="0" smtClean="0"/>
              <a:t>του </a:t>
            </a:r>
            <a:r>
              <a:rPr lang="el-GR" dirty="0"/>
              <a:t>πακέτου </a:t>
            </a:r>
            <a:r>
              <a:rPr lang="el-GR" dirty="0" smtClean="0"/>
              <a:t>θα </a:t>
            </a:r>
            <a:r>
              <a:rPr lang="el-GR" dirty="0"/>
              <a:t>είναι η συσκευή με </a:t>
            </a:r>
            <a:r>
              <a:rPr lang="en-US" dirty="0"/>
              <a:t>IP </a:t>
            </a:r>
            <a:r>
              <a:rPr lang="el-GR" dirty="0"/>
              <a:t>διεύθυνση </a:t>
            </a:r>
            <a:r>
              <a:rPr lang="el-GR" b="1" dirty="0" smtClean="0"/>
              <a:t>163.172.62.33</a:t>
            </a:r>
            <a:r>
              <a:rPr lang="el-GR" dirty="0" smtClean="0"/>
              <a:t>, </a:t>
            </a:r>
            <a:r>
              <a:rPr lang="el-GR" dirty="0"/>
              <a:t>η οποία ανήκει στο δίκτυο </a:t>
            </a:r>
            <a:r>
              <a:rPr lang="el-GR" b="1" dirty="0" smtClean="0"/>
              <a:t>163.172.0.0/16</a:t>
            </a:r>
            <a:r>
              <a:rPr lang="el-GR" dirty="0"/>
              <a:t>.</a:t>
            </a:r>
            <a:endParaRPr lang="en-US" b="1" dirty="0"/>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177" t="52589" r="16783" b="32987"/>
          <a:stretch/>
        </p:blipFill>
        <p:spPr bwMode="auto">
          <a:xfrm>
            <a:off x="467544" y="4145272"/>
            <a:ext cx="8280920" cy="2236056"/>
          </a:xfrm>
          <a:prstGeom prst="rect">
            <a:avLst/>
          </a:prstGeom>
          <a:noFill/>
          <a:ln>
            <a:solidFill>
              <a:srgbClr val="8CADAE"/>
            </a:solidFill>
          </a:ln>
        </p:spPr>
      </p:pic>
      <p:sp>
        <p:nvSpPr>
          <p:cNvPr id="12" name="Rectangle 11"/>
          <p:cNvSpPr/>
          <p:nvPr/>
        </p:nvSpPr>
        <p:spPr>
          <a:xfrm>
            <a:off x="611560" y="5589240"/>
            <a:ext cx="6499770" cy="216024"/>
          </a:xfrm>
          <a:prstGeom prst="rect">
            <a:avLst/>
          </a:prstGeom>
          <a:noFill/>
          <a:ln w="317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19181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16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Το </a:t>
            </a:r>
            <a:r>
              <a:rPr lang="el-GR" dirty="0"/>
              <a:t>δίκτυο 163.172.0.0/16 το οποίο είναι συνδεδεμένο στη θύρα </a:t>
            </a:r>
            <a:r>
              <a:rPr lang="en-US" dirty="0" smtClean="0"/>
              <a:t>Se</a:t>
            </a:r>
            <a:r>
              <a:rPr lang="el-GR" dirty="0" smtClean="0"/>
              <a:t>0/1/0 </a:t>
            </a:r>
            <a:r>
              <a:rPr lang="el-GR" dirty="0"/>
              <a:t>του </a:t>
            </a:r>
            <a:r>
              <a:rPr lang="en-US" dirty="0" smtClean="0"/>
              <a:t>R</a:t>
            </a:r>
            <a:r>
              <a:rPr lang="el-GR" dirty="0" smtClean="0"/>
              <a:t>1.</a:t>
            </a:r>
          </a:p>
          <a:p>
            <a:pPr>
              <a:lnSpc>
                <a:spcPct val="114000"/>
              </a:lnSpc>
              <a:spcBef>
                <a:spcPts val="1200"/>
              </a:spcBef>
            </a:pPr>
            <a:r>
              <a:rPr lang="el-GR" dirty="0" smtClean="0"/>
              <a:t>Ο </a:t>
            </a:r>
            <a:r>
              <a:rPr lang="el-GR" dirty="0"/>
              <a:t>δρομολογητής </a:t>
            </a:r>
            <a:r>
              <a:rPr lang="el-GR" dirty="0" smtClean="0"/>
              <a:t>θα </a:t>
            </a:r>
            <a:r>
              <a:rPr lang="el-GR" dirty="0"/>
              <a:t>προωθήσει το πακέτο στη θύρα </a:t>
            </a:r>
            <a:r>
              <a:rPr lang="en-US" dirty="0"/>
              <a:t>Serial</a:t>
            </a:r>
            <a:r>
              <a:rPr lang="el-GR" dirty="0" smtClean="0"/>
              <a:t>0/1/0.</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177" t="52589" r="16783" b="32987"/>
          <a:stretch/>
        </p:blipFill>
        <p:spPr bwMode="auto">
          <a:xfrm>
            <a:off x="467544" y="4145272"/>
            <a:ext cx="8280920" cy="2236056"/>
          </a:xfrm>
          <a:prstGeom prst="rect">
            <a:avLst/>
          </a:prstGeom>
          <a:noFill/>
          <a:ln>
            <a:solidFill>
              <a:srgbClr val="8CADAE"/>
            </a:solidFill>
          </a:ln>
        </p:spPr>
      </p:pic>
      <p:sp>
        <p:nvSpPr>
          <p:cNvPr id="5" name="Rectangle 4"/>
          <p:cNvSpPr/>
          <p:nvPr/>
        </p:nvSpPr>
        <p:spPr>
          <a:xfrm>
            <a:off x="611560" y="5085184"/>
            <a:ext cx="4104456" cy="216024"/>
          </a:xfrm>
          <a:prstGeom prst="rect">
            <a:avLst/>
          </a:prstGeom>
          <a:noFill/>
          <a:ln w="317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0663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17 </a:t>
            </a:r>
            <a:r>
              <a:rPr lang="el-GR" sz="3200" b="0" dirty="0"/>
              <a:t>από 38)</a:t>
            </a:r>
            <a:endParaRPr lang="en-US" dirty="0"/>
          </a:p>
        </p:txBody>
      </p:sp>
      <p:sp>
        <p:nvSpPr>
          <p:cNvPr id="3" name="Content Placeholder 2"/>
          <p:cNvSpPr>
            <a:spLocks noGrp="1"/>
          </p:cNvSpPr>
          <p:nvPr>
            <p:ph idx="1"/>
          </p:nvPr>
        </p:nvSpPr>
        <p:spPr/>
        <p:txBody>
          <a:bodyPr/>
          <a:lstStyle/>
          <a:p>
            <a:pPr>
              <a:lnSpc>
                <a:spcPct val="150000"/>
              </a:lnSpc>
            </a:pPr>
            <a:r>
              <a:rPr lang="el-GR" dirty="0" smtClean="0"/>
              <a:t>Στην πράξη, η </a:t>
            </a:r>
            <a:r>
              <a:rPr lang="el-GR" dirty="0"/>
              <a:t>διεύθυνση </a:t>
            </a:r>
            <a:r>
              <a:rPr lang="el-GR" b="1" dirty="0"/>
              <a:t>163.172.62.33 </a:t>
            </a:r>
            <a:r>
              <a:rPr lang="el-GR" dirty="0"/>
              <a:t>είναι η </a:t>
            </a:r>
            <a:r>
              <a:rPr lang="en-US" dirty="0"/>
              <a:t>IP </a:t>
            </a:r>
            <a:r>
              <a:rPr lang="el-GR" dirty="0"/>
              <a:t>διεύθυνση που έχει αποδοθεί στη θύρα </a:t>
            </a:r>
            <a:r>
              <a:rPr lang="en-US" dirty="0" smtClean="0"/>
              <a:t>Se</a:t>
            </a:r>
            <a:r>
              <a:rPr lang="el-GR" dirty="0" smtClean="0"/>
              <a:t>0/1/0 </a:t>
            </a:r>
            <a:r>
              <a:rPr lang="el-GR" dirty="0"/>
              <a:t>του δρομολογητή </a:t>
            </a:r>
            <a:r>
              <a:rPr lang="en-US" b="1" dirty="0"/>
              <a:t>R</a:t>
            </a:r>
            <a:r>
              <a:rPr lang="el-GR" b="1" dirty="0" smtClean="0"/>
              <a:t>2.</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3140968"/>
            <a:ext cx="8658115" cy="3096344"/>
          </a:xfrm>
          <a:prstGeom prst="rect">
            <a:avLst/>
          </a:prstGeom>
        </p:spPr>
      </p:pic>
      <p:sp>
        <p:nvSpPr>
          <p:cNvPr id="5" name="Rectangle 4"/>
          <p:cNvSpPr/>
          <p:nvPr/>
        </p:nvSpPr>
        <p:spPr>
          <a:xfrm>
            <a:off x="251519" y="3113809"/>
            <a:ext cx="3888433"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788023" y="3068960"/>
            <a:ext cx="4121611" cy="7920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139953" y="3934178"/>
            <a:ext cx="1296144" cy="17451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15616" y="3933056"/>
            <a:ext cx="1723549" cy="646331"/>
          </a:xfrm>
          <a:prstGeom prst="rect">
            <a:avLst/>
          </a:prstGeom>
          <a:noFill/>
        </p:spPr>
        <p:txBody>
          <a:bodyPr wrap="none" rtlCol="0">
            <a:spAutoFit/>
          </a:bodyPr>
          <a:lstStyle/>
          <a:p>
            <a:pPr algn="ctr"/>
            <a:r>
              <a:rPr lang="el-GR" dirty="0" smtClean="0">
                <a:solidFill>
                  <a:prstClr val="black"/>
                </a:solidFill>
              </a:rPr>
              <a:t>ΔΙΚΤΥΟ 1</a:t>
            </a:r>
          </a:p>
          <a:p>
            <a:pPr algn="ctr"/>
            <a:r>
              <a:rPr lang="el-GR" dirty="0" smtClean="0">
                <a:solidFill>
                  <a:prstClr val="black"/>
                </a:solidFill>
              </a:rPr>
              <a:t>147.102.0.0/16</a:t>
            </a:r>
            <a:endParaRPr lang="en-US" dirty="0">
              <a:solidFill>
                <a:prstClr val="black"/>
              </a:solidFill>
            </a:endParaRPr>
          </a:p>
        </p:txBody>
      </p:sp>
      <p:sp>
        <p:nvSpPr>
          <p:cNvPr id="9" name="TextBox 8"/>
          <p:cNvSpPr txBox="1"/>
          <p:nvPr/>
        </p:nvSpPr>
        <p:spPr>
          <a:xfrm>
            <a:off x="6372200" y="3861048"/>
            <a:ext cx="1980029" cy="646331"/>
          </a:xfrm>
          <a:prstGeom prst="rect">
            <a:avLst/>
          </a:prstGeom>
          <a:noFill/>
        </p:spPr>
        <p:txBody>
          <a:bodyPr wrap="none" rtlCol="0">
            <a:spAutoFit/>
          </a:bodyPr>
          <a:lstStyle/>
          <a:p>
            <a:pPr algn="ctr"/>
            <a:r>
              <a:rPr lang="el-GR" dirty="0" smtClean="0">
                <a:solidFill>
                  <a:prstClr val="black"/>
                </a:solidFill>
              </a:rPr>
              <a:t>ΔΙΚΤΥΟ 2</a:t>
            </a:r>
          </a:p>
          <a:p>
            <a:pPr algn="ctr"/>
            <a:r>
              <a:rPr lang="el-GR" dirty="0" smtClean="0">
                <a:solidFill>
                  <a:prstClr val="black"/>
                </a:solidFill>
              </a:rPr>
              <a:t>195.130.100.0/24</a:t>
            </a:r>
            <a:endParaRPr lang="en-US" dirty="0">
              <a:solidFill>
                <a:prstClr val="black"/>
              </a:solidFill>
            </a:endParaRPr>
          </a:p>
        </p:txBody>
      </p:sp>
      <p:sp>
        <p:nvSpPr>
          <p:cNvPr id="10" name="TextBox 9"/>
          <p:cNvSpPr txBox="1"/>
          <p:nvPr/>
        </p:nvSpPr>
        <p:spPr>
          <a:xfrm>
            <a:off x="2416403" y="4726885"/>
            <a:ext cx="1723549" cy="646331"/>
          </a:xfrm>
          <a:prstGeom prst="rect">
            <a:avLst/>
          </a:prstGeom>
          <a:noFill/>
        </p:spPr>
        <p:txBody>
          <a:bodyPr wrap="none" rtlCol="0">
            <a:spAutoFit/>
          </a:bodyPr>
          <a:lstStyle/>
          <a:p>
            <a:pPr algn="ctr"/>
            <a:r>
              <a:rPr lang="el-GR" dirty="0" smtClean="0">
                <a:solidFill>
                  <a:prstClr val="black"/>
                </a:solidFill>
              </a:rPr>
              <a:t>ΔΙΚΤΥΟ 3</a:t>
            </a:r>
          </a:p>
          <a:p>
            <a:pPr algn="ctr"/>
            <a:r>
              <a:rPr lang="el-GR" dirty="0" smtClean="0">
                <a:solidFill>
                  <a:prstClr val="black"/>
                </a:solidFill>
              </a:rPr>
              <a:t>163.172.0.0/16</a:t>
            </a:r>
            <a:endParaRPr lang="en-US" dirty="0">
              <a:solidFill>
                <a:prstClr val="black"/>
              </a:solidFill>
            </a:endParaRPr>
          </a:p>
        </p:txBody>
      </p:sp>
      <p:sp>
        <p:nvSpPr>
          <p:cNvPr id="11" name="Rectangle 10"/>
          <p:cNvSpPr/>
          <p:nvPr/>
        </p:nvSpPr>
        <p:spPr>
          <a:xfrm>
            <a:off x="4932040" y="4703517"/>
            <a:ext cx="1723549" cy="369332"/>
          </a:xfrm>
          <a:prstGeom prst="rect">
            <a:avLst/>
          </a:prstGeom>
        </p:spPr>
        <p:txBody>
          <a:bodyPr wrap="none">
            <a:spAutoFit/>
          </a:bodyPr>
          <a:lstStyle/>
          <a:p>
            <a:r>
              <a:rPr lang="el-GR" b="1" dirty="0">
                <a:solidFill>
                  <a:prstClr val="black"/>
                </a:solidFill>
              </a:rPr>
              <a:t>163.172.62.33 </a:t>
            </a:r>
            <a:endParaRPr lang="en-US" dirty="0">
              <a:solidFill>
                <a:prstClr val="black"/>
              </a:solidFill>
            </a:endParaRPr>
          </a:p>
        </p:txBody>
      </p:sp>
      <p:cxnSp>
        <p:nvCxnSpPr>
          <p:cNvPr id="15" name="Straight Arrow Connector 14"/>
          <p:cNvCxnSpPr/>
          <p:nvPr/>
        </p:nvCxnSpPr>
        <p:spPr>
          <a:xfrm flipH="1">
            <a:off x="4580576" y="4888183"/>
            <a:ext cx="351464" cy="55704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2654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18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pPr>
            <a:r>
              <a:rPr lang="el-GR" dirty="0"/>
              <a:t>Οι εγγραφές με ένδειξη </a:t>
            </a:r>
            <a:r>
              <a:rPr lang="en-US" b="1" dirty="0"/>
              <a:t>S</a:t>
            </a:r>
            <a:r>
              <a:rPr lang="el-GR" dirty="0"/>
              <a:t> δεν μπαίνουν αυτόματα στον πίνακα δρομολόγησης, αλλά καταχωρούνται χειροκίνητα και ονομάζονται </a:t>
            </a:r>
            <a:r>
              <a:rPr lang="el-GR" b="1" dirty="0"/>
              <a:t>στατικές διαδρομές</a:t>
            </a:r>
            <a:r>
              <a:rPr lang="el-GR" dirty="0"/>
              <a:t> (</a:t>
            </a:r>
            <a:r>
              <a:rPr lang="en-US" b="1" dirty="0"/>
              <a:t>static routes</a:t>
            </a:r>
            <a:r>
              <a:rPr lang="el-GR" dirty="0" smtClean="0"/>
              <a:t>).</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177" t="52589" r="16783" b="32987"/>
          <a:stretch/>
        </p:blipFill>
        <p:spPr bwMode="auto">
          <a:xfrm>
            <a:off x="467544" y="4145272"/>
            <a:ext cx="8280920" cy="2236056"/>
          </a:xfrm>
          <a:prstGeom prst="rect">
            <a:avLst/>
          </a:prstGeom>
          <a:noFill/>
          <a:ln>
            <a:solidFill>
              <a:srgbClr val="8CADAE"/>
            </a:solidFill>
          </a:ln>
        </p:spPr>
      </p:pic>
      <p:sp>
        <p:nvSpPr>
          <p:cNvPr id="5" name="Rectangle 4"/>
          <p:cNvSpPr/>
          <p:nvPr/>
        </p:nvSpPr>
        <p:spPr>
          <a:xfrm>
            <a:off x="664518" y="5589240"/>
            <a:ext cx="6427762" cy="432048"/>
          </a:xfrm>
          <a:prstGeom prst="rect">
            <a:avLst/>
          </a:prstGeom>
          <a:noFill/>
          <a:ln w="317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8222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19 </a:t>
            </a:r>
            <a:r>
              <a:rPr lang="el-GR" sz="3200" b="0" dirty="0"/>
              <a:t>από 38)</a:t>
            </a:r>
            <a:endParaRPr lang="en-US" dirty="0"/>
          </a:p>
        </p:txBody>
      </p:sp>
      <p:sp>
        <p:nvSpPr>
          <p:cNvPr id="3" name="Content Placeholder 2"/>
          <p:cNvSpPr>
            <a:spLocks noGrp="1"/>
          </p:cNvSpPr>
          <p:nvPr>
            <p:ph idx="1"/>
          </p:nvPr>
        </p:nvSpPr>
        <p:spPr/>
        <p:txBody>
          <a:bodyPr/>
          <a:lstStyle/>
          <a:p>
            <a:pPr marL="0" indent="0">
              <a:buNone/>
            </a:pPr>
            <a:r>
              <a:rPr lang="el-GR" b="1" dirty="0" smtClean="0"/>
              <a:t>Παράδειγμα δημιουργία στατικής διαδρομής</a:t>
            </a:r>
          </a:p>
          <a:p>
            <a:pPr marL="0" indent="0">
              <a:buNone/>
            </a:pPr>
            <a:r>
              <a:rPr lang="el-GR" dirty="0" smtClean="0"/>
              <a:t>Για να υπάρξει επικοινωνία μεταξύ των δύο δικτύων, πρέπει να οριστούν στατικές διαδρομές στους δύο δρομολογητές.</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9035" t="25581" r="20908" b="50000"/>
          <a:stretch>
            <a:fillRect/>
          </a:stretch>
        </p:blipFill>
        <p:spPr bwMode="auto">
          <a:xfrm>
            <a:off x="251520" y="4725144"/>
            <a:ext cx="8639575" cy="1611986"/>
          </a:xfrm>
          <a:prstGeom prst="rect">
            <a:avLst/>
          </a:prstGeom>
          <a:noFill/>
          <a:ln>
            <a:noFill/>
          </a:ln>
        </p:spPr>
      </p:pic>
    </p:spTree>
    <p:extLst>
      <p:ext uri="{BB962C8B-B14F-4D97-AF65-F5344CB8AC3E}">
        <p14:creationId xmlns:p14="http://schemas.microsoft.com/office/powerpoint/2010/main" val="3403504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(20 </a:t>
            </a:r>
            <a:r>
              <a:rPr lang="el-GR" sz="3200" b="0" dirty="0"/>
              <a:t>από 38)</a:t>
            </a:r>
            <a:endParaRPr lang="en-US" dirty="0"/>
          </a:p>
        </p:txBody>
      </p:sp>
      <p:sp>
        <p:nvSpPr>
          <p:cNvPr id="3" name="Content Placeholder 2"/>
          <p:cNvSpPr>
            <a:spLocks noGrp="1"/>
          </p:cNvSpPr>
          <p:nvPr>
            <p:ph idx="1"/>
          </p:nvPr>
        </p:nvSpPr>
        <p:spPr/>
        <p:txBody>
          <a:bodyPr/>
          <a:lstStyle/>
          <a:p>
            <a:pPr marL="0" indent="0">
              <a:spcBef>
                <a:spcPts val="1200"/>
              </a:spcBef>
              <a:buNone/>
            </a:pPr>
            <a:r>
              <a:rPr lang="el-GR" b="1" dirty="0" smtClean="0"/>
              <a:t>Παράδειγμα δημιουργία στατικής διαδρομής</a:t>
            </a:r>
          </a:p>
          <a:p>
            <a:pPr marL="0" indent="0">
              <a:spcBef>
                <a:spcPts val="1200"/>
              </a:spcBef>
              <a:buNone/>
            </a:pPr>
            <a:r>
              <a:rPr lang="el-GR" dirty="0" smtClean="0"/>
              <a:t>Για τη δημιουργία μίας στατικής διαδρομής χρειάζονται:</a:t>
            </a:r>
          </a:p>
          <a:p>
            <a:pPr lvl="1">
              <a:spcBef>
                <a:spcPts val="1200"/>
              </a:spcBef>
            </a:pPr>
            <a:r>
              <a:rPr lang="el-GR" dirty="0" smtClean="0"/>
              <a:t>Η </a:t>
            </a:r>
            <a:r>
              <a:rPr lang="en-US" dirty="0" smtClean="0"/>
              <a:t>IP </a:t>
            </a:r>
            <a:r>
              <a:rPr lang="el-GR" dirty="0" smtClean="0"/>
              <a:t>διεύθυνση δικτύου του </a:t>
            </a:r>
            <a:r>
              <a:rPr lang="el-GR" b="1" dirty="0" smtClean="0"/>
              <a:t>τελικού</a:t>
            </a:r>
            <a:r>
              <a:rPr lang="el-GR" dirty="0" smtClean="0"/>
              <a:t> προορισμού,</a:t>
            </a:r>
          </a:p>
          <a:p>
            <a:pPr lvl="1">
              <a:spcBef>
                <a:spcPts val="1200"/>
              </a:spcBef>
            </a:pPr>
            <a:r>
              <a:rPr lang="el-GR" dirty="0" smtClean="0"/>
              <a:t>Η μάσκα </a:t>
            </a:r>
            <a:r>
              <a:rPr lang="el-GR" dirty="0" err="1" smtClean="0"/>
              <a:t>υποδικτύου</a:t>
            </a:r>
            <a:r>
              <a:rPr lang="el-GR" dirty="0" smtClean="0"/>
              <a:t> </a:t>
            </a:r>
            <a:r>
              <a:rPr lang="el-GR" dirty="0"/>
              <a:t>του </a:t>
            </a:r>
            <a:r>
              <a:rPr lang="el-GR" b="1" dirty="0"/>
              <a:t>τελικού</a:t>
            </a:r>
            <a:r>
              <a:rPr lang="el-GR" dirty="0"/>
              <a:t> </a:t>
            </a:r>
            <a:r>
              <a:rPr lang="el-GR" dirty="0" smtClean="0"/>
              <a:t>προορισμού,</a:t>
            </a:r>
          </a:p>
          <a:p>
            <a:pPr lvl="1">
              <a:spcBef>
                <a:spcPts val="1200"/>
              </a:spcBef>
            </a:pPr>
            <a:r>
              <a:rPr lang="el-GR" dirty="0" smtClean="0"/>
              <a:t>Η </a:t>
            </a:r>
            <a:r>
              <a:rPr lang="en-US" dirty="0" smtClean="0"/>
              <a:t>IP </a:t>
            </a:r>
            <a:r>
              <a:rPr lang="el-GR" dirty="0" smtClean="0"/>
              <a:t>διεύθυνση του </a:t>
            </a:r>
            <a:r>
              <a:rPr lang="el-GR" b="1" dirty="0" smtClean="0"/>
              <a:t>επόμενου</a:t>
            </a:r>
            <a:r>
              <a:rPr lang="el-GR" dirty="0" smtClean="0"/>
              <a:t> δρομολογητή στον οποίο θα προωθηθούν τα δεδομένα.</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l="9035" t="25581" r="20908" b="50000"/>
          <a:stretch>
            <a:fillRect/>
          </a:stretch>
        </p:blipFill>
        <p:spPr bwMode="auto">
          <a:xfrm>
            <a:off x="251520" y="4725144"/>
            <a:ext cx="8639575" cy="1611986"/>
          </a:xfrm>
          <a:prstGeom prst="rect">
            <a:avLst/>
          </a:prstGeom>
          <a:noFill/>
          <a:ln>
            <a:noFill/>
          </a:ln>
        </p:spPr>
      </p:pic>
    </p:spTree>
    <p:extLst>
      <p:ext uri="{BB962C8B-B14F-4D97-AF65-F5344CB8AC3E}">
        <p14:creationId xmlns:p14="http://schemas.microsoft.com/office/powerpoint/2010/main" val="120979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(3 </a:t>
            </a:r>
            <a:r>
              <a:rPr lang="el-GR" sz="3200" b="0" dirty="0"/>
              <a:t>από 18)</a:t>
            </a:r>
            <a:endParaRPr lang="en-US" dirty="0"/>
          </a:p>
        </p:txBody>
      </p:sp>
      <p:sp>
        <p:nvSpPr>
          <p:cNvPr id="3" name="Content Placeholder 2"/>
          <p:cNvSpPr>
            <a:spLocks noGrp="1"/>
          </p:cNvSpPr>
          <p:nvPr>
            <p:ph idx="1"/>
          </p:nvPr>
        </p:nvSpPr>
        <p:spPr>
          <a:xfrm>
            <a:off x="251520" y="1412776"/>
            <a:ext cx="8784976" cy="5040560"/>
          </a:xfrm>
        </p:spPr>
        <p:txBody>
          <a:bodyPr>
            <a:noAutofit/>
          </a:bodyPr>
          <a:lstStyle/>
          <a:p>
            <a:pPr>
              <a:lnSpc>
                <a:spcPct val="110000"/>
              </a:lnSpc>
              <a:spcBef>
                <a:spcPts val="600"/>
              </a:spcBef>
            </a:pPr>
            <a:r>
              <a:rPr lang="el-GR" sz="2200" dirty="0" smtClean="0"/>
              <a:t>Συνήθως, η ανάθεση </a:t>
            </a:r>
            <a:r>
              <a:rPr lang="en-US" sz="2200" dirty="0" smtClean="0"/>
              <a:t>IP </a:t>
            </a:r>
            <a:r>
              <a:rPr lang="el-GR" sz="2200" dirty="0" smtClean="0"/>
              <a:t>διευθύνσεων γίνεται με χρήση της τεχνικής μεταβλητής μάσκας </a:t>
            </a:r>
            <a:r>
              <a:rPr lang="el-GR" sz="2200" dirty="0" err="1" smtClean="0"/>
              <a:t>υποδικτύου</a:t>
            </a:r>
            <a:r>
              <a:rPr lang="el-GR" sz="2200" dirty="0" smtClean="0"/>
              <a:t> (</a:t>
            </a:r>
            <a:r>
              <a:rPr lang="en-US" sz="2200" b="1" dirty="0" smtClean="0"/>
              <a:t>Variable Length Subnet Mask - VLSM</a:t>
            </a:r>
            <a:r>
              <a:rPr lang="el-GR" sz="2200" dirty="0" smtClean="0"/>
              <a:t>).</a:t>
            </a:r>
            <a:endParaRPr lang="en-US" sz="2200" dirty="0" smtClean="0"/>
          </a:p>
          <a:p>
            <a:pPr>
              <a:lnSpc>
                <a:spcPct val="110000"/>
              </a:lnSpc>
              <a:spcBef>
                <a:spcPts val="600"/>
              </a:spcBef>
            </a:pPr>
            <a:r>
              <a:rPr lang="el-GR" sz="2200" dirty="0" smtClean="0"/>
              <a:t>Η τεχνική αυτή περιλαμβάνει τα ακόλουθα βήματα :</a:t>
            </a:r>
          </a:p>
          <a:p>
            <a:pPr lvl="1">
              <a:lnSpc>
                <a:spcPct val="110000"/>
              </a:lnSpc>
              <a:spcBef>
                <a:spcPts val="600"/>
              </a:spcBef>
            </a:pPr>
            <a:r>
              <a:rPr lang="el-GR" sz="2200" dirty="0" smtClean="0"/>
              <a:t>Πλήρης καταμέτρηση όλων των συσκευών (τερματικές και δρομολογητές) που περιλαμβάνει κάθε </a:t>
            </a:r>
            <a:r>
              <a:rPr lang="el-GR" sz="2200" dirty="0" err="1" smtClean="0"/>
              <a:t>υποδίκτυο</a:t>
            </a:r>
            <a:r>
              <a:rPr lang="el-GR" sz="2200" dirty="0"/>
              <a:t>,</a:t>
            </a:r>
            <a:r>
              <a:rPr lang="el-GR" sz="2200" dirty="0" smtClean="0"/>
              <a:t> λαμβάνοντας  υπόψη τυχόν μελλοντικές επεκτάσεις.</a:t>
            </a:r>
          </a:p>
          <a:p>
            <a:pPr lvl="1">
              <a:lnSpc>
                <a:spcPct val="110000"/>
              </a:lnSpc>
              <a:spcBef>
                <a:spcPts val="600"/>
              </a:spcBef>
            </a:pPr>
            <a:r>
              <a:rPr lang="el-GR" sz="2200" dirty="0" smtClean="0"/>
              <a:t>Ταξινόμηση των </a:t>
            </a:r>
            <a:r>
              <a:rPr lang="el-GR" sz="2200" dirty="0" err="1" smtClean="0"/>
              <a:t>υποδικτύων</a:t>
            </a:r>
            <a:r>
              <a:rPr lang="el-GR" sz="2200" dirty="0" smtClean="0"/>
              <a:t> σε φθίνουσα σειρά με βάση το πλήθος των συσκευών.</a:t>
            </a:r>
          </a:p>
          <a:p>
            <a:pPr lvl="1">
              <a:lnSpc>
                <a:spcPct val="110000"/>
              </a:lnSpc>
              <a:spcBef>
                <a:spcPts val="600"/>
              </a:spcBef>
            </a:pPr>
            <a:r>
              <a:rPr lang="el-GR" sz="2200" dirty="0" smtClean="0"/>
              <a:t>Για κάθε </a:t>
            </a:r>
            <a:r>
              <a:rPr lang="el-GR" sz="2200" dirty="0" err="1" smtClean="0"/>
              <a:t>υποδίκτυο</a:t>
            </a:r>
            <a:r>
              <a:rPr lang="el-GR" sz="2200" dirty="0" smtClean="0"/>
              <a:t> υπολογίζεται το μήκος προθέματος (ή η μάσκα </a:t>
            </a:r>
            <a:r>
              <a:rPr lang="el-GR" sz="2200" dirty="0" err="1" smtClean="0"/>
              <a:t>υποδικτύου</a:t>
            </a:r>
            <a:r>
              <a:rPr lang="el-GR" sz="2200" dirty="0" smtClean="0"/>
              <a:t>), ώστε να καλύπτονται οι ανάγκες σε </a:t>
            </a:r>
            <a:r>
              <a:rPr lang="en-US" sz="2200" dirty="0" smtClean="0"/>
              <a:t>IP </a:t>
            </a:r>
            <a:r>
              <a:rPr lang="el-GR" sz="2200" dirty="0" smtClean="0"/>
              <a:t>διευθύνσεις και ταυτόχρονα να είναι ελάχιστο το πλήθος των αχρησιμοποίητων διευθύνσεων.</a:t>
            </a:r>
            <a:endParaRPr lang="en-US" sz="2200" dirty="0"/>
          </a:p>
        </p:txBody>
      </p:sp>
    </p:spTree>
    <p:extLst>
      <p:ext uri="{BB962C8B-B14F-4D97-AF65-F5344CB8AC3E}">
        <p14:creationId xmlns:p14="http://schemas.microsoft.com/office/powerpoint/2010/main" val="1543300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(21 </a:t>
            </a:r>
            <a:r>
              <a:rPr lang="el-GR" sz="3200" b="0" dirty="0"/>
              <a:t>από 38)</a:t>
            </a:r>
            <a:endParaRPr lang="en-US" dirty="0"/>
          </a:p>
        </p:txBody>
      </p:sp>
      <p:sp>
        <p:nvSpPr>
          <p:cNvPr id="3" name="Content Placeholder 2"/>
          <p:cNvSpPr>
            <a:spLocks noGrp="1"/>
          </p:cNvSpPr>
          <p:nvPr>
            <p:ph idx="1"/>
          </p:nvPr>
        </p:nvSpPr>
        <p:spPr/>
        <p:txBody>
          <a:bodyPr/>
          <a:lstStyle/>
          <a:p>
            <a:pPr marL="0" indent="0">
              <a:buNone/>
            </a:pPr>
            <a:r>
              <a:rPr lang="el-GR" b="1" dirty="0" smtClean="0"/>
              <a:t>Παράδειγμα δημιουργία στατικής διαδρομής</a:t>
            </a:r>
          </a:p>
          <a:p>
            <a:pPr marL="0" indent="0">
              <a:buNone/>
            </a:pPr>
            <a:r>
              <a:rPr lang="el-GR" dirty="0" smtClean="0"/>
              <a:t>Στο </a:t>
            </a:r>
            <a:r>
              <a:rPr lang="en-US" dirty="0" smtClean="0"/>
              <a:t>Router 0</a:t>
            </a:r>
            <a:r>
              <a:rPr lang="el-GR" dirty="0" smtClean="0"/>
              <a:t> :</a:t>
            </a:r>
          </a:p>
          <a:p>
            <a:pPr lvl="1"/>
            <a:r>
              <a:rPr lang="el-GR" dirty="0" smtClean="0"/>
              <a:t>Η </a:t>
            </a:r>
            <a:r>
              <a:rPr lang="en-US" dirty="0" smtClean="0"/>
              <a:t>IP </a:t>
            </a:r>
            <a:r>
              <a:rPr lang="el-GR" dirty="0" smtClean="0"/>
              <a:t>διεύθυνση δικτύου του τελικού προορισμού</a:t>
            </a:r>
            <a:r>
              <a:rPr lang="en-US" dirty="0" smtClean="0"/>
              <a:t> </a:t>
            </a:r>
            <a:r>
              <a:rPr lang="el-GR" dirty="0" smtClean="0"/>
              <a:t>είναι </a:t>
            </a:r>
            <a:r>
              <a:rPr lang="el-GR" b="1" dirty="0" smtClean="0"/>
              <a:t>198.130.100.0</a:t>
            </a:r>
          </a:p>
          <a:p>
            <a:pPr lvl="1"/>
            <a:r>
              <a:rPr lang="el-GR" dirty="0" smtClean="0"/>
              <a:t>Η μάσκα </a:t>
            </a:r>
            <a:r>
              <a:rPr lang="el-GR" dirty="0" err="1" smtClean="0"/>
              <a:t>υποδικτύου</a:t>
            </a:r>
            <a:r>
              <a:rPr lang="el-GR" dirty="0" smtClean="0"/>
              <a:t> </a:t>
            </a:r>
            <a:r>
              <a:rPr lang="el-GR" dirty="0"/>
              <a:t>του τελικού </a:t>
            </a:r>
            <a:r>
              <a:rPr lang="el-GR" dirty="0" smtClean="0"/>
              <a:t>προορισμού είναι </a:t>
            </a:r>
            <a:r>
              <a:rPr lang="el-GR" b="1" dirty="0" smtClean="0"/>
              <a:t>255.255.255.0</a:t>
            </a:r>
          </a:p>
          <a:p>
            <a:pPr lvl="1"/>
            <a:r>
              <a:rPr lang="el-GR" dirty="0" smtClean="0"/>
              <a:t>Η </a:t>
            </a:r>
            <a:r>
              <a:rPr lang="en-US" dirty="0" smtClean="0"/>
              <a:t>IP </a:t>
            </a:r>
            <a:r>
              <a:rPr lang="el-GR" dirty="0" smtClean="0"/>
              <a:t>διεύθυνση του επόμενου δρομολογητή στον οποίο θα προωθηθούν τα δεδομένα είναι </a:t>
            </a:r>
            <a:r>
              <a:rPr lang="el-GR" b="1" dirty="0" smtClean="0"/>
              <a:t>147.102.5.2</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l="9035" t="25581" r="20908" b="50000"/>
          <a:stretch>
            <a:fillRect/>
          </a:stretch>
        </p:blipFill>
        <p:spPr bwMode="auto">
          <a:xfrm>
            <a:off x="251520" y="4725144"/>
            <a:ext cx="8639575" cy="1611986"/>
          </a:xfrm>
          <a:prstGeom prst="rect">
            <a:avLst/>
          </a:prstGeom>
          <a:noFill/>
          <a:ln>
            <a:noFill/>
          </a:ln>
        </p:spPr>
      </p:pic>
    </p:spTree>
    <p:extLst>
      <p:ext uri="{BB962C8B-B14F-4D97-AF65-F5344CB8AC3E}">
        <p14:creationId xmlns:p14="http://schemas.microsoft.com/office/powerpoint/2010/main" val="351866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22 </a:t>
            </a:r>
            <a:r>
              <a:rPr lang="el-GR" sz="3200" b="0" dirty="0"/>
              <a:t>από 38)</a:t>
            </a:r>
            <a:endParaRPr lang="en-US" dirty="0"/>
          </a:p>
        </p:txBody>
      </p:sp>
      <p:sp>
        <p:nvSpPr>
          <p:cNvPr id="3" name="Content Placeholder 2"/>
          <p:cNvSpPr>
            <a:spLocks noGrp="1"/>
          </p:cNvSpPr>
          <p:nvPr>
            <p:ph idx="1"/>
          </p:nvPr>
        </p:nvSpPr>
        <p:spPr/>
        <p:txBody>
          <a:bodyPr/>
          <a:lstStyle/>
          <a:p>
            <a:pPr marL="0" indent="0">
              <a:buNone/>
            </a:pPr>
            <a:r>
              <a:rPr lang="el-GR" b="1" dirty="0" smtClean="0"/>
              <a:t>Παράδειγμα δημιουργία στατικής διαδρομής</a:t>
            </a:r>
          </a:p>
          <a:p>
            <a:pPr marL="0" indent="0">
              <a:buNone/>
            </a:pPr>
            <a:r>
              <a:rPr lang="el-GR" dirty="0" smtClean="0"/>
              <a:t>Στο </a:t>
            </a:r>
            <a:r>
              <a:rPr lang="en-US" dirty="0" smtClean="0"/>
              <a:t>Router </a:t>
            </a:r>
            <a:r>
              <a:rPr lang="el-GR" dirty="0" smtClean="0"/>
              <a:t>1 :</a:t>
            </a:r>
          </a:p>
          <a:p>
            <a:pPr lvl="1"/>
            <a:r>
              <a:rPr lang="el-GR" dirty="0" smtClean="0"/>
              <a:t>Η </a:t>
            </a:r>
            <a:r>
              <a:rPr lang="en-US" dirty="0" smtClean="0"/>
              <a:t>IP </a:t>
            </a:r>
            <a:r>
              <a:rPr lang="el-GR" dirty="0" smtClean="0"/>
              <a:t>διεύθυνση δικτύου του τελικού προορισμού</a:t>
            </a:r>
            <a:r>
              <a:rPr lang="en-US" dirty="0" smtClean="0"/>
              <a:t> </a:t>
            </a:r>
            <a:r>
              <a:rPr lang="el-GR" dirty="0" smtClean="0"/>
              <a:t>είναι </a:t>
            </a:r>
            <a:r>
              <a:rPr lang="el-GR" b="1" dirty="0" smtClean="0"/>
              <a:t>195.130.100.0</a:t>
            </a:r>
          </a:p>
          <a:p>
            <a:pPr lvl="1"/>
            <a:r>
              <a:rPr lang="el-GR" dirty="0" smtClean="0"/>
              <a:t>Η μάσκα </a:t>
            </a:r>
            <a:r>
              <a:rPr lang="el-GR" dirty="0" err="1" smtClean="0"/>
              <a:t>υποδικτύου</a:t>
            </a:r>
            <a:r>
              <a:rPr lang="el-GR" dirty="0" smtClean="0"/>
              <a:t> </a:t>
            </a:r>
            <a:r>
              <a:rPr lang="el-GR" dirty="0"/>
              <a:t>του τελικού </a:t>
            </a:r>
            <a:r>
              <a:rPr lang="el-GR" dirty="0" smtClean="0"/>
              <a:t>προορισμού είναι </a:t>
            </a:r>
            <a:r>
              <a:rPr lang="el-GR" b="1" dirty="0" smtClean="0"/>
              <a:t>255.255.255.0</a:t>
            </a:r>
          </a:p>
          <a:p>
            <a:pPr lvl="1"/>
            <a:r>
              <a:rPr lang="el-GR" dirty="0" smtClean="0"/>
              <a:t>Η </a:t>
            </a:r>
            <a:r>
              <a:rPr lang="en-US" dirty="0" smtClean="0"/>
              <a:t>IP </a:t>
            </a:r>
            <a:r>
              <a:rPr lang="el-GR" dirty="0" smtClean="0"/>
              <a:t>διεύθυνση του επόμενου δρομολογητή στον οποίο θα προωθηθούν τα δεδομένα είναι </a:t>
            </a:r>
            <a:r>
              <a:rPr lang="el-GR" b="1" dirty="0" smtClean="0"/>
              <a:t>147.102.5.1</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l="9035" t="25581" r="20908" b="50000"/>
          <a:stretch>
            <a:fillRect/>
          </a:stretch>
        </p:blipFill>
        <p:spPr bwMode="auto">
          <a:xfrm>
            <a:off x="251520" y="4725144"/>
            <a:ext cx="8639575" cy="1611986"/>
          </a:xfrm>
          <a:prstGeom prst="rect">
            <a:avLst/>
          </a:prstGeom>
          <a:noFill/>
          <a:ln>
            <a:noFill/>
          </a:ln>
        </p:spPr>
      </p:pic>
    </p:spTree>
    <p:extLst>
      <p:ext uri="{BB962C8B-B14F-4D97-AF65-F5344CB8AC3E}">
        <p14:creationId xmlns:p14="http://schemas.microsoft.com/office/powerpoint/2010/main" val="1836525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23 </a:t>
            </a:r>
            <a:r>
              <a:rPr lang="el-GR" sz="3200" b="0" dirty="0"/>
              <a:t>από 38)</a:t>
            </a:r>
            <a:endParaRPr lang="en-US" dirty="0"/>
          </a:p>
        </p:txBody>
      </p:sp>
      <p:sp>
        <p:nvSpPr>
          <p:cNvPr id="3" name="Content Placeholder 2"/>
          <p:cNvSpPr>
            <a:spLocks noGrp="1"/>
          </p:cNvSpPr>
          <p:nvPr>
            <p:ph idx="1"/>
          </p:nvPr>
        </p:nvSpPr>
        <p:spPr/>
        <p:txBody>
          <a:bodyPr/>
          <a:lstStyle/>
          <a:p>
            <a:pPr marL="0" indent="0">
              <a:buNone/>
            </a:pPr>
            <a:r>
              <a:rPr lang="el-GR" b="1" dirty="0"/>
              <a:t>Παράδειγμα δημιουργία στατικής διαδρομής</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866" y="2342187"/>
            <a:ext cx="4140000" cy="3814435"/>
          </a:xfrm>
          <a:prstGeom prst="rect">
            <a:avLst/>
          </a:prstGeom>
          <a:noFill/>
          <a:ln>
            <a:solidFill>
              <a:srgbClr val="8CADAE"/>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80" y="2342244"/>
            <a:ext cx="4140000" cy="3823060"/>
          </a:xfrm>
          <a:prstGeom prst="rect">
            <a:avLst/>
          </a:prstGeom>
          <a:noFill/>
          <a:ln>
            <a:solidFill>
              <a:srgbClr val="8CADAE"/>
            </a:solidFill>
          </a:ln>
        </p:spPr>
      </p:pic>
      <p:sp>
        <p:nvSpPr>
          <p:cNvPr id="6" name="Rectangle 5"/>
          <p:cNvSpPr/>
          <p:nvPr/>
        </p:nvSpPr>
        <p:spPr>
          <a:xfrm>
            <a:off x="467544" y="3501008"/>
            <a:ext cx="1008112" cy="14401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932040" y="3501008"/>
            <a:ext cx="1008112" cy="14401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3059832" y="3717032"/>
            <a:ext cx="1008112" cy="14401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452320" y="3717032"/>
            <a:ext cx="1008112" cy="14401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36137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24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Βασικές αρχές δρομολόγησης.</a:t>
            </a:r>
          </a:p>
          <a:p>
            <a:pPr lvl="1">
              <a:lnSpc>
                <a:spcPct val="114000"/>
              </a:lnSpc>
              <a:spcBef>
                <a:spcPts val="1200"/>
              </a:spcBef>
            </a:pPr>
            <a:r>
              <a:rPr lang="el-GR" dirty="0"/>
              <a:t>Κάθε δρομολογητής λαμβάνει αποφάσεις για δρομολόγηση αποκλειστικά βάσει της πληροφορίας που υπάρχει στον πίνακα δρομολόγησης </a:t>
            </a:r>
            <a:r>
              <a:rPr lang="el-GR" dirty="0" smtClean="0"/>
              <a:t>του,</a:t>
            </a:r>
          </a:p>
          <a:p>
            <a:pPr lvl="1">
              <a:lnSpc>
                <a:spcPct val="114000"/>
              </a:lnSpc>
              <a:spcBef>
                <a:spcPts val="1200"/>
              </a:spcBef>
            </a:pPr>
            <a:r>
              <a:rPr lang="el-GR" dirty="0"/>
              <a:t>Το γεγονός ότι ένας δρομολογητής έχει πληροφορίες για μία διαδρομή δε σημαίνει ότι και άλλοι δρομολογητές έχουν την ίδια </a:t>
            </a:r>
            <a:r>
              <a:rPr lang="el-GR" dirty="0" smtClean="0"/>
              <a:t>πληροφορία,</a:t>
            </a:r>
          </a:p>
          <a:p>
            <a:pPr lvl="1">
              <a:lnSpc>
                <a:spcPct val="114000"/>
              </a:lnSpc>
              <a:spcBef>
                <a:spcPts val="1200"/>
              </a:spcBef>
            </a:pPr>
            <a:r>
              <a:rPr lang="el-GR" dirty="0"/>
              <a:t>Η πληροφορία δρομολόγησης για μία διαδρομή από ένα δίκτυο σ’ ένα άλλο δεν παρέχει πληροφορία δρομολόγησης για την αντίστροφη </a:t>
            </a:r>
            <a:r>
              <a:rPr lang="el-GR" dirty="0" smtClean="0"/>
              <a:t>διαδρομή.</a:t>
            </a:r>
            <a:endParaRPr lang="el-GR" dirty="0"/>
          </a:p>
        </p:txBody>
      </p:sp>
    </p:spTree>
    <p:extLst>
      <p:ext uri="{BB962C8B-B14F-4D97-AF65-F5344CB8AC3E}">
        <p14:creationId xmlns:p14="http://schemas.microsoft.com/office/powerpoint/2010/main" val="269312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25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dirty="0" smtClean="0"/>
              <a:t>Παράδειγμα χρήσης πινάκων δρομολόγησης.</a:t>
            </a:r>
          </a:p>
          <a:p>
            <a:pPr lvl="1">
              <a:lnSpc>
                <a:spcPct val="110000"/>
              </a:lnSpc>
              <a:spcBef>
                <a:spcPts val="1200"/>
              </a:spcBef>
            </a:pPr>
            <a:r>
              <a:rPr lang="el-GR" dirty="0" smtClean="0"/>
              <a:t>Το </a:t>
            </a:r>
            <a:r>
              <a:rPr lang="en-GB" dirty="0" smtClean="0"/>
              <a:t>PC1 </a:t>
            </a:r>
            <a:r>
              <a:rPr lang="el-GR" dirty="0" smtClean="0"/>
              <a:t>θέλει να στείλει μήνυμα στο </a:t>
            </a:r>
            <a:r>
              <a:rPr lang="en-GB" dirty="0" smtClean="0"/>
              <a:t>PC2</a:t>
            </a:r>
            <a:r>
              <a:rPr lang="el-GR" dirty="0" smtClean="0"/>
              <a:t>,</a:t>
            </a:r>
          </a:p>
          <a:p>
            <a:pPr lvl="1">
              <a:lnSpc>
                <a:spcPct val="110000"/>
              </a:lnSpc>
              <a:spcBef>
                <a:spcPts val="1200"/>
              </a:spcBef>
            </a:pPr>
            <a:r>
              <a:rPr lang="el-GR" dirty="0" smtClean="0"/>
              <a:t>Επειδή το </a:t>
            </a:r>
            <a:r>
              <a:rPr lang="en-GB" dirty="0" smtClean="0"/>
              <a:t>PC2 </a:t>
            </a:r>
            <a:r>
              <a:rPr lang="el-GR" dirty="0" smtClean="0"/>
              <a:t>είναι σε διαφορετικό δίκτυο, το μήνυμα παραλαμβάνεται από το </a:t>
            </a:r>
            <a:r>
              <a:rPr lang="en-GB" dirty="0" smtClean="0"/>
              <a:t>R1 </a:t>
            </a:r>
            <a:r>
              <a:rPr lang="el-GR" dirty="0" smtClean="0"/>
              <a:t>το οποίο αποτελεί την πύλη εξόδου </a:t>
            </a:r>
            <a:r>
              <a:rPr lang="en-GB" dirty="0" smtClean="0"/>
              <a:t>(gateway) </a:t>
            </a:r>
            <a:r>
              <a:rPr lang="el-GR" dirty="0" smtClean="0"/>
              <a:t>για το δίκτυο του </a:t>
            </a:r>
            <a:r>
              <a:rPr lang="en-GB" dirty="0" smtClean="0"/>
              <a:t>PC1</a:t>
            </a:r>
            <a:r>
              <a:rPr lang="el-GR" dirty="0" smtClean="0"/>
              <a:t>.</a:t>
            </a:r>
            <a:endParaRPr lang="en-GB" dirty="0" smtClean="0"/>
          </a:p>
        </p:txBody>
      </p:sp>
      <p:pic>
        <p:nvPicPr>
          <p:cNvPr id="20482" name="Picture 2"/>
          <p:cNvPicPr>
            <a:picLocks noChangeAspect="1" noChangeArrowheads="1"/>
          </p:cNvPicPr>
          <p:nvPr/>
        </p:nvPicPr>
        <p:blipFill>
          <a:blip r:embed="rId2" cstate="print"/>
          <a:srcRect/>
          <a:stretch>
            <a:fillRect/>
          </a:stretch>
        </p:blipFill>
        <p:spPr bwMode="auto">
          <a:xfrm>
            <a:off x="0" y="4320000"/>
            <a:ext cx="9000000" cy="1630171"/>
          </a:xfrm>
          <a:prstGeom prst="rect">
            <a:avLst/>
          </a:prstGeom>
          <a:noFill/>
          <a:ln w="9525">
            <a:noFill/>
            <a:miter lim="800000"/>
            <a:headEnd/>
            <a:tailEnd/>
          </a:ln>
        </p:spPr>
      </p:pic>
    </p:spTree>
    <p:extLst>
      <p:ext uri="{BB962C8B-B14F-4D97-AF65-F5344CB8AC3E}">
        <p14:creationId xmlns:p14="http://schemas.microsoft.com/office/powerpoint/2010/main" val="3367558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26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0000"/>
              </a:lnSpc>
              <a:spcBef>
                <a:spcPts val="1200"/>
              </a:spcBef>
            </a:pPr>
            <a:r>
              <a:rPr lang="el-GR" dirty="0" smtClean="0"/>
              <a:t>Παράδειγμα χρήσης πινάκων δρομολόγησης.</a:t>
            </a:r>
          </a:p>
          <a:p>
            <a:pPr lvl="1">
              <a:lnSpc>
                <a:spcPct val="110000"/>
              </a:lnSpc>
              <a:spcBef>
                <a:spcPts val="1200"/>
              </a:spcBef>
            </a:pPr>
            <a:r>
              <a:rPr lang="el-GR" dirty="0" smtClean="0"/>
              <a:t>Το </a:t>
            </a:r>
            <a:r>
              <a:rPr lang="en-US" dirty="0" smtClean="0"/>
              <a:t>R1 </a:t>
            </a:r>
            <a:r>
              <a:rPr lang="el-GR" dirty="0" smtClean="0"/>
              <a:t>γνωρίζει από τον πίνακα δρομολόγησης ότι το </a:t>
            </a:r>
            <a:r>
              <a:rPr lang="en-US" dirty="0" smtClean="0"/>
              <a:t>R2 </a:t>
            </a:r>
            <a:r>
              <a:rPr lang="el-GR" dirty="0" smtClean="0"/>
              <a:t>είναι ο επόμενος προορισμός (</a:t>
            </a:r>
            <a:r>
              <a:rPr lang="en-US" dirty="0" smtClean="0"/>
              <a:t>next-hop</a:t>
            </a:r>
            <a:r>
              <a:rPr lang="el-GR" dirty="0" smtClean="0"/>
              <a:t>) και προωθεί το πακέτο που προορίζεται για το </a:t>
            </a:r>
            <a:r>
              <a:rPr lang="en-US" dirty="0" smtClean="0"/>
              <a:t>PC</a:t>
            </a:r>
            <a:r>
              <a:rPr lang="el-GR" dirty="0" smtClean="0"/>
              <a:t>2</a:t>
            </a:r>
            <a:r>
              <a:rPr lang="en-US" dirty="0" smtClean="0"/>
              <a:t> </a:t>
            </a:r>
            <a:r>
              <a:rPr lang="el-GR" dirty="0" smtClean="0"/>
              <a:t>στο </a:t>
            </a:r>
            <a:r>
              <a:rPr lang="en-US" dirty="0" smtClean="0"/>
              <a:t>R2.</a:t>
            </a:r>
            <a:endParaRPr lang="el-GR" dirty="0" smtClean="0"/>
          </a:p>
          <a:p>
            <a:pPr lvl="1">
              <a:lnSpc>
                <a:spcPct val="110000"/>
              </a:lnSpc>
              <a:spcBef>
                <a:spcPts val="1200"/>
              </a:spcBef>
            </a:pPr>
            <a:r>
              <a:rPr lang="el-GR" dirty="0" smtClean="0"/>
              <a:t>Το </a:t>
            </a:r>
            <a:r>
              <a:rPr lang="en-US" dirty="0" smtClean="0"/>
              <a:t>R1 </a:t>
            </a:r>
            <a:r>
              <a:rPr lang="el-GR" dirty="0" smtClean="0"/>
              <a:t>δε γνωρίζει αν το </a:t>
            </a:r>
            <a:r>
              <a:rPr lang="en-US" dirty="0" smtClean="0"/>
              <a:t>R2 </a:t>
            </a:r>
            <a:r>
              <a:rPr lang="el-GR" dirty="0" smtClean="0"/>
              <a:t>έχει πράγματι μία διαδρομή για το δίκτυο του προορισμού.</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0" y="4320000"/>
            <a:ext cx="9000000" cy="1630171"/>
          </a:xfrm>
          <a:prstGeom prst="rect">
            <a:avLst/>
          </a:prstGeom>
          <a:noFill/>
          <a:ln w="9525">
            <a:noFill/>
            <a:miter lim="800000"/>
            <a:headEnd/>
            <a:tailEnd/>
          </a:ln>
        </p:spPr>
      </p:pic>
    </p:spTree>
    <p:extLst>
      <p:ext uri="{BB962C8B-B14F-4D97-AF65-F5344CB8AC3E}">
        <p14:creationId xmlns:p14="http://schemas.microsoft.com/office/powerpoint/2010/main" val="2645897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27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0000"/>
              </a:lnSpc>
              <a:spcBef>
                <a:spcPts val="600"/>
              </a:spcBef>
            </a:pPr>
            <a:r>
              <a:rPr lang="el-GR" dirty="0" smtClean="0"/>
              <a:t>Παράδειγμα χρήσης πινάκων δρομολόγησης.</a:t>
            </a:r>
          </a:p>
          <a:p>
            <a:pPr lvl="1">
              <a:lnSpc>
                <a:spcPct val="110000"/>
              </a:lnSpc>
              <a:spcBef>
                <a:spcPts val="600"/>
              </a:spcBef>
            </a:pPr>
            <a:r>
              <a:rPr lang="el-GR" dirty="0" smtClean="0"/>
              <a:t>Όπως και πριν, το </a:t>
            </a:r>
            <a:r>
              <a:rPr lang="en-US" dirty="0" smtClean="0"/>
              <a:t>R</a:t>
            </a:r>
            <a:r>
              <a:rPr lang="el-GR" dirty="0" smtClean="0"/>
              <a:t>2</a:t>
            </a:r>
            <a:r>
              <a:rPr lang="en-US" dirty="0" smtClean="0"/>
              <a:t> </a:t>
            </a:r>
            <a:r>
              <a:rPr lang="el-GR" dirty="0" smtClean="0"/>
              <a:t>γνωρίζει από τον πίνακα δρομολόγησης ότι το </a:t>
            </a:r>
            <a:r>
              <a:rPr lang="en-US" dirty="0" smtClean="0"/>
              <a:t>R</a:t>
            </a:r>
            <a:r>
              <a:rPr lang="el-GR" dirty="0" smtClean="0"/>
              <a:t>3</a:t>
            </a:r>
            <a:r>
              <a:rPr lang="en-US" dirty="0" smtClean="0"/>
              <a:t> </a:t>
            </a:r>
            <a:r>
              <a:rPr lang="el-GR" dirty="0" smtClean="0"/>
              <a:t>είναι ο επόμενος προορισμός (</a:t>
            </a:r>
            <a:r>
              <a:rPr lang="en-US" dirty="0" smtClean="0"/>
              <a:t>next-hop</a:t>
            </a:r>
            <a:r>
              <a:rPr lang="el-GR" dirty="0" smtClean="0"/>
              <a:t>) και προωθεί το πακέτο που προορίζεται για το </a:t>
            </a:r>
            <a:r>
              <a:rPr lang="en-US" dirty="0" smtClean="0"/>
              <a:t>PC</a:t>
            </a:r>
            <a:r>
              <a:rPr lang="el-GR" dirty="0" smtClean="0"/>
              <a:t>2</a:t>
            </a:r>
            <a:r>
              <a:rPr lang="en-US" dirty="0" smtClean="0"/>
              <a:t> </a:t>
            </a:r>
            <a:r>
              <a:rPr lang="el-GR" dirty="0" smtClean="0"/>
              <a:t>στο </a:t>
            </a:r>
            <a:r>
              <a:rPr lang="en-US" dirty="0" smtClean="0"/>
              <a:t>R</a:t>
            </a:r>
            <a:r>
              <a:rPr lang="el-GR" dirty="0" smtClean="0"/>
              <a:t>3</a:t>
            </a:r>
            <a:r>
              <a:rPr lang="en-US" dirty="0" smtClean="0"/>
              <a:t>.</a:t>
            </a:r>
            <a:endParaRPr lang="el-GR" dirty="0" smtClean="0"/>
          </a:p>
          <a:p>
            <a:pPr lvl="1">
              <a:lnSpc>
                <a:spcPct val="110000"/>
              </a:lnSpc>
              <a:spcBef>
                <a:spcPts val="600"/>
              </a:spcBef>
            </a:pPr>
            <a:r>
              <a:rPr lang="el-GR" dirty="0" smtClean="0"/>
              <a:t>Το </a:t>
            </a:r>
            <a:r>
              <a:rPr lang="en-US" dirty="0" smtClean="0"/>
              <a:t>R</a:t>
            </a:r>
            <a:r>
              <a:rPr lang="el-GR" dirty="0" smtClean="0"/>
              <a:t>2</a:t>
            </a:r>
            <a:r>
              <a:rPr lang="en-US" dirty="0" smtClean="0"/>
              <a:t> </a:t>
            </a:r>
            <a:r>
              <a:rPr lang="el-GR" dirty="0" smtClean="0"/>
              <a:t>δε γνωρίζει αν το </a:t>
            </a:r>
            <a:r>
              <a:rPr lang="en-US" dirty="0" smtClean="0"/>
              <a:t>R</a:t>
            </a:r>
            <a:r>
              <a:rPr lang="el-GR" dirty="0" smtClean="0"/>
              <a:t>3</a:t>
            </a:r>
            <a:r>
              <a:rPr lang="en-US" dirty="0" smtClean="0"/>
              <a:t> </a:t>
            </a:r>
            <a:r>
              <a:rPr lang="el-GR" dirty="0" smtClean="0"/>
              <a:t>έχει πράγματι μία διαδρομή για το δίκτυο του προορισμού.</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0" y="4509120"/>
            <a:ext cx="9000000" cy="1630137"/>
          </a:xfrm>
          <a:prstGeom prst="rect">
            <a:avLst/>
          </a:prstGeom>
          <a:noFill/>
          <a:ln w="9525">
            <a:noFill/>
            <a:miter lim="800000"/>
            <a:headEnd/>
            <a:tailEnd/>
          </a:ln>
        </p:spPr>
      </p:pic>
    </p:spTree>
    <p:extLst>
      <p:ext uri="{BB962C8B-B14F-4D97-AF65-F5344CB8AC3E}">
        <p14:creationId xmlns:p14="http://schemas.microsoft.com/office/powerpoint/2010/main" val="4093029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28 </a:t>
            </a:r>
            <a:r>
              <a:rPr lang="el-GR" sz="3200" b="0" dirty="0"/>
              <a:t>από 38)</a:t>
            </a:r>
            <a:endParaRPr lang="en-US" dirty="0"/>
          </a:p>
        </p:txBody>
      </p:sp>
      <p:sp>
        <p:nvSpPr>
          <p:cNvPr id="3" name="Content Placeholder 2"/>
          <p:cNvSpPr>
            <a:spLocks noGrp="1"/>
          </p:cNvSpPr>
          <p:nvPr>
            <p:ph idx="1"/>
          </p:nvPr>
        </p:nvSpPr>
        <p:spPr/>
        <p:txBody>
          <a:bodyPr>
            <a:normAutofit/>
          </a:bodyPr>
          <a:lstStyle/>
          <a:p>
            <a:r>
              <a:rPr lang="el-GR" dirty="0" smtClean="0"/>
              <a:t>Παράδειγμα χρήσης πινάκων δρομολόγησης.</a:t>
            </a:r>
          </a:p>
          <a:p>
            <a:pPr lvl="1"/>
            <a:r>
              <a:rPr lang="el-GR" dirty="0" smtClean="0"/>
              <a:t>Το </a:t>
            </a:r>
            <a:r>
              <a:rPr lang="en-GB" dirty="0" smtClean="0"/>
              <a:t>R</a:t>
            </a:r>
            <a:r>
              <a:rPr lang="el-GR" dirty="0" smtClean="0"/>
              <a:t>3</a:t>
            </a:r>
            <a:r>
              <a:rPr lang="en-GB" dirty="0" smtClean="0"/>
              <a:t> </a:t>
            </a:r>
            <a:r>
              <a:rPr lang="el-GR" dirty="0" smtClean="0"/>
              <a:t>συνδέεται απευθείας στο δίκτυο του </a:t>
            </a:r>
            <a:r>
              <a:rPr lang="en-GB" dirty="0" smtClean="0"/>
              <a:t>PC2</a:t>
            </a:r>
            <a:r>
              <a:rPr lang="el-GR" dirty="0" smtClean="0"/>
              <a:t> και προωθεί το μήνυμα στο </a:t>
            </a:r>
            <a:r>
              <a:rPr lang="en-GB" dirty="0" smtClean="0"/>
              <a:t>PC2</a:t>
            </a:r>
            <a:r>
              <a:rPr lang="el-GR" dirty="0" smtClean="0"/>
              <a:t>.</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0" y="4320000"/>
            <a:ext cx="9000000" cy="1630137"/>
          </a:xfrm>
          <a:prstGeom prst="rect">
            <a:avLst/>
          </a:prstGeom>
          <a:noFill/>
          <a:ln w="9525">
            <a:noFill/>
            <a:miter lim="800000"/>
            <a:headEnd/>
            <a:tailEnd/>
          </a:ln>
        </p:spPr>
      </p:pic>
    </p:spTree>
    <p:extLst>
      <p:ext uri="{BB962C8B-B14F-4D97-AF65-F5344CB8AC3E}">
        <p14:creationId xmlns:p14="http://schemas.microsoft.com/office/powerpoint/2010/main" val="3061480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29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Παράδειγμα χρήσης πινάκων δρομολόγησης.</a:t>
            </a:r>
          </a:p>
          <a:p>
            <a:pPr lvl="1">
              <a:lnSpc>
                <a:spcPct val="114000"/>
              </a:lnSpc>
              <a:spcBef>
                <a:spcPts val="1200"/>
              </a:spcBef>
            </a:pPr>
            <a:r>
              <a:rPr lang="el-GR" dirty="0" smtClean="0"/>
              <a:t>Το </a:t>
            </a:r>
            <a:r>
              <a:rPr lang="en-GB" dirty="0" smtClean="0"/>
              <a:t>PC2</a:t>
            </a:r>
            <a:r>
              <a:rPr lang="el-GR" dirty="0" smtClean="0"/>
              <a:t> λαμβάνει το μήνυμα και στέλνει απάντηση.</a:t>
            </a:r>
          </a:p>
          <a:p>
            <a:pPr lvl="1">
              <a:lnSpc>
                <a:spcPct val="114000"/>
              </a:lnSpc>
              <a:spcBef>
                <a:spcPts val="1200"/>
              </a:spcBef>
            </a:pPr>
            <a:r>
              <a:rPr lang="el-GR" dirty="0" smtClean="0"/>
              <a:t>Επειδή το </a:t>
            </a:r>
            <a:r>
              <a:rPr lang="en-GB" dirty="0" smtClean="0"/>
              <a:t>PC</a:t>
            </a:r>
            <a:r>
              <a:rPr lang="el-GR" dirty="0" smtClean="0"/>
              <a:t>1</a:t>
            </a:r>
            <a:r>
              <a:rPr lang="en-GB" dirty="0" smtClean="0"/>
              <a:t> </a:t>
            </a:r>
            <a:r>
              <a:rPr lang="el-GR" dirty="0" smtClean="0"/>
              <a:t>είναι σε διαφορετικό δίκτυο, το μήνυμα παραλαμβάνεται από το </a:t>
            </a:r>
            <a:r>
              <a:rPr lang="en-GB" dirty="0" smtClean="0"/>
              <a:t>R</a:t>
            </a:r>
            <a:r>
              <a:rPr lang="el-GR" dirty="0" smtClean="0"/>
              <a:t>3</a:t>
            </a:r>
            <a:r>
              <a:rPr lang="en-GB" dirty="0" smtClean="0"/>
              <a:t> </a:t>
            </a:r>
            <a:r>
              <a:rPr lang="el-GR" dirty="0" smtClean="0"/>
              <a:t>ο οποίος αποτελεί την πύλη εξόδου </a:t>
            </a:r>
            <a:r>
              <a:rPr lang="en-GB" dirty="0" smtClean="0"/>
              <a:t>(gateway) </a:t>
            </a:r>
            <a:r>
              <a:rPr lang="el-GR" dirty="0" smtClean="0"/>
              <a:t>για το δίκτυο του </a:t>
            </a:r>
            <a:r>
              <a:rPr lang="en-GB" dirty="0" smtClean="0"/>
              <a:t>PC</a:t>
            </a:r>
            <a:r>
              <a:rPr lang="el-GR" dirty="0" smtClean="0"/>
              <a:t>2.</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0" y="4320000"/>
            <a:ext cx="9000000" cy="1630137"/>
          </a:xfrm>
          <a:prstGeom prst="rect">
            <a:avLst/>
          </a:prstGeom>
          <a:noFill/>
          <a:ln w="9525">
            <a:noFill/>
            <a:miter lim="800000"/>
            <a:headEnd/>
            <a:tailEnd/>
          </a:ln>
        </p:spPr>
      </p:pic>
    </p:spTree>
    <p:extLst>
      <p:ext uri="{BB962C8B-B14F-4D97-AF65-F5344CB8AC3E}">
        <p14:creationId xmlns:p14="http://schemas.microsoft.com/office/powerpoint/2010/main" val="1138549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smtClean="0"/>
              <a:t>(30 </a:t>
            </a:r>
            <a:r>
              <a:rPr lang="el-GR" sz="3200" b="0" dirty="0"/>
              <a:t>από 38)</a:t>
            </a:r>
            <a:endParaRPr lang="en-US" dirty="0"/>
          </a:p>
        </p:txBody>
      </p:sp>
      <p:sp>
        <p:nvSpPr>
          <p:cNvPr id="3" name="Content Placeholder 2"/>
          <p:cNvSpPr>
            <a:spLocks noGrp="1"/>
          </p:cNvSpPr>
          <p:nvPr>
            <p:ph idx="1"/>
          </p:nvPr>
        </p:nvSpPr>
        <p:spPr/>
        <p:txBody>
          <a:bodyPr>
            <a:normAutofit/>
          </a:bodyPr>
          <a:lstStyle/>
          <a:p>
            <a:pPr>
              <a:spcBef>
                <a:spcPts val="1200"/>
              </a:spcBef>
            </a:pPr>
            <a:r>
              <a:rPr lang="el-GR" dirty="0" smtClean="0"/>
              <a:t>Παράδειγμα χρήσης πινάκων δρομολόγησης.</a:t>
            </a:r>
          </a:p>
          <a:p>
            <a:pPr lvl="1">
              <a:spcBef>
                <a:spcPts val="1200"/>
              </a:spcBef>
            </a:pPr>
            <a:r>
              <a:rPr lang="el-GR" dirty="0" smtClean="0"/>
              <a:t>Το </a:t>
            </a:r>
            <a:r>
              <a:rPr lang="en-GB" dirty="0" smtClean="0"/>
              <a:t>R</a:t>
            </a:r>
            <a:r>
              <a:rPr lang="el-GR" dirty="0" smtClean="0"/>
              <a:t>3</a:t>
            </a:r>
            <a:r>
              <a:rPr lang="en-GB" dirty="0" smtClean="0"/>
              <a:t> </a:t>
            </a:r>
            <a:r>
              <a:rPr lang="el-GR" dirty="0" smtClean="0"/>
              <a:t>έχει στον πίνακα δρομολόγησης διαδρομή για το δίκτυο του </a:t>
            </a:r>
            <a:r>
              <a:rPr lang="en-GB" dirty="0" smtClean="0"/>
              <a:t>PC</a:t>
            </a:r>
            <a:r>
              <a:rPr lang="el-GR" dirty="0" smtClean="0"/>
              <a:t>1.</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0" y="4320000"/>
            <a:ext cx="9000000" cy="1630137"/>
          </a:xfrm>
          <a:prstGeom prst="rect">
            <a:avLst/>
          </a:prstGeom>
          <a:noFill/>
          <a:ln w="9525">
            <a:noFill/>
            <a:miter lim="800000"/>
            <a:headEnd/>
            <a:tailEnd/>
          </a:ln>
        </p:spPr>
      </p:pic>
    </p:spTree>
    <p:extLst>
      <p:ext uri="{BB962C8B-B14F-4D97-AF65-F5344CB8AC3E}">
        <p14:creationId xmlns:p14="http://schemas.microsoft.com/office/powerpoint/2010/main" val="41035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(4 </a:t>
            </a:r>
            <a:r>
              <a:rPr lang="el-GR" sz="3200" b="0" dirty="0"/>
              <a:t>από 18)</a:t>
            </a:r>
            <a:endParaRPr lang="en-US" dirty="0"/>
          </a:p>
        </p:txBody>
      </p:sp>
      <p:sp>
        <p:nvSpPr>
          <p:cNvPr id="3" name="Content Placeholder 2"/>
          <p:cNvSpPr>
            <a:spLocks noGrp="1"/>
          </p:cNvSpPr>
          <p:nvPr>
            <p:ph idx="1"/>
          </p:nvPr>
        </p:nvSpPr>
        <p:spPr>
          <a:xfrm>
            <a:off x="323528" y="1412776"/>
            <a:ext cx="8640960" cy="5184576"/>
          </a:xfrm>
        </p:spPr>
        <p:txBody>
          <a:bodyPr>
            <a:noAutofit/>
          </a:bodyPr>
          <a:lstStyle/>
          <a:p>
            <a:pPr marL="0" indent="0">
              <a:lnSpc>
                <a:spcPct val="110000"/>
              </a:lnSpc>
              <a:spcBef>
                <a:spcPts val="1200"/>
              </a:spcBef>
              <a:buNone/>
            </a:pPr>
            <a:r>
              <a:rPr lang="el-GR" sz="2200" dirty="0"/>
              <a:t>Έστω για παράδειγμα ότι επιθυμείται να δημιουργηθούν 4 </a:t>
            </a:r>
            <a:r>
              <a:rPr lang="el-GR" sz="2200" dirty="0" err="1"/>
              <a:t>υποδίκτυα</a:t>
            </a:r>
            <a:r>
              <a:rPr lang="el-GR" sz="2200" dirty="0"/>
              <a:t> το </a:t>
            </a:r>
            <a:r>
              <a:rPr lang="el-GR" sz="2200" b="1" dirty="0"/>
              <a:t>ΥΔ1, ΥΔ2, ΥΔ3 και ΥΔ4</a:t>
            </a:r>
            <a:r>
              <a:rPr lang="el-GR" sz="2200" dirty="0"/>
              <a:t> τα οποία έχουν </a:t>
            </a:r>
            <a:r>
              <a:rPr lang="el-GR" sz="2200" b="1" dirty="0"/>
              <a:t>10, 35, 25 και 100</a:t>
            </a:r>
            <a:r>
              <a:rPr lang="el-GR" sz="2200" dirty="0"/>
              <a:t> συσκευές αντίστοιχα, όπου έχουν συνυπολογιστεί όλες οι τερματικές συσκευές, δρομολογητές και πιθανόν μελλοντικές επεκτάσεις. </a:t>
            </a:r>
            <a:endParaRPr lang="el-GR" sz="2200" dirty="0" smtClean="0"/>
          </a:p>
          <a:p>
            <a:pPr marL="0" indent="0">
              <a:lnSpc>
                <a:spcPct val="110000"/>
              </a:lnSpc>
              <a:spcBef>
                <a:spcPts val="1200"/>
              </a:spcBef>
              <a:buNone/>
            </a:pPr>
            <a:r>
              <a:rPr lang="el-GR" sz="2200" dirty="0" smtClean="0"/>
              <a:t>Έστω </a:t>
            </a:r>
            <a:r>
              <a:rPr lang="el-GR" sz="2200" dirty="0"/>
              <a:t>ότι είναι διαθέσιμη η “δεξαμενή” διευθύνσεων IP </a:t>
            </a:r>
            <a:r>
              <a:rPr lang="el-GR" sz="2200" b="1" dirty="0" smtClean="0"/>
              <a:t>192.168.0.0/24 .</a:t>
            </a:r>
          </a:p>
          <a:p>
            <a:pPr marL="0" indent="0">
              <a:lnSpc>
                <a:spcPct val="110000"/>
              </a:lnSpc>
              <a:spcBef>
                <a:spcPts val="1200"/>
              </a:spcBef>
              <a:buNone/>
            </a:pPr>
            <a:r>
              <a:rPr lang="el-GR" sz="2200" dirty="0"/>
              <a:t>Η “δεξαμενή”  αυτή μπορεί να δώσει μέχρι και </a:t>
            </a:r>
            <a:r>
              <a:rPr lang="el-GR" sz="2200" b="1" dirty="0"/>
              <a:t>254</a:t>
            </a:r>
            <a:r>
              <a:rPr lang="el-GR" sz="2200" dirty="0"/>
              <a:t> IP διευθύνσεις. Από τη στιγμή που το συνολικό πλήθος συσκευών είναι </a:t>
            </a:r>
            <a:r>
              <a:rPr lang="el-GR" sz="2200" b="1" dirty="0"/>
              <a:t>170</a:t>
            </a:r>
            <a:r>
              <a:rPr lang="el-GR" sz="2200" dirty="0"/>
              <a:t>, θεωρητικά μπορούν να καλυφθούν όλες οι ανάγκες σε IP </a:t>
            </a:r>
            <a:r>
              <a:rPr lang="el-GR" sz="2200" dirty="0" smtClean="0"/>
              <a:t>διευθύνσεις.</a:t>
            </a:r>
          </a:p>
          <a:p>
            <a:pPr marL="0" indent="0">
              <a:lnSpc>
                <a:spcPct val="110000"/>
              </a:lnSpc>
              <a:spcBef>
                <a:spcPts val="1200"/>
              </a:spcBef>
              <a:buNone/>
            </a:pPr>
            <a:r>
              <a:rPr lang="el-GR" sz="2200" b="1" dirty="0" smtClean="0"/>
              <a:t>Αυτός </a:t>
            </a:r>
            <a:r>
              <a:rPr lang="el-GR" sz="2200" b="1" dirty="0"/>
              <a:t>είναι και ο πρώτος έλεγχος που πρέπει να γίνεται κάθε φορά, δηλαδή αν η διαθέσιμη “δεξαμενή” διευθύνσεων μπορεί να καλύψει συνολικά τις ανάγκες σε IP </a:t>
            </a:r>
            <a:r>
              <a:rPr lang="el-GR" sz="2200" b="1" dirty="0" smtClean="0"/>
              <a:t>διευθύνσεις.</a:t>
            </a:r>
            <a:endParaRPr lang="en-US" sz="2200" b="1" dirty="0"/>
          </a:p>
        </p:txBody>
      </p:sp>
    </p:spTree>
    <p:extLst>
      <p:ext uri="{BB962C8B-B14F-4D97-AF65-F5344CB8AC3E}">
        <p14:creationId xmlns:p14="http://schemas.microsoft.com/office/powerpoint/2010/main" val="226179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31 </a:t>
            </a:r>
            <a:r>
              <a:rPr lang="el-GR" sz="3200" b="0" dirty="0"/>
              <a:t>από 38)</a:t>
            </a:r>
            <a:endParaRPr lang="en-US" dirty="0"/>
          </a:p>
        </p:txBody>
      </p:sp>
      <p:sp>
        <p:nvSpPr>
          <p:cNvPr id="3" name="Content Placeholder 2"/>
          <p:cNvSpPr>
            <a:spLocks noGrp="1"/>
          </p:cNvSpPr>
          <p:nvPr>
            <p:ph idx="1"/>
          </p:nvPr>
        </p:nvSpPr>
        <p:spPr/>
        <p:txBody>
          <a:bodyPr>
            <a:normAutofit/>
          </a:bodyPr>
          <a:lstStyle/>
          <a:p>
            <a:r>
              <a:rPr lang="el-GR" dirty="0" smtClean="0"/>
              <a:t>Παράδειγμα χρήσης πινάκων δρομολόγησης.</a:t>
            </a:r>
          </a:p>
          <a:p>
            <a:pPr lvl="1"/>
            <a:r>
              <a:rPr lang="el-GR" dirty="0" smtClean="0"/>
              <a:t>Το </a:t>
            </a:r>
            <a:r>
              <a:rPr lang="en-GB" dirty="0" smtClean="0"/>
              <a:t>R</a:t>
            </a:r>
            <a:r>
              <a:rPr lang="el-GR" dirty="0" smtClean="0"/>
              <a:t>2</a:t>
            </a:r>
            <a:r>
              <a:rPr lang="en-GB" dirty="0" smtClean="0"/>
              <a:t> </a:t>
            </a:r>
            <a:r>
              <a:rPr lang="el-GR" b="1" dirty="0" smtClean="0"/>
              <a:t>δεν</a:t>
            </a:r>
            <a:r>
              <a:rPr lang="el-GR" dirty="0" smtClean="0"/>
              <a:t> έχει στον πίνακα δρομολόγησης διαδρομή για το δίκτυο του </a:t>
            </a:r>
            <a:r>
              <a:rPr lang="en-GB" dirty="0" smtClean="0"/>
              <a:t>PC</a:t>
            </a:r>
            <a:r>
              <a:rPr lang="el-GR" dirty="0" smtClean="0"/>
              <a:t>1.</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0" y="4320000"/>
            <a:ext cx="9000000" cy="1630137"/>
          </a:xfrm>
          <a:prstGeom prst="rect">
            <a:avLst/>
          </a:prstGeom>
          <a:noFill/>
          <a:ln w="9525">
            <a:noFill/>
            <a:miter lim="800000"/>
            <a:headEnd/>
            <a:tailEnd/>
          </a:ln>
        </p:spPr>
      </p:pic>
    </p:spTree>
    <p:extLst>
      <p:ext uri="{BB962C8B-B14F-4D97-AF65-F5344CB8AC3E}">
        <p14:creationId xmlns:p14="http://schemas.microsoft.com/office/powerpoint/2010/main" val="146446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32 </a:t>
            </a:r>
            <a:r>
              <a:rPr lang="el-GR" sz="3200" b="0" dirty="0"/>
              <a:t>από 38)</a:t>
            </a:r>
            <a:endParaRPr lang="en-US" dirty="0"/>
          </a:p>
        </p:txBody>
      </p:sp>
      <p:sp>
        <p:nvSpPr>
          <p:cNvPr id="3" name="Content Placeholder 2"/>
          <p:cNvSpPr>
            <a:spLocks noGrp="1"/>
          </p:cNvSpPr>
          <p:nvPr>
            <p:ph idx="1"/>
          </p:nvPr>
        </p:nvSpPr>
        <p:spPr/>
        <p:txBody>
          <a:bodyPr>
            <a:normAutofit/>
          </a:bodyPr>
          <a:lstStyle/>
          <a:p>
            <a:r>
              <a:rPr lang="el-GR" dirty="0" smtClean="0"/>
              <a:t>Παράδειγμα χρήσης πινάκων δρομολόγησης.</a:t>
            </a:r>
          </a:p>
          <a:p>
            <a:pPr lvl="1"/>
            <a:r>
              <a:rPr lang="el-GR" dirty="0" smtClean="0"/>
              <a:t>Το μήνυμα απορρίπτεται από το </a:t>
            </a:r>
            <a:r>
              <a:rPr lang="en-GB" dirty="0" smtClean="0"/>
              <a:t>R2 </a:t>
            </a:r>
            <a:r>
              <a:rPr lang="el-GR" dirty="0" smtClean="0"/>
              <a:t>και η απάντηση του </a:t>
            </a:r>
            <a:r>
              <a:rPr lang="en-GB" dirty="0" smtClean="0"/>
              <a:t>PC2 </a:t>
            </a:r>
            <a:r>
              <a:rPr lang="el-GR" dirty="0" smtClean="0"/>
              <a:t>δε φτάνει στο </a:t>
            </a:r>
            <a:r>
              <a:rPr lang="en-GB" dirty="0" smtClean="0"/>
              <a:t>PC1</a:t>
            </a:r>
            <a:r>
              <a:rPr lang="el-GR" dirty="0" smtClean="0"/>
              <a:t>.</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0" y="4320000"/>
            <a:ext cx="9000000" cy="1630137"/>
          </a:xfrm>
          <a:prstGeom prst="rect">
            <a:avLst/>
          </a:prstGeom>
          <a:noFill/>
          <a:ln w="9525">
            <a:noFill/>
            <a:miter lim="800000"/>
            <a:headEnd/>
            <a:tailEnd/>
          </a:ln>
        </p:spPr>
      </p:pic>
    </p:spTree>
    <p:extLst>
      <p:ext uri="{BB962C8B-B14F-4D97-AF65-F5344CB8AC3E}">
        <p14:creationId xmlns:p14="http://schemas.microsoft.com/office/powerpoint/2010/main" val="1164069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33 </a:t>
            </a:r>
            <a:r>
              <a:rPr lang="el-GR" sz="3200" b="0" dirty="0"/>
              <a:t>από 38)</a:t>
            </a:r>
            <a:endParaRPr lang="en-US" dirty="0"/>
          </a:p>
        </p:txBody>
      </p:sp>
      <p:sp>
        <p:nvSpPr>
          <p:cNvPr id="3" name="Content Placeholder 2"/>
          <p:cNvSpPr>
            <a:spLocks noGrp="1"/>
          </p:cNvSpPr>
          <p:nvPr>
            <p:ph idx="1"/>
          </p:nvPr>
        </p:nvSpPr>
        <p:spPr/>
        <p:txBody>
          <a:bodyPr>
            <a:normAutofit/>
          </a:bodyPr>
          <a:lstStyle/>
          <a:p>
            <a:pPr>
              <a:lnSpc>
                <a:spcPct val="110000"/>
              </a:lnSpc>
              <a:spcBef>
                <a:spcPts val="1200"/>
              </a:spcBef>
            </a:pPr>
            <a:r>
              <a:rPr lang="en-GB" dirty="0" smtClean="0"/>
              <a:t>H </a:t>
            </a:r>
            <a:r>
              <a:rPr lang="el-GR" dirty="0" smtClean="0"/>
              <a:t>εύρεση της καλύτερης διαδρομής περιλαμβάνει την αποτίμηση πολλών διαδρομών προς τον ίδιο προορισμό και επιλογή της καλύτερης διαδρομής προς αυτόν.</a:t>
            </a:r>
          </a:p>
          <a:p>
            <a:pPr>
              <a:lnSpc>
                <a:spcPct val="110000"/>
              </a:lnSpc>
              <a:spcBef>
                <a:spcPts val="1200"/>
              </a:spcBef>
            </a:pPr>
            <a:r>
              <a:rPr lang="el-GR" dirty="0" smtClean="0"/>
              <a:t>Η αποτίμηση μπορεί να γίνει με δύο κριτήρια :</a:t>
            </a:r>
          </a:p>
          <a:p>
            <a:pPr lvl="1">
              <a:lnSpc>
                <a:spcPct val="110000"/>
              </a:lnSpc>
              <a:spcBef>
                <a:spcPts val="1200"/>
              </a:spcBef>
            </a:pPr>
            <a:r>
              <a:rPr lang="el-GR" dirty="0" smtClean="0"/>
              <a:t>Πλήθος ενδιάμεσων προορισμών (</a:t>
            </a:r>
            <a:r>
              <a:rPr lang="en-GB" dirty="0" smtClean="0"/>
              <a:t>hop count</a:t>
            </a:r>
            <a:r>
              <a:rPr lang="el-GR" dirty="0" smtClean="0"/>
              <a:t>)</a:t>
            </a:r>
            <a:r>
              <a:rPr lang="en-GB" dirty="0" smtClean="0"/>
              <a:t> </a:t>
            </a:r>
            <a:r>
              <a:rPr lang="el-GR" dirty="0" smtClean="0"/>
              <a:t> - επιλέγεται η διαδρομή με το μικρότερο πλήθος ενδιάμεσων προορισμών.</a:t>
            </a:r>
          </a:p>
          <a:p>
            <a:pPr lvl="1">
              <a:lnSpc>
                <a:spcPct val="110000"/>
              </a:lnSpc>
              <a:spcBef>
                <a:spcPts val="1200"/>
              </a:spcBef>
            </a:pPr>
            <a:r>
              <a:rPr lang="el-GR" dirty="0" smtClean="0"/>
              <a:t>Εύρος ζώνης</a:t>
            </a:r>
            <a:r>
              <a:rPr lang="en-GB" dirty="0" smtClean="0"/>
              <a:t> (bandwidth)</a:t>
            </a:r>
            <a:r>
              <a:rPr lang="el-GR" dirty="0" smtClean="0"/>
              <a:t> – επιλέγεται η διαδρομή με το μεγαλύτερο εύρος ζώνης.</a:t>
            </a:r>
            <a:endParaRPr lang="en-US" dirty="0"/>
          </a:p>
        </p:txBody>
      </p:sp>
    </p:spTree>
    <p:extLst>
      <p:ext uri="{BB962C8B-B14F-4D97-AF65-F5344CB8AC3E}">
        <p14:creationId xmlns:p14="http://schemas.microsoft.com/office/powerpoint/2010/main" val="4196687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33 </a:t>
            </a:r>
            <a:r>
              <a:rPr lang="el-GR" sz="3200" b="0" dirty="0"/>
              <a:t>από 38)</a:t>
            </a:r>
            <a:endParaRPr lang="en-US" dirty="0"/>
          </a:p>
        </p:txBody>
      </p:sp>
      <p:sp>
        <p:nvSpPr>
          <p:cNvPr id="3" name="Content Placeholder 2"/>
          <p:cNvSpPr>
            <a:spLocks noGrp="1"/>
          </p:cNvSpPr>
          <p:nvPr>
            <p:ph idx="1"/>
          </p:nvPr>
        </p:nvSpPr>
        <p:spPr>
          <a:xfrm>
            <a:off x="186599" y="1412776"/>
            <a:ext cx="4241385" cy="3672408"/>
          </a:xfrm>
        </p:spPr>
        <p:txBody>
          <a:bodyPr>
            <a:noAutofit/>
          </a:bodyPr>
          <a:lstStyle/>
          <a:p>
            <a:r>
              <a:rPr lang="el-GR" sz="2200" dirty="0" smtClean="0"/>
              <a:t>Όταν το πλήθος ενδιάμεσων προορισμών χρησιμοποιείται ως κριτήριο, μπορεί η διαδρομή που προκύπτει να μην είναι η βέλτιστη.</a:t>
            </a:r>
          </a:p>
          <a:p>
            <a:r>
              <a:rPr lang="el-GR" sz="2200" dirty="0" smtClean="0"/>
              <a:t>Π.χ. για το δίκτυο του σχήματος με κριτήριο το πλήθος ενδιάμεσων προορισμών, η διαδρομή </a:t>
            </a:r>
            <a:r>
              <a:rPr lang="en-GB" sz="2200" dirty="0" smtClean="0"/>
              <a:t>PC1 - R1 – R3 – PC2 </a:t>
            </a:r>
            <a:r>
              <a:rPr lang="el-GR" sz="2200" dirty="0" smtClean="0"/>
              <a:t>θα επιλεχθεί.</a:t>
            </a:r>
          </a:p>
        </p:txBody>
      </p:sp>
      <p:pic>
        <p:nvPicPr>
          <p:cNvPr id="28674" name="Picture 2"/>
          <p:cNvPicPr>
            <a:picLocks noChangeAspect="1" noChangeArrowheads="1"/>
          </p:cNvPicPr>
          <p:nvPr/>
        </p:nvPicPr>
        <p:blipFill>
          <a:blip r:embed="rId3" cstate="print"/>
          <a:srcRect/>
          <a:stretch>
            <a:fillRect/>
          </a:stretch>
        </p:blipFill>
        <p:spPr bwMode="auto">
          <a:xfrm>
            <a:off x="4392146" y="1665426"/>
            <a:ext cx="4594044" cy="3201641"/>
          </a:xfrm>
          <a:prstGeom prst="rect">
            <a:avLst/>
          </a:prstGeom>
          <a:noFill/>
          <a:ln w="9525">
            <a:solidFill>
              <a:srgbClr val="8CADAE"/>
            </a:solidFill>
            <a:miter lim="800000"/>
            <a:headEnd/>
            <a:tailEnd/>
          </a:ln>
        </p:spPr>
      </p:pic>
      <p:sp>
        <p:nvSpPr>
          <p:cNvPr id="4" name="Ορθογώνιο 3"/>
          <p:cNvSpPr/>
          <p:nvPr/>
        </p:nvSpPr>
        <p:spPr>
          <a:xfrm>
            <a:off x="186599" y="4867067"/>
            <a:ext cx="8777889" cy="1514261"/>
          </a:xfrm>
          <a:prstGeom prst="rect">
            <a:avLst/>
          </a:prstGeom>
        </p:spPr>
        <p:txBody>
          <a:bodyPr wrap="square">
            <a:spAutoFit/>
          </a:bodyPr>
          <a:lstStyle/>
          <a:p>
            <a:pPr marL="342900" indent="-342900" fontAlgn="auto">
              <a:spcBef>
                <a:spcPct val="20000"/>
              </a:spcBef>
              <a:spcAft>
                <a:spcPts val="0"/>
              </a:spcAft>
              <a:buFont typeface="Arial" pitchFamily="34" charset="0"/>
              <a:buChar char="•"/>
            </a:pPr>
            <a:r>
              <a:rPr lang="el-GR" sz="2200" dirty="0">
                <a:solidFill>
                  <a:prstClr val="black"/>
                </a:solidFill>
                <a:latin typeface="Calibri"/>
              </a:rPr>
              <a:t>Όταν το κριτήριο είναι το εύρος ζώνης, η διαδρομή </a:t>
            </a:r>
            <a:r>
              <a:rPr lang="en-GB" sz="2200" dirty="0">
                <a:solidFill>
                  <a:prstClr val="black"/>
                </a:solidFill>
                <a:latin typeface="Calibri"/>
              </a:rPr>
              <a:t>PC1 - R1 – R2 - R3 – PC2 </a:t>
            </a:r>
            <a:r>
              <a:rPr lang="el-GR" sz="2200" dirty="0">
                <a:solidFill>
                  <a:prstClr val="black"/>
                </a:solidFill>
                <a:latin typeface="Calibri"/>
              </a:rPr>
              <a:t>θα επιλεχθεί.</a:t>
            </a:r>
            <a:endParaRPr lang="en-GB" sz="2200" dirty="0">
              <a:solidFill>
                <a:prstClr val="black"/>
              </a:solidFill>
              <a:latin typeface="Calibri"/>
            </a:endParaRPr>
          </a:p>
          <a:p>
            <a:pPr marL="342900" indent="-342900" fontAlgn="auto">
              <a:spcBef>
                <a:spcPct val="20000"/>
              </a:spcBef>
              <a:spcAft>
                <a:spcPts val="0"/>
              </a:spcAft>
              <a:buFont typeface="Arial" pitchFamily="34" charset="0"/>
              <a:buChar char="•"/>
            </a:pPr>
            <a:r>
              <a:rPr lang="el-GR" sz="2200" dirty="0">
                <a:solidFill>
                  <a:prstClr val="black"/>
                </a:solidFill>
                <a:latin typeface="Calibri"/>
              </a:rPr>
              <a:t>Με τη</a:t>
            </a:r>
            <a:r>
              <a:rPr lang="en-GB" sz="2200" dirty="0">
                <a:solidFill>
                  <a:prstClr val="black"/>
                </a:solidFill>
                <a:latin typeface="Calibri"/>
              </a:rPr>
              <a:t> </a:t>
            </a:r>
            <a:r>
              <a:rPr lang="el-GR" sz="2200" dirty="0">
                <a:solidFill>
                  <a:prstClr val="black"/>
                </a:solidFill>
                <a:latin typeface="Calibri"/>
              </a:rPr>
              <a:t>2</a:t>
            </a:r>
            <a:r>
              <a:rPr lang="el-GR" sz="2200" baseline="30000" dirty="0">
                <a:solidFill>
                  <a:prstClr val="black"/>
                </a:solidFill>
                <a:latin typeface="Calibri"/>
              </a:rPr>
              <a:t>η</a:t>
            </a:r>
            <a:r>
              <a:rPr lang="el-GR" sz="2200" dirty="0">
                <a:solidFill>
                  <a:prstClr val="black"/>
                </a:solidFill>
                <a:latin typeface="Calibri"/>
              </a:rPr>
              <a:t> διαδρομή, τα δεδομένα θα φτάσουν πολύ πιο γρήγορα καθώς η σύνδεση </a:t>
            </a:r>
            <a:r>
              <a:rPr lang="en-GB" sz="2200" dirty="0">
                <a:solidFill>
                  <a:prstClr val="black"/>
                </a:solidFill>
                <a:latin typeface="Calibri"/>
              </a:rPr>
              <a:t>R1 – R3 </a:t>
            </a:r>
            <a:r>
              <a:rPr lang="el-GR" sz="2200" dirty="0">
                <a:solidFill>
                  <a:prstClr val="black"/>
                </a:solidFill>
                <a:latin typeface="Calibri"/>
              </a:rPr>
              <a:t>είναι πάρα πολύ αργή (</a:t>
            </a:r>
            <a:r>
              <a:rPr lang="en-GB" sz="2200" dirty="0">
                <a:solidFill>
                  <a:prstClr val="black"/>
                </a:solidFill>
                <a:latin typeface="Calibri"/>
              </a:rPr>
              <a:t>56kbps</a:t>
            </a:r>
            <a:r>
              <a:rPr lang="el-GR" sz="2200" dirty="0">
                <a:solidFill>
                  <a:prstClr val="black"/>
                </a:solidFill>
                <a:latin typeface="Calibri"/>
              </a:rPr>
              <a:t>).</a:t>
            </a:r>
            <a:endParaRPr lang="en-US" sz="2200" dirty="0">
              <a:solidFill>
                <a:prstClr val="black"/>
              </a:solidFill>
              <a:latin typeface="Calibri"/>
            </a:endParaRPr>
          </a:p>
        </p:txBody>
      </p:sp>
    </p:spTree>
    <p:extLst>
      <p:ext uri="{BB962C8B-B14F-4D97-AF65-F5344CB8AC3E}">
        <p14:creationId xmlns:p14="http://schemas.microsoft.com/office/powerpoint/2010/main" val="36602883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36 </a:t>
            </a:r>
            <a:r>
              <a:rPr lang="el-GR" sz="3200" b="0" dirty="0"/>
              <a:t>από 38)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Στην περίπτωση που δύο διαδρομές έχουν το ίδιο κόστος (ίδιος πλήθος ενδιάμεσων προορισμών ή ίδιο εύρος ζώνης), ο δρομολογητής θα φροντίσει να χρησιμοποιούνται και οι δύο διαδρομές ώστε να γίνει εξισορρόπηση του φόρτου (</a:t>
            </a:r>
            <a:r>
              <a:rPr lang="en-GB" b="1" dirty="0" smtClean="0"/>
              <a:t>equal cost load balancing</a:t>
            </a:r>
            <a:r>
              <a:rPr lang="el-GR" dirty="0" smtClean="0"/>
              <a:t>).</a:t>
            </a:r>
            <a:endParaRPr lang="en-GB" dirty="0" smtClean="0"/>
          </a:p>
          <a:p>
            <a:pPr>
              <a:lnSpc>
                <a:spcPct val="114000"/>
              </a:lnSpc>
              <a:spcBef>
                <a:spcPts val="1200"/>
              </a:spcBef>
            </a:pPr>
            <a:r>
              <a:rPr lang="el-GR" dirty="0" smtClean="0"/>
              <a:t>Στην περίπτωση αυτή θα αντιστοιχεί μία θύρα διασύνδεσης του δρομολογητή σε κάθε διαδρομή.</a:t>
            </a:r>
            <a:endParaRPr lang="en-US" sz="2400" dirty="0"/>
          </a:p>
        </p:txBody>
      </p:sp>
    </p:spTree>
    <p:extLst>
      <p:ext uri="{BB962C8B-B14F-4D97-AF65-F5344CB8AC3E}">
        <p14:creationId xmlns:p14="http://schemas.microsoft.com/office/powerpoint/2010/main" val="313846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37 </a:t>
            </a:r>
            <a:r>
              <a:rPr lang="el-GR" sz="3200" b="0" dirty="0"/>
              <a:t>από 38)</a:t>
            </a:r>
            <a:endParaRPr lang="en-US" dirty="0"/>
          </a:p>
        </p:txBody>
      </p:sp>
      <p:sp>
        <p:nvSpPr>
          <p:cNvPr id="3" name="Content Placeholder 2"/>
          <p:cNvSpPr>
            <a:spLocks noGrp="1"/>
          </p:cNvSpPr>
          <p:nvPr>
            <p:ph idx="1"/>
          </p:nvPr>
        </p:nvSpPr>
        <p:spPr/>
        <p:txBody>
          <a:bodyPr/>
          <a:lstStyle/>
          <a:p>
            <a:r>
              <a:rPr lang="el-GR" dirty="0" smtClean="0"/>
              <a:t>Εξισορρόπηση φόρτου ίσου κόστους.</a:t>
            </a:r>
            <a:endParaRPr lang="el-GR" sz="2400" dirty="0" smtClean="0"/>
          </a:p>
          <a:p>
            <a:pPr lvl="1"/>
            <a:endParaRPr lang="en-GB" dirty="0" smtClean="0"/>
          </a:p>
          <a:p>
            <a:endParaRPr lang="en-US" sz="2400" dirty="0"/>
          </a:p>
        </p:txBody>
      </p:sp>
      <p:pic>
        <p:nvPicPr>
          <p:cNvPr id="4" name="Router6.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2408238" y="2413992"/>
            <a:ext cx="4327525" cy="2743200"/>
          </a:xfrm>
          <a:prstGeom prst="rect">
            <a:avLst/>
          </a:prstGeom>
          <a:ln>
            <a:solidFill>
              <a:srgbClr val="8CADAE"/>
            </a:solidFill>
          </a:ln>
        </p:spPr>
      </p:pic>
    </p:spTree>
    <p:extLst>
      <p:ext uri="{BB962C8B-B14F-4D97-AF65-F5344CB8AC3E}">
        <p14:creationId xmlns:p14="http://schemas.microsoft.com/office/powerpoint/2010/main" val="1625203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Δρομολογητές </a:t>
            </a:r>
            <a:r>
              <a:rPr lang="el-GR" sz="3200" b="0" dirty="0"/>
              <a:t>(</a:t>
            </a:r>
            <a:r>
              <a:rPr lang="el-GR" sz="3200" b="0" dirty="0" smtClean="0"/>
              <a:t>38 </a:t>
            </a:r>
            <a:r>
              <a:rPr lang="el-GR" sz="3200" b="0" dirty="0"/>
              <a:t>από 38)</a:t>
            </a:r>
            <a:endParaRPr lang="en-US" dirty="0"/>
          </a:p>
        </p:txBody>
      </p:sp>
      <p:sp>
        <p:nvSpPr>
          <p:cNvPr id="3" name="Content Placeholder 2"/>
          <p:cNvSpPr>
            <a:spLocks noGrp="1"/>
          </p:cNvSpPr>
          <p:nvPr>
            <p:ph idx="1"/>
          </p:nvPr>
        </p:nvSpPr>
        <p:spPr/>
        <p:txBody>
          <a:bodyPr/>
          <a:lstStyle/>
          <a:p>
            <a:pPr marL="0" indent="0">
              <a:lnSpc>
                <a:spcPct val="114000"/>
              </a:lnSpc>
              <a:spcBef>
                <a:spcPts val="1200"/>
              </a:spcBef>
              <a:buNone/>
            </a:pPr>
            <a:r>
              <a:rPr lang="el-GR" b="1" dirty="0" smtClean="0"/>
              <a:t>ΑΣΚΗΣΗ 5</a:t>
            </a:r>
          </a:p>
          <a:p>
            <a:pPr marL="0" indent="0">
              <a:lnSpc>
                <a:spcPct val="114000"/>
              </a:lnSpc>
              <a:spcBef>
                <a:spcPts val="1200"/>
              </a:spcBef>
              <a:buNone/>
            </a:pPr>
            <a:r>
              <a:rPr lang="el-GR" dirty="0" smtClean="0"/>
              <a:t>Ανοίξτε το αρχείο </a:t>
            </a:r>
            <a:r>
              <a:rPr lang="en-US" dirty="0" err="1" smtClean="0"/>
              <a:t>askhsh</a:t>
            </a:r>
            <a:r>
              <a:rPr lang="en-US" dirty="0" smtClean="0"/>
              <a:t>_</a:t>
            </a:r>
            <a:r>
              <a:rPr lang="el-GR" dirty="0" smtClean="0"/>
              <a:t>5</a:t>
            </a:r>
            <a:r>
              <a:rPr lang="en-US" dirty="0" smtClean="0"/>
              <a:t>_</a:t>
            </a:r>
            <a:r>
              <a:rPr lang="en-US" dirty="0" err="1" smtClean="0"/>
              <a:t>tr.pka</a:t>
            </a:r>
            <a:r>
              <a:rPr lang="el-GR" dirty="0" smtClean="0"/>
              <a:t> που είναι στον </a:t>
            </a:r>
            <a:r>
              <a:rPr lang="el-GR" dirty="0" err="1" smtClean="0"/>
              <a:t>ιστότοπο</a:t>
            </a:r>
            <a:r>
              <a:rPr lang="el-GR" dirty="0" smtClean="0"/>
              <a:t> του μαθήματος στο </a:t>
            </a:r>
            <a:r>
              <a:rPr lang="en-US" dirty="0" err="1" smtClean="0"/>
              <a:t>eClass</a:t>
            </a:r>
            <a:r>
              <a:rPr lang="en-US" dirty="0" smtClean="0"/>
              <a:t> </a:t>
            </a:r>
            <a:r>
              <a:rPr lang="el-GR" dirty="0" smtClean="0"/>
              <a:t>στην ενότητα Έγγραφα/ΔΕΔΟΜΕΝΑ ΑΣΚΗΣΕΩΝ.</a:t>
            </a:r>
          </a:p>
          <a:p>
            <a:pPr marL="0" indent="0">
              <a:lnSpc>
                <a:spcPct val="114000"/>
              </a:lnSpc>
              <a:spcBef>
                <a:spcPts val="1200"/>
              </a:spcBef>
              <a:buNone/>
            </a:pPr>
            <a:r>
              <a:rPr lang="el-GR" dirty="0" smtClean="0"/>
              <a:t>Το δίκτυο που υπάρχει στο αρχείο αυτό παρουσιάζει κάποια προβλήματα.</a:t>
            </a:r>
          </a:p>
          <a:p>
            <a:pPr marL="0" indent="0">
              <a:lnSpc>
                <a:spcPct val="114000"/>
              </a:lnSpc>
              <a:spcBef>
                <a:spcPts val="1200"/>
              </a:spcBef>
              <a:buNone/>
            </a:pPr>
            <a:r>
              <a:rPr lang="el-GR" dirty="0" smtClean="0"/>
              <a:t>Ποια είναι τα προβλήματα αυτά και πως μπορούν να επιλυθούν; </a:t>
            </a:r>
            <a:r>
              <a:rPr lang="el-GR" b="1" dirty="0" smtClean="0"/>
              <a:t>Οι απαντήσεις πρέπει να είναι πλήρως τεκμηριωμένες</a:t>
            </a:r>
            <a:r>
              <a:rPr lang="el-GR" dirty="0" smtClean="0"/>
              <a:t>.</a:t>
            </a:r>
            <a:endParaRPr lang="en-US" dirty="0"/>
          </a:p>
        </p:txBody>
      </p:sp>
    </p:spTree>
    <p:extLst>
      <p:ext uri="{BB962C8B-B14F-4D97-AF65-F5344CB8AC3E}">
        <p14:creationId xmlns:p14="http://schemas.microsoft.com/office/powerpoint/2010/main" val="17821402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Παντελής </a:t>
            </a:r>
            <a:r>
              <a:rPr lang="el-GR" sz="2000" dirty="0" smtClean="0"/>
              <a:t>Ασβεστάς 2014. </a:t>
            </a:r>
            <a:r>
              <a:rPr lang="el-GR" sz="2000" dirty="0"/>
              <a:t>Παντελής Ασβεστάς. </a:t>
            </a:r>
            <a:r>
              <a:rPr lang="el-GR" sz="2000" dirty="0" smtClean="0"/>
              <a:t>«Ιατρική Πληροφορική - Θ. Ενότητα </a:t>
            </a:r>
            <a:r>
              <a:rPr lang="en-US" sz="2000" dirty="0" smtClean="0"/>
              <a:t>4: </a:t>
            </a:r>
            <a:r>
              <a:rPr lang="el-GR" sz="2000" dirty="0" err="1">
                <a:solidFill>
                  <a:prstClr val="black"/>
                </a:solidFill>
              </a:rPr>
              <a:t>Υποδικτύωση</a:t>
            </a:r>
            <a:r>
              <a:rPr lang="en-US" sz="2000" dirty="0">
                <a:solidFill>
                  <a:prstClr val="black"/>
                </a:solidFill>
              </a:rPr>
              <a:t> - </a:t>
            </a:r>
            <a:r>
              <a:rPr lang="el-GR" sz="2000" dirty="0" smtClean="0">
                <a:solidFill>
                  <a:prstClr val="black"/>
                </a:solidFill>
              </a:rPr>
              <a:t>Δρομολογητές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(5 </a:t>
            </a:r>
            <a:r>
              <a:rPr lang="el-GR" sz="3200" b="0" dirty="0"/>
              <a:t>από 18)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Ξεκινάμε </a:t>
                </a:r>
                <a:r>
                  <a:rPr lang="el-GR" dirty="0"/>
                  <a:t>από το </a:t>
                </a:r>
                <a:r>
                  <a:rPr lang="el-GR" dirty="0" err="1"/>
                  <a:t>υποδίκτυο</a:t>
                </a:r>
                <a:r>
                  <a:rPr lang="el-GR" dirty="0"/>
                  <a:t> που έχει τις περισσότερες συσκευές, στη συγκεκριμένη περίπτωση το </a:t>
                </a:r>
                <a:r>
                  <a:rPr lang="el-GR" b="1" dirty="0" smtClean="0"/>
                  <a:t>ΥΔ4.</a:t>
                </a:r>
              </a:p>
              <a:p>
                <a:pPr>
                  <a:lnSpc>
                    <a:spcPct val="114000"/>
                  </a:lnSpc>
                  <a:spcBef>
                    <a:spcPts val="1200"/>
                  </a:spcBef>
                </a:pPr>
                <a:r>
                  <a:rPr lang="el-GR" dirty="0"/>
                  <a:t>Για το </a:t>
                </a:r>
                <a:r>
                  <a:rPr lang="el-GR" dirty="0" err="1"/>
                  <a:t>υποδίκτυο</a:t>
                </a:r>
                <a:r>
                  <a:rPr lang="el-GR" dirty="0"/>
                  <a:t> αυτό χρειάζονται </a:t>
                </a:r>
                <a:r>
                  <a:rPr lang="el-GR" b="1" dirty="0"/>
                  <a:t>100</a:t>
                </a:r>
                <a:r>
                  <a:rPr lang="el-GR" dirty="0"/>
                  <a:t> IP διευθύνσεις για συσκευές και </a:t>
                </a:r>
                <a:r>
                  <a:rPr lang="el-GR" b="1" dirty="0"/>
                  <a:t>2</a:t>
                </a:r>
                <a:r>
                  <a:rPr lang="el-GR" dirty="0"/>
                  <a:t> IP διευθύνσεις για τη διεύθυνση δικτύου και τη διεύθυνση εκπομπής, δηλ. συνολικά </a:t>
                </a:r>
                <a:r>
                  <a:rPr lang="el-GR" b="1" dirty="0"/>
                  <a:t>102</a:t>
                </a:r>
                <a:r>
                  <a:rPr lang="el-GR" dirty="0"/>
                  <a:t> IP </a:t>
                </a:r>
                <a:r>
                  <a:rPr lang="el-GR" dirty="0" smtClean="0"/>
                  <a:t>διευθύνσεις.</a:t>
                </a:r>
              </a:p>
              <a:p>
                <a:pPr>
                  <a:lnSpc>
                    <a:spcPct val="114000"/>
                  </a:lnSpc>
                  <a:spcBef>
                    <a:spcPts val="1200"/>
                  </a:spcBef>
                </a:pPr>
                <a:r>
                  <a:rPr lang="el-GR" dirty="0"/>
                  <a:t>Το </a:t>
                </a:r>
                <a:r>
                  <a:rPr lang="el-GR" b="1" dirty="0"/>
                  <a:t>μήκος προθέματος </a:t>
                </a:r>
                <a:r>
                  <a:rPr lang="el-GR" dirty="0"/>
                  <a:t>που καλύπτει τις ανάγκες σε </a:t>
                </a:r>
                <a:r>
                  <a:rPr lang="en-US" dirty="0"/>
                  <a:t>IP </a:t>
                </a:r>
                <a:r>
                  <a:rPr lang="el-GR" dirty="0"/>
                  <a:t>διευθύνσεις και ταυτόχρονα το πλήθος των αχρησιμοποίητων </a:t>
                </a:r>
                <a:r>
                  <a:rPr lang="en-US" dirty="0"/>
                  <a:t>IP</a:t>
                </a:r>
                <a:r>
                  <a:rPr lang="el-GR" dirty="0"/>
                  <a:t> διευθύνσεων είναι ελάχιστο είναι το </a:t>
                </a:r>
                <a:r>
                  <a:rPr lang="el-GR" b="1" dirty="0"/>
                  <a:t>25</a:t>
                </a:r>
                <a:r>
                  <a:rPr lang="el-GR" dirty="0"/>
                  <a:t> καθώς </a:t>
                </a:r>
                <a14:m>
                  <m:oMath xmlns:m="http://schemas.openxmlformats.org/officeDocument/2006/math">
                    <m:sSup>
                      <m:sSupPr>
                        <m:ctrlPr>
                          <a:rPr lang="en-US" i="1">
                            <a:latin typeface="Cambria Math"/>
                          </a:rPr>
                        </m:ctrlPr>
                      </m:sSupPr>
                      <m:e>
                        <m:r>
                          <a:rPr lang="el-GR" i="1">
                            <a:latin typeface="Cambria Math"/>
                          </a:rPr>
                          <m:t>2</m:t>
                        </m:r>
                      </m:e>
                      <m:sup>
                        <m:r>
                          <a:rPr lang="el-GR" i="1">
                            <a:latin typeface="Cambria Math"/>
                          </a:rPr>
                          <m:t>32−25</m:t>
                        </m:r>
                      </m:sup>
                    </m:sSup>
                    <m:r>
                      <a:rPr lang="el-GR" i="1">
                        <a:latin typeface="Cambria Math"/>
                      </a:rPr>
                      <m:t>=</m:t>
                    </m:r>
                    <m:sSup>
                      <m:sSupPr>
                        <m:ctrlPr>
                          <a:rPr lang="en-US" i="1">
                            <a:latin typeface="Cambria Math"/>
                          </a:rPr>
                        </m:ctrlPr>
                      </m:sSupPr>
                      <m:e>
                        <m:r>
                          <a:rPr lang="el-GR" i="1">
                            <a:latin typeface="Cambria Math"/>
                          </a:rPr>
                          <m:t>2</m:t>
                        </m:r>
                      </m:e>
                      <m:sup>
                        <m:r>
                          <a:rPr lang="el-GR" i="1">
                            <a:latin typeface="Cambria Math"/>
                          </a:rPr>
                          <m:t>7</m:t>
                        </m:r>
                      </m:sup>
                    </m:sSup>
                    <m:r>
                      <a:rPr lang="el-GR" i="1">
                        <a:latin typeface="Cambria Math"/>
                      </a:rPr>
                      <m:t>=128</m:t>
                    </m:r>
                  </m:oMath>
                </a14:m>
                <a:r>
                  <a:rPr lang="el-GR"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963" t="-498" r="-1778"/>
                </a:stretch>
              </a:blipFill>
            </p:spPr>
            <p:txBody>
              <a:bodyPr/>
              <a:lstStyle/>
              <a:p>
                <a:r>
                  <a:rPr lang="el-GR">
                    <a:noFill/>
                  </a:rPr>
                  <a:t> </a:t>
                </a:r>
              </a:p>
            </p:txBody>
          </p:sp>
        </mc:Fallback>
      </mc:AlternateContent>
    </p:spTree>
    <p:extLst>
      <p:ext uri="{BB962C8B-B14F-4D97-AF65-F5344CB8AC3E}">
        <p14:creationId xmlns:p14="http://schemas.microsoft.com/office/powerpoint/2010/main" val="1702995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(6 </a:t>
            </a:r>
            <a:r>
              <a:rPr lang="el-GR" sz="3200" b="0" dirty="0"/>
              <a:t>από 18)</a:t>
            </a:r>
            <a:endParaRPr lang="en-US" dirty="0"/>
          </a:p>
        </p:txBody>
      </p:sp>
      <p:sp>
        <p:nvSpPr>
          <p:cNvPr id="3" name="Content Placeholder 2"/>
          <p:cNvSpPr>
            <a:spLocks noGrp="1"/>
          </p:cNvSpPr>
          <p:nvPr>
            <p:ph idx="1"/>
          </p:nvPr>
        </p:nvSpPr>
        <p:spPr>
          <a:xfrm>
            <a:off x="457200" y="1412776"/>
            <a:ext cx="8435280" cy="4968552"/>
          </a:xfrm>
        </p:spPr>
        <p:txBody>
          <a:bodyPr>
            <a:normAutofit/>
          </a:bodyPr>
          <a:lstStyle/>
          <a:p>
            <a:pPr>
              <a:lnSpc>
                <a:spcPct val="110000"/>
              </a:lnSpc>
              <a:spcBef>
                <a:spcPts val="1200"/>
              </a:spcBef>
            </a:pPr>
            <a:r>
              <a:rPr lang="el-GR" sz="2200" dirty="0"/>
              <a:t>Συνεπώς, η αντίστοιχη μάσκα </a:t>
            </a:r>
            <a:r>
              <a:rPr lang="el-GR" sz="2200" dirty="0" err="1"/>
              <a:t>υποδικτύου</a:t>
            </a:r>
            <a:r>
              <a:rPr lang="el-GR" sz="2200" dirty="0"/>
              <a:t> θα είναι </a:t>
            </a:r>
            <a:r>
              <a:rPr lang="el-GR" sz="2200" b="1" dirty="0" smtClean="0"/>
              <a:t>255.255.255.128</a:t>
            </a:r>
            <a:r>
              <a:rPr lang="el-GR" sz="2200" dirty="0" smtClean="0"/>
              <a:t>.</a:t>
            </a:r>
          </a:p>
          <a:p>
            <a:pPr>
              <a:lnSpc>
                <a:spcPct val="110000"/>
              </a:lnSpc>
              <a:spcBef>
                <a:spcPts val="1200"/>
              </a:spcBef>
            </a:pPr>
            <a:r>
              <a:rPr lang="el-GR" sz="2200" dirty="0" smtClean="0"/>
              <a:t>Η </a:t>
            </a:r>
            <a:r>
              <a:rPr lang="el-GR" sz="2200" dirty="0"/>
              <a:t>αρχική δεξαμενή </a:t>
            </a:r>
            <a:r>
              <a:rPr lang="en-US" sz="2200" dirty="0"/>
              <a:t>IP </a:t>
            </a:r>
            <a:r>
              <a:rPr lang="el-GR" sz="2200" dirty="0"/>
              <a:t>διευθύνσεων είναι </a:t>
            </a:r>
            <a:r>
              <a:rPr lang="el-GR" sz="2200" b="1" dirty="0"/>
              <a:t>192.168.0.0/24</a:t>
            </a:r>
            <a:r>
              <a:rPr lang="el-GR" sz="2200" dirty="0"/>
              <a:t>, το οποίο σημαίνει ότι οι </a:t>
            </a:r>
            <a:r>
              <a:rPr lang="en-US" sz="2200" dirty="0"/>
              <a:t>IP </a:t>
            </a:r>
            <a:r>
              <a:rPr lang="el-GR" sz="2200" dirty="0"/>
              <a:t>διευθύνσεις γενικά είναι από </a:t>
            </a:r>
            <a:r>
              <a:rPr lang="el-GR" sz="2200" b="1" dirty="0"/>
              <a:t>192.168.0.0</a:t>
            </a:r>
            <a:r>
              <a:rPr lang="el-GR" sz="2200" dirty="0"/>
              <a:t> έως και </a:t>
            </a:r>
            <a:r>
              <a:rPr lang="el-GR" sz="2200" b="1" dirty="0"/>
              <a:t>192.168.0.255</a:t>
            </a:r>
            <a:r>
              <a:rPr lang="el-GR" sz="2200" dirty="0"/>
              <a:t>. </a:t>
            </a:r>
            <a:endParaRPr lang="el-GR" sz="2200" dirty="0" smtClean="0"/>
          </a:p>
          <a:p>
            <a:pPr>
              <a:lnSpc>
                <a:spcPct val="110000"/>
              </a:lnSpc>
              <a:spcBef>
                <a:spcPts val="1200"/>
              </a:spcBef>
            </a:pPr>
            <a:r>
              <a:rPr lang="el-GR" sz="2200" dirty="0" smtClean="0"/>
              <a:t>Η </a:t>
            </a:r>
            <a:r>
              <a:rPr lang="el-GR" sz="2200" dirty="0"/>
              <a:t>διεύθυνση </a:t>
            </a:r>
            <a:r>
              <a:rPr lang="el-GR" sz="2200" b="1" dirty="0"/>
              <a:t>192.168.0.0</a:t>
            </a:r>
            <a:r>
              <a:rPr lang="el-GR" sz="2200" dirty="0"/>
              <a:t> ορίζεται να η διεύθυνση δικτύου του ΥΔ4, δηλαδή για το </a:t>
            </a:r>
            <a:r>
              <a:rPr lang="el-GR" sz="2200" dirty="0" err="1"/>
              <a:t>υποδίκτυο</a:t>
            </a:r>
            <a:r>
              <a:rPr lang="el-GR" sz="2200" dirty="0"/>
              <a:t> </a:t>
            </a:r>
            <a:r>
              <a:rPr lang="el-GR" sz="2200" dirty="0" smtClean="0"/>
              <a:t>αυτό</a:t>
            </a:r>
          </a:p>
          <a:p>
            <a:pPr>
              <a:lnSpc>
                <a:spcPct val="110000"/>
              </a:lnSpc>
              <a:spcBef>
                <a:spcPts val="1200"/>
              </a:spcBef>
            </a:pPr>
            <a:r>
              <a:rPr lang="el-GR" sz="2200" dirty="0" smtClean="0"/>
              <a:t>Οι </a:t>
            </a:r>
            <a:r>
              <a:rPr lang="en-US" sz="2200" dirty="0"/>
              <a:t>IP</a:t>
            </a:r>
            <a:r>
              <a:rPr lang="el-GR" sz="2200" dirty="0"/>
              <a:t> διευθύνσεις θα είναι στο μπλοκ </a:t>
            </a:r>
            <a:r>
              <a:rPr lang="el-GR" sz="2200" b="1" dirty="0"/>
              <a:t>192.168.0.0/25</a:t>
            </a:r>
            <a:r>
              <a:rPr lang="el-GR" sz="2200" dirty="0"/>
              <a:t>, το οποίο σημαίνει ότι οι </a:t>
            </a:r>
            <a:r>
              <a:rPr lang="en-US" sz="2200" dirty="0"/>
              <a:t>IP </a:t>
            </a:r>
            <a:r>
              <a:rPr lang="el-GR" sz="2200" dirty="0"/>
              <a:t>διευθύνσεις θα είναι από </a:t>
            </a:r>
            <a:r>
              <a:rPr lang="el-GR" sz="2200" b="1" dirty="0"/>
              <a:t>192.168.0.0</a:t>
            </a:r>
            <a:r>
              <a:rPr lang="el-GR" sz="2200" dirty="0"/>
              <a:t> έως και </a:t>
            </a:r>
            <a:r>
              <a:rPr lang="el-GR" sz="2200" b="1" dirty="0"/>
              <a:t>192.168.0.127</a:t>
            </a:r>
            <a:r>
              <a:rPr lang="el-GR" sz="2200" dirty="0"/>
              <a:t>, από τις οποίες οι </a:t>
            </a:r>
            <a:r>
              <a:rPr lang="el-GR" sz="2200" b="1" dirty="0"/>
              <a:t>192.168.0.1</a:t>
            </a:r>
            <a:r>
              <a:rPr lang="el-GR" sz="2200" dirty="0"/>
              <a:t> έως και </a:t>
            </a:r>
            <a:r>
              <a:rPr lang="el-GR" sz="2200" b="1" dirty="0"/>
              <a:t>192.168.0.126</a:t>
            </a:r>
            <a:r>
              <a:rPr lang="el-GR" sz="2200" dirty="0"/>
              <a:t> μπορούν να χρησιμοποιηθούν για τις συσκευές.</a:t>
            </a:r>
            <a:endParaRPr lang="en-US" sz="2200" dirty="0"/>
          </a:p>
        </p:txBody>
      </p:sp>
    </p:spTree>
    <p:extLst>
      <p:ext uri="{BB962C8B-B14F-4D97-AF65-F5344CB8AC3E}">
        <p14:creationId xmlns:p14="http://schemas.microsoft.com/office/powerpoint/2010/main" val="410629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(7 </a:t>
            </a:r>
            <a:r>
              <a:rPr lang="el-GR" sz="3200" b="0" dirty="0"/>
              <a:t>από 18)</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21978328"/>
              </p:ext>
            </p:extLst>
          </p:nvPr>
        </p:nvGraphicFramePr>
        <p:xfrm>
          <a:off x="179512" y="2420888"/>
          <a:ext cx="8783960" cy="1472184"/>
        </p:xfrm>
        <a:graphic>
          <a:graphicData uri="http://schemas.openxmlformats.org/drawingml/2006/table">
            <a:tbl>
              <a:tblPr firstRow="1" firstCol="1" bandRow="1">
                <a:tableStyleId>{5C22544A-7EE6-4342-B048-85BDC9FD1C3A}</a:tableStyleId>
              </a:tblPr>
              <a:tblGrid>
                <a:gridCol w="933991"/>
                <a:gridCol w="950431"/>
                <a:gridCol w="1280327"/>
                <a:gridCol w="1296402"/>
                <a:gridCol w="1145969"/>
                <a:gridCol w="1569994"/>
                <a:gridCol w="1606846"/>
              </a:tblGrid>
              <a:tr h="0">
                <a:tc>
                  <a:txBody>
                    <a:bodyPr/>
                    <a:lstStyle/>
                    <a:p>
                      <a:pPr algn="ctr">
                        <a:lnSpc>
                          <a:spcPct val="115000"/>
                        </a:lnSpc>
                        <a:spcAft>
                          <a:spcPts val="600"/>
                        </a:spcAft>
                      </a:pPr>
                      <a:r>
                        <a:rPr lang="el-GR" sz="1400" dirty="0" err="1">
                          <a:solidFill>
                            <a:schemeClr val="tx1"/>
                          </a:solidFill>
                          <a:effectLst/>
                          <a:latin typeface="Calibri" pitchFamily="34" charset="0"/>
                        </a:rPr>
                        <a:t>Υποδίκτυο</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συσκευών</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smtClean="0">
                          <a:solidFill>
                            <a:schemeClr val="tx1"/>
                          </a:solidFill>
                          <a:effectLst/>
                          <a:latin typeface="Calibri" pitchFamily="34" charset="0"/>
                        </a:rPr>
                        <a:t>Πλήθος Ι</a:t>
                      </a:r>
                      <a:r>
                        <a:rPr lang="en-US" sz="1400" dirty="0" smtClean="0">
                          <a:solidFill>
                            <a:schemeClr val="tx1"/>
                          </a:solidFill>
                          <a:effectLst/>
                          <a:latin typeface="Calibri" pitchFamily="34" charset="0"/>
                        </a:rPr>
                        <a:t>P </a:t>
                      </a:r>
                      <a:r>
                        <a:rPr lang="el-GR" sz="1400" dirty="0" smtClean="0">
                          <a:solidFill>
                            <a:schemeClr val="tx1"/>
                          </a:solidFill>
                          <a:effectLst/>
                          <a:latin typeface="Calibri" pitchFamily="34" charset="0"/>
                        </a:rPr>
                        <a:t>που χρειάζονται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Πλήθος Ι</a:t>
                      </a:r>
                      <a:r>
                        <a:rPr lang="en-US" sz="1400" dirty="0">
                          <a:solidFill>
                            <a:schemeClr val="tx1"/>
                          </a:solidFill>
                          <a:effectLst/>
                          <a:latin typeface="Calibri" pitchFamily="34" charset="0"/>
                        </a:rPr>
                        <a:t>P </a:t>
                      </a:r>
                      <a:r>
                        <a:rPr lang="el-GR" sz="1400" dirty="0">
                          <a:solidFill>
                            <a:schemeClr val="tx1"/>
                          </a:solidFill>
                          <a:effectLst/>
                          <a:latin typeface="Calibri" pitchFamily="34" charset="0"/>
                        </a:rPr>
                        <a:t>που </a:t>
                      </a:r>
                      <a:r>
                        <a:rPr lang="el-GR" sz="1400" dirty="0" smtClean="0">
                          <a:solidFill>
                            <a:schemeClr val="tx1"/>
                          </a:solidFill>
                          <a:effectLst/>
                          <a:latin typeface="Calibri" pitchFamily="34" charset="0"/>
                        </a:rPr>
                        <a:t>δεσμεύονται</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Μήκος προθέματος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Δικτύου</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a:solidFill>
                            <a:schemeClr val="tx1"/>
                          </a:solidFill>
                          <a:effectLst/>
                          <a:latin typeface="Calibri" pitchFamily="34" charset="0"/>
                        </a:rPr>
                        <a:t>Διεύθυνση εκπομπής</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r>
              <a:tr h="0">
                <a:tc>
                  <a:txBody>
                    <a:bodyPr/>
                    <a:lstStyle/>
                    <a:p>
                      <a:pPr algn="ctr">
                        <a:lnSpc>
                          <a:spcPct val="115000"/>
                        </a:lnSpc>
                        <a:spcAft>
                          <a:spcPts val="600"/>
                        </a:spcAft>
                      </a:pPr>
                      <a:r>
                        <a:rPr lang="el-GR" sz="1400" dirty="0">
                          <a:solidFill>
                            <a:schemeClr val="tx1"/>
                          </a:solidFill>
                          <a:effectLst/>
                          <a:latin typeface="Calibri" pitchFamily="34" charset="0"/>
                        </a:rPr>
                        <a:t>ΥΔ4</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a:effectLst/>
                          <a:latin typeface="Calibri" pitchFamily="34" charset="0"/>
                        </a:rPr>
                        <a:t>100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r>
                        <a:rPr lang="el-GR" sz="1400" dirty="0" smtClean="0">
                          <a:effectLst/>
                          <a:latin typeface="Calibri" pitchFamily="34" charset="0"/>
                        </a:rPr>
                        <a:t>102</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r>
                        <a:rPr lang="el-GR" sz="1400" dirty="0" smtClean="0">
                          <a:effectLst/>
                          <a:latin typeface="Calibri" pitchFamily="34" charset="0"/>
                        </a:rPr>
                        <a:t>128 =2</a:t>
                      </a:r>
                      <a:r>
                        <a:rPr lang="el-GR" sz="1400" baseline="30000" dirty="0" smtClean="0">
                          <a:effectLst/>
                          <a:latin typeface="Calibri" pitchFamily="34" charset="0"/>
                        </a:rPr>
                        <a:t>7</a:t>
                      </a:r>
                      <a:endParaRPr lang="el-GR" sz="1400" baseline="300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r>
                        <a:rPr lang="el-GR" sz="1400" dirty="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r>
                        <a:rPr lang="el-GR" sz="1400" dirty="0">
                          <a:effectLst/>
                          <a:latin typeface="Calibri" pitchFamily="34" charset="0"/>
                        </a:rPr>
                        <a:t>192.168.0.0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r>
                        <a:rPr lang="el-GR" sz="1400" dirty="0">
                          <a:effectLst/>
                          <a:latin typeface="Calibri" pitchFamily="34" charset="0"/>
                        </a:rPr>
                        <a:t>192.168.0.127</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ΥΔ2</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smtClean="0">
                          <a:effectLst/>
                          <a:latin typeface="Calibri" pitchFamily="34" charset="0"/>
                        </a:rPr>
                        <a:t>35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lnSpc>
                          <a:spcPct val="115000"/>
                        </a:lnSpc>
                        <a:spcAft>
                          <a:spcPts val="600"/>
                        </a:spcAft>
                      </a:pPr>
                      <a:r>
                        <a:rPr lang="el-GR" sz="1400" dirty="0">
                          <a:solidFill>
                            <a:schemeClr val="tx1"/>
                          </a:solidFill>
                          <a:effectLst/>
                          <a:latin typeface="Calibri" pitchFamily="34" charset="0"/>
                        </a:rPr>
                        <a:t>ΥΔ3</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smtClean="0">
                          <a:effectLst/>
                          <a:latin typeface="Calibri" pitchFamily="34" charset="0"/>
                        </a:rPr>
                        <a:t>25</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ctr">
                        <a:lnSpc>
                          <a:spcPct val="115000"/>
                        </a:lnSpc>
                        <a:spcAft>
                          <a:spcPts val="600"/>
                        </a:spcAft>
                      </a:pPr>
                      <a:r>
                        <a:rPr lang="el-GR" sz="1400" dirty="0">
                          <a:solidFill>
                            <a:schemeClr val="tx1"/>
                          </a:solidFill>
                          <a:effectLst/>
                          <a:latin typeface="Calibri" pitchFamily="34" charset="0"/>
                        </a:rPr>
                        <a:t>ΥΔ1</a:t>
                      </a:r>
                      <a:endParaRPr lang="el-GR" sz="1400" dirty="0">
                        <a:solidFill>
                          <a:schemeClr val="tx1"/>
                        </a:solidFill>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BC4C5"/>
                    </a:solidFill>
                  </a:tcPr>
                </a:tc>
                <a:tc>
                  <a:txBody>
                    <a:bodyPr/>
                    <a:lstStyle/>
                    <a:p>
                      <a:pPr algn="ctr">
                        <a:lnSpc>
                          <a:spcPct val="115000"/>
                        </a:lnSpc>
                        <a:spcAft>
                          <a:spcPts val="600"/>
                        </a:spcAft>
                      </a:pPr>
                      <a:r>
                        <a:rPr lang="el-GR" sz="1400" dirty="0" smtClean="0">
                          <a:effectLst/>
                          <a:latin typeface="Calibri" pitchFamily="34" charset="0"/>
                        </a:rPr>
                        <a:t>10</a:t>
                      </a: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endParaRPr lang="el-GR" sz="1400" dirty="0">
                        <a:effectLst/>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04631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Υποδικτύωση</a:t>
            </a:r>
            <a:r>
              <a:rPr lang="el-GR" dirty="0"/>
              <a:t> </a:t>
            </a:r>
            <a:r>
              <a:rPr lang="el-GR" sz="3200" b="0" dirty="0" smtClean="0"/>
              <a:t>(8 </a:t>
            </a:r>
            <a:r>
              <a:rPr lang="el-GR" sz="3200" b="0" dirty="0"/>
              <a:t>από 18)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10000"/>
                  </a:lnSpc>
                  <a:spcBef>
                    <a:spcPts val="1200"/>
                  </a:spcBef>
                </a:pPr>
                <a:r>
                  <a:rPr lang="el-GR" dirty="0"/>
                  <a:t>Στη συνέχεια, εξετάζουμε το δεύτερο μεγαλύτερο σε πλήθος συσκευών </a:t>
                </a:r>
                <a:r>
                  <a:rPr lang="el-GR" dirty="0" err="1"/>
                  <a:t>υποδίκτυο</a:t>
                </a:r>
                <a:r>
                  <a:rPr lang="el-GR" dirty="0"/>
                  <a:t>, το οποίο είναι το </a:t>
                </a:r>
                <a:r>
                  <a:rPr lang="el-GR" b="1" dirty="0"/>
                  <a:t>ΥΔ2</a:t>
                </a:r>
                <a:r>
                  <a:rPr lang="el-GR" dirty="0"/>
                  <a:t> με </a:t>
                </a:r>
                <a:r>
                  <a:rPr lang="el-GR" b="1" dirty="0"/>
                  <a:t>35</a:t>
                </a:r>
                <a:r>
                  <a:rPr lang="el-GR" dirty="0"/>
                  <a:t> </a:t>
                </a:r>
                <a:r>
                  <a:rPr lang="el-GR" dirty="0" smtClean="0"/>
                  <a:t>συσκευές.</a:t>
                </a:r>
              </a:p>
              <a:p>
                <a:pPr>
                  <a:lnSpc>
                    <a:spcPct val="110000"/>
                  </a:lnSpc>
                  <a:spcBef>
                    <a:spcPts val="1200"/>
                  </a:spcBef>
                </a:pPr>
                <a:r>
                  <a:rPr lang="el-GR" dirty="0" smtClean="0"/>
                  <a:t>Για </a:t>
                </a:r>
                <a:r>
                  <a:rPr lang="el-GR" dirty="0"/>
                  <a:t>το </a:t>
                </a:r>
                <a:r>
                  <a:rPr lang="el-GR" dirty="0" err="1"/>
                  <a:t>υποδίκτυο</a:t>
                </a:r>
                <a:r>
                  <a:rPr lang="el-GR" dirty="0"/>
                  <a:t> αυτό χρειάζονται </a:t>
                </a:r>
                <a:r>
                  <a:rPr lang="el-GR" b="1" dirty="0"/>
                  <a:t>35</a:t>
                </a:r>
                <a:r>
                  <a:rPr lang="el-GR" dirty="0"/>
                  <a:t> </a:t>
                </a:r>
                <a:r>
                  <a:rPr lang="en-US" dirty="0"/>
                  <a:t>IP </a:t>
                </a:r>
                <a:r>
                  <a:rPr lang="el-GR" dirty="0"/>
                  <a:t>διευθύνσεις για συσκευές και 2 </a:t>
                </a:r>
                <a:r>
                  <a:rPr lang="en-US" dirty="0"/>
                  <a:t>IP </a:t>
                </a:r>
                <a:r>
                  <a:rPr lang="el-GR" dirty="0"/>
                  <a:t>διευθύνσεις για τη διεύθυνση δικτύου και τη διεύθυνση εκπομπής, δηλ. συνολικά </a:t>
                </a:r>
                <a:r>
                  <a:rPr lang="el-GR" b="1" dirty="0"/>
                  <a:t>37</a:t>
                </a:r>
                <a:r>
                  <a:rPr lang="el-GR" dirty="0"/>
                  <a:t> </a:t>
                </a:r>
                <a:r>
                  <a:rPr lang="en-US" dirty="0"/>
                  <a:t>IP </a:t>
                </a:r>
                <a:r>
                  <a:rPr lang="el-GR" dirty="0" smtClean="0"/>
                  <a:t>διευθύνσεις.</a:t>
                </a:r>
              </a:p>
              <a:p>
                <a:pPr>
                  <a:lnSpc>
                    <a:spcPct val="110000"/>
                  </a:lnSpc>
                  <a:spcBef>
                    <a:spcPts val="1200"/>
                  </a:spcBef>
                </a:pPr>
                <a:r>
                  <a:rPr lang="el-GR" dirty="0" smtClean="0"/>
                  <a:t>Το </a:t>
                </a:r>
                <a:r>
                  <a:rPr lang="el-GR" dirty="0"/>
                  <a:t>μήκος προθέματος που καλύπτει τις ανάγκες σε </a:t>
                </a:r>
                <a:r>
                  <a:rPr lang="en-US" dirty="0"/>
                  <a:t>IP </a:t>
                </a:r>
                <a:r>
                  <a:rPr lang="el-GR" dirty="0"/>
                  <a:t>διευθύνσεις και ταυτόχρονα το πλήθος των αχρησιμοποίητων </a:t>
                </a:r>
                <a:r>
                  <a:rPr lang="en-US" dirty="0"/>
                  <a:t>IP</a:t>
                </a:r>
                <a:r>
                  <a:rPr lang="el-GR" dirty="0"/>
                  <a:t> διευθύνσεων είναι ελάχιστο είναι το </a:t>
                </a:r>
                <a:r>
                  <a:rPr lang="el-GR" b="1" dirty="0"/>
                  <a:t>26</a:t>
                </a:r>
                <a:r>
                  <a:rPr lang="el-GR" dirty="0"/>
                  <a:t> καθώς </a:t>
                </a:r>
                <a14:m>
                  <m:oMath xmlns:m="http://schemas.openxmlformats.org/officeDocument/2006/math">
                    <m:sSup>
                      <m:sSupPr>
                        <m:ctrlPr>
                          <a:rPr lang="en-US" i="1">
                            <a:latin typeface="Cambria Math"/>
                          </a:rPr>
                        </m:ctrlPr>
                      </m:sSupPr>
                      <m:e>
                        <m:r>
                          <a:rPr lang="el-GR" i="1">
                            <a:latin typeface="Cambria Math"/>
                          </a:rPr>
                          <m:t>2</m:t>
                        </m:r>
                      </m:e>
                      <m:sup>
                        <m:r>
                          <a:rPr lang="el-GR" i="1">
                            <a:latin typeface="Cambria Math"/>
                          </a:rPr>
                          <m:t>32−26</m:t>
                        </m:r>
                      </m:sup>
                    </m:sSup>
                    <m:r>
                      <a:rPr lang="el-GR" i="1">
                        <a:latin typeface="Cambria Math"/>
                      </a:rPr>
                      <m:t>=</m:t>
                    </m:r>
                    <m:sSup>
                      <m:sSupPr>
                        <m:ctrlPr>
                          <a:rPr lang="en-US" i="1">
                            <a:latin typeface="Cambria Math"/>
                          </a:rPr>
                        </m:ctrlPr>
                      </m:sSupPr>
                      <m:e>
                        <m:r>
                          <a:rPr lang="el-GR" i="1">
                            <a:latin typeface="Cambria Math"/>
                          </a:rPr>
                          <m:t>2</m:t>
                        </m:r>
                      </m:e>
                      <m:sup>
                        <m:r>
                          <a:rPr lang="el-GR" i="1">
                            <a:latin typeface="Cambria Math"/>
                          </a:rPr>
                          <m:t>6</m:t>
                        </m:r>
                      </m:sup>
                    </m:sSup>
                    <m:r>
                      <a:rPr lang="el-GR" i="1">
                        <a:latin typeface="Cambria Math"/>
                      </a:rPr>
                      <m:t>=64</m:t>
                    </m:r>
                  </m:oMath>
                </a14:m>
                <a:r>
                  <a:rPr lang="el-GR"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963" t="-623" r="-1778"/>
                </a:stretch>
              </a:blipFill>
            </p:spPr>
            <p:txBody>
              <a:bodyPr/>
              <a:lstStyle/>
              <a:p>
                <a:r>
                  <a:rPr lang="el-GR">
                    <a:noFill/>
                  </a:rPr>
                  <a:t> </a:t>
                </a:r>
              </a:p>
            </p:txBody>
          </p:sp>
        </mc:Fallback>
      </mc:AlternateContent>
    </p:spTree>
    <p:extLst>
      <p:ext uri="{BB962C8B-B14F-4D97-AF65-F5344CB8AC3E}">
        <p14:creationId xmlns:p14="http://schemas.microsoft.com/office/powerpoint/2010/main" val="37257638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OC_template_updated1</Template>
  <TotalTime>7</TotalTime>
  <Words>3267</Words>
  <Application>Microsoft Office PowerPoint</Application>
  <PresentationFormat>Προβολή στην οθόνη (4:3)</PresentationFormat>
  <Paragraphs>380</Paragraphs>
  <Slides>62</Slides>
  <Notes>13</Notes>
  <HiddenSlides>0</HiddenSlides>
  <MMClips>1</MMClips>
  <ScaleCrop>false</ScaleCrop>
  <HeadingPairs>
    <vt:vector size="4" baseType="variant">
      <vt:variant>
        <vt:lpstr>Θέμα</vt:lpstr>
      </vt:variant>
      <vt:variant>
        <vt:i4>2</vt:i4>
      </vt:variant>
      <vt:variant>
        <vt:lpstr>Τίτλοι διαφανειών</vt:lpstr>
      </vt:variant>
      <vt:variant>
        <vt:i4>62</vt:i4>
      </vt:variant>
    </vt:vector>
  </HeadingPairs>
  <TitlesOfParts>
    <vt:vector size="64" baseType="lpstr">
      <vt:lpstr>OC_template_updated1</vt:lpstr>
      <vt:lpstr>1_OC_template_updated1</vt:lpstr>
      <vt:lpstr>ΙΑΤΡΙΚΗ ΠΛΗΡΟΦΟΡΙΚΗ - Θ</vt:lpstr>
      <vt:lpstr>Υποδικτύωση (1 από 18)</vt:lpstr>
      <vt:lpstr>Υποδικτύωση (2 από 18)</vt:lpstr>
      <vt:lpstr>Υποδικτύωση (3 από 18)</vt:lpstr>
      <vt:lpstr>Υποδικτύωση (4 από 18)</vt:lpstr>
      <vt:lpstr>Υποδικτύωση (5 από 18)</vt:lpstr>
      <vt:lpstr>Υποδικτύωση (6 από 18)</vt:lpstr>
      <vt:lpstr>Υποδικτύωση (7 από 18)</vt:lpstr>
      <vt:lpstr>Υποδικτύωση (8 από 18)</vt:lpstr>
      <vt:lpstr>Υποδικτύωση (9 από 18)</vt:lpstr>
      <vt:lpstr>Υποδικτύωση (10 από 18)</vt:lpstr>
      <vt:lpstr>Υποδικτύωση (11 από 18)</vt:lpstr>
      <vt:lpstr>Υποδικτύωση (12 από 18)</vt:lpstr>
      <vt:lpstr>Υποδικτύωση (13 από 18)</vt:lpstr>
      <vt:lpstr>Υποδικτύωση (14 από 18)</vt:lpstr>
      <vt:lpstr>Υποδικτύωση (15 από 18)</vt:lpstr>
      <vt:lpstr>Υποδικτύωση (16 από 18)</vt:lpstr>
      <vt:lpstr>Υποδικτύωση (17 από 18)</vt:lpstr>
      <vt:lpstr>Υποδικτύωση (18 από 18)</vt:lpstr>
      <vt:lpstr>Δρομολογητές (1 από 38)</vt:lpstr>
      <vt:lpstr>Δρομολογητές (2 από 38)</vt:lpstr>
      <vt:lpstr>Δρομολογητές (3 από 38)</vt:lpstr>
      <vt:lpstr>Δρομολογητές (4 από 38)</vt:lpstr>
      <vt:lpstr>Δρομολογητές (5 από 38)</vt:lpstr>
      <vt:lpstr>Δρομολογητές (6 από 38)</vt:lpstr>
      <vt:lpstr>Δρομολογητές (7 από 38)</vt:lpstr>
      <vt:lpstr>Δρομολογητές (8 από 38)</vt:lpstr>
      <vt:lpstr>Δρομολογητές (9 από 38)</vt:lpstr>
      <vt:lpstr>Δρομολογητές (10 από 38)</vt:lpstr>
      <vt:lpstr>Δρομολογητές (11 από 38)</vt:lpstr>
      <vt:lpstr>Δρομολογητές (12 από 38)</vt:lpstr>
      <vt:lpstr>Δρομολογητές (13 από 38)</vt:lpstr>
      <vt:lpstr>Δρομολογητές (14 από 38)</vt:lpstr>
      <vt:lpstr>Δρομολογητές (15 από 38)</vt:lpstr>
      <vt:lpstr>Δρομολογητές (16 από 38)</vt:lpstr>
      <vt:lpstr>Δρομολογητές (17 από 38)</vt:lpstr>
      <vt:lpstr>Δρομολογητές (18 από 38)</vt:lpstr>
      <vt:lpstr>Δρομολογητές (19 από 38)</vt:lpstr>
      <vt:lpstr>Δρομολογητές (20 από 38)</vt:lpstr>
      <vt:lpstr>Δρομολογητές (21 από 38)</vt:lpstr>
      <vt:lpstr>Δρομολογητές (22 από 38)</vt:lpstr>
      <vt:lpstr>Δρομολογητές (23 από 38)</vt:lpstr>
      <vt:lpstr>Δρομολογητές (24 από 38)</vt:lpstr>
      <vt:lpstr>Δρομολογητές (25 από 38)</vt:lpstr>
      <vt:lpstr>Δρομολογητές (26 από 38)</vt:lpstr>
      <vt:lpstr>Δρομολογητές (27 από 38)</vt:lpstr>
      <vt:lpstr>Δρομολογητές (28 από 38)</vt:lpstr>
      <vt:lpstr>Δρομολογητές (29 από 38)</vt:lpstr>
      <vt:lpstr>Δρομολογητές (30 από 38)</vt:lpstr>
      <vt:lpstr>Δρομολογητές (31 από 38)</vt:lpstr>
      <vt:lpstr>Δρομολογητές (32 από 38)</vt:lpstr>
      <vt:lpstr>Δρομολογητές (33 από 38)</vt:lpstr>
      <vt:lpstr>Δρομολογητές (33 από 38)</vt:lpstr>
      <vt:lpstr>Δρομολογητές (36 από 38)</vt:lpstr>
      <vt:lpstr>Δρομολογητές (37 από 38)</vt:lpstr>
      <vt:lpstr>Δρομολογητές (38 από 38)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ΙΑΤΡΙΚΗ ΠΛΗΡΟΦΟΡΙΚΗ - Θ</dc:title>
  <dc:creator>opencourses@teiath.gr</dc:creator>
  <cp:lastModifiedBy>natasakar new</cp:lastModifiedBy>
  <cp:revision>6</cp:revision>
  <dcterms:created xsi:type="dcterms:W3CDTF">2014-09-25T09:09:21Z</dcterms:created>
  <dcterms:modified xsi:type="dcterms:W3CDTF">2015-02-09T13:14:12Z</dcterms:modified>
</cp:coreProperties>
</file>