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
  </p:notesMasterIdLst>
  <p:handoutMasterIdLst>
    <p:handoutMasterId r:id="rId22"/>
  </p:handoutMasterIdLst>
  <p:sldIdLst>
    <p:sldId id="256" r:id="rId3"/>
    <p:sldId id="271" r:id="rId4"/>
    <p:sldId id="272" r:id="rId5"/>
    <p:sldId id="273" r:id="rId6"/>
    <p:sldId id="274" r:id="rId7"/>
    <p:sldId id="275" r:id="rId8"/>
    <p:sldId id="276" r:id="rId9"/>
    <p:sldId id="277" r:id="rId10"/>
    <p:sldId id="278" r:id="rId11"/>
    <p:sldId id="279" r:id="rId12"/>
    <p:sldId id="280" r:id="rId13"/>
    <p:sldId id="257" r:id="rId14"/>
    <p:sldId id="262" r:id="rId15"/>
    <p:sldId id="264" r:id="rId16"/>
    <p:sldId id="269" r:id="rId17"/>
    <p:sldId id="270"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3</a:t>
            </a:r>
            <a:r>
              <a:rPr lang="el-GR" sz="2600" dirty="0" smtClean="0"/>
              <a:t>:</a:t>
            </a:r>
            <a:r>
              <a:rPr lang="en-US" sz="2600" dirty="0" smtClean="0"/>
              <a:t> </a:t>
            </a:r>
            <a:r>
              <a:rPr lang="el-GR" sz="2600" dirty="0"/>
              <a:t>Τουρισμός και διαδίκτυο</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Το Ιnternet στην τουριστική αγορά </a:t>
            </a:r>
            <a:br>
              <a:rPr lang="el-GR" dirty="0">
                <a:solidFill>
                  <a:prstClr val="white"/>
                </a:solidFill>
              </a:rPr>
            </a:br>
            <a:r>
              <a:rPr lang="el-GR" dirty="0">
                <a:solidFill>
                  <a:prstClr val="white"/>
                </a:solidFill>
              </a:rPr>
              <a:t>της Ελλάδας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23528" y="1484784"/>
            <a:ext cx="8568952" cy="5373216"/>
          </a:xfrm>
        </p:spPr>
        <p:txBody>
          <a:bodyPr>
            <a:normAutofit fontScale="92500" lnSpcReduction="20000"/>
          </a:bodyPr>
          <a:lstStyle/>
          <a:p>
            <a:pPr marL="0" indent="0">
              <a:buNone/>
            </a:pPr>
            <a:r>
              <a:rPr lang="el-GR" dirty="0"/>
              <a:t>Όσον αφορά στις εφαρμογές του Διαδικτύου για τις λειτουργίες του ξενοδοχείου, οι πωλήσεις απέδειξαν ότι πολλά ξενοδοχεία δεν έχουν δική τους ιστοσελίδα και δεν εμπιστεύονται καθόλου τις ηλεκτρονικές κρατήσεις. Πολλοί λόγοι αναφέρθηκαν : </a:t>
            </a:r>
          </a:p>
          <a:p>
            <a:pPr marL="457200" indent="-457200">
              <a:buFont typeface="+mj-lt"/>
              <a:buAutoNum type="arabicPeriod"/>
            </a:pPr>
            <a:r>
              <a:rPr lang="el-GR" dirty="0" smtClean="0"/>
              <a:t>αφού </a:t>
            </a:r>
            <a:r>
              <a:rPr lang="el-GR" dirty="0"/>
              <a:t>οι περισσότεροι άνθρωποι μπορούν να κλείσουν δωμάτιο μέσω τηλεφώνου ή φαξ που πληρώνει η εταιρεία τους, γιατί να  ασχολούμαστε με το Διαδίκτυο, </a:t>
            </a:r>
          </a:p>
          <a:p>
            <a:pPr marL="457200" indent="-457200">
              <a:buFont typeface="+mj-lt"/>
              <a:buAutoNum type="arabicPeriod"/>
            </a:pPr>
            <a:r>
              <a:rPr lang="el-GR" dirty="0" smtClean="0"/>
              <a:t>η </a:t>
            </a:r>
            <a:r>
              <a:rPr lang="el-GR" dirty="0"/>
              <a:t>τραπεζική συναλλαγή αποτελεί μεγάλο εμπόδιο για τις ηλεκτρονικές κρατήσεις, </a:t>
            </a:r>
          </a:p>
          <a:p>
            <a:pPr marL="457200" indent="-457200">
              <a:buFont typeface="+mj-lt"/>
              <a:buAutoNum type="arabicPeriod"/>
            </a:pPr>
            <a:r>
              <a:rPr lang="el-GR" dirty="0" smtClean="0"/>
              <a:t>τα </a:t>
            </a:r>
            <a:r>
              <a:rPr lang="el-GR" dirty="0"/>
              <a:t>ξενοδοχεία δεν μπορούν να προσφέρουν έκπτωση για τις ηλεκτρονικές κρατήσεις  ενώ οι πελάτες μπορούν να βρουν μειωμένες τιμές κάνοντας κράτηση μέσω ταξιδιωτικού υπαλλήλου, κέντρου κράτησης κ.λπ.,  και </a:t>
            </a:r>
          </a:p>
          <a:p>
            <a:pPr marL="457200" indent="-457200">
              <a:buFont typeface="+mj-lt"/>
              <a:buAutoNum type="arabicPeriod"/>
            </a:pPr>
            <a:r>
              <a:rPr lang="el-GR" dirty="0" smtClean="0"/>
              <a:t>υπάρχει </a:t>
            </a:r>
            <a:r>
              <a:rPr lang="el-GR" dirty="0"/>
              <a:t>έλλειψη αμοιβαίας εμπιστοσύνης ανάμεσα σε πελάτες και ξενοδοχεία, αφού οι άκυρες κρατήσεις συμβαίνουν αρκετά συχνά.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14378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Το Ιnternet στην τουριστική αγορά </a:t>
            </a:r>
            <a:br>
              <a:rPr lang="el-GR" dirty="0">
                <a:solidFill>
                  <a:prstClr val="white"/>
                </a:solidFill>
              </a:rPr>
            </a:br>
            <a:r>
              <a:rPr lang="el-GR" dirty="0">
                <a:solidFill>
                  <a:prstClr val="white"/>
                </a:solidFill>
              </a:rPr>
              <a:t>της Ελλάδας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Οι ελληνικές τουριστικές επιχειρήσεις πρέπει να έχουν ως επιχειρηματική φιλοσοφία τους τη «μετατροπή» των υπηρεσιών σε καταναλωτικά προϊόντα. Βασικός τους στόχος δεν πρέπει να είναι η χαμηλή τιμή, αλλά η εξατομίκευση των υπηρεσιών, όπου θα δίνεται έμφαση στη σχέση με τον πελάτη. Το ζητούμενο είναι ο «διά βίου» ή σταθερός πελάτης, που προχωρά σε επαναληπτικές αγορές και προωθεί το όνομα της επιχείρησης ενισχύοντας παράλληλα την εικόνα της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034959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n-US" sz="2000" dirty="0" smtClean="0"/>
              <a:t>3: </a:t>
            </a:r>
            <a:r>
              <a:rPr lang="el-GR" sz="2000" dirty="0"/>
              <a:t>Τουρισμός και διαδίκτυο».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endParaRPr lang="el-GR" dirty="0"/>
          </a:p>
        </p:txBody>
      </p:sp>
      <p:sp>
        <p:nvSpPr>
          <p:cNvPr id="3" name="Θέση περιεχομένου 2"/>
          <p:cNvSpPr>
            <a:spLocks noGrp="1"/>
          </p:cNvSpPr>
          <p:nvPr>
            <p:ph idx="1"/>
          </p:nvPr>
        </p:nvSpPr>
        <p:spPr/>
        <p:txBody>
          <a:bodyPr/>
          <a:lstStyle/>
          <a:p>
            <a:r>
              <a:rPr lang="el-GR" dirty="0"/>
              <a:t>Όλο και περισσότερες επιχειρήσεις στις ιστοσελίδες τους παρέχουν πλέον στους επισκέπτες, πέραν της ηλεκτρονικής πληροφόρησης, και τη δυνατότητα ηλεκτρονικής υποβολής παραγγελιών και πραγματοποίησης αγορών προϊόντων και υπηρεσιών τους.  Το γεγονός αυτό έχει ως αποτέλεσμα την ταχύτατη πλέον ανάπτυξη του Ηλεκτρονικού Εμπορίου κατά τα τελευταία έτη και τη βαθμιαία καθιέρωση του Internet ως ενός νέου σημαντικού καναλιού προώθησης και διανομής πολλών προϊόντων και υπηρεσιών σε πολλούς σημαντικούς κλάδους.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51630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Διαδίκτυο και τουριστική βιομηχανία</a:t>
            </a:r>
          </a:p>
        </p:txBody>
      </p:sp>
      <p:sp>
        <p:nvSpPr>
          <p:cNvPr id="3" name="Θέση περιεχομένου 2"/>
          <p:cNvSpPr>
            <a:spLocks noGrp="1"/>
          </p:cNvSpPr>
          <p:nvPr>
            <p:ph idx="1"/>
          </p:nvPr>
        </p:nvSpPr>
        <p:spPr>
          <a:xfrm>
            <a:off x="323528" y="1412776"/>
            <a:ext cx="8712968" cy="5445224"/>
          </a:xfrm>
        </p:spPr>
        <p:txBody>
          <a:bodyPr>
            <a:normAutofit fontScale="85000" lnSpcReduction="10000"/>
          </a:bodyPr>
          <a:lstStyle/>
          <a:p>
            <a:pPr marL="0" indent="0">
              <a:buNone/>
            </a:pPr>
            <a:r>
              <a:rPr lang="el-GR" dirty="0"/>
              <a:t>Ο </a:t>
            </a:r>
            <a:r>
              <a:rPr lang="en-US" dirty="0" err="1"/>
              <a:t>Buhalis</a:t>
            </a:r>
            <a:r>
              <a:rPr lang="el-GR" dirty="0"/>
              <a:t> (1998) περιγράφει την ανάπτυξη των δικτύων που μπορούν να χρησιμοποιηθούν για να βοηθήσουν την πολλαπλών επιπέδων ολοκλή­ρωση μέσα στην τουριστική βιομηχανία, προσδιορίζοντας τρεις τύ­πους δικτύων:</a:t>
            </a:r>
          </a:p>
          <a:p>
            <a:r>
              <a:rPr lang="el-GR" dirty="0"/>
              <a:t>Το </a:t>
            </a:r>
            <a:r>
              <a:rPr lang="el-GR" b="1" dirty="0"/>
              <a:t>Διαδίκτυο</a:t>
            </a:r>
            <a:r>
              <a:rPr lang="el-GR" dirty="0"/>
              <a:t>,  που βοηθά στην αλληλεπίδραση της επιχείρησης και των ατόμων με όλο το εύρος του εξωτερικού κόσμου,  μέσω ποικιλίας παρουσιάσεων</a:t>
            </a:r>
          </a:p>
          <a:p>
            <a:r>
              <a:rPr lang="el-GR" dirty="0"/>
              <a:t>Τα </a:t>
            </a:r>
            <a:r>
              <a:rPr lang="el-GR" b="1" dirty="0" err="1"/>
              <a:t>Intranets</a:t>
            </a:r>
            <a:r>
              <a:rPr lang="el-GR" dirty="0"/>
              <a:t>,  που είναι κλειστά, ασφαλισμένα δίκτυα μέσα στις οργανώσεις, τα οποία εκμεταλλεύονται τις ανάγκες των επιχει­ρησιακών χρηστών, με τη χρησιμοποίηση μιας ενιαίας ελεγχό­μενης, φιλικής προς το χρήστη </a:t>
            </a:r>
            <a:r>
              <a:rPr lang="el-GR" dirty="0" err="1"/>
              <a:t>διεπαφής</a:t>
            </a:r>
            <a:r>
              <a:rPr lang="el-GR" dirty="0"/>
              <a:t>, παρουσιάζοντας όλα τα στοιχεία της επιχείρησης.</a:t>
            </a:r>
          </a:p>
          <a:p>
            <a:r>
              <a:rPr lang="en-US" dirty="0"/>
              <a:t>Τα </a:t>
            </a:r>
            <a:r>
              <a:rPr lang="en-US" b="1" dirty="0"/>
              <a:t>Extranets</a:t>
            </a:r>
            <a:r>
              <a:rPr lang="en-US" dirty="0"/>
              <a:t>,  π</a:t>
            </a:r>
            <a:r>
              <a:rPr lang="en-US" dirty="0" err="1"/>
              <a:t>ου</a:t>
            </a:r>
            <a:r>
              <a:rPr lang="en-US" dirty="0"/>
              <a:t> </a:t>
            </a:r>
            <a:r>
              <a:rPr lang="en-US" dirty="0" err="1"/>
              <a:t>χρησιμο</a:t>
            </a:r>
            <a:r>
              <a:rPr lang="en-US" dirty="0"/>
              <a:t>ποιούν την ίδια αρχή με τα εξωτερι­κά δίκτυα των υπολογιστών για να ενισχύσουν την αλληλεπί­δραση και τη διαφάνεια μεταξύ των οργανώσεων και των εμπι­στευμένων συνεργατών. </a:t>
            </a:r>
            <a:r>
              <a:rPr lang="en-US" dirty="0" err="1"/>
              <a:t>Αυτή</a:t>
            </a:r>
            <a:r>
              <a:rPr lang="en-US" dirty="0"/>
              <a:t> η </a:t>
            </a:r>
            <a:r>
              <a:rPr lang="en-US" dirty="0" err="1"/>
              <a:t>εργ</a:t>
            </a:r>
            <a:r>
              <a:rPr lang="en-US" dirty="0"/>
              <a:t>ασία πραγματοποιείται μέ­σω μιας συμφωνίας ηλεκτρονικού εμπορίου, που επιτρέπει τη σύνδεση των κοινών στοιχείων και των διαδικασιών με αποτέ­λεσμα το χαμηλότερο κόστος και τη φιλικότητα προς το χρή­στη.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47406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Τουρισμός και </a:t>
            </a:r>
            <a:r>
              <a:rPr lang="en-US" dirty="0"/>
              <a:t>Internet</a:t>
            </a:r>
            <a:endParaRPr lang="el-GR" dirty="0"/>
          </a:p>
        </p:txBody>
      </p:sp>
      <p:sp>
        <p:nvSpPr>
          <p:cNvPr id="3" name="Θέση περιεχομένου 2"/>
          <p:cNvSpPr>
            <a:spLocks noGrp="1"/>
          </p:cNvSpPr>
          <p:nvPr>
            <p:ph idx="1"/>
          </p:nvPr>
        </p:nvSpPr>
        <p:spPr>
          <a:xfrm>
            <a:off x="323528" y="1556792"/>
            <a:ext cx="8568952" cy="5301208"/>
          </a:xfrm>
        </p:spPr>
        <p:txBody>
          <a:bodyPr>
            <a:normAutofit/>
          </a:bodyPr>
          <a:lstStyle/>
          <a:p>
            <a:r>
              <a:rPr lang="el-GR" dirty="0" smtClean="0"/>
              <a:t>Το </a:t>
            </a:r>
            <a:r>
              <a:rPr lang="el-GR" dirty="0" err="1"/>
              <a:t>internet</a:t>
            </a:r>
            <a:r>
              <a:rPr lang="el-GR" dirty="0"/>
              <a:t> έσπασε το κλειστό και αρκετά δαιδαλώδες κύκλωμα του τουρισμού, φέρνοντας σε άμεση επαφή τον πελάτη και τον παραγωγό του τουριστικού προϊόντος. </a:t>
            </a:r>
            <a:endParaRPr lang="el-GR" dirty="0" smtClean="0"/>
          </a:p>
          <a:p>
            <a:r>
              <a:rPr lang="el-GR" dirty="0"/>
              <a:t>Λόγω της μεγάλης γεωγραφικής διασποράς των τουριστικών προϊόντων-υπηρεσιών, οι επιχειρήσεις δεν θα μπορούσαν να βρουν καλύτερο σύμμαχο από το Internet για να μεταφέρουν το μήνυμα τους ή ακόμα και να πουλήσουν τις υπηρεσίες τους, όπου υπάρχει υπολογιστής σε κάθε γωνιά της γης, έχοντας έτσι ένα άπειρο αγοραστικό κοινό.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269069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9144000" cy="1556793"/>
          </a:xfrm>
        </p:spPr>
        <p:txBody>
          <a:bodyPr>
            <a:normAutofit fontScale="90000"/>
          </a:bodyPr>
          <a:lstStyle/>
          <a:p>
            <a:r>
              <a:rPr lang="el-GR" dirty="0"/>
              <a:t>Ποσοστό ατόμων που χρησιμοποίησε το διαδίκτυο για υπηρεσίες σχετικά με ταξίδια και διαμονή σε 20 Ευρωπαϊκές χώρες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5" name="Picture 23" descr="GRAFHMA_01(Tουρισμός και διείσδυση τεχνολογιών)"/>
          <p:cNvPicPr/>
          <p:nvPr/>
        </p:nvPicPr>
        <p:blipFill rotWithShape="1">
          <a:blip r:embed="rId2" cstate="print">
            <a:extLst>
              <a:ext uri="{28A0092B-C50C-407E-A947-70E740481C1C}">
                <a14:useLocalDpi xmlns:a14="http://schemas.microsoft.com/office/drawing/2010/main" val="0"/>
              </a:ext>
            </a:extLst>
          </a:blip>
          <a:srcRect l="4241" t="13379" r="1274" b="11113"/>
          <a:stretch/>
        </p:blipFill>
        <p:spPr bwMode="auto">
          <a:xfrm>
            <a:off x="0" y="1556792"/>
            <a:ext cx="5724128" cy="5301208"/>
          </a:xfrm>
          <a:prstGeom prst="rect">
            <a:avLst/>
          </a:prstGeom>
          <a:noFill/>
          <a:ln>
            <a:noFill/>
          </a:ln>
        </p:spPr>
      </p:pic>
      <p:sp>
        <p:nvSpPr>
          <p:cNvPr id="6" name="Ορθογώνιο 5"/>
          <p:cNvSpPr/>
          <p:nvPr/>
        </p:nvSpPr>
        <p:spPr>
          <a:xfrm>
            <a:off x="5364088" y="6237312"/>
            <a:ext cx="2232248" cy="461665"/>
          </a:xfrm>
          <a:prstGeom prst="rect">
            <a:avLst/>
          </a:prstGeom>
        </p:spPr>
        <p:txBody>
          <a:bodyPr wrap="square">
            <a:spAutoFit/>
          </a:bodyPr>
          <a:lstStyle/>
          <a:p>
            <a:r>
              <a:rPr lang="el-GR" sz="1200" dirty="0" smtClean="0">
                <a:latin typeface="+mn-lt"/>
              </a:rPr>
              <a:t>Πηγή: </a:t>
            </a:r>
            <a:r>
              <a:rPr lang="en-US" sz="1200" dirty="0">
                <a:latin typeface="+mn-lt"/>
              </a:rPr>
              <a:t>Eurostat, Information society statistics 2008</a:t>
            </a:r>
            <a:endParaRPr lang="el-GR" sz="1200" dirty="0">
              <a:latin typeface="+mn-lt"/>
            </a:endParaRPr>
          </a:p>
        </p:txBody>
      </p:sp>
    </p:spTree>
    <p:extLst>
      <p:ext uri="{BB962C8B-B14F-4D97-AF65-F5344CB8AC3E}">
        <p14:creationId xmlns:p14="http://schemas.microsoft.com/office/powerpoint/2010/main" val="236348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των μεσαζόντων της </a:t>
            </a:r>
            <a:r>
              <a:rPr lang="el-GR" dirty="0" smtClean="0"/>
              <a:t/>
            </a:r>
            <a:br>
              <a:rPr lang="el-GR" dirty="0" smtClean="0"/>
            </a:br>
            <a:r>
              <a:rPr lang="el-GR" dirty="0" smtClean="0"/>
              <a:t>τουριστικής </a:t>
            </a:r>
            <a:r>
              <a:rPr lang="el-GR" dirty="0"/>
              <a:t>βιομηχανίας στο </a:t>
            </a:r>
            <a:r>
              <a:rPr lang="el-GR" dirty="0" smtClean="0"/>
              <a:t>διαδίκτυο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Το σημαντικότερο πλεονέκτημα του διαδικτύου είναι η κατάργηση του μεσάζοντα στις αγοραπωλησίες αγαθών και </a:t>
            </a:r>
            <a:r>
              <a:rPr lang="el-GR" dirty="0" smtClean="0"/>
              <a:t>υπηρεσιών.</a:t>
            </a:r>
          </a:p>
          <a:p>
            <a:r>
              <a:rPr lang="el-GR" dirty="0" smtClean="0"/>
              <a:t>Από </a:t>
            </a:r>
            <a:r>
              <a:rPr lang="el-GR" dirty="0"/>
              <a:t>τη μία πλευρά, οι ΤΠΕ επιτρέπουν στους </a:t>
            </a:r>
            <a:r>
              <a:rPr lang="el-GR" dirty="0" err="1"/>
              <a:t>παρόχους</a:t>
            </a:r>
            <a:r>
              <a:rPr lang="el-GR" dirty="0"/>
              <a:t> υπηρεσιών στον τομέα του τουρισμού να αλληλεπιδρούν άμεσα με τους καταναλωτές, πράγμα το οποίο θέτει τεράστια πίεση στους παραδοσιακούς μεσάζοντες (π.χ. ταξιδιωτικά πρακτορεία). Από την άλλη, νέοι παίκτες εισέρχονται στην αγορά (π.χ. ταξιδιωτικοί διαμεσολαβητές που λειτουργούν αποκλειστικά στο διαδίκτυο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411879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 ρόλος των μεσαζόντων της </a:t>
            </a:r>
            <a:br>
              <a:rPr lang="el-GR" dirty="0">
                <a:solidFill>
                  <a:prstClr val="white"/>
                </a:solidFill>
              </a:rPr>
            </a:br>
            <a:r>
              <a:rPr lang="el-GR" dirty="0">
                <a:solidFill>
                  <a:prstClr val="white"/>
                </a:solidFill>
              </a:rPr>
              <a:t>τουριστικής βιομηχανίας στο διαδίκτυο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23528" y="1484784"/>
            <a:ext cx="8640960" cy="5301208"/>
          </a:xfrm>
        </p:spPr>
        <p:txBody>
          <a:bodyPr>
            <a:normAutofit fontScale="92500" lnSpcReduction="10000"/>
          </a:bodyPr>
          <a:lstStyle/>
          <a:p>
            <a:pPr marL="0" indent="0">
              <a:buNone/>
            </a:pPr>
            <a:r>
              <a:rPr lang="el-GR" dirty="0"/>
              <a:t>Συνολικά, τρεις μεγάλες </a:t>
            </a:r>
            <a:r>
              <a:rPr lang="en-US" dirty="0"/>
              <a:t>online</a:t>
            </a:r>
            <a:r>
              <a:rPr lang="el-GR" dirty="0"/>
              <a:t> ομάδες μεσιτών έχουν προκύψει τα τελευταία χρόνια: παγκόσμιοι φορείς, οι περιφερειακοί παράγοντες και τοπικοί φορείς </a:t>
            </a:r>
          </a:p>
          <a:p>
            <a:r>
              <a:rPr lang="el-GR" b="1" dirty="0" smtClean="0"/>
              <a:t>Παγκόσμιοι </a:t>
            </a:r>
            <a:r>
              <a:rPr lang="el-GR" b="1" dirty="0"/>
              <a:t>παίκτες</a:t>
            </a:r>
            <a:r>
              <a:rPr lang="el-GR" dirty="0"/>
              <a:t> (Π.χ. </a:t>
            </a:r>
            <a:r>
              <a:rPr lang="el-GR" dirty="0" err="1"/>
              <a:t>Travelocity</a:t>
            </a:r>
            <a:r>
              <a:rPr lang="el-GR" dirty="0"/>
              <a:t>, Expedia ή </a:t>
            </a:r>
            <a:r>
              <a:rPr lang="el-GR" dirty="0" err="1"/>
              <a:t>Priceline</a:t>
            </a:r>
            <a:r>
              <a:rPr lang="el-GR" dirty="0"/>
              <a:t>) βρίσκονται ως επί το πλείστον στη Βόρεια Αμερική, Ευρώπη και Ασία. </a:t>
            </a:r>
          </a:p>
          <a:p>
            <a:r>
              <a:rPr lang="el-GR" b="1" dirty="0" smtClean="0"/>
              <a:t>Περιφερειακοί </a:t>
            </a:r>
            <a:r>
              <a:rPr lang="el-GR" b="1" dirty="0"/>
              <a:t>παίκτες</a:t>
            </a:r>
            <a:r>
              <a:rPr lang="el-GR" dirty="0"/>
              <a:t> που είναι κυρίως ευρωπαϊκές εταιρείες, και σε μικρότερο βαθμό, της Ασίας-Ειρηνικού. Οι εταιρείες αυτές έχουν κυρίως αναπτυχθεί μέσω εξαγορών και των κοινών κοινοπραξιών με άλλους παίκτες. </a:t>
            </a:r>
          </a:p>
          <a:p>
            <a:r>
              <a:rPr lang="el-GR" b="1" dirty="0"/>
              <a:t>Οι τοπικοί φορείς</a:t>
            </a:r>
            <a:r>
              <a:rPr lang="el-GR" dirty="0"/>
              <a:t> είναι ως επί το πλείστον διαμεσολαβητές που είναι ανίκανοι ή απρόθυμοι να προχωρήσουν πέρα </a:t>
            </a:r>
            <a:r>
              <a:rPr lang="el-GR" dirty="0" err="1"/>
              <a:t>​​από</a:t>
            </a:r>
            <a:r>
              <a:rPr lang="el-GR" dirty="0"/>
              <a:t> τις τοπικές αγορές τους. Ως αποτέλεσμα, οι τοπικοί παράγοντες έχουν συχνά γίνει στόχος για εξαγορές των παικτών που προσπαθούν να χτίσουν μια τοπική παρουσία μέσω εξαγοράς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21467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Πλεονεκτήματα και μειονεκτήματα του Διαδικτύου στον τουρισμό και στους πελάτες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31" descr="C:\Users\Aris\Desktop\vicky book tasks\29.jp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5976663" cy="4752528"/>
          </a:xfrm>
          <a:prstGeom prst="rect">
            <a:avLst/>
          </a:prstGeom>
          <a:noFill/>
          <a:ln>
            <a:noFill/>
          </a:ln>
        </p:spPr>
      </p:pic>
      <p:sp>
        <p:nvSpPr>
          <p:cNvPr id="6" name="Ορθογώνιο 5"/>
          <p:cNvSpPr/>
          <p:nvPr/>
        </p:nvSpPr>
        <p:spPr>
          <a:xfrm>
            <a:off x="1619672" y="6237312"/>
            <a:ext cx="1409745" cy="276999"/>
          </a:xfrm>
          <a:prstGeom prst="rect">
            <a:avLst/>
          </a:prstGeom>
        </p:spPr>
        <p:txBody>
          <a:bodyPr wrap="none">
            <a:spAutoFit/>
          </a:bodyPr>
          <a:lstStyle/>
          <a:p>
            <a:r>
              <a:rPr lang="el-GR" sz="1200" dirty="0">
                <a:latin typeface="+mn-lt"/>
              </a:rPr>
              <a:t>Πηγή: </a:t>
            </a:r>
            <a:r>
              <a:rPr lang="en-US" sz="1200" dirty="0">
                <a:latin typeface="+mn-lt"/>
              </a:rPr>
              <a:t>Pender, 2001</a:t>
            </a:r>
            <a:endParaRPr lang="el-GR" sz="1200" dirty="0">
              <a:latin typeface="+mn-lt"/>
            </a:endParaRPr>
          </a:p>
        </p:txBody>
      </p:sp>
    </p:spTree>
    <p:extLst>
      <p:ext uri="{BB962C8B-B14F-4D97-AF65-F5344CB8AC3E}">
        <p14:creationId xmlns:p14="http://schemas.microsoft.com/office/powerpoint/2010/main" val="2643989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smtClean="0"/>
              <a:t>Ιnternet </a:t>
            </a:r>
            <a:r>
              <a:rPr lang="el-GR" dirty="0"/>
              <a:t>στην τουριστική αγορά </a:t>
            </a:r>
            <a:r>
              <a:rPr lang="el-GR" dirty="0" smtClean="0"/>
              <a:t/>
            </a:r>
            <a:br>
              <a:rPr lang="el-GR" dirty="0" smtClean="0"/>
            </a:br>
            <a:r>
              <a:rPr lang="el-GR" dirty="0" smtClean="0"/>
              <a:t>της Ελλάδας </a:t>
            </a:r>
            <a:r>
              <a:rPr lang="el-GR" sz="3000" b="0" dirty="0" smtClean="0"/>
              <a:t>1/3</a:t>
            </a:r>
            <a:endParaRPr lang="el-GR" sz="3000" b="0" dirty="0"/>
          </a:p>
        </p:txBody>
      </p:sp>
      <p:sp>
        <p:nvSpPr>
          <p:cNvPr id="3" name="Θέση περιεχομένου 2"/>
          <p:cNvSpPr>
            <a:spLocks noGrp="1"/>
          </p:cNvSpPr>
          <p:nvPr>
            <p:ph idx="1"/>
          </p:nvPr>
        </p:nvSpPr>
        <p:spPr>
          <a:xfrm>
            <a:off x="323528" y="1556792"/>
            <a:ext cx="8712968" cy="5256584"/>
          </a:xfrm>
        </p:spPr>
        <p:txBody>
          <a:bodyPr>
            <a:noAutofit/>
          </a:bodyPr>
          <a:lstStyle/>
          <a:p>
            <a:pPr>
              <a:lnSpc>
                <a:spcPct val="105000"/>
              </a:lnSpc>
              <a:spcBef>
                <a:spcPts val="600"/>
              </a:spcBef>
            </a:pPr>
            <a:r>
              <a:rPr lang="el-GR" sz="2100" dirty="0"/>
              <a:t>Τα περισσότερα </a:t>
            </a:r>
            <a:r>
              <a:rPr lang="el-GR" sz="2100" dirty="0" err="1"/>
              <a:t>sites</a:t>
            </a:r>
            <a:r>
              <a:rPr lang="el-GR" sz="2100" dirty="0"/>
              <a:t> δεν είναι ενημερωμένα και αναλόγως αναβαθμισμένα.</a:t>
            </a:r>
          </a:p>
          <a:p>
            <a:pPr>
              <a:lnSpc>
                <a:spcPct val="105000"/>
              </a:lnSpc>
              <a:spcBef>
                <a:spcPts val="600"/>
              </a:spcBef>
            </a:pPr>
            <a:r>
              <a:rPr lang="el-GR" sz="2100" dirty="0"/>
              <a:t>Υπάρχει έλλειψη διασυνδέσεων με άλλα σχετικά </a:t>
            </a:r>
            <a:r>
              <a:rPr lang="el-GR" sz="2100" dirty="0" err="1"/>
              <a:t>sites</a:t>
            </a:r>
            <a:r>
              <a:rPr lang="el-GR" sz="2100" dirty="0"/>
              <a:t>.</a:t>
            </a:r>
          </a:p>
          <a:p>
            <a:pPr>
              <a:lnSpc>
                <a:spcPct val="105000"/>
              </a:lnSpc>
              <a:spcBef>
                <a:spcPts val="600"/>
              </a:spcBef>
            </a:pPr>
            <a:r>
              <a:rPr lang="el-GR" sz="2100" dirty="0"/>
              <a:t>Δεν υπάρχει ιδιαίτερη αισθητική τους δικτυακούς τόπους.</a:t>
            </a:r>
          </a:p>
          <a:p>
            <a:pPr>
              <a:lnSpc>
                <a:spcPct val="105000"/>
              </a:lnSpc>
              <a:spcBef>
                <a:spcPts val="600"/>
              </a:spcBef>
            </a:pPr>
            <a:r>
              <a:rPr lang="el-GR" sz="2100" dirty="0"/>
              <a:t>Το περιεχόμενο των δικτυακών τόπων δεν είναι εμπλουτισμένο. Σημειώνονται ελλείψεις στον τομέα των πληροφοριών, ανεύρεσης στοιχείων, κ.λπ.</a:t>
            </a:r>
          </a:p>
          <a:p>
            <a:pPr>
              <a:lnSpc>
                <a:spcPct val="105000"/>
              </a:lnSpc>
              <a:spcBef>
                <a:spcPts val="600"/>
              </a:spcBef>
            </a:pPr>
            <a:r>
              <a:rPr lang="el-GR" sz="2100" dirty="0"/>
              <a:t>Σε γενικές γραμμές οι χρήστες για να βρουν αναφορές θα πρέπει να είναι εξοικειωμένοι με το Διαδίκτυο. Χρήστες χωρίς εμπειρία θα εξυπηρετηθούν δύσκολα μέσω του Διαδικτύου.</a:t>
            </a:r>
          </a:p>
          <a:p>
            <a:pPr>
              <a:lnSpc>
                <a:spcPct val="105000"/>
              </a:lnSpc>
              <a:spcBef>
                <a:spcPts val="600"/>
              </a:spcBef>
            </a:pPr>
            <a:r>
              <a:rPr lang="el-GR" sz="2100" dirty="0"/>
              <a:t>Παρατηρείται έλλειψη αναβαθμισμένων τεχνολογιών στους δικτυακούς τόπους (e-</a:t>
            </a:r>
            <a:r>
              <a:rPr lang="el-GR" sz="2100" dirty="0" err="1"/>
              <a:t>foru</a:t>
            </a:r>
            <a:r>
              <a:rPr lang="el-GR" sz="2100" dirty="0"/>
              <a:t>m, chatting κ.ά.).</a:t>
            </a:r>
          </a:p>
          <a:p>
            <a:pPr>
              <a:lnSpc>
                <a:spcPct val="105000"/>
              </a:lnSpc>
              <a:spcBef>
                <a:spcPts val="600"/>
              </a:spcBef>
            </a:pPr>
            <a:r>
              <a:rPr lang="el-GR" sz="2100" dirty="0"/>
              <a:t>Η ανεύρεση πληροφοριών κρίνεται δύσκολη και κουραστική, καθώς οι δικτυακοί τόποι είναι ιδιαίτερα «αργοί» και περίπλοκοι (ΕΟΤ,2004</a:t>
            </a:r>
            <a:r>
              <a:rPr lang="el-GR" sz="2100" dirty="0" smtClean="0"/>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151922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54</TotalTime>
  <Words>1507</Words>
  <Application>Microsoft Office PowerPoint</Application>
  <PresentationFormat>Προβολή στην οθόνη (4:3)</PresentationFormat>
  <Paragraphs>113</Paragraphs>
  <Slides>18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template</vt:lpstr>
      <vt:lpstr>OC_template_updated</vt:lpstr>
      <vt:lpstr>Διαδικτυακές συναλλαγές στον Τουρισμό (e-tourism) (Θ)</vt:lpstr>
      <vt:lpstr>Γενικά </vt:lpstr>
      <vt:lpstr>Διαδίκτυο και τουριστική βιομηχανία</vt:lpstr>
      <vt:lpstr>Τουρισμός και Internet</vt:lpstr>
      <vt:lpstr>Ποσοστό ατόμων που χρησιμοποίησε το διαδίκτυο για υπηρεσίες σχετικά με ταξίδια και διαμονή σε 20 Ευρωπαϊκές χώρες</vt:lpstr>
      <vt:lpstr>Ο ρόλος των μεσαζόντων της  τουριστικής βιομηχανίας στο διαδίκτυο 1/2</vt:lpstr>
      <vt:lpstr>Ο ρόλος των μεσαζόντων της  τουριστικής βιομηχανίας στο διαδίκτυο 2/2</vt:lpstr>
      <vt:lpstr>Πλεονεκτήματα και μειονεκτήματα του Διαδικτύου στον τουρισμό και στους πελάτες του</vt:lpstr>
      <vt:lpstr>Το Ιnternet στην τουριστική αγορά  της Ελλάδας 1/3</vt:lpstr>
      <vt:lpstr>Το Ιnternet στην τουριστική αγορά  της Ελλάδας 2/3</vt:lpstr>
      <vt:lpstr>Το Ιnternet στην τουριστική αγορά  της Ελλάδας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7</cp:revision>
  <dcterms:created xsi:type="dcterms:W3CDTF">2015-12-03T10:22:45Z</dcterms:created>
  <dcterms:modified xsi:type="dcterms:W3CDTF">2015-12-03T11:16:53Z</dcterms:modified>
</cp:coreProperties>
</file>