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568-657E-4DBA-A1B3-EE7C168FA51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ενυδατικής λοσιόν σώματος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  <a:r>
              <a:rPr lang="el-GR" dirty="0" smtClean="0"/>
              <a:t>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Θέρμανση του νερού 75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 (πλάκα θέρμανσης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Προσθήκη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Θερμοκρασία 75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9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Autofit/>
          </a:bodyPr>
          <a:lstStyle/>
          <a:p>
            <a:pPr marL="442913" indent="-177800">
              <a:spcAft>
                <a:spcPts val="600"/>
              </a:spcAft>
              <a:defRPr/>
            </a:pPr>
            <a:r>
              <a:rPr lang="el-GR" b="1" dirty="0" smtClean="0"/>
              <a:t>Υδατική φάση ΙΙ </a:t>
            </a:r>
            <a:r>
              <a:rPr lang="el-GR" dirty="0" smtClean="0"/>
              <a:t>στον </a:t>
            </a:r>
            <a:r>
              <a:rPr lang="el-GR" dirty="0"/>
              <a:t>ηλεκτρικό </a:t>
            </a:r>
            <a:r>
              <a:rPr lang="el-GR" dirty="0" smtClean="0"/>
              <a:t>αναδευτήρα.</a:t>
            </a:r>
            <a:endParaRPr lang="el-GR" dirty="0"/>
          </a:p>
          <a:p>
            <a:pPr marL="442913" indent="-177800">
              <a:spcAft>
                <a:spcPts val="600"/>
              </a:spcAft>
              <a:defRPr/>
            </a:pPr>
            <a:r>
              <a:rPr lang="el-GR" dirty="0"/>
              <a:t>Μεταφορά της </a:t>
            </a:r>
            <a:r>
              <a:rPr lang="el-GR" altLang="el-GR" b="1" dirty="0" smtClean="0"/>
              <a:t>λιπαρής </a:t>
            </a:r>
            <a:r>
              <a:rPr lang="el-GR" altLang="el-GR" b="1" dirty="0"/>
              <a:t>στην </a:t>
            </a:r>
            <a:r>
              <a:rPr lang="el-GR" b="1" dirty="0" smtClean="0"/>
              <a:t>υδατική φάση ΙΙ</a:t>
            </a:r>
            <a:r>
              <a:rPr lang="el-GR" dirty="0" smtClean="0"/>
              <a:t> </a:t>
            </a:r>
            <a:r>
              <a:rPr lang="el-GR" dirty="0"/>
              <a:t>(σιγά σιγά </a:t>
            </a:r>
            <a:r>
              <a:rPr lang="el-GR" dirty="0" smtClean="0"/>
              <a:t>και </a:t>
            </a:r>
            <a:r>
              <a:rPr lang="el-GR" dirty="0"/>
              <a:t>με συνεχή ανάδευση</a:t>
            </a:r>
            <a:r>
              <a:rPr lang="el-GR" dirty="0" smtClean="0"/>
              <a:t>).</a:t>
            </a:r>
            <a:endParaRPr lang="el-GR" dirty="0"/>
          </a:p>
          <a:p>
            <a:pPr marL="442913" indent="-177800">
              <a:spcAft>
                <a:spcPts val="600"/>
              </a:spcAft>
              <a:defRPr/>
            </a:pPr>
            <a:r>
              <a:rPr lang="el-GR" dirty="0" smtClean="0"/>
              <a:t>Ψύξη στο περιβάλλον, </a:t>
            </a:r>
            <a:r>
              <a:rPr lang="en-US" dirty="0"/>
              <a:t>4</a:t>
            </a:r>
            <a:r>
              <a:rPr lang="el-GR" dirty="0"/>
              <a:t>5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, ανάδευση (ηλεκτρικός αναδευτήρας</a:t>
            </a:r>
            <a:r>
              <a:rPr lang="el-GR" dirty="0" smtClean="0"/>
              <a:t>).</a:t>
            </a:r>
            <a:endParaRPr lang="en-US" dirty="0"/>
          </a:p>
          <a:p>
            <a:pPr marL="442913" indent="-177800">
              <a:spcAft>
                <a:spcPts val="600"/>
              </a:spcAft>
              <a:defRPr/>
            </a:pPr>
            <a:r>
              <a:rPr lang="el-GR" dirty="0"/>
              <a:t>Προσθήκη</a:t>
            </a:r>
            <a:r>
              <a:rPr lang="en-US" dirty="0"/>
              <a:t>:</a:t>
            </a:r>
            <a:endParaRPr lang="el-GR" dirty="0"/>
          </a:p>
          <a:p>
            <a:pPr marL="1033463" lvl="1" indent="-403225">
              <a:defRPr/>
            </a:pPr>
            <a:r>
              <a:rPr lang="en-US" dirty="0"/>
              <a:t>DOW CORNING </a:t>
            </a:r>
            <a:r>
              <a:rPr lang="en-US" dirty="0" smtClean="0"/>
              <a:t>245</a:t>
            </a:r>
            <a:r>
              <a:rPr lang="el-GR" dirty="0" smtClean="0"/>
              <a:t>,</a:t>
            </a:r>
            <a:endParaRPr lang="el-GR" dirty="0"/>
          </a:p>
          <a:p>
            <a:pPr marL="1033463" lvl="1" indent="-403225"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dirty="0"/>
          </a:p>
          <a:p>
            <a:pPr marL="442913" indent="-177800">
              <a:defRPr/>
            </a:pPr>
            <a:r>
              <a:rPr lang="el-GR" dirty="0"/>
              <a:t>Ισχυρή ανάδευση 2-3</a:t>
            </a:r>
            <a:r>
              <a:rPr lang="el-GR" dirty="0" smtClean="0"/>
              <a:t>΄.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Ανάμιξη των φάσεων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dirty="0"/>
              <a:t>Προσθήκη </a:t>
            </a:r>
            <a:r>
              <a:rPr lang="el-GR" b="1" dirty="0" smtClean="0"/>
              <a:t>υδατικής φάσης Ι.</a:t>
            </a:r>
            <a:endParaRPr lang="el-GR" b="1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dirty="0" smtClean="0"/>
              <a:t>Ψύξη στο περιβάλλον, </a:t>
            </a:r>
            <a:r>
              <a:rPr lang="en-US" dirty="0"/>
              <a:t>4</a:t>
            </a:r>
            <a:r>
              <a:rPr lang="el-GR" dirty="0"/>
              <a:t>0</a:t>
            </a:r>
            <a:r>
              <a:rPr lang="el-GR" baseline="30000" dirty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altLang="el-GR" dirty="0" smtClean="0"/>
              <a:t>Εξαγωγή </a:t>
            </a:r>
            <a:r>
              <a:rPr lang="el-GR" dirty="0"/>
              <a:t>ηλεκτρικού </a:t>
            </a:r>
            <a:r>
              <a:rPr lang="el-GR" dirty="0" smtClean="0"/>
              <a:t>αναδευτήρα.</a:t>
            </a:r>
            <a:endParaRPr lang="el-GR" b="1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dirty="0" smtClean="0"/>
              <a:t>Ψυχρό υδατόλουτρο συνεχή </a:t>
            </a:r>
            <a:r>
              <a:rPr lang="el-GR" dirty="0"/>
              <a:t>ανάδευση (</a:t>
            </a:r>
            <a:r>
              <a:rPr lang="el-GR" altLang="el-GR" dirty="0"/>
              <a:t>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dirty="0" smtClean="0"/>
              <a:t>Προσθήκη:</a:t>
            </a:r>
            <a:endParaRPr lang="el-GR" dirty="0"/>
          </a:p>
          <a:p>
            <a:pPr lvl="1" indent="-387350">
              <a:lnSpc>
                <a:spcPct val="120000"/>
              </a:lnSpc>
              <a:spcAft>
                <a:spcPts val="600"/>
              </a:spcAft>
              <a:defRPr/>
            </a:pPr>
            <a:r>
              <a:rPr lang="el-GR" dirty="0"/>
              <a:t>Α</a:t>
            </a:r>
            <a:r>
              <a:rPr lang="en-US" dirty="0"/>
              <a:t>loe</a:t>
            </a:r>
            <a:r>
              <a:rPr lang="en-US" dirty="0"/>
              <a:t> vera gel</a:t>
            </a:r>
            <a:r>
              <a:rPr lang="el-GR" dirty="0"/>
              <a:t>, </a:t>
            </a:r>
            <a:r>
              <a:rPr lang="el-GR" altLang="el-GR" dirty="0"/>
              <a:t>35</a:t>
            </a:r>
            <a:r>
              <a:rPr lang="el-GR" baseline="30000" dirty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9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l-GR" altLang="el-GR" dirty="0" smtClean="0"/>
              <a:t>Υπολογισμός απώλειας ύδατος</a:t>
            </a:r>
          </a:p>
          <a:p>
            <a:pPr lvl="1" indent="-387350">
              <a:lnSpc>
                <a:spcPct val="130000"/>
              </a:lnSpc>
              <a:defRPr/>
            </a:pPr>
            <a:r>
              <a:rPr lang="el-GR" altLang="el-GR" dirty="0" smtClean="0"/>
              <a:t>Προσθήκη στο τέλος της παρασκευαστικής διαδικασίας,</a:t>
            </a:r>
          </a:p>
          <a:p>
            <a:pPr lvl="1" indent="-387350">
              <a:lnSpc>
                <a:spcPct val="130000"/>
              </a:lnSpc>
              <a:defRPr/>
            </a:pPr>
            <a:r>
              <a:rPr lang="el-GR" altLang="el-GR" dirty="0" smtClean="0"/>
              <a:t>Σταδιακά και συνεχή ανάδευση.</a:t>
            </a:r>
          </a:p>
          <a:p>
            <a:pPr>
              <a:lnSpc>
                <a:spcPct val="13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 smtClean="0"/>
              <a:t>p</a:t>
            </a:r>
            <a:r>
              <a:rPr lang="el-GR" altLang="el-GR" dirty="0" smtClean="0"/>
              <a:t>Η</a:t>
            </a:r>
            <a:endParaRPr lang="en-US" altLang="el-GR" dirty="0" smtClean="0"/>
          </a:p>
          <a:p>
            <a:pPr lvl="1" indent="-387350">
              <a:lnSpc>
                <a:spcPct val="130000"/>
              </a:lnSpc>
              <a:defRPr/>
            </a:pPr>
            <a:r>
              <a:rPr lang="el-GR" altLang="el-GR" dirty="0" smtClean="0"/>
              <a:t>Υδατικό διάλυμα 10</a:t>
            </a:r>
            <a:r>
              <a:rPr lang="en-US" altLang="el-GR" dirty="0" smtClean="0"/>
              <a:t> </a:t>
            </a:r>
            <a:r>
              <a:rPr lang="el-GR" altLang="el-GR" dirty="0" smtClean="0"/>
              <a:t>% Β/Β.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9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Παρασκευή ενυδατικής λοσιόν σώματος».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ενυδατικής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λοσιόν </a:t>
            </a:r>
            <a:r>
              <a:rPr lang="el-GR" dirty="0"/>
              <a:t>σώματος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altLang="el-GR" b="1" dirty="0"/>
              <a:t>Δράση: </a:t>
            </a:r>
            <a:r>
              <a:rPr lang="el-GR" altLang="el-GR" dirty="0"/>
              <a:t>Ενυδάτωση του </a:t>
            </a:r>
            <a:r>
              <a:rPr lang="el-GR" altLang="el-GR" dirty="0" smtClean="0"/>
              <a:t>δέρματος.</a:t>
            </a:r>
            <a:endParaRPr lang="el-GR" altLang="el-GR" dirty="0"/>
          </a:p>
          <a:p>
            <a:r>
              <a:rPr lang="el-GR" altLang="el-GR" dirty="0"/>
              <a:t>Υγραντικές ουσίες (γλυκερίνη, σορβιτόλη, προπυλενογλυκόλη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Μαλακτικές ουσίες (παράγωγα λανολίνης, φυτικά έλαια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Aft>
                <a:spcPts val="600"/>
              </a:spcAft>
            </a:pPr>
            <a:r>
              <a:rPr lang="el-GR" altLang="el-GR" dirty="0"/>
              <a:t>Επουλωτικές, βακτηριοστατικές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l-GR" dirty="0"/>
              <a:t>O/W </a:t>
            </a:r>
            <a:r>
              <a:rPr lang="el-GR" altLang="el-GR" dirty="0"/>
              <a:t> Γαλακτώματα, σπάνια </a:t>
            </a:r>
            <a:r>
              <a:rPr lang="en-US" altLang="el-GR" dirty="0"/>
              <a:t>W/O </a:t>
            </a:r>
            <a:r>
              <a:rPr lang="el-GR" altLang="el-GR" dirty="0"/>
              <a:t>λοσιόν </a:t>
            </a:r>
            <a:r>
              <a:rPr lang="el-GR" altLang="el-GR" dirty="0" smtClean="0"/>
              <a:t>(</a:t>
            </a:r>
            <a:r>
              <a:rPr lang="el-GR" altLang="el-GR" dirty="0"/>
              <a:t>εύκολη </a:t>
            </a:r>
            <a:r>
              <a:rPr lang="el-GR" altLang="el-GR" dirty="0" smtClean="0"/>
              <a:t>και </a:t>
            </a:r>
            <a:r>
              <a:rPr lang="el-GR" altLang="el-GR" dirty="0"/>
              <a:t>γρήγορη κάλυψη μεγάλης επιφάνειας-σώμα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7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Γαλακτωματοποιητές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l-GR" sz="2300" b="1" dirty="0"/>
              <a:t>AMERCHOL L-101 </a:t>
            </a:r>
            <a:r>
              <a:rPr lang="en-US" altLang="el-GR" sz="2300" dirty="0"/>
              <a:t>(</a:t>
            </a:r>
            <a:r>
              <a:rPr lang="en-US" altLang="el-GR" sz="2300" i="1" dirty="0"/>
              <a:t>paraffinum liquidum </a:t>
            </a:r>
            <a:r>
              <a:rPr lang="el-GR" altLang="el-GR" sz="2300" i="1" dirty="0" smtClean="0"/>
              <a:t>και</a:t>
            </a:r>
            <a:r>
              <a:rPr lang="en-US" altLang="el-GR" sz="2300" i="1" dirty="0" smtClean="0"/>
              <a:t> </a:t>
            </a:r>
            <a:r>
              <a:rPr lang="en-US" altLang="el-GR" sz="2300" i="1" dirty="0"/>
              <a:t>lanolin alcohol</a:t>
            </a:r>
            <a:r>
              <a:rPr lang="en-US" altLang="el-GR" sz="2300" dirty="0"/>
              <a:t>)* </a:t>
            </a:r>
            <a:r>
              <a:rPr lang="el-GR" altLang="el-GR" sz="2300" dirty="0"/>
              <a:t>σταθεροποιητής σε </a:t>
            </a:r>
            <a:r>
              <a:rPr lang="en-US" altLang="el-GR" sz="2300" dirty="0"/>
              <a:t>O/W </a:t>
            </a:r>
            <a:r>
              <a:rPr lang="el-GR" altLang="el-GR" sz="2300" dirty="0"/>
              <a:t>γαλακτώματα </a:t>
            </a:r>
            <a:r>
              <a:rPr lang="el-GR" altLang="el-GR" sz="2300" dirty="0" smtClean="0"/>
              <a:t>μαλακτικές </a:t>
            </a:r>
            <a:r>
              <a:rPr lang="el-GR" altLang="el-GR" sz="2300" dirty="0"/>
              <a:t>ιδιότητες, βελούδινη, ελάχιστα λιπαρή αίσθηση, όχι </a:t>
            </a:r>
            <a:r>
              <a:rPr lang="el-GR" altLang="el-GR" sz="2300" dirty="0" smtClean="0"/>
              <a:t>ερεθισμούς.</a:t>
            </a:r>
            <a:endParaRPr lang="el-GR" altLang="el-GR" sz="2300" dirty="0"/>
          </a:p>
          <a:p>
            <a:pPr>
              <a:defRPr/>
            </a:pPr>
            <a:r>
              <a:rPr lang="en-US" altLang="el-GR" sz="2300" b="1" dirty="0"/>
              <a:t>Cetyl alcohol </a:t>
            </a:r>
            <a:r>
              <a:rPr lang="el-GR" altLang="el-GR" sz="2300" b="1" dirty="0"/>
              <a:t> </a:t>
            </a:r>
            <a:r>
              <a:rPr lang="el-GR" altLang="el-GR" sz="2300" dirty="0" smtClean="0"/>
              <a:t>σταθεροποιητής </a:t>
            </a:r>
            <a:r>
              <a:rPr lang="el-GR" altLang="el-GR" sz="2300" dirty="0"/>
              <a:t>(δευτεροταγής γαλακτωματοποιητής)  </a:t>
            </a:r>
            <a:r>
              <a:rPr lang="en-US" altLang="el-GR" sz="2300" dirty="0"/>
              <a:t>O/W </a:t>
            </a:r>
            <a:r>
              <a:rPr lang="el-GR" altLang="el-GR" sz="2300" dirty="0" smtClean="0"/>
              <a:t>και </a:t>
            </a:r>
            <a:r>
              <a:rPr lang="en-US" altLang="el-GR" sz="2300" dirty="0"/>
              <a:t>W</a:t>
            </a:r>
            <a:r>
              <a:rPr lang="el-GR" altLang="el-GR" sz="2300" dirty="0"/>
              <a:t>/Ο</a:t>
            </a:r>
            <a:r>
              <a:rPr lang="en-US" altLang="el-GR" sz="2300" dirty="0"/>
              <a:t> </a:t>
            </a:r>
            <a:r>
              <a:rPr lang="el-GR" altLang="el-GR" sz="2300" dirty="0"/>
              <a:t>γαλακτώματα, </a:t>
            </a:r>
            <a:r>
              <a:rPr lang="el-GR" altLang="el-GR" sz="2300" dirty="0" smtClean="0"/>
              <a:t>μαλακτικό</a:t>
            </a:r>
            <a:r>
              <a:rPr lang="el-GR" altLang="el-GR" sz="2300" dirty="0"/>
              <a:t>, ↑ ιξώδες, ↑ </a:t>
            </a:r>
            <a:r>
              <a:rPr lang="el-GR" altLang="el-GR" sz="2300" dirty="0" smtClean="0"/>
              <a:t>αδιαφάνεια.</a:t>
            </a:r>
            <a:endParaRPr lang="el-GR" altLang="el-GR" sz="2300" dirty="0"/>
          </a:p>
          <a:p>
            <a:pPr>
              <a:defRPr/>
            </a:pPr>
            <a:r>
              <a:rPr lang="en-US" sz="2300" b="1" dirty="0"/>
              <a:t>CUTINA GMS </a:t>
            </a:r>
            <a:r>
              <a:rPr lang="en-US" sz="2300" dirty="0"/>
              <a:t>(</a:t>
            </a:r>
            <a:r>
              <a:rPr lang="en-US" sz="2300" i="1" dirty="0"/>
              <a:t>glyceryl  stearate</a:t>
            </a:r>
            <a:r>
              <a:rPr lang="en-US" sz="2300" dirty="0"/>
              <a:t>) </a:t>
            </a:r>
            <a:r>
              <a:rPr lang="el-GR" sz="2300" dirty="0"/>
              <a:t>δευτεροταγής γαλακτωματοποιητής</a:t>
            </a:r>
            <a:r>
              <a:rPr lang="en-US" sz="2300" dirty="0"/>
              <a:t>, ↑ </a:t>
            </a:r>
            <a:r>
              <a:rPr lang="el-GR" sz="2300" dirty="0"/>
              <a:t>ιξώδες</a:t>
            </a:r>
            <a:r>
              <a:rPr lang="en-US" sz="2300" dirty="0"/>
              <a:t>, ↑ </a:t>
            </a:r>
            <a:r>
              <a:rPr lang="el-GR" sz="2300" dirty="0" smtClean="0"/>
              <a:t>συνοχή.</a:t>
            </a:r>
            <a:endParaRPr lang="el-GR" sz="2300" dirty="0"/>
          </a:p>
          <a:p>
            <a:pPr>
              <a:defRPr/>
            </a:pPr>
            <a:r>
              <a:rPr lang="en-US" sz="2300" b="1" dirty="0"/>
              <a:t>EUMULGIN B1 </a:t>
            </a:r>
            <a:r>
              <a:rPr lang="en-US" sz="2300" dirty="0"/>
              <a:t>(</a:t>
            </a:r>
            <a:r>
              <a:rPr lang="en-US" sz="2300" i="1" dirty="0"/>
              <a:t>ceteareth-12</a:t>
            </a:r>
            <a:r>
              <a:rPr lang="en-US" sz="2300" dirty="0" smtClean="0"/>
              <a:t>)</a:t>
            </a:r>
            <a:r>
              <a:rPr lang="el-GR" sz="2300" dirty="0" smtClean="0"/>
              <a:t>.</a:t>
            </a:r>
            <a:endParaRPr lang="en-US" sz="2300" dirty="0"/>
          </a:p>
          <a:p>
            <a:pPr>
              <a:defRPr/>
            </a:pPr>
            <a:r>
              <a:rPr lang="en-US" sz="2300" b="1" dirty="0"/>
              <a:t>EUMULGIN B2 </a:t>
            </a:r>
            <a:r>
              <a:rPr lang="en-US" sz="2300" dirty="0"/>
              <a:t>(</a:t>
            </a:r>
            <a:r>
              <a:rPr lang="en-US" sz="2300" i="1" dirty="0"/>
              <a:t>ceteareth-20</a:t>
            </a:r>
            <a:r>
              <a:rPr lang="en-US" sz="2300" dirty="0" smtClean="0"/>
              <a:t>)</a:t>
            </a:r>
            <a:r>
              <a:rPr lang="el-GR" sz="2300" dirty="0" smtClean="0"/>
              <a:t>.</a:t>
            </a:r>
            <a:endParaRPr lang="el-GR" altLang="el-GR" sz="2300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388701" y="6237312"/>
            <a:ext cx="16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i="1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436096" y="4725144"/>
            <a:ext cx="3090424" cy="144655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200" dirty="0">
                <a:latin typeface="+mn-lt"/>
              </a:rPr>
              <a:t>Μη ιονικοί </a:t>
            </a:r>
            <a:r>
              <a:rPr lang="en-US" altLang="el-GR" sz="2200" dirty="0">
                <a:latin typeface="+mn-lt"/>
              </a:rPr>
              <a:t>O/W </a:t>
            </a:r>
            <a:r>
              <a:rPr lang="el-GR" altLang="el-GR" sz="2200" dirty="0">
                <a:latin typeface="+mn-lt"/>
              </a:rPr>
              <a:t>γαλακτωματοποιητές σε γαλακτωματοποιημένες κρέμες </a:t>
            </a:r>
            <a:r>
              <a:rPr lang="el-GR" altLang="el-GR" sz="2200" dirty="0" smtClean="0">
                <a:latin typeface="+mn-lt"/>
              </a:rPr>
              <a:t>και </a:t>
            </a:r>
            <a:r>
              <a:rPr lang="el-GR" altLang="el-GR" sz="2200" dirty="0">
                <a:latin typeface="+mn-lt"/>
              </a:rPr>
              <a:t>λοσιόν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4788024" y="4797152"/>
            <a:ext cx="432048" cy="10801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07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l-GR" b="1" dirty="0"/>
              <a:t>PROPYL PARABEN</a:t>
            </a:r>
            <a:r>
              <a:rPr lang="el-GR" altLang="el-GR" b="1" dirty="0"/>
              <a:t>, </a:t>
            </a:r>
            <a:r>
              <a:rPr lang="en-US" altLang="el-GR" b="1" dirty="0"/>
              <a:t>METHYL PARABEN</a:t>
            </a:r>
            <a:r>
              <a:rPr lang="el-GR" altLang="el-GR" b="1" dirty="0"/>
              <a:t> </a:t>
            </a:r>
            <a:r>
              <a:rPr lang="el-GR" altLang="el-GR" dirty="0" smtClean="0"/>
              <a:t>αντιμικροβιακά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lnSpc>
                <a:spcPct val="150000"/>
              </a:lnSpc>
            </a:pPr>
            <a:r>
              <a:rPr lang="en-US" altLang="el-GR" b="1" dirty="0" smtClean="0"/>
              <a:t>GERMALL </a:t>
            </a:r>
            <a:r>
              <a:rPr lang="en-US" altLang="el-GR" b="1" dirty="0"/>
              <a:t>115 </a:t>
            </a:r>
            <a:r>
              <a:rPr lang="en-US" altLang="el-GR" dirty="0"/>
              <a:t>(imidazolidinyl urea)</a:t>
            </a:r>
            <a:r>
              <a:rPr lang="el-GR" altLang="el-GR" dirty="0"/>
              <a:t> + &amp; - κατά </a:t>
            </a:r>
            <a:r>
              <a:rPr lang="en-US" altLang="el-GR" dirty="0"/>
              <a:t>Gram </a:t>
            </a:r>
            <a:r>
              <a:rPr lang="el-GR" altLang="el-GR" dirty="0" smtClean="0"/>
              <a:t>βακτηρίων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l-GR" altLang="el-GR" dirty="0" smtClean="0"/>
              <a:t>Θ&gt;80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/>
              <a:t>C </a:t>
            </a:r>
            <a:r>
              <a:rPr lang="el-GR" altLang="el-GR" dirty="0"/>
              <a:t>→</a:t>
            </a:r>
            <a:r>
              <a:rPr lang="el-GR" altLang="el-GR" dirty="0" smtClean="0"/>
              <a:t>φορμαλδεϋδη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Δεξιό άγκιστρο 4"/>
          <p:cNvSpPr/>
          <p:nvPr/>
        </p:nvSpPr>
        <p:spPr>
          <a:xfrm rot="5400000">
            <a:off x="4355486" y="765194"/>
            <a:ext cx="432048" cy="60476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051720" y="422108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dirty="0">
                <a:latin typeface="+mn-lt"/>
              </a:rPr>
              <a:t>σύστημα συντήρησης </a:t>
            </a:r>
            <a:r>
              <a:rPr lang="el-GR" altLang="el-GR" sz="2400" dirty="0" smtClean="0">
                <a:latin typeface="+mn-lt"/>
              </a:rPr>
              <a:t>σταθερό εναντίον </a:t>
            </a:r>
            <a:r>
              <a:rPr lang="el-GR" altLang="el-GR" sz="2400" dirty="0">
                <a:latin typeface="+mn-lt"/>
              </a:rPr>
              <a:t>όλων των μικροοργανισμών</a:t>
            </a:r>
          </a:p>
        </p:txBody>
      </p:sp>
    </p:spTree>
    <p:extLst>
      <p:ext uri="{BB962C8B-B14F-4D97-AF65-F5344CB8AC3E}">
        <p14:creationId xmlns:p14="http://schemas.microsoft.com/office/powerpoint/2010/main" val="18163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Ουσίες για προϊόντα σώματος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l-GR" b="1" dirty="0"/>
              <a:t>DOW CORNING 200/100 mm</a:t>
            </a:r>
            <a:r>
              <a:rPr lang="en-US" altLang="el-GR" b="1" baseline="30000" dirty="0"/>
              <a:t>2</a:t>
            </a:r>
            <a:r>
              <a:rPr lang="en-US" altLang="el-GR" b="1" dirty="0"/>
              <a:t>s</a:t>
            </a:r>
            <a:r>
              <a:rPr lang="en-US" altLang="el-GR" b="1" baseline="30000" dirty="0"/>
              <a:t>-1 </a:t>
            </a:r>
            <a:r>
              <a:rPr lang="en-US" altLang="el-GR" dirty="0"/>
              <a:t>(</a:t>
            </a:r>
            <a:r>
              <a:rPr lang="en-US" altLang="el-GR" i="1" dirty="0"/>
              <a:t>dimethicone</a:t>
            </a:r>
            <a:r>
              <a:rPr lang="en-US" altLang="el-GR" dirty="0"/>
              <a:t>) </a:t>
            </a:r>
            <a:r>
              <a:rPr lang="el-GR" altLang="el-GR" dirty="0"/>
              <a:t> λεπτό, υδρόφοβο,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υμένιο, </a:t>
            </a:r>
            <a:r>
              <a:rPr lang="el-GR" altLang="el-GR" dirty="0" smtClean="0"/>
              <a:t>↓ λευκότητας.</a:t>
            </a:r>
            <a:endParaRPr lang="el-GR" altLang="el-GR" dirty="0"/>
          </a:p>
          <a:p>
            <a:pPr>
              <a:lnSpc>
                <a:spcPct val="110000"/>
              </a:lnSpc>
            </a:pPr>
            <a:r>
              <a:rPr lang="en-US" altLang="el-GR" b="1" dirty="0"/>
              <a:t>DOW CORNING 245 </a:t>
            </a:r>
            <a:r>
              <a:rPr lang="en-US" altLang="el-GR" dirty="0"/>
              <a:t>(</a:t>
            </a:r>
            <a:r>
              <a:rPr lang="en-US" altLang="el-GR" i="1" dirty="0"/>
              <a:t>cyclomethicone</a:t>
            </a:r>
            <a:r>
              <a:rPr lang="en-US" altLang="el-GR" dirty="0"/>
              <a:t>)</a:t>
            </a:r>
            <a:r>
              <a:rPr lang="el-GR" altLang="el-GR" dirty="0"/>
              <a:t> βελτιώνει την ικανότητα απλώματος, απαλή, </a:t>
            </a:r>
            <a:r>
              <a:rPr lang="el-GR" altLang="el-GR" dirty="0" smtClean="0"/>
              <a:t>μη  λιπαρή αίσθηση.</a:t>
            </a:r>
            <a:endParaRPr lang="en-US" altLang="el-GR" dirty="0"/>
          </a:p>
          <a:p>
            <a:pPr>
              <a:lnSpc>
                <a:spcPct val="110000"/>
              </a:lnSpc>
            </a:pPr>
            <a:r>
              <a:rPr lang="en-US" altLang="el-GR" b="1" dirty="0"/>
              <a:t>Isopropyl </a:t>
            </a:r>
            <a:r>
              <a:rPr lang="en-US" altLang="el-GR" b="1" dirty="0" smtClean="0"/>
              <a:t>lanolate</a:t>
            </a:r>
            <a:r>
              <a:rPr lang="el-GR" altLang="el-GR" dirty="0" smtClean="0"/>
              <a:t> </a:t>
            </a:r>
            <a:r>
              <a:rPr lang="el-GR" altLang="el-GR" dirty="0"/>
              <a:t>μαλακτικό, λιπαντικό</a:t>
            </a:r>
            <a:r>
              <a:rPr lang="en-US" altLang="el-GR" dirty="0"/>
              <a:t>, </a:t>
            </a:r>
            <a:r>
              <a:rPr lang="el-GR" altLang="el-GR" dirty="0"/>
              <a:t>βελτιώνει την ικανότητα </a:t>
            </a:r>
            <a:r>
              <a:rPr lang="el-GR" altLang="el-GR" dirty="0" smtClean="0"/>
              <a:t>απλώματος.</a:t>
            </a:r>
            <a:endParaRPr lang="el-GR" altLang="el-GR" dirty="0"/>
          </a:p>
          <a:p>
            <a:pPr>
              <a:lnSpc>
                <a:spcPct val="110000"/>
              </a:lnSpc>
            </a:pPr>
            <a:r>
              <a:rPr lang="en-US" altLang="el-GR" b="1" dirty="0"/>
              <a:t>Octyldodecanol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</a:t>
            </a:r>
            <a:r>
              <a:rPr lang="en-US" altLang="el-GR" dirty="0"/>
              <a:t>, </a:t>
            </a:r>
            <a:r>
              <a:rPr lang="el-GR" altLang="el-GR" dirty="0"/>
              <a:t>βελτιώνει την ικανότητα απλώματος, πορώδες </a:t>
            </a:r>
            <a:r>
              <a:rPr lang="el-GR" altLang="el-GR" dirty="0" smtClean="0"/>
              <a:t>υμένιο </a:t>
            </a:r>
            <a:r>
              <a:rPr lang="el-GR" altLang="el-GR" dirty="0"/>
              <a:t>(αναπνοή </a:t>
            </a:r>
            <a:r>
              <a:rPr lang="el-GR" altLang="el-GR" dirty="0" smtClean="0"/>
              <a:t>και </a:t>
            </a:r>
            <a:r>
              <a:rPr lang="el-GR" altLang="el-GR" dirty="0"/>
              <a:t>εφίδρωση του δέρματος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9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Ουσίες για προϊόντα σώματος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b="1" dirty="0" smtClean="0"/>
              <a:t>Sodium citrate</a:t>
            </a:r>
            <a:r>
              <a:rPr lang="el-GR" altLang="el-GR" b="1" dirty="0" smtClean="0"/>
              <a:t> και </a:t>
            </a:r>
            <a:r>
              <a:rPr lang="en-US" altLang="el-GR" b="1" dirty="0"/>
              <a:t>Citric </a:t>
            </a:r>
            <a:r>
              <a:rPr lang="en-US" altLang="el-GR" b="1" dirty="0" smtClean="0"/>
              <a:t>acid</a:t>
            </a:r>
            <a:r>
              <a:rPr lang="el-GR" altLang="el-GR" b="1" dirty="0" smtClean="0"/>
              <a:t> </a:t>
            </a:r>
            <a:r>
              <a:rPr lang="el-GR" altLang="el-GR" dirty="0"/>
              <a:t>ρύθμιση </a:t>
            </a:r>
            <a:r>
              <a:rPr lang="en-US" altLang="el-GR" dirty="0"/>
              <a:t>pH </a:t>
            </a:r>
            <a:r>
              <a:rPr lang="el-GR" altLang="el-GR" dirty="0"/>
              <a:t>παρόμοιο με </a:t>
            </a:r>
            <a:r>
              <a:rPr lang="en-US" altLang="el-GR" dirty="0"/>
              <a:t> </a:t>
            </a:r>
            <a:r>
              <a:rPr lang="el-GR" altLang="el-GR" dirty="0"/>
              <a:t>του φυσιολογικού </a:t>
            </a:r>
            <a:r>
              <a:rPr lang="el-GR" altLang="el-GR" dirty="0" smtClean="0"/>
              <a:t>δέρματος.</a:t>
            </a:r>
            <a:endParaRPr lang="el-GR" altLang="el-GR" dirty="0"/>
          </a:p>
          <a:p>
            <a:r>
              <a:rPr lang="en-US" altLang="el-GR" b="1" dirty="0"/>
              <a:t>Sodium PCA </a:t>
            </a:r>
            <a:r>
              <a:rPr lang="el-GR" altLang="el-GR" dirty="0" smtClean="0"/>
              <a:t>ενυδατικό </a:t>
            </a:r>
            <a:r>
              <a:rPr lang="el-GR" altLang="el-GR" dirty="0"/>
              <a:t>(υγροσκοπικό),</a:t>
            </a:r>
            <a:r>
              <a:rPr lang="el-GR" altLang="el-GR" b="1" dirty="0"/>
              <a:t> </a:t>
            </a:r>
            <a:r>
              <a:rPr lang="el-GR" altLang="el-GR" dirty="0"/>
              <a:t>αίσθηση υγρασίας, ↑απαλότητα, </a:t>
            </a:r>
            <a:r>
              <a:rPr lang="el-GR" altLang="el-GR" dirty="0" smtClean="0"/>
              <a:t>ελαστικότητα, </a:t>
            </a:r>
            <a:r>
              <a:rPr lang="el-GR" altLang="el-GR" dirty="0"/>
              <a:t>όχι </a:t>
            </a:r>
            <a:r>
              <a:rPr lang="el-GR" altLang="el-GR" dirty="0" smtClean="0"/>
              <a:t>ερεθισμός</a:t>
            </a:r>
            <a:r>
              <a:rPr lang="el-GR" altLang="el-GR" dirty="0"/>
              <a:t>/ ευαισθητοποίηση, καταπολέμηση </a:t>
            </a:r>
            <a:r>
              <a:rPr lang="el-GR" altLang="el-GR" dirty="0" smtClean="0"/>
              <a:t>φωτογήρανσης</a:t>
            </a:r>
            <a:r>
              <a:rPr lang="el-GR" altLang="el-GR" dirty="0"/>
              <a:t>, ρυτίδων, </a:t>
            </a:r>
            <a:r>
              <a:rPr lang="el-GR" altLang="el-GR" dirty="0" smtClean="0"/>
              <a:t>ξηρότητας, υπερχρωματικών </a:t>
            </a:r>
            <a:r>
              <a:rPr lang="el-GR" altLang="el-GR" dirty="0"/>
              <a:t>κηλίδων, ήπιο </a:t>
            </a:r>
            <a:r>
              <a:rPr lang="el-GR" altLang="el-GR" dirty="0" smtClean="0"/>
              <a:t>στυπτικό.</a:t>
            </a:r>
          </a:p>
          <a:p>
            <a:r>
              <a:rPr lang="el-GR" altLang="el-GR" b="1" dirty="0"/>
              <a:t>ΒΗΤ </a:t>
            </a:r>
            <a:r>
              <a:rPr lang="el-GR" altLang="el-GR" dirty="0" smtClean="0"/>
              <a:t>αντιοξειδωτικό.</a:t>
            </a:r>
            <a:endParaRPr lang="el-GR" altLang="el-GR" dirty="0"/>
          </a:p>
          <a:p>
            <a:r>
              <a:rPr lang="en-US" altLang="el-GR" b="1" dirty="0"/>
              <a:t>Apricot kernel oil </a:t>
            </a:r>
            <a:r>
              <a:rPr lang="el-GR" altLang="el-GR" b="1" dirty="0"/>
              <a:t> </a:t>
            </a:r>
            <a:r>
              <a:rPr lang="el-GR" altLang="el-GR" dirty="0"/>
              <a:t>μαλακτικό, λιπαντικό, γρήγορη απορρόφηση,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87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Ουσίες για προϊόντα σώματος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b="1" dirty="0"/>
              <a:t>Avocado oil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επουλωτικό, γρήγορη διαδερμική απορρόφηση, ήπιο αντιηλιακό, </a:t>
            </a:r>
            <a:r>
              <a:rPr lang="el-GR" altLang="el-GR" dirty="0" smtClean="0"/>
              <a:t>ρύθμιση </a:t>
            </a:r>
            <a:r>
              <a:rPr lang="el-GR" altLang="el-GR" dirty="0"/>
              <a:t>υδρολιπιδικού </a:t>
            </a:r>
            <a:r>
              <a:rPr lang="el-GR" altLang="el-GR" dirty="0" smtClean="0"/>
              <a:t>υμενίου.</a:t>
            </a:r>
          </a:p>
          <a:p>
            <a:r>
              <a:rPr lang="el-GR" altLang="el-GR" b="1" dirty="0" smtClean="0"/>
              <a:t>Α</a:t>
            </a:r>
            <a:r>
              <a:rPr lang="en-US" altLang="el-GR" b="1" dirty="0"/>
              <a:t>loe</a:t>
            </a:r>
            <a:r>
              <a:rPr lang="en-US" altLang="el-GR" b="1" dirty="0"/>
              <a:t> vera gel </a:t>
            </a:r>
            <a:r>
              <a:rPr lang="en-US" altLang="el-GR" dirty="0"/>
              <a:t>(</a:t>
            </a:r>
            <a:r>
              <a:rPr lang="en-US" altLang="el-GR" i="1" dirty="0"/>
              <a:t>aloe barbadensis gel</a:t>
            </a:r>
            <a:r>
              <a:rPr lang="en-US" altLang="el-GR" dirty="0"/>
              <a:t>)  </a:t>
            </a:r>
            <a:r>
              <a:rPr lang="el-GR" altLang="el-GR" dirty="0"/>
              <a:t>αντιφλεγμονώδες, ενυδατικό, μαλακτικό, </a:t>
            </a:r>
            <a:r>
              <a:rPr lang="el-GR" altLang="el-GR" dirty="0" smtClean="0"/>
              <a:t>επουλωτικό, βακτηριοστατικό</a:t>
            </a:r>
            <a:r>
              <a:rPr lang="el-GR" altLang="el-GR" dirty="0"/>
              <a:t>, </a:t>
            </a:r>
            <a:r>
              <a:rPr lang="en-US" altLang="el-GR" dirty="0"/>
              <a:t>(</a:t>
            </a:r>
            <a:r>
              <a:rPr lang="el-GR" altLang="el-GR" dirty="0"/>
              <a:t>σταθερή σε </a:t>
            </a:r>
            <a:r>
              <a:rPr lang="en-US" altLang="el-GR" dirty="0"/>
              <a:t>pH</a:t>
            </a:r>
            <a:r>
              <a:rPr lang="el-GR" altLang="el-GR" dirty="0"/>
              <a:t> ≤</a:t>
            </a:r>
            <a:r>
              <a:rPr lang="en-US" altLang="el-GR" dirty="0"/>
              <a:t> 7,5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r>
              <a:rPr lang="en-US" altLang="el-GR" b="1" dirty="0"/>
              <a:t>Panthenol</a:t>
            </a:r>
            <a:r>
              <a:rPr lang="en-US" altLang="el-GR" dirty="0"/>
              <a:t> </a:t>
            </a:r>
            <a:r>
              <a:rPr lang="el-GR" altLang="el-GR" dirty="0" smtClean="0"/>
              <a:t>[</a:t>
            </a:r>
            <a:r>
              <a:rPr lang="en-US" altLang="el-GR" dirty="0"/>
              <a:t>→ </a:t>
            </a:r>
            <a:r>
              <a:rPr lang="el-GR" altLang="el-GR" dirty="0"/>
              <a:t>παντοθενικό οξύ (Β</a:t>
            </a:r>
            <a:r>
              <a:rPr lang="el-GR" altLang="el-GR" baseline="-25000" dirty="0"/>
              <a:t>5</a:t>
            </a:r>
            <a:r>
              <a:rPr lang="en-US" altLang="el-GR" dirty="0"/>
              <a:t>)</a:t>
            </a:r>
            <a:r>
              <a:rPr lang="el-GR" altLang="el-GR" dirty="0"/>
              <a:t>] </a:t>
            </a:r>
            <a:r>
              <a:rPr lang="el-GR" altLang="el-GR" dirty="0" smtClean="0"/>
              <a:t>ενυδατικό, </a:t>
            </a:r>
            <a:r>
              <a:rPr lang="el-GR" altLang="el-GR" dirty="0"/>
              <a:t>ελαστικότητα, </a:t>
            </a:r>
            <a:r>
              <a:rPr lang="el-GR" altLang="el-GR" dirty="0" smtClean="0"/>
              <a:t>αντιφλεγμονώδες, ήπιο επουλωτικό.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/>
          </a:bodyPr>
          <a:lstStyle/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altLang="el-GR" dirty="0"/>
              <a:t>Τοποθέτηση στο ατμόλουτρο</a:t>
            </a:r>
            <a:r>
              <a:rPr lang="en-US" altLang="el-GR" dirty="0"/>
              <a:t>, </a:t>
            </a:r>
            <a:r>
              <a:rPr lang="el-GR" altLang="el-GR" dirty="0"/>
              <a:t>7</a:t>
            </a:r>
            <a:r>
              <a:rPr lang="en-US" altLang="el-GR" dirty="0"/>
              <a:t>0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, </a:t>
            </a: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b="1" dirty="0" smtClean="0"/>
              <a:t>Πριν </a:t>
            </a:r>
            <a:r>
              <a:rPr lang="el-GR" altLang="el-GR" b="1" dirty="0"/>
              <a:t>την ανάμιξη </a:t>
            </a:r>
            <a:r>
              <a:rPr lang="el-GR" altLang="el-GR" dirty="0"/>
              <a:t>π</a:t>
            </a:r>
            <a:r>
              <a:rPr lang="el-GR" dirty="0"/>
              <a:t>ροσθήκη</a:t>
            </a:r>
            <a:r>
              <a:rPr lang="en-US" dirty="0"/>
              <a:t>:</a:t>
            </a:r>
            <a:r>
              <a:rPr lang="el-GR" altLang="el-GR" b="1" dirty="0"/>
              <a:t>  </a:t>
            </a:r>
          </a:p>
          <a:p>
            <a:pPr lvl="1" indent="-387350">
              <a:lnSpc>
                <a:spcPct val="122000"/>
              </a:lnSpc>
              <a:defRPr/>
            </a:pPr>
            <a:r>
              <a:rPr lang="en-US" altLang="el-GR" dirty="0"/>
              <a:t>Apricot kernel </a:t>
            </a:r>
            <a:r>
              <a:rPr lang="en-US" altLang="el-GR" dirty="0" smtClean="0"/>
              <a:t>oil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lvl="1" indent="-387350">
              <a:lnSpc>
                <a:spcPct val="122000"/>
              </a:lnSpc>
              <a:defRPr/>
            </a:pPr>
            <a:r>
              <a:rPr lang="en-US" altLang="el-GR" dirty="0"/>
              <a:t>Avocado </a:t>
            </a:r>
            <a:r>
              <a:rPr lang="en-US" altLang="el-GR" dirty="0" smtClean="0"/>
              <a:t>oil</a:t>
            </a:r>
            <a:r>
              <a:rPr lang="el-GR" altLang="el-GR" dirty="0" smtClean="0"/>
              <a:t>,</a:t>
            </a:r>
            <a:endParaRPr lang="en-US" altLang="el-GR" dirty="0"/>
          </a:p>
          <a:p>
            <a:pPr lvl="1" indent="-387350">
              <a:lnSpc>
                <a:spcPct val="122000"/>
              </a:lnSpc>
              <a:defRPr/>
            </a:pPr>
            <a:r>
              <a:rPr lang="en-US" altLang="el-GR" dirty="0"/>
              <a:t>PROPYL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lvl="1" indent="-387350">
              <a:lnSpc>
                <a:spcPct val="122000"/>
              </a:lnSpc>
              <a:defRPr/>
            </a:pPr>
            <a:r>
              <a:rPr lang="el-GR" altLang="el-GR" dirty="0" smtClean="0"/>
              <a:t>ΒΗΤ.</a:t>
            </a:r>
            <a:endParaRPr lang="el-GR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dirty="0"/>
              <a:t>Ανάδευση (γυάλινη ράβδο), Θερμοκρασία 7</a:t>
            </a:r>
            <a:r>
              <a:rPr lang="en-US" altLang="el-GR" dirty="0"/>
              <a:t>0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22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28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Διάλυση σε νερό</a:t>
            </a:r>
            <a:r>
              <a:rPr lang="en-US" dirty="0"/>
              <a:t>:</a:t>
            </a:r>
            <a:endParaRPr lang="el-GR" dirty="0"/>
          </a:p>
          <a:p>
            <a:pPr lvl="1" indent="-387350">
              <a:spcAft>
                <a:spcPts val="600"/>
              </a:spcAft>
              <a:defRPr/>
            </a:pPr>
            <a:r>
              <a:rPr lang="en-US" dirty="0"/>
              <a:t>GERMALL </a:t>
            </a:r>
            <a:r>
              <a:rPr lang="en-US" dirty="0" smtClean="0"/>
              <a:t>115</a:t>
            </a:r>
            <a:r>
              <a:rPr lang="el-GR" dirty="0" smtClean="0"/>
              <a:t>,</a:t>
            </a:r>
            <a:endParaRPr lang="el-GR" dirty="0"/>
          </a:p>
          <a:p>
            <a:pPr lvl="1" indent="-387350">
              <a:spcAft>
                <a:spcPts val="600"/>
              </a:spcAft>
              <a:defRPr/>
            </a:pPr>
            <a:r>
              <a:rPr lang="en-US" dirty="0" smtClean="0"/>
              <a:t>Panthenol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altLang="el-GR" dirty="0"/>
              <a:t>Επιτάχυνση διάλυσης, 40-45</a:t>
            </a:r>
            <a:r>
              <a:rPr lang="el-GR" altLang="el-GR" baseline="30000" dirty="0"/>
              <a:t>ο</a:t>
            </a:r>
            <a:r>
              <a:rPr lang="en-US" altLang="el-GR" dirty="0"/>
              <a:t>C </a:t>
            </a:r>
            <a:r>
              <a:rPr lang="el-GR" altLang="el-GR" dirty="0" smtClean="0"/>
              <a:t>(</a:t>
            </a:r>
            <a:r>
              <a:rPr lang="el-GR" altLang="el-GR" dirty="0"/>
              <a:t>ατμόλουτρο</a:t>
            </a:r>
            <a:r>
              <a:rPr lang="el-GR" alt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3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1202</Words>
  <Application>Microsoft Office PowerPoint</Application>
  <PresentationFormat>Προβολή στην οθόνη (4:3)</PresentationFormat>
  <Paragraphs>150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template</vt:lpstr>
      <vt:lpstr>1_exo-opistho_simeiomata</vt:lpstr>
      <vt:lpstr>OC_template_updated</vt:lpstr>
      <vt:lpstr>Κοσμητολογία ΙΙ (Ε)</vt:lpstr>
      <vt:lpstr>Παρασκευή ενυδατικής  λοσιόν σώματος</vt:lpstr>
      <vt:lpstr>Γαλακτωματοποιητές</vt:lpstr>
      <vt:lpstr>Συντηρητικά</vt:lpstr>
      <vt:lpstr>Ουσίες για προϊόντα σώματος 1/3</vt:lpstr>
      <vt:lpstr>Ουσίες για προϊόντα σώματος 2/3</vt:lpstr>
      <vt:lpstr>Ουσίες για προϊόντα σώματος 3/3</vt:lpstr>
      <vt:lpstr>Παρασκευή της λιπαρής φάσης</vt:lpstr>
      <vt:lpstr>Παρασκευή της υδατικής φάσης Ι</vt:lpstr>
      <vt:lpstr>Παρασκευή της υδατικής φάσης ΙΙ</vt:lpstr>
      <vt:lpstr>Ανάμιξη των φάσεων 1/2</vt:lpstr>
      <vt:lpstr>Ανάμιξη των φάσεων 2/2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10</cp:revision>
  <dcterms:created xsi:type="dcterms:W3CDTF">2015-03-13T11:16:29Z</dcterms:created>
  <dcterms:modified xsi:type="dcterms:W3CDTF">2015-03-27T11:16:51Z</dcterms:modified>
</cp:coreProperties>
</file>