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01"/>
  </p:notesMasterIdLst>
  <p:handoutMasterIdLst>
    <p:handoutMasterId r:id="rId102"/>
  </p:handoutMasterIdLst>
  <p:sldIdLst>
    <p:sldId id="256" r:id="rId3"/>
    <p:sldId id="272" r:id="rId4"/>
    <p:sldId id="274" r:id="rId5"/>
    <p:sldId id="275" r:id="rId6"/>
    <p:sldId id="393" r:id="rId7"/>
    <p:sldId id="276" r:id="rId8"/>
    <p:sldId id="277" r:id="rId9"/>
    <p:sldId id="278" r:id="rId10"/>
    <p:sldId id="366" r:id="rId11"/>
    <p:sldId id="367" r:id="rId12"/>
    <p:sldId id="281" r:id="rId13"/>
    <p:sldId id="282" r:id="rId14"/>
    <p:sldId id="283" r:id="rId15"/>
    <p:sldId id="284" r:id="rId16"/>
    <p:sldId id="286" r:id="rId17"/>
    <p:sldId id="380" r:id="rId18"/>
    <p:sldId id="288" r:id="rId19"/>
    <p:sldId id="289" r:id="rId20"/>
    <p:sldId id="391" r:id="rId21"/>
    <p:sldId id="392" r:id="rId22"/>
    <p:sldId id="369" r:id="rId23"/>
    <p:sldId id="368" r:id="rId24"/>
    <p:sldId id="370" r:id="rId25"/>
    <p:sldId id="386" r:id="rId26"/>
    <p:sldId id="381" r:id="rId27"/>
    <p:sldId id="382" r:id="rId28"/>
    <p:sldId id="383" r:id="rId29"/>
    <p:sldId id="384" r:id="rId30"/>
    <p:sldId id="385" r:id="rId31"/>
    <p:sldId id="387" r:id="rId32"/>
    <p:sldId id="388" r:id="rId33"/>
    <p:sldId id="389" r:id="rId34"/>
    <p:sldId id="390" r:id="rId35"/>
    <p:sldId id="290" r:id="rId36"/>
    <p:sldId id="291" r:id="rId37"/>
    <p:sldId id="292" r:id="rId38"/>
    <p:sldId id="293" r:id="rId39"/>
    <p:sldId id="371" r:id="rId40"/>
    <p:sldId id="376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73" r:id="rId53"/>
    <p:sldId id="306" r:id="rId54"/>
    <p:sldId id="375" r:id="rId55"/>
    <p:sldId id="314" r:id="rId56"/>
    <p:sldId id="315" r:id="rId57"/>
    <p:sldId id="316" r:id="rId58"/>
    <p:sldId id="317" r:id="rId59"/>
    <p:sldId id="318" r:id="rId60"/>
    <p:sldId id="319" r:id="rId61"/>
    <p:sldId id="321" r:id="rId62"/>
    <p:sldId id="377" r:id="rId63"/>
    <p:sldId id="330" r:id="rId64"/>
    <p:sldId id="331" r:id="rId65"/>
    <p:sldId id="332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257" r:id="rId93"/>
    <p:sldId id="262" r:id="rId94"/>
    <p:sldId id="264" r:id="rId95"/>
    <p:sldId id="269" r:id="rId96"/>
    <p:sldId id="270" r:id="rId97"/>
    <p:sldId id="266" r:id="rId98"/>
    <p:sldId id="261" r:id="rId99"/>
    <p:sldId id="378" r:id="rId100"/>
  </p:sldIdLst>
  <p:sldSz cx="9144000" cy="6858000" type="screen4x3"/>
  <p:notesSz cx="7104063" cy="10234613"/>
  <p:custDataLst>
    <p:tags r:id="rId103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E89"/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2000" autoAdjust="0"/>
  </p:normalViewPr>
  <p:slideViewPr>
    <p:cSldViewPr>
      <p:cViewPr varScale="1">
        <p:scale>
          <a:sx n="101" d="100"/>
          <a:sy n="101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16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9/12/2015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9/12/2015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177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187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198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08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18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28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39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49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59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6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497097" algn="l"/>
              </a:tabLst>
            </a:pPr>
            <a:endParaRPr lang="en-US" altLang="el-G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80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90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300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497097" algn="l"/>
              </a:tabLst>
            </a:pPr>
            <a:endParaRPr lang="en-US" altLang="el-G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497097" algn="l"/>
              </a:tabLst>
            </a:pPr>
            <a:endParaRPr lang="en-US" altLang="el-G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497097" algn="l"/>
              </a:tabLst>
            </a:pPr>
            <a:endParaRPr lang="en-US" altLang="el-G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497097" algn="l"/>
              </a:tabLst>
            </a:pPr>
            <a:endParaRPr lang="en-US" altLang="el-G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146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157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3300" y="774700"/>
            <a:ext cx="5097463" cy="3824288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315913"/>
            <a:ext cx="70866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4688" y="1795463"/>
            <a:ext cx="7826375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145213"/>
            <a:ext cx="1371600" cy="712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00800"/>
            <a:ext cx="3352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1600" y="6477000"/>
            <a:ext cx="3048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5994F-365A-475D-8F80-9A375F2BA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901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1F52A-92A9-4050-BA37-2A64F05833E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3857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89" y="614363"/>
            <a:ext cx="6908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1567" y="1981200"/>
            <a:ext cx="33866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203700" y="1981200"/>
            <a:ext cx="338666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25718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6926F-DAD6-433D-B8BE-A27E192B53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9737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rgbClr val="E9DE8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rgbClr val="E9DE8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707" r:id="rId11"/>
    <p:sldLayoutId id="2147483708" r:id="rId12"/>
    <p:sldLayoutId id="2147483709" r:id="rId13"/>
    <p:sldLayoutId id="214748371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en.wikipedia.org/w/index.php?title=Andrew_Castagnini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site/frcrphysicsnotes/ct-equipment" TargetMode="Externa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ugust_28" TargetMode="External"/><Relationship Id="rId13" Type="http://schemas.openxmlformats.org/officeDocument/2006/relationships/hyperlink" Target="http://en.wikipedia.org/wiki/1924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en.wikipedia.org/wiki/Fellow_of_the_Royal_Society" TargetMode="External"/><Relationship Id="rId12" Type="http://schemas.openxmlformats.org/officeDocument/2006/relationships/hyperlink" Target="http://en.wikipedia.org/wiki/February_2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mc/articles/PMC1561796/" TargetMode="External"/><Relationship Id="rId11" Type="http://schemas.openxmlformats.org/officeDocument/2006/relationships/hyperlink" Target="http://en.wikipedia.org/wiki/2004" TargetMode="External"/><Relationship Id="rId5" Type="http://schemas.openxmlformats.org/officeDocument/2006/relationships/image" Target="../media/image7.jpeg"/><Relationship Id="rId15" Type="http://schemas.openxmlformats.org/officeDocument/2006/relationships/hyperlink" Target="http://en.wikipedia.org/wiki/1998" TargetMode="External"/><Relationship Id="rId10" Type="http://schemas.openxmlformats.org/officeDocument/2006/relationships/hyperlink" Target="http://en.wikipedia.org/wiki/August_12" TargetMode="External"/><Relationship Id="rId4" Type="http://schemas.openxmlformats.org/officeDocument/2006/relationships/hyperlink" Target="http://www.nobelprize.org/nobel_prizes/medicine/laureates/1979/" TargetMode="External"/><Relationship Id="rId9" Type="http://schemas.openxmlformats.org/officeDocument/2006/relationships/hyperlink" Target="http://en.wikipedia.org/wiki/1919" TargetMode="External"/><Relationship Id="rId14" Type="http://schemas.openxmlformats.org/officeDocument/2006/relationships/hyperlink" Target="http://en.wikipedia.org/wiki/May_7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frcrphysicsnotes/ct-equipmen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site/frcrphysicsnotes/ct-equipmen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IMG0277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Gdh~commonswik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actscan.org/slides/eanm2002/sld014.htm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hat-when-how.com/embedded-image-processing-on-the-tms320c6000-dsp/image-enhancement-via-spatial-filtering-image-processing-part-1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i1010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Gdh~commonswik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ntminnie.com/index.aspx?sec=sup&amp;sub=cto&amp;pag=dis&amp;ItemID=97884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eurheartj.oxfordjournals.org/content/early/2014/01/06/eurheartj.eht394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paedia.org/articles/ring-artifact-1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ch.snmjournals.org/content/35/4/213.figures-only" TargetMode="External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ntminnie.com/index.aspx?sec=eba&amp;sub=eml&amp;pag=dis&amp;ItemID=88383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64_slice_scanner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ToNToNi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ain_CT_Topogram_after_Right_Craniotomy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3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5.emf"/><Relationship Id="rId4" Type="http://schemas.openxmlformats.org/officeDocument/2006/relationships/oleObject" Target="../embeddings/oleObject1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6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2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7.emf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8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5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6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Ιατρική Απεικόνιση ΙΙΙ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n-US" sz="2600" b="1" dirty="0" smtClean="0"/>
              <a:t>1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/>
              <a:t>Αξονική τομογραφία – Εισαγωγή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Ραδιολογίας</a:t>
            </a:r>
            <a:r>
              <a:rPr lang="en-US" sz="2200" dirty="0" smtClean="0"/>
              <a:t> - </a:t>
            </a:r>
            <a:r>
              <a:rPr lang="el-GR" sz="2200" dirty="0" smtClean="0"/>
              <a:t>Ακτινολογίας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pic>
        <p:nvPicPr>
          <p:cNvPr id="5" name="Picture 2" descr="https://sites.google.com/site/frcrphysicsnotes/_/rsrc/1413110278830/ct-equipment/1st%20generation.jpg"/>
          <p:cNvPicPr>
            <a:picLocks noChangeAspect="1" noChangeArrowheads="1"/>
          </p:cNvPicPr>
          <p:nvPr/>
        </p:nvPicPr>
        <p:blipFill>
          <a:blip r:embed="rId2" cstate="print"/>
          <a:srcRect l="48221" r="3900"/>
          <a:stretch>
            <a:fillRect/>
          </a:stretch>
        </p:blipFill>
        <p:spPr bwMode="auto">
          <a:xfrm>
            <a:off x="46780" y="117984"/>
            <a:ext cx="9145016" cy="671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08" y="692696"/>
            <a:ext cx="3671888" cy="215106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4857750" cy="3833812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1413"/>
            <a:ext cx="2462213" cy="31877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 Dr </a:t>
            </a:r>
            <a:r>
              <a:rPr lang="en-US" dirty="0" smtClean="0"/>
              <a:t>W. </a:t>
            </a:r>
            <a:r>
              <a:rPr lang="en-US" dirty="0"/>
              <a:t>A. </a:t>
            </a:r>
            <a:r>
              <a:rPr lang="en-US" dirty="0" err="1"/>
              <a:t>Kalender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4350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47" y="1000695"/>
            <a:ext cx="4381500" cy="500062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816350" cy="309403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1008"/>
            <a:ext cx="3816350" cy="305308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453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708" y="1628775"/>
            <a:ext cx="2303462" cy="366077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49" y="2708275"/>
            <a:ext cx="2428875" cy="376237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232025" cy="366077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4582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115"/>
            <a:ext cx="8451850" cy="223202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12162" cy="2193925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031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50"/>
            <a:ext cx="3924300" cy="1154112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720750"/>
            <a:ext cx="5375275" cy="5516562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4994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smtClean="0"/>
              <a:t>Pitch</a:t>
            </a:r>
            <a:r>
              <a:rPr lang="el-GR" altLang="el-G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  <p:pic>
        <p:nvPicPr>
          <p:cNvPr id="6" name="Picture 2" descr="http://image.slidesharecdn.com/ctdi-141213230134-conversion-gate01/95/ctdi-computed-tomography-dose-index-12-638.jpg?cb=14185118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433" b="17279"/>
          <a:stretch>
            <a:fillRect/>
          </a:stretch>
        </p:blipFill>
        <p:spPr bwMode="auto">
          <a:xfrm>
            <a:off x="737155" y="1916832"/>
            <a:ext cx="7795285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696075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06725"/>
            <a:ext cx="79565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5754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err="1" smtClean="0"/>
              <a:t>Εarly</a:t>
            </a:r>
            <a:r>
              <a:rPr lang="el-GR" altLang="el-GR" sz="2400" dirty="0" smtClean="0"/>
              <a:t> 1980s, </a:t>
            </a:r>
            <a:r>
              <a:rPr lang="el-GR" altLang="el-GR" sz="2400" dirty="0" err="1" smtClean="0"/>
              <a:t>by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medical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physicist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>
                <a:hlinkClick r:id="rId2" tooltip="Andrew Castagnini (page does not exist)"/>
              </a:rPr>
              <a:t>Andrew</a:t>
            </a:r>
            <a:r>
              <a:rPr lang="el-GR" altLang="el-GR" sz="2400" dirty="0" smtClean="0">
                <a:hlinkClick r:id="rId2" tooltip="Andrew Castagnini (page does not exist)"/>
              </a:rPr>
              <a:t> </a:t>
            </a:r>
            <a:r>
              <a:rPr lang="el-GR" altLang="el-GR" sz="2400" dirty="0" err="1" smtClean="0">
                <a:hlinkClick r:id="rId2" tooltip="Andrew Castagnini (page does not exist)"/>
              </a:rPr>
              <a:t>Castagnini</a:t>
            </a:r>
            <a:r>
              <a:rPr lang="el-GR" altLang="el-GR" sz="2400" dirty="0" smtClean="0"/>
              <a:t> </a:t>
            </a:r>
          </a:p>
          <a:p>
            <a:pPr eaLnBrk="1" hangingPunct="1"/>
            <a:r>
              <a:rPr lang="el-GR" altLang="el-GR" sz="2400" dirty="0" smtClean="0"/>
              <a:t>0.025 </a:t>
            </a:r>
            <a:r>
              <a:rPr lang="en-US" altLang="el-GR" sz="2400" dirty="0" smtClean="0"/>
              <a:t>sec </a:t>
            </a:r>
            <a:r>
              <a:rPr lang="el-GR" altLang="el-GR" sz="2400" dirty="0" smtClean="0"/>
              <a:t>(25-100 </a:t>
            </a:r>
            <a:r>
              <a:rPr lang="el-GR" altLang="el-GR" sz="2400" dirty="0" err="1" smtClean="0"/>
              <a:t>ms</a:t>
            </a:r>
            <a:r>
              <a:rPr lang="el-GR" altLang="el-GR" sz="2400" dirty="0" smtClean="0"/>
              <a:t>) περιστροφή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400" dirty="0" smtClean="0"/>
              <a:t>	</a:t>
            </a:r>
            <a:r>
              <a:rPr lang="en-US" altLang="el-GR" sz="2400" dirty="0" smtClean="0"/>
              <a:t>vs </a:t>
            </a:r>
            <a:r>
              <a:rPr lang="el-GR" altLang="el-GR" sz="2400" dirty="0" smtClean="0"/>
              <a:t>0.33 </a:t>
            </a:r>
            <a:r>
              <a:rPr lang="el-GR" altLang="el-GR" sz="2400" dirty="0" err="1" smtClean="0"/>
              <a:t>sec</a:t>
            </a:r>
            <a:r>
              <a:rPr lang="en-US" altLang="el-GR" sz="2400" dirty="0" smtClean="0"/>
              <a:t> </a:t>
            </a:r>
            <a:r>
              <a:rPr lang="el-GR" altLang="el-GR" sz="2400" dirty="0" smtClean="0"/>
              <a:t>των μηχανικών συστημάτων</a:t>
            </a:r>
          </a:p>
          <a:p>
            <a:pPr eaLnBrk="1" hangingPunct="1"/>
            <a:r>
              <a:rPr lang="el-GR" altLang="el-GR" sz="2400" dirty="0" smtClean="0"/>
              <a:t>Πολύ πιο ακριβό</a:t>
            </a:r>
          </a:p>
          <a:p>
            <a:pPr eaLnBrk="1" hangingPunct="1"/>
            <a:endParaRPr lang="el-GR" altLang="el-GR" sz="2400" dirty="0" smtClean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3562852"/>
            <a:ext cx="3600450" cy="315118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EBT</a:t>
            </a:r>
            <a:endParaRPr lang="el-GR" dirty="0"/>
          </a:p>
        </p:txBody>
      </p:sp>
      <p:pic>
        <p:nvPicPr>
          <p:cNvPr id="99330" name="Picture 2" descr="https://sites.google.com/site/frcrphysicsnotes/_/rsrc/1413310905106/ct-equipment/Electron%20scanner.jpg?height=139&amp;width=3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05064"/>
            <a:ext cx="5137786" cy="223172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12160" y="6237312"/>
            <a:ext cx="144016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5"/>
              </a:rPr>
              <a:t>sites.google.com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1068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Ερώτηση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8424936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altLang="el-GR" sz="2800" dirty="0" smtClean="0"/>
              <a:t>Πότε εφαρμόσθηκε για πρώτη φορά η </a:t>
            </a:r>
            <a:r>
              <a:rPr lang="el-GR" altLang="el-GR" sz="2800" dirty="0" err="1" smtClean="0"/>
              <a:t>πολυτομική</a:t>
            </a:r>
            <a:r>
              <a:rPr lang="el-GR" altLang="el-GR" sz="2800" dirty="0" smtClean="0"/>
              <a:t> αξονική</a:t>
            </a:r>
            <a:r>
              <a:rPr lang="en-US" altLang="el-GR" sz="2800" dirty="0" smtClean="0"/>
              <a:t>?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37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rmAutofit/>
          </a:bodyPr>
          <a:lstStyle/>
          <a:p>
            <a:r>
              <a:rPr lang="en-US" dirty="0"/>
              <a:t>Allan M. </a:t>
            </a:r>
            <a:r>
              <a:rPr lang="en-US" dirty="0" smtClean="0"/>
              <a:t>Cormack</a:t>
            </a:r>
            <a:r>
              <a:rPr lang="el-GR" dirty="0" smtClean="0"/>
              <a:t> -</a:t>
            </a:r>
            <a:br>
              <a:rPr lang="el-GR" dirty="0" smtClean="0"/>
            </a:br>
            <a:r>
              <a:rPr lang="en-US" dirty="0"/>
              <a:t>Godfrey N. Hounsfield</a:t>
            </a:r>
            <a:endParaRPr lang="el-GR" dirty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772816"/>
            <a:ext cx="8424936" cy="5256584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dirty="0" err="1" smtClean="0"/>
              <a:t>November</a:t>
            </a:r>
            <a:r>
              <a:rPr lang="el-GR" altLang="el-GR" dirty="0" smtClean="0"/>
              <a:t> 25, 1975 </a:t>
            </a:r>
            <a:endParaRPr lang="en-US" altLang="el-GR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l-GR" dirty="0" smtClean="0"/>
              <a:t>	</a:t>
            </a:r>
            <a:r>
              <a:rPr lang="el-GR" altLang="el-GR" dirty="0" err="1" smtClean="0"/>
              <a:t>Patent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for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Full</a:t>
            </a:r>
            <a:r>
              <a:rPr lang="el-GR" altLang="el-GR" dirty="0" smtClean="0"/>
              <a:t>-</a:t>
            </a:r>
            <a:r>
              <a:rPr lang="el-GR" altLang="el-GR" dirty="0" err="1" smtClean="0"/>
              <a:t>body</a:t>
            </a:r>
            <a:r>
              <a:rPr lang="el-GR" altLang="el-GR" dirty="0" smtClean="0"/>
              <a:t> CAT </a:t>
            </a:r>
            <a:r>
              <a:rPr lang="el-GR" altLang="el-GR" dirty="0" err="1" smtClean="0"/>
              <a:t>Scan</a:t>
            </a:r>
            <a:endParaRPr lang="en-US" altLang="el-GR" dirty="0" smtClean="0"/>
          </a:p>
          <a:p>
            <a:pPr eaLnBrk="1" hangingPunct="1"/>
            <a:r>
              <a:rPr lang="el-GR" altLang="el-GR" dirty="0" smtClean="0"/>
              <a:t>1979 </a:t>
            </a:r>
            <a:r>
              <a:rPr lang="en-US" altLang="el-GR" dirty="0" smtClean="0"/>
              <a:t>Nobel prize for physiology</a:t>
            </a:r>
            <a:endParaRPr lang="el-GR" altLang="el-GR" dirty="0" smtClean="0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755650" y="3068638"/>
            <a:ext cx="1841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l-GR" altLang="el-GR" b="1"/>
          </a:p>
          <a:p>
            <a:pPr algn="l"/>
            <a:endParaRPr lang="el-GR" altLang="el-GR" sz="180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5"/>
            <a:ext cx="1915278" cy="2767576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213088" cy="3096344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781930" y="6436609"/>
            <a:ext cx="1512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nobelprize.org</a:t>
            </a:r>
            <a:endParaRPr lang="el-GR" sz="1200" dirty="0">
              <a:latin typeface="+mn-lt"/>
            </a:endParaRPr>
          </a:p>
        </p:txBody>
      </p:sp>
      <p:pic>
        <p:nvPicPr>
          <p:cNvPr id="119810" name="Picture 2" descr="Allan M. Corm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02" y="3645024"/>
            <a:ext cx="1975098" cy="27675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4860032" y="3284984"/>
            <a:ext cx="4139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Sittig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DF, Ash JS,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Ledley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RS.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The Story Behind the Development of the First Whole-body Computerized Tomography Scanner as Told by Robert S.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Ledley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Journal of the American Medical Informatics Association : JAMIA. 2006;13(5):465-469. doi:10.1197/jamia.M2127.</a:t>
            </a:r>
            <a:endParaRPr lang="el-GR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80520" y="4142415"/>
            <a:ext cx="457200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Sir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Godfrey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Newbold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Hounsfield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CBE, 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7" tooltip="Fellow of the Royal Society"/>
              </a:rPr>
              <a:t>FRS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, </a:t>
            </a:r>
            <a:endParaRPr lang="en-US" altLang="el-GR" dirty="0">
              <a:solidFill>
                <a:prstClr val="white"/>
              </a:solidFill>
              <a:latin typeface="Calibri"/>
            </a:endParaRPr>
          </a:p>
          <a:p>
            <a:pPr marL="742950" lvl="1" indent="-382588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el-GR" altLang="el-GR" dirty="0">
                <a:solidFill>
                  <a:prstClr val="white"/>
                </a:solidFill>
                <a:latin typeface="Calibri"/>
              </a:rPr>
              <a:t>(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8" tooltip="August 28"/>
              </a:rPr>
              <a:t>28 </a:t>
            </a:r>
            <a:r>
              <a:rPr lang="el-GR" altLang="el-GR" dirty="0" err="1">
                <a:solidFill>
                  <a:prstClr val="white"/>
                </a:solidFill>
                <a:latin typeface="Calibri"/>
                <a:hlinkClick r:id="rId8" tooltip="August 28"/>
              </a:rPr>
              <a:t>August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9" tooltip="1919"/>
              </a:rPr>
              <a:t>1919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– 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10" tooltip="August 12"/>
              </a:rPr>
              <a:t>12 </a:t>
            </a:r>
            <a:r>
              <a:rPr lang="el-GR" altLang="el-GR" dirty="0" err="1">
                <a:solidFill>
                  <a:prstClr val="white"/>
                </a:solidFill>
                <a:latin typeface="Calibri"/>
                <a:hlinkClick r:id="rId10" tooltip="August 12"/>
              </a:rPr>
              <a:t>August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11" tooltip="2004"/>
              </a:rPr>
              <a:t>2004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) </a:t>
            </a:r>
            <a:endParaRPr lang="en-US" altLang="el-GR" dirty="0">
              <a:solidFill>
                <a:prstClr val="white"/>
              </a:solidFill>
              <a:latin typeface="Calibri"/>
            </a:endParaRPr>
          </a:p>
          <a:p>
            <a:pPr marL="342900" lvl="0" indent="-342900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Allan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MacLeod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r>
              <a:rPr lang="el-GR" altLang="el-GR" dirty="0" err="1">
                <a:solidFill>
                  <a:prstClr val="white"/>
                </a:solidFill>
                <a:latin typeface="Calibri"/>
              </a:rPr>
              <a:t>Cormack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</a:t>
            </a:r>
            <a:endParaRPr lang="en-US" altLang="el-GR" dirty="0">
              <a:solidFill>
                <a:prstClr val="white"/>
              </a:solidFill>
              <a:latin typeface="Calibri"/>
            </a:endParaRPr>
          </a:p>
          <a:p>
            <a:pPr marL="342900" lvl="0" indent="-342900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l-GR" dirty="0">
                <a:solidFill>
                  <a:prstClr val="white"/>
                </a:solidFill>
                <a:latin typeface="Calibri"/>
              </a:rPr>
              <a:t>	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(</a:t>
            </a:r>
            <a:r>
              <a:rPr lang="el-GR" altLang="el-GR" dirty="0" err="1">
                <a:solidFill>
                  <a:prstClr val="white"/>
                </a:solidFill>
                <a:latin typeface="Calibri"/>
                <a:hlinkClick r:id="rId12" tooltip="February 23"/>
              </a:rPr>
              <a:t>February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12" tooltip="February 23"/>
              </a:rPr>
              <a:t> 23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, 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13" tooltip="1924"/>
              </a:rPr>
              <a:t>1924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 – </a:t>
            </a:r>
            <a:r>
              <a:rPr lang="el-GR" altLang="el-GR" dirty="0" err="1">
                <a:solidFill>
                  <a:prstClr val="white"/>
                </a:solidFill>
                <a:latin typeface="Calibri"/>
                <a:hlinkClick r:id="rId14" tooltip="May 7"/>
              </a:rPr>
              <a:t>May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14" tooltip="May 7"/>
              </a:rPr>
              <a:t> 7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, </a:t>
            </a:r>
            <a:r>
              <a:rPr lang="el-GR" altLang="el-GR" dirty="0">
                <a:solidFill>
                  <a:prstClr val="white"/>
                </a:solidFill>
                <a:latin typeface="Calibri"/>
                <a:hlinkClick r:id="rId15" tooltip="1998"/>
              </a:rPr>
              <a:t>1998</a:t>
            </a:r>
            <a:r>
              <a:rPr lang="el-GR" altLang="el-GR" dirty="0">
                <a:solidFill>
                  <a:prstClr val="white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572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Dual Slice CT (</a:t>
            </a:r>
            <a:r>
              <a:rPr lang="en-US" dirty="0" err="1" smtClean="0"/>
              <a:t>Elscint</a:t>
            </a:r>
            <a:r>
              <a:rPr lang="en-US" dirty="0" smtClean="0"/>
              <a:t>, 1991)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167631" cy="5256212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06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5" y="116632"/>
            <a:ext cx="8830696" cy="1008112"/>
          </a:xfrm>
        </p:spPr>
        <p:txBody>
          <a:bodyPr/>
          <a:lstStyle/>
          <a:p>
            <a:r>
              <a:rPr lang="el-GR" dirty="0" smtClean="0"/>
              <a:t>Ο αξονικός τομογράφος - Μέρη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  <p:pic>
        <p:nvPicPr>
          <p:cNvPr id="186370" name="Picture 2" descr="https://sites.google.com/site/frcrphysicsnotes/_/rsrc/1413310625474/ct-equipment/CT%20machine.png?height=238&amp;width=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6293133" cy="468052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584" y="1599304"/>
            <a:ext cx="3384376" cy="471001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l-GR" sz="2000" b="1" dirty="0" smtClean="0">
                <a:solidFill>
                  <a:schemeClr val="tx1"/>
                </a:solidFill>
              </a:rPr>
              <a:t>Λυχνία</a:t>
            </a:r>
          </a:p>
          <a:p>
            <a:pPr>
              <a:spcBef>
                <a:spcPts val="0"/>
              </a:spcBef>
              <a:buNone/>
            </a:pPr>
            <a:r>
              <a:rPr lang="el-GR" sz="2000" b="1" dirty="0" smtClean="0">
                <a:solidFill>
                  <a:schemeClr val="tx1"/>
                </a:solidFill>
              </a:rPr>
              <a:t>Φίλτρο διήθησης </a:t>
            </a:r>
          </a:p>
          <a:p>
            <a:pPr>
              <a:spcBef>
                <a:spcPts val="0"/>
              </a:spcBef>
              <a:buNone/>
            </a:pPr>
            <a:r>
              <a:rPr lang="el-GR" sz="2000" b="1" dirty="0" smtClean="0">
                <a:solidFill>
                  <a:schemeClr val="tx1"/>
                </a:solidFill>
              </a:rPr>
              <a:t>Διαφράγματα πεδίου</a:t>
            </a:r>
          </a:p>
          <a:p>
            <a:pPr>
              <a:buNone/>
            </a:pPr>
            <a:endParaRPr lang="el-GR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l-GR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l-GR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l-GR" sz="20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el-GR" sz="20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el-GR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l-GR" sz="2000" b="1" dirty="0" smtClean="0">
                <a:solidFill>
                  <a:schemeClr val="tx1"/>
                </a:solidFill>
              </a:rPr>
              <a:t>Ανιχνευτές</a:t>
            </a:r>
          </a:p>
          <a:p>
            <a:pPr>
              <a:buNone/>
            </a:pPr>
            <a:r>
              <a:rPr lang="el-GR" sz="2000" b="1" dirty="0" smtClean="0">
                <a:solidFill>
                  <a:schemeClr val="tx1"/>
                </a:solidFill>
              </a:rPr>
              <a:t>Ικρίωμα </a:t>
            </a:r>
            <a:r>
              <a:rPr lang="en-US" sz="2000" b="1" dirty="0" smtClean="0">
                <a:solidFill>
                  <a:schemeClr val="tx1"/>
                </a:solidFill>
              </a:rPr>
              <a:t>(gantry)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7744" y="6309320"/>
            <a:ext cx="144016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sites.google.com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792088"/>
          </a:xfrm>
        </p:spPr>
        <p:txBody>
          <a:bodyPr>
            <a:normAutofit/>
          </a:bodyPr>
          <a:lstStyle/>
          <a:p>
            <a:r>
              <a:rPr lang="el-GR" dirty="0" smtClean="0"/>
              <a:t>Φίλτρα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3024336"/>
          </a:xfrm>
        </p:spPr>
        <p:txBody>
          <a:bodyPr>
            <a:noAutofit/>
          </a:bodyPr>
          <a:lstStyle/>
          <a:p>
            <a:r>
              <a:rPr lang="el-GR" dirty="0" smtClean="0"/>
              <a:t>Όπως και στην κλασσική ακτινολογία</a:t>
            </a:r>
          </a:p>
          <a:p>
            <a:r>
              <a:rPr lang="el-GR" dirty="0" smtClean="0"/>
              <a:t>Πορροφούν χαμηλές ενέργεις (ακτινοπροστασία)</a:t>
            </a:r>
          </a:p>
          <a:p>
            <a:r>
              <a:rPr lang="el-GR" dirty="0" smtClean="0"/>
              <a:t>Κάνουν τη δέσμη «μονοχρωματική»</a:t>
            </a:r>
          </a:p>
          <a:p>
            <a:r>
              <a:rPr lang="el-GR" dirty="0" smtClean="0"/>
              <a:t>Φίλτρα με ειδικό σχήμα (παπιγιόν) εξασθενούν τα πλάγια της δέσμης που διέρχονται από την περιφέρεια του σώματος που είναι λεπτότερη.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  <p:pic>
        <p:nvPicPr>
          <p:cNvPr id="184322" name="Picture 2" descr="https://sites.google.com/site/frcrphysicsnotes/_/rsrc/1413113107191/ct-equipment/Beam%20filtering.jpg?height=190&amp;width=200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92080" y="3500694"/>
            <a:ext cx="3456384" cy="3283566"/>
          </a:xfrm>
          <a:prstGeom prst="rect">
            <a:avLst/>
          </a:prstGeom>
          <a:noFill/>
        </p:spPr>
      </p:pic>
      <p:pic>
        <p:nvPicPr>
          <p:cNvPr id="184324" name="Picture 4" descr="https://sites.google.com/site/frcrphysicsnotes/_/rsrc/1413112048488/ct-equipment/Spectral%20filtering.jpg?height=126&amp;width=200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7943" y="4005064"/>
            <a:ext cx="3848073" cy="242428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051720" y="6569968"/>
            <a:ext cx="144016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4"/>
              </a:rPr>
              <a:t>sites.google.com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Διαφράγματα βάθους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4680520" cy="4104456"/>
          </a:xfrm>
        </p:spPr>
        <p:txBody>
          <a:bodyPr>
            <a:normAutofit/>
          </a:bodyPr>
          <a:lstStyle/>
          <a:p>
            <a:r>
              <a:rPr lang="el-GR" dirty="0" smtClean="0"/>
              <a:t>Τοποθετούνται μεταξύ φίλτρου και ασθενούς.</a:t>
            </a:r>
          </a:p>
          <a:p>
            <a:r>
              <a:rPr lang="el-GR" dirty="0" smtClean="0"/>
              <a:t>Καθορίζουν το πάχος τομής σε ΑΤ μιάς τομής.</a:t>
            </a:r>
          </a:p>
          <a:p>
            <a:r>
              <a:rPr lang="el-GR" dirty="0" smtClean="0"/>
              <a:t>Μειώνουν τη δόση στον ασθενή.</a:t>
            </a:r>
          </a:p>
          <a:p>
            <a:r>
              <a:rPr lang="el-GR" dirty="0" smtClean="0"/>
              <a:t>Μειώνουν τη σκέδαση εκτός τομής.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  <p:pic>
        <p:nvPicPr>
          <p:cNvPr id="187394" name="Picture 2" descr="https://sites.google.com/site/frcrphysicsnotes/_/rsrc/1413114129837/ct-equipment/Collimator.jpg?height=200&amp;width=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801591" cy="3899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Σκέδαση</a:t>
            </a:r>
            <a:r>
              <a:rPr lang="en-US" dirty="0" smtClean="0"/>
              <a:t> MSCT</a:t>
            </a:r>
          </a:p>
        </p:txBody>
      </p:sp>
      <p:pic>
        <p:nvPicPr>
          <p:cNvPr id="819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31" y="1341438"/>
            <a:ext cx="5208173" cy="5256212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19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SSCT     </a:t>
            </a:r>
            <a:r>
              <a:rPr lang="en-US" dirty="0" smtClean="0">
                <a:solidFill>
                  <a:srgbClr val="E9DE89"/>
                </a:solidFill>
              </a:rPr>
              <a:t> </a:t>
            </a:r>
            <a:r>
              <a:rPr lang="el-GR" dirty="0" smtClean="0">
                <a:solidFill>
                  <a:srgbClr val="E9DE89"/>
                </a:solidFill>
              </a:rPr>
              <a:t>Ανιχνευτές</a:t>
            </a:r>
            <a:r>
              <a:rPr lang="en-US" dirty="0" smtClean="0">
                <a:solidFill>
                  <a:srgbClr val="E9DE89"/>
                </a:solidFill>
              </a:rPr>
              <a:t>    </a:t>
            </a:r>
            <a:r>
              <a:rPr lang="en-US" dirty="0" smtClean="0"/>
              <a:t>MSCT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981318" cy="5256584"/>
          </a:xfrm>
          <a:ln>
            <a:solidFill>
              <a:schemeClr val="tx1"/>
            </a:solidFill>
          </a:ln>
        </p:spPr>
      </p:pic>
      <p:pic>
        <p:nvPicPr>
          <p:cNvPr id="24576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163925"/>
            <a:ext cx="4139753" cy="5289411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09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Multislice</a:t>
            </a:r>
            <a:r>
              <a:rPr lang="en-US" dirty="0" smtClean="0"/>
              <a:t> CT </a:t>
            </a:r>
            <a:r>
              <a:rPr lang="el-GR" dirty="0" smtClean="0"/>
              <a:t>Ανιχνευτές</a:t>
            </a:r>
            <a:endParaRPr lang="en-US" dirty="0" smtClean="0"/>
          </a:p>
        </p:txBody>
      </p:sp>
      <p:pic>
        <p:nvPicPr>
          <p:cNvPr id="35124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602691" cy="46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12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6602" b="50933"/>
          <a:stretch>
            <a:fillRect/>
          </a:stretch>
        </p:blipFill>
        <p:spPr bwMode="auto">
          <a:xfrm>
            <a:off x="5358297" y="198192"/>
            <a:ext cx="369641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9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GE QX/</a:t>
            </a:r>
            <a:r>
              <a:rPr lang="en-US" dirty="0" err="1" smtClean="0"/>
              <a:t>i</a:t>
            </a:r>
            <a:endParaRPr lang="en-US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08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3725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876800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728788"/>
            <a:ext cx="5588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533775"/>
            <a:ext cx="677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076450"/>
            <a:ext cx="4267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690938"/>
            <a:ext cx="4216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4600575"/>
            <a:ext cx="40894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447800"/>
            <a:ext cx="37925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15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MSCT: Adaptive Array: Siemens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5706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4800600"/>
            <a:ext cx="2100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657350"/>
            <a:ext cx="490538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990725"/>
            <a:ext cx="40798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3457575"/>
            <a:ext cx="62706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638550"/>
            <a:ext cx="508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629025"/>
            <a:ext cx="508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614738"/>
            <a:ext cx="20145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4143375"/>
            <a:ext cx="193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1371600"/>
            <a:ext cx="3657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9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 err="1" smtClean="0"/>
              <a:t>Multislice</a:t>
            </a:r>
            <a:r>
              <a:rPr lang="en-US" sz="3200" dirty="0" smtClean="0"/>
              <a:t> Acquisition: GE 8-Channel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7463" y="1219200"/>
            <a:ext cx="6505575" cy="5029200"/>
          </a:xfr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495800"/>
            <a:ext cx="3606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546850" cy="491013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CT scanner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323528" y="6320353"/>
            <a:ext cx="835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RIMG0277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 err="1">
                <a:latin typeface="+mn-lt"/>
                <a:hlinkClick r:id="rId4" tooltip="User:Gdh~commonswiki"/>
              </a:rPr>
              <a:t>Gdh~commonswiki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450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2</a:t>
            </a:r>
            <a:r>
              <a:rPr lang="el-GR" dirty="0" smtClean="0"/>
              <a:t>η</a:t>
            </a:r>
            <a:r>
              <a:rPr lang="en-US" dirty="0" smtClean="0"/>
              <a:t> (</a:t>
            </a:r>
            <a:r>
              <a:rPr lang="el-GR" dirty="0" smtClean="0"/>
              <a:t>ή</a:t>
            </a:r>
            <a:r>
              <a:rPr lang="en-US" dirty="0" smtClean="0"/>
              <a:t> 3</a:t>
            </a:r>
            <a:r>
              <a:rPr lang="el-GR" dirty="0" smtClean="0"/>
              <a:t>η</a:t>
            </a:r>
            <a:r>
              <a:rPr lang="en-US" dirty="0" smtClean="0"/>
              <a:t>) </a:t>
            </a:r>
            <a:r>
              <a:rPr lang="el-GR" dirty="0" smtClean="0"/>
              <a:t>γενεά</a:t>
            </a:r>
            <a:r>
              <a:rPr lang="en-US" dirty="0" smtClean="0"/>
              <a:t> MSCT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  <p:pic>
        <p:nvPicPr>
          <p:cNvPr id="7" name="Picture 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219200"/>
            <a:ext cx="650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1227138"/>
            <a:ext cx="38100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 16-Slice (2</a:t>
            </a:r>
            <a:r>
              <a:rPr lang="el-GR" dirty="0" smtClean="0"/>
              <a:t>η</a:t>
            </a:r>
            <a:r>
              <a:rPr lang="en-US" dirty="0" smtClean="0"/>
              <a:t> </a:t>
            </a:r>
            <a:r>
              <a:rPr lang="el-GR" dirty="0" smtClean="0"/>
              <a:t>γενεά</a:t>
            </a:r>
            <a:r>
              <a:rPr lang="en-US" dirty="0" smtClean="0"/>
              <a:t>) MSCT</a:t>
            </a:r>
          </a:p>
        </p:txBody>
      </p:sp>
      <p:pic>
        <p:nvPicPr>
          <p:cNvPr id="839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65" y="1484784"/>
            <a:ext cx="7257143" cy="4686954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86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 </a:t>
            </a:r>
            <a:r>
              <a:rPr lang="el-GR" dirty="0" smtClean="0"/>
              <a:t>Σύγχρονοι ανιχνευτές </a:t>
            </a:r>
            <a:r>
              <a:rPr lang="en-US" dirty="0" err="1" smtClean="0"/>
              <a:t>Multislice</a:t>
            </a:r>
            <a:r>
              <a:rPr lang="en-US" dirty="0" smtClean="0"/>
              <a:t> CT</a:t>
            </a:r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0675"/>
            <a:ext cx="8424863" cy="5182661"/>
          </a:xfrm>
          <a:ln>
            <a:solidFill>
              <a:schemeClr val="tx1"/>
            </a:solidFill>
          </a:ln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59" y="3388403"/>
            <a:ext cx="7668344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17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MDCT-</a:t>
            </a:r>
            <a:r>
              <a:rPr lang="el-GR" dirty="0" smtClean="0"/>
              <a:t>64 τομών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89888"/>
              </p:ext>
            </p:extLst>
          </p:nvPr>
        </p:nvGraphicFramePr>
        <p:xfrm>
          <a:off x="611560" y="1556792"/>
          <a:ext cx="795655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656184"/>
                <a:gridCol w="1173530"/>
                <a:gridCol w="1591310"/>
                <a:gridCol w="159131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ΚΑΤΑΣΚΕΥΑΣΤΗΣ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ΑΡ. ΤΟΜΩΝ 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ΠΑΧΟΣ ΤΟΜΗΣ 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ΣΥΝΟΛΙΚΟ ΠΑΧΟΣ ΑΝΙΧΝΕΥΤΗ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ΧΡΟΝΟΣ</a:t>
                      </a:r>
                    </a:p>
                    <a:p>
                      <a:r>
                        <a:rPr lang="el-GR" sz="1800" dirty="0" smtClean="0"/>
                        <a:t>ΠΕΡΙΣΤΡΟΦΗΣ</a:t>
                      </a:r>
                    </a:p>
                    <a:p>
                      <a:endParaRPr lang="el-GR" sz="1800" dirty="0" smtClean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 </a:t>
                      </a:r>
                      <a:r>
                        <a:rPr lang="en-US" sz="2000" dirty="0" err="1" smtClean="0"/>
                        <a:t>LightSpeed</a:t>
                      </a:r>
                      <a:r>
                        <a:rPr lang="en-US" sz="2000" dirty="0" smtClean="0"/>
                        <a:t> VCT          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0.625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40.0 mm</a:t>
                      </a:r>
                      <a:endParaRPr lang="en-US" sz="2000" dirty="0" smtClean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smtClean="0"/>
                        <a:t>0.35</a:t>
                      </a:r>
                      <a:endParaRPr lang="en-US" sz="2000" dirty="0" smtClean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Philips </a:t>
                      </a:r>
                      <a:r>
                        <a:rPr lang="fr-FR" sz="2000" dirty="0" err="1" smtClean="0"/>
                        <a:t>Brilliance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64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smtClean="0"/>
                        <a:t>0.625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40.0 mm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0.40</a:t>
                      </a:r>
                      <a:endParaRPr lang="fr-FR" sz="2000" dirty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Siemens Sensation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64   2x32 (FFS)  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0.6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28.8 mm</a:t>
                      </a:r>
                      <a:endParaRPr lang="fr-FR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0.33</a:t>
                      </a:r>
                      <a:endParaRPr lang="fr-FR" sz="2000" dirty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Siemens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Definition AS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0.6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38.4 mm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0.30</a:t>
                      </a:r>
                      <a:endParaRPr lang="en-US" sz="2000" dirty="0"/>
                    </a:p>
                  </a:txBody>
                  <a:tcPr marL="91442" marR="9144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Toshiba </a:t>
                      </a:r>
                      <a:r>
                        <a:rPr lang="en-US" sz="2000" dirty="0" err="1" smtClean="0"/>
                        <a:t>Aquilion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32.0 mm</a:t>
                      </a:r>
                      <a:endParaRPr lang="en-US" sz="20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0.35</a:t>
                      </a:r>
                      <a:endParaRPr lang="en-US" sz="2000" dirty="0"/>
                    </a:p>
                  </a:txBody>
                  <a:tcPr marL="91442" marR="91442"/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97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" y="1663248"/>
            <a:ext cx="8964488" cy="388217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Ανακατασκευή της εικόνας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786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" y="138367"/>
            <a:ext cx="45815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946" y="3921792"/>
            <a:ext cx="5580062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0737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4" y="157412"/>
            <a:ext cx="4681538" cy="3289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420888"/>
            <a:ext cx="5435600" cy="41148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7471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64proj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76863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285999" y="63093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impactscan.org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31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l-GR" dirty="0" smtClean="0"/>
              <a:t>αθηματικοί αλγόριθμοι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97152"/>
            <a:ext cx="8820472" cy="1800200"/>
          </a:xfrm>
        </p:spPr>
        <p:txBody>
          <a:bodyPr>
            <a:normAutofit fontScale="92500" lnSpcReduction="20000"/>
          </a:bodyPr>
          <a:lstStyle/>
          <a:p>
            <a:r>
              <a:rPr lang="el-GR" sz="2600" dirty="0" smtClean="0"/>
              <a:t>Φίλτρα ή </a:t>
            </a:r>
            <a:r>
              <a:rPr lang="en-US" sz="2600" dirty="0" smtClean="0"/>
              <a:t>kernels</a:t>
            </a:r>
            <a:endParaRPr lang="el-GR" sz="2600" dirty="0" smtClean="0"/>
          </a:p>
          <a:p>
            <a:r>
              <a:rPr lang="el-GR" sz="2600" dirty="0" smtClean="0"/>
              <a:t>Επεξεργασία των πρωτογενών δεδομένων για την ανακατασκευή της εικόνας</a:t>
            </a:r>
          </a:p>
          <a:p>
            <a:r>
              <a:rPr lang="en-US" sz="2600" dirty="0" smtClean="0"/>
              <a:t>Smooth, standard, sharp (edge enhancement, bone)</a:t>
            </a:r>
            <a:endParaRPr lang="el-GR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pic>
        <p:nvPicPr>
          <p:cNvPr id="188418" name="Picture 2" descr="The effect of low-pass and high-pass filters in one dimension. In one dimension, the analogue to an image smoothing kernel is a filter that produces a running average of the original signal (the low-pass filtered output). A one-dimensional high-pass filter emphasizes the differences between consecutive samples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760640" cy="33843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02424" y="4509120"/>
            <a:ext cx="1637928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what-when-how.com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Διακριτική ικανότητα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l-GR" dirty="0" smtClean="0"/>
              <a:t>θόρυβος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  <p:pic>
        <p:nvPicPr>
          <p:cNvPr id="5" name="Picture 2" descr="https://encrypted-tbn3.gstatic.com/images?q=tbn:ANd9GcQR_jCdK0pS_AsHiSnPlopIcaoqhCPUacLYjnPNiZyCDlpBUK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660201" cy="5333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69889"/>
            <a:ext cx="6696744" cy="502340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sp>
        <p:nvSpPr>
          <p:cNvPr id="6" name="Rectangle 7"/>
          <p:cNvSpPr/>
          <p:nvPr/>
        </p:nvSpPr>
        <p:spPr>
          <a:xfrm>
            <a:off x="2555776" y="6309320"/>
            <a:ext cx="4384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Emi1010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4" tooltip="User:Gdh~commonswiki"/>
              </a:rPr>
              <a:t>Gdh~commonswiki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EMI </a:t>
            </a:r>
            <a:r>
              <a:rPr lang="en-US" dirty="0" smtClean="0"/>
              <a:t>Mark 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5549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smtClean="0"/>
              <a:t>Στην κλίμακα </a:t>
            </a:r>
            <a:r>
              <a:rPr lang="el-GR" altLang="el-GR" sz="2400" dirty="0" err="1" smtClean="0"/>
              <a:t>Hounsfield</a:t>
            </a:r>
            <a:r>
              <a:rPr lang="el-GR" altLang="el-GR" sz="2400" dirty="0" smtClean="0"/>
              <a:t> υπό κανονικές συνθήκες θερμοκρασίας και πίεσης το νερό έχει τιμή 0 HU (</a:t>
            </a:r>
            <a:r>
              <a:rPr lang="el-GR" altLang="el-GR" sz="2400" dirty="0" err="1" smtClean="0"/>
              <a:t>Hounsfield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unit</a:t>
            </a:r>
            <a:r>
              <a:rPr lang="en-GB" altLang="el-GR" sz="2400" dirty="0" smtClean="0"/>
              <a:t>s</a:t>
            </a:r>
            <a:r>
              <a:rPr lang="el-GR" altLang="el-GR" sz="2400" dirty="0" smtClean="0"/>
              <a:t>) και ο αέρας -1000 HU.</a:t>
            </a:r>
          </a:p>
          <a:p>
            <a:pPr eaLnBrk="1" hangingPunct="1"/>
            <a:r>
              <a:rPr lang="el-GR" altLang="el-GR" sz="2400" dirty="0" smtClean="0"/>
              <a:t>Ο αριθμός HU είναι η αντιστοίχιση του αρχικά υπολογιζόμενου γραμμικού συντελεστή απορρόφησης ενός </a:t>
            </a:r>
            <a:r>
              <a:rPr lang="en-US" altLang="el-GR" sz="2400" dirty="0" smtClean="0"/>
              <a:t>pixel/ voxel </a:t>
            </a:r>
            <a:r>
              <a:rPr lang="el-GR" altLang="el-GR" sz="2400" dirty="0" smtClean="0"/>
              <a:t>στην κλίμακα αυτή.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5040313" cy="28448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31152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Hounsfield unit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2564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 smtClean="0"/>
              <a:t>Σε σύγκριση με την κλασσική ακτινογραφία η</a:t>
            </a:r>
            <a:r>
              <a:rPr lang="en-US" altLang="el-GR" sz="2800" dirty="0" smtClean="0"/>
              <a:t> CT </a:t>
            </a:r>
            <a:r>
              <a:rPr lang="el-GR" altLang="el-GR" sz="2800" dirty="0" smtClean="0"/>
              <a:t>έχει χαμηλότερη χωρική διακριτική ικανότητα</a:t>
            </a:r>
            <a:endParaRPr lang="en-US" altLang="el-GR" sz="2800" dirty="0" smtClean="0"/>
          </a:p>
          <a:p>
            <a:pPr lvl="1" eaLnBrk="1" hangingPunct="1"/>
            <a:r>
              <a:rPr lang="en-US" altLang="el-GR" sz="2400" dirty="0" smtClean="0"/>
              <a:t>screen-film radiography </a:t>
            </a:r>
            <a:r>
              <a:rPr lang="el-GR" altLang="el-GR" sz="2400" dirty="0" smtClean="0"/>
              <a:t>περίπου</a:t>
            </a:r>
            <a:r>
              <a:rPr lang="en-US" altLang="el-GR" sz="2400" dirty="0" smtClean="0"/>
              <a:t> 7 </a:t>
            </a:r>
            <a:r>
              <a:rPr lang="en-US" altLang="el-GR" sz="2400" dirty="0" err="1" smtClean="0"/>
              <a:t>lp</a:t>
            </a:r>
            <a:r>
              <a:rPr lang="en-US" altLang="el-GR" sz="2400" dirty="0" smtClean="0"/>
              <a:t>/mm; </a:t>
            </a:r>
            <a:r>
              <a:rPr lang="el-GR" altLang="el-GR" sz="2400" dirty="0" smtClean="0"/>
              <a:t>στην</a:t>
            </a:r>
            <a:r>
              <a:rPr lang="en-US" altLang="el-GR" sz="2400" dirty="0" smtClean="0"/>
              <a:t> CT </a:t>
            </a:r>
            <a:r>
              <a:rPr lang="el-GR" altLang="el-GR" sz="2400" dirty="0" smtClean="0"/>
              <a:t>είναι περίπου</a:t>
            </a:r>
            <a:r>
              <a:rPr lang="en-US" altLang="el-GR" sz="2400" dirty="0" smtClean="0"/>
              <a:t> 1 </a:t>
            </a:r>
            <a:r>
              <a:rPr lang="en-US" altLang="el-GR" sz="2400" dirty="0" err="1" smtClean="0"/>
              <a:t>lp</a:t>
            </a:r>
            <a:r>
              <a:rPr lang="en-US" altLang="el-GR" sz="2400" dirty="0" smtClean="0"/>
              <a:t>/mm</a:t>
            </a:r>
          </a:p>
          <a:p>
            <a:pPr eaLnBrk="1" hangingPunct="1"/>
            <a:r>
              <a:rPr lang="el-GR" altLang="el-GR" sz="2800" dirty="0" smtClean="0"/>
              <a:t>Η αντιθετική διακριτική ικανότητα (ως προς τη σκιαγραφική αντίθεση είναι αντίθετα υψηλή):</a:t>
            </a:r>
            <a:r>
              <a:rPr lang="en-US" altLang="el-GR" sz="2800" dirty="0" smtClean="0"/>
              <a:t> </a:t>
            </a:r>
            <a:endParaRPr lang="el-GR" altLang="el-GR" sz="2800" dirty="0" smtClean="0"/>
          </a:p>
          <a:p>
            <a:pPr lvl="1"/>
            <a:r>
              <a:rPr lang="en-US" altLang="el-GR" dirty="0" smtClean="0"/>
              <a:t>screen-film </a:t>
            </a:r>
            <a:r>
              <a:rPr lang="el-GR" altLang="el-GR" dirty="0" smtClean="0"/>
              <a:t>περίπου </a:t>
            </a:r>
            <a:r>
              <a:rPr lang="en-US" altLang="el-GR" dirty="0" smtClean="0"/>
              <a:t>5%</a:t>
            </a:r>
            <a:r>
              <a:rPr lang="el-GR" altLang="el-GR" dirty="0" smtClean="0"/>
              <a:t>,</a:t>
            </a:r>
            <a:r>
              <a:rPr lang="en-US" altLang="el-GR" dirty="0" smtClean="0"/>
              <a:t> </a:t>
            </a:r>
            <a:r>
              <a:rPr lang="el-GR" altLang="el-GR" dirty="0" smtClean="0"/>
              <a:t>στην </a:t>
            </a:r>
            <a:r>
              <a:rPr lang="en-US" altLang="el-GR" dirty="0" smtClean="0"/>
              <a:t> CT </a:t>
            </a:r>
            <a:r>
              <a:rPr lang="el-GR" altLang="el-GR" dirty="0" smtClean="0"/>
              <a:t>είναι περίπου</a:t>
            </a:r>
            <a:r>
              <a:rPr lang="en-US" altLang="el-GR" dirty="0" smtClean="0"/>
              <a:t> 0.5%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581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CT αριθμοί είναι ποσοτικοί</a:t>
            </a:r>
          </a:p>
          <a:p>
            <a:r>
              <a:rPr lang="el-GR" dirty="0"/>
              <a:t>CT </a:t>
            </a:r>
            <a:r>
              <a:rPr lang="el-GR" dirty="0" err="1"/>
              <a:t>scanners</a:t>
            </a:r>
            <a:r>
              <a:rPr lang="el-GR" dirty="0"/>
              <a:t> μετρούν την οστική πυκνότητα με καλή ακρίβεια</a:t>
            </a:r>
          </a:p>
          <a:p>
            <a:r>
              <a:rPr lang="el-GR" dirty="0"/>
              <a:t>CT επίσης είναι ποσοτική μέθοδος για διαστάσεις</a:t>
            </a:r>
          </a:p>
          <a:p>
            <a:pPr lvl="1"/>
            <a:r>
              <a:rPr lang="el-GR" dirty="0"/>
              <a:t>Μπορεί να χρησιμοποιηθεί για ακριβή μέτρηση όγκων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984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bush_13_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920038" cy="637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930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5"/>
          <a:stretch>
            <a:fillRect/>
          </a:stretch>
        </p:blipFill>
        <p:spPr bwMode="auto">
          <a:xfrm>
            <a:off x="250825" y="1628800"/>
            <a:ext cx="6190533" cy="223224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4"/>
          <a:stretch>
            <a:fillRect/>
          </a:stretch>
        </p:blipFill>
        <p:spPr bwMode="auto">
          <a:xfrm>
            <a:off x="2699793" y="4051715"/>
            <a:ext cx="6299622" cy="2401621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6434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9470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2400"/>
            <a:ext cx="8135938" cy="6611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2030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8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324035"/>
              </p:ext>
            </p:extLst>
          </p:nvPr>
        </p:nvGraphicFramePr>
        <p:xfrm>
          <a:off x="5307013" y="2427288"/>
          <a:ext cx="3673475" cy="4208463"/>
        </p:xfrm>
        <a:graphic>
          <a:graphicData uri="http://schemas.openxmlformats.org/drawingml/2006/table">
            <a:tbl>
              <a:tblPr/>
              <a:tblGrid>
                <a:gridCol w="2305050"/>
                <a:gridCol w="1368425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Αέρας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-1000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HU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Πνεύμονας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Λίπος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Νερό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Λευκή ουσία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Φαιά ουσία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Μυς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Φρέσκο αίμα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Σπογγώδες οστό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300-500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Φλοιός οστού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600-3,000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89" name="Picture 52" descr="KAFIRH2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"/>
          <a:stretch>
            <a:fillRect/>
          </a:stretch>
        </p:blipFill>
        <p:spPr bwMode="auto">
          <a:xfrm>
            <a:off x="323527" y="2276872"/>
            <a:ext cx="48244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90" name="Line 53"/>
          <p:cNvSpPr>
            <a:spLocks noChangeShapeType="1"/>
          </p:cNvSpPr>
          <p:nvPr/>
        </p:nvSpPr>
        <p:spPr bwMode="auto">
          <a:xfrm>
            <a:off x="900113" y="1125538"/>
            <a:ext cx="7993062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191" name="Text Box 55"/>
          <p:cNvSpPr txBox="1">
            <a:spLocks noChangeArrowheads="1"/>
          </p:cNvSpPr>
          <p:nvPr/>
        </p:nvSpPr>
        <p:spPr bwMode="auto">
          <a:xfrm>
            <a:off x="4140200" y="1196975"/>
            <a:ext cx="720725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192" name="Text Box 56"/>
          <p:cNvSpPr txBox="1">
            <a:spLocks noChangeArrowheads="1"/>
          </p:cNvSpPr>
          <p:nvPr/>
        </p:nvSpPr>
        <p:spPr bwMode="auto">
          <a:xfrm>
            <a:off x="0" y="1196975"/>
            <a:ext cx="15113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-1000</a:t>
            </a:r>
          </a:p>
        </p:txBody>
      </p:sp>
      <p:sp>
        <p:nvSpPr>
          <p:cNvPr id="49193" name="Text Box 57"/>
          <p:cNvSpPr txBox="1">
            <a:spLocks noChangeArrowheads="1"/>
          </p:cNvSpPr>
          <p:nvPr/>
        </p:nvSpPr>
        <p:spPr bwMode="auto">
          <a:xfrm>
            <a:off x="7885113" y="1268413"/>
            <a:ext cx="93662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 dirty="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49194" name="Line 58"/>
          <p:cNvSpPr>
            <a:spLocks noChangeShapeType="1"/>
          </p:cNvSpPr>
          <p:nvPr/>
        </p:nvSpPr>
        <p:spPr bwMode="auto">
          <a:xfrm flipH="1">
            <a:off x="900113" y="908050"/>
            <a:ext cx="0" cy="2873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195" name="Line 60"/>
          <p:cNvSpPr>
            <a:spLocks noChangeShapeType="1"/>
          </p:cNvSpPr>
          <p:nvPr/>
        </p:nvSpPr>
        <p:spPr bwMode="auto">
          <a:xfrm>
            <a:off x="8316913" y="836613"/>
            <a:ext cx="0" cy="360362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196" name="Text Box 61"/>
          <p:cNvSpPr txBox="1">
            <a:spLocks noChangeArrowheads="1"/>
          </p:cNvSpPr>
          <p:nvPr/>
        </p:nvSpPr>
        <p:spPr bwMode="auto">
          <a:xfrm>
            <a:off x="6372225" y="1268413"/>
            <a:ext cx="72072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49197" name="Text Box 62"/>
          <p:cNvSpPr txBox="1">
            <a:spLocks noChangeArrowheads="1"/>
          </p:cNvSpPr>
          <p:nvPr/>
        </p:nvSpPr>
        <p:spPr bwMode="auto">
          <a:xfrm>
            <a:off x="1979613" y="1196975"/>
            <a:ext cx="1152525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-500</a:t>
            </a:r>
          </a:p>
        </p:txBody>
      </p:sp>
      <p:sp>
        <p:nvSpPr>
          <p:cNvPr id="49198" name="Line 63"/>
          <p:cNvSpPr>
            <a:spLocks noChangeShapeType="1"/>
          </p:cNvSpPr>
          <p:nvPr/>
        </p:nvSpPr>
        <p:spPr bwMode="auto">
          <a:xfrm>
            <a:off x="2771775" y="1028700"/>
            <a:ext cx="0" cy="71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199" name="Line 64"/>
          <p:cNvSpPr>
            <a:spLocks noChangeShapeType="1"/>
          </p:cNvSpPr>
          <p:nvPr/>
        </p:nvSpPr>
        <p:spPr bwMode="auto">
          <a:xfrm>
            <a:off x="6659563" y="1028700"/>
            <a:ext cx="0" cy="71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200" name="AutoShape 68"/>
          <p:cNvSpPr>
            <a:spLocks/>
          </p:cNvSpPr>
          <p:nvPr/>
        </p:nvSpPr>
        <p:spPr bwMode="auto">
          <a:xfrm rot="-5400000">
            <a:off x="4740276" y="227012"/>
            <a:ext cx="431800" cy="1152525"/>
          </a:xfrm>
          <a:prstGeom prst="rightBrace">
            <a:avLst>
              <a:gd name="adj1" fmla="val 22243"/>
              <a:gd name="adj2" fmla="val 48009"/>
            </a:avLst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49201" name="Line 69"/>
          <p:cNvSpPr>
            <a:spLocks noChangeShapeType="1"/>
          </p:cNvSpPr>
          <p:nvPr/>
        </p:nvSpPr>
        <p:spPr bwMode="auto">
          <a:xfrm>
            <a:off x="4787900" y="981075"/>
            <a:ext cx="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202" name="Line 70"/>
          <p:cNvSpPr>
            <a:spLocks noChangeShapeType="1"/>
          </p:cNvSpPr>
          <p:nvPr/>
        </p:nvSpPr>
        <p:spPr bwMode="auto">
          <a:xfrm>
            <a:off x="4716463" y="989013"/>
            <a:ext cx="0" cy="2159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203" name="Line 71"/>
          <p:cNvSpPr>
            <a:spLocks noChangeShapeType="1"/>
          </p:cNvSpPr>
          <p:nvPr/>
        </p:nvSpPr>
        <p:spPr bwMode="auto">
          <a:xfrm>
            <a:off x="4932363" y="908050"/>
            <a:ext cx="0" cy="7207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204" name="Text Box 72"/>
          <p:cNvSpPr txBox="1">
            <a:spLocks noChangeArrowheads="1"/>
          </p:cNvSpPr>
          <p:nvPr/>
        </p:nvSpPr>
        <p:spPr bwMode="auto">
          <a:xfrm>
            <a:off x="4500563" y="1628775"/>
            <a:ext cx="865187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800" b="1">
                <a:solidFill>
                  <a:schemeClr val="bg1"/>
                </a:solidFill>
              </a:rPr>
              <a:t>WL 40</a:t>
            </a:r>
            <a:endParaRPr lang="el-GR" altLang="el-GR" sz="1800" b="1">
              <a:solidFill>
                <a:schemeClr val="bg1"/>
              </a:solidFill>
            </a:endParaRPr>
          </a:p>
        </p:txBody>
      </p:sp>
      <p:sp>
        <p:nvSpPr>
          <p:cNvPr id="49205" name="Text Box 73"/>
          <p:cNvSpPr txBox="1">
            <a:spLocks noChangeArrowheads="1"/>
          </p:cNvSpPr>
          <p:nvPr/>
        </p:nvSpPr>
        <p:spPr bwMode="auto">
          <a:xfrm>
            <a:off x="4356100" y="182563"/>
            <a:ext cx="1655763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l-GR" sz="1800" b="1">
                <a:solidFill>
                  <a:schemeClr val="bg1"/>
                </a:solidFill>
              </a:rPr>
              <a:t>WW 350</a:t>
            </a:r>
            <a:endParaRPr lang="el-GR" altLang="el-GR" sz="1800" b="1">
              <a:solidFill>
                <a:schemeClr val="bg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2960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899464"/>
              </p:ext>
            </p:extLst>
          </p:nvPr>
        </p:nvGraphicFramePr>
        <p:xfrm>
          <a:off x="5379036" y="2332038"/>
          <a:ext cx="3673475" cy="4208463"/>
        </p:xfrm>
        <a:graphic>
          <a:graphicData uri="http://schemas.openxmlformats.org/drawingml/2006/table">
            <a:tbl>
              <a:tblPr/>
              <a:tblGrid>
                <a:gridCol w="2305050"/>
                <a:gridCol w="1368425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Αέρας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-1000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HU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Πνεύμονας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Λίπος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Νερό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Λευκή ουσία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Φαιά ουσία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Μυς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Φρέσκο αίμα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Σπογγώδες οστό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300-500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Φλοιός οστού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600-3,000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213" name="Picture 37" descr="KAFIRH2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"/>
          <a:stretch>
            <a:fillRect/>
          </a:stretch>
        </p:blipFill>
        <p:spPr bwMode="auto">
          <a:xfrm>
            <a:off x="144264" y="2204864"/>
            <a:ext cx="48244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4" name="Line 38"/>
          <p:cNvSpPr>
            <a:spLocks noChangeShapeType="1"/>
          </p:cNvSpPr>
          <p:nvPr/>
        </p:nvSpPr>
        <p:spPr bwMode="auto">
          <a:xfrm>
            <a:off x="900113" y="1125538"/>
            <a:ext cx="7993062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4140200" y="11969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0" y="119697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-1000</a:t>
            </a:r>
          </a:p>
        </p:txBody>
      </p:sp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7885113" y="126841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50218" name="Line 42"/>
          <p:cNvSpPr>
            <a:spLocks noChangeShapeType="1"/>
          </p:cNvSpPr>
          <p:nvPr/>
        </p:nvSpPr>
        <p:spPr bwMode="auto">
          <a:xfrm flipH="1">
            <a:off x="900113" y="908050"/>
            <a:ext cx="0" cy="2873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>
            <a:off x="8316913" y="836613"/>
            <a:ext cx="0" cy="360362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6372225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1979613" y="1125538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-500</a:t>
            </a:r>
          </a:p>
        </p:txBody>
      </p:sp>
      <p:sp>
        <p:nvSpPr>
          <p:cNvPr id="50222" name="Line 46"/>
          <p:cNvSpPr>
            <a:spLocks noChangeShapeType="1"/>
          </p:cNvSpPr>
          <p:nvPr/>
        </p:nvSpPr>
        <p:spPr bwMode="auto">
          <a:xfrm>
            <a:off x="2771775" y="1028700"/>
            <a:ext cx="0" cy="71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>
            <a:off x="6659563" y="1028700"/>
            <a:ext cx="0" cy="71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24" name="AutoShape 48"/>
          <p:cNvSpPr>
            <a:spLocks/>
          </p:cNvSpPr>
          <p:nvPr/>
        </p:nvSpPr>
        <p:spPr bwMode="auto">
          <a:xfrm rot="-5400000">
            <a:off x="2474119" y="-1845468"/>
            <a:ext cx="431800" cy="5364162"/>
          </a:xfrm>
          <a:prstGeom prst="rightBrace">
            <a:avLst>
              <a:gd name="adj1" fmla="val 103523"/>
              <a:gd name="adj2" fmla="val 48009"/>
            </a:avLst>
          </a:prstGeom>
          <a:noFill/>
          <a:ln w="28575" cap="sq">
            <a:solidFill>
              <a:srgbClr val="00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4787900" y="981075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4716463" y="989013"/>
            <a:ext cx="0" cy="2159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27" name="Text Box 52"/>
          <p:cNvSpPr txBox="1">
            <a:spLocks noChangeArrowheads="1"/>
          </p:cNvSpPr>
          <p:nvPr/>
        </p:nvSpPr>
        <p:spPr bwMode="auto">
          <a:xfrm>
            <a:off x="2051050" y="155733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800" b="1">
                <a:solidFill>
                  <a:schemeClr val="bg1"/>
                </a:solidFill>
              </a:rPr>
              <a:t>WL</a:t>
            </a:r>
            <a:r>
              <a:rPr lang="el-GR" altLang="el-GR" sz="1800" b="1">
                <a:solidFill>
                  <a:schemeClr val="bg1"/>
                </a:solidFill>
              </a:rPr>
              <a:t>-600</a:t>
            </a:r>
          </a:p>
        </p:txBody>
      </p:sp>
      <p:pic>
        <p:nvPicPr>
          <p:cNvPr id="50228" name="Picture 53" descr="KAFIRH0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/>
          <a:stretch>
            <a:fillRect/>
          </a:stretch>
        </p:blipFill>
        <p:spPr bwMode="auto">
          <a:xfrm>
            <a:off x="144264" y="2222326"/>
            <a:ext cx="50038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29" name="Line 54"/>
          <p:cNvSpPr>
            <a:spLocks noChangeShapeType="1"/>
          </p:cNvSpPr>
          <p:nvPr/>
        </p:nvSpPr>
        <p:spPr bwMode="auto">
          <a:xfrm>
            <a:off x="2484438" y="836613"/>
            <a:ext cx="0" cy="7207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230" name="Text Box 55"/>
          <p:cNvSpPr txBox="1">
            <a:spLocks noChangeArrowheads="1"/>
          </p:cNvSpPr>
          <p:nvPr/>
        </p:nvSpPr>
        <p:spPr bwMode="auto">
          <a:xfrm>
            <a:off x="1979613" y="260350"/>
            <a:ext cx="1655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l-GR" sz="1800" b="1">
                <a:solidFill>
                  <a:schemeClr val="bg1"/>
                </a:solidFill>
              </a:rPr>
              <a:t>WW</a:t>
            </a:r>
            <a:r>
              <a:rPr lang="el-GR" altLang="el-GR" sz="1800" b="1">
                <a:solidFill>
                  <a:schemeClr val="bg1"/>
                </a:solidFill>
              </a:rPr>
              <a:t>1500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4816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413103"/>
              </p:ext>
            </p:extLst>
          </p:nvPr>
        </p:nvGraphicFramePr>
        <p:xfrm>
          <a:off x="5264150" y="2365375"/>
          <a:ext cx="3673475" cy="4208463"/>
        </p:xfrm>
        <a:graphic>
          <a:graphicData uri="http://schemas.openxmlformats.org/drawingml/2006/table">
            <a:tbl>
              <a:tblPr/>
              <a:tblGrid>
                <a:gridCol w="2305050"/>
                <a:gridCol w="1368425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Αέρας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-1000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HU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Πνεύμονας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Λίπος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Νερό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Λευκή ουσία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Φαιά ουσία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Μυς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Φρέσκο αίμα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Σπογγώδες οστό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300-500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Φλοιός οστού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600-3,000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7" name="Line 38"/>
          <p:cNvSpPr>
            <a:spLocks noChangeShapeType="1"/>
          </p:cNvSpPr>
          <p:nvPr/>
        </p:nvSpPr>
        <p:spPr bwMode="auto">
          <a:xfrm>
            <a:off x="900113" y="1125538"/>
            <a:ext cx="7993062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38" name="Text Box 39"/>
          <p:cNvSpPr txBox="1">
            <a:spLocks noChangeArrowheads="1"/>
          </p:cNvSpPr>
          <p:nvPr/>
        </p:nvSpPr>
        <p:spPr bwMode="auto">
          <a:xfrm>
            <a:off x="4140200" y="11969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239" name="Text Box 40"/>
          <p:cNvSpPr txBox="1">
            <a:spLocks noChangeArrowheads="1"/>
          </p:cNvSpPr>
          <p:nvPr/>
        </p:nvSpPr>
        <p:spPr bwMode="auto">
          <a:xfrm>
            <a:off x="0" y="119697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-1000</a:t>
            </a:r>
          </a:p>
        </p:txBody>
      </p:sp>
      <p:sp>
        <p:nvSpPr>
          <p:cNvPr id="51240" name="Text Box 41"/>
          <p:cNvSpPr txBox="1">
            <a:spLocks noChangeArrowheads="1"/>
          </p:cNvSpPr>
          <p:nvPr/>
        </p:nvSpPr>
        <p:spPr bwMode="auto">
          <a:xfrm>
            <a:off x="7885113" y="126841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51241" name="Line 42"/>
          <p:cNvSpPr>
            <a:spLocks noChangeShapeType="1"/>
          </p:cNvSpPr>
          <p:nvPr/>
        </p:nvSpPr>
        <p:spPr bwMode="auto">
          <a:xfrm flipH="1">
            <a:off x="900113" y="908050"/>
            <a:ext cx="0" cy="2873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42" name="Line 43"/>
          <p:cNvSpPr>
            <a:spLocks noChangeShapeType="1"/>
          </p:cNvSpPr>
          <p:nvPr/>
        </p:nvSpPr>
        <p:spPr bwMode="auto">
          <a:xfrm>
            <a:off x="8316913" y="836613"/>
            <a:ext cx="0" cy="360362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43" name="Text Box 44"/>
          <p:cNvSpPr txBox="1">
            <a:spLocks noChangeArrowheads="1"/>
          </p:cNvSpPr>
          <p:nvPr/>
        </p:nvSpPr>
        <p:spPr bwMode="auto">
          <a:xfrm>
            <a:off x="6372225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51244" name="Text Box 45"/>
          <p:cNvSpPr txBox="1">
            <a:spLocks noChangeArrowheads="1"/>
          </p:cNvSpPr>
          <p:nvPr/>
        </p:nvSpPr>
        <p:spPr bwMode="auto">
          <a:xfrm>
            <a:off x="1979613" y="1125538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800">
                <a:solidFill>
                  <a:schemeClr val="bg1"/>
                </a:solidFill>
              </a:rPr>
              <a:t>-500</a:t>
            </a:r>
          </a:p>
        </p:txBody>
      </p:sp>
      <p:sp>
        <p:nvSpPr>
          <p:cNvPr id="51245" name="Line 46"/>
          <p:cNvSpPr>
            <a:spLocks noChangeShapeType="1"/>
          </p:cNvSpPr>
          <p:nvPr/>
        </p:nvSpPr>
        <p:spPr bwMode="auto">
          <a:xfrm>
            <a:off x="2771775" y="1028700"/>
            <a:ext cx="0" cy="71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46" name="Line 47"/>
          <p:cNvSpPr>
            <a:spLocks noChangeShapeType="1"/>
          </p:cNvSpPr>
          <p:nvPr/>
        </p:nvSpPr>
        <p:spPr bwMode="auto">
          <a:xfrm>
            <a:off x="6659563" y="1028700"/>
            <a:ext cx="0" cy="71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47" name="AutoShape 48"/>
          <p:cNvSpPr>
            <a:spLocks/>
          </p:cNvSpPr>
          <p:nvPr/>
        </p:nvSpPr>
        <p:spPr bwMode="auto">
          <a:xfrm rot="-5400000">
            <a:off x="6552407" y="-3952081"/>
            <a:ext cx="431800" cy="9577387"/>
          </a:xfrm>
          <a:prstGeom prst="rightBrace">
            <a:avLst>
              <a:gd name="adj1" fmla="val 184835"/>
              <a:gd name="adj2" fmla="val 48009"/>
            </a:avLst>
          </a:prstGeom>
          <a:noFill/>
          <a:ln w="28575" cap="sq">
            <a:solidFill>
              <a:srgbClr val="00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1248" name="Line 49"/>
          <p:cNvSpPr>
            <a:spLocks noChangeShapeType="1"/>
          </p:cNvSpPr>
          <p:nvPr/>
        </p:nvSpPr>
        <p:spPr bwMode="auto">
          <a:xfrm>
            <a:off x="4787900" y="981075"/>
            <a:ext cx="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49" name="Line 50"/>
          <p:cNvSpPr>
            <a:spLocks noChangeShapeType="1"/>
          </p:cNvSpPr>
          <p:nvPr/>
        </p:nvSpPr>
        <p:spPr bwMode="auto">
          <a:xfrm>
            <a:off x="4716463" y="989013"/>
            <a:ext cx="0" cy="2159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50" name="Text Box 51"/>
          <p:cNvSpPr txBox="1">
            <a:spLocks noChangeArrowheads="1"/>
          </p:cNvSpPr>
          <p:nvPr/>
        </p:nvSpPr>
        <p:spPr bwMode="auto">
          <a:xfrm>
            <a:off x="6092825" y="1565275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800" b="1">
                <a:solidFill>
                  <a:schemeClr val="bg1"/>
                </a:solidFill>
              </a:rPr>
              <a:t>WL 480</a:t>
            </a:r>
            <a:endParaRPr lang="el-GR" altLang="el-GR" sz="1800" b="1">
              <a:solidFill>
                <a:schemeClr val="bg1"/>
              </a:solidFill>
            </a:endParaRPr>
          </a:p>
        </p:txBody>
      </p:sp>
      <p:sp>
        <p:nvSpPr>
          <p:cNvPr id="51251" name="Line 53"/>
          <p:cNvSpPr>
            <a:spLocks noChangeShapeType="1"/>
          </p:cNvSpPr>
          <p:nvPr/>
        </p:nvSpPr>
        <p:spPr bwMode="auto">
          <a:xfrm>
            <a:off x="6588125" y="908050"/>
            <a:ext cx="0" cy="7207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252" name="Text Box 54"/>
          <p:cNvSpPr txBox="1">
            <a:spLocks noChangeArrowheads="1"/>
          </p:cNvSpPr>
          <p:nvPr/>
        </p:nvSpPr>
        <p:spPr bwMode="auto">
          <a:xfrm>
            <a:off x="5940425" y="188913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l-GR" sz="1800" b="1">
                <a:solidFill>
                  <a:schemeClr val="bg1"/>
                </a:solidFill>
              </a:rPr>
              <a:t>WW 2</a:t>
            </a:r>
            <a:r>
              <a:rPr lang="el-GR" altLang="el-GR" sz="1800" b="1">
                <a:solidFill>
                  <a:schemeClr val="bg1"/>
                </a:solidFill>
              </a:rPr>
              <a:t>500</a:t>
            </a:r>
          </a:p>
        </p:txBody>
      </p:sp>
      <p:pic>
        <p:nvPicPr>
          <p:cNvPr id="51253" name="Picture 56" descr="TOLIOY2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/>
          <a:stretch>
            <a:fillRect/>
          </a:stretch>
        </p:blipFill>
        <p:spPr bwMode="auto">
          <a:xfrm>
            <a:off x="251520" y="2230819"/>
            <a:ext cx="4859338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63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198"/>
            <a:ext cx="4048125" cy="41148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4647619" y="1056475"/>
            <a:ext cx="430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l-GR" dirty="0">
                <a:solidFill>
                  <a:schemeClr val="bg1"/>
                </a:solidFill>
                <a:latin typeface="+mn-lt"/>
              </a:rPr>
              <a:t>WW </a:t>
            </a:r>
            <a:r>
              <a:rPr lang="el-GR" altLang="el-GR" dirty="0">
                <a:solidFill>
                  <a:schemeClr val="bg1"/>
                </a:solidFill>
                <a:latin typeface="+mn-lt"/>
              </a:rPr>
              <a:t>1000HU </a:t>
            </a:r>
            <a:r>
              <a:rPr lang="en-US" altLang="el-GR" dirty="0">
                <a:solidFill>
                  <a:schemeClr val="bg1"/>
                </a:solidFill>
                <a:latin typeface="+mn-lt"/>
              </a:rPr>
              <a:t>  WL</a:t>
            </a:r>
            <a:r>
              <a:rPr lang="el-GR" altLang="el-GR" dirty="0">
                <a:solidFill>
                  <a:schemeClr val="bg1"/>
                </a:solidFill>
                <a:latin typeface="+mn-lt"/>
              </a:rPr>
              <a:t> -700HU </a:t>
            </a: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57" y="2564904"/>
            <a:ext cx="3838575" cy="38481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1547813" y="5516563"/>
            <a:ext cx="360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l-GR" dirty="0">
                <a:solidFill>
                  <a:schemeClr val="bg1"/>
                </a:solidFill>
                <a:latin typeface="+mn-lt"/>
              </a:rPr>
              <a:t>WW 500</a:t>
            </a:r>
            <a:r>
              <a:rPr lang="el-GR" altLang="el-GR" dirty="0">
                <a:solidFill>
                  <a:schemeClr val="bg1"/>
                </a:solidFill>
                <a:latin typeface="+mn-lt"/>
              </a:rPr>
              <a:t>HU </a:t>
            </a:r>
            <a:r>
              <a:rPr lang="en-US" altLang="el-GR" dirty="0">
                <a:solidFill>
                  <a:schemeClr val="bg1"/>
                </a:solidFill>
                <a:latin typeface="+mn-lt"/>
              </a:rPr>
              <a:t>  WL +</a:t>
            </a:r>
            <a:r>
              <a:rPr lang="en-US" altLang="el-GR" dirty="0" smtClean="0">
                <a:solidFill>
                  <a:schemeClr val="bg1"/>
                </a:solidFill>
                <a:latin typeface="+mn-lt"/>
              </a:rPr>
              <a:t>50HU</a:t>
            </a:r>
            <a:r>
              <a:rPr lang="el-GR" altLang="el-GR" dirty="0" smtClean="0">
                <a:solidFill>
                  <a:schemeClr val="bg1"/>
                </a:solidFill>
                <a:latin typeface="+mn-lt"/>
              </a:rPr>
              <a:t> </a:t>
            </a:r>
            <a:endParaRPr lang="el-GR" alt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9602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l-GR" sz="3600" dirty="0" smtClean="0"/>
              <a:t>Πρώτη πολυτομική </a:t>
            </a:r>
            <a:r>
              <a:rPr lang="en-US" sz="3600" dirty="0" smtClean="0"/>
              <a:t>CT: </a:t>
            </a:r>
            <a:r>
              <a:rPr lang="en-US" dirty="0" smtClean="0"/>
              <a:t>CT1010 scanner</a:t>
            </a:r>
            <a:endParaRPr lang="en-US" sz="3600" dirty="0" smtClean="0"/>
          </a:p>
        </p:txBody>
      </p:sp>
      <p:pic>
        <p:nvPicPr>
          <p:cNvPr id="77827" name="Picture 3" descr="emimk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760748" cy="4536504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1576536"/>
            <a:ext cx="3404749" cy="4300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89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8424936" cy="4968552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altLang="el-GR" sz="2800" dirty="0" smtClean="0"/>
              <a:t>pitch (center-to-center spacing)</a:t>
            </a:r>
          </a:p>
          <a:p>
            <a:pPr lvl="1" eaLnBrk="1" hangingPunct="1">
              <a:lnSpc>
                <a:spcPct val="105000"/>
              </a:lnSpc>
            </a:pPr>
            <a:r>
              <a:rPr lang="el-GR" altLang="el-GR" sz="2400" dirty="0" smtClean="0"/>
              <a:t>Στην</a:t>
            </a:r>
            <a:r>
              <a:rPr lang="en-US" altLang="el-GR" sz="2400" dirty="0" smtClean="0"/>
              <a:t> 3</a:t>
            </a:r>
            <a:r>
              <a:rPr lang="el-GR" altLang="el-GR" sz="2400" baseline="30000" dirty="0" smtClean="0"/>
              <a:t>η</a:t>
            </a:r>
            <a:r>
              <a:rPr lang="en-US" altLang="el-GR" sz="2400" dirty="0" smtClean="0"/>
              <a:t> </a:t>
            </a:r>
            <a:r>
              <a:rPr lang="el-GR" altLang="el-GR" sz="2400" dirty="0" smtClean="0"/>
              <a:t>γενιά αξονικών</a:t>
            </a:r>
            <a:r>
              <a:rPr lang="en-US" altLang="el-GR" sz="2400" dirty="0" smtClean="0"/>
              <a:t>, </a:t>
            </a:r>
            <a:r>
              <a:rPr lang="el-GR" altLang="el-GR" sz="2400" dirty="0" smtClean="0"/>
              <a:t>το</a:t>
            </a:r>
            <a:r>
              <a:rPr lang="en-US" altLang="el-GR" sz="2400" dirty="0" smtClean="0"/>
              <a:t> pitch </a:t>
            </a:r>
            <a:r>
              <a:rPr lang="el-GR" altLang="el-GR" dirty="0" smtClean="0"/>
              <a:t>αντιστοιχεί</a:t>
            </a:r>
            <a:r>
              <a:rPr lang="el-GR" altLang="el-GR" sz="2400" dirty="0" smtClean="0"/>
              <a:t> στην απόκλιση των ακτίνων της δέσμης.</a:t>
            </a:r>
            <a:r>
              <a:rPr lang="en-US" altLang="el-GR" sz="2400" dirty="0" smtClean="0"/>
              <a:t> </a:t>
            </a:r>
          </a:p>
          <a:p>
            <a:pPr lvl="1" eaLnBrk="1" hangingPunct="1">
              <a:lnSpc>
                <a:spcPct val="105000"/>
              </a:lnSpc>
            </a:pPr>
            <a:r>
              <a:rPr lang="el-GR" altLang="el-GR" sz="2400" dirty="0" smtClean="0"/>
              <a:t>Στην 4</a:t>
            </a:r>
            <a:r>
              <a:rPr lang="el-GR" altLang="el-GR" sz="2400" baseline="30000" dirty="0" smtClean="0"/>
              <a:t>η</a:t>
            </a:r>
            <a:r>
              <a:rPr lang="el-GR" altLang="el-GR" sz="2400" dirty="0" smtClean="0"/>
              <a:t> γενιά</a:t>
            </a:r>
            <a:r>
              <a:rPr lang="en-US" altLang="el-GR" sz="2400" dirty="0" smtClean="0"/>
              <a:t>, </a:t>
            </a:r>
            <a:r>
              <a:rPr lang="el-GR" altLang="el-GR" sz="2400" dirty="0" smtClean="0"/>
              <a:t>καθορίζει την πυκνότητα της δειγματοληψίας.</a:t>
            </a:r>
            <a:endParaRPr lang="en-US" altLang="el-GR" sz="2400" dirty="0" smtClean="0"/>
          </a:p>
          <a:p>
            <a:pPr eaLnBrk="1" hangingPunct="1">
              <a:lnSpc>
                <a:spcPct val="105000"/>
              </a:lnSpc>
            </a:pPr>
            <a:r>
              <a:rPr lang="el-GR" altLang="el-GR" sz="2800" dirty="0" smtClean="0"/>
              <a:t>Διαφράγματα του ανιχνευτή</a:t>
            </a:r>
            <a:endParaRPr lang="en-US" altLang="el-GR" sz="2800" dirty="0" smtClean="0"/>
          </a:p>
          <a:p>
            <a:pPr lvl="1" eaLnBrk="1" hangingPunct="1">
              <a:lnSpc>
                <a:spcPct val="105000"/>
              </a:lnSpc>
            </a:pPr>
            <a:r>
              <a:rPr lang="el-GR" altLang="el-GR" sz="2400" dirty="0" smtClean="0"/>
              <a:t>Μικρότεροι ανιχνευτές βελτιώνουν τη διακριτική ικανότητα</a:t>
            </a:r>
            <a:endParaRPr lang="en-US" altLang="el-GR" sz="2400" dirty="0" smtClean="0"/>
          </a:p>
          <a:p>
            <a:pPr eaLnBrk="1" hangingPunct="1">
              <a:lnSpc>
                <a:spcPct val="105000"/>
              </a:lnSpc>
            </a:pPr>
            <a:r>
              <a:rPr lang="el-GR" altLang="el-GR" sz="2800" dirty="0" smtClean="0"/>
              <a:t>Αριθμός δειγματοληψιών</a:t>
            </a:r>
            <a:endParaRPr lang="en-US" altLang="el-GR" sz="2800" dirty="0" smtClean="0"/>
          </a:p>
          <a:p>
            <a:pPr lvl="1" eaLnBrk="1" hangingPunct="1">
              <a:lnSpc>
                <a:spcPct val="105000"/>
              </a:lnSpc>
            </a:pPr>
            <a:r>
              <a:rPr lang="el-GR" altLang="el-GR" sz="2400" dirty="0" smtClean="0"/>
              <a:t>Λίγες δειγματοληψίες προκαλούν </a:t>
            </a:r>
            <a:r>
              <a:rPr lang="en-US" altLang="el-GR" sz="2400" dirty="0" smtClean="0"/>
              <a:t>aliasing, </a:t>
            </a:r>
            <a:r>
              <a:rPr lang="el-GR" altLang="el-GR" sz="2400" dirty="0" smtClean="0"/>
              <a:t>που φαίνεται περισσότερο στην περιφέρεια της εικόνας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l-GR" dirty="0"/>
              <a:t>Παράγοντες που επηρεάζουν τη χωρική διακριτική ικανότητα</a:t>
            </a:r>
          </a:p>
        </p:txBody>
      </p:sp>
    </p:spTree>
    <p:extLst>
      <p:ext uri="{BB962C8B-B14F-4D97-AF65-F5344CB8AC3E}">
        <p14:creationId xmlns:p14="http://schemas.microsoft.com/office/powerpoint/2010/main" val="3066930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CTDIvol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Computed Tomography Dose Index (</a:t>
            </a:r>
            <a:r>
              <a:rPr lang="en-US" dirty="0" err="1" smtClean="0"/>
              <a:t>CTDIvolume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Dose Length Product (DLP)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  <p:pic>
        <p:nvPicPr>
          <p:cNvPr id="190466" name="Picture 2" descr="An intelligent retrieval system combined with optical character recognition can be used to aggregate data from different displays."/>
          <p:cNvPicPr>
            <a:picLocks noChangeAspect="1" noChangeArrowheads="1"/>
          </p:cNvPicPr>
          <p:nvPr/>
        </p:nvPicPr>
        <p:blipFill>
          <a:blip r:embed="rId2" cstate="print"/>
          <a:srcRect t="18899" b="7864"/>
          <a:stretch>
            <a:fillRect/>
          </a:stretch>
        </p:blipFill>
        <p:spPr bwMode="auto">
          <a:xfrm>
            <a:off x="1259632" y="2564904"/>
            <a:ext cx="7051573" cy="367240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95936" y="6237312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auntminnie.com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78" name="Group 1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780639"/>
              </p:ext>
            </p:extLst>
          </p:nvPr>
        </p:nvGraphicFramePr>
        <p:xfrm>
          <a:off x="323850" y="1341438"/>
          <a:ext cx="8424862" cy="472287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331070"/>
                <a:gridCol w="2093792"/>
              </a:tblGrid>
              <a:tr h="9448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Πηγή ακτινοβολίας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Δόση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mrem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Περιβάλλοντος (ετήσια)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Α/α θώρακος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Συμβατική ΑΤ θώρακος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Συμβατική ΑΤ κοιλίας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Ελικοειδής ΑΤ θώρακος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Ελικοειδής ΑΤ σώματος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1800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5397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ΑΤ δέσμης ηλεκτρονίων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320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5413" marR="95413" marT="45717" marB="45717" horzOverflow="overflow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72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92" y="116632"/>
            <a:ext cx="8902704" cy="100811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ΥΤ και άλλες δόσεις ακτινοβολίας κατά κεφαλή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  <p:pic>
        <p:nvPicPr>
          <p:cNvPr id="191491" name="Picture 3" descr="C:\Users\Georgia\AppData\Local\Temp\F1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27" y="1412776"/>
            <a:ext cx="8186037" cy="54360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 rot="16200000">
            <a:off x="-677083" y="5580387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eurheartj.oxfordjournals.org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dirty="0" smtClean="0"/>
              <a:t>Πρόβλημα ανιχνευτή στην 3</a:t>
            </a:r>
            <a:r>
              <a:rPr lang="el-GR" altLang="el-GR" baseline="30000" dirty="0" smtClean="0"/>
              <a:t>η</a:t>
            </a:r>
            <a:r>
              <a:rPr lang="el-GR" altLang="el-GR" dirty="0" smtClean="0"/>
              <a:t> γενεά προκαλεί κυκλικό </a:t>
            </a:r>
            <a:r>
              <a:rPr lang="en-US" altLang="el-GR" dirty="0" smtClean="0"/>
              <a:t>artifact</a:t>
            </a:r>
            <a:r>
              <a:rPr lang="el-GR" altLang="el-GR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dirty="0" smtClean="0"/>
              <a:t>Μικρός κύκλος σε κεντρικό ανιχνευτή.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dirty="0" smtClean="0"/>
              <a:t>Μεγάλος σε περιφερικό.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2636912"/>
            <a:ext cx="3594643" cy="3554051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Κυκλικό </a:t>
            </a:r>
            <a:r>
              <a:rPr lang="en-US" dirty="0"/>
              <a:t>artifact</a:t>
            </a:r>
            <a:endParaRPr lang="el-GR" dirty="0"/>
          </a:p>
        </p:txBody>
      </p:sp>
      <p:pic>
        <p:nvPicPr>
          <p:cNvPr id="73732" name="Picture 4" descr="http://images.radiopaedia.org/images/3234993/142d6c6760890cec00173fad02b622_big_gallery.png"/>
          <p:cNvPicPr>
            <a:picLocks noChangeAspect="1" noChangeArrowheads="1"/>
          </p:cNvPicPr>
          <p:nvPr/>
        </p:nvPicPr>
        <p:blipFill>
          <a:blip r:embed="rId3" cstate="print"/>
          <a:srcRect l="46799"/>
          <a:stretch>
            <a:fillRect/>
          </a:stretch>
        </p:blipFill>
        <p:spPr bwMode="auto">
          <a:xfrm>
            <a:off x="683568" y="2975869"/>
            <a:ext cx="3816424" cy="322244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691680" y="6165304"/>
            <a:ext cx="1247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4"/>
              </a:rPr>
              <a:t>radiopaedia.org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9643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sz="2400" dirty="0" smtClean="0"/>
              <a:t>Αιτία</a:t>
            </a:r>
          </a:p>
          <a:p>
            <a:pPr eaLnBrk="1" hangingPunct="1"/>
            <a:r>
              <a:rPr lang="el-GR" altLang="el-GR" sz="2400" dirty="0" smtClean="0"/>
              <a:t>Καθώς η δέσμη περνά από αντικείμενο υψηλού ατομικού αριθμού η μέση ενέργειά της αυξάνεται.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l-GR" sz="2400" dirty="0" smtClean="0"/>
              <a:t>Διόρθωση</a:t>
            </a:r>
          </a:p>
          <a:p>
            <a:pPr eaLnBrk="1" hangingPunct="1"/>
            <a:r>
              <a:rPr lang="el-GR" altLang="el-GR" sz="2400" dirty="0" smtClean="0"/>
              <a:t>Φιλτράρισμα της δέσμης κοντά στη λυχνία.</a:t>
            </a:r>
          </a:p>
          <a:p>
            <a:pPr eaLnBrk="1" hangingPunct="1"/>
            <a:r>
              <a:rPr lang="el-GR" altLang="el-GR" sz="2400" dirty="0" smtClean="0"/>
              <a:t>Αποφυγή οστικών δομών υψηλής απορρόφησης.</a:t>
            </a:r>
          </a:p>
          <a:p>
            <a:pPr eaLnBrk="1" hangingPunct="1"/>
            <a:r>
              <a:rPr lang="el-GR" altLang="el-GR" sz="2400" dirty="0" smtClean="0"/>
              <a:t>Αλγόριθμοι.</a:t>
            </a:r>
            <a:endParaRPr lang="el-GR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Σκλήρυνση Δέσμης</a:t>
            </a:r>
          </a:p>
        </p:txBody>
      </p:sp>
    </p:spTree>
    <p:extLst>
      <p:ext uri="{BB962C8B-B14F-4D97-AF65-F5344CB8AC3E}">
        <p14:creationId xmlns:p14="http://schemas.microsoft.com/office/powerpoint/2010/main" val="395927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2387600" cy="500538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76672"/>
            <a:ext cx="4432351" cy="2664296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  <p:pic>
        <p:nvPicPr>
          <p:cNvPr id="71682" name="Picture 2" descr="http://tech.snmjournals.org/content/35/4/213/F1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3456384" cy="3209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051720" y="6581001"/>
            <a:ext cx="1872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5"/>
              </a:rPr>
              <a:t>tech.snmjournals.org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480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936104"/>
          </a:xfrm>
        </p:spPr>
        <p:txBody>
          <a:bodyPr/>
          <a:lstStyle/>
          <a:p>
            <a:r>
              <a:rPr lang="el-GR" dirty="0" smtClean="0"/>
              <a:t>Μέταλλα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9552" y="1196752"/>
            <a:ext cx="5256584" cy="30963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l-GR" dirty="0" smtClean="0"/>
              <a:t>Προκαλούν τεχνικά σφάλματα για διάφορους λόγους: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Σκλήρυνση της δέσμης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Σκέδαση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l-GR" dirty="0" smtClean="0"/>
              <a:t>Θόρυβος </a:t>
            </a:r>
            <a:r>
              <a:rPr lang="en-US" dirty="0" smtClean="0"/>
              <a:t>Poisson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Κίνηση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Επιδράσεις παρυφής</a:t>
            </a:r>
          </a:p>
          <a:p>
            <a:pPr lvl="1"/>
            <a:endParaRPr lang="el-GR" dirty="0" smtClean="0"/>
          </a:p>
          <a:p>
            <a:pPr lvl="1"/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  <p:pic>
        <p:nvPicPr>
          <p:cNvPr id="70658" name="Picture 2" descr="http://svc5.auntminnie.com/images/sa/ge/08_1253_bcast/370x183_case5_091123.jpg"/>
          <p:cNvPicPr>
            <a:picLocks noChangeAspect="1" noChangeArrowheads="1"/>
          </p:cNvPicPr>
          <p:nvPr/>
        </p:nvPicPr>
        <p:blipFill>
          <a:blip r:embed="rId2" cstate="print"/>
          <a:srcRect l="53233"/>
          <a:stretch>
            <a:fillRect/>
          </a:stretch>
        </p:blipFill>
        <p:spPr bwMode="auto">
          <a:xfrm>
            <a:off x="6012160" y="3545825"/>
            <a:ext cx="3131840" cy="33121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67944" y="472514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C000"/>
                </a:solidFill>
              </a:rPr>
              <a:t>Διόρθωση με ειδικούς αλγόριθμους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0" name="Picture 2" descr="http://svc5.auntminnie.com/images/sa/ge/08_1253_bcast/370x183_case5_091123.jpg"/>
          <p:cNvPicPr>
            <a:picLocks noChangeAspect="1" noChangeArrowheads="1"/>
          </p:cNvPicPr>
          <p:nvPr/>
        </p:nvPicPr>
        <p:blipFill>
          <a:blip r:embed="rId2" cstate="print"/>
          <a:srcRect l="2695" r="51068"/>
          <a:stretch>
            <a:fillRect/>
          </a:stretch>
        </p:blipFill>
        <p:spPr bwMode="auto">
          <a:xfrm>
            <a:off x="6012160" y="142664"/>
            <a:ext cx="3096344" cy="331217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788024" y="6543556"/>
            <a:ext cx="1440160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auntminnie.com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2873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 smtClean="0"/>
              <a:t>Φαινόμενο μερικής επικάλυψης</a:t>
            </a:r>
          </a:p>
          <a:p>
            <a:pPr eaLnBrk="1" hangingPunct="1"/>
            <a:r>
              <a:rPr lang="el-GR" altLang="el-GR" sz="2400" dirty="0" smtClean="0"/>
              <a:t>Ο αριθμός </a:t>
            </a:r>
            <a:r>
              <a:rPr lang="en-US" altLang="el-GR" sz="2400" dirty="0" smtClean="0"/>
              <a:t>CT </a:t>
            </a:r>
            <a:r>
              <a:rPr lang="el-GR" altLang="el-GR" sz="2400" dirty="0" smtClean="0"/>
              <a:t>ενός </a:t>
            </a:r>
            <a:r>
              <a:rPr lang="en-US" altLang="el-GR" sz="2400" dirty="0" smtClean="0"/>
              <a:t>voxel</a:t>
            </a:r>
            <a:r>
              <a:rPr lang="el-GR" altLang="el-GR" sz="2400" dirty="0" smtClean="0"/>
              <a:t> αποτελεί τον μέσο όρο των συντελεστών απορρόφησης των ιστών που περιλαμβάνονται στο</a:t>
            </a:r>
            <a:r>
              <a:rPr lang="en-US" altLang="el-GR" sz="2400" dirty="0" smtClean="0"/>
              <a:t> voxel </a:t>
            </a:r>
            <a:r>
              <a:rPr lang="el-GR" altLang="el-GR" sz="2400" dirty="0" smtClean="0"/>
              <a:t> και της ποσότητάς τους.</a:t>
            </a:r>
          </a:p>
          <a:p>
            <a:pPr eaLnBrk="1" hangingPunct="1"/>
            <a:r>
              <a:rPr lang="el-GR" altLang="el-GR" sz="2400" dirty="0" smtClean="0"/>
              <a:t>Εάν υπάρχει μόνο ένας ιστός τότε η μέτρηση είναι αντιπροσωπευτική του συγκεκριμένου ιστού.</a:t>
            </a:r>
          </a:p>
          <a:p>
            <a:pPr eaLnBrk="1" hangingPunct="1"/>
            <a:r>
              <a:rPr lang="el-GR" altLang="el-GR" sz="2400" dirty="0" smtClean="0"/>
              <a:t>Διαφορετικά προκύπτει μια ενδιάμεση τιμή που δεν είναι αντιπροσωπευτική ενός ιστού και μπορεί μοιάζει με παθολογία.</a:t>
            </a:r>
          </a:p>
          <a:p>
            <a:pPr eaLnBrk="1" hangingPunct="1"/>
            <a:r>
              <a:rPr lang="el-GR" altLang="el-GR" sz="2400" dirty="0" smtClean="0"/>
              <a:t>Αποφυγή με λεπτές τομές και αλγορίθμους.</a:t>
            </a:r>
          </a:p>
          <a:p>
            <a:pPr eaLnBrk="1" hangingPunct="1"/>
            <a:endParaRPr lang="el-GR" altLang="el-GR" sz="24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volume </a:t>
            </a:r>
            <a:r>
              <a:rPr lang="en-US" dirty="0" smtClean="0"/>
              <a:t>averaging</a:t>
            </a:r>
            <a:r>
              <a:rPr lang="el-GR" dirty="0" smtClean="0"/>
              <a:t>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3112249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14"/>
          <p:cNvSpPr>
            <a:spLocks noChangeArrowheads="1"/>
          </p:cNvSpPr>
          <p:nvPr/>
        </p:nvSpPr>
        <p:spPr bwMode="auto">
          <a:xfrm>
            <a:off x="5651500" y="2133600"/>
            <a:ext cx="2376488" cy="12827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7588" name="Rectangle 15"/>
          <p:cNvSpPr>
            <a:spLocks noChangeArrowheads="1"/>
          </p:cNvSpPr>
          <p:nvPr/>
        </p:nvSpPr>
        <p:spPr bwMode="auto">
          <a:xfrm>
            <a:off x="5651500" y="4076700"/>
            <a:ext cx="2376488" cy="129698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7589" name="Oval 16"/>
          <p:cNvSpPr>
            <a:spLocks noChangeArrowheads="1"/>
          </p:cNvSpPr>
          <p:nvPr/>
        </p:nvSpPr>
        <p:spPr bwMode="auto">
          <a:xfrm>
            <a:off x="5651500" y="3427413"/>
            <a:ext cx="2376488" cy="661987"/>
          </a:xfrm>
          <a:prstGeom prst="ellipse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94225" name="Rectangle 17"/>
          <p:cNvSpPr>
            <a:spLocks noChangeArrowheads="1"/>
          </p:cNvSpPr>
          <p:nvPr/>
        </p:nvSpPr>
        <p:spPr bwMode="auto">
          <a:xfrm>
            <a:off x="5076825" y="3643072"/>
            <a:ext cx="3455988" cy="245740"/>
          </a:xfrm>
          <a:prstGeom prst="rect">
            <a:avLst/>
          </a:prstGeom>
          <a:noFill/>
          <a:ln w="12700" cap="sq">
            <a:solidFill>
              <a:srgbClr val="FFC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1619250" y="2205038"/>
            <a:ext cx="2376488" cy="1223962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7592" name="Rectangle 9"/>
          <p:cNvSpPr>
            <a:spLocks noChangeArrowheads="1"/>
          </p:cNvSpPr>
          <p:nvPr/>
        </p:nvSpPr>
        <p:spPr bwMode="auto">
          <a:xfrm>
            <a:off x="1619250" y="4076700"/>
            <a:ext cx="2376488" cy="1296988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7593" name="Oval 10"/>
          <p:cNvSpPr>
            <a:spLocks noChangeArrowheads="1"/>
          </p:cNvSpPr>
          <p:nvPr/>
        </p:nvSpPr>
        <p:spPr bwMode="auto">
          <a:xfrm>
            <a:off x="1619250" y="3429000"/>
            <a:ext cx="2376488" cy="660400"/>
          </a:xfrm>
          <a:prstGeom prst="ellipse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971550" y="2925763"/>
            <a:ext cx="3563938" cy="1719262"/>
          </a:xfrm>
          <a:prstGeom prst="rect">
            <a:avLst/>
          </a:prstGeom>
          <a:noFill/>
          <a:ln w="12700" cap="sq">
            <a:solidFill>
              <a:srgbClr val="FFC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Partial volume averaging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5582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Philipps Brilliance 64</a:t>
            </a:r>
            <a:endParaRPr lang="el-GR" dirty="0"/>
          </a:p>
        </p:txBody>
      </p:sp>
      <p:pic>
        <p:nvPicPr>
          <p:cNvPr id="115714" name="Picture 2" descr="File:64 slice sca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056784" cy="52903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2635362" y="6464369"/>
            <a:ext cx="4384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64 slice </a:t>
            </a:r>
            <a:r>
              <a:rPr lang="en-US" sz="1200" dirty="0" smtClean="0">
                <a:latin typeface="+mn-lt"/>
                <a:hlinkClick r:id="rId3"/>
              </a:rPr>
              <a:t>scanner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ToNToNi"/>
              </a:rPr>
              <a:t>ToNToNi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0308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Spiral CT: </a:t>
            </a:r>
            <a:r>
              <a:rPr lang="el-GR" dirty="0" smtClean="0"/>
              <a:t>+ / -</a:t>
            </a:r>
            <a:endParaRPr lang="en-US" dirty="0" smtClean="0"/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E9DE89"/>
                </a:solidFill>
              </a:rPr>
              <a:t>Spiral CT </a:t>
            </a:r>
            <a:r>
              <a:rPr lang="el-GR" b="1" dirty="0" smtClean="0">
                <a:solidFill>
                  <a:srgbClr val="E9DE89"/>
                </a:solidFill>
              </a:rPr>
              <a:t>καθιερωμένη τεχνική</a:t>
            </a:r>
            <a:endParaRPr lang="en-US" b="1" dirty="0" smtClean="0">
              <a:solidFill>
                <a:srgbClr val="E9DE89"/>
              </a:solidFill>
            </a:endParaRPr>
          </a:p>
          <a:p>
            <a:pPr lvl="1">
              <a:defRPr/>
            </a:pPr>
            <a:r>
              <a:rPr lang="el-GR" dirty="0" smtClean="0"/>
              <a:t>Περισσότερες τομές ανά αναπνοή</a:t>
            </a:r>
            <a:endParaRPr lang="en-US" dirty="0" smtClean="0"/>
          </a:p>
          <a:p>
            <a:pPr lvl="1">
              <a:defRPr/>
            </a:pPr>
            <a:r>
              <a:rPr lang="el-GR" dirty="0" smtClean="0"/>
              <a:t>Γρηγορότερες εξετάσεις</a:t>
            </a:r>
            <a:endParaRPr lang="en-US" dirty="0" smtClean="0"/>
          </a:p>
          <a:p>
            <a:pPr lvl="1">
              <a:defRPr/>
            </a:pPr>
            <a:r>
              <a:rPr lang="el-GR" dirty="0" smtClean="0"/>
              <a:t>Πολυεπίπεδες ανασυνθέσεις</a:t>
            </a:r>
            <a:endParaRPr lang="en-US" dirty="0" smtClean="0"/>
          </a:p>
          <a:p>
            <a:pPr lvl="1">
              <a:defRPr/>
            </a:pPr>
            <a:r>
              <a:rPr lang="el-GR" dirty="0" smtClean="0"/>
              <a:t>Μικρότεροι χρόνοι </a:t>
            </a:r>
            <a:endParaRPr lang="en-US" dirty="0" smtClean="0"/>
          </a:p>
          <a:p>
            <a:pPr>
              <a:defRPr/>
            </a:pPr>
            <a:r>
              <a:rPr lang="el-GR" b="1" dirty="0" smtClean="0">
                <a:solidFill>
                  <a:srgbClr val="E9DE89"/>
                </a:solidFill>
              </a:rPr>
              <a:t>Ποιότητα εικόνας και κάλυψη ασθενούς</a:t>
            </a:r>
            <a:r>
              <a:rPr lang="en-US" b="1" dirty="0" smtClean="0">
                <a:solidFill>
                  <a:srgbClr val="E9DE89"/>
                </a:solidFill>
              </a:rPr>
              <a:t>:</a:t>
            </a:r>
            <a:r>
              <a:rPr lang="en-US" dirty="0" smtClean="0">
                <a:solidFill>
                  <a:srgbClr val="E9DE89"/>
                </a:solidFill>
              </a:rPr>
              <a:t> </a:t>
            </a:r>
            <a:r>
              <a:rPr lang="el-GR" dirty="0" smtClean="0"/>
              <a:t>περιορισμοί από τις δυνατότητες της λυχνίας </a:t>
            </a:r>
            <a:r>
              <a:rPr lang="en-US" dirty="0" smtClean="0"/>
              <a:t>(</a:t>
            </a:r>
            <a:r>
              <a:rPr lang="en-US" dirty="0" err="1" smtClean="0"/>
              <a:t>mA</a:t>
            </a:r>
            <a:r>
              <a:rPr lang="en-US" dirty="0" smtClean="0"/>
              <a:t> </a:t>
            </a:r>
            <a:r>
              <a:rPr lang="el-GR" dirty="0" smtClean="0"/>
              <a:t>και</a:t>
            </a:r>
            <a:r>
              <a:rPr lang="en-US" dirty="0" smtClean="0"/>
              <a:t> beam-on time)</a:t>
            </a:r>
          </a:p>
          <a:p>
            <a:pPr>
              <a:defRPr/>
            </a:pPr>
            <a:r>
              <a:rPr lang="el-GR" b="1" i="1" dirty="0" smtClean="0">
                <a:solidFill>
                  <a:srgbClr val="E9DE89"/>
                </a:solidFill>
              </a:rPr>
              <a:t>Λύση: </a:t>
            </a:r>
            <a:r>
              <a:rPr lang="en-US" dirty="0" err="1" smtClean="0"/>
              <a:t>multislice</a:t>
            </a:r>
            <a:r>
              <a:rPr lang="en-US" dirty="0" smtClean="0"/>
              <a:t> CT</a:t>
            </a:r>
            <a:r>
              <a:rPr lang="el-GR" dirty="0" smtClean="0"/>
              <a:t> – αποτελεσματικότερη χρήση της δέσμης </a:t>
            </a:r>
            <a:endParaRPr lang="en-US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56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3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Τοπόγραμμα</a:t>
            </a:r>
            <a:endParaRPr lang="el-GR" dirty="0"/>
          </a:p>
        </p:txBody>
      </p:sp>
      <p:pic>
        <p:nvPicPr>
          <p:cNvPr id="79874" name="Picture 2" descr="https://upload.wikimedia.org/wikipedia/commons/8/86/Brain_CT_Topogram_after_Right_Craniotomy.jpg"/>
          <p:cNvPicPr>
            <a:picLocks noChangeAspect="1" noChangeArrowheads="1"/>
          </p:cNvPicPr>
          <p:nvPr/>
        </p:nvPicPr>
        <p:blipFill>
          <a:blip r:embed="rId2" cstate="print"/>
          <a:srcRect t="24634" b="26718"/>
          <a:stretch>
            <a:fillRect/>
          </a:stretch>
        </p:blipFill>
        <p:spPr bwMode="auto">
          <a:xfrm>
            <a:off x="1359643" y="1916832"/>
            <a:ext cx="6956773" cy="33843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6237312"/>
            <a:ext cx="1925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commons.wikimedia.org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3503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MSCT: </a:t>
            </a:r>
            <a:r>
              <a:rPr lang="el-GR" dirty="0" smtClean="0"/>
              <a:t>ορισμοί</a:t>
            </a:r>
            <a:endParaRPr lang="en-US" dirty="0" smtClean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5184576" cy="5400600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b="1" dirty="0" smtClean="0">
                <a:solidFill>
                  <a:srgbClr val="E9DE89"/>
                </a:solidFill>
              </a:rPr>
              <a:t>Detector Thickness:</a:t>
            </a:r>
            <a:r>
              <a:rPr lang="en-US" dirty="0" smtClean="0">
                <a:solidFill>
                  <a:srgbClr val="E9DE89"/>
                </a:solidFill>
              </a:rPr>
              <a:t> </a:t>
            </a:r>
            <a:r>
              <a:rPr lang="el-GR" dirty="0" smtClean="0"/>
              <a:t>το μέγεθος στον  άξονα  - </a:t>
            </a:r>
            <a:r>
              <a:rPr lang="en-US" dirty="0" smtClean="0"/>
              <a:t>Z</a:t>
            </a:r>
            <a:r>
              <a:rPr lang="el-GR" dirty="0" smtClean="0"/>
              <a:t> κάθε στοιχείου του ανιχνευτή.</a:t>
            </a:r>
            <a:endParaRPr lang="en-US" dirty="0" smtClean="0"/>
          </a:p>
          <a:p>
            <a:pPr>
              <a:lnSpc>
                <a:spcPct val="95000"/>
              </a:lnSpc>
              <a:defRPr/>
            </a:pPr>
            <a:r>
              <a:rPr lang="en-US" b="1" dirty="0" smtClean="0">
                <a:solidFill>
                  <a:srgbClr val="E9DE89"/>
                </a:solidFill>
              </a:rPr>
              <a:t>Detector Collimation:</a:t>
            </a:r>
            <a:r>
              <a:rPr lang="en-US" dirty="0" smtClean="0">
                <a:solidFill>
                  <a:srgbClr val="E9DE89"/>
                </a:solidFill>
              </a:rPr>
              <a:t> </a:t>
            </a:r>
            <a:r>
              <a:rPr lang="el-GR" dirty="0" smtClean="0"/>
              <a:t>το πάχος της ανακατασκευασμένης εικόνας (μπορεί να προκύπτει από ένωση ανιχνευτών).</a:t>
            </a:r>
            <a:endParaRPr lang="en-US" dirty="0" smtClean="0"/>
          </a:p>
          <a:p>
            <a:pPr>
              <a:lnSpc>
                <a:spcPct val="95000"/>
              </a:lnSpc>
              <a:defRPr/>
            </a:pPr>
            <a:r>
              <a:rPr lang="en-US" b="1" dirty="0" smtClean="0">
                <a:solidFill>
                  <a:srgbClr val="E9DE89"/>
                </a:solidFill>
              </a:rPr>
              <a:t>Beam Collimation:</a:t>
            </a:r>
            <a:r>
              <a:rPr lang="en-US" dirty="0" smtClean="0">
                <a:solidFill>
                  <a:srgbClr val="E9DE89"/>
                </a:solidFill>
              </a:rPr>
              <a:t> </a:t>
            </a:r>
            <a:r>
              <a:rPr lang="el-GR" dirty="0" smtClean="0"/>
              <a:t>πάχος της ακτινολογικής δέσμης στον άξονα –Ζ.</a:t>
            </a:r>
            <a:endParaRPr lang="en-US" dirty="0" smtClean="0"/>
          </a:p>
          <a:p>
            <a:pPr>
              <a:lnSpc>
                <a:spcPct val="95000"/>
              </a:lnSpc>
              <a:defRPr/>
            </a:pPr>
            <a:r>
              <a:rPr lang="en-US" b="1" dirty="0" smtClean="0">
                <a:solidFill>
                  <a:srgbClr val="E9DE89"/>
                </a:solidFill>
              </a:rPr>
              <a:t>Slice Thickness:</a:t>
            </a:r>
            <a:r>
              <a:rPr lang="en-US" dirty="0" smtClean="0">
                <a:solidFill>
                  <a:srgbClr val="E9DE89"/>
                </a:solidFill>
              </a:rPr>
              <a:t> </a:t>
            </a:r>
            <a:r>
              <a:rPr lang="el-GR" dirty="0" smtClean="0"/>
              <a:t>καθορίζεται από το </a:t>
            </a:r>
            <a:r>
              <a:rPr lang="en-US" dirty="0" smtClean="0"/>
              <a:t>detector  collimation and </a:t>
            </a:r>
            <a:r>
              <a:rPr lang="el-GR" b="1" dirty="0" smtClean="0">
                <a:solidFill>
                  <a:srgbClr val="FFFFA3"/>
                </a:solidFill>
              </a:rPr>
              <a:t>ΟΧΙ </a:t>
            </a:r>
            <a:r>
              <a:rPr lang="el-GR" b="1" i="1" dirty="0" smtClean="0">
                <a:solidFill>
                  <a:srgbClr val="FFFFA3"/>
                </a:solidFill>
              </a:rPr>
              <a:t> </a:t>
            </a:r>
            <a:r>
              <a:rPr lang="el-GR" dirty="0" smtClean="0"/>
              <a:t>από το </a:t>
            </a:r>
            <a:r>
              <a:rPr lang="en-US" dirty="0" smtClean="0"/>
              <a:t>beam collimation</a:t>
            </a:r>
            <a:r>
              <a:rPr lang="el-GR" dirty="0" smtClean="0"/>
              <a:t>.</a:t>
            </a:r>
            <a:endParaRPr lang="en-US" dirty="0" smtClean="0"/>
          </a:p>
        </p:txBody>
      </p:sp>
      <p:pic>
        <p:nvPicPr>
          <p:cNvPr id="78852" name="Picture 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6538" y="1071563"/>
            <a:ext cx="3827462" cy="5113337"/>
          </a:xfrm>
          <a:ln>
            <a:solidFill>
              <a:schemeClr val="tx1"/>
            </a:solidFill>
          </a:ln>
        </p:spPr>
      </p:pic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5364088" y="6334125"/>
            <a:ext cx="3779912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buClr>
                <a:schemeClr val="tx1"/>
              </a:buClr>
              <a:buSzPct val="100000"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(Adapted from Hsieh, Med Phys 28:491-500)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540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Cone Beam Effect: Single Slice CT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556792"/>
            <a:ext cx="4392488" cy="4536504"/>
          </a:xfrm>
        </p:spPr>
        <p:txBody>
          <a:bodyPr/>
          <a:lstStyle/>
          <a:p>
            <a:r>
              <a:rPr lang="el-GR" dirty="0"/>
              <a:t>Σφάλματα </a:t>
            </a:r>
            <a:r>
              <a:rPr lang="en-US" dirty="0" smtClean="0"/>
              <a:t>partial volume </a:t>
            </a:r>
            <a:r>
              <a:rPr lang="el-GR" dirty="0" smtClean="0"/>
              <a:t>και </a:t>
            </a:r>
            <a:r>
              <a:rPr lang="el-GR" dirty="0"/>
              <a:t>γραμμές προκύπτουν από </a:t>
            </a:r>
            <a:r>
              <a:rPr lang="el-GR" dirty="0" smtClean="0"/>
              <a:t>τη </a:t>
            </a:r>
            <a:r>
              <a:rPr lang="el-GR" dirty="0"/>
              <a:t>δειγματοληψία διαφορετικών όγκων λόγω κωνικής </a:t>
            </a:r>
            <a:r>
              <a:rPr lang="el-GR" dirty="0" smtClean="0"/>
              <a:t>δέσμης.</a:t>
            </a:r>
          </a:p>
          <a:p>
            <a:r>
              <a:rPr lang="el-GR" dirty="0" smtClean="0"/>
              <a:t>Μικρή δομή όπως μια άκρη οστού ανιχνεύεται στη μια θέση της δέσμης και όχι στην άλλη και δημιουργεί ανακολουθία που προκαλεί γραμμές.</a:t>
            </a:r>
            <a:endParaRPr lang="en-US" dirty="0" smtClean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77" y="1127716"/>
            <a:ext cx="3040309" cy="527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759420" y="1119548"/>
            <a:ext cx="1382008" cy="5263512"/>
            <a:chOff x="4759420" y="1119548"/>
            <a:chExt cx="1382008" cy="5263512"/>
          </a:xfrm>
        </p:grpSpPr>
        <p:sp>
          <p:nvSpPr>
            <p:cNvPr id="10" name="Rectangle 9"/>
            <p:cNvSpPr/>
            <p:nvPr/>
          </p:nvSpPr>
          <p:spPr>
            <a:xfrm>
              <a:off x="4773276" y="5879004"/>
              <a:ext cx="1368152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33"/>
            <a:stretch>
              <a:fillRect/>
            </a:stretch>
          </p:blipFill>
          <p:spPr bwMode="auto">
            <a:xfrm>
              <a:off x="4759420" y="1119548"/>
              <a:ext cx="1352573" cy="48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133316" y="6006540"/>
              <a:ext cx="504056" cy="867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13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/>
              <a:t>Cone Beam Effect: MSCT</a:t>
            </a:r>
            <a:endParaRPr lang="en-US" sz="4000" dirty="0" smtClean="0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23528" y="2060848"/>
            <a:ext cx="4464496" cy="2808312"/>
          </a:xfrm>
        </p:spPr>
        <p:txBody>
          <a:bodyPr/>
          <a:lstStyle/>
          <a:p>
            <a:r>
              <a:rPr lang="el-GR" dirty="0"/>
              <a:t>Για πολλαπλές τομές (μεγάλο πλάτος – απόκλιση δέσμης) εφαρμόζονται ειδικοί αλγόριθμοι διόρθωσης “</a:t>
            </a:r>
            <a:r>
              <a:rPr lang="el-GR" dirty="0" err="1"/>
              <a:t>cone</a:t>
            </a:r>
            <a:r>
              <a:rPr lang="el-GR" dirty="0"/>
              <a:t> </a:t>
            </a:r>
            <a:r>
              <a:rPr lang="el-GR" dirty="0" err="1"/>
              <a:t>beam</a:t>
            </a:r>
            <a:r>
              <a:rPr lang="el-GR" dirty="0"/>
              <a:t>” </a:t>
            </a:r>
            <a:r>
              <a:rPr lang="el-GR" dirty="0" err="1"/>
              <a:t>algorithms</a:t>
            </a:r>
            <a:r>
              <a:rPr lang="el-GR" dirty="0"/>
              <a:t> για την ανακατασκευή </a:t>
            </a:r>
            <a:r>
              <a:rPr lang="el-GR" dirty="0" smtClean="0"/>
              <a:t>τομών.</a:t>
            </a:r>
            <a:endParaRPr lang="el-GR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882352"/>
            <a:ext cx="33861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61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882352"/>
            <a:ext cx="33861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618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1034752"/>
            <a:ext cx="2286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618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463377"/>
            <a:ext cx="11271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618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606252"/>
            <a:ext cx="20494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618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711152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8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0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Συνολικό πλάτος δέσμης -ο</a:t>
            </a:r>
            <a:r>
              <a:rPr lang="en-US" dirty="0" err="1" smtClean="0"/>
              <a:t>verbeaming</a:t>
            </a:r>
            <a:endParaRPr lang="en-US" dirty="0"/>
          </a:p>
        </p:txBody>
      </p:sp>
      <p:sp>
        <p:nvSpPr>
          <p:cNvPr id="88067" name="Content Placeholder 4"/>
          <p:cNvSpPr>
            <a:spLocks noGrp="1"/>
          </p:cNvSpPr>
          <p:nvPr>
            <p:ph idx="1"/>
          </p:nvPr>
        </p:nvSpPr>
        <p:spPr>
          <a:xfrm>
            <a:off x="611560" y="1124744"/>
            <a:ext cx="8136904" cy="5256584"/>
          </a:xfrm>
        </p:spPr>
        <p:txBody>
          <a:bodyPr/>
          <a:lstStyle/>
          <a:p>
            <a:pPr>
              <a:buNone/>
            </a:pPr>
            <a:r>
              <a:rPr lang="el-GR" altLang="el-GR" dirty="0" smtClean="0"/>
              <a:t>Για ομοιόμορφη κατανομή δέσμης </a:t>
            </a:r>
            <a:endParaRPr lang="en-US" altLang="el-GR" dirty="0" smtClean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488832" cy="4528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55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dirty="0" smtClean="0"/>
              <a:t>Περιοχή εξέτασης- ακτινοβόλησης</a:t>
            </a:r>
            <a:br>
              <a:rPr lang="el-GR" sz="3200" dirty="0" smtClean="0"/>
            </a:br>
            <a:r>
              <a:rPr lang="en-US" sz="3200" dirty="0" err="1" smtClean="0"/>
              <a:t>overranging</a:t>
            </a:r>
            <a:r>
              <a:rPr lang="en-US" sz="3200" dirty="0" smtClean="0"/>
              <a:t>/</a:t>
            </a:r>
            <a:r>
              <a:rPr lang="en-US" sz="3200" dirty="0" err="1" smtClean="0"/>
              <a:t>overscanning</a:t>
            </a:r>
            <a:endParaRPr lang="en-US" sz="3200" dirty="0"/>
          </a:p>
        </p:txBody>
      </p:sp>
      <p:sp>
        <p:nvSpPr>
          <p:cNvPr id="89091" name="Content Placeholder 4"/>
          <p:cNvSpPr>
            <a:spLocks noGrp="1"/>
          </p:cNvSpPr>
          <p:nvPr>
            <p:ph idx="1"/>
          </p:nvPr>
        </p:nvSpPr>
        <p:spPr>
          <a:xfrm>
            <a:off x="323528" y="2564904"/>
            <a:ext cx="2952328" cy="2376264"/>
          </a:xfrm>
        </p:spPr>
        <p:txBody>
          <a:bodyPr/>
          <a:lstStyle/>
          <a:p>
            <a:pPr marL="0" indent="0">
              <a:buNone/>
            </a:pPr>
            <a:r>
              <a:rPr lang="el-GR" altLang="el-GR" sz="2400" dirty="0" smtClean="0"/>
              <a:t>½ στροφής </a:t>
            </a:r>
            <a:r>
              <a:rPr lang="el-GR" altLang="el-GR" dirty="0" smtClean="0"/>
              <a:t>επιπλέον </a:t>
            </a:r>
            <a:r>
              <a:rPr lang="el-GR" altLang="el-GR" sz="2400" dirty="0" smtClean="0"/>
              <a:t>δεδομένα για την ανακατασκευή της πρώτης και της τελευταίας τομής.</a:t>
            </a:r>
            <a:endParaRPr lang="en-US" altLang="el-GR" sz="2400" dirty="0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93" y="1628800"/>
            <a:ext cx="6053407" cy="4365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3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79388">
              <a:defRPr/>
            </a:pPr>
            <a:r>
              <a:rPr lang="en-US" sz="3600" dirty="0" smtClean="0"/>
              <a:t>MSCT</a:t>
            </a:r>
            <a:r>
              <a:rPr lang="el-GR" sz="3600" dirty="0" smtClean="0"/>
              <a:t>:</a:t>
            </a:r>
            <a:r>
              <a:rPr lang="en-US" sz="3600" dirty="0" smtClean="0"/>
              <a:t> </a:t>
            </a:r>
            <a:r>
              <a:rPr lang="el-GR" sz="3600" dirty="0" smtClean="0"/>
              <a:t>Ευαισθησία και απόδοση των ανιχνευτών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04950"/>
            <a:ext cx="5947818" cy="5256212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1691680" y="65363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(Adapted from Hsieh, Med Phys 28:491-500)</a:t>
            </a:r>
            <a:endParaRPr 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30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64704"/>
            <a:ext cx="5830380" cy="5616624"/>
          </a:xfrm>
          <a:ln>
            <a:solidFill>
              <a:schemeClr val="tx1"/>
            </a:solidFill>
          </a:ln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24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Sensitivity Profile: 10 mm </a:t>
            </a:r>
            <a:r>
              <a:rPr lang="el-GR" dirty="0" smtClean="0"/>
              <a:t>πάχος τομής</a:t>
            </a:r>
            <a:endParaRPr lang="en-US" dirty="0" smtClean="0"/>
          </a:p>
        </p:txBody>
      </p:sp>
      <p:pic>
        <p:nvPicPr>
          <p:cNvPr id="921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4476205" cy="4488206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59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Radiograp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035675" cy="219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5" descr="sectio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5186363" cy="35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75349"/>
            <a:ext cx="2808287" cy="197802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8685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Z-Axis Dose Profile for 10 mm slice</a:t>
            </a:r>
            <a:r>
              <a:rPr lang="el-GR" dirty="0" smtClean="0"/>
              <a:t> </a:t>
            </a:r>
            <a:r>
              <a:rPr lang="el-GR" sz="3000" b="0" dirty="0" smtClean="0"/>
              <a:t>1/2</a:t>
            </a:r>
            <a:endParaRPr lang="en-US" sz="3000" b="0" dirty="0" smtClean="0"/>
          </a:p>
        </p:txBody>
      </p:sp>
      <p:pic>
        <p:nvPicPr>
          <p:cNvPr id="931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2" y="1556792"/>
            <a:ext cx="4224469" cy="4608512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4224469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40" y="2147605"/>
            <a:ext cx="2641600" cy="33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ight Triangle 8"/>
          <p:cNvSpPr/>
          <p:nvPr/>
        </p:nvSpPr>
        <p:spPr>
          <a:xfrm flipH="1" flipV="1">
            <a:off x="7308304" y="2204864"/>
            <a:ext cx="360040" cy="158417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V="1">
            <a:off x="5825632" y="2214416"/>
            <a:ext cx="374788" cy="1584176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92080" y="2420888"/>
            <a:ext cx="648072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36096" y="3933056"/>
            <a:ext cx="648072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524328" y="2204864"/>
            <a:ext cx="432048" cy="43204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452320" y="3861048"/>
            <a:ext cx="576064" cy="36004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59632" y="623731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</a:rPr>
              <a:t>Δόση ακτινοβολίας για τομή ονομαστικού πάχους 10χιλ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Z-Axis Dose Profile for 10 mm slice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n-US" dirty="0" smtClean="0"/>
          </a:p>
        </p:txBody>
      </p:sp>
      <p:pic>
        <p:nvPicPr>
          <p:cNvPr id="942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/>
          <a:stretch>
            <a:fillRect/>
          </a:stretch>
        </p:blipFill>
        <p:spPr>
          <a:xfrm>
            <a:off x="2123728" y="1484784"/>
            <a:ext cx="4818194" cy="4887788"/>
          </a:xfrm>
        </p:spPr>
      </p:pic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5835444"/>
            <a:ext cx="3657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53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64" y="1788056"/>
            <a:ext cx="3997325" cy="3754437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35112" y="1980456"/>
            <a:ext cx="2487200" cy="3584446"/>
            <a:chOff x="-2238280" y="2451368"/>
            <a:chExt cx="2487200" cy="3584446"/>
          </a:xfrm>
        </p:grpSpPr>
        <p:pic>
          <p:nvPicPr>
            <p:cNvPr id="355337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680" y="2473464"/>
              <a:ext cx="355600" cy="35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55338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8280" y="2451368"/>
              <a:ext cx="338137" cy="35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pic>
        <p:nvPicPr>
          <p:cNvPr id="35534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52"/>
            <a:ext cx="355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534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44" y="2996952"/>
            <a:ext cx="3381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5344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590800"/>
            <a:ext cx="676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5345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2514600"/>
            <a:ext cx="6778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1259632" y="6370754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</a:rPr>
              <a:t>Δόση ακτινοβολίας για τομή πραγματικού πάχους 10χιλ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35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5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mtClean="0"/>
              <a:t>Dose Efficiency vs Slice Thickness</a:t>
            </a:r>
          </a:p>
        </p:txBody>
      </p:sp>
      <p:pic>
        <p:nvPicPr>
          <p:cNvPr id="952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33871"/>
            <a:ext cx="3995940" cy="4970931"/>
          </a:xfrm>
          <a:ln>
            <a:solidFill>
              <a:schemeClr val="tx1"/>
            </a:solidFill>
          </a:ln>
        </p:spPr>
      </p:pic>
      <p:pic>
        <p:nvPicPr>
          <p:cNvPr id="95236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8874" y="1356320"/>
            <a:ext cx="3929062" cy="4953000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65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Θόρυβος </a:t>
            </a:r>
            <a:r>
              <a:rPr lang="el-GR" sz="3200" b="0" dirty="0" smtClean="0"/>
              <a:t>1/2</a:t>
            </a:r>
            <a:endParaRPr lang="en-US" sz="3200" b="0" dirty="0"/>
          </a:p>
        </p:txBody>
      </p:sp>
      <p:sp>
        <p:nvSpPr>
          <p:cNvPr id="9626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altLang="el-GR" smtClean="0"/>
              <a:t>Μη χρήσιμες πληροφορίες</a:t>
            </a:r>
            <a:endParaRPr lang="en-US" altLang="el-GR" smtClean="0"/>
          </a:p>
          <a:p>
            <a:pPr>
              <a:lnSpc>
                <a:spcPct val="90000"/>
              </a:lnSpc>
            </a:pPr>
            <a:r>
              <a:rPr lang="el-GR" altLang="el-GR" smtClean="0"/>
              <a:t>Σταθερός υπό συγκεκριμένες παραμέτρους του συστήματος</a:t>
            </a:r>
            <a:endParaRPr lang="en-US" altLang="el-GR" smtClean="0"/>
          </a:p>
          <a:p>
            <a:pPr>
              <a:lnSpc>
                <a:spcPct val="90000"/>
              </a:lnSpc>
            </a:pPr>
            <a:r>
              <a:rPr lang="el-GR" altLang="el-GR" smtClean="0"/>
              <a:t>Μειώνει την δυνατότητα διαχωρισμού σημείων με μικρή αντίθεση</a:t>
            </a:r>
            <a:endParaRPr lang="en-US" altLang="el-GR" smtClean="0"/>
          </a:p>
          <a:p>
            <a:pPr>
              <a:lnSpc>
                <a:spcPct val="90000"/>
              </a:lnSpc>
            </a:pPr>
            <a:r>
              <a:rPr lang="el-GR" altLang="el-GR" smtClean="0"/>
              <a:t>Προσθέτει ή αφαιρεί από τη μέση ένταση ενός </a:t>
            </a:r>
            <a:r>
              <a:rPr lang="en-US" altLang="el-GR" smtClean="0"/>
              <a:t>pixel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5288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Θόρυβος </a:t>
            </a:r>
            <a:r>
              <a:rPr lang="el-GR" sz="3200" b="0" dirty="0" smtClean="0">
                <a:solidFill>
                  <a:prstClr val="white"/>
                </a:solidFill>
              </a:rPr>
              <a:t>2/2</a:t>
            </a:r>
            <a:endParaRPr lang="en-US" dirty="0"/>
          </a:p>
        </p:txBody>
      </p:sp>
      <p:sp>
        <p:nvSpPr>
          <p:cNvPr id="97285" name="Rectangle 5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424936" cy="417646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Αύξηση του παραγομένου σήματος μειώνει τη σχετική επίδραση του θορύβου</a:t>
            </a:r>
            <a:endParaRPr lang="en-US" altLang="el-GR" dirty="0" smtClean="0"/>
          </a:p>
          <a:p>
            <a:r>
              <a:rPr lang="el-GR" altLang="el-GR" dirty="0" smtClean="0"/>
              <a:t>Παράμετροι εξέτασης επιλέγονται ώστε να αυξάνουν το λόγο σήματος προς θόρυβο χωρίς να μακραίνουν σημαντικά το χρόνο της εξέτασης</a:t>
            </a:r>
            <a:endParaRPr lang="en-US" altLang="el-GR" dirty="0" smtClean="0"/>
          </a:p>
          <a:p>
            <a:r>
              <a:rPr lang="el-GR" altLang="el-GR" dirty="0" smtClean="0"/>
              <a:t>Ο λόγος σήματος προς θόρυβο (</a:t>
            </a:r>
            <a:r>
              <a:rPr lang="en-US" altLang="el-GR" dirty="0" smtClean="0"/>
              <a:t>SNR) </a:t>
            </a:r>
            <a:r>
              <a:rPr lang="el-GR" altLang="el-GR" dirty="0" smtClean="0"/>
              <a:t>είναι σχετικό μέτρο που επιτρέπει τη σύγκριση σε ποικίλες περιπτώσεις</a:t>
            </a:r>
            <a:endParaRPr lang="en-US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9701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98308" name="Group 11"/>
          <p:cNvGrpSpPr>
            <a:grpSpLocks/>
          </p:cNvGrpSpPr>
          <p:nvPr/>
        </p:nvGrpSpPr>
        <p:grpSpPr bwMode="auto">
          <a:xfrm>
            <a:off x="679450" y="3295650"/>
            <a:ext cx="3130550" cy="3187700"/>
            <a:chOff x="482" y="2076"/>
            <a:chExt cx="2218" cy="2008"/>
          </a:xfrm>
        </p:grpSpPr>
        <p:sp>
          <p:nvSpPr>
            <p:cNvPr id="38916" name="Rectangle 4" descr="Small confetti"/>
            <p:cNvSpPr>
              <a:spLocks noChangeArrowheads="1"/>
            </p:cNvSpPr>
            <p:nvPr/>
          </p:nvSpPr>
          <p:spPr bwMode="auto">
            <a:xfrm>
              <a:off x="935" y="3276"/>
              <a:ext cx="1740" cy="384"/>
            </a:xfrm>
            <a:prstGeom prst="rect">
              <a:avLst/>
            </a:prstGeom>
            <a:pattFill prst="smConfetti">
              <a:fgClr>
                <a:schemeClr val="accent2"/>
              </a:fgClr>
              <a:bgClr>
                <a:srgbClr val="000000"/>
              </a:bgClr>
            </a:patt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8917" name="Freeform 5"/>
            <p:cNvSpPr>
              <a:spLocks/>
            </p:cNvSpPr>
            <p:nvPr/>
          </p:nvSpPr>
          <p:spPr bwMode="auto">
            <a:xfrm>
              <a:off x="899" y="2076"/>
              <a:ext cx="1801" cy="16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20"/>
                </a:cxn>
                <a:cxn ang="0">
                  <a:pos x="1800" y="1620"/>
                </a:cxn>
              </a:cxnLst>
              <a:rect l="0" t="0" r="r" b="b"/>
              <a:pathLst>
                <a:path w="1801" h="1621">
                  <a:moveTo>
                    <a:pt x="0" y="0"/>
                  </a:moveTo>
                  <a:lnTo>
                    <a:pt x="0" y="1620"/>
                  </a:lnTo>
                  <a:lnTo>
                    <a:pt x="1800" y="1620"/>
                  </a:lnTo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grpSp>
          <p:nvGrpSpPr>
            <p:cNvPr id="98322" name="Group 8"/>
            <p:cNvGrpSpPr>
              <a:grpSpLocks/>
            </p:cNvGrpSpPr>
            <p:nvPr/>
          </p:nvGrpSpPr>
          <p:grpSpPr bwMode="auto">
            <a:xfrm>
              <a:off x="1163" y="2664"/>
              <a:ext cx="1189" cy="973"/>
              <a:chOff x="1163" y="2664"/>
              <a:chExt cx="1189" cy="973"/>
            </a:xfrm>
          </p:grpSpPr>
          <p:sp>
            <p:nvSpPr>
              <p:cNvPr id="38918" name="Freeform 6"/>
              <p:cNvSpPr>
                <a:spLocks/>
              </p:cNvSpPr>
              <p:nvPr/>
            </p:nvSpPr>
            <p:spPr bwMode="auto">
              <a:xfrm>
                <a:off x="1162" y="2664"/>
                <a:ext cx="613" cy="973"/>
              </a:xfrm>
              <a:custGeom>
                <a:avLst/>
                <a:gdLst/>
                <a:ahLst/>
                <a:cxnLst>
                  <a:cxn ang="0">
                    <a:pos x="0" y="972"/>
                  </a:cxn>
                  <a:cxn ang="0">
                    <a:pos x="84" y="972"/>
                  </a:cxn>
                  <a:cxn ang="0">
                    <a:pos x="168" y="948"/>
                  </a:cxn>
                  <a:cxn ang="0">
                    <a:pos x="248" y="888"/>
                  </a:cxn>
                  <a:cxn ang="0">
                    <a:pos x="312" y="816"/>
                  </a:cxn>
                  <a:cxn ang="0">
                    <a:pos x="352" y="728"/>
                  </a:cxn>
                  <a:cxn ang="0">
                    <a:pos x="396" y="624"/>
                  </a:cxn>
                  <a:cxn ang="0">
                    <a:pos x="424" y="488"/>
                  </a:cxn>
                  <a:cxn ang="0">
                    <a:pos x="444" y="384"/>
                  </a:cxn>
                  <a:cxn ang="0">
                    <a:pos x="464" y="240"/>
                  </a:cxn>
                  <a:cxn ang="0">
                    <a:pos x="492" y="112"/>
                  </a:cxn>
                  <a:cxn ang="0">
                    <a:pos x="520" y="56"/>
                  </a:cxn>
                  <a:cxn ang="0">
                    <a:pos x="556" y="16"/>
                  </a:cxn>
                  <a:cxn ang="0">
                    <a:pos x="612" y="0"/>
                  </a:cxn>
                </a:cxnLst>
                <a:rect l="0" t="0" r="r" b="b"/>
                <a:pathLst>
                  <a:path w="613" h="973">
                    <a:moveTo>
                      <a:pt x="0" y="972"/>
                    </a:moveTo>
                    <a:lnTo>
                      <a:pt x="84" y="972"/>
                    </a:lnTo>
                    <a:lnTo>
                      <a:pt x="168" y="948"/>
                    </a:lnTo>
                    <a:lnTo>
                      <a:pt x="248" y="888"/>
                    </a:lnTo>
                    <a:lnTo>
                      <a:pt x="312" y="816"/>
                    </a:lnTo>
                    <a:lnTo>
                      <a:pt x="352" y="728"/>
                    </a:lnTo>
                    <a:lnTo>
                      <a:pt x="396" y="624"/>
                    </a:lnTo>
                    <a:lnTo>
                      <a:pt x="424" y="488"/>
                    </a:lnTo>
                    <a:lnTo>
                      <a:pt x="444" y="384"/>
                    </a:lnTo>
                    <a:lnTo>
                      <a:pt x="464" y="240"/>
                    </a:lnTo>
                    <a:lnTo>
                      <a:pt x="492" y="112"/>
                    </a:lnTo>
                    <a:lnTo>
                      <a:pt x="520" y="56"/>
                    </a:lnTo>
                    <a:lnTo>
                      <a:pt x="556" y="16"/>
                    </a:lnTo>
                    <a:lnTo>
                      <a:pt x="612" y="0"/>
                    </a:lnTo>
                  </a:path>
                </a:pathLst>
              </a:custGeom>
              <a:noFill/>
              <a:ln w="50800" cap="rnd" cmpd="sng">
                <a:solidFill>
                  <a:srgbClr val="E9DE8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auto">
              <a:xfrm>
                <a:off x="1739" y="2664"/>
                <a:ext cx="613" cy="973"/>
              </a:xfrm>
              <a:custGeom>
                <a:avLst/>
                <a:gdLst/>
                <a:ahLst/>
                <a:cxnLst>
                  <a:cxn ang="0">
                    <a:pos x="612" y="972"/>
                  </a:cxn>
                  <a:cxn ang="0">
                    <a:pos x="528" y="972"/>
                  </a:cxn>
                  <a:cxn ang="0">
                    <a:pos x="444" y="948"/>
                  </a:cxn>
                  <a:cxn ang="0">
                    <a:pos x="364" y="888"/>
                  </a:cxn>
                  <a:cxn ang="0">
                    <a:pos x="300" y="816"/>
                  </a:cxn>
                  <a:cxn ang="0">
                    <a:pos x="260" y="728"/>
                  </a:cxn>
                  <a:cxn ang="0">
                    <a:pos x="216" y="624"/>
                  </a:cxn>
                  <a:cxn ang="0">
                    <a:pos x="188" y="488"/>
                  </a:cxn>
                  <a:cxn ang="0">
                    <a:pos x="168" y="384"/>
                  </a:cxn>
                  <a:cxn ang="0">
                    <a:pos x="148" y="240"/>
                  </a:cxn>
                  <a:cxn ang="0">
                    <a:pos x="120" y="112"/>
                  </a:cxn>
                  <a:cxn ang="0">
                    <a:pos x="92" y="56"/>
                  </a:cxn>
                  <a:cxn ang="0">
                    <a:pos x="56" y="16"/>
                  </a:cxn>
                  <a:cxn ang="0">
                    <a:pos x="0" y="0"/>
                  </a:cxn>
                </a:cxnLst>
                <a:rect l="0" t="0" r="r" b="b"/>
                <a:pathLst>
                  <a:path w="613" h="973">
                    <a:moveTo>
                      <a:pt x="612" y="972"/>
                    </a:moveTo>
                    <a:lnTo>
                      <a:pt x="528" y="972"/>
                    </a:lnTo>
                    <a:lnTo>
                      <a:pt x="444" y="948"/>
                    </a:lnTo>
                    <a:lnTo>
                      <a:pt x="364" y="888"/>
                    </a:lnTo>
                    <a:lnTo>
                      <a:pt x="300" y="816"/>
                    </a:lnTo>
                    <a:lnTo>
                      <a:pt x="260" y="728"/>
                    </a:lnTo>
                    <a:lnTo>
                      <a:pt x="216" y="624"/>
                    </a:lnTo>
                    <a:lnTo>
                      <a:pt x="188" y="488"/>
                    </a:lnTo>
                    <a:lnTo>
                      <a:pt x="168" y="384"/>
                    </a:lnTo>
                    <a:lnTo>
                      <a:pt x="148" y="240"/>
                    </a:lnTo>
                    <a:lnTo>
                      <a:pt x="120" y="112"/>
                    </a:lnTo>
                    <a:lnTo>
                      <a:pt x="92" y="56"/>
                    </a:lnTo>
                    <a:lnTo>
                      <a:pt x="56" y="16"/>
                    </a:lnTo>
                    <a:lnTo>
                      <a:pt x="0" y="0"/>
                    </a:lnTo>
                  </a:path>
                </a:pathLst>
              </a:custGeom>
              <a:noFill/>
              <a:ln w="50800" cap="rnd" cmpd="sng">
                <a:solidFill>
                  <a:srgbClr val="E9DE8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98323" name="Rectangle 9"/>
            <p:cNvSpPr>
              <a:spLocks noChangeArrowheads="1"/>
            </p:cNvSpPr>
            <p:nvPr/>
          </p:nvSpPr>
          <p:spPr bwMode="auto">
            <a:xfrm>
              <a:off x="1322" y="3795"/>
              <a:ext cx="123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l-GR" altLang="el-GR" b="1" dirty="0">
                  <a:solidFill>
                    <a:schemeClr val="bg1"/>
                  </a:solidFill>
                </a:rPr>
                <a:t>συχνότητα</a:t>
              </a:r>
              <a:endParaRPr lang="en-US" alt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98324" name="Rectangle 10"/>
            <p:cNvSpPr>
              <a:spLocks noChangeArrowheads="1"/>
            </p:cNvSpPr>
            <p:nvPr/>
          </p:nvSpPr>
          <p:spPr bwMode="auto">
            <a:xfrm>
              <a:off x="482" y="2427"/>
              <a:ext cx="335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l-GR" b="1" dirty="0">
                  <a:solidFill>
                    <a:schemeClr val="bg1"/>
                  </a:solidFill>
                </a:rPr>
                <a:t>SI</a:t>
              </a:r>
            </a:p>
          </p:txBody>
        </p:sp>
      </p:grpSp>
      <p:grpSp>
        <p:nvGrpSpPr>
          <p:cNvPr id="98309" name="Group 19"/>
          <p:cNvGrpSpPr>
            <a:grpSpLocks/>
          </p:cNvGrpSpPr>
          <p:nvPr/>
        </p:nvGrpSpPr>
        <p:grpSpPr bwMode="auto">
          <a:xfrm>
            <a:off x="4219575" y="3295650"/>
            <a:ext cx="3128963" cy="3187700"/>
            <a:chOff x="2990" y="2076"/>
            <a:chExt cx="2218" cy="2008"/>
          </a:xfrm>
        </p:grpSpPr>
        <p:sp>
          <p:nvSpPr>
            <p:cNvPr id="38924" name="Rectangle 12" descr="Small confetti"/>
            <p:cNvSpPr>
              <a:spLocks noChangeArrowheads="1"/>
            </p:cNvSpPr>
            <p:nvPr/>
          </p:nvSpPr>
          <p:spPr bwMode="auto">
            <a:xfrm>
              <a:off x="3444" y="3276"/>
              <a:ext cx="1740" cy="384"/>
            </a:xfrm>
            <a:prstGeom prst="rect">
              <a:avLst/>
            </a:prstGeom>
            <a:pattFill prst="smConfetti">
              <a:fgClr>
                <a:schemeClr val="accent2"/>
              </a:fgClr>
              <a:bgClr>
                <a:srgbClr val="000000"/>
              </a:bgClr>
            </a:patt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8925" name="Freeform 13"/>
            <p:cNvSpPr>
              <a:spLocks/>
            </p:cNvSpPr>
            <p:nvPr/>
          </p:nvSpPr>
          <p:spPr bwMode="auto">
            <a:xfrm>
              <a:off x="3407" y="2076"/>
              <a:ext cx="1801" cy="16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20"/>
                </a:cxn>
                <a:cxn ang="0">
                  <a:pos x="1800" y="1620"/>
                </a:cxn>
              </a:cxnLst>
              <a:rect l="0" t="0" r="r" b="b"/>
              <a:pathLst>
                <a:path w="1801" h="1621">
                  <a:moveTo>
                    <a:pt x="0" y="0"/>
                  </a:moveTo>
                  <a:lnTo>
                    <a:pt x="0" y="1620"/>
                  </a:lnTo>
                  <a:lnTo>
                    <a:pt x="1800" y="1620"/>
                  </a:lnTo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grpSp>
          <p:nvGrpSpPr>
            <p:cNvPr id="98315" name="Group 16"/>
            <p:cNvGrpSpPr>
              <a:grpSpLocks/>
            </p:cNvGrpSpPr>
            <p:nvPr/>
          </p:nvGrpSpPr>
          <p:grpSpPr bwMode="auto">
            <a:xfrm>
              <a:off x="3671" y="3024"/>
              <a:ext cx="1189" cy="613"/>
              <a:chOff x="3671" y="3024"/>
              <a:chExt cx="1189" cy="613"/>
            </a:xfrm>
          </p:grpSpPr>
          <p:sp>
            <p:nvSpPr>
              <p:cNvPr id="38926" name="Freeform 14"/>
              <p:cNvSpPr>
                <a:spLocks/>
              </p:cNvSpPr>
              <p:nvPr/>
            </p:nvSpPr>
            <p:spPr bwMode="auto">
              <a:xfrm>
                <a:off x="3671" y="3024"/>
                <a:ext cx="613" cy="613"/>
              </a:xfrm>
              <a:custGeom>
                <a:avLst/>
                <a:gdLst/>
                <a:ahLst/>
                <a:cxnLst>
                  <a:cxn ang="0">
                    <a:pos x="0" y="612"/>
                  </a:cxn>
                  <a:cxn ang="0">
                    <a:pos x="84" y="612"/>
                  </a:cxn>
                  <a:cxn ang="0">
                    <a:pos x="168" y="596"/>
                  </a:cxn>
                  <a:cxn ang="0">
                    <a:pos x="248" y="559"/>
                  </a:cxn>
                  <a:cxn ang="0">
                    <a:pos x="312" y="513"/>
                  </a:cxn>
                  <a:cxn ang="0">
                    <a:pos x="352" y="458"/>
                  </a:cxn>
                  <a:cxn ang="0">
                    <a:pos x="396" y="392"/>
                  </a:cxn>
                  <a:cxn ang="0">
                    <a:pos x="424" y="307"/>
                  </a:cxn>
                  <a:cxn ang="0">
                    <a:pos x="444" y="241"/>
                  </a:cxn>
                  <a:cxn ang="0">
                    <a:pos x="464" y="151"/>
                  </a:cxn>
                  <a:cxn ang="0">
                    <a:pos x="492" y="70"/>
                  </a:cxn>
                  <a:cxn ang="0">
                    <a:pos x="520" y="35"/>
                  </a:cxn>
                  <a:cxn ang="0">
                    <a:pos x="556" y="10"/>
                  </a:cxn>
                  <a:cxn ang="0">
                    <a:pos x="612" y="0"/>
                  </a:cxn>
                </a:cxnLst>
                <a:rect l="0" t="0" r="r" b="b"/>
                <a:pathLst>
                  <a:path w="613" h="613">
                    <a:moveTo>
                      <a:pt x="0" y="612"/>
                    </a:moveTo>
                    <a:lnTo>
                      <a:pt x="84" y="612"/>
                    </a:lnTo>
                    <a:lnTo>
                      <a:pt x="168" y="596"/>
                    </a:lnTo>
                    <a:lnTo>
                      <a:pt x="248" y="559"/>
                    </a:lnTo>
                    <a:lnTo>
                      <a:pt x="312" y="513"/>
                    </a:lnTo>
                    <a:lnTo>
                      <a:pt x="352" y="458"/>
                    </a:lnTo>
                    <a:lnTo>
                      <a:pt x="396" y="392"/>
                    </a:lnTo>
                    <a:lnTo>
                      <a:pt x="424" y="307"/>
                    </a:lnTo>
                    <a:lnTo>
                      <a:pt x="444" y="241"/>
                    </a:lnTo>
                    <a:lnTo>
                      <a:pt x="464" y="151"/>
                    </a:lnTo>
                    <a:lnTo>
                      <a:pt x="492" y="70"/>
                    </a:lnTo>
                    <a:lnTo>
                      <a:pt x="520" y="35"/>
                    </a:lnTo>
                    <a:lnTo>
                      <a:pt x="556" y="10"/>
                    </a:lnTo>
                    <a:lnTo>
                      <a:pt x="612" y="0"/>
                    </a:lnTo>
                  </a:path>
                </a:pathLst>
              </a:custGeom>
              <a:noFill/>
              <a:ln w="50800" cap="rnd" cmpd="sng">
                <a:solidFill>
                  <a:srgbClr val="E9DE8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8927" name="Freeform 15"/>
              <p:cNvSpPr>
                <a:spLocks/>
              </p:cNvSpPr>
              <p:nvPr/>
            </p:nvSpPr>
            <p:spPr bwMode="auto">
              <a:xfrm>
                <a:off x="4247" y="3024"/>
                <a:ext cx="613" cy="613"/>
              </a:xfrm>
              <a:custGeom>
                <a:avLst/>
                <a:gdLst/>
                <a:ahLst/>
                <a:cxnLst>
                  <a:cxn ang="0">
                    <a:pos x="612" y="612"/>
                  </a:cxn>
                  <a:cxn ang="0">
                    <a:pos x="528" y="612"/>
                  </a:cxn>
                  <a:cxn ang="0">
                    <a:pos x="444" y="596"/>
                  </a:cxn>
                  <a:cxn ang="0">
                    <a:pos x="364" y="559"/>
                  </a:cxn>
                  <a:cxn ang="0">
                    <a:pos x="300" y="513"/>
                  </a:cxn>
                  <a:cxn ang="0">
                    <a:pos x="260" y="458"/>
                  </a:cxn>
                  <a:cxn ang="0">
                    <a:pos x="216" y="392"/>
                  </a:cxn>
                  <a:cxn ang="0">
                    <a:pos x="188" y="307"/>
                  </a:cxn>
                  <a:cxn ang="0">
                    <a:pos x="168" y="241"/>
                  </a:cxn>
                  <a:cxn ang="0">
                    <a:pos x="148" y="151"/>
                  </a:cxn>
                  <a:cxn ang="0">
                    <a:pos x="120" y="70"/>
                  </a:cxn>
                  <a:cxn ang="0">
                    <a:pos x="92" y="35"/>
                  </a:cxn>
                  <a:cxn ang="0">
                    <a:pos x="56" y="10"/>
                  </a:cxn>
                  <a:cxn ang="0">
                    <a:pos x="0" y="0"/>
                  </a:cxn>
                </a:cxnLst>
                <a:rect l="0" t="0" r="r" b="b"/>
                <a:pathLst>
                  <a:path w="613" h="613">
                    <a:moveTo>
                      <a:pt x="612" y="612"/>
                    </a:moveTo>
                    <a:lnTo>
                      <a:pt x="528" y="612"/>
                    </a:lnTo>
                    <a:lnTo>
                      <a:pt x="444" y="596"/>
                    </a:lnTo>
                    <a:lnTo>
                      <a:pt x="364" y="559"/>
                    </a:lnTo>
                    <a:lnTo>
                      <a:pt x="300" y="513"/>
                    </a:lnTo>
                    <a:lnTo>
                      <a:pt x="260" y="458"/>
                    </a:lnTo>
                    <a:lnTo>
                      <a:pt x="216" y="392"/>
                    </a:lnTo>
                    <a:lnTo>
                      <a:pt x="188" y="307"/>
                    </a:lnTo>
                    <a:lnTo>
                      <a:pt x="168" y="241"/>
                    </a:lnTo>
                    <a:lnTo>
                      <a:pt x="148" y="151"/>
                    </a:lnTo>
                    <a:lnTo>
                      <a:pt x="120" y="70"/>
                    </a:lnTo>
                    <a:lnTo>
                      <a:pt x="92" y="35"/>
                    </a:lnTo>
                    <a:lnTo>
                      <a:pt x="56" y="10"/>
                    </a:lnTo>
                    <a:lnTo>
                      <a:pt x="0" y="0"/>
                    </a:lnTo>
                  </a:path>
                </a:pathLst>
              </a:custGeom>
              <a:noFill/>
              <a:ln w="50800" cap="rnd" cmpd="sng">
                <a:solidFill>
                  <a:srgbClr val="E9DE8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98316" name="Rectangle 17"/>
            <p:cNvSpPr>
              <a:spLocks noChangeArrowheads="1"/>
            </p:cNvSpPr>
            <p:nvPr/>
          </p:nvSpPr>
          <p:spPr bwMode="auto">
            <a:xfrm>
              <a:off x="3830" y="3795"/>
              <a:ext cx="1237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l-GR" altLang="el-GR" b="1">
                  <a:solidFill>
                    <a:schemeClr val="bg1"/>
                  </a:solidFill>
                </a:rPr>
                <a:t>συχνότητα</a:t>
              </a:r>
              <a:endParaRPr lang="en-US" altLang="el-GR" b="1">
                <a:solidFill>
                  <a:schemeClr val="bg1"/>
                </a:solidFill>
              </a:endParaRPr>
            </a:p>
          </p:txBody>
        </p:sp>
        <p:sp>
          <p:nvSpPr>
            <p:cNvPr id="98317" name="Rectangle 18"/>
            <p:cNvSpPr>
              <a:spLocks noChangeArrowheads="1"/>
            </p:cNvSpPr>
            <p:nvPr/>
          </p:nvSpPr>
          <p:spPr bwMode="auto">
            <a:xfrm>
              <a:off x="2990" y="2427"/>
              <a:ext cx="335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l-GR" b="1" dirty="0">
                  <a:solidFill>
                    <a:schemeClr val="bg1"/>
                  </a:solidFill>
                </a:rPr>
                <a:t>SI</a:t>
              </a:r>
            </a:p>
          </p:txBody>
        </p:sp>
      </p:grpSp>
      <p:sp>
        <p:nvSpPr>
          <p:cNvPr id="3893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Σχέση </a:t>
            </a:r>
            <a:r>
              <a:rPr lang="el-GR" dirty="0" smtClean="0"/>
              <a:t>Σήματος</a:t>
            </a:r>
            <a:r>
              <a:rPr lang="en-US" dirty="0" smtClean="0"/>
              <a:t> </a:t>
            </a:r>
            <a:r>
              <a:rPr lang="el-GR" dirty="0"/>
              <a:t>προς </a:t>
            </a:r>
            <a:r>
              <a:rPr lang="el-GR" dirty="0" smtClean="0"/>
              <a:t>Θόρυβο</a:t>
            </a:r>
            <a:endParaRPr lang="en-US" dirty="0"/>
          </a:p>
        </p:txBody>
      </p:sp>
      <p:sp>
        <p:nvSpPr>
          <p:cNvPr id="98311" name="Rectangle 2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3200" dirty="0" smtClean="0"/>
              <a:t>Υψηλό σήμα</a:t>
            </a:r>
            <a:endParaRPr lang="en-US" altLang="el-GR" sz="3200" dirty="0" smtClean="0"/>
          </a:p>
          <a:p>
            <a:r>
              <a:rPr lang="el-GR" altLang="el-GR" sz="3200" dirty="0" smtClean="0"/>
              <a:t>Υψηλό</a:t>
            </a:r>
            <a:r>
              <a:rPr lang="en-US" altLang="el-GR" sz="3200" dirty="0" smtClean="0"/>
              <a:t> SNR</a:t>
            </a:r>
          </a:p>
        </p:txBody>
      </p:sp>
      <p:sp>
        <p:nvSpPr>
          <p:cNvPr id="98312" name="Rectangle 2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04048" y="1340768"/>
            <a:ext cx="4038600" cy="4525962"/>
          </a:xfrm>
        </p:spPr>
        <p:txBody>
          <a:bodyPr/>
          <a:lstStyle/>
          <a:p>
            <a:r>
              <a:rPr lang="el-GR" altLang="el-GR" sz="3200" dirty="0" smtClean="0">
                <a:solidFill>
                  <a:schemeClr val="bg1"/>
                </a:solidFill>
              </a:rPr>
              <a:t>Χαμηλό σήμα</a:t>
            </a:r>
            <a:endParaRPr lang="en-US" altLang="el-GR" sz="3200" dirty="0" smtClean="0">
              <a:solidFill>
                <a:schemeClr val="bg1"/>
              </a:solidFill>
            </a:endParaRPr>
          </a:p>
          <a:p>
            <a:r>
              <a:rPr lang="en-US" altLang="el-GR" dirty="0" smtClean="0">
                <a:solidFill>
                  <a:schemeClr val="bg1"/>
                </a:solidFill>
              </a:rPr>
              <a:t>X</a:t>
            </a:r>
            <a:r>
              <a:rPr lang="el-GR" altLang="el-GR" sz="3200" dirty="0" smtClean="0">
                <a:solidFill>
                  <a:schemeClr val="bg1"/>
                </a:solidFill>
              </a:rPr>
              <a:t>αμηλό</a:t>
            </a:r>
            <a:r>
              <a:rPr lang="en-US" altLang="el-GR" sz="3200" dirty="0" smtClean="0">
                <a:solidFill>
                  <a:schemeClr val="bg1"/>
                </a:solidFill>
              </a:rPr>
              <a:t> SNR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6804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674596"/>
              </p:ext>
            </p:extLst>
          </p:nvPr>
        </p:nvGraphicFramePr>
        <p:xfrm>
          <a:off x="1217861" y="1340768"/>
          <a:ext cx="6810523" cy="506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Chart" r:id="rId4" imgW="3486066" imgH="3162240" progId="Excel.Chart.8">
                  <p:embed followColorScheme="full"/>
                </p:oleObj>
              </mc:Choice>
              <mc:Fallback>
                <p:oleObj name="Chart" r:id="rId4" imgW="3486066" imgH="3162240" progId="Excel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861" y="1340768"/>
                        <a:ext cx="6810523" cy="50697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Απουσία θορύβου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4109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aphicFrame>
        <p:nvGraphicFramePr>
          <p:cNvPr id="2050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7718248"/>
              </p:ext>
            </p:extLst>
          </p:nvPr>
        </p:nvGraphicFramePr>
        <p:xfrm>
          <a:off x="1184746" y="1378761"/>
          <a:ext cx="6771630" cy="507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Chart" r:id="rId5" imgW="3505245" imgH="3171960" progId="Excel.Sheet.8">
                  <p:embed followColorScheme="full"/>
                </p:oleObj>
              </mc:Choice>
              <mc:Fallback>
                <p:oleObj name="Chart" r:id="rId5" imgW="3505245" imgH="3171960" progId="Excel.Shee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746" y="1378761"/>
                        <a:ext cx="6771630" cy="5074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 smtClean="0"/>
              <a:t>Υψηλό σήμα / χαμηλός θόρυβος</a:t>
            </a:r>
            <a:endParaRPr lang="en-US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6171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aphicFrame>
        <p:nvGraphicFramePr>
          <p:cNvPr id="3074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885953"/>
              </p:ext>
            </p:extLst>
          </p:nvPr>
        </p:nvGraphicFramePr>
        <p:xfrm>
          <a:off x="827584" y="1484784"/>
          <a:ext cx="7572375" cy="484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Chart" r:id="rId4" imgW="3495790" imgH="3171960" progId="Excel.Chart.8">
                  <p:embed followColorScheme="full"/>
                </p:oleObj>
              </mc:Choice>
              <mc:Fallback>
                <p:oleObj name="Chart" r:id="rId4" imgW="3495790" imgH="3171960" progId="Excel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484784"/>
                        <a:ext cx="7572375" cy="4845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 smtClean="0"/>
              <a:t>Χαμηλό σήμα/ υψηλός θόρυβος</a:t>
            </a:r>
            <a:endParaRPr lang="en-US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3167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aphicFrame>
        <p:nvGraphicFramePr>
          <p:cNvPr id="4098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692704"/>
              </p:ext>
            </p:extLst>
          </p:nvPr>
        </p:nvGraphicFramePr>
        <p:xfrm>
          <a:off x="788665" y="1268760"/>
          <a:ext cx="7599759" cy="504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Chart" r:id="rId4" imgW="4124390" imgH="3314790" progId="Excel.Chart.8">
                  <p:embed followColorScheme="full"/>
                </p:oleObj>
              </mc:Choice>
              <mc:Fallback>
                <p:oleObj name="Chart" r:id="rId4" imgW="4124390" imgH="3314790" progId="Excel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665" y="1268760"/>
                        <a:ext cx="7599759" cy="5043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Απουσία θορύβου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69212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485610" cy="4464496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087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aphicFrame>
        <p:nvGraphicFramePr>
          <p:cNvPr id="5122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117992"/>
              </p:ext>
            </p:extLst>
          </p:nvPr>
        </p:nvGraphicFramePr>
        <p:xfrm>
          <a:off x="971600" y="1124744"/>
          <a:ext cx="7241430" cy="5356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Chart" r:id="rId4" imgW="4133844" imgH="3324240" progId="Excel.Chart.8">
                  <p:embed followColorScheme="full"/>
                </p:oleObj>
              </mc:Choice>
              <mc:Fallback>
                <p:oleObj name="Chart" r:id="rId4" imgW="4133844" imgH="3324240" progId="Excel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124744"/>
                        <a:ext cx="7241430" cy="53561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 smtClean="0"/>
              <a:t>Υψηλό σήμα/ χαμηλός θόρυβος</a:t>
            </a:r>
            <a:endParaRPr lang="en-US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3629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graphicFrame>
        <p:nvGraphicFramePr>
          <p:cNvPr id="614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535216"/>
              </p:ext>
            </p:extLst>
          </p:nvPr>
        </p:nvGraphicFramePr>
        <p:xfrm>
          <a:off x="214313" y="1340768"/>
          <a:ext cx="8643937" cy="525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Chart" r:id="rId4" imgW="4153024" imgH="3314790" progId="Excel.Chart.8">
                  <p:embed followColorScheme="full"/>
                </p:oleObj>
              </mc:Choice>
              <mc:Fallback>
                <p:oleObj name="Chart" r:id="rId4" imgW="4153024" imgH="3314790" progId="Excel.Chart.8">
                  <p:embed followColorScheme="full"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340768"/>
                        <a:ext cx="8643937" cy="5259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 smtClean="0"/>
              <a:t>Χαμηλό σήμα/υψηλός θόρυβος</a:t>
            </a:r>
            <a:endParaRPr lang="en-US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368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SNR</a:t>
            </a:r>
            <a:r>
              <a:rPr lang="el-GR" dirty="0" smtClean="0"/>
              <a:t> Εικόνας </a:t>
            </a:r>
            <a:r>
              <a:rPr lang="el-GR" sz="3000" b="0" dirty="0" smtClean="0"/>
              <a:t>1/6</a:t>
            </a:r>
            <a:endParaRPr lang="en-US" sz="3000" b="0" dirty="0"/>
          </a:p>
        </p:txBody>
      </p:sp>
      <p:pic>
        <p:nvPicPr>
          <p:cNvPr id="99333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900238"/>
            <a:ext cx="4740275" cy="381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3050927" y="5872115"/>
            <a:ext cx="266258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3200" dirty="0">
                <a:solidFill>
                  <a:srgbClr val="E9DE89"/>
                </a:solidFill>
                <a:latin typeface="+mn-lt"/>
              </a:rPr>
              <a:t>100% </a:t>
            </a:r>
            <a:r>
              <a:rPr lang="el-GR" altLang="el-GR" sz="3200" dirty="0">
                <a:solidFill>
                  <a:srgbClr val="E9DE89"/>
                </a:solidFill>
                <a:latin typeface="+mn-lt"/>
              </a:rPr>
              <a:t>θόρυβος</a:t>
            </a:r>
            <a:endParaRPr lang="en-US" altLang="el-GR" sz="3200" dirty="0">
              <a:solidFill>
                <a:srgbClr val="E9DE89"/>
              </a:solidFill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250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SNR</a:t>
            </a:r>
            <a:r>
              <a:rPr lang="el-GR" dirty="0">
                <a:solidFill>
                  <a:prstClr val="white"/>
                </a:solidFill>
              </a:rPr>
              <a:t> Εικόνας </a:t>
            </a:r>
            <a:r>
              <a:rPr lang="el-GR" sz="3000" b="0" dirty="0" smtClean="0">
                <a:solidFill>
                  <a:prstClr val="white"/>
                </a:solidFill>
              </a:rPr>
              <a:t>2/6</a:t>
            </a:r>
            <a:endParaRPr lang="en-US" dirty="0"/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3648075" y="5991225"/>
            <a:ext cx="245419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3200" dirty="0">
                <a:solidFill>
                  <a:srgbClr val="E9DE89"/>
                </a:solidFill>
                <a:latin typeface="+mn-lt"/>
              </a:rPr>
              <a:t>80% </a:t>
            </a:r>
            <a:r>
              <a:rPr lang="el-GR" altLang="el-GR" sz="3200" dirty="0">
                <a:solidFill>
                  <a:srgbClr val="E9DE89"/>
                </a:solidFill>
                <a:latin typeface="+mn-lt"/>
              </a:rPr>
              <a:t>θόρυβος</a:t>
            </a:r>
            <a:endParaRPr lang="en-US" altLang="el-GR" sz="3200" dirty="0">
              <a:solidFill>
                <a:srgbClr val="E9DE89"/>
              </a:solidFill>
              <a:latin typeface="+mn-lt"/>
            </a:endParaRPr>
          </a:p>
        </p:txBody>
      </p:sp>
      <p:pic>
        <p:nvPicPr>
          <p:cNvPr id="100358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28813"/>
            <a:ext cx="4699000" cy="3762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5275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SNR</a:t>
            </a:r>
            <a:r>
              <a:rPr lang="el-GR" dirty="0">
                <a:solidFill>
                  <a:prstClr val="white"/>
                </a:solidFill>
              </a:rPr>
              <a:t> Εικόνας </a:t>
            </a:r>
            <a:r>
              <a:rPr lang="el-GR" sz="3000" b="0" dirty="0" smtClean="0">
                <a:solidFill>
                  <a:prstClr val="white"/>
                </a:solidFill>
              </a:rPr>
              <a:t>3/6</a:t>
            </a:r>
            <a:endParaRPr lang="en-US" dirty="0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3648075" y="5991225"/>
            <a:ext cx="245419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3200" dirty="0">
                <a:solidFill>
                  <a:srgbClr val="E9DE89"/>
                </a:solidFill>
                <a:latin typeface="+mn-lt"/>
              </a:rPr>
              <a:t>60% </a:t>
            </a:r>
            <a:r>
              <a:rPr lang="el-GR" altLang="el-GR" sz="3200" dirty="0">
                <a:solidFill>
                  <a:srgbClr val="E9DE89"/>
                </a:solidFill>
                <a:latin typeface="+mn-lt"/>
              </a:rPr>
              <a:t>θόρυβος</a:t>
            </a:r>
            <a:endParaRPr lang="en-US" altLang="el-GR" sz="3200" dirty="0">
              <a:solidFill>
                <a:srgbClr val="E9DE89"/>
              </a:solidFill>
              <a:latin typeface="+mn-lt"/>
            </a:endParaRPr>
          </a:p>
        </p:txBody>
      </p:sp>
      <p:pic>
        <p:nvPicPr>
          <p:cNvPr id="101382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28813"/>
            <a:ext cx="4699000" cy="3762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6526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SNR</a:t>
            </a:r>
            <a:r>
              <a:rPr lang="el-GR" dirty="0">
                <a:solidFill>
                  <a:prstClr val="white"/>
                </a:solidFill>
              </a:rPr>
              <a:t> Εικόνας </a:t>
            </a:r>
            <a:r>
              <a:rPr lang="el-GR" sz="3000" b="0" dirty="0" smtClean="0">
                <a:solidFill>
                  <a:prstClr val="white"/>
                </a:solidFill>
              </a:rPr>
              <a:t>4/6</a:t>
            </a:r>
            <a:endParaRPr lang="en-US" dirty="0"/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3648075" y="5991225"/>
            <a:ext cx="245419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3200" dirty="0">
                <a:solidFill>
                  <a:srgbClr val="E9DE89"/>
                </a:solidFill>
                <a:latin typeface="+mn-lt"/>
              </a:rPr>
              <a:t>40% </a:t>
            </a:r>
            <a:r>
              <a:rPr lang="el-GR" altLang="el-GR" sz="3200" dirty="0">
                <a:solidFill>
                  <a:srgbClr val="E9DE89"/>
                </a:solidFill>
                <a:latin typeface="+mn-lt"/>
              </a:rPr>
              <a:t>θόρυβος</a:t>
            </a:r>
            <a:endParaRPr lang="en-US" altLang="el-GR" sz="3200" dirty="0">
              <a:solidFill>
                <a:srgbClr val="E9DE89"/>
              </a:solidFill>
              <a:latin typeface="+mn-lt"/>
            </a:endParaRPr>
          </a:p>
        </p:txBody>
      </p:sp>
      <p:pic>
        <p:nvPicPr>
          <p:cNvPr id="102406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28813"/>
            <a:ext cx="4699000" cy="3762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9787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SNR</a:t>
            </a:r>
            <a:r>
              <a:rPr lang="el-GR" dirty="0">
                <a:solidFill>
                  <a:prstClr val="white"/>
                </a:solidFill>
              </a:rPr>
              <a:t> Εικόνας </a:t>
            </a:r>
            <a:r>
              <a:rPr lang="el-GR" sz="3000" b="0" dirty="0" smtClean="0">
                <a:solidFill>
                  <a:prstClr val="white"/>
                </a:solidFill>
              </a:rPr>
              <a:t>5/6</a:t>
            </a:r>
            <a:endParaRPr lang="en-US" dirty="0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3648075" y="5991225"/>
            <a:ext cx="2454199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3200" dirty="0">
                <a:solidFill>
                  <a:srgbClr val="E9DE89"/>
                </a:solidFill>
                <a:latin typeface="+mn-lt"/>
              </a:rPr>
              <a:t>20% </a:t>
            </a:r>
            <a:r>
              <a:rPr lang="el-GR" altLang="el-GR" sz="3200" dirty="0">
                <a:solidFill>
                  <a:srgbClr val="E9DE89"/>
                </a:solidFill>
                <a:latin typeface="+mn-lt"/>
              </a:rPr>
              <a:t>θόρυβος</a:t>
            </a:r>
            <a:endParaRPr lang="en-US" altLang="el-GR" sz="3200" dirty="0">
              <a:solidFill>
                <a:srgbClr val="E9DE89"/>
              </a:solidFill>
              <a:latin typeface="+mn-lt"/>
            </a:endParaRPr>
          </a:p>
        </p:txBody>
      </p:sp>
      <p:pic>
        <p:nvPicPr>
          <p:cNvPr id="103430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28813"/>
            <a:ext cx="4699000" cy="3762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0116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SNR</a:t>
            </a:r>
            <a:r>
              <a:rPr lang="el-GR" dirty="0">
                <a:solidFill>
                  <a:prstClr val="white"/>
                </a:solidFill>
              </a:rPr>
              <a:t> Εικόνας </a:t>
            </a:r>
            <a:r>
              <a:rPr lang="el-GR" sz="3000" b="0" dirty="0" smtClean="0">
                <a:solidFill>
                  <a:prstClr val="white"/>
                </a:solidFill>
              </a:rPr>
              <a:t>6/6</a:t>
            </a:r>
            <a:endParaRPr lang="en-US" dirty="0"/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3749675" y="5991225"/>
            <a:ext cx="226504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l-GR" sz="3200" dirty="0">
                <a:solidFill>
                  <a:srgbClr val="E9DE89"/>
                </a:solidFill>
                <a:latin typeface="+mn-lt"/>
              </a:rPr>
              <a:t>0% </a:t>
            </a:r>
            <a:r>
              <a:rPr lang="el-GR" altLang="el-GR" sz="3200" dirty="0">
                <a:solidFill>
                  <a:srgbClr val="E9DE89"/>
                </a:solidFill>
                <a:latin typeface="+mn-lt"/>
              </a:rPr>
              <a:t>θόρυβος</a:t>
            </a:r>
            <a:endParaRPr lang="en-US" altLang="el-GR" sz="3200" dirty="0">
              <a:solidFill>
                <a:srgbClr val="E9DE89"/>
              </a:solidFill>
              <a:latin typeface="+mn-lt"/>
            </a:endParaRPr>
          </a:p>
        </p:txBody>
      </p:sp>
      <p:pic>
        <p:nvPicPr>
          <p:cNvPr id="104454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28813"/>
            <a:ext cx="4699000" cy="3762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6283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dirty="0"/>
              <a:t>Παράγοντες που επηρεάζουν </a:t>
            </a:r>
            <a:r>
              <a:rPr lang="en-US" dirty="0"/>
              <a:t> SNR 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idx="1"/>
          </p:nvPr>
        </p:nvSpPr>
        <p:spPr>
          <a:xfrm>
            <a:off x="683568" y="1412776"/>
            <a:ext cx="8136904" cy="4032448"/>
          </a:xfrm>
        </p:spPr>
        <p:txBody>
          <a:bodyPr>
            <a:normAutofit/>
          </a:bodyPr>
          <a:lstStyle/>
          <a:p>
            <a:r>
              <a:rPr lang="el-GR" altLang="el-GR" sz="2600" dirty="0" smtClean="0"/>
              <a:t>Ρυθμός δειγματοληψίας </a:t>
            </a:r>
          </a:p>
          <a:p>
            <a:pPr lvl="1"/>
            <a:r>
              <a:rPr lang="el-GR" altLang="el-GR" sz="2600" dirty="0" smtClean="0"/>
              <a:t>Στα περισσότερα συστήματα σταθερός</a:t>
            </a:r>
          </a:p>
          <a:p>
            <a:pPr lvl="1"/>
            <a:r>
              <a:rPr lang="el-GR" altLang="el-GR" sz="2600" dirty="0" smtClean="0"/>
              <a:t>Επηρεάζεται από τον ελάχιστο χρόνο περιστροφής</a:t>
            </a:r>
            <a:endParaRPr lang="en-US" altLang="el-GR" sz="2600" dirty="0" smtClean="0"/>
          </a:p>
          <a:p>
            <a:r>
              <a:rPr lang="el-GR" altLang="el-GR" sz="2600" dirty="0" smtClean="0"/>
              <a:t>Μήτρα </a:t>
            </a:r>
            <a:endParaRPr lang="en-US" altLang="el-GR" sz="2600" dirty="0" smtClean="0"/>
          </a:p>
          <a:p>
            <a:r>
              <a:rPr lang="el-GR" altLang="el-GR" sz="2600" dirty="0" smtClean="0"/>
              <a:t>Πάχος τομής </a:t>
            </a:r>
          </a:p>
          <a:p>
            <a:r>
              <a:rPr lang="en-US" altLang="el-GR" sz="2600" dirty="0" smtClean="0"/>
              <a:t>pitch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3628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FOV</a:t>
            </a:r>
            <a:r>
              <a:rPr lang="el-GR" sz="3600" dirty="0" smtClean="0"/>
              <a:t> </a:t>
            </a:r>
            <a:r>
              <a:rPr lang="en-US" sz="3600" dirty="0" smtClean="0"/>
              <a:t>Matrix</a:t>
            </a:r>
            <a:r>
              <a:rPr lang="el-GR" sz="3600" dirty="0" smtClean="0"/>
              <a:t>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pic>
        <p:nvPicPr>
          <p:cNvPr id="106500" name="Picture 7" descr="P101000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58410" y="188640"/>
            <a:ext cx="4352883" cy="2808312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  <p:sp>
        <p:nvSpPr>
          <p:cNvPr id="106499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864" y="3068960"/>
            <a:ext cx="8229600" cy="33837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Για την ίδια μήτρα, όσο μικρότερο το </a:t>
            </a:r>
            <a:r>
              <a:rPr lang="en-US" altLang="el-GR" sz="2400" dirty="0" smtClean="0">
                <a:solidFill>
                  <a:schemeClr val="bg1"/>
                </a:solidFill>
              </a:rPr>
              <a:t>FOV</a:t>
            </a:r>
            <a:r>
              <a:rPr lang="el-GR" altLang="el-GR" sz="2400" dirty="0" smtClean="0">
                <a:solidFill>
                  <a:schemeClr val="bg1"/>
                </a:solidFill>
              </a:rPr>
              <a:t>, τόσο μικρότερο το τμήμα ιστού που αντιπροσωπεύεται από κάθε </a:t>
            </a:r>
            <a:r>
              <a:rPr lang="en-US" altLang="el-GR" sz="2400" dirty="0" smtClean="0">
                <a:solidFill>
                  <a:schemeClr val="bg1"/>
                </a:solidFill>
              </a:rPr>
              <a:t>pixel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Μικρό</a:t>
            </a:r>
            <a:r>
              <a:rPr lang="en-US" altLang="el-GR" sz="2400" dirty="0" smtClean="0">
                <a:solidFill>
                  <a:schemeClr val="bg1"/>
                </a:solidFill>
              </a:rPr>
              <a:t> pixel: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l-GR" altLang="el-GR" sz="2400" dirty="0" smtClean="0">
                <a:solidFill>
                  <a:schemeClr val="bg1"/>
                </a:solidFill>
              </a:rPr>
              <a:t>Υψηλή διακριτική ικανότητα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l-GR" altLang="el-GR" sz="2400" dirty="0" smtClean="0">
                <a:solidFill>
                  <a:schemeClr val="bg1"/>
                </a:solidFill>
              </a:rPr>
              <a:t>Χαμηλό </a:t>
            </a:r>
            <a:r>
              <a:rPr lang="en-US" altLang="el-GR" sz="2400" dirty="0" smtClean="0">
                <a:solidFill>
                  <a:schemeClr val="bg1"/>
                </a:solidFill>
              </a:rPr>
              <a:t>SNR</a:t>
            </a:r>
            <a:endParaRPr lang="el-GR" altLang="el-GR" sz="24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Χρόνος εξέτασης είναι ανάλογος του μεγέθους της μήτρας</a:t>
            </a:r>
            <a:endParaRPr lang="en-US" altLang="el-G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pic>
        <p:nvPicPr>
          <p:cNvPr id="183298" name="Picture 2" descr="https://sites.google.com/site/frcrphysicsnotes/_/rsrc/1413110278830/ct-equipment/1st%20generation.jpg"/>
          <p:cNvPicPr>
            <a:picLocks noChangeAspect="1" noChangeArrowheads="1"/>
          </p:cNvPicPr>
          <p:nvPr/>
        </p:nvPicPr>
        <p:blipFill>
          <a:blip r:embed="rId2" cstate="print"/>
          <a:srcRect r="52425"/>
          <a:stretch>
            <a:fillRect/>
          </a:stretch>
        </p:blipFill>
        <p:spPr bwMode="auto">
          <a:xfrm>
            <a:off x="73740" y="132732"/>
            <a:ext cx="9070260" cy="671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FOV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Matrix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sz="4000" dirty="0"/>
          </a:p>
        </p:txBody>
      </p:sp>
      <p:pic>
        <p:nvPicPr>
          <p:cNvPr id="107523" name="Picture 7" descr="P101000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30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627" y="1360523"/>
            <a:ext cx="4488429" cy="329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4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92080" y="1308100"/>
            <a:ext cx="3635896" cy="5073650"/>
          </a:xfrm>
        </p:spPr>
        <p:txBody>
          <a:bodyPr/>
          <a:lstStyle/>
          <a:p>
            <a:r>
              <a:rPr lang="el-GR" altLang="el-GR" sz="2400" dirty="0" smtClean="0">
                <a:solidFill>
                  <a:schemeClr val="bg1"/>
                </a:solidFill>
              </a:rPr>
              <a:t>Ελάττωση του μεγέθους της μήτρας με σταθερό </a:t>
            </a:r>
            <a:r>
              <a:rPr lang="en-US" altLang="el-GR" sz="2400" dirty="0" smtClean="0">
                <a:solidFill>
                  <a:schemeClr val="bg1"/>
                </a:solidFill>
              </a:rPr>
              <a:t>FOV </a:t>
            </a:r>
            <a:r>
              <a:rPr lang="el-GR" altLang="el-GR" sz="2400" dirty="0" smtClean="0">
                <a:solidFill>
                  <a:schemeClr val="bg1"/>
                </a:solidFill>
              </a:rPr>
              <a:t>αυξάνει το </a:t>
            </a:r>
            <a:r>
              <a:rPr lang="en-US" altLang="el-GR" sz="2400" dirty="0" smtClean="0">
                <a:solidFill>
                  <a:schemeClr val="bg1"/>
                </a:solidFill>
              </a:rPr>
              <a:t>pixel size </a:t>
            </a:r>
            <a:r>
              <a:rPr lang="el-GR" altLang="el-GR" sz="2400" dirty="0" smtClean="0">
                <a:solidFill>
                  <a:schemeClr val="bg1"/>
                </a:solidFill>
              </a:rPr>
              <a:t>μειώνει τη διακριτική ικανότητα.</a:t>
            </a:r>
          </a:p>
          <a:p>
            <a:r>
              <a:rPr lang="el-GR" altLang="el-GR" sz="2400" dirty="0" smtClean="0">
                <a:solidFill>
                  <a:schemeClr val="bg1"/>
                </a:solidFill>
              </a:rPr>
              <a:t>Για σταθερό </a:t>
            </a:r>
            <a:r>
              <a:rPr lang="en-US" altLang="el-GR" sz="2400" dirty="0" smtClean="0">
                <a:solidFill>
                  <a:schemeClr val="bg1"/>
                </a:solidFill>
              </a:rPr>
              <a:t>FOV </a:t>
            </a:r>
            <a:r>
              <a:rPr lang="el-GR" altLang="el-GR" sz="2400" dirty="0" smtClean="0">
                <a:solidFill>
                  <a:schemeClr val="bg1"/>
                </a:solidFill>
              </a:rPr>
              <a:t>η αύξηση της μήτρας μειώνει το </a:t>
            </a:r>
            <a:r>
              <a:rPr lang="en-US" altLang="el-GR" sz="2400" dirty="0" smtClean="0">
                <a:solidFill>
                  <a:schemeClr val="bg1"/>
                </a:solidFill>
              </a:rPr>
              <a:t>pixel size </a:t>
            </a:r>
            <a:r>
              <a:rPr lang="el-GR" altLang="el-GR" sz="2400" dirty="0" smtClean="0">
                <a:solidFill>
                  <a:schemeClr val="bg1"/>
                </a:solidFill>
              </a:rPr>
              <a:t>άρα αυξάνει την διακριτική ικανότητα και μειώνει </a:t>
            </a:r>
            <a:r>
              <a:rPr lang="en-US" altLang="el-GR" sz="2400" dirty="0" smtClean="0">
                <a:solidFill>
                  <a:schemeClr val="bg1"/>
                </a:solidFill>
              </a:rPr>
              <a:t>SNR</a:t>
            </a:r>
            <a:r>
              <a:rPr lang="el-GR" altLang="el-GR" sz="24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  <p:pic>
        <p:nvPicPr>
          <p:cNvPr id="165890" name="Picture 2" descr="http://www.livingstudios.com/blog/wp-content/uploads/2008/09/mickey240x180.gif"/>
          <p:cNvPicPr>
            <a:picLocks noChangeAspect="1" noChangeArrowheads="1"/>
          </p:cNvPicPr>
          <p:nvPr/>
        </p:nvPicPr>
        <p:blipFill>
          <a:blip r:embed="rId3" cstate="print"/>
          <a:srcRect t="11454"/>
          <a:stretch>
            <a:fillRect/>
          </a:stretch>
        </p:blipFill>
        <p:spPr bwMode="auto">
          <a:xfrm>
            <a:off x="2987824" y="4941168"/>
            <a:ext cx="2286000" cy="1669926"/>
          </a:xfrm>
          <a:prstGeom prst="rect">
            <a:avLst/>
          </a:prstGeom>
          <a:noFill/>
        </p:spPr>
      </p:pic>
      <p:pic>
        <p:nvPicPr>
          <p:cNvPr id="165892" name="Picture 4" descr="http://www.livingstudios.com/blog/wp-content/uploads/2008/09/mickey48x36.gif"/>
          <p:cNvPicPr>
            <a:picLocks noChangeAspect="1" noChangeArrowheads="1"/>
          </p:cNvPicPr>
          <p:nvPr/>
        </p:nvPicPr>
        <p:blipFill>
          <a:blip r:embed="rId4" cstate="print"/>
          <a:srcRect t="11454" r="9515"/>
          <a:stretch>
            <a:fillRect/>
          </a:stretch>
        </p:blipFill>
        <p:spPr bwMode="auto">
          <a:xfrm>
            <a:off x="323528" y="4941168"/>
            <a:ext cx="2232248" cy="1669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9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«Ιατρική Απεικόνιση ΙΙΙ (Θ). </a:t>
            </a:r>
            <a:r>
              <a:rPr lang="el-GR" sz="2000" dirty="0" smtClean="0"/>
              <a:t>Ενότητα 1</a:t>
            </a:r>
            <a:r>
              <a:rPr lang="en-US" sz="2000" dirty="0" smtClean="0"/>
              <a:t>:</a:t>
            </a:r>
            <a:r>
              <a:rPr lang="el-GR" sz="2000" dirty="0"/>
              <a:t> Αξονική τομογραφία – Εισαγωγή».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smtClean="0"/>
              <a:t>Pitch</a:t>
            </a:r>
            <a:r>
              <a:rPr lang="el-GR" altLang="el-G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/>
          </a:p>
        </p:txBody>
      </p:sp>
      <p:pic>
        <p:nvPicPr>
          <p:cNvPr id="6" name="Picture 2" descr="http://image.slidesharecdn.com/ctdi-141213230134-conversion-gate01/95/ctdi-computed-tomography-dose-index-12-638.jpg?cb=14185118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433" b="17279"/>
          <a:stretch>
            <a:fillRect/>
          </a:stretch>
        </p:blipFill>
        <p:spPr bwMode="auto">
          <a:xfrm>
            <a:off x="737155" y="1916832"/>
            <a:ext cx="7795285" cy="35283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3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489</TotalTime>
  <Words>2123</Words>
  <Application>Microsoft Office PowerPoint</Application>
  <PresentationFormat>Προβολή στην οθόνη (4:3)</PresentationFormat>
  <Paragraphs>495</Paragraphs>
  <Slides>98</Slides>
  <Notes>28</Notes>
  <HiddenSlides>0</HiddenSlides>
  <MMClips>0</MMClips>
  <ScaleCrop>false</ScaleCrop>
  <HeadingPairs>
    <vt:vector size="6" baseType="variant"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98</vt:i4>
      </vt:variant>
    </vt:vector>
  </HeadingPairs>
  <TitlesOfParts>
    <vt:vector size="101" baseType="lpstr">
      <vt:lpstr>exo-opistho_simeiomata</vt:lpstr>
      <vt:lpstr>OC_template_updated</vt:lpstr>
      <vt:lpstr>Chart</vt:lpstr>
      <vt:lpstr>Ιατρική Απεικόνιση ΙΙΙ (Θ)</vt:lpstr>
      <vt:lpstr>Allan M. Cormack - Godfrey N. Hounsfield</vt:lpstr>
      <vt:lpstr>Prototype CT scanner</vt:lpstr>
      <vt:lpstr>Historic EMI Mark 1</vt:lpstr>
      <vt:lpstr>Πρώτη πολυτομική CT: CT1010 scanner</vt:lpstr>
      <vt:lpstr>Philipps Brilliance 64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Prof Dr W. A. Kalender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Pitch </vt:lpstr>
      <vt:lpstr>Παρουσίαση του PowerPoint</vt:lpstr>
      <vt:lpstr>EBT</vt:lpstr>
      <vt:lpstr>Ερώτηση:</vt:lpstr>
      <vt:lpstr>Dual Slice CT (Elscint, 1991)</vt:lpstr>
      <vt:lpstr>Ο αξονικός τομογράφος - Μέρη</vt:lpstr>
      <vt:lpstr>Φίλτρα </vt:lpstr>
      <vt:lpstr>Διαφράγματα βάθους</vt:lpstr>
      <vt:lpstr>Σκέδαση MSCT</vt:lpstr>
      <vt:lpstr>SSCT      Ανιχνευτές    MSCT</vt:lpstr>
      <vt:lpstr>Multislice CT Ανιχνευτές</vt:lpstr>
      <vt:lpstr>GE QX/i</vt:lpstr>
      <vt:lpstr>MSCT: Adaptive Array: Siemens</vt:lpstr>
      <vt:lpstr>Multislice Acquisition: GE 8-Channel</vt:lpstr>
      <vt:lpstr>2η (ή 3η) γενεά MSCT</vt:lpstr>
      <vt:lpstr> 16-Slice (2η γενεά) MSCT</vt:lpstr>
      <vt:lpstr> Σύγχρονοι ανιχνευτές Multislice CT</vt:lpstr>
      <vt:lpstr>MDCT-64 τομών</vt:lpstr>
      <vt:lpstr>Ανακατασκευή της εικόνας</vt:lpstr>
      <vt:lpstr>Παρουσίαση του PowerPoint</vt:lpstr>
      <vt:lpstr>Παρουσίαση του PowerPoint</vt:lpstr>
      <vt:lpstr>Παρουσίαση του PowerPoint</vt:lpstr>
      <vt:lpstr>Mαθηματικοί αλγόριθμοι</vt:lpstr>
      <vt:lpstr>Διακριτική ικανότητα vs θόρυβος</vt:lpstr>
      <vt:lpstr>Hounsfield unit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Παράγοντες που επηρεάζουν τη χωρική διακριτική ικανότητα</vt:lpstr>
      <vt:lpstr>CTDIvol  </vt:lpstr>
      <vt:lpstr>Παρουσίαση του PowerPoint</vt:lpstr>
      <vt:lpstr>ΥΤ και άλλες δόσεις ακτινοβολίας κατά κεφαλή</vt:lpstr>
      <vt:lpstr>Κυκλικό artifact</vt:lpstr>
      <vt:lpstr>Σκλήρυνση Δέσμης</vt:lpstr>
      <vt:lpstr>Παρουσίαση του PowerPoint</vt:lpstr>
      <vt:lpstr>Μέταλλα</vt:lpstr>
      <vt:lpstr>Partial volume averaging 1/2</vt:lpstr>
      <vt:lpstr>Partial volume averaging 2/2</vt:lpstr>
      <vt:lpstr>Spiral CT: + / -</vt:lpstr>
      <vt:lpstr>Τοπόγραμμα</vt:lpstr>
      <vt:lpstr>MSCT: ορισμοί</vt:lpstr>
      <vt:lpstr>Cone Beam Effect: Single Slice CT</vt:lpstr>
      <vt:lpstr>Cone Beam Effect: MSCT</vt:lpstr>
      <vt:lpstr>Συνολικό πλάτος δέσμης -οverbeaming</vt:lpstr>
      <vt:lpstr>Περιοχή εξέτασης- ακτινοβόλησης overranging/overscanning</vt:lpstr>
      <vt:lpstr>MSCT: Ευαισθησία και απόδοση των ανιχνευτών</vt:lpstr>
      <vt:lpstr>Παρουσίαση του PowerPoint</vt:lpstr>
      <vt:lpstr>Sensitivity Profile: 10 mm πάχος τομής</vt:lpstr>
      <vt:lpstr>Z-Axis Dose Profile for 10 mm slice 1/2</vt:lpstr>
      <vt:lpstr>Z-Axis Dose Profile for 10 mm slice 2/2</vt:lpstr>
      <vt:lpstr>Dose Efficiency vs Slice Thickness</vt:lpstr>
      <vt:lpstr>Θόρυβος 1/2</vt:lpstr>
      <vt:lpstr>Θόρυβος 2/2</vt:lpstr>
      <vt:lpstr>Σχέση Σήματος προς Θόρυβο</vt:lpstr>
      <vt:lpstr>Απουσία θορύβου</vt:lpstr>
      <vt:lpstr>Υψηλό σήμα / χαμηλός θόρυβος</vt:lpstr>
      <vt:lpstr>Χαμηλό σήμα/ υψηλός θόρυβος</vt:lpstr>
      <vt:lpstr>Απουσία θορύβου</vt:lpstr>
      <vt:lpstr>Υψηλό σήμα/ χαμηλός θόρυβος</vt:lpstr>
      <vt:lpstr>Χαμηλό σήμα/υψηλός θόρυβος</vt:lpstr>
      <vt:lpstr>SNR Εικόνας 1/6</vt:lpstr>
      <vt:lpstr>SNR Εικόνας 2/6</vt:lpstr>
      <vt:lpstr>SNR Εικόνας 3/6</vt:lpstr>
      <vt:lpstr>SNR Εικόνας 4/6</vt:lpstr>
      <vt:lpstr>SNR Εικόνας 5/6</vt:lpstr>
      <vt:lpstr>SNR Εικόνας 6/6</vt:lpstr>
      <vt:lpstr>Παράγοντες που επηρεάζουν  SNR </vt:lpstr>
      <vt:lpstr>FOV Matrix 1/2</vt:lpstr>
      <vt:lpstr>FOV Matrix 2/2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  <vt:lpstr>Pitch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Ιατρική Απεικόνιση ΙΙΙ (Θ)</dc:title>
  <dc:creator>opencourses@teiath.gr</dc:creator>
  <cp:lastModifiedBy>fkaram2</cp:lastModifiedBy>
  <cp:revision>21</cp:revision>
  <dcterms:created xsi:type="dcterms:W3CDTF">2015-10-30T08:06:50Z</dcterms:created>
  <dcterms:modified xsi:type="dcterms:W3CDTF">2015-12-09T15:09:49Z</dcterms:modified>
</cp:coreProperties>
</file>