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9" r:id="rId4"/>
  </p:sldMasterIdLst>
  <p:notesMasterIdLst>
    <p:notesMasterId r:id="rId56"/>
  </p:notesMasterIdLst>
  <p:handoutMasterIdLst>
    <p:handoutMasterId r:id="rId57"/>
  </p:handout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31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257" r:id="rId49"/>
    <p:sldId id="262" r:id="rId50"/>
    <p:sldId id="264" r:id="rId51"/>
    <p:sldId id="269" r:id="rId52"/>
    <p:sldId id="270" r:id="rId53"/>
    <p:sldId id="266" r:id="rId54"/>
    <p:sldId id="261" r:id="rId55"/>
  </p:sldIdLst>
  <p:sldSz cx="9144000" cy="6858000" type="screen4x3"/>
  <p:notesSz cx="7104063" cy="10234613"/>
  <p:custDataLst>
    <p:tags r:id="rId5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9EF3E-3D25-40C8-BA27-B5D7BEA9E6A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0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2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9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1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84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6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09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16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9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48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0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3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61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5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648072" cy="365125"/>
          </a:xfr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0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22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29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63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95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61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7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30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7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3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Os-3D-dot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ommons.wikimedia.org/wiki/User:Benjah-bmm2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lejandro_Porto" TargetMode="External"/><Relationship Id="rId4" Type="http://schemas.openxmlformats.org/officeDocument/2006/relationships/hyperlink" Target="http://commons.wikimedia.org/wiki/File:Carbon-atom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mond-and-graphite-with-scale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ynt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ight_Allotropes_of_Carbon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hahahaneapnea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drignola" TargetMode="External"/><Relationship Id="rId4" Type="http://schemas.openxmlformats.org/officeDocument/2006/relationships/hyperlink" Target="http://commons.wikimedia.org/wiki/File:Px_py_pz_orbitals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ommons.wikimedia.org/wiki/User:Mortadelo2005" TargetMode="External"/><Relationship Id="rId5" Type="http://schemas.openxmlformats.org/officeDocument/2006/relationships/hyperlink" Target="http://commons.wikimedia.org/wiki/File:Neon_orbitals.JPG" TargetMode="Externa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ommons.wikimedia.org/wiki/User:Joanna_Ko%C5%9Bmider" TargetMode="External"/><Relationship Id="rId4" Type="http://schemas.openxmlformats.org/officeDocument/2006/relationships/hyperlink" Target="http://commons.wikimedia.org/wiki/File:Hybrydyzacja_sp3.sv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ven" TargetMode="External"/><Relationship Id="rId4" Type="http://schemas.openxmlformats.org/officeDocument/2006/relationships/hyperlink" Target="http://commons.wikimedia.org/wiki/File:Sp3-Orbital.sv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lecular_orbitals_sq.sv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ommons.wikimedia.org/wiki/User:Spo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p3-Orbital.sv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v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emf"/><Relationship Id="rId4" Type="http://schemas.openxmlformats.org/officeDocument/2006/relationships/hyperlink" Target="http://commons.wikimedia.org/wiki/File:Representaciones_del_metano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emf"/><Relationship Id="rId4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oanna_Ko%C5%9Bmider" TargetMode="External"/><Relationship Id="rId3" Type="http://schemas.openxmlformats.org/officeDocument/2006/relationships/image" Target="../media/image63.png"/><Relationship Id="rId7" Type="http://schemas.openxmlformats.org/officeDocument/2006/relationships/hyperlink" Target="http://commons.wikimedia.org/wiki/File:Hybrydyzacja_sp2.svg" TargetMode="Externa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3sp2.svg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melliu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5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6.png"/><Relationship Id="rId4" Type="http://schemas.microsoft.com/office/2007/relationships/hdphoto" Target="../media/hdphoto2.wdp"/><Relationship Id="rId9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ormaldehyde-3D-balls.png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ommons.wikimedia.org/wiki/User:Benjah-bmm27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Ο σχηματισμός των δεσμών στις οργανικές χημικές ενώσεις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</a:t>
            </a:r>
            <a:r>
              <a:rPr lang="el-GR" sz="2200" dirty="0" smtClean="0"/>
              <a:t>Επίκουρος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Τυπικό φορτίο στα άτομα: φορμαλδεϋδη</a:t>
            </a:r>
          </a:p>
        </p:txBody>
      </p:sp>
      <p:grpSp>
        <p:nvGrpSpPr>
          <p:cNvPr id="13" name="15 - Ομάδα"/>
          <p:cNvGrpSpPr/>
          <p:nvPr/>
        </p:nvGrpSpPr>
        <p:grpSpPr>
          <a:xfrm>
            <a:off x="214282" y="2071678"/>
            <a:ext cx="8643998" cy="2214578"/>
            <a:chOff x="214282" y="2643182"/>
            <a:chExt cx="8643998" cy="2214578"/>
          </a:xfrm>
        </p:grpSpPr>
        <p:sp>
          <p:nvSpPr>
            <p:cNvPr id="15" name="14 - Ορθογώνιο"/>
            <p:cNvSpPr/>
            <p:nvPr/>
          </p:nvSpPr>
          <p:spPr>
            <a:xfrm>
              <a:off x="214282" y="2643182"/>
              <a:ext cx="8643998" cy="2214578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20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13 - Ομάδα"/>
            <p:cNvGrpSpPr/>
            <p:nvPr/>
          </p:nvGrpSpPr>
          <p:grpSpPr>
            <a:xfrm>
              <a:off x="214282" y="2786058"/>
              <a:ext cx="8572560" cy="1928826"/>
              <a:chOff x="214282" y="2786058"/>
              <a:chExt cx="8572560" cy="1928826"/>
            </a:xfrm>
          </p:grpSpPr>
          <p:sp>
            <p:nvSpPr>
              <p:cNvPr id="4" name="3 - TextBox"/>
              <p:cNvSpPr txBox="1"/>
              <p:nvPr/>
            </p:nvSpPr>
            <p:spPr>
              <a:xfrm>
                <a:off x="4500562" y="3214686"/>
                <a:ext cx="19288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[αριθμός ασύζευκτων ηλεκτρονίων] 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5" name="4 - Ορθογώνιο"/>
              <p:cNvSpPr/>
              <p:nvPr/>
            </p:nvSpPr>
            <p:spPr>
              <a:xfrm>
                <a:off x="6572264" y="3143248"/>
                <a:ext cx="20717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½ [ηλεκτρονίων που συμμετέχουν σε  κάθε δεσμό]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6" name="5 - Ορθογώνιο"/>
              <p:cNvSpPr/>
              <p:nvPr/>
            </p:nvSpPr>
            <p:spPr>
              <a:xfrm>
                <a:off x="214282" y="3186106"/>
                <a:ext cx="171451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Τυπικό φορτίο ατόμου</a:t>
                </a:r>
                <a:endParaRPr lang="el-GR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6 - Ορθογώνιο"/>
              <p:cNvSpPr/>
              <p:nvPr/>
            </p:nvSpPr>
            <p:spPr>
              <a:xfrm>
                <a:off x="2428860" y="3357562"/>
                <a:ext cx="14287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[</a:t>
                </a:r>
                <a:r>
                  <a:rPr lang="el-GR" sz="2000" i="1" dirty="0" smtClean="0">
                    <a:solidFill>
                      <a:srgbClr val="0033CC"/>
                    </a:solidFill>
                    <a:latin typeface="Calibri"/>
                  </a:rPr>
                  <a:t>ηλεκτρόνια σθένους</a:t>
                </a: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] </a:t>
                </a:r>
                <a:endParaRPr lang="el-GR" sz="2000" dirty="0">
                  <a:solidFill>
                    <a:srgbClr val="0033CC"/>
                  </a:solidFill>
                  <a:latin typeface="Calibri"/>
                </a:endParaRPr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192879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8 - Αριστερό άγκιστρο"/>
              <p:cNvSpPr/>
              <p:nvPr/>
            </p:nvSpPr>
            <p:spPr>
              <a:xfrm>
                <a:off x="442912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9 - Αριστερό άγκιστρο"/>
              <p:cNvSpPr/>
              <p:nvPr/>
            </p:nvSpPr>
            <p:spPr>
              <a:xfrm rot="10800000">
                <a:off x="835821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10 - TextBox"/>
              <p:cNvSpPr txBox="1"/>
              <p:nvPr/>
            </p:nvSpPr>
            <p:spPr>
              <a:xfrm>
                <a:off x="3929058" y="3357562"/>
                <a:ext cx="364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_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11 - TextBox"/>
              <p:cNvSpPr txBox="1"/>
              <p:nvPr/>
            </p:nvSpPr>
            <p:spPr>
              <a:xfrm>
                <a:off x="621507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4" name="23 - Ομάδα"/>
          <p:cNvGrpSpPr/>
          <p:nvPr/>
        </p:nvGrpSpPr>
        <p:grpSpPr>
          <a:xfrm>
            <a:off x="1785918" y="4333875"/>
            <a:ext cx="4357718" cy="2524125"/>
            <a:chOff x="1214414" y="4333875"/>
            <a:chExt cx="4357718" cy="2524125"/>
          </a:xfrm>
        </p:grpSpPr>
        <p:sp>
          <p:nvSpPr>
            <p:cNvPr id="17" name="16 - TextBox"/>
            <p:cNvSpPr txBox="1"/>
            <p:nvPr/>
          </p:nvSpPr>
          <p:spPr>
            <a:xfrm>
              <a:off x="1214414" y="5929330"/>
              <a:ext cx="1742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214414" y="6215082"/>
              <a:ext cx="1742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1214414" y="6519446"/>
              <a:ext cx="1742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3" name="22 - Ομάδα"/>
            <p:cNvGrpSpPr/>
            <p:nvPr/>
          </p:nvGrpSpPr>
          <p:grpSpPr>
            <a:xfrm>
              <a:off x="2857488" y="4333875"/>
              <a:ext cx="2714644" cy="2524125"/>
              <a:chOff x="2857488" y="4333875"/>
              <a:chExt cx="2714644" cy="2524125"/>
            </a:xfrm>
          </p:grpSpPr>
          <p:pic>
            <p:nvPicPr>
              <p:cNvPr id="14233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52454"/>
              <a:stretch>
                <a:fillRect/>
              </a:stretch>
            </p:blipFill>
            <p:spPr bwMode="auto">
              <a:xfrm>
                <a:off x="2857488" y="4333875"/>
                <a:ext cx="2214578" cy="252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21 - Ορθογώνιο"/>
              <p:cNvSpPr/>
              <p:nvPr/>
            </p:nvSpPr>
            <p:spPr>
              <a:xfrm>
                <a:off x="4500562" y="4357694"/>
                <a:ext cx="1071570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Τυπικό φορτίο στα άτομα: </a:t>
            </a:r>
            <a:endParaRPr lang="el-GR" dirty="0"/>
          </a:p>
        </p:txBody>
      </p:sp>
      <p:grpSp>
        <p:nvGrpSpPr>
          <p:cNvPr id="3" name="15 - Ομάδα"/>
          <p:cNvGrpSpPr/>
          <p:nvPr/>
        </p:nvGrpSpPr>
        <p:grpSpPr>
          <a:xfrm>
            <a:off x="214282" y="1797040"/>
            <a:ext cx="8643998" cy="2214578"/>
            <a:chOff x="214282" y="2643182"/>
            <a:chExt cx="8643998" cy="2214578"/>
          </a:xfrm>
        </p:grpSpPr>
        <p:sp>
          <p:nvSpPr>
            <p:cNvPr id="15" name="14 - Ορθογώνιο"/>
            <p:cNvSpPr/>
            <p:nvPr/>
          </p:nvSpPr>
          <p:spPr>
            <a:xfrm>
              <a:off x="214282" y="2643182"/>
              <a:ext cx="8643998" cy="2214578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2000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13 - Ομάδα"/>
            <p:cNvGrpSpPr/>
            <p:nvPr/>
          </p:nvGrpSpPr>
          <p:grpSpPr>
            <a:xfrm>
              <a:off x="242902" y="2786058"/>
              <a:ext cx="8543940" cy="1928826"/>
              <a:chOff x="242902" y="2786058"/>
              <a:chExt cx="8543940" cy="1928826"/>
            </a:xfrm>
          </p:grpSpPr>
          <p:sp>
            <p:nvSpPr>
              <p:cNvPr id="4" name="3 - TextBox"/>
              <p:cNvSpPr txBox="1"/>
              <p:nvPr/>
            </p:nvSpPr>
            <p:spPr>
              <a:xfrm>
                <a:off x="4500562" y="3214686"/>
                <a:ext cx="19288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[αριθμός ασύζευκτων ηλεκτρονίων] 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5" name="4 - Ορθογώνιο"/>
              <p:cNvSpPr/>
              <p:nvPr/>
            </p:nvSpPr>
            <p:spPr>
              <a:xfrm>
                <a:off x="6572264" y="3143248"/>
                <a:ext cx="20717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½ [ηλεκτρονίων που συμμετέχουν σε  κάθε δεσμό]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6" name="5 - Ορθογώνιο"/>
              <p:cNvSpPr/>
              <p:nvPr/>
            </p:nvSpPr>
            <p:spPr>
              <a:xfrm>
                <a:off x="242902" y="3151816"/>
                <a:ext cx="171451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Τυπικό φορτίο ατόμου</a:t>
                </a:r>
                <a:endParaRPr lang="el-GR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6 - Ορθογώνιο"/>
              <p:cNvSpPr/>
              <p:nvPr/>
            </p:nvSpPr>
            <p:spPr>
              <a:xfrm>
                <a:off x="2428860" y="3357562"/>
                <a:ext cx="14287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[</a:t>
                </a:r>
                <a:r>
                  <a:rPr lang="el-GR" sz="2000" i="1" dirty="0" smtClean="0">
                    <a:solidFill>
                      <a:srgbClr val="0033CC"/>
                    </a:solidFill>
                    <a:latin typeface="Calibri"/>
                  </a:rPr>
                  <a:t>ηλεκτρόνια σθένους</a:t>
                </a: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] </a:t>
                </a:r>
                <a:endParaRPr lang="el-GR" sz="2000" dirty="0">
                  <a:solidFill>
                    <a:srgbClr val="0033CC"/>
                  </a:solidFill>
                  <a:latin typeface="Calibri"/>
                </a:endParaRPr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192879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8 - Αριστερό άγκιστρο"/>
              <p:cNvSpPr/>
              <p:nvPr/>
            </p:nvSpPr>
            <p:spPr>
              <a:xfrm>
                <a:off x="442912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9 - Αριστερό άγκιστρο"/>
              <p:cNvSpPr/>
              <p:nvPr/>
            </p:nvSpPr>
            <p:spPr>
              <a:xfrm rot="10800000">
                <a:off x="835821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10 - TextBox"/>
              <p:cNvSpPr txBox="1"/>
              <p:nvPr/>
            </p:nvSpPr>
            <p:spPr>
              <a:xfrm>
                <a:off x="3929058" y="3357562"/>
                <a:ext cx="364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_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11 - TextBox"/>
              <p:cNvSpPr txBox="1"/>
              <p:nvPr/>
            </p:nvSpPr>
            <p:spPr>
              <a:xfrm>
                <a:off x="621507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9" name="18 - Ομάδα"/>
          <p:cNvGrpSpPr/>
          <p:nvPr/>
        </p:nvGrpSpPr>
        <p:grpSpPr>
          <a:xfrm>
            <a:off x="3275856" y="5547142"/>
            <a:ext cx="1788503" cy="1010643"/>
            <a:chOff x="1214414" y="5847357"/>
            <a:chExt cx="1788503" cy="1010643"/>
          </a:xfrm>
        </p:grpSpPr>
        <p:sp>
          <p:nvSpPr>
            <p:cNvPr id="17" name="16 - TextBox"/>
            <p:cNvSpPr txBox="1"/>
            <p:nvPr/>
          </p:nvSpPr>
          <p:spPr>
            <a:xfrm>
              <a:off x="1214414" y="5847357"/>
              <a:ext cx="1788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214414" y="6215082"/>
              <a:ext cx="1788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1214414" y="6519446"/>
              <a:ext cx="1788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4490302" y="4033660"/>
            <a:ext cx="2943213" cy="2524125"/>
            <a:chOff x="3071802" y="4333875"/>
            <a:chExt cx="2943213" cy="2524125"/>
          </a:xfrm>
        </p:grpSpPr>
        <p:pic>
          <p:nvPicPr>
            <p:cNvPr id="142338" name="Picture 2"/>
            <p:cNvPicPr>
              <a:picLocks noChangeAspect="1" noChangeArrowheads="1"/>
            </p:cNvPicPr>
            <p:nvPr/>
          </p:nvPicPr>
          <p:blipFill>
            <a:blip r:embed="rId2"/>
            <a:srcRect l="47546"/>
            <a:stretch>
              <a:fillRect/>
            </a:stretch>
          </p:blipFill>
          <p:spPr bwMode="auto">
            <a:xfrm>
              <a:off x="3571868" y="4333875"/>
              <a:ext cx="2443147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19 - Ορθογώνιο"/>
            <p:cNvSpPr/>
            <p:nvPr/>
          </p:nvSpPr>
          <p:spPr>
            <a:xfrm>
              <a:off x="3071802" y="4357694"/>
              <a:ext cx="1000132" cy="928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9749" y="4438368"/>
            <a:ext cx="4572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prstClr val="black"/>
                </a:solidFill>
                <a:latin typeface="Calibri"/>
              </a:rPr>
              <a:t>να βρεθούν τα τυπικά φορτία της δομής: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6666" y="4064277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-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5137" y="45061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+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Ασύζευκτα ηλεκτρόνια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99592" y="5429264"/>
            <a:ext cx="7958688" cy="584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Τα άτομα του οξυγόνου πρέπει να υπακούουν στον κανόνα της οκτάδας</a:t>
            </a:r>
            <a:endParaRPr lang="el-GR" sz="2000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40" y="2206004"/>
            <a:ext cx="15335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- Ομάδα"/>
          <p:cNvGrpSpPr/>
          <p:nvPr/>
        </p:nvGrpSpPr>
        <p:grpSpPr>
          <a:xfrm>
            <a:off x="4743480" y="2277442"/>
            <a:ext cx="1504950" cy="2705100"/>
            <a:chOff x="3357554" y="2285992"/>
            <a:chExt cx="1504950" cy="2705100"/>
          </a:xfrm>
        </p:grpSpPr>
        <p:pic>
          <p:nvPicPr>
            <p:cNvPr id="1208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7554" y="2285992"/>
              <a:ext cx="150495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TextBox"/>
            <p:cNvSpPr txBox="1"/>
            <p:nvPr/>
          </p:nvSpPr>
          <p:spPr>
            <a:xfrm>
              <a:off x="4286248" y="264318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200" b="1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10 - Ομάδα"/>
          <p:cNvGrpSpPr/>
          <p:nvPr/>
        </p:nvGrpSpPr>
        <p:grpSpPr>
          <a:xfrm>
            <a:off x="6958058" y="2920384"/>
            <a:ext cx="1490665" cy="1415505"/>
            <a:chOff x="5286380" y="2928934"/>
            <a:chExt cx="1490665" cy="1415505"/>
          </a:xfrm>
        </p:grpSpPr>
        <p:pic>
          <p:nvPicPr>
            <p:cNvPr id="1208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2928934"/>
              <a:ext cx="1490665" cy="141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- TextBox"/>
            <p:cNvSpPr txBox="1"/>
            <p:nvPr/>
          </p:nvSpPr>
          <p:spPr>
            <a:xfrm>
              <a:off x="5572132" y="335756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200" b="1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1985054"/>
            <a:ext cx="1581150" cy="2992726"/>
            <a:chOff x="457200" y="1985054"/>
            <a:chExt cx="1581150" cy="2992726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2348880"/>
              <a:ext cx="158115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403648" y="198505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Τροχιακά</a:t>
            </a:r>
          </a:p>
        </p:txBody>
      </p:sp>
      <p:pic>
        <p:nvPicPr>
          <p:cNvPr id="45058" name="Picture 2" descr="AOs-3D-do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051"/>
            <a:ext cx="9144000" cy="50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6581001"/>
            <a:ext cx="4067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AOs-3D-dots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0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Σχετική ενέργεια των ατομικών τροχιακών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18606" y="3500335"/>
            <a:ext cx="2122222" cy="2880320"/>
            <a:chOff x="1535995" y="2024844"/>
            <a:chExt cx="2122222" cy="2880320"/>
          </a:xfrm>
        </p:grpSpPr>
        <p:pic>
          <p:nvPicPr>
            <p:cNvPr id="43010" name="Picture 2" descr="Neon orbital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44"/>
            <a:stretch/>
          </p:blipFill>
          <p:spPr bwMode="auto">
            <a:xfrm rot="16200000">
              <a:off x="1245949" y="2492896"/>
              <a:ext cx="2880320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35995" y="4025726"/>
              <a:ext cx="510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dirty="0" smtClean="0">
                  <a:solidFill>
                    <a:prstClr val="white"/>
                  </a:solidFill>
                  <a:latin typeface="Calibri"/>
                </a:rPr>
                <a:t>1</a:t>
              </a:r>
              <a:r>
                <a:rPr lang="en-US" sz="2800" b="1" dirty="0" smtClean="0">
                  <a:solidFill>
                    <a:prstClr val="white"/>
                  </a:solidFill>
                  <a:latin typeface="Calibri"/>
                </a:rPr>
                <a:t>s</a:t>
              </a:r>
              <a:endParaRPr lang="el-GR" sz="28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5995" y="2772352"/>
              <a:ext cx="510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Calibri"/>
                </a:rPr>
                <a:t>2s</a:t>
              </a:r>
              <a:endParaRPr lang="el-GR" sz="28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2" descr="Neon orbit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8"/>
          <a:stretch/>
        </p:blipFill>
        <p:spPr bwMode="auto">
          <a:xfrm>
            <a:off x="3441691" y="1379210"/>
            <a:ext cx="415341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09704" y="3038670"/>
            <a:ext cx="3390243" cy="470024"/>
            <a:chOff x="4301211" y="4434569"/>
            <a:chExt cx="3390243" cy="470024"/>
          </a:xfrm>
        </p:grpSpPr>
        <p:sp>
          <p:nvSpPr>
            <p:cNvPr id="7" name="TextBox 6"/>
            <p:cNvSpPr txBox="1"/>
            <p:nvPr/>
          </p:nvSpPr>
          <p:spPr>
            <a:xfrm>
              <a:off x="4301211" y="4440884"/>
              <a:ext cx="59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x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01155" y="4434569"/>
              <a:ext cx="601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y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08217" y="4442928"/>
              <a:ext cx="583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z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63631" y="226963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2p</a:t>
            </a:r>
            <a:endParaRPr lang="el-G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1043608" y="1988840"/>
            <a:ext cx="1368152" cy="389901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627784" y="2420888"/>
            <a:ext cx="55446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27784" y="4437112"/>
            <a:ext cx="55446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27784" y="5661248"/>
            <a:ext cx="55446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άνθρακας</a:t>
            </a:r>
            <a:endParaRPr lang="el-GR" dirty="0"/>
          </a:p>
        </p:txBody>
      </p:sp>
      <p:pic>
        <p:nvPicPr>
          <p:cNvPr id="39938" name="Picture 2" descr="http://upload.wikimedia.org/wikipedia/commons/3/3f/Carbon-a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0148"/>
            <a:ext cx="381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7966504" y="1268760"/>
            <a:ext cx="22322476" cy="12992593"/>
            <a:chOff x="0" y="1455792"/>
            <a:chExt cx="7329948" cy="485352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455792"/>
              <a:ext cx="7329948" cy="4853528"/>
              <a:chOff x="0" y="1455792"/>
              <a:chExt cx="7329948" cy="4853528"/>
            </a:xfrm>
          </p:grpSpPr>
          <p:pic>
            <p:nvPicPr>
              <p:cNvPr id="17" name="Picture 2" descr="D:\Documents\Dropbox\TEI\ΜΑΘΗΜΑΤΑ-ΕΡΓΑΣΤΗΡΙΑ\ΟΡΓΑΝΙΚΗ ΧΗΜΕΙΑ\περιοδικός πίνακας (1).pn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5780" t="21667" r="19839" b="52917"/>
              <a:stretch/>
            </p:blipFill>
            <p:spPr bwMode="auto">
              <a:xfrm>
                <a:off x="6014941" y="1455792"/>
                <a:ext cx="1315007" cy="1707755"/>
              </a:xfrm>
              <a:prstGeom prst="rect">
                <a:avLst/>
              </a:prstGeom>
              <a:noFill/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0" y="5445224"/>
                <a:ext cx="97160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6488770" y="1844824"/>
              <a:ext cx="432048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915816" y="2310175"/>
            <a:ext cx="432048" cy="54276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701308" y="6166465"/>
            <a:ext cx="2415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4"/>
              </a:rPr>
              <a:t>Carbon-atom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100" dirty="0">
                <a:latin typeface="+mn-lt"/>
                <a:hlinkClick r:id="rId5" tooltip="User:Alejandro Porto"/>
              </a:rPr>
              <a:t>Alejandro Porto</a:t>
            </a:r>
            <a:r>
              <a:rPr lang="en-US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2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Άνθρακας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408" y="5013176"/>
            <a:ext cx="4608512" cy="168905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διαμάντι </a:t>
            </a:r>
            <a:r>
              <a:rPr lang="el-GR" dirty="0"/>
              <a:t>	</a:t>
            </a:r>
            <a:r>
              <a:rPr lang="el-GR" dirty="0" smtClean="0"/>
              <a:t>	γραφίτης </a:t>
            </a:r>
            <a:endParaRPr lang="el-GR" dirty="0"/>
          </a:p>
        </p:txBody>
      </p:sp>
      <p:pic>
        <p:nvPicPr>
          <p:cNvPr id="39938" name="Picture 2" descr="Diamond-and-graphite-with-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52" y="1533834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514700" y="5877271"/>
            <a:ext cx="27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hlinkClick r:id="rId3"/>
              </a:rPr>
              <a:t>Diamond-and-graphite-with-scale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100" dirty="0">
                <a:solidFill>
                  <a:prstClr val="black"/>
                </a:solidFill>
                <a:latin typeface="Calibri"/>
                <a:hlinkClick r:id="rId4" tooltip="User:Jynto"/>
              </a:rPr>
              <a:t>Jynto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1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Άνθρακας: αλλοτροπικές μορφές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0134"/>
            <a:ext cx="3596649" cy="26618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Διαμάντι</a:t>
            </a:r>
          </a:p>
          <a:p>
            <a:pPr marL="0" indent="0" algn="r">
              <a:buNone/>
            </a:pPr>
            <a:endParaRPr lang="el-GR" sz="2000" dirty="0" smtClean="0"/>
          </a:p>
          <a:p>
            <a:pPr marL="0" indent="0" algn="r">
              <a:buNone/>
            </a:pPr>
            <a:endParaRPr lang="el-GR" sz="2000" dirty="0"/>
          </a:p>
          <a:p>
            <a:pPr marL="0" indent="0" algn="r">
              <a:buNone/>
            </a:pPr>
            <a:endParaRPr lang="el-GR" sz="2000" dirty="0"/>
          </a:p>
          <a:p>
            <a:pPr marL="0" indent="0" algn="r"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 φουλλερένια </a:t>
            </a:r>
            <a:r>
              <a:rPr lang="el-GR" sz="2000" dirty="0" smtClean="0"/>
              <a:t>(</a:t>
            </a:r>
            <a:r>
              <a:rPr lang="en-US" sz="2000" dirty="0">
                <a:solidFill>
                  <a:srgbClr val="0000FF"/>
                </a:solidFill>
              </a:rPr>
              <a:t>C60, C540, </a:t>
            </a:r>
            <a:r>
              <a:rPr lang="en-US" sz="2000" dirty="0" smtClean="0">
                <a:solidFill>
                  <a:srgbClr val="0000FF"/>
                </a:solidFill>
              </a:rPr>
              <a:t>C70</a:t>
            </a:r>
            <a:r>
              <a:rPr lang="el-GR" sz="2000" dirty="0" smtClean="0"/>
              <a:t>)</a:t>
            </a:r>
          </a:p>
          <a:p>
            <a:pPr marL="0" indent="0" algn="r">
              <a:buNone/>
            </a:pPr>
            <a:endParaRPr lang="el-GR" sz="2000" dirty="0"/>
          </a:p>
          <a:p>
            <a:pPr marL="0" indent="0" algn="r">
              <a:buNone/>
            </a:pPr>
            <a:endParaRPr lang="el-GR" sz="2000" dirty="0" smtClean="0"/>
          </a:p>
          <a:p>
            <a:pPr marL="0" indent="0" algn="r">
              <a:buNone/>
            </a:pPr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72293" y="4971383"/>
            <a:ext cx="2307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Άμορφος άνθρακας</a:t>
            </a:r>
            <a:endParaRPr lang="el-GR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6165304"/>
            <a:ext cx="2710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Νανοσωλήνες άνθρακα</a:t>
            </a:r>
            <a:endParaRPr lang="el-GR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6" y="2398372"/>
            <a:ext cx="1185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γραφίτης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79912" y="1268760"/>
            <a:ext cx="4536504" cy="4747658"/>
            <a:chOff x="3779912" y="1268760"/>
            <a:chExt cx="4536504" cy="4747658"/>
          </a:xfrm>
        </p:grpSpPr>
        <p:pic>
          <p:nvPicPr>
            <p:cNvPr id="40962" name="Picture 2" descr="http://upload.wikimedia.org/wikipedia/commons/thumb/f/f8/Eight_Allotropes_of_Carbon.png/640px-Eight_Allotropes_of_Carb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4416425" cy="4747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32240" y="1268760"/>
              <a:ext cx="1584176" cy="1529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 smtClean="0">
                  <a:solidFill>
                    <a:srgbClr val="C00000"/>
                  </a:solidFill>
                </a:rPr>
                <a:t>γραφίτης</a:t>
              </a:r>
              <a:endParaRPr lang="el-GR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6925444" y="5565140"/>
            <a:ext cx="2255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3"/>
              </a:rPr>
              <a:t>Eight Allotropes of </a:t>
            </a:r>
            <a:r>
              <a:rPr lang="en-US" sz="1100" dirty="0" smtClean="0">
                <a:latin typeface="+mn-lt"/>
                <a:hlinkClick r:id="rId3"/>
              </a:rPr>
              <a:t>Carbon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100" dirty="0">
                <a:latin typeface="+mn-lt"/>
                <a:hlinkClick r:id="rId4" tooltip="User:Mahahahaneapneap"/>
              </a:rPr>
              <a:t>Mahahahaneapneap</a:t>
            </a:r>
            <a:r>
              <a:rPr lang="en-US" sz="1100" dirty="0">
                <a:latin typeface="+mn-lt"/>
              </a:rPr>
              <a:t> 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4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Δεσμοί μεταξύ ατόμων άνθρακα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971600" y="4293096"/>
            <a:ext cx="7390290" cy="2407121"/>
            <a:chOff x="1115616" y="3706249"/>
            <a:chExt cx="7390290" cy="2407121"/>
          </a:xfrm>
        </p:grpSpPr>
        <p:pic>
          <p:nvPicPr>
            <p:cNvPr id="5" name="Picture 2" descr="http://upload.wikimedia.org/wikipedia/commons/thumb/f/f8/Eight_Allotropes_of_Carbon.png/640px-Eight_Allotropes_of_Carb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21" b="68149"/>
            <a:stretch/>
          </p:blipFill>
          <p:spPr bwMode="auto">
            <a:xfrm>
              <a:off x="2286792" y="3706249"/>
              <a:ext cx="4814242" cy="240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115616" y="4725144"/>
              <a:ext cx="1303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>
                  <a:solidFill>
                    <a:srgbClr val="C00000"/>
                  </a:solidFill>
                  <a:latin typeface="Calibri"/>
                </a:rPr>
                <a:t>Διαμάντι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01034" y="4726650"/>
              <a:ext cx="14048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 smtClean="0">
                  <a:solidFill>
                    <a:srgbClr val="C00000"/>
                  </a:solidFill>
                  <a:latin typeface="Calibri"/>
                </a:rPr>
                <a:t>Γραφίτης 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Στις μορφές του στοιχειακού άνθρακα που είδαμε υπάρχουν μοριακοί δεσμοί μεταξύ ατόμων άνθρακα (</a:t>
            </a:r>
            <a:r>
              <a:rPr lang="en-US" sz="2400" dirty="0" smtClean="0"/>
              <a:t>C-C)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Οι δεσμοί αυτοί, ανάλογα με το είδος τους καθορίζουν τις μορφές του άνθρακα.</a:t>
            </a:r>
          </a:p>
          <a:p>
            <a:r>
              <a:rPr lang="el-GR" sz="2400" dirty="0" smtClean="0"/>
              <a:t>Στο </a:t>
            </a:r>
            <a:r>
              <a:rPr lang="el-GR" sz="2400" b="1" dirty="0" smtClean="0"/>
              <a:t>διαμάντι</a:t>
            </a:r>
            <a:r>
              <a:rPr lang="el-GR" sz="2400" dirty="0" smtClean="0"/>
              <a:t> </a:t>
            </a:r>
            <a:r>
              <a:rPr lang="el-GR" sz="2400" dirty="0"/>
              <a:t>κάθε άτομο </a:t>
            </a:r>
            <a:r>
              <a:rPr lang="en-US" sz="2400" dirty="0"/>
              <a:t>C </a:t>
            </a:r>
            <a:r>
              <a:rPr lang="el-GR" sz="2400" dirty="0" smtClean="0"/>
              <a:t>έχει </a:t>
            </a:r>
            <a:r>
              <a:rPr lang="el-GR" sz="2400" b="1" dirty="0" smtClean="0"/>
              <a:t>τετραεδρική</a:t>
            </a:r>
            <a:r>
              <a:rPr lang="el-GR" sz="2400" dirty="0" smtClean="0"/>
              <a:t> γεωμετρία.</a:t>
            </a:r>
          </a:p>
          <a:p>
            <a:r>
              <a:rPr lang="el-GR" sz="2400" dirty="0" smtClean="0"/>
              <a:t>Στον </a:t>
            </a:r>
            <a:r>
              <a:rPr lang="el-GR" sz="2400" b="1" dirty="0" smtClean="0"/>
              <a:t>γραφίτη</a:t>
            </a:r>
            <a:r>
              <a:rPr lang="el-GR" sz="2400" dirty="0" smtClean="0"/>
              <a:t> κάθε άτομο </a:t>
            </a:r>
            <a:r>
              <a:rPr lang="en-US" sz="2400" dirty="0" smtClean="0"/>
              <a:t>C </a:t>
            </a:r>
            <a:r>
              <a:rPr lang="el-GR" sz="2400" dirty="0" smtClean="0"/>
              <a:t>αποκτά </a:t>
            </a:r>
            <a:r>
              <a:rPr lang="el-GR" sz="2400" b="1" dirty="0" smtClean="0"/>
              <a:t>επίπεδη τριγωνική </a:t>
            </a:r>
            <a:r>
              <a:rPr lang="el-GR" sz="2400" dirty="0" smtClean="0"/>
              <a:t>γεωμετρία.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f/f8/Eight_Allotropes_of_Carbon.png/640px-Eight_Allotropes_of_Carb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1" b="68149"/>
          <a:stretch/>
        </p:blipFill>
        <p:spPr bwMode="auto">
          <a:xfrm>
            <a:off x="4139952" y="1644403"/>
            <a:ext cx="4814242" cy="24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ερμηνεύονται οι δομές και η δραστικότητα των μορίων;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3682752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Πώς ερμηνεύεται η δομή του </a:t>
            </a:r>
            <a:r>
              <a:rPr lang="el-GR" sz="2400" b="1" dirty="0" smtClean="0"/>
              <a:t>γραφίτη</a:t>
            </a:r>
            <a:r>
              <a:rPr lang="el-GR" sz="2400" dirty="0" smtClean="0"/>
              <a:t> και του </a:t>
            </a:r>
            <a:r>
              <a:rPr lang="el-GR" sz="2400" b="1" dirty="0" smtClean="0"/>
              <a:t>διαμαντιού</a:t>
            </a:r>
            <a:r>
              <a:rPr lang="el-GR" sz="2400" dirty="0" smtClean="0"/>
              <a:t>;</a:t>
            </a:r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 smtClean="0"/>
              <a:t>Πώς ερμηνεύεται η δομή των μορίων </a:t>
            </a:r>
            <a:r>
              <a:rPr lang="el-GR" sz="2400" b="1" dirty="0" smtClean="0"/>
              <a:t>κάθε </a:t>
            </a:r>
            <a:r>
              <a:rPr lang="el-GR" sz="2400" dirty="0" smtClean="0"/>
              <a:t>οργανικής χημικής ένωσης;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98126"/>
            <a:ext cx="3752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Χημικοί τύποι (δομές)</a:t>
            </a:r>
            <a:r>
              <a:rPr lang="en-US" dirty="0" smtClean="0"/>
              <a:t> Lewis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600" dirty="0" smtClean="0"/>
              <a:t>Είναι εξαιρετικά χρήσιμοι στην πρόβλεψη της </a:t>
            </a:r>
            <a:r>
              <a:rPr lang="el-GR" sz="2600" b="1" dirty="0" smtClean="0"/>
              <a:t>δομής</a:t>
            </a:r>
            <a:r>
              <a:rPr lang="el-GR" sz="2600" dirty="0" smtClean="0"/>
              <a:t> των μορίων.</a:t>
            </a:r>
          </a:p>
          <a:p>
            <a:pPr>
              <a:spcBef>
                <a:spcPts val="2400"/>
              </a:spcBef>
            </a:pPr>
            <a:r>
              <a:rPr lang="el-GR" sz="2600" dirty="0" smtClean="0"/>
              <a:t>Είναι το «απόλυτο» εργαλείο στην πρόβλεψη των </a:t>
            </a:r>
            <a:r>
              <a:rPr lang="el-GR" sz="2600" b="1" dirty="0" smtClean="0"/>
              <a:t>χημικών αντιδράσεων.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 smtClean="0"/>
              <a:t>Λαμβάνεται υπόψη η </a:t>
            </a:r>
            <a:r>
              <a:rPr lang="el-GR" sz="2600" b="1" dirty="0" smtClean="0"/>
              <a:t>ηλεκτρονιακή δομή </a:t>
            </a:r>
            <a:r>
              <a:rPr lang="el-GR" sz="2600" dirty="0" smtClean="0"/>
              <a:t>των ατόμων στα μόρια όπου ανήκουν.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Ατομικά τροχιακά του άνθρακα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45" y="5445225"/>
            <a:ext cx="3250704" cy="782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Σωστή περιγραφή</a:t>
            </a:r>
            <a:endParaRPr lang="el-GR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943445" y="2996952"/>
            <a:ext cx="7924800" cy="2229024"/>
            <a:chOff x="762000" y="2204864"/>
            <a:chExt cx="7924800" cy="2229024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2204864"/>
              <a:ext cx="7924800" cy="2229024"/>
              <a:chOff x="762000" y="2204864"/>
              <a:chExt cx="7924800" cy="2229024"/>
            </a:xfrm>
          </p:grpSpPr>
          <p:pic>
            <p:nvPicPr>
              <p:cNvPr id="41986" name="Picture 2" descr="File:Orbital diagram carbon - Hund's Rule.sv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204864"/>
                <a:ext cx="7620000" cy="2009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71600" y="2204864"/>
                <a:ext cx="756084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5960" y="3929832"/>
                <a:ext cx="756084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139952" y="2924944"/>
              <a:ext cx="61206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56665" y="2996952"/>
            <a:ext cx="3682752" cy="20097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44451" y="5507560"/>
            <a:ext cx="3793098" cy="782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Λανθασμένη περιγραφή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201717" y="3161549"/>
            <a:ext cx="360040" cy="3042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7601" y="19612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0000"/>
                </a:solidFill>
                <a:latin typeface="Calibri"/>
              </a:rPr>
              <a:t>Δύο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 ηλεκτρόνια σε </a:t>
            </a:r>
            <a:r>
              <a:rPr lang="el-GR" b="1" dirty="0" smtClean="0">
                <a:solidFill>
                  <a:srgbClr val="C00000"/>
                </a:solidFill>
                <a:latin typeface="Calibri"/>
              </a:rPr>
              <a:t>ένα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 τροχιακό είναι στρ</a:t>
            </a:r>
            <a:r>
              <a:rPr lang="el-GR" dirty="0">
                <a:solidFill>
                  <a:srgbClr val="C00000"/>
                </a:solidFill>
                <a:latin typeface="Calibri"/>
              </a:rPr>
              <a:t>ι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μωγμένα και απωθούνται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89177" y="3161549"/>
            <a:ext cx="3397623" cy="1663547"/>
            <a:chOff x="5289177" y="3161549"/>
            <a:chExt cx="3397623" cy="16635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292080" y="3356992"/>
              <a:ext cx="3394720" cy="13649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289177" y="3161549"/>
              <a:ext cx="3316696" cy="16635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own Arrow 18"/>
          <p:cNvSpPr/>
          <p:nvPr/>
        </p:nvSpPr>
        <p:spPr>
          <a:xfrm>
            <a:off x="2629668" y="3195618"/>
            <a:ext cx="360040" cy="3042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3045" y="1995289"/>
            <a:ext cx="334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0000"/>
                </a:solidFill>
                <a:latin typeface="Calibri"/>
              </a:rPr>
              <a:t>Δύο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 ηλεκτρόνια σε </a:t>
            </a:r>
            <a:r>
              <a:rPr lang="el-GR" b="1" dirty="0" smtClean="0">
                <a:solidFill>
                  <a:srgbClr val="C00000"/>
                </a:solidFill>
                <a:latin typeface="Calibri"/>
              </a:rPr>
              <a:t>δύο 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τροχιακά:  έχουν περισσότερο χώρο – η άπωση είναι μικρότερη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985380" y="3194502"/>
            <a:ext cx="360040" cy="3042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1114" y="1291890"/>
            <a:ext cx="4232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C00000"/>
                </a:solidFill>
                <a:latin typeface="Calibri"/>
              </a:rPr>
              <a:t>ποια είναι η σωστή περιγραφή;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/>
      <p:bldP spid="10" grpId="0" animBg="1"/>
      <p:bldP spid="12" grpId="0"/>
      <p:bldP spid="19" grpId="0" animBg="1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9298" y="2548334"/>
            <a:ext cx="6045403" cy="3908260"/>
            <a:chOff x="1549298" y="2548334"/>
            <a:chExt cx="6045403" cy="3908260"/>
          </a:xfrm>
        </p:grpSpPr>
        <p:pic>
          <p:nvPicPr>
            <p:cNvPr id="44034" name="Picture 2" descr="Px py pz orbital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298" y="2548334"/>
              <a:ext cx="6045403" cy="3908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4188" y="5829424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l-G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1465" y="5748867"/>
              <a:ext cx="32092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l-G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5604" y="4389412"/>
              <a:ext cx="3048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l-G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500"/>
            <a:ext cx="8229600" cy="962138"/>
          </a:xfrm>
        </p:spPr>
        <p:txBody>
          <a:bodyPr>
            <a:normAutofit/>
          </a:bodyPr>
          <a:lstStyle/>
          <a:p>
            <a:r>
              <a:rPr lang="en-US" b="1" dirty="0" smtClean="0"/>
              <a:t>2p</a:t>
            </a:r>
            <a:r>
              <a:rPr lang="en-US" dirty="0" smtClean="0"/>
              <a:t> </a:t>
            </a:r>
            <a:r>
              <a:rPr lang="el-GR" dirty="0" smtClean="0"/>
              <a:t>ατομικά τροχιακά του άνθρακα</a:t>
            </a:r>
            <a:endParaRPr lang="el-GR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85402" y="4078783"/>
            <a:ext cx="4843466" cy="461665"/>
            <a:chOff x="4301211" y="4440884"/>
            <a:chExt cx="4843466" cy="461665"/>
          </a:xfrm>
          <a:effectLst>
            <a:outerShdw blurRad="50800" dist="12700" dir="2700000" algn="tl" rotWithShape="0">
              <a:prstClr val="black">
                <a:alpha val="79000"/>
              </a:prstClr>
            </a:outerShdw>
          </a:effectLst>
        </p:grpSpPr>
        <p:sp>
          <p:nvSpPr>
            <p:cNvPr id="17" name="TextBox 16"/>
            <p:cNvSpPr txBox="1"/>
            <p:nvPr/>
          </p:nvSpPr>
          <p:spPr>
            <a:xfrm>
              <a:off x="4301211" y="4440884"/>
              <a:ext cx="59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x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2041" y="4440884"/>
              <a:ext cx="601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y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61440" y="4440884"/>
              <a:ext cx="583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>
                  <a:solidFill>
                    <a:srgbClr val="FFC000"/>
                  </a:solidFill>
                  <a:latin typeface="Calibri"/>
                </a:rPr>
                <a:t>z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</p:grpSp>
      <p:pic>
        <p:nvPicPr>
          <p:cNvPr id="11" name="Picture 2" descr="File:Orbital diagram carbon - Hund's Rule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3" r="60680" b="18224"/>
          <a:stretch/>
        </p:blipFill>
        <p:spPr bwMode="auto">
          <a:xfrm>
            <a:off x="2663580" y="1366942"/>
            <a:ext cx="3598020" cy="12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83968" y="1202621"/>
            <a:ext cx="1977631" cy="1461420"/>
          </a:xfrm>
          <a:prstGeom prst="ellipse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3848" y="4498883"/>
            <a:ext cx="2592524" cy="213270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664" y="5287202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C00000"/>
                </a:solidFill>
                <a:latin typeface="Calibri"/>
              </a:rPr>
              <a:t>Σύνθετη εικόνα</a:t>
            </a:r>
            <a:endParaRPr lang="el-GR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5796372" y="6075645"/>
            <a:ext cx="277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4"/>
              </a:rPr>
              <a:t>Px py pz </a:t>
            </a:r>
            <a:r>
              <a:rPr lang="en-US" sz="1100" dirty="0" smtClean="0">
                <a:latin typeface="+mn-lt"/>
                <a:hlinkClick r:id="rId4"/>
              </a:rPr>
              <a:t>orbitals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100" dirty="0">
                <a:latin typeface="+mn-lt"/>
                <a:hlinkClick r:id="rId5" tooltip="User:Adrignola"/>
              </a:rPr>
              <a:t>Adrignola</a:t>
            </a:r>
            <a:r>
              <a:rPr lang="en-US" sz="1100" dirty="0">
                <a:latin typeface="+mn-lt"/>
              </a:rPr>
              <a:t> 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290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6000" contrast="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9164" y="1417638"/>
            <a:ext cx="8132398" cy="24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el-GR" dirty="0" smtClean="0"/>
              <a:t>Σε ένα μόριο, </a:t>
            </a:r>
            <a:r>
              <a:rPr lang="el-GR" u="sng" dirty="0" smtClean="0"/>
              <a:t>όλα</a:t>
            </a:r>
            <a:r>
              <a:rPr lang="el-GR" dirty="0" smtClean="0"/>
              <a:t> τα τροχιακά είναι </a:t>
            </a:r>
            <a:r>
              <a:rPr lang="el-GR" u="sng" dirty="0" smtClean="0"/>
              <a:t>μοριακά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57200" y="5891022"/>
            <a:ext cx="7976326" cy="1933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 ηλεκτρόνια που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δεν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συμμετέχουν σε δεσμούς </a:t>
            </a:r>
          </a:p>
          <a:p>
            <a:pPr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κατοικούν σε </a:t>
            </a:r>
            <a:r>
              <a:rPr lang="el-GR" sz="2400" b="1" dirty="0" smtClean="0">
                <a:solidFill>
                  <a:srgbClr val="C00000"/>
                </a:solidFill>
                <a:latin typeface="Calibri"/>
              </a:rPr>
              <a:t>ατομικά</a:t>
            </a:r>
            <a:r>
              <a:rPr lang="el-GR" sz="24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τροχιακά</a:t>
            </a:r>
          </a:p>
        </p:txBody>
      </p:sp>
      <p:pic>
        <p:nvPicPr>
          <p:cNvPr id="40962" name="Picture 2" descr="http://upload.wikimedia.org/wikipedia/commons/2/2d/Neon_orbit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9" y="3796948"/>
            <a:ext cx="8208701" cy="21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 rot="16200000">
            <a:off x="7409578" y="4637002"/>
            <a:ext cx="2627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5"/>
              </a:rPr>
              <a:t>Neon </a:t>
            </a:r>
            <a:r>
              <a:rPr lang="en-US" sz="1100" dirty="0" smtClean="0">
                <a:latin typeface="+mn-lt"/>
                <a:hlinkClick r:id="rId5"/>
              </a:rPr>
              <a:t>orbitals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 smtClean="0">
                <a:latin typeface="+mn-lt"/>
                <a:hlinkClick r:id="rId6" tooltip="User:Mortadelo2005"/>
              </a:rPr>
              <a:t>Mortadelo2005</a:t>
            </a:r>
            <a:r>
              <a:rPr lang="el-GR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3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Πώς σχηματίζονται οι δεσμοί;</a:t>
            </a:r>
            <a:endParaRPr lang="el-GR" sz="4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714884"/>
            <a:ext cx="1640589" cy="142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357290" y="6072206"/>
            <a:ext cx="28132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Επικάλυψη μεταξύ των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δυο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ατομικών τροχιακών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5857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429124" y="3071810"/>
            <a:ext cx="349320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Σημείο ελάχιστης ενέργειας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Μήκος του δεσμού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στο σημείο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ελάχιστης ενέργειας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Δεξιό βέλος"/>
          <p:cNvSpPr/>
          <p:nvPr/>
        </p:nvSpPr>
        <p:spPr>
          <a:xfrm rot="10800000">
            <a:off x="6429388" y="2500306"/>
            <a:ext cx="114300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643834" y="2571744"/>
            <a:ext cx="167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Προσέγγιση των 2 ατόμων</a:t>
            </a:r>
            <a:endParaRPr lang="el-GR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2" name="11 - TextBox"/>
          <p:cNvSpPr txBox="1"/>
          <p:nvPr/>
        </p:nvSpPr>
        <p:spPr>
          <a:xfrm rot="16200000">
            <a:off x="-614919" y="2877283"/>
            <a:ext cx="202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Δυναμική ενέργεια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 flipH="1" flipV="1">
            <a:off x="142844" y="3000372"/>
            <a:ext cx="128588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2571736" y="4357694"/>
            <a:ext cx="34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Απόσταση μεταξύ των ατόμων (Α)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715140" y="1571612"/>
            <a:ext cx="167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Τα 2 άτομα αρχικά απομονωμένα</a:t>
            </a:r>
            <a:endParaRPr lang="el-GR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500174"/>
            <a:ext cx="4714908" cy="571504"/>
          </a:xfrm>
        </p:spPr>
        <p:txBody>
          <a:bodyPr>
            <a:normAutofit/>
          </a:bodyPr>
          <a:lstStyle/>
          <a:p>
            <a:pPr marL="0" lvl="0">
              <a:buNone/>
            </a:pPr>
            <a:r>
              <a:rPr lang="el-GR" sz="2400" dirty="0"/>
              <a:t>Το μόριο του υδρογόνου</a:t>
            </a:r>
          </a:p>
          <a:p>
            <a:endParaRPr lang="el-GR" sz="2400" dirty="0"/>
          </a:p>
        </p:txBody>
      </p:sp>
      <p:sp>
        <p:nvSpPr>
          <p:cNvPr id="17" name="16 - Δεξιό βέλος"/>
          <p:cNvSpPr/>
          <p:nvPr/>
        </p:nvSpPr>
        <p:spPr>
          <a:xfrm>
            <a:off x="4000496" y="5286388"/>
            <a:ext cx="1143008" cy="1071546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429256" y="5500702"/>
            <a:ext cx="233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Σχηματισμός ενός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μοριακού δεσμού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37300" y="4548176"/>
            <a:ext cx="749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Τροχιακή εικόνα</a:t>
            </a:r>
            <a:r>
              <a:rPr lang="el-GR" dirty="0"/>
              <a:t> </a:t>
            </a:r>
            <a:r>
              <a:rPr lang="el-GR" dirty="0" smtClean="0"/>
              <a:t>του ατόμου </a:t>
            </a:r>
            <a:br>
              <a:rPr lang="el-GR" dirty="0" smtClean="0"/>
            </a:br>
            <a:r>
              <a:rPr lang="el-GR" dirty="0" smtClean="0"/>
              <a:t>του άνθρακα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6000" contrast="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7397" y="1857363"/>
            <a:ext cx="8132398" cy="24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- Ομάδα"/>
          <p:cNvGrpSpPr/>
          <p:nvPr/>
        </p:nvGrpSpPr>
        <p:grpSpPr>
          <a:xfrm>
            <a:off x="3673325" y="4573155"/>
            <a:ext cx="2368854" cy="2267675"/>
            <a:chOff x="2643174" y="3857628"/>
            <a:chExt cx="2566206" cy="260033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3857628"/>
              <a:ext cx="2566206" cy="260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- Έλλειψη"/>
            <p:cNvSpPr/>
            <p:nvPr/>
          </p:nvSpPr>
          <p:spPr>
            <a:xfrm>
              <a:off x="3616719" y="4692483"/>
              <a:ext cx="539169" cy="5889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C</a:t>
              </a:r>
              <a:endParaRPr lang="el-G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10 - Δεξιό άγκιστρο"/>
          <p:cNvSpPr/>
          <p:nvPr/>
        </p:nvSpPr>
        <p:spPr>
          <a:xfrm rot="5400000">
            <a:off x="5258275" y="2434047"/>
            <a:ext cx="257034" cy="398703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59832" y="1700808"/>
            <a:ext cx="5328592" cy="2520280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Πώς σχηματίζονται οι δεσμοί</a:t>
            </a:r>
            <a:r>
              <a:rPr lang="en-US" sz="4000" dirty="0" smtClean="0"/>
              <a:t> C-H</a:t>
            </a:r>
            <a:r>
              <a:rPr lang="el-GR" sz="4000" dirty="0" smtClean="0"/>
              <a:t>;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355976" y="1736551"/>
            <a:ext cx="4536504" cy="365458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l-GR" sz="2400" dirty="0" smtClean="0"/>
              <a:t>Πώς </a:t>
            </a:r>
            <a:r>
              <a:rPr lang="el-GR" sz="2400" b="1" dirty="0" smtClean="0"/>
              <a:t>θα σχηματίζονταν </a:t>
            </a:r>
            <a:r>
              <a:rPr lang="el-GR" sz="2400" dirty="0" smtClean="0"/>
              <a:t>δεσμοί μεταξύ Η και ατομικών τροχιακών του </a:t>
            </a:r>
            <a:r>
              <a:rPr lang="en-US" sz="2400" dirty="0" smtClean="0"/>
              <a:t>C;</a:t>
            </a:r>
          </a:p>
          <a:p>
            <a:endParaRPr lang="el-GR" sz="2400" dirty="0" smtClean="0"/>
          </a:p>
          <a:p>
            <a:r>
              <a:rPr lang="el-GR" sz="2400" dirty="0" smtClean="0"/>
              <a:t>Επικάλυψη μεταξύ των τριών </a:t>
            </a:r>
            <a:r>
              <a:rPr lang="en-US" sz="2400" b="1" dirty="0" smtClean="0"/>
              <a:t>p</a:t>
            </a:r>
            <a:r>
              <a:rPr lang="el-GR" sz="2400" dirty="0" smtClean="0"/>
              <a:t> </a:t>
            </a:r>
            <a:r>
              <a:rPr lang="el-GR" sz="2400" b="1" dirty="0" smtClean="0"/>
              <a:t>ατομικών</a:t>
            </a:r>
            <a:r>
              <a:rPr lang="el-GR" sz="2400" dirty="0" smtClean="0"/>
              <a:t> τροχιακών του άνθρακα και των τεσσάρων </a:t>
            </a:r>
            <a:r>
              <a:rPr lang="en-US" sz="2400" b="1" dirty="0" smtClean="0"/>
              <a:t>s</a:t>
            </a:r>
            <a:r>
              <a:rPr lang="en-US" sz="2400" dirty="0" smtClean="0"/>
              <a:t> </a:t>
            </a:r>
            <a:r>
              <a:rPr lang="el-GR" sz="2400" dirty="0" smtClean="0"/>
              <a:t>τροχιακών τεσσάρων ατόμων υδρογόνου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616885" y="5661248"/>
            <a:ext cx="7956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dirty="0" smtClean="0">
                <a:solidFill>
                  <a:srgbClr val="C00000"/>
                </a:solidFill>
                <a:latin typeface="Calibri"/>
              </a:rPr>
              <a:t>Είναι όμως αυτή η πραγματική διάταξη του μορίου του μεθανίου;</a:t>
            </a:r>
            <a:endParaRPr lang="el-GR" sz="22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520" y="1736551"/>
            <a:ext cx="3900488" cy="3533775"/>
            <a:chOff x="1071538" y="1857364"/>
            <a:chExt cx="3900488" cy="3533775"/>
          </a:xfrm>
        </p:grpSpPr>
        <p:grpSp>
          <p:nvGrpSpPr>
            <p:cNvPr id="6" name="5 - Ομάδα"/>
            <p:cNvGrpSpPr/>
            <p:nvPr/>
          </p:nvGrpSpPr>
          <p:grpSpPr>
            <a:xfrm>
              <a:off x="1071538" y="1857364"/>
              <a:ext cx="3900488" cy="3533775"/>
              <a:chOff x="1071538" y="1857364"/>
              <a:chExt cx="3900488" cy="3533775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3829050" cy="3533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4 - Ορθογώνιο"/>
              <p:cNvSpPr/>
              <p:nvPr/>
            </p:nvSpPr>
            <p:spPr>
              <a:xfrm>
                <a:off x="1071538" y="2500306"/>
                <a:ext cx="500066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2207333" y="3226211"/>
              <a:ext cx="864096" cy="79607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</a:rPr>
                <a:t>C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3501008"/>
            <a:ext cx="415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5696" y="1556792"/>
            <a:ext cx="0" cy="3713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7200" y="2132855"/>
            <a:ext cx="2746648" cy="2736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92411" y="34251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l-GR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8573" y="143107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l-GR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954" y="454962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l-GR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άνθρακας </a:t>
            </a: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el-GR" baseline="30000" dirty="0" smtClean="0"/>
              <a:t>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611560" y="4854778"/>
            <a:ext cx="9040572" cy="158417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Ο άνθρακας μπορεί να αποκτήσει</a:t>
            </a:r>
            <a:r>
              <a:rPr lang="en-US" sz="2400" dirty="0" smtClean="0"/>
              <a:t> </a:t>
            </a:r>
            <a:r>
              <a:rPr lang="el-GR" sz="2400" dirty="0" smtClean="0"/>
              <a:t>υβριδισμό </a:t>
            </a: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Τα 4 (πρώην) ατομικά τροχιακά του </a:t>
            </a:r>
            <a:r>
              <a:rPr lang="el-GR" sz="2400" b="1" dirty="0" smtClean="0"/>
              <a:t>υβριδίζονται</a:t>
            </a:r>
            <a:r>
              <a:rPr lang="el-GR" sz="2400" dirty="0" smtClean="0"/>
              <a:t> (=ομογενοποιούνται) με σκοπό να σχηματίσουν σταθερότερους δεσμούς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6194" name="Picture 2" descr="File:Hybrydyzacja sp3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3817"/>
            <a:ext cx="7259959" cy="32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545482" y="4365104"/>
            <a:ext cx="25985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4"/>
              </a:rPr>
              <a:t>Hybrydyzacja </a:t>
            </a:r>
            <a:r>
              <a:rPr lang="en-US" sz="1100" dirty="0" smtClean="0">
                <a:latin typeface="+mn-lt"/>
                <a:hlinkClick r:id="rId4"/>
              </a:rPr>
              <a:t>sp3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>
                <a:latin typeface="+mn-lt"/>
                <a:hlinkClick r:id="rId5" tooltip="User:Joanna Kośmider"/>
              </a:rPr>
              <a:t>Joanna Kośmider</a:t>
            </a:r>
            <a:r>
              <a:rPr lang="el-GR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4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Ο άνθρακας </a:t>
            </a:r>
            <a:r>
              <a:rPr lang="en-US" dirty="0">
                <a:solidFill>
                  <a:prstClr val="black"/>
                </a:solidFill>
              </a:rPr>
              <a:t>sp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r>
              <a:rPr lang="el-GR" baseline="30000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baseline="300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251520" y="1673690"/>
            <a:ext cx="4540580" cy="468305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600" dirty="0" smtClean="0"/>
              <a:t>Ο άνθρακας μπορεί να αποκτήσει</a:t>
            </a:r>
            <a:r>
              <a:rPr lang="en-US" sz="2600" dirty="0" smtClean="0"/>
              <a:t> </a:t>
            </a:r>
            <a:r>
              <a:rPr lang="el-GR" sz="2600" dirty="0" smtClean="0"/>
              <a:t>υβριδισμό </a:t>
            </a:r>
            <a:r>
              <a:rPr lang="en-US" sz="2600" dirty="0" smtClean="0"/>
              <a:t>sp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600" dirty="0" smtClean="0"/>
              <a:t>Σχηματίζονται 4 ισοδύναμα υβριδικά τροχιακά </a:t>
            </a:r>
            <a:r>
              <a:rPr lang="en-US" sz="2600" dirty="0" smtClean="0"/>
              <a:t>sp</a:t>
            </a:r>
            <a:r>
              <a:rPr lang="en-US" sz="2600" baseline="30000" dirty="0" smtClean="0"/>
              <a:t>3</a:t>
            </a:r>
            <a:r>
              <a:rPr lang="el-GR" sz="2600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600" dirty="0" smtClean="0"/>
              <a:t>Η γεωμετρία των τροχιακών καθορίζει την κατεύθυνση των δεσμών που θα σχηματιστούν.</a:t>
            </a:r>
            <a:endParaRPr lang="el-GR" sz="2600" dirty="0"/>
          </a:p>
        </p:txBody>
      </p:sp>
      <p:pic>
        <p:nvPicPr>
          <p:cNvPr id="24578" name="Picture 2" descr="File:Sp3-Orbita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98" y="1708959"/>
            <a:ext cx="4628030" cy="43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796136" y="5972146"/>
            <a:ext cx="20882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hlinkClick r:id="rId4"/>
              </a:rPr>
              <a:t>Sp3-Orbital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hlinkClick r:id="rId5" tooltip="User:Sven"/>
              </a:rPr>
              <a:t>Sven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4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15915" y="1847646"/>
            <a:ext cx="3039988" cy="2864545"/>
            <a:chOff x="-340196" y="1876766"/>
            <a:chExt cx="3039988" cy="2864545"/>
          </a:xfrm>
        </p:grpSpPr>
        <p:pic>
          <p:nvPicPr>
            <p:cNvPr id="21" name="Picture 2" descr="File:Sp3-Orbital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196" y="1876766"/>
              <a:ext cx="3039988" cy="286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17 - Έλλειψη"/>
            <p:cNvSpPr/>
            <p:nvPr/>
          </p:nvSpPr>
          <p:spPr>
            <a:xfrm>
              <a:off x="1040889" y="3252949"/>
              <a:ext cx="360040" cy="360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</a:rPr>
                <a:t>C</a:t>
              </a:r>
              <a:endParaRPr lang="el-GR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prstClr val="black"/>
                </a:solidFill>
              </a:rPr>
              <a:t>Πώς σχηματίζονται οι δεσμοί</a:t>
            </a:r>
            <a:r>
              <a:rPr lang="en-US" sz="4000" dirty="0">
                <a:solidFill>
                  <a:prstClr val="black"/>
                </a:solidFill>
              </a:rPr>
              <a:t> C-H</a:t>
            </a:r>
            <a:r>
              <a:rPr lang="el-GR" sz="4000" dirty="0">
                <a:solidFill>
                  <a:prstClr val="black"/>
                </a:solidFill>
              </a:rPr>
              <a:t>;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baseline="30000" dirty="0"/>
          </a:p>
        </p:txBody>
      </p:sp>
      <p:sp>
        <p:nvSpPr>
          <p:cNvPr id="5" name="4 - TextBox"/>
          <p:cNvSpPr txBox="1"/>
          <p:nvPr/>
        </p:nvSpPr>
        <p:spPr>
          <a:xfrm>
            <a:off x="2517052" y="2689659"/>
            <a:ext cx="15841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Προσέγγιση τεσσάρων ατόμων Η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528587" y="3926817"/>
            <a:ext cx="158417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Συνδυασμός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των τεσσάρων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b="1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και των τεσσάρων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τροχιακών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56813" y="4737779"/>
            <a:ext cx="18722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Τέσσερα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b="1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ατομικά τροχιακά σε τετραεδρική διάταξη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Δεξιό βέλος"/>
          <p:cNvSpPr/>
          <p:nvPr/>
        </p:nvSpPr>
        <p:spPr>
          <a:xfrm rot="20796416">
            <a:off x="3128627" y="3972393"/>
            <a:ext cx="432048" cy="32817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660232" y="5404145"/>
            <a:ext cx="23762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σχηματίζονται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τέσσερα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όμοια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μοριακά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τροχιακά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με συμμετρία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- Δεξιό βέλος"/>
          <p:cNvSpPr/>
          <p:nvPr/>
        </p:nvSpPr>
        <p:spPr>
          <a:xfrm rot="14243986">
            <a:off x="6544059" y="4785341"/>
            <a:ext cx="432048" cy="32817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12 - Δεξιό βέλος"/>
          <p:cNvSpPr/>
          <p:nvPr/>
        </p:nvSpPr>
        <p:spPr>
          <a:xfrm rot="9969342">
            <a:off x="7134207" y="2884246"/>
            <a:ext cx="432048" cy="32817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13 - Δεξιό βέλος"/>
          <p:cNvSpPr/>
          <p:nvPr/>
        </p:nvSpPr>
        <p:spPr>
          <a:xfrm rot="5400000">
            <a:off x="5275288" y="1188018"/>
            <a:ext cx="432048" cy="32817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83062" y="1932606"/>
            <a:ext cx="3039988" cy="2864545"/>
            <a:chOff x="-340196" y="1876766"/>
            <a:chExt cx="3039988" cy="2864545"/>
          </a:xfrm>
        </p:grpSpPr>
        <p:pic>
          <p:nvPicPr>
            <p:cNvPr id="16" name="Picture 2" descr="File:Sp3-Orbital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196" y="1876766"/>
              <a:ext cx="3039988" cy="286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17 - Έλλειψη"/>
            <p:cNvSpPr/>
            <p:nvPr/>
          </p:nvSpPr>
          <p:spPr>
            <a:xfrm>
              <a:off x="1040889" y="3252949"/>
              <a:ext cx="360040" cy="360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</a:rPr>
                <a:t>C</a:t>
              </a:r>
              <a:endParaRPr lang="el-GR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5276503" y="1568131"/>
            <a:ext cx="393976" cy="42847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66256" y="4368399"/>
            <a:ext cx="393976" cy="42847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76371" y="2987021"/>
            <a:ext cx="393976" cy="42847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07252" y="3734114"/>
            <a:ext cx="393976" cy="42847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Σχηματισμός μοριακού τροχιακού </a:t>
            </a:r>
            <a:r>
              <a:rPr lang="el-GR" b="1" i="1" dirty="0" smtClean="0"/>
              <a:t>σ</a:t>
            </a:r>
            <a:r>
              <a:rPr lang="el-GR" dirty="0" smtClean="0"/>
              <a:t> μεταξύ άνθρακα και υδρογόνου</a:t>
            </a:r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3059832" y="1772816"/>
            <a:ext cx="2952328" cy="2821438"/>
            <a:chOff x="3059832" y="1772816"/>
            <a:chExt cx="2952328" cy="2821438"/>
          </a:xfrm>
        </p:grpSpPr>
        <p:pic>
          <p:nvPicPr>
            <p:cNvPr id="50178" name="Picture 2" descr="File:Molecular orbitals sq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772816"/>
              <a:ext cx="2952328" cy="282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220072" y="2636912"/>
              <a:ext cx="216024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 rot="5400000">
            <a:off x="5025331" y="2897098"/>
            <a:ext cx="864096" cy="4746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9248" y="222693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white"/>
                </a:solidFill>
                <a:latin typeface="Calibri"/>
              </a:rPr>
              <a:t>Η</a:t>
            </a:r>
            <a:endParaRPr lang="el-G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2052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C</a:t>
            </a:r>
            <a:endParaRPr lang="el-G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9248" y="378904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white"/>
                </a:solidFill>
                <a:latin typeface="Calibri"/>
              </a:rPr>
              <a:t>Η</a:t>
            </a:r>
            <a:endParaRPr lang="el-G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494" y="37890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C</a:t>
            </a:r>
            <a:endParaRPr lang="el-G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3059832" y="5101377"/>
            <a:ext cx="2919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3"/>
              </a:rPr>
              <a:t>Molecular </a:t>
            </a:r>
            <a:r>
              <a:rPr lang="en-US" sz="1100" dirty="0">
                <a:latin typeface="+mn-lt"/>
                <a:hlinkClick r:id="rId3"/>
              </a:rPr>
              <a:t>orbitals </a:t>
            </a:r>
            <a:r>
              <a:rPr lang="en-US" sz="1100" dirty="0" smtClean="0">
                <a:latin typeface="+mn-lt"/>
                <a:hlinkClick r:id="rId3"/>
              </a:rPr>
              <a:t>sq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>
                <a:latin typeface="+mn-lt"/>
                <a:hlinkClick r:id="rId4" tooltip="User:Sponk"/>
              </a:rPr>
              <a:t>Sponk</a:t>
            </a:r>
            <a:r>
              <a:rPr lang="en-US" sz="1100" dirty="0">
                <a:latin typeface="+mn-lt"/>
              </a:rPr>
              <a:t> </a:t>
            </a:r>
            <a:r>
              <a:rPr lang="el-GR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6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Δομές (χημικοί τύποι) κατά </a:t>
            </a:r>
            <a:r>
              <a:rPr lang="en-US" dirty="0" smtClean="0"/>
              <a:t>Lewis</a:t>
            </a:r>
            <a:r>
              <a:rPr lang="el-GR" dirty="0" smtClean="0"/>
              <a:t> </a:t>
            </a:r>
            <a:r>
              <a:rPr lang="el-GR" sz="3600" dirty="0" smtClean="0"/>
              <a:t>1/3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28662" y="1785926"/>
            <a:ext cx="4122610" cy="54291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Μεθάνιο</a:t>
            </a:r>
            <a:endParaRPr lang="el-GR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 r="52326"/>
          <a:stretch>
            <a:fillRect/>
          </a:stretch>
        </p:blipFill>
        <p:spPr bwMode="auto">
          <a:xfrm>
            <a:off x="1142976" y="2500306"/>
            <a:ext cx="2928958" cy="29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2143108" y="3143248"/>
            <a:ext cx="500066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2143108" y="4071942"/>
            <a:ext cx="500066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 rot="5400000">
            <a:off x="2571736" y="3643314"/>
            <a:ext cx="500066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 rot="5400000">
            <a:off x="1785918" y="3643314"/>
            <a:ext cx="500066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9 - Δεξιό βέλος"/>
          <p:cNvSpPr/>
          <p:nvPr/>
        </p:nvSpPr>
        <p:spPr>
          <a:xfrm>
            <a:off x="4071934" y="3429000"/>
            <a:ext cx="1428760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73256"/>
          <a:stretch>
            <a:fillRect/>
          </a:stretch>
        </p:blipFill>
        <p:spPr bwMode="auto">
          <a:xfrm>
            <a:off x="5643570" y="2500306"/>
            <a:ext cx="1643074" cy="29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le:Sp3-Orbita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85" y="1417638"/>
            <a:ext cx="4628030" cy="43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τετραεδρικό μόριο του μεθανίου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4020811" y="1417638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72214" y="4122963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37878" y="4855718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61023" y="3351957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527884" y="5783409"/>
            <a:ext cx="20882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hlinkClick r:id="rId3"/>
              </a:rPr>
              <a:t>Sp3-Orbital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hlinkClick r:id="rId4" tooltip="User:Sven"/>
              </a:rPr>
              <a:t>Sven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5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πραγματική διάταξη του μορίου του μεθανίου στο χώρο: </a:t>
            </a:r>
            <a:r>
              <a:rPr lang="el-GR" b="1" dirty="0"/>
              <a:t>ένα τετράεδρο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5447004"/>
            <a:ext cx="8043890" cy="118585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κορεσμένες οργανικές ενώσεις αποτελούνται μόνο από τετραεδρικούς άνθρακες (με υβριδισμό </a:t>
            </a: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).</a:t>
            </a:r>
            <a:endParaRPr lang="el-GR" sz="2400" dirty="0"/>
          </a:p>
        </p:txBody>
      </p:sp>
      <p:pic>
        <p:nvPicPr>
          <p:cNvPr id="66562" name="Picture 2" descr="σχηματικά μορφές τετραεδρικού άνθρακ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54" y="2158763"/>
            <a:ext cx="8143932" cy="2646778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20273" y="4805541"/>
            <a:ext cx="216023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aseline="0" dirty="0">
                <a:solidFill>
                  <a:srgbClr val="595959"/>
                </a:solidFill>
                <a:latin typeface="+mn-lt"/>
              </a:rPr>
              <a:t>“</a:t>
            </a:r>
            <a:r>
              <a:rPr lang="en-US" sz="1100" baseline="0" dirty="0">
                <a:solidFill>
                  <a:srgbClr val="595959"/>
                </a:solidFill>
                <a:latin typeface="+mn-lt"/>
                <a:hlinkClick r:id="rId4"/>
              </a:rPr>
              <a:t>Representaciones del metano</a:t>
            </a:r>
            <a:r>
              <a:rPr lang="en-US" sz="1100" baseline="0" dirty="0">
                <a:solidFill>
                  <a:srgbClr val="595959"/>
                </a:solidFill>
                <a:latin typeface="+mn-lt"/>
              </a:rPr>
              <a:t>”,  </a:t>
            </a:r>
          </a:p>
          <a:p>
            <a:pPr algn="ctr"/>
            <a:r>
              <a:rPr lang="el-GR" sz="1100" baseline="0" dirty="0" smtClean="0">
                <a:solidFill>
                  <a:srgbClr val="595959"/>
                </a:solidFill>
                <a:latin typeface="+mn-lt"/>
              </a:rPr>
              <a:t>από</a:t>
            </a:r>
            <a:r>
              <a:rPr lang="en-US" sz="1100" baseline="0" dirty="0">
                <a:solidFill>
                  <a:srgbClr val="595959"/>
                </a:solidFill>
                <a:latin typeface="+mn-lt"/>
              </a:rPr>
              <a:t> Villasephiroth </a:t>
            </a:r>
            <a:r>
              <a:rPr lang="el-GR" sz="11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100" baseline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9468" y="1412776"/>
            <a:ext cx="3857652" cy="4585412"/>
          </a:xfrm>
          <a:prstGeom prst="rect">
            <a:avLst/>
          </a:prstGeom>
          <a:noFill/>
          <a:effectLst>
            <a:outerShdw blurRad="1651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3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Τετραχλωρομεθάνιο: ένα τέλειο τετράεδρο</a:t>
            </a:r>
            <a:endParaRPr lang="el-GR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643042" y="2571744"/>
          <a:ext cx="2000264" cy="222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hemSketch" r:id="rId3" imgW="1228344" imgH="1371600" progId="ACD.ChemSketch.20">
                  <p:embed/>
                </p:oleObj>
              </mc:Choice>
              <mc:Fallback>
                <p:oleObj name="ChemSketch" r:id="rId3" imgW="1228344" imgH="1371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571744"/>
                        <a:ext cx="2000264" cy="2229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1" name="Εικόνα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928802"/>
            <a:ext cx="2952764" cy="3484262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9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      </a:t>
            </a:r>
            <a:endParaRPr lang="el-GR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9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l-GR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9316" y="5012954"/>
            <a:ext cx="3283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prstClr val="black"/>
                </a:solidFill>
                <a:latin typeface="Calibri"/>
              </a:rPr>
              <a:t>τετραεδρικός άνθρακας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2000" b="1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σχηματίζονται οι δεσμοί</a:t>
            </a:r>
            <a:r>
              <a:rPr lang="en-US" dirty="0" smtClean="0"/>
              <a:t> C-C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3156" y="2593718"/>
            <a:ext cx="2172926" cy="3940921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algn="r">
              <a:buNone/>
            </a:pPr>
            <a:r>
              <a:rPr lang="el-GR" sz="2000" dirty="0" smtClean="0"/>
              <a:t>Επικάλυψη μεταξύ </a:t>
            </a:r>
            <a:r>
              <a:rPr lang="en-US" sz="2000" b="1" dirty="0" smtClean="0"/>
              <a:t>p </a:t>
            </a:r>
            <a:r>
              <a:rPr lang="el-GR" sz="2000" dirty="0" smtClean="0"/>
              <a:t>ατομικών τροχιακών: </a:t>
            </a:r>
          </a:p>
          <a:p>
            <a:pPr marL="0" algn="r">
              <a:buNone/>
            </a:pPr>
            <a:r>
              <a:rPr lang="el-GR" sz="2000" dirty="0" smtClean="0"/>
              <a:t>Υπάρχουν </a:t>
            </a:r>
            <a:r>
              <a:rPr lang="el-GR" sz="2000" b="1" dirty="0" smtClean="0"/>
              <a:t>δύο τρόποι </a:t>
            </a:r>
            <a:r>
              <a:rPr lang="el-GR" sz="2000" dirty="0" smtClean="0"/>
              <a:t>προσέγγισης:</a:t>
            </a:r>
          </a:p>
          <a:p>
            <a:pPr algn="r"/>
            <a:r>
              <a:rPr lang="el-GR" sz="2000" dirty="0" smtClean="0"/>
              <a:t>(α) </a:t>
            </a:r>
            <a:r>
              <a:rPr lang="el-GR" sz="2000" b="1" dirty="0" smtClean="0"/>
              <a:t>κατά μήκος</a:t>
            </a:r>
          </a:p>
          <a:p>
            <a:pPr algn="r">
              <a:buNone/>
            </a:pPr>
            <a:r>
              <a:rPr lang="el-GR" sz="2000" dirty="0" smtClean="0"/>
              <a:t>	του άξονα κίνησης</a:t>
            </a:r>
          </a:p>
          <a:p>
            <a:pPr algn="r"/>
            <a:r>
              <a:rPr lang="el-GR" sz="2000" dirty="0" smtClean="0"/>
              <a:t>(β) </a:t>
            </a:r>
            <a:r>
              <a:rPr lang="el-GR" sz="2000" b="1" dirty="0" smtClean="0"/>
              <a:t>κάθετα </a:t>
            </a:r>
            <a:r>
              <a:rPr lang="el-GR" sz="2000" dirty="0" smtClean="0"/>
              <a:t>προς τον άξονα κίνησης</a:t>
            </a:r>
          </a:p>
          <a:p>
            <a:pPr algn="r"/>
            <a:endParaRPr lang="el-GR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4732645" y="4516783"/>
            <a:ext cx="18576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Σχηματισμός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δεσμού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34545" y="5173859"/>
            <a:ext cx="2199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Προσέγγιση </a:t>
            </a:r>
            <a:r>
              <a:rPr lang="el-GR" sz="1600" b="1" i="1" dirty="0" smtClean="0">
                <a:solidFill>
                  <a:prstClr val="black"/>
                </a:solidFill>
                <a:latin typeface="Calibri"/>
              </a:rPr>
              <a:t>κατά μήκος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του άξονα κίνησης. 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179512" y="3542947"/>
            <a:ext cx="6410821" cy="12816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Δεξιό βέλος"/>
          <p:cNvSpPr/>
          <p:nvPr/>
        </p:nvSpPr>
        <p:spPr>
          <a:xfrm>
            <a:off x="1133286" y="6174600"/>
            <a:ext cx="1368152" cy="36004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12 - Δεξιό βέλος"/>
          <p:cNvSpPr/>
          <p:nvPr/>
        </p:nvSpPr>
        <p:spPr>
          <a:xfrm rot="10800000">
            <a:off x="4229630" y="6174600"/>
            <a:ext cx="1368152" cy="36004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3635"/>
          <a:stretch>
            <a:fillRect/>
          </a:stretch>
        </p:blipFill>
        <p:spPr bwMode="auto">
          <a:xfrm>
            <a:off x="100561" y="1203578"/>
            <a:ext cx="2357422" cy="10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3635"/>
          <a:stretch>
            <a:fillRect/>
          </a:stretch>
        </p:blipFill>
        <p:spPr bwMode="auto">
          <a:xfrm>
            <a:off x="5573087" y="1203578"/>
            <a:ext cx="2357422" cy="10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3472896" y="2408375"/>
            <a:ext cx="2720958" cy="2479435"/>
            <a:chOff x="3727995" y="2023387"/>
            <a:chExt cx="2720958" cy="2479435"/>
          </a:xfrm>
        </p:grpSpPr>
        <p:grpSp>
          <p:nvGrpSpPr>
            <p:cNvPr id="20" name="Group 19"/>
            <p:cNvGrpSpPr/>
            <p:nvPr/>
          </p:nvGrpSpPr>
          <p:grpSpPr>
            <a:xfrm>
              <a:off x="3727995" y="2023387"/>
              <a:ext cx="2720958" cy="2479435"/>
              <a:chOff x="1852182" y="1417638"/>
              <a:chExt cx="4628030" cy="4360938"/>
            </a:xfrm>
          </p:grpSpPr>
          <p:pic>
            <p:nvPicPr>
              <p:cNvPr id="21" name="Picture 2" descr="File:Sp3-Orbital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2182" y="1417638"/>
                <a:ext cx="4628030" cy="4360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21"/>
              <p:cNvSpPr/>
              <p:nvPr/>
            </p:nvSpPr>
            <p:spPr>
              <a:xfrm>
                <a:off x="4020811" y="1417638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prstClr val="white"/>
                    </a:solidFill>
                  </a:rPr>
                  <a:t>H</a:t>
                </a:r>
                <a:endParaRPr lang="el-GR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09321" y="3317896"/>
                <a:ext cx="792087" cy="7920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prstClr val="white"/>
                    </a:solidFill>
                  </a:rPr>
                  <a:t>H</a:t>
                </a:r>
                <a:endParaRPr lang="el-GR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037878" y="4855718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prstClr val="white"/>
                    </a:solidFill>
                  </a:rPr>
                  <a:t>H</a:t>
                </a:r>
                <a:endParaRPr lang="el-GR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Flowchart: Stored Data 8"/>
            <p:cNvSpPr/>
            <p:nvPr/>
          </p:nvSpPr>
          <p:spPr>
            <a:xfrm rot="2195571">
              <a:off x="3944739" y="2224448"/>
              <a:ext cx="489475" cy="840201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5" name="Flowchart: Stored Data 24"/>
            <p:cNvSpPr/>
            <p:nvPr/>
          </p:nvSpPr>
          <p:spPr>
            <a:xfrm rot="8820453">
              <a:off x="5756399" y="2165609"/>
              <a:ext cx="489475" cy="968553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6" name="Flowchart: Stored Data 25"/>
            <p:cNvSpPr/>
            <p:nvPr/>
          </p:nvSpPr>
          <p:spPr>
            <a:xfrm rot="17045215">
              <a:off x="4758780" y="3732652"/>
              <a:ext cx="279369" cy="671985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2878463"/>
            <a:ext cx="2720958" cy="2479435"/>
            <a:chOff x="457200" y="2878463"/>
            <a:chExt cx="2720958" cy="2479435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2878463"/>
              <a:ext cx="2720958" cy="2479435"/>
              <a:chOff x="1852182" y="1417638"/>
              <a:chExt cx="4628030" cy="4360938"/>
            </a:xfrm>
          </p:grpSpPr>
          <p:pic>
            <p:nvPicPr>
              <p:cNvPr id="16" name="Picture 2" descr="File:Sp3-Orbital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2182" y="1417638"/>
                <a:ext cx="4628030" cy="4360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4020811" y="1417638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prstClr val="white"/>
                    </a:solidFill>
                  </a:rPr>
                  <a:t>H</a:t>
                </a:r>
                <a:endParaRPr lang="el-GR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072214" y="4122963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prstClr val="white"/>
                    </a:solidFill>
                  </a:rPr>
                  <a:t>H</a:t>
                </a:r>
                <a:endParaRPr lang="el-GR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37878" y="4855718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prstClr val="white"/>
                    </a:solidFill>
                  </a:rPr>
                  <a:t>H</a:t>
                </a:r>
                <a:endParaRPr lang="el-GR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Flowchart: Stored Data 26"/>
            <p:cNvSpPr/>
            <p:nvPr/>
          </p:nvSpPr>
          <p:spPr>
            <a:xfrm rot="2195571">
              <a:off x="685205" y="3061190"/>
              <a:ext cx="489475" cy="840201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8" name="Flowchart: Stored Data 27"/>
            <p:cNvSpPr/>
            <p:nvPr/>
          </p:nvSpPr>
          <p:spPr>
            <a:xfrm rot="8820453">
              <a:off x="2496865" y="3002351"/>
              <a:ext cx="489475" cy="968553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9" name="Flowchart: Stored Data 28"/>
            <p:cNvSpPr/>
            <p:nvPr/>
          </p:nvSpPr>
          <p:spPr>
            <a:xfrm rot="17045215">
              <a:off x="1499246" y="4569394"/>
              <a:ext cx="279369" cy="671985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 rot="4316556">
            <a:off x="3433636" y="3843081"/>
            <a:ext cx="379020" cy="4159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5065740">
            <a:off x="2926668" y="3948171"/>
            <a:ext cx="379020" cy="4159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 animBg="1"/>
      <p:bldP spid="13" grpId="0" animBg="1"/>
      <p:bldP spid="31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21644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Σχηματισμός δεσμού </a:t>
            </a:r>
            <a:r>
              <a:rPr lang="en-US" dirty="0" smtClean="0"/>
              <a:t>C –C: </a:t>
            </a:r>
            <a:r>
              <a:rPr lang="el-GR" dirty="0" smtClean="0"/>
              <a:t>Προσέγγιση </a:t>
            </a:r>
            <a:r>
              <a:rPr lang="el-GR" b="1" dirty="0" smtClean="0"/>
              <a:t>κατά μήκος </a:t>
            </a:r>
            <a:r>
              <a:rPr lang="el-GR" dirty="0" smtClean="0"/>
              <a:t>του άξονα κίνησης. </a:t>
            </a:r>
            <a:endParaRPr lang="el-GR" dirty="0"/>
          </a:p>
        </p:txBody>
      </p:sp>
      <p:sp>
        <p:nvSpPr>
          <p:cNvPr id="6" name="5 - Βέλος προς τα κάτω"/>
          <p:cNvSpPr/>
          <p:nvPr/>
        </p:nvSpPr>
        <p:spPr>
          <a:xfrm rot="10800000">
            <a:off x="142844" y="2440124"/>
            <a:ext cx="648072" cy="2601113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74359" y="519161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Ε</a:t>
            </a:r>
            <a:endParaRPr lang="el-GR" sz="3200" b="1" i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358050" y="4932672"/>
            <a:ext cx="178595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u="sng" dirty="0" smtClean="0">
                <a:solidFill>
                  <a:prstClr val="black"/>
                </a:solidFill>
                <a:latin typeface="Calibri"/>
              </a:rPr>
              <a:t>Δεσμικό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τροχιακό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(συμμετρικό γύρω από τον άξονα)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358050" y="2928934"/>
            <a:ext cx="178595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u="sng" dirty="0" smtClean="0">
                <a:solidFill>
                  <a:prstClr val="black"/>
                </a:solidFill>
                <a:latin typeface="Calibri"/>
              </a:rPr>
              <a:t>Αντιδεσμικό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σ*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 τροχιακό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(συμμετρικό γύρω από τον άξονα)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230325"/>
              </p:ext>
            </p:extLst>
          </p:nvPr>
        </p:nvGraphicFramePr>
        <p:xfrm>
          <a:off x="1187624" y="2465282"/>
          <a:ext cx="3024336" cy="45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hemSketch" r:id="rId3" imgW="2145960" imgH="322920" progId="ACD.ChemSketch.20">
                  <p:embed/>
                </p:oleObj>
              </mc:Choice>
              <mc:Fallback>
                <p:oleObj name="ChemSketch" r:id="rId3" imgW="2145960" imgH="322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465282"/>
                        <a:ext cx="3024336" cy="454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72210"/>
              </p:ext>
            </p:extLst>
          </p:nvPr>
        </p:nvGraphicFramePr>
        <p:xfrm>
          <a:off x="5455756" y="2422358"/>
          <a:ext cx="2568049" cy="53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hemSketch" r:id="rId5" imgW="1460160" imgH="301680" progId="ACD.ChemSketch.20">
                  <p:embed/>
                </p:oleObj>
              </mc:Choice>
              <mc:Fallback>
                <p:oleObj name="ChemSketch" r:id="rId5" imgW="1460160" imgH="301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5756" y="2422358"/>
                        <a:ext cx="2568049" cy="53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70368"/>
              </p:ext>
            </p:extLst>
          </p:nvPr>
        </p:nvGraphicFramePr>
        <p:xfrm>
          <a:off x="1158240" y="4571416"/>
          <a:ext cx="3208075" cy="469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ChemSketch" r:id="rId7" imgW="2145960" imgH="313920" progId="ACD.ChemSketch.20">
                  <p:embed/>
                </p:oleObj>
              </mc:Choice>
              <mc:Fallback>
                <p:oleObj name="ChemSketch" r:id="rId7" imgW="2145960" imgH="313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8240" y="4571416"/>
                        <a:ext cx="3208075" cy="469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04387"/>
              </p:ext>
            </p:extLst>
          </p:nvPr>
        </p:nvGraphicFramePr>
        <p:xfrm>
          <a:off x="5396409" y="4487794"/>
          <a:ext cx="2340346" cy="5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hemSketch" r:id="rId9" imgW="1496520" imgH="353520" progId="ACD.ChemSketch.20">
                  <p:embed/>
                </p:oleObj>
              </mc:Choice>
              <mc:Fallback>
                <p:oleObj name="ChemSketch" r:id="rId9" imgW="1496520" imgH="3535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6409" y="4487794"/>
                        <a:ext cx="2340346" cy="553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4656171" y="2491234"/>
            <a:ext cx="450382" cy="39260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656171" y="4606119"/>
            <a:ext cx="450382" cy="39260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Ανθρακικές αλυσίδες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0" y="1916832"/>
            <a:ext cx="2674640" cy="2764904"/>
          </a:xfrm>
        </p:spPr>
        <p:txBody>
          <a:bodyPr/>
          <a:lstStyle/>
          <a:p>
            <a:r>
              <a:rPr lang="el-GR" dirty="0" smtClean="0"/>
              <a:t>Η ‘</a:t>
            </a:r>
            <a:r>
              <a:rPr lang="el-GR" b="1" dirty="0" smtClean="0"/>
              <a:t>ευθεία</a:t>
            </a:r>
            <a:r>
              <a:rPr lang="el-GR" dirty="0" smtClean="0"/>
              <a:t>’ αλυσίδα του </a:t>
            </a:r>
            <a:r>
              <a:rPr lang="en-US" dirty="0" smtClean="0"/>
              <a:t>n-</a:t>
            </a:r>
            <a:r>
              <a:rPr lang="el-GR" dirty="0" smtClean="0"/>
              <a:t>εξανίου.</a:t>
            </a:r>
            <a:endParaRPr lang="el-GR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r="1516"/>
          <a:stretch>
            <a:fillRect/>
          </a:stretch>
        </p:blipFill>
        <p:spPr bwMode="auto">
          <a:xfrm>
            <a:off x="1475656" y="1484784"/>
            <a:ext cx="29523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2250" t="6300" r="1013"/>
          <a:stretch>
            <a:fillRect/>
          </a:stretch>
        </p:blipFill>
        <p:spPr bwMode="auto">
          <a:xfrm>
            <a:off x="1403648" y="2924944"/>
            <a:ext cx="30963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25144"/>
            <a:ext cx="3752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6143636" y="507207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Έξη τετραεδρικοί (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sp</a:t>
            </a:r>
            <a:r>
              <a:rPr lang="en-US" sz="2400" b="1" baseline="300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3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) </a:t>
            </a:r>
            <a:r>
              <a:rPr lang="el-GR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άνθρακες</a:t>
            </a:r>
            <a:endParaRPr lang="el-GR" sz="2400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7 - Δεξιό βέλος"/>
          <p:cNvSpPr/>
          <p:nvPr/>
        </p:nvSpPr>
        <p:spPr>
          <a:xfrm rot="10800000">
            <a:off x="4929190" y="5143512"/>
            <a:ext cx="100013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Μεγαλύτερες αλυσίδες: εικοσάνιο</a:t>
            </a:r>
            <a:endParaRPr lang="el-GR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>
            <p:extLst/>
          </p:nvPr>
        </p:nvGraphicFramePr>
        <p:xfrm>
          <a:off x="984694" y="2101848"/>
          <a:ext cx="7317456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hemSketch" r:id="rId3" imgW="2871216" imgH="124968" progId="ACD.ChemSketch.20">
                  <p:embed/>
                </p:oleObj>
              </mc:Choice>
              <mc:Fallback>
                <p:oleObj name="ChemSketch" r:id="rId3" imgW="2871216" imgH="12496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694" y="2101848"/>
                        <a:ext cx="7317456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57158" y="3214686"/>
          <a:ext cx="8572528" cy="53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hemSketch" r:id="rId5" imgW="7927848" imgH="478536" progId="ACD.ChemSketch.20">
                  <p:embed/>
                </p:oleObj>
              </mc:Choice>
              <mc:Fallback>
                <p:oleObj name="ChemSketch" r:id="rId5" imgW="7927848" imgH="47853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214686"/>
                        <a:ext cx="8572528" cy="531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Εικόνα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9144000" cy="118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2214546" y="564357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Είκοσι τετραεδρικοί (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sp</a:t>
            </a:r>
            <a:r>
              <a:rPr lang="en-US" sz="2400" b="1" baseline="300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3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) </a:t>
            </a:r>
            <a:r>
              <a:rPr lang="el-GR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άνθρακες</a:t>
            </a:r>
            <a:endParaRPr lang="el-GR" sz="2400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Το αιθυλένιο:  ο πρώτος αντιπρόσωπος  των ακόρεστων ενώσεων</a:t>
            </a:r>
            <a:endParaRPr lang="el-GR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b="8988"/>
          <a:stretch>
            <a:fillRect/>
          </a:stretch>
        </p:blipFill>
        <p:spPr bwMode="auto">
          <a:xfrm>
            <a:off x="1979712" y="1484784"/>
            <a:ext cx="296227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068960"/>
            <a:ext cx="2339752" cy="1108720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el-GR" dirty="0" smtClean="0"/>
              <a:t>Το μόριο του αιθυλενίου</a:t>
            </a:r>
          </a:p>
          <a:p>
            <a:pPr algn="r">
              <a:buNone/>
            </a:pPr>
            <a:endParaRPr lang="el-GR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84923" cy="197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9144000" cy="423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01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Ακόρεστες ενώσεις: Υβριδισμός τροχιακών: </a:t>
            </a:r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l-GR" baseline="30000" dirty="0" smtClean="0"/>
              <a:t> </a:t>
            </a:r>
            <a:r>
              <a:rPr lang="el-GR" sz="3600" dirty="0" smtClean="0"/>
              <a:t>1/2</a:t>
            </a:r>
            <a:endParaRPr lang="el-GR" sz="3600" dirty="0"/>
          </a:p>
        </p:txBody>
      </p:sp>
      <p:pic>
        <p:nvPicPr>
          <p:cNvPr id="52226" name="Picture 2" descr="File:Hybrydyzacja sp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3" y="1844824"/>
            <a:ext cx="855866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19968"/>
              </p:ext>
            </p:extLst>
          </p:nvPr>
        </p:nvGraphicFramePr>
        <p:xfrm>
          <a:off x="1619672" y="2780928"/>
          <a:ext cx="582860" cy="1895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hemSketch" r:id="rId4" imgW="301680" imgH="981360" progId="ACD.ChemSketch.20">
                  <p:embed/>
                </p:oleObj>
              </mc:Choice>
              <mc:Fallback>
                <p:oleObj name="ChemSketch" r:id="rId4" imgW="301680" imgH="981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2780928"/>
                        <a:ext cx="582860" cy="1895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51928"/>
              </p:ext>
            </p:extLst>
          </p:nvPr>
        </p:nvGraphicFramePr>
        <p:xfrm>
          <a:off x="6012160" y="2780928"/>
          <a:ext cx="582860" cy="1895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hemSketch" r:id="rId6" imgW="301680" imgH="981360" progId="ACD.ChemSketch.20">
                  <p:embed/>
                </p:oleObj>
              </mc:Choice>
              <mc:Fallback>
                <p:oleObj name="ChemSketch" r:id="rId6" imgW="301680" imgH="981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160" y="2780928"/>
                        <a:ext cx="582860" cy="1895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8924" y="2519318"/>
            <a:ext cx="46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z</a:t>
            </a:r>
            <a:endParaRPr lang="el-GR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2257708"/>
            <a:ext cx="46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z</a:t>
            </a:r>
            <a:endParaRPr lang="el-GR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203848" y="5316820"/>
            <a:ext cx="2919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7"/>
              </a:rPr>
              <a:t>Hybrydyzacja </a:t>
            </a:r>
            <a:r>
              <a:rPr lang="en-US" sz="1100" dirty="0" smtClean="0">
                <a:latin typeface="+mn-lt"/>
                <a:hlinkClick r:id="rId7"/>
              </a:rPr>
              <a:t>sp2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>
                <a:latin typeface="+mn-lt"/>
                <a:hlinkClick r:id="rId8" tooltip="User:Joanna Kośmider"/>
              </a:rPr>
              <a:t>Joanna Kośmider</a:t>
            </a:r>
            <a:r>
              <a:rPr lang="en-US" sz="1100" dirty="0">
                <a:latin typeface="+mn-lt"/>
              </a:rPr>
              <a:t> </a:t>
            </a:r>
            <a:r>
              <a:rPr lang="el-GR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6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01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Ακόρεστες ενώσεις: Υβριδισμός τροχιακών: </a:t>
            </a:r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l-GR" baseline="30000" dirty="0" smtClean="0"/>
              <a:t> </a:t>
            </a:r>
            <a:r>
              <a:rPr lang="el-GR" sz="36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54274" name="Picture 2" descr="File:3sp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65772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3527884" y="5783409"/>
            <a:ext cx="20882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100" dirty="0" smtClean="0">
                <a:hlinkClick r:id="rId3"/>
              </a:rPr>
              <a:t>3sp2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100" dirty="0">
                <a:hlinkClick r:id="rId4" tooltip="User:Amelliug"/>
              </a:rPr>
              <a:t>Amelliug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0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prstClr val="black"/>
                </a:solidFill>
              </a:rPr>
              <a:t>Δομές (χημικοί τύποι) κατά </a:t>
            </a:r>
            <a:r>
              <a:rPr lang="en-US" sz="4000" dirty="0">
                <a:solidFill>
                  <a:prstClr val="black"/>
                </a:solidFill>
              </a:rPr>
              <a:t>Lewis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4238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857224" y="1857364"/>
            <a:ext cx="53556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Φορμαλδεΰδη: ένα άτομο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, δύο άτομα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Η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και ένα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srgbClr val="A80808"/>
                </a:solidFill>
                <a:latin typeface="Calibri"/>
              </a:rPr>
              <a:t>O</a:t>
            </a:r>
            <a:endParaRPr lang="el-GR" b="1" dirty="0">
              <a:solidFill>
                <a:srgbClr val="A80808"/>
              </a:solidFill>
              <a:latin typeface="Calibri"/>
            </a:endParaRP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2962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Στρογγυλεμένο ορθογώνιο"/>
          <p:cNvSpPr/>
          <p:nvPr/>
        </p:nvSpPr>
        <p:spPr>
          <a:xfrm>
            <a:off x="1357290" y="3929066"/>
            <a:ext cx="1714512" cy="42862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6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3380"/>
            <a:ext cx="3152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Στρογγυλεμένο ορθογώνιο"/>
          <p:cNvSpPr/>
          <p:nvPr/>
        </p:nvSpPr>
        <p:spPr>
          <a:xfrm rot="5400000">
            <a:off x="6215074" y="4500570"/>
            <a:ext cx="785818" cy="3571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6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3714744" y="4286256"/>
            <a:ext cx="785818" cy="7143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</a:t>
            </a:r>
            <a:r>
              <a:rPr lang="el-GR" dirty="0" smtClean="0"/>
              <a:t>-δεσμοί από </a:t>
            </a:r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l-GR" baseline="30000" dirty="0" smtClean="0"/>
              <a:t> </a:t>
            </a:r>
            <a:r>
              <a:rPr lang="el-GR" dirty="0" smtClean="0"/>
              <a:t>τροχιακά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702957" y="4793346"/>
            <a:ext cx="118917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σ</a:t>
            </a:r>
            <a:r>
              <a:rPr lang="el-GR" sz="20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-δεσμοί </a:t>
            </a:r>
            <a:endParaRPr lang="el-GR" sz="2000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138941" y="4608681"/>
            <a:ext cx="15001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-δεσμός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από επικάλυψη τροχιακών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με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sz="1600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636565" y="1594026"/>
            <a:ext cx="118917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σ</a:t>
            </a:r>
            <a:r>
              <a:rPr lang="el-GR" sz="20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-δεσμοί </a:t>
            </a:r>
            <a:endParaRPr lang="el-GR" sz="2000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4285" y="332244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+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14647" y="3322443"/>
            <a:ext cx="763435" cy="5847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9" name="Picture 2" descr="File:3sp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3694" y="2675649"/>
            <a:ext cx="2166317" cy="18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3sp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8767">
            <a:off x="-470163" y="2402717"/>
            <a:ext cx="2166317" cy="18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031095" y="2224834"/>
            <a:ext cx="3219466" cy="2485858"/>
            <a:chOff x="5031095" y="2224834"/>
            <a:chExt cx="3219466" cy="2485858"/>
          </a:xfrm>
        </p:grpSpPr>
        <p:pic>
          <p:nvPicPr>
            <p:cNvPr id="21" name="Picture 2" descr="File:3sp2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28222" y="2688353"/>
              <a:ext cx="2166317" cy="1878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ile:3sp2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28767">
              <a:off x="5031095" y="2413382"/>
              <a:ext cx="2166317" cy="1878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 rot="1722709">
              <a:off x="5994465" y="2224834"/>
              <a:ext cx="1224136" cy="69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9817022">
              <a:off x="6698514" y="2251670"/>
              <a:ext cx="1224136" cy="69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5372527" y="2478078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3410" y="2416540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63483" y="4031142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02293" y="4031142"/>
            <a:ext cx="792088" cy="7920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4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ile:Hybrydyzacja sp2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72"/>
          <a:stretch/>
        </p:blipFill>
        <p:spPr bwMode="auto">
          <a:xfrm rot="11322333">
            <a:off x="2271765" y="2935969"/>
            <a:ext cx="1833668" cy="21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</a:t>
            </a:r>
            <a:r>
              <a:rPr lang="el-GR" dirty="0" smtClean="0"/>
              <a:t>-δεσμοί από </a:t>
            </a:r>
            <a:r>
              <a:rPr lang="en-US" dirty="0" smtClean="0"/>
              <a:t>p </a:t>
            </a:r>
            <a:r>
              <a:rPr lang="el-GR" dirty="0" smtClean="0"/>
              <a:t>ατομικά</a:t>
            </a:r>
            <a:r>
              <a:rPr lang="el-GR" baseline="30000" dirty="0" smtClean="0"/>
              <a:t> </a:t>
            </a:r>
            <a:r>
              <a:rPr lang="el-GR" dirty="0" smtClean="0"/>
              <a:t>τροχιακά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407289" y="9761804"/>
            <a:ext cx="15001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-δεσμός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από επικάλυψη τροχιακών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με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sz="1600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108520" y="1501103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π-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ατομικό τροχιακό (δεν έχει υποστεί υβριδισμό) 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5298" name="Picture 2" descr="File:Pi-Bindung-Ethen-HOM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21" y="4043910"/>
            <a:ext cx="2214967" cy="26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2852936"/>
            <a:ext cx="1833668" cy="2177080"/>
            <a:chOff x="4572000" y="1844824"/>
            <a:chExt cx="4153328" cy="3744416"/>
          </a:xfrm>
        </p:grpSpPr>
        <p:pic>
          <p:nvPicPr>
            <p:cNvPr id="8" name="Picture 2" descr="File:Hybrydyzacja sp2.sv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2"/>
            <a:stretch/>
          </p:blipFill>
          <p:spPr bwMode="auto">
            <a:xfrm>
              <a:off x="4572000" y="1844824"/>
              <a:ext cx="4153328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0208714"/>
                </p:ext>
              </p:extLst>
            </p:nvPr>
          </p:nvGraphicFramePr>
          <p:xfrm>
            <a:off x="6020825" y="2862784"/>
            <a:ext cx="582860" cy="1895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name="ChemSketch" r:id="rId6" imgW="301680" imgH="981360" progId="ACD.ChemSketch.20">
                    <p:embed/>
                  </p:oleObj>
                </mc:Choice>
                <mc:Fallback>
                  <p:oleObj name="ChemSketch" r:id="rId6" imgW="301680" imgH="9813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20825" y="2862784"/>
                          <a:ext cx="582860" cy="18958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633387" y="2936920"/>
            <a:ext cx="46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z</a:t>
            </a:r>
            <a:endParaRPr lang="el-GR" sz="2800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5301" name="Picture 5" descr="File:Pi-Bindung-Ethen-LUM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21" y="1417638"/>
            <a:ext cx="2230094" cy="26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39246"/>
              </p:ext>
            </p:extLst>
          </p:nvPr>
        </p:nvGraphicFramePr>
        <p:xfrm>
          <a:off x="3195331" y="3407800"/>
          <a:ext cx="257329" cy="110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hemSketch" r:id="rId9" imgW="301680" imgH="981360" progId="ACD.ChemSketch.20">
                  <p:embed/>
                </p:oleObj>
              </mc:Choice>
              <mc:Fallback>
                <p:oleObj name="ChemSketch" r:id="rId9" imgW="301680" imgH="981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5331" y="3407800"/>
                        <a:ext cx="257329" cy="1102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08767" y="369732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+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36979" y="3606751"/>
            <a:ext cx="722032" cy="8650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6762" y="6093296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δεσμικό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9485" y="1737531"/>
            <a:ext cx="140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Αντι-δεσμικό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5 - Βέλος προς τα κάτω"/>
          <p:cNvSpPr/>
          <p:nvPr/>
        </p:nvSpPr>
        <p:spPr>
          <a:xfrm rot="10800000">
            <a:off x="8304508" y="2638165"/>
            <a:ext cx="648072" cy="2601113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6 - TextBox"/>
          <p:cNvSpPr txBox="1"/>
          <p:nvPr/>
        </p:nvSpPr>
        <p:spPr>
          <a:xfrm>
            <a:off x="8436023" y="538965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Ε</a:t>
            </a:r>
            <a:endParaRPr lang="el-GR" sz="3200" b="1" i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46389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π-δεσμοί</a:t>
            </a:r>
            <a:r>
              <a:rPr lang="el-GR" dirty="0" smtClean="0"/>
              <a:t> μεταξύ 2 ανθράκων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Formaldehyde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0360" y="1494729"/>
            <a:ext cx="51836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π-δεσμοί</a:t>
            </a:r>
            <a:r>
              <a:rPr lang="el-GR" dirty="0" smtClean="0"/>
              <a:t> μεταξύ άνθρακα και οξυγόνου</a:t>
            </a:r>
            <a:endParaRPr lang="el-GR" dirty="0"/>
          </a:p>
        </p:txBody>
      </p:sp>
      <p:sp>
        <p:nvSpPr>
          <p:cNvPr id="7" name="Oval 6"/>
          <p:cNvSpPr/>
          <p:nvPr/>
        </p:nvSpPr>
        <p:spPr>
          <a:xfrm>
            <a:off x="5724128" y="3726977"/>
            <a:ext cx="79208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Ο</a:t>
            </a:r>
            <a:endParaRPr lang="el-GR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77660" y="3726977"/>
            <a:ext cx="79208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</a:t>
            </a:r>
            <a:endParaRPr lang="el-GR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55776" y="2996952"/>
            <a:ext cx="4824536" cy="223224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4343" y="2432067"/>
            <a:ext cx="2144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dirty="0" smtClean="0">
                <a:solidFill>
                  <a:srgbClr val="C00000"/>
                </a:solidFill>
                <a:latin typeface="Calibri"/>
              </a:rPr>
              <a:t>καρβονύλιο</a:t>
            </a:r>
            <a:endParaRPr lang="el-GR" sz="32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6458" y="6203172"/>
            <a:ext cx="198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φορμαλδεΰδη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6120172" y="5556901"/>
            <a:ext cx="2919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3"/>
              </a:rPr>
              <a:t>Formaldehyde-3D-balls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>
                <a:latin typeface="+mn-lt"/>
                <a:hlinkClick r:id="rId4" tooltip="User:Benjah-bmm27"/>
              </a:rPr>
              <a:t>Benjah-bmm27</a:t>
            </a:r>
            <a:r>
              <a:rPr lang="en-US" sz="1100" dirty="0">
                <a:latin typeface="+mn-lt"/>
              </a:rPr>
              <a:t> </a:t>
            </a:r>
            <a:r>
              <a:rPr lang="el-GR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1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48" y="1628800"/>
            <a:ext cx="8568952" cy="3849291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</a:t>
            </a:r>
            <a:r>
              <a:rPr lang="el-GR" sz="2400" b="1" dirty="0"/>
              <a:t>. </a:t>
            </a:r>
            <a:r>
              <a:rPr lang="el-GR" sz="2400" b="1" dirty="0" smtClean="0"/>
              <a:t>Βάρβογλη. </a:t>
            </a:r>
            <a:r>
              <a:rPr lang="el-GR" sz="2400" b="1" dirty="0"/>
              <a:t>ΕΠΙΤΟΜΗ </a:t>
            </a:r>
            <a:r>
              <a:rPr lang="el-GR" sz="2400" b="1" dirty="0" smtClean="0"/>
              <a:t>ΟΡΓΑΝΙΚΗ  ΧΗΜΕΙΑ </a:t>
            </a:r>
          </a:p>
          <a:p>
            <a:pPr marL="0" indent="0">
              <a:buNone/>
            </a:pPr>
            <a:r>
              <a:rPr lang="el-GR" sz="2400" dirty="0" smtClean="0"/>
              <a:t>Εκδόσεις </a:t>
            </a:r>
            <a:r>
              <a:rPr lang="el-GR" sz="2400" dirty="0"/>
              <a:t>Ζήτη, 2005. 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Εύδοξος</a:t>
            </a:r>
            <a:r>
              <a:rPr lang="el-GR" sz="2400" dirty="0"/>
              <a:t>: Βιβλίο [10998</a:t>
            </a:r>
            <a:r>
              <a:rPr lang="el-GR" sz="2400" dirty="0" smtClean="0"/>
              <a:t>]</a:t>
            </a:r>
          </a:p>
          <a:p>
            <a:endParaRPr lang="el-GR" sz="2400" dirty="0"/>
          </a:p>
          <a:p>
            <a:r>
              <a:rPr lang="en-US" sz="2400" b="1" dirty="0" smtClean="0"/>
              <a:t>J. </a:t>
            </a:r>
            <a:r>
              <a:rPr lang="el-GR" sz="2400" b="1" dirty="0" smtClean="0"/>
              <a:t>McMurry, </a:t>
            </a:r>
            <a:r>
              <a:rPr lang="el-GR" sz="2400" b="1" dirty="0"/>
              <a:t>Οργανική </a:t>
            </a:r>
            <a:r>
              <a:rPr lang="el-GR" sz="2400" b="1" dirty="0" smtClean="0"/>
              <a:t>Χημεία</a:t>
            </a:r>
          </a:p>
          <a:p>
            <a:pPr marL="982663" indent="-982663">
              <a:buNone/>
            </a:pPr>
            <a:r>
              <a:rPr lang="el-GR" sz="2400" dirty="0" smtClean="0"/>
              <a:t>Πανεπιστημιακές </a:t>
            </a:r>
            <a:r>
              <a:rPr lang="el-GR" sz="2400" dirty="0"/>
              <a:t>Εκδόσεις Κρήτης, </a:t>
            </a:r>
            <a:r>
              <a:rPr lang="el-GR" sz="2400" dirty="0" smtClean="0"/>
              <a:t>(σε ένα τόμο), </a:t>
            </a:r>
            <a:r>
              <a:rPr lang="el-GR" sz="2400" dirty="0"/>
              <a:t>1998. </a:t>
            </a:r>
            <a:r>
              <a:rPr lang="el-GR" sz="2400" dirty="0" smtClean="0"/>
              <a:t>	</a:t>
            </a:r>
          </a:p>
          <a:p>
            <a:pPr marL="0" indent="0">
              <a:buNone/>
            </a:pPr>
            <a:r>
              <a:rPr lang="el-GR" sz="2400" dirty="0" smtClean="0"/>
              <a:t>Εύδοξος</a:t>
            </a:r>
            <a:r>
              <a:rPr lang="el-GR" sz="2400" dirty="0"/>
              <a:t>: Βιβλίο </a:t>
            </a:r>
            <a:r>
              <a:rPr lang="el-GR" sz="2400" dirty="0" smtClean="0"/>
              <a:t>[</a:t>
            </a:r>
            <a:r>
              <a:rPr lang="el-GR" sz="2400" dirty="0"/>
              <a:t>22689357]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</a:t>
            </a:r>
            <a:r>
              <a:rPr lang="en-US" sz="2000" dirty="0" smtClean="0"/>
              <a:t>2:</a:t>
            </a:r>
            <a:r>
              <a:rPr lang="el-GR" sz="2000" dirty="0"/>
              <a:t> Ο σχηματισμός των δεσμών στις οργανικές χημικές ενώσεις».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prstClr val="black"/>
                </a:solidFill>
              </a:rPr>
              <a:t>Δομές (χημικοί τύποι) κατά </a:t>
            </a:r>
            <a:r>
              <a:rPr lang="en-US" sz="4000" dirty="0">
                <a:solidFill>
                  <a:prstClr val="black"/>
                </a:solidFill>
              </a:rPr>
              <a:t>Lewis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56176" y="2428868"/>
            <a:ext cx="2987824" cy="3667132"/>
          </a:xfrm>
        </p:spPr>
        <p:txBody>
          <a:bodyPr>
            <a:noAutofit/>
          </a:bodyPr>
          <a:lstStyle/>
          <a:p>
            <a:r>
              <a:rPr lang="el-GR" sz="1800" dirty="0" smtClean="0"/>
              <a:t>Κάθε </a:t>
            </a:r>
            <a:r>
              <a:rPr lang="el-GR" sz="1800" b="1" dirty="0" smtClean="0"/>
              <a:t>δεσμός</a:t>
            </a:r>
            <a:r>
              <a:rPr lang="el-GR" sz="1800" dirty="0" smtClean="0"/>
              <a:t> αναπαριστάται ως </a:t>
            </a:r>
            <a:r>
              <a:rPr lang="el-GR" sz="1800" b="1" dirty="0" smtClean="0">
                <a:solidFill>
                  <a:srgbClr val="0000FF"/>
                </a:solidFill>
              </a:rPr>
              <a:t>ζεύγος ηλεκτρονίων</a:t>
            </a:r>
            <a:r>
              <a:rPr lang="el-GR" sz="1800" b="1" dirty="0" smtClean="0"/>
              <a:t> </a:t>
            </a:r>
            <a:r>
              <a:rPr lang="el-GR" sz="1800" dirty="0" smtClean="0"/>
              <a:t>(</a:t>
            </a:r>
            <a:r>
              <a:rPr lang="el-GR" b="1" baseline="20000" dirty="0" smtClean="0">
                <a:solidFill>
                  <a:srgbClr val="0000FF"/>
                </a:solidFill>
              </a:rPr>
              <a:t>..</a:t>
            </a:r>
            <a:r>
              <a:rPr lang="el-GR" sz="1800" dirty="0" smtClean="0"/>
              <a:t>) που μοιράζεται μεταξύ 2 ατόμων</a:t>
            </a:r>
          </a:p>
          <a:p>
            <a:endParaRPr lang="el-GR" sz="1800" dirty="0" smtClean="0"/>
          </a:p>
          <a:p>
            <a:r>
              <a:rPr lang="el-GR" sz="1800" dirty="0" smtClean="0"/>
              <a:t>Ηλεκτρόνια εξωτερικών στιβάδων που 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δεν συμμετέχουν σε δεσμούς </a:t>
            </a:r>
            <a:r>
              <a:rPr lang="el-GR" sz="1800" dirty="0" smtClean="0"/>
              <a:t>αναπαριστώνται ως </a:t>
            </a:r>
            <a:r>
              <a:rPr lang="el-GR" sz="1800" b="1" dirty="0" smtClean="0"/>
              <a:t>ασύζευκτο</a:t>
            </a:r>
            <a:r>
              <a:rPr lang="el-GR" sz="1800" dirty="0" smtClean="0"/>
              <a:t> </a:t>
            </a:r>
            <a:r>
              <a:rPr lang="el-GR" sz="1800" b="1" dirty="0" smtClean="0"/>
              <a:t>ζεύγος ηλεκτρονίων </a:t>
            </a:r>
            <a:r>
              <a:rPr lang="el-GR" sz="1800" dirty="0" smtClean="0"/>
              <a:t>(</a:t>
            </a:r>
            <a:r>
              <a:rPr lang="el-GR" b="1" baseline="20000" dirty="0" smtClean="0"/>
              <a:t>..</a:t>
            </a:r>
            <a:r>
              <a:rPr lang="el-GR" sz="1800" dirty="0" smtClean="0"/>
              <a:t>), εντοπισμένο  σε ένα άτομο.</a:t>
            </a:r>
            <a:endParaRPr lang="el-GR" sz="18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406" y="2470988"/>
            <a:ext cx="1254182" cy="5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71472" y="1785926"/>
            <a:ext cx="732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Προπανόλη-2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400" b="1" dirty="0" smtClean="0">
                <a:solidFill>
                  <a:srgbClr val="A80808"/>
                </a:solidFill>
                <a:latin typeface="Calibri"/>
              </a:rPr>
              <a:t>ισοπροπυλική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αλκοόλη, ή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ισοπροπανόλη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757" y="3166622"/>
            <a:ext cx="2209750" cy="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4536715"/>
            <a:ext cx="2453271" cy="17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395067" y="4005064"/>
            <a:ext cx="3045574" cy="2424112"/>
            <a:chOff x="3357553" y="4071942"/>
            <a:chExt cx="3045574" cy="2424112"/>
          </a:xfrm>
        </p:grpSpPr>
        <p:pic>
          <p:nvPicPr>
            <p:cNvPr id="7066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7553" y="4071942"/>
              <a:ext cx="3040259" cy="242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- Ορθογώνιο"/>
            <p:cNvSpPr/>
            <p:nvPr/>
          </p:nvSpPr>
          <p:spPr>
            <a:xfrm rot="5400000">
              <a:off x="5786292" y="5143664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1" name="10 - Ορθογώνιο"/>
            <p:cNvSpPr/>
            <p:nvPr/>
          </p:nvSpPr>
          <p:spPr>
            <a:xfrm rot="5400000">
              <a:off x="5096336" y="5143667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prstClr val="black"/>
                  </a:solidFill>
                  <a:latin typeface="Calibri"/>
                </a:rPr>
                <a:t>..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11 - Ορθογώνιο"/>
            <p:cNvSpPr/>
            <p:nvPr/>
          </p:nvSpPr>
          <p:spPr>
            <a:xfrm rot="5400000">
              <a:off x="4428970" y="5143665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 rot="5400000">
              <a:off x="3786028" y="5143665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4" name="13 - Ορθογώνιο"/>
            <p:cNvSpPr/>
            <p:nvPr/>
          </p:nvSpPr>
          <p:spPr>
            <a:xfrm rot="10800000">
              <a:off x="4000495" y="4929198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5" name="14 - Ορθογώνιο"/>
            <p:cNvSpPr/>
            <p:nvPr/>
          </p:nvSpPr>
          <p:spPr>
            <a:xfrm rot="10800000">
              <a:off x="4000495" y="5572139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6" name="15 - Ορθογώνιο"/>
            <p:cNvSpPr/>
            <p:nvPr/>
          </p:nvSpPr>
          <p:spPr>
            <a:xfrm rot="10800000">
              <a:off x="4643437" y="5572139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7" name="16 - Ορθογώνιο"/>
            <p:cNvSpPr/>
            <p:nvPr/>
          </p:nvSpPr>
          <p:spPr>
            <a:xfrm rot="10800000">
              <a:off x="5286379" y="5572140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8" name="17 - Ορθογώνιο"/>
            <p:cNvSpPr/>
            <p:nvPr/>
          </p:nvSpPr>
          <p:spPr>
            <a:xfrm rot="10800000">
              <a:off x="4643437" y="5000635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9" name="18 - Ορθογώνιο"/>
            <p:cNvSpPr/>
            <p:nvPr/>
          </p:nvSpPr>
          <p:spPr>
            <a:xfrm rot="10800000">
              <a:off x="5286379" y="5000636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20" name="19 - Ορθογώνιο"/>
            <p:cNvSpPr/>
            <p:nvPr/>
          </p:nvSpPr>
          <p:spPr>
            <a:xfrm rot="10800000">
              <a:off x="4643437" y="4214818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Ηλεκτρονιακή δομή (</a:t>
            </a:r>
            <a:r>
              <a:rPr lang="en-US" dirty="0" smtClean="0"/>
              <a:t>Lewis)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669889" y="1428736"/>
            <a:ext cx="3474111" cy="5429264"/>
          </a:xfrm>
        </p:spPr>
        <p:txBody>
          <a:bodyPr>
            <a:noAutofit/>
          </a:bodyPr>
          <a:lstStyle/>
          <a:p>
            <a:pPr marL="263525" indent="0">
              <a:buNone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Κανόνες για τη γραφή των δομών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Lewis</a:t>
            </a:r>
          </a:p>
          <a:p>
            <a:pPr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Αθροίζουμε τα ηλεκτρόνια σθένους όλων των ατόμων του μορίου</a:t>
            </a:r>
          </a:p>
          <a:p>
            <a:pPr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Συνδέουμε τα άτομα με γραμμές (=δεσμούς)</a:t>
            </a:r>
          </a:p>
          <a:p>
            <a:pPr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Σε κάθε δεσμό  καταλογίζουμε 2 ηλεκτρόνια. </a:t>
            </a:r>
          </a:p>
          <a:p>
            <a:pPr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Αφαιρούμε τον αριθμό των δεσμικών ηλεκτρονίων από τον συνολικό αριθμό των ηλεκτρονίων (στο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η διαφορά είναι 0)</a:t>
            </a:r>
          </a:p>
          <a:p>
            <a:pPr>
              <a:buAutoNum type="arabicPeriod"/>
            </a:pPr>
            <a:endParaRPr lang="en-US" sz="1800" dirty="0" smtClean="0"/>
          </a:p>
          <a:p>
            <a:endParaRPr lang="el-GR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4486281" cy="10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00504"/>
            <a:ext cx="1960004" cy="20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643306" y="4071942"/>
          <a:ext cx="1913606" cy="204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emSketch" r:id="rId5" imgW="740664" imgH="792480" progId="ACD.ChemSketch.20">
                  <p:embed/>
                </p:oleObj>
              </mc:Choice>
              <mc:Fallback>
                <p:oleObj name="ChemSketch" r:id="rId5" imgW="740664" imgH="792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071942"/>
                        <a:ext cx="1913606" cy="2049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285852" y="2786058"/>
            <a:ext cx="113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άνθρακας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928926" y="2786058"/>
            <a:ext cx="75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άζωτο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786314" y="285749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φθόριο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16 - Ομάδα"/>
          <p:cNvGrpSpPr/>
          <p:nvPr/>
        </p:nvGrpSpPr>
        <p:grpSpPr>
          <a:xfrm>
            <a:off x="357158" y="1928802"/>
            <a:ext cx="531332" cy="523220"/>
            <a:chOff x="428596" y="1928802"/>
            <a:chExt cx="531332" cy="523220"/>
          </a:xfrm>
        </p:grpSpPr>
        <p:sp>
          <p:nvSpPr>
            <p:cNvPr id="15" name="14 - TextBox"/>
            <p:cNvSpPr txBox="1"/>
            <p:nvPr/>
          </p:nvSpPr>
          <p:spPr>
            <a:xfrm>
              <a:off x="428596" y="19288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Η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714348" y="1928802"/>
              <a:ext cx="245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.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0" y="278605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υδρογόνο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4500562" y="4429132"/>
            <a:ext cx="21431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4500562" y="5214950"/>
            <a:ext cx="21431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4714876" y="4929198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929058" y="4929198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889" y="3789040"/>
            <a:ext cx="3474111" cy="92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2866" y="4714884"/>
            <a:ext cx="3474111" cy="153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0695" y="3108949"/>
            <a:ext cx="3474111" cy="92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5479" y="4529945"/>
            <a:ext cx="1276148" cy="1170844"/>
            <a:chOff x="3955479" y="4529945"/>
            <a:chExt cx="1276148" cy="1170844"/>
          </a:xfrm>
        </p:grpSpPr>
        <p:sp>
          <p:nvSpPr>
            <p:cNvPr id="5" name="TextBox 4"/>
            <p:cNvSpPr txBox="1"/>
            <p:nvPr/>
          </p:nvSpPr>
          <p:spPr>
            <a:xfrm>
              <a:off x="3955479" y="4692810"/>
              <a:ext cx="325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b="1" dirty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05897" y="4692824"/>
              <a:ext cx="325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b="1" dirty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384031" y="4338867"/>
              <a:ext cx="325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b="1" dirty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379754" y="5183981"/>
              <a:ext cx="325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b="1" dirty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 animBg="1"/>
      <p:bldP spid="20" grpId="0" animBg="1"/>
      <p:bldP spid="21" grpId="0" animBg="1"/>
      <p:bldP spid="22" grpId="0" animBg="1"/>
      <p:bldP spid="4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Να γραφούν οι τύποι </a:t>
            </a:r>
            <a:r>
              <a:rPr lang="en-US" dirty="0" smtClean="0"/>
              <a:t>Lewis</a:t>
            </a:r>
            <a:r>
              <a:rPr lang="el-GR" dirty="0" smtClean="0"/>
              <a:t> των ενώσεων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265" y="1707279"/>
            <a:ext cx="1766332" cy="139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8 - Ομάδα"/>
          <p:cNvGrpSpPr/>
          <p:nvPr/>
        </p:nvGrpSpPr>
        <p:grpSpPr>
          <a:xfrm>
            <a:off x="4716016" y="5058333"/>
            <a:ext cx="2591718" cy="1740732"/>
            <a:chOff x="3929058" y="4429132"/>
            <a:chExt cx="2020100" cy="12954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1329"/>
            <a:stretch>
              <a:fillRect/>
            </a:stretch>
          </p:blipFill>
          <p:spPr bwMode="auto">
            <a:xfrm>
              <a:off x="3929058" y="4429132"/>
              <a:ext cx="1714512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- TextBox"/>
            <p:cNvSpPr txBox="1"/>
            <p:nvPr/>
          </p:nvSpPr>
          <p:spPr>
            <a:xfrm>
              <a:off x="5572132" y="4857760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5572132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63069"/>
              </p:ext>
            </p:extLst>
          </p:nvPr>
        </p:nvGraphicFramePr>
        <p:xfrm>
          <a:off x="1571604" y="2726208"/>
          <a:ext cx="2145010" cy="227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hemSketch" r:id="rId5" imgW="1420368" imgH="1505712" progId="ACD.ChemSketch.20">
                  <p:embed/>
                </p:oleObj>
              </mc:Choice>
              <mc:Fallback>
                <p:oleObj name="ChemSketch" r:id="rId5" imgW="1420368" imgH="150571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726208"/>
                        <a:ext cx="2145010" cy="2274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51984"/>
              </p:ext>
            </p:extLst>
          </p:nvPr>
        </p:nvGraphicFramePr>
        <p:xfrm>
          <a:off x="1571604" y="5214060"/>
          <a:ext cx="2216448" cy="142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hemSketch" r:id="rId7" imgW="1648968" imgH="1063752" progId="ACD.ChemSketch.20">
                  <p:embed/>
                </p:oleObj>
              </mc:Choice>
              <mc:Fallback>
                <p:oleObj name="ChemSketch" r:id="rId7" imgW="1648968" imgH="106375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5214060"/>
                        <a:ext cx="2216448" cy="1429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185860"/>
              </p:ext>
            </p:extLst>
          </p:nvPr>
        </p:nvGraphicFramePr>
        <p:xfrm>
          <a:off x="1793993" y="2135907"/>
          <a:ext cx="1794061" cy="3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hemSketch" r:id="rId9" imgW="1335024" imgH="271272" progId="ACD.ChemSketch.20">
                  <p:embed/>
                </p:oleObj>
              </mc:Choice>
              <mc:Fallback>
                <p:oleObj name="ChemSketch" r:id="rId9" imgW="1335024" imgH="2712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993" y="2135907"/>
                        <a:ext cx="1794061" cy="364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177733" y="1922256"/>
            <a:ext cx="1355168" cy="792089"/>
            <a:chOff x="5177733" y="1922256"/>
            <a:chExt cx="1355168" cy="792089"/>
          </a:xfrm>
        </p:grpSpPr>
        <p:sp>
          <p:nvSpPr>
            <p:cNvPr id="3" name="TextBox 2"/>
            <p:cNvSpPr txBox="1"/>
            <p:nvPr/>
          </p:nvSpPr>
          <p:spPr>
            <a:xfrm rot="17844932">
              <a:off x="5135632" y="1964358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7844932">
              <a:off x="5782914" y="1964357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57093" y="3160122"/>
            <a:ext cx="1843128" cy="1740732"/>
            <a:chOff x="4857093" y="3160122"/>
            <a:chExt cx="1843128" cy="174073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57093" y="3160122"/>
              <a:ext cx="1843128" cy="174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 rot="17844932">
              <a:off x="5037769" y="3551211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7844932">
              <a:off x="5632180" y="35341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19531">
              <a:off x="5480747" y="3367603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19531">
              <a:off x="5442021" y="3910877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7844932">
            <a:off x="4914126" y="538621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 rot="17844932">
            <a:off x="5293670" y="538621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 rot="17844932">
            <a:off x="5840171" y="538621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 rot="1819531">
            <a:off x="5251970" y="518437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 rot="1819531">
            <a:off x="5226034" y="582899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" y="332656"/>
            <a:ext cx="32038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>Ενέργεια δεσμού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11471"/>
              </p:ext>
            </p:extLst>
          </p:nvPr>
        </p:nvGraphicFramePr>
        <p:xfrm>
          <a:off x="3347865" y="30561"/>
          <a:ext cx="5796135" cy="6648009"/>
        </p:xfrm>
        <a:graphic>
          <a:graphicData uri="http://schemas.openxmlformats.org/drawingml/2006/table">
            <a:tbl>
              <a:tblPr firstRow="1"/>
              <a:tblGrid>
                <a:gridCol w="1932045"/>
                <a:gridCol w="1932045"/>
                <a:gridCol w="1932045"/>
              </a:tblGrid>
              <a:tr h="244969">
                <a:tc gridSpan="3">
                  <a:txBody>
                    <a:bodyPr/>
                    <a:lstStyle/>
                    <a:p>
                      <a:endParaRPr lang="en-US" sz="80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07174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effectLst/>
                        </a:rPr>
                        <a:t>Δεσμός </a:t>
                      </a:r>
                      <a:endParaRPr lang="en-US" sz="1600" b="1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effectLst/>
                        </a:rPr>
                        <a:t>Μήκος, </a:t>
                      </a:r>
                      <a:r>
                        <a:rPr lang="en-US" sz="1600" b="1" dirty="0" smtClean="0">
                          <a:effectLst/>
                        </a:rPr>
                        <a:t>(</a:t>
                      </a:r>
                      <a:r>
                        <a:rPr lang="en-US" sz="1600" b="1" dirty="0">
                          <a:effectLst/>
                        </a:rPr>
                        <a:t>pm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effectLst/>
                        </a:rPr>
                        <a:t>Ενέργεια, </a:t>
                      </a:r>
                      <a:r>
                        <a:rPr lang="en-US" sz="1600" b="1" dirty="0" smtClean="0">
                          <a:effectLst/>
                        </a:rPr>
                        <a:t>(</a:t>
                      </a:r>
                      <a:r>
                        <a:rPr lang="en-US" sz="1600" b="1" dirty="0">
                          <a:effectLst/>
                        </a:rPr>
                        <a:t>kJ/mol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</a:rPr>
                        <a:t>H — </a:t>
                      </a:r>
                      <a:r>
                        <a:rPr lang="el-GR" sz="1200" b="1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Υδρογόνο</a:t>
                      </a:r>
                      <a:endParaRPr lang="en-US" sz="1200" b="1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H–H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74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436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H–O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96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366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H–F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92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568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H–Cl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127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432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 — </a:t>
                      </a:r>
                      <a:r>
                        <a:rPr lang="el-GR" sz="1200" b="1" u="none" strike="noStrike" spc="100" baseline="0" dirty="0" smtClean="0">
                          <a:solidFill>
                            <a:srgbClr val="0B0080"/>
                          </a:solidFill>
                          <a:effectLst/>
                        </a:rPr>
                        <a:t>Άνθρακας</a:t>
                      </a:r>
                      <a:endParaRPr lang="en-US" sz="1200" b="1" spc="100" baseline="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109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413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C–C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154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348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C–C=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151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=C–C≡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=C–C=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C=C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134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614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C≡C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120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839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C–N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308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C–O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143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360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C–F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134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488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C–Cl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177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330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N — </a:t>
                      </a:r>
                      <a:r>
                        <a:rPr lang="el-GR" sz="1200" b="1" u="none" strike="noStrike" spc="100" baseline="0" dirty="0" smtClean="0">
                          <a:solidFill>
                            <a:srgbClr val="0B0080"/>
                          </a:solidFill>
                          <a:effectLst/>
                        </a:rPr>
                        <a:t>Άζωτο</a:t>
                      </a:r>
                      <a:endParaRPr lang="en-US" sz="1200" b="1" spc="100" baseline="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N–H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101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391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N–N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145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170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N≡N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110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945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O — </a:t>
                      </a:r>
                      <a:r>
                        <a:rPr lang="el-GR" sz="1200" b="1" u="none" strike="noStrike" spc="100" baseline="0" dirty="0" smtClean="0">
                          <a:solidFill>
                            <a:srgbClr val="0B0080"/>
                          </a:solidFill>
                          <a:effectLst/>
                        </a:rPr>
                        <a:t>Οξυγόνο</a:t>
                      </a:r>
                      <a:endParaRPr lang="en-US" sz="1200" b="1" spc="100" baseline="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O–O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145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O=O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121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498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F, Cl, Br, I — </a:t>
                      </a:r>
                      <a:r>
                        <a:rPr lang="el-GR" sz="1200" b="1" u="none" strike="noStrike" spc="100" baseline="0" dirty="0" smtClean="0">
                          <a:solidFill>
                            <a:srgbClr val="0B0080"/>
                          </a:solidFill>
                          <a:effectLst/>
                        </a:rPr>
                        <a:t>Αλογόντα</a:t>
                      </a:r>
                      <a:endParaRPr lang="en-US" sz="1200" b="1" spc="100" baseline="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F–F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142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158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Cl–Cl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199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243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Br–H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366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Br–Br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228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193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I–H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161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298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I–I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267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151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635896" y="1916832"/>
            <a:ext cx="36004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35896" y="2708920"/>
            <a:ext cx="36004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35896" y="2924944"/>
            <a:ext cx="36004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20072" y="191683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64288" y="191683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20072" y="270892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4288" y="270892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0072" y="292494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64288" y="292494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Τυπικό φορτίο στα άτομα: νερό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417638"/>
            <a:ext cx="8643998" cy="1154106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/>
              <a:t>Το </a:t>
            </a:r>
            <a:r>
              <a:rPr lang="el-GR" sz="2400" b="1" dirty="0" smtClean="0"/>
              <a:t>τυπικό φορτίο </a:t>
            </a:r>
            <a:r>
              <a:rPr lang="el-GR" sz="2400" dirty="0" smtClean="0"/>
              <a:t>ενός ατόμου σε μια ένωση εξαρτάται από τη φύση του στοιχείου και το είδος των δεσμών που συμμετέχει</a:t>
            </a:r>
          </a:p>
          <a:p>
            <a:pPr algn="ctr"/>
            <a:endParaRPr lang="el-GR" sz="2400" dirty="0"/>
          </a:p>
        </p:txBody>
      </p:sp>
      <p:grpSp>
        <p:nvGrpSpPr>
          <p:cNvPr id="16" name="15 - Ομάδα"/>
          <p:cNvGrpSpPr/>
          <p:nvPr/>
        </p:nvGrpSpPr>
        <p:grpSpPr>
          <a:xfrm>
            <a:off x="214282" y="2428868"/>
            <a:ext cx="8643998" cy="2214578"/>
            <a:chOff x="214282" y="2643182"/>
            <a:chExt cx="8643998" cy="2214578"/>
          </a:xfrm>
        </p:grpSpPr>
        <p:sp>
          <p:nvSpPr>
            <p:cNvPr id="15" name="14 - Ορθογώνιο"/>
            <p:cNvSpPr/>
            <p:nvPr/>
          </p:nvSpPr>
          <p:spPr>
            <a:xfrm>
              <a:off x="214282" y="2643182"/>
              <a:ext cx="8643998" cy="2214578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20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13 - Ομάδα"/>
            <p:cNvGrpSpPr/>
            <p:nvPr/>
          </p:nvGrpSpPr>
          <p:grpSpPr>
            <a:xfrm>
              <a:off x="231472" y="2786058"/>
              <a:ext cx="8555370" cy="1928826"/>
              <a:chOff x="231472" y="2786058"/>
              <a:chExt cx="8555370" cy="1928826"/>
            </a:xfrm>
          </p:grpSpPr>
          <p:sp>
            <p:nvSpPr>
              <p:cNvPr id="4" name="3 - TextBox"/>
              <p:cNvSpPr txBox="1"/>
              <p:nvPr/>
            </p:nvSpPr>
            <p:spPr>
              <a:xfrm>
                <a:off x="4500562" y="3214686"/>
                <a:ext cx="19288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[αριθμός ασύζευκτων ηλεκτρονίων] 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5" name="4 - Ορθογώνιο"/>
              <p:cNvSpPr/>
              <p:nvPr/>
            </p:nvSpPr>
            <p:spPr>
              <a:xfrm>
                <a:off x="6572264" y="3143248"/>
                <a:ext cx="20717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½ [ηλεκτρονίων που συμμετέχουν σε  κάθε δεσμό]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6" name="5 - Ορθογώνιο"/>
              <p:cNvSpPr/>
              <p:nvPr/>
            </p:nvSpPr>
            <p:spPr>
              <a:xfrm>
                <a:off x="231472" y="3203673"/>
                <a:ext cx="171451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Τυπικό φορτίο ατόμου</a:t>
                </a:r>
                <a:endParaRPr lang="el-GR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6 - Ορθογώνιο"/>
              <p:cNvSpPr/>
              <p:nvPr/>
            </p:nvSpPr>
            <p:spPr>
              <a:xfrm>
                <a:off x="2428860" y="3357562"/>
                <a:ext cx="14287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[</a:t>
                </a:r>
                <a:r>
                  <a:rPr lang="el-GR" sz="2000" i="1" dirty="0" smtClean="0">
                    <a:solidFill>
                      <a:srgbClr val="0033CC"/>
                    </a:solidFill>
                    <a:latin typeface="Calibri"/>
                  </a:rPr>
                  <a:t>ηλεκτρόνια σθένους</a:t>
                </a: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] </a:t>
                </a:r>
                <a:endParaRPr lang="el-GR" sz="2000" dirty="0">
                  <a:solidFill>
                    <a:srgbClr val="0033CC"/>
                  </a:solidFill>
                  <a:latin typeface="Calibri"/>
                </a:endParaRPr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192879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8 - Αριστερό άγκιστρο"/>
              <p:cNvSpPr/>
              <p:nvPr/>
            </p:nvSpPr>
            <p:spPr>
              <a:xfrm>
                <a:off x="442912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9 - Αριστερό άγκιστρο"/>
              <p:cNvSpPr/>
              <p:nvPr/>
            </p:nvSpPr>
            <p:spPr>
              <a:xfrm rot="10800000">
                <a:off x="835821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10 - TextBox"/>
              <p:cNvSpPr txBox="1"/>
              <p:nvPr/>
            </p:nvSpPr>
            <p:spPr>
              <a:xfrm>
                <a:off x="3929058" y="3286124"/>
                <a:ext cx="364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_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11 - TextBox"/>
              <p:cNvSpPr txBox="1"/>
              <p:nvPr/>
            </p:nvSpPr>
            <p:spPr>
              <a:xfrm>
                <a:off x="621507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14884"/>
            <a:ext cx="2524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1785918" y="5929330"/>
            <a:ext cx="1742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Τυπικό φορτίο στο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785918" y="6286520"/>
            <a:ext cx="1742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Τυπικό φορτίο στο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Προσαρμοσμένο 2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Θέμα του Office">
  <a:themeElements>
    <a:clrScheme name="Προσαρμοσμένο 2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58</TotalTime>
  <Words>1952</Words>
  <Application>Microsoft Office PowerPoint</Application>
  <PresentationFormat>Προβολή στην οθόνη (4:3)</PresentationFormat>
  <Paragraphs>483</Paragraphs>
  <Slides>51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6" baseType="lpstr">
      <vt:lpstr>template</vt:lpstr>
      <vt:lpstr>OC_template_updated</vt:lpstr>
      <vt:lpstr>Θέμα του Office</vt:lpstr>
      <vt:lpstr>1_Θέμα του Office</vt:lpstr>
      <vt:lpstr>ChemSketch</vt:lpstr>
      <vt:lpstr>Οργανική Χημεία της Συντήρησης (Θ)</vt:lpstr>
      <vt:lpstr>Χημικοί τύποι (δομές) Lewis</vt:lpstr>
      <vt:lpstr>Δομές (χημικοί τύποι) κατά Lewis 1/3</vt:lpstr>
      <vt:lpstr>Δομές (χημικοί τύποι) κατά Lewis 2/3</vt:lpstr>
      <vt:lpstr>Δομές (χημικοί τύποι) κατά Lewis 3/3</vt:lpstr>
      <vt:lpstr>Ηλεκτρονιακή δομή (Lewis)</vt:lpstr>
      <vt:lpstr>Να γραφούν οι τύποι Lewis των ενώσεων</vt:lpstr>
      <vt:lpstr>Ενέργεια δεσμού</vt:lpstr>
      <vt:lpstr>Τυπικό φορτίο στα άτομα: νερό</vt:lpstr>
      <vt:lpstr>Τυπικό φορτίο στα άτομα: φορμαλδεϋδη</vt:lpstr>
      <vt:lpstr>Τυπικό φορτίο στα άτομα: </vt:lpstr>
      <vt:lpstr>Ασύζευκτα ηλεκτρόνια</vt:lpstr>
      <vt:lpstr>Ατομικά Τροχιακά</vt:lpstr>
      <vt:lpstr>Σχετική ενέργεια των ατομικών τροχιακών</vt:lpstr>
      <vt:lpstr>Ο άνθρακας</vt:lpstr>
      <vt:lpstr>Άνθρακας </vt:lpstr>
      <vt:lpstr>Άνθρακας: αλλοτροπικές μορφές </vt:lpstr>
      <vt:lpstr>Δεσμοί μεταξύ ατόμων άνθρακα</vt:lpstr>
      <vt:lpstr>Πώς ερμηνεύονται οι δομές και η δραστικότητα των μορίων;</vt:lpstr>
      <vt:lpstr>Ατομικά τροχιακά του άνθρακα</vt:lpstr>
      <vt:lpstr>2p ατομικά τροχιακά του άνθρακα</vt:lpstr>
      <vt:lpstr>Σε ένα μόριο, όλα τα τροχιακά είναι μοριακά;</vt:lpstr>
      <vt:lpstr>Πώς σχηματίζονται οι δεσμοί;</vt:lpstr>
      <vt:lpstr>Τροχιακή εικόνα του ατόμου  του άνθρακα</vt:lpstr>
      <vt:lpstr>Πώς σχηματίζονται οι δεσμοί C-H; 1/2</vt:lpstr>
      <vt:lpstr>Ο άνθρακας sp3 1/2</vt:lpstr>
      <vt:lpstr>Ο άνθρακας sp3 2/2</vt:lpstr>
      <vt:lpstr>Πώς σχηματίζονται οι δεσμοί C-H; 2/2</vt:lpstr>
      <vt:lpstr>Σχηματισμός μοριακού τροχιακού σ μεταξύ άνθρακα και υδρογόνου</vt:lpstr>
      <vt:lpstr>Το τετραεδρικό μόριο του μεθανίου</vt:lpstr>
      <vt:lpstr>Η πραγματική διάταξη του μορίου του μεθανίου στο χώρο: ένα τετράεδρο</vt:lpstr>
      <vt:lpstr>Τετραχλωρομεθάνιο: ένα τέλειο τετράεδρο</vt:lpstr>
      <vt:lpstr>Πώς σχηματίζονται οι δεσμοί C-C;</vt:lpstr>
      <vt:lpstr>Σχηματισμός δεσμού C –C: Προσέγγιση κατά μήκος του άξονα κίνησης. </vt:lpstr>
      <vt:lpstr>Ανθρακικές αλυσίδες</vt:lpstr>
      <vt:lpstr>Μεγαλύτερες αλυσίδες: εικοσάνιο</vt:lpstr>
      <vt:lpstr>Το αιθυλένιο:  ο πρώτος αντιπρόσωπος  των ακόρεστων ενώσεων</vt:lpstr>
      <vt:lpstr>Ακόρεστες ενώσεις: Υβριδισμός τροχιακών: sp2 1/2</vt:lpstr>
      <vt:lpstr>Ακόρεστες ενώσεις: Υβριδισμός τροχιακών: sp2 2/2</vt:lpstr>
      <vt:lpstr>σ-δεσμοί από sp2 τροχιακά</vt:lpstr>
      <vt:lpstr>π-δεσμοί από p ατομικά τροχιακά</vt:lpstr>
      <vt:lpstr>π-δεσμοί μεταξύ 2 ανθράκων </vt:lpstr>
      <vt:lpstr>π-δεσμοί μεταξύ άνθρακα και οξυγόνου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natasakar new</cp:lastModifiedBy>
  <cp:revision>10</cp:revision>
  <dcterms:created xsi:type="dcterms:W3CDTF">2015-05-28T09:29:28Z</dcterms:created>
  <dcterms:modified xsi:type="dcterms:W3CDTF">2015-08-06T08:43:07Z</dcterms:modified>
</cp:coreProperties>
</file>